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c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3">
  <p:sldMasterIdLst>
    <p:sldMasterId id="2147483684" r:id="rId1"/>
  </p:sldMasterIdLst>
  <p:notesMasterIdLst>
    <p:notesMasterId r:id="rId67"/>
  </p:notesMasterIdLst>
  <p:sldIdLst>
    <p:sldId id="256" r:id="rId2"/>
    <p:sldId id="257" r:id="rId3"/>
    <p:sldId id="327" r:id="rId4"/>
    <p:sldId id="328" r:id="rId5"/>
    <p:sldId id="385" r:id="rId6"/>
    <p:sldId id="341" r:id="rId7"/>
    <p:sldId id="386" r:id="rId8"/>
    <p:sldId id="387" r:id="rId9"/>
    <p:sldId id="388" r:id="rId10"/>
    <p:sldId id="325" r:id="rId11"/>
    <p:sldId id="326" r:id="rId12"/>
    <p:sldId id="329" r:id="rId13"/>
    <p:sldId id="330" r:id="rId14"/>
    <p:sldId id="389" r:id="rId15"/>
    <p:sldId id="390" r:id="rId16"/>
    <p:sldId id="408" r:id="rId17"/>
    <p:sldId id="409" r:id="rId18"/>
    <p:sldId id="410" r:id="rId19"/>
    <p:sldId id="337" r:id="rId20"/>
    <p:sldId id="338" r:id="rId21"/>
    <p:sldId id="340" r:id="rId22"/>
    <p:sldId id="342" r:id="rId23"/>
    <p:sldId id="343" r:id="rId24"/>
    <p:sldId id="344" r:id="rId25"/>
    <p:sldId id="345" r:id="rId26"/>
    <p:sldId id="346" r:id="rId27"/>
    <p:sldId id="347" r:id="rId28"/>
    <p:sldId id="348" r:id="rId29"/>
    <p:sldId id="411" r:id="rId30"/>
    <p:sldId id="349" r:id="rId31"/>
    <p:sldId id="350" r:id="rId32"/>
    <p:sldId id="355" r:id="rId33"/>
    <p:sldId id="354" r:id="rId34"/>
    <p:sldId id="360" r:id="rId35"/>
    <p:sldId id="361" r:id="rId36"/>
    <p:sldId id="391" r:id="rId37"/>
    <p:sldId id="392" r:id="rId38"/>
    <p:sldId id="393" r:id="rId39"/>
    <p:sldId id="394" r:id="rId40"/>
    <p:sldId id="395" r:id="rId41"/>
    <p:sldId id="396" r:id="rId42"/>
    <p:sldId id="397" r:id="rId43"/>
    <p:sldId id="398" r:id="rId44"/>
    <p:sldId id="399" r:id="rId45"/>
    <p:sldId id="400" r:id="rId46"/>
    <p:sldId id="401" r:id="rId47"/>
    <p:sldId id="402" r:id="rId48"/>
    <p:sldId id="367" r:id="rId49"/>
    <p:sldId id="403" r:id="rId50"/>
    <p:sldId id="368" r:id="rId51"/>
    <p:sldId id="363" r:id="rId52"/>
    <p:sldId id="364" r:id="rId53"/>
    <p:sldId id="365" r:id="rId54"/>
    <p:sldId id="366" r:id="rId55"/>
    <p:sldId id="370" r:id="rId56"/>
    <p:sldId id="412" r:id="rId57"/>
    <p:sldId id="371" r:id="rId58"/>
    <p:sldId id="404" r:id="rId59"/>
    <p:sldId id="405" r:id="rId60"/>
    <p:sldId id="406" r:id="rId61"/>
    <p:sldId id="378" r:id="rId62"/>
    <p:sldId id="379" r:id="rId63"/>
    <p:sldId id="381" r:id="rId64"/>
    <p:sldId id="384" r:id="rId65"/>
    <p:sldId id="407" r:id="rId66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07B3ACB-5483-4169-AA3C-1BAFDACFCAB2}">
          <p14:sldIdLst>
            <p14:sldId id="256"/>
            <p14:sldId id="257"/>
            <p14:sldId id="327"/>
            <p14:sldId id="328"/>
            <p14:sldId id="385"/>
            <p14:sldId id="341"/>
            <p14:sldId id="386"/>
            <p14:sldId id="387"/>
            <p14:sldId id="388"/>
          </p14:sldIdLst>
        </p14:section>
        <p14:section name="Untitled Section" id="{EF1F115A-66D9-4C96-B27A-FE8D808C08B4}">
          <p14:sldIdLst>
            <p14:sldId id="325"/>
            <p14:sldId id="326"/>
            <p14:sldId id="329"/>
            <p14:sldId id="330"/>
            <p14:sldId id="389"/>
            <p14:sldId id="390"/>
            <p14:sldId id="408"/>
            <p14:sldId id="409"/>
            <p14:sldId id="410"/>
            <p14:sldId id="337"/>
            <p14:sldId id="338"/>
            <p14:sldId id="340"/>
            <p14:sldId id="342"/>
            <p14:sldId id="343"/>
            <p14:sldId id="344"/>
            <p14:sldId id="345"/>
            <p14:sldId id="346"/>
            <p14:sldId id="347"/>
            <p14:sldId id="348"/>
            <p14:sldId id="411"/>
            <p14:sldId id="349"/>
            <p14:sldId id="350"/>
            <p14:sldId id="355"/>
            <p14:sldId id="354"/>
            <p14:sldId id="360"/>
            <p14:sldId id="361"/>
            <p14:sldId id="391"/>
            <p14:sldId id="392"/>
            <p14:sldId id="393"/>
            <p14:sldId id="394"/>
            <p14:sldId id="395"/>
            <p14:sldId id="396"/>
            <p14:sldId id="397"/>
            <p14:sldId id="398"/>
            <p14:sldId id="399"/>
            <p14:sldId id="400"/>
            <p14:sldId id="401"/>
            <p14:sldId id="402"/>
            <p14:sldId id="367"/>
            <p14:sldId id="403"/>
            <p14:sldId id="368"/>
            <p14:sldId id="363"/>
            <p14:sldId id="364"/>
            <p14:sldId id="365"/>
            <p14:sldId id="366"/>
            <p14:sldId id="370"/>
            <p14:sldId id="412"/>
            <p14:sldId id="371"/>
            <p14:sldId id="404"/>
            <p14:sldId id="405"/>
            <p14:sldId id="406"/>
            <p14:sldId id="378"/>
            <p14:sldId id="379"/>
            <p14:sldId id="381"/>
            <p14:sldId id="384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5394" autoAdjust="0"/>
  </p:normalViewPr>
  <p:slideViewPr>
    <p:cSldViewPr>
      <p:cViewPr varScale="1">
        <p:scale>
          <a:sx n="85" d="100"/>
          <a:sy n="85" d="100"/>
        </p:scale>
        <p:origin x="562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CCEFB33-B27E-4BCA-B545-8B92AB9E0F7B}" type="datetimeFigureOut">
              <a:rPr lang="ar-SA" smtClean="0"/>
              <a:t>22/11/1444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9B9282A-1812-43D4-A435-2203E53767E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9006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9282A-1812-43D4-A435-2203E53767EF}" type="slidenum">
              <a:rPr lang="ar-SA" smtClean="0"/>
              <a:t>47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34816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09601"/>
            <a:ext cx="103632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953000"/>
            <a:ext cx="8534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B5F0-5D21-446D-8033-D8736BAB10E0}" type="datetimeFigureOut">
              <a:rPr lang="ar-SA" smtClean="0"/>
              <a:t>22/11/1444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8D8A1A-929B-4614-97FD-EBDAAF9017A4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B5F0-5D21-446D-8033-D8736BAB10E0}" type="datetimeFigureOut">
              <a:rPr lang="ar-SA" smtClean="0"/>
              <a:t>22/11/1444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D8A1A-929B-4614-97FD-EBDAAF9017A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B5F0-5D21-446D-8033-D8736BAB10E0}" type="datetimeFigureOut">
              <a:rPr lang="ar-SA" smtClean="0"/>
              <a:t>22/11/1444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D8A1A-929B-4614-97FD-EBDAAF9017A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B5F0-5D21-446D-8033-D8736BAB10E0}" type="datetimeFigureOut">
              <a:rPr lang="ar-SA" smtClean="0"/>
              <a:t>22/11/1444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D8A1A-929B-4614-97FD-EBDAAF9017A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371601"/>
            <a:ext cx="103632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68764"/>
            <a:ext cx="103632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B5F0-5D21-446D-8033-D8736BAB10E0}" type="datetimeFigureOut">
              <a:rPr lang="ar-SA" smtClean="0"/>
              <a:t>22/11/1444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D8A1A-929B-4614-97FD-EBDAAF9017A4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59944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>
          <a:xfrm>
            <a:off x="62611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>
          <a:xfrm>
            <a:off x="5728971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B5F0-5D21-446D-8033-D8736BAB10E0}" type="datetimeFigureOut">
              <a:rPr lang="ar-SA" smtClean="0"/>
              <a:t>22/11/1444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D8A1A-929B-4614-97FD-EBDAAF9017A4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87680" y="1600200"/>
            <a:ext cx="5388864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5386917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1" y="1600200"/>
            <a:ext cx="5389033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B5F0-5D21-446D-8033-D8736BAB10E0}" type="datetimeFigureOut">
              <a:rPr lang="ar-SA" smtClean="0"/>
              <a:t>22/11/1444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D8A1A-929B-4614-97FD-EBDAAF9017A4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12848"/>
            <a:ext cx="5388864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30112" y="2212849"/>
            <a:ext cx="5388864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B5F0-5D21-446D-8033-D8736BAB10E0}" type="datetimeFigureOut">
              <a:rPr lang="ar-SA" smtClean="0"/>
              <a:t>22/11/1444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D8A1A-929B-4614-97FD-EBDAAF9017A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B5F0-5D21-446D-8033-D8736BAB10E0}" type="datetimeFigureOut">
              <a:rPr lang="ar-SA" smtClean="0"/>
              <a:t>22/11/1444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D8A1A-929B-4614-97FD-EBDAAF9017A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6117" y="266700"/>
            <a:ext cx="4011084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850" y="273051"/>
            <a:ext cx="66611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6117" y="2438401"/>
            <a:ext cx="4011084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B5F0-5D21-446D-8033-D8736BAB10E0}" type="datetimeFigureOut">
              <a:rPr lang="ar-SA" smtClean="0"/>
              <a:t>22/11/1444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D8A1A-929B-4614-97FD-EBDAAF9017A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5" y="228600"/>
            <a:ext cx="7615765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0835" y="1143000"/>
            <a:ext cx="8072965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5" y="5810250"/>
            <a:ext cx="7615765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B5F0-5D21-446D-8033-D8736BAB10E0}" type="datetimeFigureOut">
              <a:rPr lang="ar-SA" smtClean="0"/>
              <a:t>22/11/1444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D8A1A-929B-4614-97FD-EBDAAF9017A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4463" y="6356351"/>
            <a:ext cx="2781300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181B5F0-5D21-446D-8033-D8736BAB10E0}" type="datetimeFigureOut">
              <a:rPr lang="ar-SA" smtClean="0"/>
              <a:t>22/11/1444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8887" y="6356351"/>
            <a:ext cx="37973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1038" y="6356351"/>
            <a:ext cx="749300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58D8A1A-929B-4614-97FD-EBDAAF9017A4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11277014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758826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c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20137" y="404665"/>
            <a:ext cx="2191137" cy="20771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51584" y="566082"/>
            <a:ext cx="5400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latin typeface="Bradley Hand ITC" pitchFamily="66" charset="0"/>
              </a:rPr>
              <a:t>An-</a:t>
            </a:r>
            <a:r>
              <a:rPr lang="en-US" b="1" dirty="0" err="1">
                <a:latin typeface="Bradley Hand ITC" pitchFamily="66" charset="0"/>
              </a:rPr>
              <a:t>Najah</a:t>
            </a:r>
            <a:r>
              <a:rPr lang="en-US" b="1" dirty="0">
                <a:latin typeface="Bradley Hand ITC" pitchFamily="66" charset="0"/>
              </a:rPr>
              <a:t> </a:t>
            </a:r>
            <a:r>
              <a:rPr lang="en-US" b="1" dirty="0">
                <a:latin typeface="Bradley Hand ITC" pitchFamily="66" charset="0"/>
              </a:rPr>
              <a:t>National University Faculty of </a:t>
            </a:r>
            <a:r>
              <a:rPr lang="en-US" b="1" dirty="0">
                <a:latin typeface="Bradley Hand ITC" pitchFamily="66" charset="0"/>
              </a:rPr>
              <a:t>Engineering </a:t>
            </a:r>
            <a:r>
              <a:rPr lang="en-US" b="1" dirty="0">
                <a:latin typeface="Bradley Hand ITC" pitchFamily="66" charset="0"/>
              </a:rPr>
              <a:t>and </a:t>
            </a:r>
            <a:r>
              <a:rPr lang="en-US" b="1" dirty="0">
                <a:latin typeface="Bradley Hand ITC" pitchFamily="66" charset="0"/>
              </a:rPr>
              <a:t>Information</a:t>
            </a:r>
            <a:r>
              <a:rPr lang="en-US" dirty="0">
                <a:latin typeface="Bradley Hand ITC" pitchFamily="66" charset="0"/>
              </a:rPr>
              <a:t> </a:t>
            </a:r>
            <a:r>
              <a:rPr lang="en-US" b="1" dirty="0">
                <a:latin typeface="Bradley Hand ITC" pitchFamily="66" charset="0"/>
              </a:rPr>
              <a:t>Technology</a:t>
            </a:r>
          </a:p>
          <a:p>
            <a:pPr algn="l" rtl="0"/>
            <a:endParaRPr lang="en-US" b="1" dirty="0">
              <a:latin typeface="Bradley Hand ITC" pitchFamily="66" charset="0"/>
            </a:endParaRPr>
          </a:p>
          <a:p>
            <a:pPr algn="l" rtl="0"/>
            <a:r>
              <a:rPr lang="en-US" b="1" dirty="0">
                <a:latin typeface="Bradley Hand ITC" pitchFamily="66" charset="0"/>
              </a:rPr>
              <a:t>       Building </a:t>
            </a:r>
            <a:r>
              <a:rPr lang="en-US" b="1" dirty="0">
                <a:latin typeface="Bradley Hand ITC" pitchFamily="66" charset="0"/>
              </a:rPr>
              <a:t>Engineering Department</a:t>
            </a:r>
            <a:endParaRPr lang="en-US" dirty="0">
              <a:latin typeface="Bradley Hand ITC" pitchFamily="66" charset="0"/>
            </a:endParaRPr>
          </a:p>
          <a:p>
            <a:pPr algn="l" rtl="0"/>
            <a:endParaRPr lang="en-US" dirty="0"/>
          </a:p>
          <a:p>
            <a:r>
              <a:rPr lang="en-US" b="1" dirty="0"/>
              <a:t> 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15681" y="3193048"/>
            <a:ext cx="593555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b="1" dirty="0"/>
              <a:t>Graduated Project -2</a:t>
            </a:r>
          </a:p>
          <a:p>
            <a:pPr algn="ctr" rtl="0"/>
            <a:r>
              <a:rPr lang="en-US" dirty="0"/>
              <a:t> Integrated design of a bank building</a:t>
            </a:r>
            <a:endParaRPr lang="en-US" b="1" dirty="0"/>
          </a:p>
          <a:p>
            <a:pPr algn="ctr" rtl="0"/>
            <a:r>
              <a:rPr lang="en-US" b="1" dirty="0"/>
              <a:t> </a:t>
            </a:r>
            <a:endParaRPr lang="en-US" dirty="0"/>
          </a:p>
          <a:p>
            <a:pPr algn="l" rtl="0"/>
            <a:r>
              <a:rPr lang="en-US" b="1" dirty="0"/>
              <a:t>R</a:t>
            </a:r>
            <a:r>
              <a:rPr lang="en-US" b="1" dirty="0"/>
              <a:t>eported by:</a:t>
            </a:r>
            <a:endParaRPr lang="en-US" dirty="0"/>
          </a:p>
          <a:p>
            <a:pPr algn="l" rtl="0"/>
            <a:r>
              <a:rPr lang="en-US" dirty="0"/>
              <a:t>Ali </a:t>
            </a:r>
            <a:r>
              <a:rPr lang="en-US" dirty="0" err="1" smtClean="0"/>
              <a:t>Zawawi</a:t>
            </a:r>
            <a:endParaRPr lang="en-US" dirty="0"/>
          </a:p>
          <a:p>
            <a:pPr algn="l" rtl="0"/>
            <a:r>
              <a:rPr lang="en-US" dirty="0"/>
              <a:t>Mazen Abd Al </a:t>
            </a:r>
            <a:r>
              <a:rPr lang="en-US" dirty="0" err="1"/>
              <a:t>Haq</a:t>
            </a:r>
            <a:endParaRPr lang="en-US" dirty="0"/>
          </a:p>
          <a:p>
            <a:pPr algn="l" rtl="0"/>
            <a:r>
              <a:rPr lang="en-US" dirty="0"/>
              <a:t>Nasser Abu Baker</a:t>
            </a:r>
          </a:p>
          <a:p>
            <a:pPr algn="l" rtl="0"/>
            <a:endParaRPr lang="en-US" dirty="0"/>
          </a:p>
          <a:p>
            <a:pPr algn="l" rtl="0"/>
            <a:r>
              <a:rPr lang="en-US" b="1" dirty="0"/>
              <a:t>Instructor:</a:t>
            </a:r>
            <a:endParaRPr lang="en-US" dirty="0"/>
          </a:p>
          <a:p>
            <a:pPr algn="l" rtl="0"/>
            <a:r>
              <a:rPr lang="en-US" dirty="0"/>
              <a:t>Dr</a:t>
            </a:r>
            <a:r>
              <a:rPr lang="en-US" dirty="0"/>
              <a:t>. </a:t>
            </a:r>
            <a:r>
              <a:rPr lang="en-US" dirty="0" err="1"/>
              <a:t>Luay</a:t>
            </a:r>
            <a:r>
              <a:rPr lang="en-US" dirty="0"/>
              <a:t> </a:t>
            </a:r>
            <a:r>
              <a:rPr lang="en-US" dirty="0" err="1"/>
              <a:t>Dwaikat</a:t>
            </a:r>
            <a:endParaRPr lang="en-US" dirty="0"/>
          </a:p>
          <a:p>
            <a:pPr algn="ctr" rtl="0"/>
            <a:r>
              <a:rPr lang="en-US" dirty="0"/>
              <a:t>2022-2023</a:t>
            </a:r>
            <a:endParaRPr lang="en-US" dirty="0"/>
          </a:p>
          <a:p>
            <a:pPr algn="l" rtl="0"/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9775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23392" y="527112"/>
            <a:ext cx="7920880" cy="10618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fontAlgn="base">
              <a:lnSpc>
                <a:spcPct val="150000"/>
              </a:lnSpc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Environmental aspects.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(</a:t>
            </a:r>
            <a:r>
              <a:rPr lang="en-US" dirty="0"/>
              <a:t>DAYLIGHT FACTOR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3" y="2585643"/>
            <a:ext cx="5652410" cy="38519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63080" y="1979548"/>
            <a:ext cx="2856872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G.F - </a:t>
            </a:r>
            <a:r>
              <a:rPr lang="en-US" dirty="0"/>
              <a:t>Before modifications</a:t>
            </a:r>
            <a:endParaRPr lang="ar-JO" dirty="0"/>
          </a:p>
          <a:p>
            <a:endParaRPr lang="ar-JO" dirty="0"/>
          </a:p>
        </p:txBody>
      </p:sp>
      <p:sp>
        <p:nvSpPr>
          <p:cNvPr id="6" name="TextBox 5"/>
          <p:cNvSpPr txBox="1"/>
          <p:nvPr/>
        </p:nvSpPr>
        <p:spPr>
          <a:xfrm>
            <a:off x="7162483" y="1979548"/>
            <a:ext cx="276357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GF – After modifications:</a:t>
            </a:r>
            <a:endParaRPr lang="ar-JO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984" y="2625879"/>
            <a:ext cx="6029971" cy="384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95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797815"/>
            <a:ext cx="5951984" cy="41833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218" y="1882236"/>
            <a:ext cx="5985410" cy="401450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15480" y="1196752"/>
            <a:ext cx="2792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F.F </a:t>
            </a:r>
            <a:r>
              <a:rPr lang="en-US" dirty="0"/>
              <a:t>- Before modifications</a:t>
            </a:r>
            <a:endParaRPr lang="ar-JO" dirty="0"/>
          </a:p>
        </p:txBody>
      </p:sp>
      <p:sp>
        <p:nvSpPr>
          <p:cNvPr id="10" name="Rectangle 9"/>
          <p:cNvSpPr/>
          <p:nvPr/>
        </p:nvSpPr>
        <p:spPr>
          <a:xfrm>
            <a:off x="7757247" y="1196752"/>
            <a:ext cx="2643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F.F </a:t>
            </a:r>
            <a:r>
              <a:rPr lang="en-US" dirty="0" smtClean="0"/>
              <a:t>– after modifications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17280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3352" y="332656"/>
            <a:ext cx="2831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 </a:t>
            </a:r>
            <a:r>
              <a:rPr lang="en-US" dirty="0"/>
              <a:t>(HEATING &amp;COOLING)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0411"/>
          <a:stretch/>
        </p:blipFill>
        <p:spPr>
          <a:xfrm>
            <a:off x="5231904" y="188641"/>
            <a:ext cx="6744072" cy="367240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3212" y="1052736"/>
            <a:ext cx="4232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heating &amp; cooling Before </a:t>
            </a:r>
            <a:r>
              <a:rPr lang="en-US" dirty="0"/>
              <a:t>modifications</a:t>
            </a:r>
            <a:endParaRPr lang="ar-JO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971"/>
          <a:stretch/>
        </p:blipFill>
        <p:spPr>
          <a:xfrm>
            <a:off x="268288" y="3861049"/>
            <a:ext cx="7934663" cy="266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38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7368" y="404664"/>
            <a:ext cx="3986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heating &amp; cooling </a:t>
            </a:r>
            <a:r>
              <a:rPr lang="en-US" dirty="0" smtClean="0"/>
              <a:t>after modifications</a:t>
            </a: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0710"/>
          <a:stretch/>
        </p:blipFill>
        <p:spPr>
          <a:xfrm>
            <a:off x="4394358" y="116632"/>
            <a:ext cx="7773485" cy="41764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69" y="4293096"/>
            <a:ext cx="8154538" cy="245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24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1844824"/>
            <a:ext cx="4001058" cy="35152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5318" y="1360892"/>
            <a:ext cx="386856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1- External walls after modifications</a:t>
            </a:r>
            <a:endParaRPr lang="ar-JO" dirty="0"/>
          </a:p>
        </p:txBody>
      </p:sp>
      <p:sp>
        <p:nvSpPr>
          <p:cNvPr id="6" name="TextBox 5"/>
          <p:cNvSpPr txBox="1"/>
          <p:nvPr/>
        </p:nvSpPr>
        <p:spPr>
          <a:xfrm>
            <a:off x="2144604" y="5589240"/>
            <a:ext cx="182998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U- Value = 0.303</a:t>
            </a:r>
            <a:endParaRPr lang="ar-JO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120" y="1258507"/>
            <a:ext cx="4320480" cy="35638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32061" y="634208"/>
            <a:ext cx="290656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2- Roof after modifications</a:t>
            </a:r>
            <a:endParaRPr lang="ar-JO" dirty="0"/>
          </a:p>
        </p:txBody>
      </p:sp>
      <p:sp>
        <p:nvSpPr>
          <p:cNvPr id="12" name="TextBox 11"/>
          <p:cNvSpPr txBox="1"/>
          <p:nvPr/>
        </p:nvSpPr>
        <p:spPr>
          <a:xfrm>
            <a:off x="8112224" y="5580856"/>
            <a:ext cx="1926788" cy="3777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U- Value = 0.307</a:t>
            </a:r>
            <a:endParaRPr lang="ar-JO" dirty="0"/>
          </a:p>
        </p:txBody>
      </p:sp>
      <p:sp>
        <p:nvSpPr>
          <p:cNvPr id="13" name="TextBox 12"/>
          <p:cNvSpPr txBox="1"/>
          <p:nvPr/>
        </p:nvSpPr>
        <p:spPr>
          <a:xfrm>
            <a:off x="983432" y="478269"/>
            <a:ext cx="263565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Modifications has done: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65699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9999" y="620688"/>
            <a:ext cx="3822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 smtClean="0"/>
              <a:t>3- Internal walls </a:t>
            </a:r>
            <a:r>
              <a:rPr lang="en-US" dirty="0"/>
              <a:t>after </a:t>
            </a:r>
            <a:r>
              <a:rPr lang="en-US" dirty="0" smtClean="0"/>
              <a:t>modifications</a:t>
            </a:r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774" y="1196752"/>
            <a:ext cx="3941671" cy="333025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736270" y="620688"/>
            <a:ext cx="2962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 smtClean="0"/>
              <a:t>4- Floor after </a:t>
            </a:r>
            <a:r>
              <a:rPr lang="en-US" dirty="0"/>
              <a:t>modifications</a:t>
            </a:r>
            <a:endParaRPr lang="ar-JO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0646" y="1268760"/>
            <a:ext cx="3743847" cy="336279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87688" y="5229200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0"/>
            <a:r>
              <a:rPr lang="en-US" sz="2400" b="1" dirty="0" smtClean="0"/>
              <a:t>5- U-Value </a:t>
            </a:r>
            <a:r>
              <a:rPr lang="en-US" sz="2400" b="1" dirty="0"/>
              <a:t>for glazing = 1.338 and this value is considered an acceptable value.</a:t>
            </a:r>
            <a:endParaRPr lang="ar-JO" sz="2400" b="1" dirty="0"/>
          </a:p>
        </p:txBody>
      </p:sp>
    </p:spTree>
    <p:extLst>
      <p:ext uri="{BB962C8B-B14F-4D97-AF65-F5344CB8AC3E}">
        <p14:creationId xmlns:p14="http://schemas.microsoft.com/office/powerpoint/2010/main" val="361106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9232" y="260648"/>
            <a:ext cx="3082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heating design for the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building:</a:t>
            </a:r>
            <a:endParaRPr lang="ar-JO" dirty="0"/>
          </a:p>
        </p:txBody>
      </p:sp>
      <p:pic>
        <p:nvPicPr>
          <p:cNvPr id="5" name="صورة 2317"/>
          <p:cNvPicPr/>
          <p:nvPr/>
        </p:nvPicPr>
        <p:blipFill rotWithShape="1">
          <a:blip r:embed="rId2"/>
          <a:srcRect l="13302" t="23090" r="2244" b="10776"/>
          <a:stretch/>
        </p:blipFill>
        <p:spPr bwMode="auto">
          <a:xfrm>
            <a:off x="1775520" y="836712"/>
            <a:ext cx="8568952" cy="43204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1871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1344" y="260648"/>
            <a:ext cx="15953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cooling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design:</a:t>
            </a:r>
            <a:endParaRPr lang="ar-JO" dirty="0"/>
          </a:p>
        </p:txBody>
      </p:sp>
      <p:pic>
        <p:nvPicPr>
          <p:cNvPr id="5" name="صورة 2323"/>
          <p:cNvPicPr/>
          <p:nvPr/>
        </p:nvPicPr>
        <p:blipFill rotWithShape="1">
          <a:blip r:embed="rId2"/>
          <a:srcRect l="12499" t="26510" r="1763" b="10776"/>
          <a:stretch/>
        </p:blipFill>
        <p:spPr bwMode="auto">
          <a:xfrm>
            <a:off x="1523760" y="908720"/>
            <a:ext cx="9108744" cy="43204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5172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2644" y="260648"/>
            <a:ext cx="23028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dirty="0">
                <a:solidFill>
                  <a:srgbClr val="44546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site and source </a:t>
            </a:r>
            <a:r>
              <a:rPr lang="en-US" dirty="0" smtClean="0">
                <a:solidFill>
                  <a:srgbClr val="44546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energy:</a:t>
            </a:r>
          </a:p>
        </p:txBody>
      </p:sp>
      <p:pic>
        <p:nvPicPr>
          <p:cNvPr id="5" name="صورة 2312"/>
          <p:cNvPicPr/>
          <p:nvPr/>
        </p:nvPicPr>
        <p:blipFill rotWithShape="1">
          <a:blip r:embed="rId2"/>
          <a:srcRect l="19551" t="46180" r="23878" b="31869"/>
          <a:stretch/>
        </p:blipFill>
        <p:spPr bwMode="auto">
          <a:xfrm>
            <a:off x="262216" y="692696"/>
            <a:ext cx="6029325" cy="13150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262216" y="2348880"/>
            <a:ext cx="3161443" cy="3073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r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1F4D7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Comparison with baseline:</a:t>
            </a:r>
            <a:endParaRPr lang="en-US" sz="1400" b="1" dirty="0">
              <a:solidFill>
                <a:srgbClr val="1F4D78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2049" t="20917" r="13457"/>
          <a:stretch/>
        </p:blipFill>
        <p:spPr>
          <a:xfrm>
            <a:off x="2927648" y="2502576"/>
            <a:ext cx="4896544" cy="292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4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3824" y="456038"/>
            <a:ext cx="198644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dirty="0" smtClean="0"/>
              <a:t>Structure aspects:</a:t>
            </a:r>
            <a:endParaRPr lang="ar-JO" dirty="0"/>
          </a:p>
        </p:txBody>
      </p:sp>
      <p:sp>
        <p:nvSpPr>
          <p:cNvPr id="3" name="TextBox 2"/>
          <p:cNvSpPr txBox="1"/>
          <p:nvPr/>
        </p:nvSpPr>
        <p:spPr>
          <a:xfrm>
            <a:off x="2063553" y="980728"/>
            <a:ext cx="231342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Compatibility check: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600" y="1350061"/>
            <a:ext cx="6477904" cy="524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12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260648"/>
            <a:ext cx="8229600" cy="1600200"/>
          </a:xfrm>
        </p:spPr>
        <p:txBody>
          <a:bodyPr/>
          <a:lstStyle/>
          <a:p>
            <a:pPr algn="l"/>
            <a:r>
              <a:rPr lang="en-US" b="1" dirty="0">
                <a:effectLst/>
                <a:latin typeface="+mj-lt"/>
                <a:cs typeface="+mn-cs"/>
              </a:rPr>
              <a:t>Contents</a:t>
            </a:r>
            <a:br>
              <a:rPr lang="en-US" b="1" dirty="0">
                <a:effectLst/>
                <a:latin typeface="+mj-lt"/>
                <a:cs typeface="+mn-cs"/>
              </a:rPr>
            </a:br>
            <a:endParaRPr lang="ar-SA" dirty="0">
              <a:latin typeface="+mj-lt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1544" y="908720"/>
            <a:ext cx="8229600" cy="5616624"/>
          </a:xfrm>
        </p:spPr>
        <p:txBody>
          <a:bodyPr>
            <a:normAutofit/>
          </a:bodyPr>
          <a:lstStyle/>
          <a:p>
            <a:pPr algn="l" rtl="0" fontAlgn="base"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Introduction.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 fontAlgn="base"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Site analysis.</a:t>
            </a:r>
          </a:p>
          <a:p>
            <a:pPr algn="l" rtl="0" fontAlgn="base"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Architectural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aspects.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 fontAlgn="base">
              <a:lnSpc>
                <a:spcPct val="150000"/>
              </a:lnSpc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Environmental aspects. 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 fontAlgn="base">
              <a:lnSpc>
                <a:spcPct val="150000"/>
              </a:lnSpc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Structure aspects.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 fontAlgn="base"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Electro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Mechanical aspects.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 fontAlgn="base"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Cost estimation.</a:t>
            </a:r>
          </a:p>
          <a:p>
            <a:pPr algn="l" rtl="0" fontAlgn="base"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Conclusion.</a:t>
            </a:r>
          </a:p>
          <a:p>
            <a:pPr algn="l" rtl="0" fontAlgn="base">
              <a:lnSpc>
                <a:spcPct val="150000"/>
              </a:lnSpc>
            </a:pP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 fontAlgn="base">
              <a:lnSpc>
                <a:spcPct val="150000"/>
              </a:lnSpc>
            </a:pP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 fontAlgn="base">
              <a:lnSpc>
                <a:spcPct val="150000"/>
              </a:lnSpc>
            </a:pP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 fontAlgn="base">
              <a:lnSpc>
                <a:spcPct val="150000"/>
              </a:lnSpc>
            </a:pP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 fontAlgn="base">
              <a:lnSpc>
                <a:spcPct val="150000"/>
              </a:lnSpc>
            </a:pPr>
            <a:endParaRPr lang="en-US" b="1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6103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756" y="2996952"/>
            <a:ext cx="212109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Equilibrium check:</a:t>
            </a:r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56" y="3427881"/>
            <a:ext cx="5760640" cy="20166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68008" y="147882"/>
            <a:ext cx="211307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Stress strain check:</a:t>
            </a:r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815" y="517214"/>
            <a:ext cx="6687483" cy="12860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9814" y="2172600"/>
            <a:ext cx="6687483" cy="8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58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1424" y="404664"/>
            <a:ext cx="192873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Deflection check:</a:t>
            </a:r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3793" y="980729"/>
            <a:ext cx="6369194" cy="52521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3432" y="1124744"/>
            <a:ext cx="2808311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pl-PL" dirty="0"/>
              <a:t>Limit =12.64 /360 =35.11 </a:t>
            </a:r>
            <a:r>
              <a:rPr lang="pl-PL" dirty="0"/>
              <a:t>mm</a:t>
            </a:r>
            <a:endParaRPr lang="en-US" dirty="0"/>
          </a:p>
          <a:p>
            <a:pPr algn="l" rtl="0"/>
            <a:r>
              <a:rPr lang="en-US" dirty="0" err="1"/>
              <a:t>Etabs</a:t>
            </a:r>
            <a:r>
              <a:rPr lang="en-US" dirty="0"/>
              <a:t> deflection = 5.70 mm&lt;&lt;</a:t>
            </a:r>
            <a:r>
              <a:rPr lang="en-US" dirty="0"/>
              <a:t>35.11mm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From </a:t>
            </a:r>
            <a:r>
              <a:rPr lang="en-US" dirty="0"/>
              <a:t>service loads: Limit =</a:t>
            </a:r>
            <a:r>
              <a:rPr lang="en-US" dirty="0"/>
              <a:t>12.64/240=52.66mm</a:t>
            </a:r>
          </a:p>
          <a:p>
            <a:pPr algn="l" rtl="0"/>
            <a:r>
              <a:rPr lang="en-US" dirty="0"/>
              <a:t> </a:t>
            </a:r>
            <a:r>
              <a:rPr lang="en-US" dirty="0"/>
              <a:t>is </a:t>
            </a:r>
            <a:r>
              <a:rPr lang="en-US" dirty="0"/>
              <a:t>ok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45850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712" y="620688"/>
            <a:ext cx="6858118" cy="5819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7368" y="764704"/>
            <a:ext cx="410445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/>
              <a:t>Etabs</a:t>
            </a:r>
            <a:r>
              <a:rPr lang="en-US" dirty="0"/>
              <a:t> deflection = 27.25 mm&lt;&lt;52.66mm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38869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47529" y="548680"/>
            <a:ext cx="1653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Design check: </a:t>
            </a:r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037" y="1052736"/>
            <a:ext cx="6782747" cy="502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54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1424" y="476672"/>
            <a:ext cx="2525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Punching shear check: </a:t>
            </a:r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1268760"/>
            <a:ext cx="7920880" cy="509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30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8538" y="404664"/>
            <a:ext cx="1547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Period check:</a:t>
            </a:r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8" y="773996"/>
            <a:ext cx="7855301" cy="543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52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19537" y="404664"/>
            <a:ext cx="1861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Slab shear check</a:t>
            </a:r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576" y="836712"/>
            <a:ext cx="7848872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08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02664" y="358498"/>
            <a:ext cx="23439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Seismic checks: </a:t>
            </a:r>
            <a:endParaRPr lang="ar-JO" sz="2400" dirty="0"/>
          </a:p>
        </p:txBody>
      </p:sp>
      <p:sp>
        <p:nvSpPr>
          <p:cNvPr id="3" name="Rectangle 2"/>
          <p:cNvSpPr/>
          <p:nvPr/>
        </p:nvSpPr>
        <p:spPr>
          <a:xfrm>
            <a:off x="802664" y="836712"/>
            <a:ext cx="1605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Period check: </a:t>
            </a: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936" y="188640"/>
            <a:ext cx="5616624" cy="605755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664" y="1700808"/>
            <a:ext cx="3751732" cy="646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1.4 * T (method A)= 1.43 &gt; T period from </a:t>
            </a:r>
            <a:r>
              <a:rPr lang="en-US" dirty="0" err="1"/>
              <a:t>etabs</a:t>
            </a:r>
            <a:r>
              <a:rPr lang="en-US" dirty="0"/>
              <a:t> =</a:t>
            </a:r>
            <a:r>
              <a:rPr lang="en-US" dirty="0"/>
              <a:t>0.875 </a:t>
            </a:r>
            <a:r>
              <a:rPr lang="en-US" dirty="0"/>
              <a:t>Is ok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29978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03512" y="476672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Draft check:</a:t>
            </a:r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1556792"/>
            <a:ext cx="10259448" cy="367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01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1344" y="404664"/>
            <a:ext cx="3829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Model participant mass ratio check:</a:t>
            </a: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624" y="773996"/>
            <a:ext cx="7344816" cy="524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58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188" y="116632"/>
            <a:ext cx="8229600" cy="5793507"/>
          </a:xfrm>
        </p:spPr>
        <p:txBody>
          <a:bodyPr/>
          <a:lstStyle/>
          <a:p>
            <a:pPr algn="l" rtl="0"/>
            <a:r>
              <a:rPr lang="en-US" dirty="0" smtClean="0"/>
              <a:t>Introduction:</a:t>
            </a: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1- Quick </a:t>
            </a:r>
            <a:r>
              <a:rPr lang="en-US" dirty="0" smtClean="0"/>
              <a:t>reminder of </a:t>
            </a:r>
            <a:r>
              <a:rPr lang="en-US" dirty="0" smtClean="0"/>
              <a:t>the site analysis.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2- </a:t>
            </a:r>
            <a:r>
              <a:rPr lang="en-US" dirty="0"/>
              <a:t>why this project? 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2780928"/>
            <a:ext cx="770485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12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360" y="476672"/>
            <a:ext cx="2837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Column </a:t>
            </a:r>
            <a:r>
              <a:rPr lang="en-US" dirty="0"/>
              <a:t>design detailing</a:t>
            </a:r>
            <a:r>
              <a:rPr lang="en-US" dirty="0"/>
              <a:t>: </a:t>
            </a: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772816"/>
            <a:ext cx="5971802" cy="30669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088" y="17766"/>
            <a:ext cx="4104456" cy="644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30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360" y="260648"/>
            <a:ext cx="2435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Slab </a:t>
            </a:r>
            <a:r>
              <a:rPr lang="en-US" dirty="0"/>
              <a:t>design detailing</a:t>
            </a:r>
            <a:r>
              <a:rPr lang="en-US" dirty="0"/>
              <a:t>: </a:t>
            </a:r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44711"/>
          <a:stretch/>
        </p:blipFill>
        <p:spPr>
          <a:xfrm>
            <a:off x="6384032" y="116632"/>
            <a:ext cx="5671680" cy="25202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792" y="1988840"/>
            <a:ext cx="7920880" cy="3946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97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27448" y="476672"/>
            <a:ext cx="19944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Footing detailing:</a:t>
            </a:r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64" y="1412776"/>
            <a:ext cx="9221253" cy="423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72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3352" y="188640"/>
            <a:ext cx="2730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Stairs </a:t>
            </a:r>
            <a:r>
              <a:rPr lang="en-US" dirty="0"/>
              <a:t>design and detail:</a:t>
            </a: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773996"/>
            <a:ext cx="11875141" cy="576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08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47528" y="332656"/>
            <a:ext cx="2430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Design for shear wall:</a:t>
            </a:r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5284"/>
          <a:stretch/>
        </p:blipFill>
        <p:spPr>
          <a:xfrm>
            <a:off x="1677823" y="1169150"/>
            <a:ext cx="6849431" cy="92437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77823" y="4221088"/>
            <a:ext cx="22579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Shear wall detailing:</a:t>
            </a:r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19360"/>
          <a:stretch/>
        </p:blipFill>
        <p:spPr>
          <a:xfrm>
            <a:off x="8526430" y="620688"/>
            <a:ext cx="2276527" cy="50777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26889"/>
          <a:stretch/>
        </p:blipFill>
        <p:spPr>
          <a:xfrm>
            <a:off x="4131879" y="2261585"/>
            <a:ext cx="3191320" cy="352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4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360" y="188640"/>
            <a:ext cx="21454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0"/>
            <a:r>
              <a:rPr lang="en-US" b="1" dirty="0"/>
              <a:t>Sheet piles design: </a:t>
            </a:r>
            <a:endParaRPr lang="ar-JO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0" y="557972"/>
            <a:ext cx="4934639" cy="19147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2224" y="196026"/>
            <a:ext cx="3143689" cy="35437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5360" y="2924944"/>
            <a:ext cx="5926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/>
              <a:t>Sheet pile geometry, Bending moment and shear force:</a:t>
            </a:r>
            <a:endParaRPr lang="ar-JO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360" y="3739821"/>
            <a:ext cx="7240010" cy="275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5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4666" y="852967"/>
            <a:ext cx="21800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HVAC </a:t>
            </a:r>
            <a:r>
              <a:rPr lang="en-US" sz="1600" dirty="0"/>
              <a:t>system </a:t>
            </a:r>
            <a:r>
              <a:rPr lang="en-US" sz="1600" dirty="0" smtClean="0"/>
              <a:t>design:</a:t>
            </a:r>
            <a:endParaRPr lang="ar-JO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42" y="1228976"/>
            <a:ext cx="5698250" cy="8916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6323" y="2276872"/>
            <a:ext cx="239283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We used VRF system:</a:t>
            </a:r>
            <a:endParaRPr lang="ar-JO" dirty="0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325742" y="2852936"/>
            <a:ext cx="5274310" cy="312356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6528048" y="2852936"/>
            <a:ext cx="4680520" cy="31235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4666" y="483004"/>
            <a:ext cx="250581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b="1" u="sng" dirty="0" smtClean="0"/>
              <a:t>Mechanical aspects</a:t>
            </a:r>
            <a:r>
              <a:rPr lang="en-US" sz="2000" b="1" dirty="0" smtClean="0"/>
              <a:t>:</a:t>
            </a:r>
            <a:endParaRPr lang="ar-JO" sz="2000" b="1" dirty="0"/>
          </a:p>
        </p:txBody>
      </p:sp>
    </p:spTree>
    <p:extLst>
      <p:ext uri="{BB962C8B-B14F-4D97-AF65-F5344CB8AC3E}">
        <p14:creationId xmlns:p14="http://schemas.microsoft.com/office/powerpoint/2010/main" val="256329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7368" y="476672"/>
            <a:ext cx="590745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/>
              <a:t>We used the fan coil system as we can see in the picture:</a:t>
            </a:r>
            <a:endParaRPr lang="ar-JO" dirty="0"/>
          </a:p>
        </p:txBody>
      </p:sp>
      <p:pic>
        <p:nvPicPr>
          <p:cNvPr id="3" name="Picture 2"/>
          <p:cNvPicPr/>
          <p:nvPr/>
        </p:nvPicPr>
        <p:blipFill rotWithShape="1">
          <a:blip r:embed="rId2"/>
          <a:srcRect b="12990"/>
          <a:stretch/>
        </p:blipFill>
        <p:spPr>
          <a:xfrm>
            <a:off x="551384" y="1139788"/>
            <a:ext cx="5400600" cy="3657364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6672064" y="1412776"/>
            <a:ext cx="5040560" cy="39604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692" y="4941168"/>
            <a:ext cx="5951984" cy="186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85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360" y="476672"/>
            <a:ext cx="252344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The diffusers &amp; return:</a:t>
            </a:r>
            <a:endParaRPr lang="ar-JO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66520" y="1916832"/>
            <a:ext cx="5829480" cy="3429873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6960096" y="1916832"/>
            <a:ext cx="4608512" cy="342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75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336" y="476672"/>
            <a:ext cx="734848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Sample of the distribution of fan coil &amp; diffusers in the celling lighting</a:t>
            </a:r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980728"/>
            <a:ext cx="8248650" cy="566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58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idx="1"/>
          </p:nvPr>
        </p:nvSpPr>
        <p:spPr>
          <a:xfrm>
            <a:off x="1981200" y="549275"/>
            <a:ext cx="8229600" cy="5576888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ar-JO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6521" y="1493223"/>
            <a:ext cx="6858957" cy="43066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5400" y="1308557"/>
            <a:ext cx="554461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its location: </a:t>
            </a:r>
            <a:endParaRPr lang="ar-JO" dirty="0"/>
          </a:p>
        </p:txBody>
      </p:sp>
      <p:sp>
        <p:nvSpPr>
          <p:cNvPr id="2" name="Rectangle 1"/>
          <p:cNvSpPr/>
          <p:nvPr/>
        </p:nvSpPr>
        <p:spPr>
          <a:xfrm>
            <a:off x="695400" y="712647"/>
            <a:ext cx="156966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base">
              <a:lnSpc>
                <a:spcPct val="150000"/>
              </a:lnSpc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Site analysis.</a:t>
            </a:r>
          </a:p>
        </p:txBody>
      </p:sp>
    </p:spTree>
    <p:extLst>
      <p:ext uri="{BB962C8B-B14F-4D97-AF65-F5344CB8AC3E}">
        <p14:creationId xmlns:p14="http://schemas.microsoft.com/office/powerpoint/2010/main" val="183367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7488" y="2708920"/>
            <a:ext cx="268374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/>
              <a:t>Acoustic systems: </a:t>
            </a:r>
            <a:endParaRPr lang="ar-JO" sz="2400" dirty="0"/>
          </a:p>
        </p:txBody>
      </p:sp>
      <p:pic>
        <p:nvPicPr>
          <p:cNvPr id="3" name="Picture 4" descr="33 ARCHITECTURE: Acoustics ideas | architecture, acoustic panels, sound  proof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84" y="476672"/>
            <a:ext cx="5387350" cy="575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67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9376" y="548680"/>
            <a:ext cx="258275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Acoustic consideration: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839416" y="1196752"/>
            <a:ext cx="2448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b="1" dirty="0" smtClean="0"/>
              <a:t>1-Meeting room: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624714"/>
              </p:ext>
            </p:extLst>
          </p:nvPr>
        </p:nvGraphicFramePr>
        <p:xfrm>
          <a:off x="749355" y="1628800"/>
          <a:ext cx="3469436" cy="1574236"/>
        </p:xfrm>
        <a:graphic>
          <a:graphicData uri="http://schemas.openxmlformats.org/drawingml/2006/table">
            <a:tbl>
              <a:tblPr firstRow="1" firstCol="1" bandRow="1"/>
              <a:tblGrid>
                <a:gridCol w="11561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566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665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9539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RT</a:t>
                      </a:r>
                      <a:r>
                        <a:rPr lang="en-US" sz="1600" baseline="-25000" dirty="0" smtClean="0">
                          <a:effectLst/>
                        </a:rPr>
                        <a:t>60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NR </a:t>
                      </a:r>
                      <a:r>
                        <a:rPr lang="en-US" sz="1600" dirty="0">
                          <a:effectLst/>
                        </a:rPr>
                        <a:t>(dB</a:t>
                      </a:r>
                      <a:r>
                        <a:rPr lang="en-US" sz="1600" dirty="0" smtClean="0">
                          <a:effectLst/>
                        </a:rPr>
                        <a:t>)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6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Noise </a:t>
                      </a:r>
                      <a:r>
                        <a:rPr lang="en-US" sz="1600" dirty="0">
                          <a:effectLst/>
                        </a:rPr>
                        <a:t>level  (</a:t>
                      </a:r>
                      <a:r>
                        <a:rPr lang="en-US" sz="1600" dirty="0" err="1">
                          <a:effectLst/>
                        </a:rPr>
                        <a:t>dBA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69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0.8 - </a:t>
                      </a:r>
                      <a:r>
                        <a:rPr lang="en-US" sz="1600" dirty="0" smtClean="0">
                          <a:effectLst/>
                        </a:rPr>
                        <a:t>1.0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25-30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7752184" y="1422068"/>
            <a:ext cx="4032448" cy="446205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752184" y="918012"/>
            <a:ext cx="2463623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By using EASE software:</a:t>
            </a:r>
            <a:endParaRPr lang="en-US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3719736" y="3212976"/>
            <a:ext cx="2736304" cy="34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09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9376" y="476672"/>
            <a:ext cx="1819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b="1" dirty="0" smtClean="0"/>
              <a:t>2- office </a:t>
            </a:r>
            <a:r>
              <a:rPr lang="en-US" b="1" dirty="0"/>
              <a:t>room: 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359993"/>
              </p:ext>
            </p:extLst>
          </p:nvPr>
        </p:nvGraphicFramePr>
        <p:xfrm>
          <a:off x="479376" y="1196752"/>
          <a:ext cx="3469436" cy="1574236"/>
        </p:xfrm>
        <a:graphic>
          <a:graphicData uri="http://schemas.openxmlformats.org/drawingml/2006/table">
            <a:tbl>
              <a:tblPr firstRow="1" firstCol="1" bandRow="1"/>
              <a:tblGrid>
                <a:gridCol w="1156122"/>
                <a:gridCol w="1156657"/>
                <a:gridCol w="1156657"/>
              </a:tblGrid>
              <a:tr h="9539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RT</a:t>
                      </a:r>
                      <a:r>
                        <a:rPr lang="en-US" sz="1600" baseline="-25000" dirty="0" smtClean="0">
                          <a:effectLst/>
                        </a:rPr>
                        <a:t>60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NR </a:t>
                      </a:r>
                      <a:r>
                        <a:rPr lang="en-US" sz="1600" dirty="0">
                          <a:effectLst/>
                        </a:rPr>
                        <a:t>(dB</a:t>
                      </a:r>
                      <a:r>
                        <a:rPr lang="en-US" sz="1600" dirty="0" smtClean="0">
                          <a:effectLst/>
                        </a:rPr>
                        <a:t>)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6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Noise </a:t>
                      </a:r>
                      <a:r>
                        <a:rPr lang="en-US" sz="1600" dirty="0">
                          <a:effectLst/>
                        </a:rPr>
                        <a:t>level  (</a:t>
                      </a:r>
                      <a:r>
                        <a:rPr lang="en-US" sz="1600" dirty="0" err="1">
                          <a:effectLst/>
                        </a:rPr>
                        <a:t>dBA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769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0.8 - </a:t>
                      </a:r>
                      <a:r>
                        <a:rPr lang="en-US" sz="1600" dirty="0" smtClean="0">
                          <a:effectLst/>
                        </a:rPr>
                        <a:t>1.0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20-25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30-40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384032" y="1196752"/>
            <a:ext cx="4824536" cy="51507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40016" y="827420"/>
            <a:ext cx="315426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Reverberation time by EASE: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94016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2940" y="620688"/>
            <a:ext cx="37844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3- Between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offices (Internal partition):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382940" y="1196752"/>
            <a:ext cx="356822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By using INSUL software to find STC: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096" y="1593995"/>
            <a:ext cx="3941671" cy="3330256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82940" y="1593995"/>
            <a:ext cx="5400600" cy="473852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795699" y="5229200"/>
            <a:ext cx="65451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400" dirty="0"/>
              <a:t>The recommendation STC is </a:t>
            </a:r>
            <a:r>
              <a:rPr lang="en-US" sz="2400" dirty="0" smtClean="0"/>
              <a:t>35.</a:t>
            </a:r>
            <a:endParaRPr lang="en-US" sz="2400" dirty="0"/>
          </a:p>
          <a:p>
            <a:pPr algn="l" rtl="0"/>
            <a:r>
              <a:rPr lang="en-US" sz="2400" dirty="0" smtClean="0"/>
              <a:t>The </a:t>
            </a:r>
            <a:r>
              <a:rPr lang="en-US" sz="2400" dirty="0"/>
              <a:t>STC for partition wall is 81 &gt;&gt;&gt;&gt; 35, its ok.</a:t>
            </a:r>
          </a:p>
        </p:txBody>
      </p:sp>
      <p:sp>
        <p:nvSpPr>
          <p:cNvPr id="7" name="Rectangle 6"/>
          <p:cNvSpPr/>
          <p:nvPr/>
        </p:nvSpPr>
        <p:spPr>
          <a:xfrm>
            <a:off x="7608168" y="1052564"/>
            <a:ext cx="1641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Internal walls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98535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055440" y="1340768"/>
            <a:ext cx="4059555" cy="39433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19510" y="692696"/>
            <a:ext cx="2514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Internal glazing walls: </a:t>
            </a:r>
            <a:endParaRPr lang="ar-JO" dirty="0"/>
          </a:p>
        </p:txBody>
      </p:sp>
      <p:sp>
        <p:nvSpPr>
          <p:cNvPr id="6" name="Rectangle 5"/>
          <p:cNvSpPr/>
          <p:nvPr/>
        </p:nvSpPr>
        <p:spPr>
          <a:xfrm>
            <a:off x="6168008" y="2973037"/>
            <a:ext cx="449417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STC for partition wall is 38 &gt;&gt;&gt;&gt; 35, its ok.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2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8400256" y="661338"/>
            <a:ext cx="3514725" cy="32575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67268" y="476672"/>
            <a:ext cx="1746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External walls: </a:t>
            </a:r>
            <a:endParaRPr lang="ar-JO" dirty="0"/>
          </a:p>
        </p:txBody>
      </p:sp>
      <p:sp>
        <p:nvSpPr>
          <p:cNvPr id="5" name="Rectangle 4"/>
          <p:cNvSpPr/>
          <p:nvPr/>
        </p:nvSpPr>
        <p:spPr>
          <a:xfrm>
            <a:off x="2913452" y="5398505"/>
            <a:ext cx="6096000" cy="787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recommendation STC is 38.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The STC for partition wall is 39 &gt; 38, its ok.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1347500"/>
            <a:ext cx="8002117" cy="330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28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99456" y="764704"/>
            <a:ext cx="875304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FLOOR: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104112" y="779603"/>
            <a:ext cx="3225800" cy="2949575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983432" y="1772816"/>
            <a:ext cx="4780003" cy="38160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40016" y="4365104"/>
            <a:ext cx="6096000" cy="787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Recommended IIC between (34-55) db.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IIC = 71 &gt;&gt;&gt;&gt;55 ITS ok. </a:t>
            </a:r>
            <a:endParaRPr lang="en-US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60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15367" y="692696"/>
            <a:ext cx="72648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Roof:</a:t>
            </a:r>
            <a:endParaRPr lang="ar-JO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7536160" y="1700808"/>
            <a:ext cx="3312368" cy="3212197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1282920" y="1196752"/>
            <a:ext cx="4525048" cy="345185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82920" y="5301208"/>
            <a:ext cx="4101316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LPA =16 dB   that’s ok in the rang (15-20).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81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6005" y="548680"/>
            <a:ext cx="2229265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/>
              <a:t>POWER DESIGN</a:t>
            </a:r>
            <a:r>
              <a:rPr lang="en-US" dirty="0"/>
              <a:t>:</a:t>
            </a:r>
            <a:endParaRPr lang="ar-JO" dirty="0"/>
          </a:p>
        </p:txBody>
      </p:sp>
      <p:sp>
        <p:nvSpPr>
          <p:cNvPr id="5" name="Rectangle 4"/>
          <p:cNvSpPr/>
          <p:nvPr/>
        </p:nvSpPr>
        <p:spPr>
          <a:xfrm>
            <a:off x="1055440" y="1340768"/>
            <a:ext cx="4608512" cy="1585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Total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power for the building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241.62 KW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Total current for circuit breaker = 600 Amp.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Cable size = 3*300 mm^2</a:t>
            </a:r>
            <a:endParaRPr lang="en-US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696" y="2909208"/>
            <a:ext cx="12192000" cy="2392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02261" y="5589240"/>
            <a:ext cx="265008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Main distribution board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31288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88640"/>
            <a:ext cx="10369152" cy="654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17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79376" y="332656"/>
            <a:ext cx="1612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Temperature: </a:t>
            </a:r>
            <a:endParaRPr lang="ar-JO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425105"/>
            <a:ext cx="5553850" cy="35342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4" y="1772816"/>
            <a:ext cx="5525271" cy="283884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744072" y="332656"/>
            <a:ext cx="8106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Wind: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678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009313"/>
            <a:ext cx="8928992" cy="48393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47529" y="404664"/>
            <a:ext cx="48141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Main distribution board for the ground floor: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428229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360" y="219160"/>
            <a:ext cx="2185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Mechanical Design: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1847528" y="777241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LIGHTING: \ G.F</a:t>
            </a: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561" y="1175173"/>
            <a:ext cx="7964011" cy="525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20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990020"/>
            <a:ext cx="8064895" cy="50468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999657" y="620688"/>
            <a:ext cx="1478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 smtClean="0"/>
              <a:t>Lighting F1</a:t>
            </a:r>
            <a:r>
              <a:rPr lang="en-US" dirty="0"/>
              <a:t>: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34188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3" y="980728"/>
            <a:ext cx="8183117" cy="51537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71664" y="476673"/>
            <a:ext cx="504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F2: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60342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810" y="985497"/>
            <a:ext cx="7916380" cy="488700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99657" y="620688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F3: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13270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1424" y="332656"/>
            <a:ext cx="21271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400" b="1" dirty="0" smtClean="0"/>
              <a:t>Water supply:</a:t>
            </a:r>
            <a:endParaRPr lang="ar-JO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64" y="2204864"/>
            <a:ext cx="8687619" cy="231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83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1211331"/>
            <a:ext cx="10526594" cy="430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8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5400" y="404664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Drainage system design</a:t>
            </a:r>
            <a:r>
              <a:rPr lang="en-US" sz="2400" dirty="0"/>
              <a:t>:</a:t>
            </a:r>
            <a:endParaRPr lang="ar-JO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2276872"/>
            <a:ext cx="7713818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08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1772816"/>
            <a:ext cx="10602805" cy="363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4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052736"/>
            <a:ext cx="11930899" cy="532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91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79376" y="261773"/>
            <a:ext cx="4929555" cy="465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base">
              <a:lnSpc>
                <a:spcPct val="150000"/>
              </a:lnSpc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Architectural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aspects and the improvements: 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9736" y="1844824"/>
            <a:ext cx="5110898" cy="42389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1384" y="1124744"/>
            <a:ext cx="436690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/>
              <a:t>1- Emergency stairs &amp; wide the corridors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419887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052736"/>
            <a:ext cx="11608964" cy="532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8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7408" y="404664"/>
            <a:ext cx="2961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Firefighting system design:</a:t>
            </a:r>
            <a:endParaRPr lang="ar-JO" dirty="0"/>
          </a:p>
        </p:txBody>
      </p:sp>
      <p:sp>
        <p:nvSpPr>
          <p:cNvPr id="7" name="Rectangle 6"/>
          <p:cNvSpPr/>
          <p:nvPr/>
        </p:nvSpPr>
        <p:spPr>
          <a:xfrm>
            <a:off x="1305475" y="1582291"/>
            <a:ext cx="2069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ALARM SYSTEM:</a:t>
            </a:r>
            <a:endParaRPr lang="ar-JO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2348880"/>
            <a:ext cx="2857899" cy="282932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129774" y="1372126"/>
            <a:ext cx="4314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FIRE HOSE CABINET DISTRIBUTION: </a:t>
            </a:r>
            <a:endParaRPr lang="ar-JO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929" y="2418644"/>
            <a:ext cx="5677692" cy="263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26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31504" y="260648"/>
            <a:ext cx="3328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DETECTORS DISTRIBUTION:</a:t>
            </a:r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262" y="1340768"/>
            <a:ext cx="4210638" cy="427732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176121" y="260648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EXTINGUISHER:</a:t>
            </a:r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22349"/>
          <a:stretch/>
        </p:blipFill>
        <p:spPr>
          <a:xfrm>
            <a:off x="6127210" y="3356992"/>
            <a:ext cx="4608512" cy="26578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44073" y="764705"/>
            <a:ext cx="3374787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/>
              <a:t>Type A Extinguisher: Use in places exposed to Class A fires on common combustible materials, such as fabric, wood, paper, rubber, and many plastics. This type was used in the prayer room and corridors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87466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1" y="116632"/>
            <a:ext cx="1925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Cost Estimation: 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1517104" y="485964"/>
            <a:ext cx="2484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Bill of quantity (BOQ):</a:t>
            </a:r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103" y="888968"/>
            <a:ext cx="9150898" cy="5969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1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7">
            <a:extLst>
              <a:ext uri="{FF2B5EF4-FFF2-40B4-BE49-F238E27FC236}">
                <a16:creationId xmlns="" xmlns:a16="http://schemas.microsoft.com/office/drawing/2014/main" id="{732CF8A4-4BFE-BA93-5AE2-95D32B23E4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940698"/>
              </p:ext>
            </p:extLst>
          </p:nvPr>
        </p:nvGraphicFramePr>
        <p:xfrm>
          <a:off x="2783632" y="2636912"/>
          <a:ext cx="6096000" cy="1010920"/>
        </p:xfrm>
        <a:graphic>
          <a:graphicData uri="http://schemas.openxmlformats.org/drawingml/2006/table">
            <a:tbl>
              <a:tblPr rtl="1" firstRow="1" bandRow="1">
                <a:tableStyleId>{9D7B26C5-4107-4FEC-AEDC-1716B250A1EF}</a:tableStyleId>
              </a:tblPr>
              <a:tblGrid>
                <a:gridCol w="3048000">
                  <a:extLst>
                    <a:ext uri="{9D8B030D-6E8A-4147-A177-3AD203B41FA5}">
                      <a16:colId xmlns="" xmlns:a16="http://schemas.microsoft.com/office/drawing/2014/main" val="1400290930"/>
                    </a:ext>
                  </a:extLst>
                </a:gridCol>
                <a:gridCol w="3048000">
                  <a:extLst>
                    <a:ext uri="{9D8B030D-6E8A-4147-A177-3AD203B41FA5}">
                      <a16:colId xmlns="" xmlns:a16="http://schemas.microsoft.com/office/drawing/2014/main" val="9828396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>
                          <a:latin typeface="Kulim Park" panose="020B0604020202020204" charset="0"/>
                        </a:rPr>
                        <a:t>The unit cost of the project 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>
                          <a:latin typeface="Kulim Park" panose="020B0604020202020204" charset="0"/>
                        </a:rPr>
                        <a:t>The total cost of the project </a:t>
                      </a:r>
                      <a:endParaRPr lang="x-none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09850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1933 </a:t>
                      </a:r>
                      <a:r>
                        <a:rPr lang="en-US" dirty="0"/>
                        <a:t>NIS / m2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19,328,665 </a:t>
                      </a:r>
                      <a:r>
                        <a:rPr lang="en-US" dirty="0"/>
                        <a:t>NIS </a:t>
                      </a:r>
                      <a:endParaRPr lang="x-none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03286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877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5524" y="2420888"/>
            <a:ext cx="6415859" cy="175432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5400" dirty="0" smtClean="0"/>
              <a:t>THANK YOU</a:t>
            </a:r>
          </a:p>
          <a:p>
            <a:pPr algn="ctr" rtl="0"/>
            <a:r>
              <a:rPr lang="en-US" sz="5400" dirty="0" smtClean="0"/>
              <a:t>ANY QUESTIONS ?</a:t>
            </a:r>
            <a:endParaRPr lang="ar-JO" sz="5400" dirty="0"/>
          </a:p>
        </p:txBody>
      </p:sp>
    </p:spTree>
    <p:extLst>
      <p:ext uri="{BB962C8B-B14F-4D97-AF65-F5344CB8AC3E}">
        <p14:creationId xmlns:p14="http://schemas.microsoft.com/office/powerpoint/2010/main" val="221572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30759"/>
          <a:stretch/>
        </p:blipFill>
        <p:spPr>
          <a:xfrm>
            <a:off x="191344" y="2023954"/>
            <a:ext cx="5760640" cy="4136015"/>
          </a:xfrm>
          <a:prstGeom prst="rect">
            <a:avLst/>
          </a:prstGeom>
        </p:spPr>
      </p:pic>
      <p:sp>
        <p:nvSpPr>
          <p:cNvPr id="13" name="Down Arrow 12"/>
          <p:cNvSpPr/>
          <p:nvPr/>
        </p:nvSpPr>
        <p:spPr>
          <a:xfrm>
            <a:off x="3017148" y="4509120"/>
            <a:ext cx="79208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TextBox 13"/>
          <p:cNvSpPr txBox="1"/>
          <p:nvPr/>
        </p:nvSpPr>
        <p:spPr>
          <a:xfrm>
            <a:off x="479376" y="620688"/>
            <a:ext cx="293381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Ramps for disabled &amp; cars:</a:t>
            </a:r>
            <a:endParaRPr lang="ar-JO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088" y="34570"/>
            <a:ext cx="4915586" cy="6506483"/>
          </a:xfrm>
          <a:prstGeom prst="rect">
            <a:avLst/>
          </a:prstGeom>
        </p:spPr>
      </p:pic>
      <p:sp>
        <p:nvSpPr>
          <p:cNvPr id="16" name="Right Arrow 15"/>
          <p:cNvSpPr/>
          <p:nvPr/>
        </p:nvSpPr>
        <p:spPr>
          <a:xfrm>
            <a:off x="6168008" y="805354"/>
            <a:ext cx="720080" cy="6074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0609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448" y="1078961"/>
            <a:ext cx="9361040" cy="5754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27448" y="404664"/>
            <a:ext cx="189026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/>
              <a:t>Add B1&amp;B2&amp;B3: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75957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1052736"/>
            <a:ext cx="9289032" cy="56907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1447" y="548680"/>
            <a:ext cx="441819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/>
              <a:t>The ground floor after the modifications: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75370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2563</TotalTime>
  <Words>692</Words>
  <Application>Microsoft Office PowerPoint</Application>
  <PresentationFormat>Widescreen</PresentationFormat>
  <Paragraphs>170</Paragraphs>
  <Slides>65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4" baseType="lpstr">
      <vt:lpstr>Arial</vt:lpstr>
      <vt:lpstr>Bradley Hand ITC</vt:lpstr>
      <vt:lpstr>Calibri</vt:lpstr>
      <vt:lpstr>Century Gothic</vt:lpstr>
      <vt:lpstr>Courier New</vt:lpstr>
      <vt:lpstr>Kulim Park</vt:lpstr>
      <vt:lpstr>Palatino Linotype</vt:lpstr>
      <vt:lpstr>Times New Roman</vt:lpstr>
      <vt:lpstr>Executive</vt:lpstr>
      <vt:lpstr>PowerPoint Presentation</vt:lpstr>
      <vt:lpstr>Contents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Mohanad</dc:creator>
  <cp:lastModifiedBy>Microsoft account</cp:lastModifiedBy>
  <cp:revision>105</cp:revision>
  <dcterms:created xsi:type="dcterms:W3CDTF">2022-01-09T14:59:55Z</dcterms:created>
  <dcterms:modified xsi:type="dcterms:W3CDTF">2023-06-10T16:16:17Z</dcterms:modified>
</cp:coreProperties>
</file>