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6" r:id="rId3"/>
    <p:sldId id="260" r:id="rId4"/>
    <p:sldId id="261" r:id="rId5"/>
    <p:sldId id="262" r:id="rId6"/>
    <p:sldId id="258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7" r:id="rId17"/>
    <p:sldId id="273" r:id="rId18"/>
    <p:sldId id="274" r:id="rId19"/>
    <p:sldId id="275" r:id="rId20"/>
    <p:sldId id="276" r:id="rId21"/>
    <p:sldId id="278" r:id="rId22"/>
    <p:sldId id="280" r:id="rId23"/>
    <p:sldId id="347" r:id="rId24"/>
    <p:sldId id="281" r:id="rId25"/>
    <p:sldId id="283" r:id="rId26"/>
    <p:sldId id="285" r:id="rId27"/>
    <p:sldId id="286" r:id="rId28"/>
    <p:sldId id="257" r:id="rId29"/>
    <p:sldId id="282" r:id="rId30"/>
    <p:sldId id="288" r:id="rId31"/>
    <p:sldId id="371" r:id="rId32"/>
    <p:sldId id="292" r:id="rId33"/>
    <p:sldId id="293" r:id="rId34"/>
    <p:sldId id="295" r:id="rId35"/>
    <p:sldId id="296" r:id="rId36"/>
    <p:sldId id="366" r:id="rId37"/>
    <p:sldId id="370" r:id="rId38"/>
    <p:sldId id="369" r:id="rId39"/>
    <p:sldId id="291" r:id="rId40"/>
    <p:sldId id="297" r:id="rId41"/>
    <p:sldId id="298" r:id="rId42"/>
    <p:sldId id="300" r:id="rId43"/>
    <p:sldId id="301" r:id="rId44"/>
    <p:sldId id="302" r:id="rId45"/>
    <p:sldId id="303" r:id="rId46"/>
    <p:sldId id="313" r:id="rId47"/>
    <p:sldId id="305" r:id="rId48"/>
    <p:sldId id="306" r:id="rId49"/>
    <p:sldId id="308" r:id="rId50"/>
    <p:sldId id="309" r:id="rId51"/>
    <p:sldId id="310" r:id="rId52"/>
    <p:sldId id="312" r:id="rId53"/>
    <p:sldId id="314" r:id="rId54"/>
    <p:sldId id="315" r:id="rId55"/>
    <p:sldId id="316" r:id="rId56"/>
    <p:sldId id="317" r:id="rId57"/>
    <p:sldId id="318" r:id="rId58"/>
    <p:sldId id="319" r:id="rId59"/>
    <p:sldId id="322" r:id="rId60"/>
    <p:sldId id="320" r:id="rId61"/>
    <p:sldId id="324" r:id="rId62"/>
    <p:sldId id="325" r:id="rId63"/>
    <p:sldId id="323" r:id="rId64"/>
    <p:sldId id="321" r:id="rId65"/>
    <p:sldId id="326" r:id="rId66"/>
    <p:sldId id="327" r:id="rId67"/>
    <p:sldId id="328" r:id="rId68"/>
    <p:sldId id="329" r:id="rId69"/>
    <p:sldId id="331" r:id="rId70"/>
    <p:sldId id="332" r:id="rId71"/>
    <p:sldId id="333" r:id="rId72"/>
    <p:sldId id="334" r:id="rId73"/>
    <p:sldId id="335" r:id="rId74"/>
    <p:sldId id="336" r:id="rId75"/>
    <p:sldId id="337" r:id="rId76"/>
    <p:sldId id="338" r:id="rId77"/>
    <p:sldId id="339" r:id="rId78"/>
    <p:sldId id="340" r:id="rId79"/>
    <p:sldId id="341" r:id="rId80"/>
    <p:sldId id="342" r:id="rId81"/>
    <p:sldId id="343" r:id="rId82"/>
    <p:sldId id="344" r:id="rId83"/>
    <p:sldId id="346" r:id="rId84"/>
    <p:sldId id="348" r:id="rId85"/>
    <p:sldId id="377" r:id="rId86"/>
    <p:sldId id="378" r:id="rId87"/>
    <p:sldId id="376" r:id="rId88"/>
    <p:sldId id="379" r:id="rId89"/>
    <p:sldId id="349" r:id="rId90"/>
    <p:sldId id="350" r:id="rId91"/>
    <p:sldId id="351" r:id="rId92"/>
    <p:sldId id="352" r:id="rId93"/>
    <p:sldId id="353" r:id="rId94"/>
    <p:sldId id="354" r:id="rId95"/>
    <p:sldId id="356" r:id="rId96"/>
    <p:sldId id="361" r:id="rId97"/>
    <p:sldId id="358" r:id="rId98"/>
    <p:sldId id="359" r:id="rId99"/>
    <p:sldId id="357" r:id="rId100"/>
    <p:sldId id="360" r:id="rId101"/>
    <p:sldId id="362" r:id="rId102"/>
    <p:sldId id="375" r:id="rId103"/>
    <p:sldId id="363" r:id="rId104"/>
    <p:sldId id="372" r:id="rId105"/>
    <p:sldId id="373" r:id="rId106"/>
    <p:sldId id="374" r:id="rId107"/>
    <p:sldId id="380" r:id="rId108"/>
    <p:sldId id="381" r:id="rId109"/>
    <p:sldId id="382" r:id="rId110"/>
    <p:sldId id="383" r:id="rId111"/>
    <p:sldId id="385" r:id="rId112"/>
    <p:sldId id="386" r:id="rId113"/>
    <p:sldId id="387" r:id="rId114"/>
    <p:sldId id="388" r:id="rId115"/>
    <p:sldId id="389" r:id="rId116"/>
    <p:sldId id="384" r:id="rId117"/>
    <p:sldId id="390" r:id="rId118"/>
    <p:sldId id="391" r:id="rId119"/>
    <p:sldId id="392" r:id="rId120"/>
    <p:sldId id="367" r:id="rId121"/>
    <p:sldId id="368" r:id="rId1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33" autoAdjust="0"/>
    <p:restoredTop sz="94660"/>
  </p:normalViewPr>
  <p:slideViewPr>
    <p:cSldViewPr snapToGrid="0">
      <p:cViewPr varScale="1">
        <p:scale>
          <a:sx n="88" d="100"/>
          <a:sy n="88" d="100"/>
        </p:scale>
        <p:origin x="131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viewProps" Target="view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9D81-F637-4441-B763-DA996A14CCFF}" type="datetimeFigureOut">
              <a:rPr lang="en-US" smtClean="0"/>
              <a:t>2019-12-28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C9D01-35D5-48AA-ADDE-48F1D8039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723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9D81-F637-4441-B763-DA996A14CCFF}" type="datetimeFigureOut">
              <a:rPr lang="en-US" smtClean="0"/>
              <a:t>2019-12-28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C9D01-35D5-48AA-ADDE-48F1D8039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901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9D81-F637-4441-B763-DA996A14CCFF}" type="datetimeFigureOut">
              <a:rPr lang="en-US" smtClean="0"/>
              <a:t>2019-12-28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C9D01-35D5-48AA-ADDE-48F1D8039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835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9D81-F637-4441-B763-DA996A14CCFF}" type="datetimeFigureOut">
              <a:rPr lang="en-US" smtClean="0"/>
              <a:t>2019-12-28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C9D01-35D5-48AA-ADDE-48F1D8039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226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9D81-F637-4441-B763-DA996A14CCFF}" type="datetimeFigureOut">
              <a:rPr lang="en-US" smtClean="0"/>
              <a:t>2019-12-28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C9D01-35D5-48AA-ADDE-48F1D8039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565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9D81-F637-4441-B763-DA996A14CCFF}" type="datetimeFigureOut">
              <a:rPr lang="en-US" smtClean="0"/>
              <a:t>2019-12-28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C9D01-35D5-48AA-ADDE-48F1D8039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490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9D81-F637-4441-B763-DA996A14CCFF}" type="datetimeFigureOut">
              <a:rPr lang="en-US" smtClean="0"/>
              <a:t>2019-12-28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C9D01-35D5-48AA-ADDE-48F1D8039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233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9D81-F637-4441-B763-DA996A14CCFF}" type="datetimeFigureOut">
              <a:rPr lang="en-US" smtClean="0"/>
              <a:t>2019-12-28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C9D01-35D5-48AA-ADDE-48F1D8039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365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9D81-F637-4441-B763-DA996A14CCFF}" type="datetimeFigureOut">
              <a:rPr lang="en-US" smtClean="0"/>
              <a:t>2019-12-28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C9D01-35D5-48AA-ADDE-48F1D8039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596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9D81-F637-4441-B763-DA996A14CCFF}" type="datetimeFigureOut">
              <a:rPr lang="en-US" smtClean="0"/>
              <a:t>2019-12-28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C9D01-35D5-48AA-ADDE-48F1D8039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484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59D81-F637-4441-B763-DA996A14CCFF}" type="datetimeFigureOut">
              <a:rPr lang="en-US" smtClean="0"/>
              <a:t>2019-12-28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C9D01-35D5-48AA-ADDE-48F1D8039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22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59D81-F637-4441-B763-DA996A14CCFF}" type="datetimeFigureOut">
              <a:rPr lang="en-US" smtClean="0"/>
              <a:t>2019-12-28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C9D01-35D5-48AA-ADDE-48F1D8039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016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8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0.png"/><Relationship Id="rId4" Type="http://schemas.openxmlformats.org/officeDocument/2006/relationships/image" Target="../media/image990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1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3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7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0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2778329" y="437910"/>
            <a:ext cx="5843157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dirty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An-Najah National University</a:t>
            </a:r>
          </a:p>
          <a:p>
            <a:pPr algn="ctr"/>
            <a:r>
              <a:rPr lang="en-US" altLang="ko-KR" sz="2800" dirty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Facility of Engineering and Information Technology </a:t>
            </a:r>
          </a:p>
          <a:p>
            <a:pPr algn="ctr"/>
            <a:r>
              <a:rPr lang="en-US" altLang="ko-KR" sz="2800" dirty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Civil Engineering department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7FA203-7C72-4330-8255-0324658C3554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5" t="2797" r="2014" b="3496"/>
          <a:stretch/>
        </p:blipFill>
        <p:spPr bwMode="auto">
          <a:xfrm>
            <a:off x="657792" y="437910"/>
            <a:ext cx="1902528" cy="1935553"/>
          </a:xfrm>
          <a:prstGeom prst="flowChartConnector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189411" y="3231984"/>
            <a:ext cx="879130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Structural Analysis and Design of Clock tower in Jenin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2673533"/>
            <a:ext cx="929204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1140822" y="5236985"/>
            <a:ext cx="688848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By: Mohammad Hijjawi, </a:t>
            </a:r>
            <a:r>
              <a:rPr lang="en-US" altLang="ko-KR" sz="2400" dirty="0" err="1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Nour</a:t>
            </a: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 Abu </a:t>
            </a:r>
            <a:r>
              <a:rPr lang="en-US" altLang="ko-KR" sz="2400" dirty="0" err="1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Hantash</a:t>
            </a: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, Omar </a:t>
            </a:r>
            <a:r>
              <a:rPr lang="en-US" altLang="ko-KR" sz="2400" dirty="0" err="1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Yasin</a:t>
            </a: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, Mohammad </a:t>
            </a:r>
            <a:r>
              <a:rPr lang="en-US" altLang="ko-KR" sz="2400" dirty="0" err="1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Bzoor</a:t>
            </a:r>
            <a:endParaRPr lang="en-US" altLang="ko-KR" sz="24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42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391886" y="287056"/>
            <a:ext cx="825674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CODES AND STANDARDS</a:t>
            </a:r>
            <a:endParaRPr lang="en-US" altLang="ko-KR" sz="36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580911" y="1451453"/>
            <a:ext cx="3224734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ACI 318-14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IBC 2015</a:t>
            </a:r>
            <a:endParaRPr lang="en-US" altLang="ko-KR" sz="32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ASCE 7-10</a:t>
            </a:r>
            <a:endParaRPr lang="en-US" altLang="ko-KR" sz="48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87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5464" y="160232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Design check - Column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har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217" y="1637212"/>
            <a:ext cx="7449457" cy="44696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471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5464" y="160232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Design check - Column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40803" y="1280160"/>
            <a:ext cx="2897506" cy="5486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04504" y="2501110"/>
                <a:ext cx="4572000" cy="285264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L="45720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𝑀𝑖𝑛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least</m:t>
                            </m:r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column</m:t>
                            </m:r>
                            <m:r>
                              <m:rPr>
                                <m:nor/>
                              </m:rPr>
                              <a:rPr lang="en-US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dimension</m:t>
                            </m:r>
                            <m:r>
                              <m:rPr>
                                <m:nor/>
                              </m:rPr>
                              <a:rPr lang="en-US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/</m:t>
                            </m:r>
                            <m:r>
                              <m:rPr>
                                <m:nor/>
                              </m:rPr>
                              <a:rPr lang="en-US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e>
                          <m:e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6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𝑏</m:t>
                                </m:r>
                              </m:sub>
                            </m:sSub>
                          </m:e>
                          <m:e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100</m:t>
                            </m:r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type m:val="lin"/>
                                <m:ctrlP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350</m:t>
                                </m:r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)</m:t>
                                </m:r>
                              </m:num>
                              <m:den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  <m:e>
                            <m:r>
                              <m:rPr>
                                <m:nor/>
                              </m:rPr>
                              <a:rPr lang="en-US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150 </m:t>
                            </m:r>
                            <m:r>
                              <m:rPr>
                                <m:nor/>
                              </m:rPr>
                              <a:rPr lang="en-US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mm</m:t>
                            </m:r>
                          </m:e>
                        </m:eqArr>
                      </m:e>
                    </m:d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100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mm</m:t>
                    </m:r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45720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i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en-US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𝑀𝑖𝑛</m:t>
                      </m:r>
                      <m:d>
                        <m:dPr>
                          <m:begChr m:val="{"/>
                          <m:endChr m:val="}"/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r>
                                <m:rPr>
                                  <m:nor/>
                                </m:rPr>
                                <a:rPr lang="en-US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least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column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dimension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6</m:t>
                              </m:r>
                              <m:sSub>
                                <m:sSubPr>
                                  <m:ctrlP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𝑏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48</m:t>
                              </m:r>
                              <m:sSub>
                                <m:sSubPr>
                                  <m:ctrlPr>
                                    <a:rPr lang="en-US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</m:e>
                            <m:e>
                              <m:r>
                                <m:rPr>
                                  <m:nor/>
                                </m:rPr>
                                <a:rPr lang="en-US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150 </m:t>
                              </m:r>
                              <m:r>
                                <m:rPr>
                                  <m:nor/>
                                </m:rPr>
                                <a:rPr lang="en-US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mm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04" y="2501110"/>
                <a:ext cx="4572000" cy="28526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376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5464" y="160232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Design check - Wall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68" y="1907177"/>
            <a:ext cx="7807234" cy="3611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9003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5464" y="160232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Design check - Wall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005" y="1724297"/>
            <a:ext cx="8662144" cy="4108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84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5464" y="160232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Design check - Wall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9561" y="1309569"/>
            <a:ext cx="2555759" cy="3992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87532" y="1480457"/>
                <a:ext cx="4572000" cy="213686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L="342900" lvl="0" indent="-342900" algn="just">
                  <a:lnSpc>
                    <a:spcPct val="115000"/>
                  </a:lnSpc>
                  <a:buFont typeface="Symbol" panose="05050102010706020507" pitchFamily="18" charset="2"/>
                  <a:buChar char=""/>
                </a:pPr>
                <a:r>
                  <a:rPr lang="en-US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Check shear in X direction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457200" marR="0" algn="just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i="1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V</a:t>
                </a:r>
                <a:r>
                  <a:rPr lang="en-US" i="1" baseline="-250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ux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41.64 </a:t>
                </a:r>
                <a:r>
                  <a:rPr lang="en-US" dirty="0" err="1" smtClean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Kn</a:t>
                </a:r>
                <a:endParaRPr lang="en-US" dirty="0" smtClean="0"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457200" marR="0" algn="just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		</a:t>
                </a:r>
                <a:endParaRPr lang="en-US" sz="1600" dirty="0" smtClean="0"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457200" marR="0" algn="just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</a:t>
                </a:r>
                <a:r>
                  <a:rPr lang="en-US" i="1" dirty="0" err="1" smtClean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V</a:t>
                </a:r>
                <a:r>
                  <a:rPr lang="en-US" i="1" baseline="-25000" dirty="0" err="1" smtClean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= </a:t>
                </a:r>
              </a:p>
              <a:p>
                <a:pPr marL="457200" marR="0" algn="just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75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×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×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e>
                    </m:rad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×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400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40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30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00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714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kN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&gt; </a:t>
                </a:r>
                <a:r>
                  <a:rPr lang="en-US" i="1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V</a:t>
                </a:r>
                <a:r>
                  <a:rPr lang="en-US" i="1" baseline="-250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ux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	OK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532" y="1480457"/>
                <a:ext cx="4572000" cy="2136867"/>
              </a:xfrm>
              <a:prstGeom prst="rect">
                <a:avLst/>
              </a:prstGeom>
              <a:blipFill>
                <a:blip r:embed="rId4"/>
                <a:stretch>
                  <a:fillRect l="-1200" t="-1143" b="-2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5913120" y="5682379"/>
            <a:ext cx="3127400" cy="87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Thickness = 400mm</a:t>
            </a:r>
          </a:p>
          <a:p>
            <a:pPr lvl="0" algn="ctr">
              <a:lnSpc>
                <a:spcPct val="115000"/>
              </a:lnSpc>
            </a:pPr>
            <a:r>
              <a:rPr lang="en-US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Length = 3m.</a:t>
            </a:r>
            <a:endParaRPr lang="en-US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65612" y="3866001"/>
                <a:ext cx="4572000" cy="271189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L="457200" marR="0" algn="just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i="1" dirty="0" err="1" smtClean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V</a:t>
                </a:r>
                <a:r>
                  <a:rPr lang="en-US" i="1" baseline="-25000" dirty="0" err="1" smtClean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u</a:t>
                </a:r>
                <a:r>
                  <a:rPr lang="en-US" i="1" baseline="-250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y</a:t>
                </a:r>
                <a:r>
                  <a:rPr lang="en-US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= 368kN 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		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457200" marR="0" algn="just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i="1" dirty="0" err="1" smtClean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V</a:t>
                </a:r>
                <a:r>
                  <a:rPr lang="en-US" i="1" baseline="-25000" dirty="0" err="1" smtClean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c</a:t>
                </a:r>
                <a:endParaRPr lang="en-US" i="1" baseline="-25000" dirty="0" smtClean="0"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457200" marR="0" algn="just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×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e>
                    </m:rad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400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×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30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00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846 </a:t>
                </a:r>
                <a:r>
                  <a:rPr lang="en-US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kN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16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457200" marR="0" algn="just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dirty="0"/>
                  <a:t>use ρ=0.0025 </a:t>
                </a:r>
                <a:r>
                  <a:rPr lang="en-US" dirty="0" smtClean="0">
                    <a:sym typeface="Wingdings" panose="05000000000000000000" pitchFamily="2" charset="2"/>
                  </a:rPr>
                  <a:t> As shear = 0.0025</a:t>
                </a:r>
                <a:r>
                  <a:rPr lang="ar-SA" dirty="0" smtClean="0">
                    <a:sym typeface="Wingdings" panose="05000000000000000000" pitchFamily="2" charset="2"/>
                  </a:rPr>
                  <a:t>×</a:t>
                </a:r>
                <a:r>
                  <a:rPr lang="en-US" dirty="0" smtClean="0">
                    <a:sym typeface="Wingdings" panose="05000000000000000000" pitchFamily="2" charset="2"/>
                  </a:rPr>
                  <a:t>3000</a:t>
                </a:r>
                <a:r>
                  <a:rPr lang="ar-SA" dirty="0" smtClean="0">
                    <a:sym typeface="Wingdings" panose="05000000000000000000" pitchFamily="2" charset="2"/>
                  </a:rPr>
                  <a:t>×</a:t>
                </a:r>
                <a:r>
                  <a:rPr lang="en-US" dirty="0" smtClean="0">
                    <a:sym typeface="Wingdings" panose="05000000000000000000" pitchFamily="2" charset="2"/>
                  </a:rPr>
                  <a:t> 400 = 3000 mm2  1000mm2/m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612" y="3866001"/>
                <a:ext cx="4572000" cy="2711896"/>
              </a:xfrm>
              <a:prstGeom prst="rect">
                <a:avLst/>
              </a:prstGeom>
              <a:blipFill>
                <a:blip r:embed="rId5"/>
                <a:stretch>
                  <a:fillRect t="-449" r="-1067" b="-20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962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5464" y="160232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Design check - Wall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9561" y="1309569"/>
            <a:ext cx="2555759" cy="3992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831670" y="5845415"/>
            <a:ext cx="4572000" cy="39068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0.0025 </a:t>
            </a:r>
            <a:r>
              <a:rPr lang="ar-SA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×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3000 </a:t>
            </a:r>
            <a:r>
              <a:rPr lang="ar-SA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×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400 = 3000 mm2 (Total)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913120" y="5682379"/>
            <a:ext cx="3127400" cy="87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Thickness = 400mm</a:t>
            </a:r>
          </a:p>
          <a:p>
            <a:pPr lvl="0" algn="ctr">
              <a:lnSpc>
                <a:spcPct val="115000"/>
              </a:lnSpc>
            </a:pPr>
            <a:r>
              <a:rPr lang="en-US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Length = 3m.</a:t>
            </a:r>
            <a:endParaRPr lang="en-US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971" y="2594449"/>
            <a:ext cx="5362575" cy="320992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39932" y="1632857"/>
            <a:ext cx="4572000" cy="101258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Check shear in X direction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Mx</a:t>
            </a:r>
            <a:r>
              <a:rPr lang="en-US" i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=  2446</a:t>
            </a:r>
          </a:p>
          <a:p>
            <a:pPr marL="45720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Pz</a:t>
            </a:r>
            <a:r>
              <a:rPr lang="en-US" sz="1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= 5479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12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5464" y="160232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Design check - Wall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2229" y="1417183"/>
            <a:ext cx="3048000" cy="4981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435" y="1417183"/>
            <a:ext cx="3305175" cy="4876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1255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5464" y="160232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Slab, Mat design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366784" y="1340243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How?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696412" y="2769326"/>
            <a:ext cx="7846695" cy="3307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20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5464" y="160232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Slab, Mat design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281363" y="1793966"/>
            <a:ext cx="8477794" cy="4054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22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5464" y="160232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Slab, Mat design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579119" y="1767842"/>
            <a:ext cx="7859486" cy="403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71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391886" y="287056"/>
            <a:ext cx="825674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MATERIALS</a:t>
            </a:r>
            <a:endParaRPr lang="en-US" altLang="ko-KR" sz="36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511242" y="1136380"/>
            <a:ext cx="408688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28 MPa concrete </a:t>
            </a:r>
            <a:endParaRPr lang="en-US" altLang="ko-KR" sz="48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3721579"/>
              </p:ext>
            </p:extLst>
          </p:nvPr>
        </p:nvGraphicFramePr>
        <p:xfrm>
          <a:off x="722846" y="2551045"/>
          <a:ext cx="7925789" cy="29701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74619">
                  <a:extLst>
                    <a:ext uri="{9D8B030D-6E8A-4147-A177-3AD203B41FA5}">
                      <a16:colId xmlns:a16="http://schemas.microsoft.com/office/drawing/2014/main" val="2091307916"/>
                    </a:ext>
                  </a:extLst>
                </a:gridCol>
                <a:gridCol w="3151170">
                  <a:extLst>
                    <a:ext uri="{9D8B030D-6E8A-4147-A177-3AD203B41FA5}">
                      <a16:colId xmlns:a16="http://schemas.microsoft.com/office/drawing/2014/main" val="1726722224"/>
                    </a:ext>
                  </a:extLst>
                </a:gridCol>
              </a:tblGrid>
              <a:tr h="486593"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Property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Value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62651074"/>
                  </a:ext>
                </a:extLst>
              </a:tr>
              <a:tr h="998501"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Compressive strength (</a:t>
                      </a:r>
                      <a:r>
                        <a:rPr lang="en-US" sz="2000" dirty="0" err="1">
                          <a:effectLst/>
                        </a:rPr>
                        <a:t>Mpa</a:t>
                      </a:r>
                      <a:r>
                        <a:rPr lang="en-US" sz="2000" dirty="0">
                          <a:effectLst/>
                        </a:rPr>
                        <a:t>)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28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1721313"/>
                  </a:ext>
                </a:extLst>
              </a:tr>
              <a:tr h="998501"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Modulus of Elasticity E (</a:t>
                      </a:r>
                      <a:r>
                        <a:rPr lang="en-US" sz="2000" dirty="0" err="1">
                          <a:effectLst/>
                        </a:rPr>
                        <a:t>Mpa</a:t>
                      </a:r>
                      <a:r>
                        <a:rPr lang="en-US" sz="2000" dirty="0">
                          <a:effectLst/>
                        </a:rPr>
                        <a:t>)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24870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32628788"/>
                  </a:ext>
                </a:extLst>
              </a:tr>
              <a:tr h="486593"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Unit Weight (</a:t>
                      </a:r>
                      <a:r>
                        <a:rPr lang="en-US" sz="2000" dirty="0" err="1">
                          <a:effectLst/>
                        </a:rPr>
                        <a:t>Kn</a:t>
                      </a:r>
                      <a:r>
                        <a:rPr lang="en-US" sz="2000" dirty="0">
                          <a:effectLst/>
                        </a:rPr>
                        <a:t>/m)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25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0625946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2667895" y="5521233"/>
            <a:ext cx="4156552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Table 1: Concrete 28 properties</a:t>
            </a:r>
            <a:endParaRPr lang="en-US" altLang="ko-KR" sz="32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91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5464" y="160232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Folded shell design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304800" y="2481067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How?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3742186"/>
            <a:ext cx="951078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0.45 </a:t>
            </a:r>
            <a:r>
              <a:rPr lang="ar-SA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×</a:t>
            </a: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 28 = 12.6 (Allowable compressive stress)</a:t>
            </a:r>
            <a:endParaRPr lang="en-US" altLang="ko-KR" sz="24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36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3551642" y="5721342"/>
            <a:ext cx="8884197" cy="1136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S11 - TOP</a:t>
            </a:r>
          </a:p>
          <a:p>
            <a:pPr>
              <a:lnSpc>
                <a:spcPct val="150000"/>
              </a:lnSpc>
            </a:pPr>
            <a:endParaRPr lang="en-US" sz="24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534" y="592182"/>
            <a:ext cx="7699305" cy="465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44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3551642" y="5721342"/>
            <a:ext cx="8884197" cy="1136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S22 - TOP</a:t>
            </a:r>
          </a:p>
          <a:p>
            <a:pPr>
              <a:lnSpc>
                <a:spcPct val="150000"/>
              </a:lnSpc>
            </a:pPr>
            <a:endParaRPr lang="en-US" sz="24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834" y="269967"/>
            <a:ext cx="8182595" cy="4992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58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3551642" y="5721342"/>
            <a:ext cx="8884197" cy="1136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S11 - BOTTOM</a:t>
            </a:r>
          </a:p>
          <a:p>
            <a:pPr>
              <a:lnSpc>
                <a:spcPct val="150000"/>
              </a:lnSpc>
            </a:pPr>
            <a:endParaRPr lang="en-US" sz="24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254" y="278674"/>
            <a:ext cx="8220260" cy="4902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09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3551642" y="5721342"/>
            <a:ext cx="8884197" cy="1136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S22 - BOTTOM</a:t>
            </a:r>
          </a:p>
          <a:p>
            <a:pPr>
              <a:lnSpc>
                <a:spcPct val="150000"/>
              </a:lnSpc>
            </a:pPr>
            <a:endParaRPr lang="en-US" sz="24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839" y="373845"/>
            <a:ext cx="7893602" cy="477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86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3499391" y="5824170"/>
            <a:ext cx="8884197" cy="582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Tension check</a:t>
            </a:r>
            <a:endParaRPr lang="en-US" sz="24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986244" y="374469"/>
            <a:ext cx="7548155" cy="4879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94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5464" y="160232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Folded shell design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26014" y="1640984"/>
            <a:ext cx="4859022" cy="52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Maximum tensile load = 853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kN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307771" y="3332724"/>
                <a:ext cx="6844053" cy="76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342900" lvl="0" indent="-342900">
                  <a:lnSpc>
                    <a:spcPct val="107000"/>
                  </a:lnSpc>
                  <a:buFont typeface="Wingdings" panose="05000000000000000000" pitchFamily="2" charset="2"/>
                  <a:buChar char=""/>
                </a:pPr>
                <a:r>
                  <a:rPr lang="en-US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𝑇𝑒𝑛𝑠𝑖𝑜𝑛</m:t>
                        </m:r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𝑓𝑜𝑟𝑐𝑒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𝐴𝑙𝑙𝑜𝑤𝑎𝑏𝑙𝑒</m:t>
                        </m:r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𝑠𝑡𝑟𝑒𝑠𝑠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853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.</m:t>
                        </m:r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US" sz="2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×</m:t>
                        </m:r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420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5077 mm</a:t>
                </a:r>
                <a:r>
                  <a:rPr lang="en-US" sz="2800" baseline="30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</a:t>
                </a:r>
                <a:r>
                  <a:rPr lang="en-US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7771" y="3332724"/>
                <a:ext cx="6844053" cy="762966"/>
              </a:xfrm>
              <a:prstGeom prst="rect">
                <a:avLst/>
              </a:prstGeom>
              <a:blipFill>
                <a:blip r:embed="rId3"/>
                <a:stretch>
                  <a:fillRect l="-1604" b="-88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144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5464" y="160232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Folded shell design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90355" y="3280472"/>
            <a:ext cx="3199146" cy="1013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</a:pPr>
            <a:r>
              <a:rPr lang="en-US" sz="6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3D Video</a:t>
            </a:r>
            <a:endParaRPr lang="en-US" sz="60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63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195943" y="1279034"/>
            <a:ext cx="9510784" cy="403187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72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THE END</a:t>
            </a:r>
          </a:p>
          <a:p>
            <a:pPr algn="ctr"/>
            <a:r>
              <a:rPr lang="en-US" altLang="ko-KR" sz="72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</a:p>
          <a:p>
            <a:pPr algn="ctr"/>
            <a:endParaRPr lang="en-US" altLang="ko-KR" sz="7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algn="ctr"/>
            <a:r>
              <a:rPr lang="en-US" altLang="ko-KR" sz="32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Thank you for being here</a:t>
            </a:r>
            <a:endParaRPr lang="en-US" altLang="ko-KR" sz="1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48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195943" y="1279034"/>
            <a:ext cx="9510784" cy="403187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72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THE END</a:t>
            </a:r>
          </a:p>
          <a:p>
            <a:pPr algn="ctr"/>
            <a:r>
              <a:rPr lang="en-US" altLang="ko-KR" sz="72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</a:p>
          <a:p>
            <a:pPr algn="ctr"/>
            <a:endParaRPr lang="en-US" altLang="ko-KR" sz="7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algn="ctr"/>
            <a:r>
              <a:rPr lang="en-US" altLang="ko-KR" sz="32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Thank you for being here</a:t>
            </a:r>
            <a:endParaRPr lang="en-US" altLang="ko-KR" sz="1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48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391886" y="287056"/>
            <a:ext cx="825674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MATERIALS</a:t>
            </a:r>
            <a:endParaRPr lang="en-US" altLang="ko-KR" sz="36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511242" y="1178827"/>
            <a:ext cx="4234929" cy="74610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35 </a:t>
            </a:r>
            <a:r>
              <a:rPr lang="en-US" altLang="ko-KR" sz="3200" dirty="0" err="1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Mpa</a:t>
            </a:r>
            <a:r>
              <a:rPr lang="en-US" altLang="ko-KR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 concrete </a:t>
            </a:r>
            <a:endParaRPr lang="en-US" altLang="ko-KR" sz="48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9091410"/>
              </p:ext>
            </p:extLst>
          </p:nvPr>
        </p:nvGraphicFramePr>
        <p:xfrm>
          <a:off x="722846" y="2551045"/>
          <a:ext cx="7925789" cy="29701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74619">
                  <a:extLst>
                    <a:ext uri="{9D8B030D-6E8A-4147-A177-3AD203B41FA5}">
                      <a16:colId xmlns:a16="http://schemas.microsoft.com/office/drawing/2014/main" val="2091307916"/>
                    </a:ext>
                  </a:extLst>
                </a:gridCol>
                <a:gridCol w="3151170">
                  <a:extLst>
                    <a:ext uri="{9D8B030D-6E8A-4147-A177-3AD203B41FA5}">
                      <a16:colId xmlns:a16="http://schemas.microsoft.com/office/drawing/2014/main" val="1726722224"/>
                    </a:ext>
                  </a:extLst>
                </a:gridCol>
              </a:tblGrid>
              <a:tr h="486593"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Property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Value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62651074"/>
                  </a:ext>
                </a:extLst>
              </a:tr>
              <a:tr h="998501"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Compressive strength (</a:t>
                      </a:r>
                      <a:r>
                        <a:rPr lang="en-US" sz="2000" dirty="0" err="1">
                          <a:effectLst/>
                        </a:rPr>
                        <a:t>Mpa</a:t>
                      </a:r>
                      <a:r>
                        <a:rPr lang="en-US" sz="2000" dirty="0">
                          <a:effectLst/>
                        </a:rPr>
                        <a:t>)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1721313"/>
                  </a:ext>
                </a:extLst>
              </a:tr>
              <a:tr h="998501"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Modulus of Elasticity E (</a:t>
                      </a:r>
                      <a:r>
                        <a:rPr lang="en-US" sz="2000" dirty="0" err="1">
                          <a:effectLst/>
                        </a:rPr>
                        <a:t>Mpa</a:t>
                      </a:r>
                      <a:r>
                        <a:rPr lang="en-US" sz="2000" dirty="0">
                          <a:effectLst/>
                        </a:rPr>
                        <a:t>)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27800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32628788"/>
                  </a:ext>
                </a:extLst>
              </a:tr>
              <a:tr h="486593"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Unit Weight (Kn/m)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25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0625946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2667895" y="5545117"/>
            <a:ext cx="4156552" cy="46006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Table 2: Concrete 35 properties</a:t>
            </a:r>
            <a:endParaRPr lang="en-US" altLang="ko-KR" sz="32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08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06534" y="3818602"/>
            <a:ext cx="7366000" cy="705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sz="4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fr</a:t>
            </a:r>
            <a:r>
              <a:rPr lang="en-US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= 3.28 </a:t>
            </a:r>
            <a:r>
              <a:rPr lang="en-US" sz="4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Mpa</a:t>
            </a:r>
            <a:r>
              <a:rPr lang="en-US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en-US" sz="48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215" y="1408610"/>
            <a:ext cx="3813403" cy="158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2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3243175" y="5672449"/>
            <a:ext cx="6902311" cy="74610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Wall </a:t>
            </a:r>
            <a:r>
              <a:rPr lang="en-US" altLang="ko-KR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section</a:t>
            </a:r>
            <a:endParaRPr lang="en-US" altLang="ko-KR" sz="48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276" y="670560"/>
            <a:ext cx="7980363" cy="456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62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391886" y="287056"/>
            <a:ext cx="825674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MATERIALS</a:t>
            </a:r>
            <a:endParaRPr lang="en-US" altLang="ko-KR" sz="36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511241" y="1255987"/>
            <a:ext cx="4234929" cy="74610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Steel Grade 60</a:t>
            </a:r>
            <a:endParaRPr lang="en-US" altLang="ko-KR" sz="48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502037"/>
              </p:ext>
            </p:extLst>
          </p:nvPr>
        </p:nvGraphicFramePr>
        <p:xfrm>
          <a:off x="765365" y="3070791"/>
          <a:ext cx="7751618" cy="26333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69695">
                  <a:extLst>
                    <a:ext uri="{9D8B030D-6E8A-4147-A177-3AD203B41FA5}">
                      <a16:colId xmlns:a16="http://schemas.microsoft.com/office/drawing/2014/main" val="2091307916"/>
                    </a:ext>
                  </a:extLst>
                </a:gridCol>
                <a:gridCol w="3081923">
                  <a:extLst>
                    <a:ext uri="{9D8B030D-6E8A-4147-A177-3AD203B41FA5}">
                      <a16:colId xmlns:a16="http://schemas.microsoft.com/office/drawing/2014/main" val="1726722224"/>
                    </a:ext>
                  </a:extLst>
                </a:gridCol>
              </a:tblGrid>
              <a:tr h="515928"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Property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Value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62651074"/>
                  </a:ext>
                </a:extLst>
              </a:tr>
              <a:tr h="1058698"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Yielding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Strength (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Mpa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420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1721313"/>
                  </a:ext>
                </a:extLst>
              </a:tr>
              <a:tr h="1058698"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Modulus of Elasticity E (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Gpa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32628788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2628706" y="5727999"/>
            <a:ext cx="4156552" cy="46006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Table 3: Steel grade 60 properties</a:t>
            </a:r>
            <a:endParaRPr lang="en-US" altLang="ko-KR" sz="32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28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391886" y="287056"/>
            <a:ext cx="825674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MATERIALS</a:t>
            </a:r>
            <a:endParaRPr lang="en-US" altLang="ko-KR" sz="36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511241" y="1213540"/>
            <a:ext cx="576405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Non-structural materials</a:t>
            </a:r>
            <a:endParaRPr lang="en-US" altLang="ko-KR" sz="48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2180470" y="5889811"/>
            <a:ext cx="5340917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Table 4: Non structural materials properties</a:t>
            </a:r>
            <a:endParaRPr lang="en-US" altLang="ko-KR" sz="32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8291510"/>
              </p:ext>
            </p:extLst>
          </p:nvPr>
        </p:nvGraphicFramePr>
        <p:xfrm>
          <a:off x="2011039" y="2163698"/>
          <a:ext cx="5018442" cy="37261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4577">
                  <a:extLst>
                    <a:ext uri="{9D8B030D-6E8A-4147-A177-3AD203B41FA5}">
                      <a16:colId xmlns:a16="http://schemas.microsoft.com/office/drawing/2014/main" val="3973190475"/>
                    </a:ext>
                  </a:extLst>
                </a:gridCol>
                <a:gridCol w="3003865">
                  <a:extLst>
                    <a:ext uri="{9D8B030D-6E8A-4147-A177-3AD203B41FA5}">
                      <a16:colId xmlns:a16="http://schemas.microsoft.com/office/drawing/2014/main" val="3849762446"/>
                    </a:ext>
                  </a:extLst>
                </a:gridCol>
              </a:tblGrid>
              <a:tr h="334045"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Material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Ɣ in </a:t>
                      </a:r>
                      <a:r>
                        <a:rPr lang="en-US" sz="1600" dirty="0" err="1">
                          <a:effectLst/>
                        </a:rPr>
                        <a:t>kN</a:t>
                      </a:r>
                      <a:r>
                        <a:rPr lang="en-US" sz="1600" dirty="0">
                          <a:effectLst/>
                        </a:rPr>
                        <a:t>/m³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24078496"/>
                  </a:ext>
                </a:extLst>
              </a:tr>
              <a:tr h="334045"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Blocks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12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89546480"/>
                  </a:ext>
                </a:extLst>
              </a:tr>
              <a:tr h="685296"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Filling Materials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18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75011673"/>
                  </a:ext>
                </a:extLst>
              </a:tr>
              <a:tr h="334045"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Tiles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26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46910326"/>
                  </a:ext>
                </a:extLst>
              </a:tr>
              <a:tr h="334045"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Plaster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05327099"/>
                  </a:ext>
                </a:extLst>
              </a:tr>
              <a:tr h="334045"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Aggregate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83482441"/>
                  </a:ext>
                </a:extLst>
              </a:tr>
              <a:tr h="685296"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Concrete Mortar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6558311"/>
                  </a:ext>
                </a:extLst>
              </a:tr>
              <a:tr h="685296"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Masonry Stone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26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56624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148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SEISMICITY OF SITE AND STRUCTURE</a:t>
            </a:r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BABE7B85-9652-451D-95C6-E61FA7F646A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2515958"/>
              </p:ext>
            </p:extLst>
          </p:nvPr>
        </p:nvGraphicFramePr>
        <p:xfrm>
          <a:off x="2216150" y="1607548"/>
          <a:ext cx="4789488" cy="4522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2" name="RFFlow" r:id="rId4" imgW="2721974" imgH="2569412" progId="RFFlow4">
                  <p:embed/>
                </p:oleObj>
              </mc:Choice>
              <mc:Fallback>
                <p:oleObj name="RFFlow" r:id="rId4" imgW="2721974" imgH="2569412" progId="RFFlow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BABE7B85-9652-451D-95C6-E61FA7F646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216150" y="1607548"/>
                        <a:ext cx="4789488" cy="45227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3613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SEISMICITY OF SITE AND STRUCTURE</a:t>
            </a:r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Placeholder 4">
            <a:extLst>
              <a:ext uri="{FF2B5EF4-FFF2-40B4-BE49-F238E27FC236}">
                <a16:creationId xmlns:a16="http://schemas.microsoft.com/office/drawing/2014/main" id="{50BE7C13-C145-4B63-A073-86D22C925037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" r="662" b="3475"/>
          <a:stretch/>
        </p:blipFill>
        <p:spPr bwMode="auto">
          <a:xfrm>
            <a:off x="5200974" y="1451772"/>
            <a:ext cx="3799590" cy="50650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156407" y="1696559"/>
            <a:ext cx="5129697" cy="489364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8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SS = 2.5Z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8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S1 = 1.25Z</a:t>
            </a:r>
            <a:endParaRPr lang="en-US" altLang="ko-KR" sz="28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8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Z for Jenin = 0.2</a:t>
            </a:r>
          </a:p>
          <a:p>
            <a:pPr>
              <a:lnSpc>
                <a:spcPct val="150000"/>
              </a:lnSpc>
            </a:pPr>
            <a:endParaRPr lang="en-US" altLang="ko-KR" sz="2800" dirty="0" smtClean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è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SS= 0.5, S1 = 0.25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è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SS(2%) = 0.75, S1(2%) = 0.375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è"/>
            </a:pPr>
            <a:endParaRPr lang="en-US" altLang="ko-KR" sz="24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endParaRPr lang="en-US" altLang="ko-KR" sz="2400" dirty="0" smtClean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70670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SEISMICITY OF SITE AND STRUCTURE</a:t>
            </a:r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A82E54-BD0C-405E-8646-31B8CAA523A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88298" y="1471854"/>
            <a:ext cx="8263923" cy="4145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34983" y="5842833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Site class </a:t>
            </a:r>
            <a:r>
              <a:rPr lang="en-US" altLang="ko-KR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Stiff Soil (D)</a:t>
            </a:r>
            <a:endParaRPr lang="en-US" altLang="ko-KR" sz="32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62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SEISMICITY OF SITE AND STRUCTURE</a:t>
            </a:r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439" y="2046829"/>
            <a:ext cx="8003042" cy="2844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5271163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Site Coefficient Fa = 1.2</a:t>
            </a:r>
            <a:endParaRPr lang="en-US" altLang="ko-KR" sz="32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98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SEISMICITY OF SITE AND STRUCTURE</a:t>
            </a:r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50339" y="5262454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Site Coefficient </a:t>
            </a:r>
            <a:r>
              <a:rPr lang="en-US" altLang="ko-KR" sz="3200" dirty="0" err="1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Fv</a:t>
            </a:r>
            <a:r>
              <a:rPr lang="en-US" altLang="ko-KR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 (by interpolation) = 1.65</a:t>
            </a:r>
            <a:endParaRPr lang="en-US" altLang="ko-KR" sz="32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667" y="2043933"/>
            <a:ext cx="7936773" cy="2768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131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957942" y="208085"/>
            <a:ext cx="6888481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Content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565801" y="1390764"/>
            <a:ext cx="7450952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1 – Introduction: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Project description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Codes used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Material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Seismicity of Site and Structure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Loads and Load Combinations</a:t>
            </a:r>
          </a:p>
          <a:p>
            <a:endParaRPr lang="en-US" altLang="ko-KR" sz="36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565801" y="4345524"/>
            <a:ext cx="7450952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2</a:t>
            </a:r>
            <a:r>
              <a:rPr lang="en-US" altLang="ko-KR" sz="36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 – Preliminary design: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Beam preliminary design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Slab preliminary design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Column preliminary design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Walls preliminary design</a:t>
            </a:r>
          </a:p>
          <a:p>
            <a:endParaRPr lang="en-US" altLang="ko-KR" sz="36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86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SEISMICITY OF SITE AND STRUCTURE</a:t>
            </a:r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49B80F9-37DC-415C-BB58-D60CCA13D8E1}"/>
                  </a:ext>
                </a:extLst>
              </p:cNvPr>
              <p:cNvSpPr txBox="1"/>
              <p:nvPr/>
            </p:nvSpPr>
            <p:spPr>
              <a:xfrm>
                <a:off x="1532361" y="1663103"/>
                <a:ext cx="7062999" cy="439004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457200" indent="-4572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ko-KR" sz="2800" dirty="0" smtClean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SMS = Fa </a:t>
                </a:r>
                <a:r>
                  <a:rPr lang="ar-SA" altLang="ko-KR" sz="2800" dirty="0" smtClean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×</a:t>
                </a:r>
                <a:r>
                  <a:rPr lang="en-US" altLang="ko-KR" sz="2800" dirty="0" smtClean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 SS = 0.9</a:t>
                </a:r>
              </a:p>
              <a:p>
                <a:pPr marL="457200" indent="-4572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ko-KR" sz="2800" dirty="0" smtClean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SM1 = </a:t>
                </a:r>
                <a:r>
                  <a:rPr lang="en-US" altLang="ko-KR" sz="2800" dirty="0" err="1" smtClean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Fv</a:t>
                </a:r>
                <a:r>
                  <a:rPr lang="en-US" altLang="ko-KR" sz="2800" dirty="0" smtClean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 </a:t>
                </a:r>
                <a:r>
                  <a:rPr lang="ar-SA" altLang="ko-KR" sz="2800" dirty="0" smtClean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×</a:t>
                </a:r>
                <a:r>
                  <a:rPr lang="en-US" altLang="ko-KR" sz="2800" dirty="0" smtClean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 S1 = 0.61875</a:t>
                </a:r>
              </a:p>
              <a:p>
                <a:pPr marL="457200" indent="-4572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altLang="ko-KR" sz="2800" dirty="0">
                  <a:latin typeface="DejaVu Serif Condensed" panose="02060606050605020204" pitchFamily="18" charset="0"/>
                  <a:ea typeface="DejaVu Serif Condensed" panose="02060606050605020204" pitchFamily="18" charset="0"/>
                  <a:cs typeface="Times New Roman" panose="02020603050405020304" pitchFamily="18" charset="0"/>
                  <a:sym typeface="Wingdings" panose="05000000000000000000" pitchFamily="2" charset="2"/>
                </a:endParaRPr>
              </a:p>
              <a:p>
                <a:pPr marL="457200" indent="-4572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ko-KR" sz="3600" b="1" dirty="0" smtClean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SDS </a:t>
                </a:r>
                <a:r>
                  <a:rPr lang="en-US" altLang="ko-KR" sz="3600" b="1" dirty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ea typeface="DejaVu Serif Condensed" panose="0206060605060502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>
                            <a:latin typeface="Cambria Math" panose="02040503050406030204" pitchFamily="18" charset="0"/>
                            <a:ea typeface="DejaVu Serif Condensed" panose="0206060605060502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600" b="1">
                            <a:latin typeface="Cambria Math" panose="02040503050406030204" pitchFamily="18" charset="0"/>
                            <a:ea typeface="DejaVu Serif Condensed" panose="0206060605060502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ar-SA" altLang="ko-KR" sz="3600" b="1" dirty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×</a:t>
                </a:r>
                <a:r>
                  <a:rPr lang="en-US" altLang="ko-KR" sz="3600" b="1" dirty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 SS = 0.6</a:t>
                </a:r>
              </a:p>
              <a:p>
                <a:pPr marL="457200" indent="-4572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ko-KR" sz="3600" b="1" dirty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SD1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ea typeface="DejaVu Serif Condensed" panose="0206060605060502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>
                            <a:latin typeface="Cambria Math" panose="02040503050406030204" pitchFamily="18" charset="0"/>
                            <a:ea typeface="DejaVu Serif Condensed" panose="0206060605060502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600" b="1">
                            <a:latin typeface="Cambria Math" panose="02040503050406030204" pitchFamily="18" charset="0"/>
                            <a:ea typeface="DejaVu Serif Condensed" panose="0206060605060502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ar-SA" altLang="ko-KR" sz="3600" b="1" dirty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×</a:t>
                </a:r>
                <a:r>
                  <a:rPr lang="en-US" altLang="ko-KR" sz="3600" b="1" dirty="0" smtClean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 S1 = 0.4125</a:t>
                </a:r>
                <a:endParaRPr lang="en-US" altLang="ko-KR" sz="3200" b="1" dirty="0" smtClean="0">
                  <a:latin typeface="DejaVu Serif Condensed" panose="02060606050605020204" pitchFamily="18" charset="0"/>
                  <a:ea typeface="DejaVu Serif Condensed" panose="02060606050605020204" pitchFamily="18" charset="0"/>
                  <a:cs typeface="Times New Roman" panose="02020603050405020304" pitchFamily="18" charset="0"/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49B80F9-37DC-415C-BB58-D60CCA13D8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2361" y="1663103"/>
                <a:ext cx="7062999" cy="4390048"/>
              </a:xfrm>
              <a:prstGeom prst="rect">
                <a:avLst/>
              </a:prstGeom>
              <a:blipFill>
                <a:blip r:embed="rId3"/>
                <a:stretch>
                  <a:fillRect l="-23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195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SEISMICITY OF SITE AND STRUCTURE</a:t>
            </a:r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DEC450-8EC9-42AE-8AC1-406302B015A2}"/>
              </a:ext>
            </a:extLst>
          </p:cNvPr>
          <p:cNvPicPr/>
          <p:nvPr/>
        </p:nvPicPr>
        <p:blipFill rotWithShape="1">
          <a:blip r:embed="rId3"/>
          <a:srcRect t="4540"/>
          <a:stretch/>
        </p:blipFill>
        <p:spPr>
          <a:xfrm>
            <a:off x="725500" y="1777573"/>
            <a:ext cx="7589520" cy="3566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366784" y="5541128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Risk Category = III</a:t>
            </a:r>
            <a:endParaRPr lang="en-US" altLang="ko-KR" sz="32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366784" y="1217210"/>
            <a:ext cx="951078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Determination of risk category</a:t>
            </a:r>
            <a:endParaRPr lang="en-US" altLang="ko-KR" sz="24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36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SEISMICITY OF SITE AND STRUCTURE</a:t>
            </a:r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5471460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Seismic design category =D</a:t>
            </a:r>
            <a:endParaRPr lang="en-US" altLang="ko-KR" sz="32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366784" y="1217210"/>
            <a:ext cx="951078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Determination of seismic design category</a:t>
            </a:r>
            <a:endParaRPr lang="en-US" altLang="ko-KR" sz="24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632" y="2348527"/>
            <a:ext cx="4188870" cy="23752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0055" y="2348527"/>
            <a:ext cx="4220412" cy="23410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749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Structural system used</a:t>
            </a:r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6193930"/>
            <a:ext cx="951078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Structural system </a:t>
            </a:r>
            <a:r>
              <a:rPr lang="en-US" altLang="ko-KR" sz="20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Special reinforced concrete shear walls </a:t>
            </a:r>
            <a:endParaRPr lang="en-US" altLang="ko-KR" sz="20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351" y="1452281"/>
            <a:ext cx="8022603" cy="44823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579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Loads and Load Combinations</a:t>
            </a:r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78378" y="1456809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u="sng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Gravity Loads</a:t>
            </a:r>
            <a:endParaRPr lang="en-US" altLang="ko-KR" sz="3200" u="sng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49B80F9-37DC-415C-BB58-D60CCA13D8E1}"/>
                  </a:ext>
                </a:extLst>
              </p:cNvPr>
              <p:cNvSpPr txBox="1"/>
              <p:nvPr/>
            </p:nvSpPr>
            <p:spPr>
              <a:xfrm>
                <a:off x="774039" y="2703476"/>
                <a:ext cx="7681983" cy="267765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lvl="1" indent="-342900">
                  <a:lnSpc>
                    <a:spcPct val="150000"/>
                  </a:lnSpc>
                  <a:buFont typeface="Wingdings" panose="05000000000000000000" pitchFamily="2" charset="2"/>
                  <a:buChar char="q"/>
                </a:pPr>
                <a:r>
                  <a:rPr lang="en-US" altLang="ko-KR" sz="2800" dirty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</a:rPr>
                  <a:t>Dead Load: Weight of structural members.</a:t>
                </a:r>
              </a:p>
              <a:p>
                <a:pPr lvl="1" indent="-342900">
                  <a:lnSpc>
                    <a:spcPct val="150000"/>
                  </a:lnSpc>
                  <a:buFont typeface="Wingdings" panose="05000000000000000000" pitchFamily="2" charset="2"/>
                  <a:buChar char="q"/>
                </a:pPr>
                <a:r>
                  <a:rPr lang="en-US" altLang="ko-KR" sz="2800" dirty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</a:rPr>
                  <a:t>Live Load: </a:t>
                </a:r>
                <a:r>
                  <a:rPr lang="en-US" altLang="ko-KR" sz="2800" dirty="0" smtClean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</a:rPr>
                  <a:t>3.5 </a:t>
                </a:r>
                <a:r>
                  <a:rPr lang="en-US" altLang="ko-KR" sz="2800" dirty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</a:rPr>
                  <a:t>KN/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ea typeface="DejaVu Serif Condensed" panose="0206060605060502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>
                            <a:latin typeface="Cambria Math" panose="02040503050406030204" pitchFamily="18" charset="0"/>
                            <a:ea typeface="DejaVu Serif Condensed" panose="0206060605060502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  <a:ea typeface="DejaVu Serif Condensed" panose="0206060605060502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>
                        <a:latin typeface="Cambria Math" panose="02040503050406030204" pitchFamily="18" charset="0"/>
                        <a:ea typeface="DejaVu Serif Condensed" panose="0206060605060502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ko-KR" sz="2800" dirty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</a:rPr>
                  <a:t>(basement), 5 KN/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ea typeface="DejaVu Serif Condensed" panose="0206060605060502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>
                            <a:latin typeface="Cambria Math" panose="02040503050406030204" pitchFamily="18" charset="0"/>
                            <a:ea typeface="DejaVu Serif Condensed" panose="0206060605060502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  <a:ea typeface="DejaVu Serif Condensed" panose="0206060605060502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ko-KR" sz="2800" dirty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</a:rPr>
                  <a:t> (rest stories</a:t>
                </a:r>
                <a:r>
                  <a:rPr lang="en-US" altLang="ko-KR" sz="2800" dirty="0" smtClean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ar-SA" altLang="ko-KR" sz="2800" dirty="0" smtClean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n-US" altLang="ko-KR" sz="2800" dirty="0" smtClean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sz="2800" dirty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</a:rPr>
                  <a:t>(ASCE 7-10)</a:t>
                </a:r>
              </a:p>
              <a:p>
                <a:pPr lvl="1" indent="-342900">
                  <a:lnSpc>
                    <a:spcPct val="150000"/>
                  </a:lnSpc>
                  <a:buFont typeface="Wingdings" panose="05000000000000000000" pitchFamily="2" charset="2"/>
                  <a:buChar char="q"/>
                </a:pPr>
                <a:r>
                  <a:rPr lang="en-US" altLang="ko-KR" sz="2800" dirty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</a:rPr>
                  <a:t>SD Load: 5 KN/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ea typeface="DejaVu Serif Condensed" panose="0206060605060502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>
                            <a:latin typeface="Cambria Math" panose="02040503050406030204" pitchFamily="18" charset="0"/>
                            <a:ea typeface="DejaVu Serif Condensed" panose="0206060605060502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  <a:ea typeface="DejaVu Serif Condensed" panose="0206060605060502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ko-KR" sz="2800" dirty="0" smtClean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</a:rPr>
                  <a:t>d and 2 </a:t>
                </a:r>
                <a:r>
                  <a:rPr lang="en-US" altLang="ko-KR" sz="2800" dirty="0" err="1" smtClean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</a:rPr>
                  <a:t>kN</a:t>
                </a:r>
                <a:r>
                  <a:rPr lang="en-US" altLang="ko-KR" sz="2800" dirty="0" smtClean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</a:rPr>
                  <a:t>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ea typeface="DejaVu Serif Condensed" panose="0206060605060502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>
                            <a:latin typeface="Cambria Math" panose="02040503050406030204" pitchFamily="18" charset="0"/>
                            <a:ea typeface="DejaVu Serif Condensed" panose="0206060605060502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800">
                            <a:latin typeface="Cambria Math" panose="02040503050406030204" pitchFamily="18" charset="0"/>
                            <a:ea typeface="DejaVu Serif Condensed" panose="0206060605060502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ko-KR" sz="2800" dirty="0">
                  <a:latin typeface="DejaVu Serif Condensed" panose="02060606050605020204" pitchFamily="18" charset="0"/>
                  <a:ea typeface="DejaVu Serif Condensed" panose="0206060605060502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49B80F9-37DC-415C-BB58-D60CCA13D8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39" y="2703476"/>
                <a:ext cx="7681983" cy="2677656"/>
              </a:xfrm>
              <a:prstGeom prst="rect">
                <a:avLst/>
              </a:prstGeom>
              <a:blipFill>
                <a:blip r:embed="rId3"/>
                <a:stretch>
                  <a:fillRect b="-3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889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Loads and Load Combinations</a:t>
            </a:r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78378" y="1456809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u="sng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Lateral Load</a:t>
            </a:r>
            <a:endParaRPr lang="en-US" altLang="ko-KR" sz="3200" u="sng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870856" y="2636821"/>
            <a:ext cx="7612315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57200" indent="-457200" algn="justLow">
              <a:buFont typeface="Arial" panose="020B0604020202020204" pitchFamily="34" charset="0"/>
              <a:buChar char="•"/>
            </a:pPr>
            <a:r>
              <a:rPr lang="en-US" altLang="ko-KR" sz="3200" dirty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The method used in determination </a:t>
            </a:r>
            <a:r>
              <a:rPr lang="en-US" altLang="ko-KR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the effect </a:t>
            </a:r>
            <a:r>
              <a:rPr lang="en-US" altLang="ko-KR" sz="3200" dirty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of earthquake load is </a:t>
            </a:r>
            <a:r>
              <a:rPr lang="en-US" altLang="ko-KR" sz="3200" b="1" dirty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modal response method. </a:t>
            </a:r>
            <a:endParaRPr lang="en-US" altLang="ko-KR" sz="3200" b="1" dirty="0" smtClean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  <a:p>
            <a:pPr marL="457200" indent="-457200" algn="justLow">
              <a:buFont typeface="Arial" panose="020B0604020202020204" pitchFamily="34" charset="0"/>
              <a:buChar char="•"/>
            </a:pPr>
            <a:endParaRPr lang="en-US" altLang="ko-KR" sz="32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  <a:p>
            <a:pPr marL="457200" indent="-457200" algn="justLow">
              <a:buFont typeface="Arial" panose="020B0604020202020204" pitchFamily="34" charset="0"/>
              <a:buChar char="•"/>
            </a:pPr>
            <a:r>
              <a:rPr lang="en-US" altLang="ko-KR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Verified by ELF</a:t>
            </a:r>
            <a:endParaRPr lang="en-US" altLang="ko-KR" sz="32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92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Loads and Load Combinations</a:t>
            </a:r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357052" y="1397351"/>
            <a:ext cx="8725988" cy="41549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u="sng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Ultimate Load Combinations:</a:t>
            </a:r>
          </a:p>
          <a:p>
            <a:pPr algn="ctr"/>
            <a:endParaRPr lang="en-US" altLang="ko-KR" sz="3200" u="sng" dirty="0" smtClean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/>
              <a:t>1.4 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/>
              <a:t>1.2D +1.6L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1.32D +L +1.3EQx +0.39EQy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1.32D +L +1.3EQy +</a:t>
            </a:r>
            <a:r>
              <a:rPr lang="en-US" sz="2800" dirty="0" smtClean="0"/>
              <a:t>0.39EQx</a:t>
            </a:r>
            <a:endParaRPr lang="en-US" altLang="ko-KR" sz="4400" u="sng" dirty="0" smtClean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0.78D +1.3EQx +0.39EQy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0.78D +1.3EQy +0.39EQx</a:t>
            </a:r>
          </a:p>
          <a:p>
            <a:pPr algn="ctr"/>
            <a:endParaRPr lang="en-US" altLang="ko-KR" sz="3200" u="sng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8B9F44EC-9A87-4F4E-9D26-95908C42DC65}"/>
                  </a:ext>
                </a:extLst>
              </p:cNvPr>
              <p:cNvSpPr/>
              <p:nvPr/>
            </p:nvSpPr>
            <p:spPr>
              <a:xfrm>
                <a:off x="5591106" y="2355285"/>
                <a:ext cx="1829412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𝐸𝑣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8B9F44EC-9A87-4F4E-9D26-95908C42DC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106" y="2355285"/>
                <a:ext cx="1829412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AB5B6CA0-D374-42D3-A9B7-B6B5347E70BD}"/>
                  </a:ext>
                </a:extLst>
              </p:cNvPr>
              <p:cNvSpPr/>
              <p:nvPr/>
            </p:nvSpPr>
            <p:spPr>
              <a:xfrm>
                <a:off x="5591106" y="2788615"/>
                <a:ext cx="1465080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200" i="0">
                          <a:latin typeface="Cambria Math" panose="02040503050406030204" pitchFamily="18" charset="0"/>
                        </a:rPr>
                        <m:t>ρQE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AB5B6CA0-D374-42D3-A9B7-B6B5347E70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106" y="2788615"/>
                <a:ext cx="1465080" cy="430887"/>
              </a:xfrm>
              <a:prstGeom prst="rect">
                <a:avLst/>
              </a:prstGeom>
              <a:blipFill>
                <a:blip r:embed="rId4"/>
                <a:stretch>
                  <a:fillRect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A0A8DD2-0A7A-4CD1-B841-3AFD79C2CAD6}"/>
                  </a:ext>
                </a:extLst>
              </p:cNvPr>
              <p:cNvSpPr/>
              <p:nvPr/>
            </p:nvSpPr>
            <p:spPr>
              <a:xfrm>
                <a:off x="5591106" y="4487371"/>
                <a:ext cx="2840136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 panose="02040503050406030204" pitchFamily="18" charset="0"/>
                        </a:rPr>
                        <m:t>𝐸𝑣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𝑆</m:t>
                      </m:r>
                      <m:r>
                        <m:rPr>
                          <m:sty m:val="p"/>
                        </m:rPr>
                        <a:rPr lang="en-US" sz="2200" i="0">
                          <a:latin typeface="Cambria Math" panose="02040503050406030204" pitchFamily="18" charset="0"/>
                        </a:rPr>
                        <m:t>D</m:t>
                      </m:r>
                      <m:r>
                        <m:rPr>
                          <m:sty m:val="p"/>
                        </m:rPr>
                        <a:rPr lang="en-US" sz="2200" b="0" i="0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A0A8DD2-0A7A-4CD1-B841-3AFD79C2CA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106" y="4487371"/>
                <a:ext cx="2840136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1158A1D-BC79-487D-A4D5-9E9F1F5C713F}"/>
                  </a:ext>
                </a:extLst>
              </p:cNvPr>
              <p:cNvSpPr/>
              <p:nvPr/>
            </p:nvSpPr>
            <p:spPr>
              <a:xfrm>
                <a:off x="5591106" y="3411540"/>
                <a:ext cx="2530372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>
                          <a:latin typeface="Cambria Math" panose="02040503050406030204" pitchFamily="18" charset="0"/>
                        </a:rPr>
                        <m:t>Q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𝐸𝑦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𝐸𝑦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𝐸𝑥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1158A1D-BC79-487D-A4D5-9E9F1F5C71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106" y="3411540"/>
                <a:ext cx="2530372" cy="430887"/>
              </a:xfrm>
              <a:prstGeom prst="rect">
                <a:avLst/>
              </a:prstGeom>
              <a:blipFill>
                <a:blip r:embed="rId6"/>
                <a:stretch>
                  <a:fillRect b="-15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66A13A9-8009-49FA-B359-F85B6C844890}"/>
                  </a:ext>
                </a:extLst>
              </p:cNvPr>
              <p:cNvSpPr/>
              <p:nvPr/>
            </p:nvSpPr>
            <p:spPr>
              <a:xfrm>
                <a:off x="5593798" y="3862005"/>
                <a:ext cx="2527680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>
                          <a:latin typeface="Cambria Math" panose="02040503050406030204" pitchFamily="18" charset="0"/>
                        </a:rPr>
                        <m:t>Q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𝐸𝑥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𝐸𝑥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𝐸𝑦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66A13A9-8009-49FA-B359-F85B6C8448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3798" y="3862005"/>
                <a:ext cx="2527680" cy="430887"/>
              </a:xfrm>
              <a:prstGeom prst="rect">
                <a:avLst/>
              </a:prstGeom>
              <a:blipFill>
                <a:blip r:embed="rId7"/>
                <a:stretch>
                  <a:fillRect b="-15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84EAEC3-C605-49E2-80FD-AA878C6AA169}"/>
                  </a:ext>
                </a:extLst>
              </p:cNvPr>
              <p:cNvSpPr/>
              <p:nvPr/>
            </p:nvSpPr>
            <p:spPr>
              <a:xfrm>
                <a:off x="4491717" y="5023150"/>
                <a:ext cx="5038913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smtClean="0">
                          <a:latin typeface="Cambria Math" panose="02040503050406030204" pitchFamily="18" charset="0"/>
                        </a:rPr>
                        <m:t>ρ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200" b="0" i="0" smtClean="0">
                          <a:latin typeface="Cambria Math" panose="02040503050406030204" pitchFamily="18" charset="0"/>
                        </a:rPr>
                        <m:t>For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200" b="0" i="0" smtClean="0">
                          <a:latin typeface="Cambria Math" panose="02040503050406030204" pitchFamily="18" charset="0"/>
                        </a:rPr>
                        <m:t>design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200" b="0" i="0" smtClean="0">
                          <a:latin typeface="Cambria Math" panose="02040503050406030204" pitchFamily="18" charset="0"/>
                        </a:rPr>
                        <m:t>category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200" b="0" i="0" smtClean="0">
                          <a:latin typeface="Cambria Math" panose="02040503050406030204" pitchFamily="18" charset="0"/>
                        </a:rPr>
                        <m:t>D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84EAEC3-C605-49E2-80FD-AA878C6AA1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1717" y="5023150"/>
                <a:ext cx="5038913" cy="430887"/>
              </a:xfrm>
              <a:prstGeom prst="rect">
                <a:avLst/>
              </a:prstGeom>
              <a:blipFill>
                <a:blip r:embed="rId8"/>
                <a:stretch>
                  <a:fillRect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671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Loads and Load Combinations</a:t>
            </a:r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243840" y="1388052"/>
            <a:ext cx="8725988" cy="427809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u="sng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Service Load Combinations:</a:t>
            </a:r>
          </a:p>
          <a:p>
            <a:pPr algn="ctr"/>
            <a:endParaRPr lang="en-US" altLang="ko-KR" sz="4000" u="sng" dirty="0" smtClean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D+L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1.0</a:t>
            </a:r>
            <a:r>
              <a:rPr lang="ar-SA" sz="2400" dirty="0"/>
              <a:t>84</a:t>
            </a:r>
            <a:r>
              <a:rPr lang="en-US" sz="2400" dirty="0"/>
              <a:t> D+0.91EQx+0.2</a:t>
            </a:r>
            <a:r>
              <a:rPr lang="ar-SA" sz="2400" dirty="0"/>
              <a:t>73</a:t>
            </a:r>
            <a:r>
              <a:rPr lang="en-US" sz="2400" dirty="0" err="1"/>
              <a:t>EQy</a:t>
            </a: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1.0</a:t>
            </a:r>
            <a:r>
              <a:rPr lang="ar-SA" sz="2400" dirty="0"/>
              <a:t>84</a:t>
            </a:r>
            <a:r>
              <a:rPr lang="en-US" sz="2400" dirty="0"/>
              <a:t> D+0.91EQy+0.2</a:t>
            </a:r>
            <a:r>
              <a:rPr lang="ar-SA" sz="2400" dirty="0"/>
              <a:t>73</a:t>
            </a:r>
            <a:r>
              <a:rPr lang="en-US" sz="2400" dirty="0" err="1"/>
              <a:t>EQx</a:t>
            </a: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1.0</a:t>
            </a:r>
            <a:r>
              <a:rPr lang="ar-SA" sz="2400" dirty="0"/>
              <a:t>63</a:t>
            </a:r>
            <a:r>
              <a:rPr lang="en-US" sz="2400" dirty="0"/>
              <a:t>D +0.75L +0.683EQx +0.205EQy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1.0</a:t>
            </a:r>
            <a:r>
              <a:rPr lang="ar-SA" sz="2400" dirty="0"/>
              <a:t>63</a:t>
            </a:r>
            <a:r>
              <a:rPr lang="en-US" sz="2400" dirty="0"/>
              <a:t>D +0.75L +0.683EQy +0.205EQx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0.5</a:t>
            </a:r>
            <a:r>
              <a:rPr lang="ar-SA" sz="2400" dirty="0"/>
              <a:t>16</a:t>
            </a:r>
            <a:r>
              <a:rPr lang="en-US" sz="2400" dirty="0"/>
              <a:t>D+0.91EQx+0.2</a:t>
            </a:r>
            <a:r>
              <a:rPr lang="ar-SA" sz="2400" dirty="0"/>
              <a:t>73</a:t>
            </a:r>
            <a:r>
              <a:rPr lang="en-US" sz="2400" dirty="0" err="1" smtClean="0"/>
              <a:t>EQy</a:t>
            </a: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0.5</a:t>
            </a:r>
            <a:r>
              <a:rPr lang="ar-SA" sz="2400" dirty="0"/>
              <a:t>16</a:t>
            </a:r>
            <a:r>
              <a:rPr lang="en-US" sz="2400" dirty="0"/>
              <a:t>D+0.91EQy+0.2</a:t>
            </a:r>
            <a:r>
              <a:rPr lang="ar-SA" sz="2400" dirty="0"/>
              <a:t>73</a:t>
            </a:r>
            <a:r>
              <a:rPr lang="en-US" sz="2400" dirty="0" err="1"/>
              <a:t>EQx</a:t>
            </a:r>
            <a:r>
              <a:rPr lang="en-US" b="1" dirty="0"/>
              <a:t/>
            </a:r>
            <a:br>
              <a:rPr lang="en-US" b="1" dirty="0"/>
            </a:br>
            <a:endParaRPr lang="en-US" altLang="ko-KR" sz="3200" u="sng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8B9F44EC-9A87-4F4E-9D26-95908C42DC65}"/>
                  </a:ext>
                </a:extLst>
              </p:cNvPr>
              <p:cNvSpPr/>
              <p:nvPr/>
            </p:nvSpPr>
            <p:spPr>
              <a:xfrm>
                <a:off x="5817529" y="2329159"/>
                <a:ext cx="1829412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𝐸𝑣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8B9F44EC-9A87-4F4E-9D26-95908C42DC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7529" y="2329159"/>
                <a:ext cx="1829412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AB5B6CA0-D374-42D3-A9B7-B6B5347E70BD}"/>
                  </a:ext>
                </a:extLst>
              </p:cNvPr>
              <p:cNvSpPr/>
              <p:nvPr/>
            </p:nvSpPr>
            <p:spPr>
              <a:xfrm>
                <a:off x="5817529" y="2762489"/>
                <a:ext cx="1465080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200" i="0">
                          <a:latin typeface="Cambria Math" panose="02040503050406030204" pitchFamily="18" charset="0"/>
                        </a:rPr>
                        <m:t>ρQE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AB5B6CA0-D374-42D3-A9B7-B6B5347E70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7529" y="2762489"/>
                <a:ext cx="1465080" cy="430887"/>
              </a:xfrm>
              <a:prstGeom prst="rect">
                <a:avLst/>
              </a:prstGeom>
              <a:blipFill>
                <a:blip r:embed="rId4"/>
                <a:stretch>
                  <a:fillRect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A0A8DD2-0A7A-4CD1-B841-3AFD79C2CAD6}"/>
                  </a:ext>
                </a:extLst>
              </p:cNvPr>
              <p:cNvSpPr/>
              <p:nvPr/>
            </p:nvSpPr>
            <p:spPr>
              <a:xfrm>
                <a:off x="5817529" y="4461245"/>
                <a:ext cx="2840136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 panose="02040503050406030204" pitchFamily="18" charset="0"/>
                        </a:rPr>
                        <m:t>𝐸𝑣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𝑆</m:t>
                      </m:r>
                      <m:r>
                        <m:rPr>
                          <m:sty m:val="p"/>
                        </m:rPr>
                        <a:rPr lang="en-US" sz="2200" i="0">
                          <a:latin typeface="Cambria Math" panose="02040503050406030204" pitchFamily="18" charset="0"/>
                        </a:rPr>
                        <m:t>D</m:t>
                      </m:r>
                      <m:r>
                        <m:rPr>
                          <m:sty m:val="p"/>
                        </m:rPr>
                        <a:rPr lang="en-US" sz="2200" b="0" i="0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A0A8DD2-0A7A-4CD1-B841-3AFD79C2CA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7529" y="4461245"/>
                <a:ext cx="2840136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1158A1D-BC79-487D-A4D5-9E9F1F5C713F}"/>
                  </a:ext>
                </a:extLst>
              </p:cNvPr>
              <p:cNvSpPr/>
              <p:nvPr/>
            </p:nvSpPr>
            <p:spPr>
              <a:xfrm>
                <a:off x="5817529" y="3385414"/>
                <a:ext cx="2530372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>
                          <a:latin typeface="Cambria Math" panose="02040503050406030204" pitchFamily="18" charset="0"/>
                        </a:rPr>
                        <m:t>Q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𝐸𝑦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𝐸𝑦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𝐸𝑥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1158A1D-BC79-487D-A4D5-9E9F1F5C71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7529" y="3385414"/>
                <a:ext cx="2530372" cy="430887"/>
              </a:xfrm>
              <a:prstGeom prst="rect">
                <a:avLst/>
              </a:prstGeom>
              <a:blipFill>
                <a:blip r:embed="rId6"/>
                <a:stretch>
                  <a:fillRect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66A13A9-8009-49FA-B359-F85B6C844890}"/>
                  </a:ext>
                </a:extLst>
              </p:cNvPr>
              <p:cNvSpPr/>
              <p:nvPr/>
            </p:nvSpPr>
            <p:spPr>
              <a:xfrm>
                <a:off x="5820221" y="3835879"/>
                <a:ext cx="2527680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>
                          <a:latin typeface="Cambria Math" panose="02040503050406030204" pitchFamily="18" charset="0"/>
                        </a:rPr>
                        <m:t>Q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𝐸𝑥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𝐸𝑥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200" i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𝐸𝑦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66A13A9-8009-49FA-B359-F85B6C8448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0221" y="3835879"/>
                <a:ext cx="2527680" cy="430887"/>
              </a:xfrm>
              <a:prstGeom prst="rect">
                <a:avLst/>
              </a:prstGeom>
              <a:blipFill>
                <a:blip r:embed="rId7"/>
                <a:stretch>
                  <a:fillRect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84EAEC3-C605-49E2-80FD-AA878C6AA169}"/>
                  </a:ext>
                </a:extLst>
              </p:cNvPr>
              <p:cNvSpPr/>
              <p:nvPr/>
            </p:nvSpPr>
            <p:spPr>
              <a:xfrm>
                <a:off x="4718140" y="4997024"/>
                <a:ext cx="5038913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smtClean="0">
                          <a:latin typeface="Cambria Math" panose="02040503050406030204" pitchFamily="18" charset="0"/>
                        </a:rPr>
                        <m:t>ρ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200" b="0" i="0" smtClean="0">
                          <a:latin typeface="Cambria Math" panose="02040503050406030204" pitchFamily="18" charset="0"/>
                        </a:rPr>
                        <m:t>For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200" b="0" i="0" smtClean="0">
                          <a:latin typeface="Cambria Math" panose="02040503050406030204" pitchFamily="18" charset="0"/>
                        </a:rPr>
                        <m:t>design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200" b="0" i="0" smtClean="0">
                          <a:latin typeface="Cambria Math" panose="02040503050406030204" pitchFamily="18" charset="0"/>
                        </a:rPr>
                        <m:t>category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200" b="0" i="0" smtClean="0">
                          <a:latin typeface="Cambria Math" panose="02040503050406030204" pitchFamily="18" charset="0"/>
                        </a:rPr>
                        <m:t>D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84EAEC3-C605-49E2-80FD-AA878C6AA1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8140" y="4997024"/>
                <a:ext cx="5038913" cy="430887"/>
              </a:xfrm>
              <a:prstGeom prst="rect">
                <a:avLst/>
              </a:prstGeom>
              <a:blipFill>
                <a:blip r:embed="rId8"/>
                <a:stretch>
                  <a:fillRect b="-1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279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283028" y="2018888"/>
            <a:ext cx="9510784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72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End of Part 1</a:t>
            </a:r>
          </a:p>
          <a:p>
            <a:pPr algn="ctr"/>
            <a:endParaRPr lang="en-US" altLang="ko-KR" sz="36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ko-KR" sz="36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Part 2: Preliminary design</a:t>
            </a:r>
            <a:endParaRPr lang="en-US" altLang="ko-KR" sz="36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49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9818" y="184463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Part 2: Preliminary design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63556" y="1345865"/>
            <a:ext cx="48878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3200" u="sng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Beam preliminary design</a:t>
            </a:r>
            <a:endParaRPr lang="en-US" altLang="ko-KR" sz="3200" u="sng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AF157CF-4BDD-4F95-8A7D-184BC2C64D43}"/>
                  </a:ext>
                </a:extLst>
              </p:cNvPr>
              <p:cNvSpPr/>
              <p:nvPr/>
            </p:nvSpPr>
            <p:spPr>
              <a:xfrm>
                <a:off x="441825" y="2462539"/>
                <a:ext cx="5575797" cy="38997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en-US" sz="28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21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21</m:t>
                        </m:r>
                      </m:den>
                    </m:f>
                    <m:r>
                      <a:rPr lang="en-US" sz="2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42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m</m:t>
                    </m:r>
                  </m:oMath>
                </a14:m>
                <a:r>
                  <a:rPr lang="ar-S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Use </a:t>
                </a:r>
                <a:r>
                  <a:rPr lang="en-US" sz="2800" u="sng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0.5m.</a:t>
                </a:r>
                <a:endParaRPr lang="ar-SA" sz="28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50000"/>
                  </a:lnSpc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en-US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 =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𝑢𝑠𝑒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u="sng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0.4m</a:t>
                </a:r>
                <a:r>
                  <a:rPr lang="en-US" sz="28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342900" indent="-342900">
                  <a:lnSpc>
                    <a:spcPct val="150000"/>
                  </a:lnSpc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en-US" sz="28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depth for some beams in cinema and roof = 0.8m</a:t>
                </a:r>
                <a:endParaRPr lang="en-US" sz="28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50000"/>
                  </a:lnSpc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endParaRPr lang="en-US" sz="2800" u="sng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AF157CF-4BDD-4F95-8A7D-184BC2C64D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825" y="2462539"/>
                <a:ext cx="5575797" cy="3899722"/>
              </a:xfrm>
              <a:prstGeom prst="rect">
                <a:avLst/>
              </a:prstGeom>
              <a:blipFill>
                <a:blip r:embed="rId3"/>
                <a:stretch>
                  <a:fillRect l="-19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/>
          <p:cNvPicPr/>
          <p:nvPr/>
        </p:nvPicPr>
        <p:blipFill>
          <a:blip r:embed="rId4"/>
          <a:stretch>
            <a:fillRect/>
          </a:stretch>
        </p:blipFill>
        <p:spPr>
          <a:xfrm>
            <a:off x="6241882" y="2322601"/>
            <a:ext cx="2431855" cy="3653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310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957942" y="208085"/>
            <a:ext cx="6888481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Content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676705" y="1267888"/>
            <a:ext cx="7450952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3</a:t>
            </a:r>
            <a:r>
              <a:rPr lang="en-US" altLang="ko-KR" sz="36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 – Modeling and Analysis: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Introduction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Definition of materials and sections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Definition of response spectrum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endParaRPr lang="en-US" altLang="ko-KR" sz="2400" dirty="0" smtClean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  <a:p>
            <a:endParaRPr lang="en-US" altLang="ko-KR" sz="36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00267" y="3257014"/>
            <a:ext cx="6655911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4 </a:t>
            </a:r>
            <a:r>
              <a:rPr lang="en-US" altLang="ko-KR" sz="3200" b="1" dirty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– Modeling </a:t>
            </a:r>
            <a:r>
              <a:rPr lang="en-US" altLang="ko-KR" sz="32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and Analysis</a:t>
            </a:r>
            <a:r>
              <a:rPr lang="en-US" altLang="ko-KR" sz="3200" b="1" dirty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altLang="ko-KR" sz="2400" dirty="0" smtClean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Checks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Compatibility check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Equilibrium check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Internal </a:t>
            </a:r>
            <a:r>
              <a:rPr lang="en-US" altLang="ko-KR" sz="2400" dirty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force </a:t>
            </a: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check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Irregularities check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Drift check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P-delta </a:t>
            </a:r>
            <a:r>
              <a:rPr lang="en-US" altLang="ko-KR" sz="2400" dirty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check</a:t>
            </a:r>
          </a:p>
        </p:txBody>
      </p:sp>
    </p:spTree>
    <p:extLst>
      <p:ext uri="{BB962C8B-B14F-4D97-AF65-F5344CB8AC3E}">
        <p14:creationId xmlns:p14="http://schemas.microsoft.com/office/powerpoint/2010/main" val="229230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9818" y="184463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Part 2: Preliminary design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09050" y="1345865"/>
            <a:ext cx="54665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3200" u="sng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Columns preliminary design</a:t>
            </a:r>
            <a:endParaRPr lang="en-US" altLang="ko-KR" sz="3200" u="sng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119" y="2580698"/>
            <a:ext cx="8104909" cy="1475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en-US" sz="2800" dirty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Circular columns with diameter of 1000 </a:t>
            </a:r>
            <a:r>
              <a:rPr lang="en-US" sz="28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mm.</a:t>
            </a:r>
          </a:p>
          <a:p>
            <a:pPr marL="457200" lvl="0" indent="-457200" algn="just">
              <a:lnSpc>
                <a:spcPct val="107000"/>
              </a:lnSpc>
              <a:buFont typeface="Wingdings" panose="05000000000000000000" pitchFamily="2" charset="2"/>
              <a:buChar char="v"/>
            </a:pPr>
            <a:endParaRPr lang="en-US" sz="28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  <a:p>
            <a:pPr marL="457200" marR="0" lvl="0" indent="-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2800" dirty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Rectangular columns of 800X400, </a:t>
            </a:r>
            <a:r>
              <a:rPr lang="en-US" sz="28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700x400.</a:t>
            </a:r>
            <a:endParaRPr lang="en-US" sz="28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83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9818" y="184463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Part 2: Preliminary design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32249" y="1345865"/>
            <a:ext cx="48201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3200" u="sng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Walls preliminary design</a:t>
            </a:r>
            <a:endParaRPr lang="en-US" altLang="ko-KR" sz="3200" u="sng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4754" y="2322601"/>
            <a:ext cx="814163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sz="28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350 mm</a:t>
            </a:r>
          </a:p>
          <a:p>
            <a:pPr marL="457200" lvl="0" indent="-457200" algn="just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sz="28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250 mm</a:t>
            </a:r>
            <a:endParaRPr lang="en-US" sz="28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200000"/>
              </a:lnSpc>
              <a:buFont typeface="Wingdings" panose="05000000000000000000" pitchFamily="2" charset="2"/>
              <a:buChar char="v"/>
            </a:pPr>
            <a:endParaRPr lang="en-US" sz="2800" dirty="0" smtClean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200000"/>
              </a:lnSpc>
            </a:pPr>
            <a:r>
              <a:rPr lang="en-US" sz="28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Based on architectural drawings</a:t>
            </a:r>
            <a:endParaRPr lang="en-US" sz="28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15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57841" y="2617663"/>
                <a:ext cx="2951422" cy="6874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Thickness </a:t>
                </a:r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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rgbClr val="38562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𝑳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𝟏𝟐𝟎</m:t>
                        </m:r>
                      </m:den>
                    </m:f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4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2800" i="1">
                            <a:solidFill>
                              <a:srgbClr val="38562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𝑳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𝟖𝟎</m:t>
                        </m:r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841" y="2617663"/>
                <a:ext cx="2951422" cy="687432"/>
              </a:xfrm>
              <a:prstGeom prst="rect">
                <a:avLst/>
              </a:prstGeom>
              <a:blipFill>
                <a:blip r:embed="rId3"/>
                <a:stretch>
                  <a:fillRect l="-3099" b="-35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88438" y="3613433"/>
                <a:ext cx="2270808" cy="6241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Depth </a:t>
                </a:r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</a:t>
                </a:r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𝑳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𝟖</m:t>
                        </m:r>
                      </m:den>
                    </m:f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4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𝑳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𝟏𝟐</m:t>
                        </m:r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438" y="3613433"/>
                <a:ext cx="2270808" cy="624145"/>
              </a:xfrm>
              <a:prstGeom prst="rect">
                <a:avLst/>
              </a:prstGeom>
              <a:blipFill>
                <a:blip r:embed="rId4"/>
                <a:stretch>
                  <a:fillRect l="-4301" b="-88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823" y="2322601"/>
            <a:ext cx="4876112" cy="16492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156" y="4741397"/>
            <a:ext cx="3267447" cy="1541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966943" y="4518747"/>
                <a:ext cx="147220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𝑳</m:t>
                    </m:r>
                  </m:oMath>
                </a14:m>
                <a:r>
                  <a:rPr lang="en-US" sz="2400" dirty="0" smtClean="0"/>
                  <a:t> = 17.4m</a:t>
                </a:r>
                <a:endParaRPr lang="en-US" sz="24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943" y="4518747"/>
                <a:ext cx="1472200" cy="461665"/>
              </a:xfrm>
              <a:prstGeom prst="rect">
                <a:avLst/>
              </a:prstGeom>
              <a:blipFill>
                <a:blip r:embed="rId7"/>
                <a:stretch>
                  <a:fillRect l="-1245" t="-10526" r="-2905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749521" y="5344801"/>
            <a:ext cx="19070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 = 15cm</a:t>
            </a:r>
          </a:p>
          <a:p>
            <a:pPr algn="ctr"/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Depth = 1.5m</a:t>
            </a:r>
            <a:endParaRPr lang="en-US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9818" y="184463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Part 2: Preliminary design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695669" y="1345865"/>
            <a:ext cx="60933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3200" u="sng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Folded shell preliminary design</a:t>
            </a:r>
            <a:endParaRPr lang="en-US" altLang="ko-KR" sz="3200" u="sng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01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9818" y="184463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Part 2: Preliminary design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413815" y="1345865"/>
            <a:ext cx="46570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3200" u="sng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Slab preliminary design</a:t>
            </a:r>
            <a:endParaRPr lang="en-US" altLang="ko-KR" sz="3200" u="sng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0799535-3DFE-4D22-9833-E4C8C480BD60}"/>
                  </a:ext>
                </a:extLst>
              </p:cNvPr>
              <p:cNvSpPr/>
              <p:nvPr/>
            </p:nvSpPr>
            <p:spPr>
              <a:xfrm>
                <a:off x="676396" y="2966781"/>
                <a:ext cx="1575239" cy="6612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28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m:t>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fm</m:t>
                    </m:r>
                    <m:r>
                      <a:rPr lang="en-US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endParaRPr lang="en-US" sz="28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0799535-3DFE-4D22-9833-E4C8C480BD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396" y="2966781"/>
                <a:ext cx="1575239" cy="6612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96104063-2128-46FD-8BB2-9B4217304E0B}"/>
                  </a:ext>
                </a:extLst>
              </p:cNvPr>
              <p:cNvSpPr/>
              <p:nvPr/>
            </p:nvSpPr>
            <p:spPr>
              <a:xfrm>
                <a:off x="1998223" y="4254332"/>
                <a:ext cx="5361709" cy="13865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8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ln</m:t>
                          </m:r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⁡(</m:t>
                          </m:r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𝑓𝑦</m:t>
                              </m:r>
                            </m:num>
                            <m:den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1400</m:t>
                              </m:r>
                            </m:den>
                          </m:f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36</m:t>
                          </m:r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𝛽</m:t>
                          </m:r>
                        </m:den>
                      </m:f>
                      <m:r>
                        <a:rPr lang="en-US" sz="3200" i="0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3200" i="0">
                          <a:latin typeface="Cambria Math" panose="02040503050406030204" pitchFamily="18" charset="0"/>
                        </a:rPr>
                        <m:t>90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𝑚𝑚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96104063-2128-46FD-8BB2-9B4217304E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8223" y="4254332"/>
                <a:ext cx="5361709" cy="13865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itle 3"/>
          <p:cNvSpPr txBox="1">
            <a:spLocks/>
          </p:cNvSpPr>
          <p:nvPr/>
        </p:nvSpPr>
        <p:spPr>
          <a:xfrm>
            <a:off x="2251635" y="2061195"/>
            <a:ext cx="4981401" cy="7219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baseline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Two way solid slab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3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9818" y="184463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Part 2: Preliminary design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413815" y="1345865"/>
            <a:ext cx="46570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3200" u="sng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Slab preliminary design</a:t>
            </a:r>
            <a:endParaRPr lang="en-US" altLang="ko-KR" sz="3200" u="sng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66054" y="4608558"/>
                <a:ext cx="8146473" cy="10308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4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where L</a:t>
                </a:r>
                <a:r>
                  <a:rPr lang="en-US" sz="2400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</a:t>
                </a:r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6.5 m, </a:t>
                </a:r>
                <a:r>
                  <a:rPr lang="en-US" sz="24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Fy</a:t>
                </a:r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420 </a:t>
                </a:r>
                <a:r>
                  <a:rPr lang="en-US" sz="24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Mpa</a:t>
                </a:r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and β  </a:t>
                </a:r>
                <a14:m>
                  <m:oMath xmlns:m="http://schemas.openxmlformats.org/officeDocument/2006/math">
                    <m:r>
                      <a:rPr lang="en-US" sz="24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𝑙𝑛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∗</m:t>
                        </m:r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𝑙𝑜𝑛𝑔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𝑙𝑛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∗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h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𝑜𝑟𝑡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1.4</a:t>
                </a:r>
                <a:endParaRPr 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h = 15.5 cm but we will use 17 cm for all floors for first iteration</a:t>
                </a:r>
                <a:endParaRPr lang="en-US" sz="24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054" y="4608558"/>
                <a:ext cx="8146473" cy="1030860"/>
              </a:xfrm>
              <a:prstGeom prst="rect">
                <a:avLst/>
              </a:prstGeom>
              <a:blipFill>
                <a:blip r:embed="rId3"/>
                <a:stretch>
                  <a:fillRect l="-1198" r="-299" b="-12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6104063-2128-46FD-8BB2-9B4217304E0B}"/>
                  </a:ext>
                </a:extLst>
              </p:cNvPr>
              <p:cNvSpPr/>
              <p:nvPr/>
            </p:nvSpPr>
            <p:spPr>
              <a:xfrm>
                <a:off x="2316448" y="2790700"/>
                <a:ext cx="4851777" cy="13294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8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"/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sz="2800" i="0">
                                  <a:latin typeface="Cambria Math" panose="02040503050406030204" pitchFamily="18" charset="0"/>
                                </a:rPr>
                                <m:t>l</m:t>
                              </m:r>
                              <m:func>
                                <m:func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800" i="0">
                                      <a:latin typeface="Cambria Math" panose="02040503050406030204" pitchFamily="18" charset="0"/>
                                    </a:rPr>
                                    <m:t>n</m:t>
                                  </m:r>
                                </m:fName>
                                <m:e>
                                  <m:r>
                                    <a:rPr lang="en-US" sz="2800" i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</m:e>
                              </m:func>
                              <m:r>
                                <a:rPr lang="en-US" sz="2800" i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2800" i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800" i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a:rPr lang="en-US" sz="280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𝑓𝑦</m:t>
                                  </m:r>
                                </m:num>
                                <m:den>
                                  <m:r>
                                    <a:rPr lang="en-US" sz="2800" i="0">
                                      <a:latin typeface="Cambria Math" panose="02040503050406030204" pitchFamily="18" charset="0"/>
                                    </a:rPr>
                                    <m:t>1400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36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𝛽</m:t>
                          </m:r>
                        </m:den>
                      </m:f>
                      <m:r>
                        <a:rPr lang="en-US" sz="2800" i="0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lang="en-US" sz="2800" i="0">
                          <a:latin typeface="Cambria Math" panose="02040503050406030204" pitchFamily="18" charset="0"/>
                        </a:rPr>
                        <m:t>90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𝑚𝑚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6104063-2128-46FD-8BB2-9B4217304E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6448" y="2790700"/>
                <a:ext cx="4851777" cy="13294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937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9818" y="184463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Part 2: Preliminary design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-353290" y="2049478"/>
                <a:ext cx="9497290" cy="8090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∅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𝑉𝑐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∗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.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75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𝑏𝑑</m:t>
                    </m:r>
                    <m:rad>
                      <m:radPr>
                        <m:degHide m:val="on"/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𝐹𝑐</m:t>
                        </m:r>
                      </m:e>
                    </m:rad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, where Fc=24 MPa, b=1000 mm, and d = 170 – 30(cover) = 140 mm.</a:t>
                </a:r>
              </a:p>
              <a:p>
                <a:pPr marL="45720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>
                    <a:solidFill>
                      <a:srgbClr val="000000"/>
                    </a:solidFill>
                    <a:latin typeface="Cambria Math" panose="02040503050406030204" pitchFamily="18" charset="0"/>
                    <a:ea typeface="Calibri" panose="020F0502020204030204" pitchFamily="34" charset="0"/>
                    <a:cs typeface="Cambria Math" panose="02040503050406030204" pitchFamily="18" charset="0"/>
                  </a:rPr>
                  <a:t>∅</a:t>
                </a:r>
                <a:r>
                  <a:rPr lang="en-US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Vc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92 </a:t>
                </a:r>
                <a:r>
                  <a:rPr lang="en-US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kN</a:t>
                </a:r>
                <a:endParaRPr lang="en-US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53290" y="2049478"/>
                <a:ext cx="9497290" cy="809068"/>
              </a:xfrm>
              <a:prstGeom prst="rect">
                <a:avLst/>
              </a:prstGeom>
              <a:blipFill>
                <a:blip r:embed="rId3"/>
                <a:stretch>
                  <a:fillRect b="-82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3398265" y="1318464"/>
            <a:ext cx="24583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Check shear </a:t>
            </a:r>
            <a:endParaRPr lang="en-US" sz="3200" b="1" dirty="0"/>
          </a:p>
        </p:txBody>
      </p:sp>
      <p:pic>
        <p:nvPicPr>
          <p:cNvPr id="11" name="صورة 3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668" y="3091145"/>
            <a:ext cx="4758980" cy="3286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صورة 3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688" y="3091145"/>
            <a:ext cx="4689312" cy="3208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/>
          <p:cNvSpPr/>
          <p:nvPr/>
        </p:nvSpPr>
        <p:spPr>
          <a:xfrm>
            <a:off x="4551471" y="2933428"/>
            <a:ext cx="151889" cy="36022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09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9818" y="184463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Part 2: Final dimension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AF157CF-4BDD-4F95-8A7D-184BC2C64D43}"/>
              </a:ext>
            </a:extLst>
          </p:cNvPr>
          <p:cNvSpPr/>
          <p:nvPr/>
        </p:nvSpPr>
        <p:spPr>
          <a:xfrm>
            <a:off x="2923766" y="2580326"/>
            <a:ext cx="5575797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Walls:</a:t>
            </a:r>
            <a:endParaRPr lang="ar-SA" sz="2800" u="sng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Aft>
                <a:spcPts val="80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Wall 300mm</a:t>
            </a:r>
          </a:p>
          <a:p>
            <a:pPr lvl="1">
              <a:lnSpc>
                <a:spcPct val="150000"/>
              </a:lnSpc>
              <a:spcAft>
                <a:spcPts val="80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Wall 400 mm</a:t>
            </a:r>
          </a:p>
          <a:p>
            <a:pPr lvl="1">
              <a:lnSpc>
                <a:spcPct val="150000"/>
              </a:lnSpc>
              <a:spcAft>
                <a:spcPts val="80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Wall 250 mm</a:t>
            </a:r>
          </a:p>
        </p:txBody>
      </p:sp>
    </p:spTree>
    <p:extLst>
      <p:ext uri="{BB962C8B-B14F-4D97-AF65-F5344CB8AC3E}">
        <p14:creationId xmlns:p14="http://schemas.microsoft.com/office/powerpoint/2010/main" val="303307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9818" y="184463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Part 2: Final dimension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AF157CF-4BDD-4F95-8A7D-184BC2C64D43}"/>
              </a:ext>
            </a:extLst>
          </p:cNvPr>
          <p:cNvSpPr/>
          <p:nvPr/>
        </p:nvSpPr>
        <p:spPr>
          <a:xfrm>
            <a:off x="2819265" y="2445121"/>
            <a:ext cx="5575797" cy="22365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Beams:</a:t>
            </a:r>
            <a:endParaRPr lang="ar-SA" sz="2800" u="sng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Aft>
                <a:spcPts val="80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Beam 400X500</a:t>
            </a:r>
          </a:p>
          <a:p>
            <a:pPr lvl="1">
              <a:lnSpc>
                <a:spcPct val="150000"/>
              </a:lnSpc>
              <a:spcAft>
                <a:spcPts val="80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Beam 500X</a:t>
            </a:r>
            <a:r>
              <a:rPr lang="ar-SA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600</a:t>
            </a:r>
            <a:endParaRPr lang="en-US" sz="2800" u="sng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83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9818" y="184463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Part 2: Final dimension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34260" y="1633185"/>
            <a:ext cx="4572000" cy="4483279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Columns:</a:t>
            </a:r>
          </a:p>
          <a:p>
            <a:pPr lvl="2">
              <a:lnSpc>
                <a:spcPct val="150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Column 700X</a:t>
            </a:r>
            <a:r>
              <a:rPr lang="ar-S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400</a:t>
            </a:r>
          </a:p>
          <a:p>
            <a:pPr lvl="2">
              <a:lnSpc>
                <a:spcPct val="150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Column </a:t>
            </a:r>
            <a:r>
              <a:rPr lang="ar-S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800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X400</a:t>
            </a:r>
            <a:endParaRPr lang="ar-SA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150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Column 900X500</a:t>
            </a:r>
          </a:p>
          <a:p>
            <a:pPr lvl="2">
              <a:lnSpc>
                <a:spcPct val="150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Column D = 1000 mm</a:t>
            </a:r>
          </a:p>
          <a:p>
            <a:pPr lvl="2">
              <a:lnSpc>
                <a:spcPct val="150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Column D = 800mm</a:t>
            </a:r>
          </a:p>
        </p:txBody>
      </p:sp>
    </p:spTree>
    <p:extLst>
      <p:ext uri="{BB962C8B-B14F-4D97-AF65-F5344CB8AC3E}">
        <p14:creationId xmlns:p14="http://schemas.microsoft.com/office/powerpoint/2010/main" val="156954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1440501" y="5647419"/>
            <a:ext cx="690231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PLAN VIEW (Basement - Columns)</a:t>
            </a:r>
            <a:endParaRPr lang="en-US" altLang="ko-KR" sz="48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126" y="896982"/>
            <a:ext cx="7946765" cy="35089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530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957942" y="208085"/>
            <a:ext cx="6888481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Content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676706" y="1604138"/>
            <a:ext cx="7450952" cy="37856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5</a:t>
            </a:r>
            <a:r>
              <a:rPr lang="en-US" altLang="ko-KR" sz="36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– </a:t>
            </a:r>
            <a:r>
              <a:rPr lang="en-US" altLang="ko-KR" sz="36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Design and Detailing:</a:t>
            </a:r>
            <a:endParaRPr lang="en-US" altLang="ko-KR" sz="3600" b="1" dirty="0" smtClean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Programs and sheets used</a:t>
            </a:r>
            <a:endParaRPr lang="en-US" altLang="ko-KR" sz="3600" b="1" dirty="0" smtClean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Beam design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Column design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Walls design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Slab design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Mat foundation design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Folded shell design</a:t>
            </a:r>
          </a:p>
          <a:p>
            <a:endParaRPr lang="en-US" altLang="ko-KR" sz="36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39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283028" y="2018888"/>
            <a:ext cx="9510784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72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End of Part 2</a:t>
            </a:r>
          </a:p>
          <a:p>
            <a:pPr algn="ctr"/>
            <a:endParaRPr lang="en-US" altLang="ko-KR" sz="36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ko-KR" sz="36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Part 3: Modeling</a:t>
            </a:r>
            <a:endParaRPr lang="en-US" altLang="ko-KR" sz="36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71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9818" y="184463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Part </a:t>
            </a:r>
            <a:r>
              <a:rPr lang="ar-SA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3</a:t>
            </a:r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: Modeling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23322" y="1892499"/>
            <a:ext cx="772450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Low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ko-KR" sz="2400" dirty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Modeling and analysis </a:t>
            </a: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are </a:t>
            </a:r>
            <a:r>
              <a:rPr lang="en-US" altLang="ko-KR" sz="2400" dirty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performed by using </a:t>
            </a: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ETABS 18 </a:t>
            </a:r>
            <a:r>
              <a:rPr lang="en-US" altLang="ko-KR" sz="2400" dirty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program.</a:t>
            </a:r>
          </a:p>
          <a:p>
            <a:pPr marL="457200" indent="-457200" algn="justLow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ko-KR" sz="2400" dirty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All supports </a:t>
            </a: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are modeled </a:t>
            </a:r>
            <a:r>
              <a:rPr lang="en-US" altLang="ko-KR" sz="2400" dirty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as Fixed support.</a:t>
            </a:r>
            <a:endParaRPr lang="ko-KR" altLang="en-US" sz="24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  <a:p>
            <a:pPr marL="457200" indent="-457200" algn="justLow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Ultimate </a:t>
            </a:r>
            <a:r>
              <a:rPr lang="en-US" sz="2400" dirty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strength method (LRFD) </a:t>
            </a:r>
            <a:r>
              <a:rPr lang="en-US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is used.</a:t>
            </a:r>
          </a:p>
          <a:p>
            <a:pPr marL="457200" indent="-457200" algn="justLow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ko-KR" sz="2400" dirty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Exterior partition as linear load and interior partition as distributed </a:t>
            </a: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load.</a:t>
            </a:r>
          </a:p>
          <a:p>
            <a:pPr algn="justLow">
              <a:lnSpc>
                <a:spcPct val="150000"/>
              </a:lnSpc>
            </a:pPr>
            <a:endParaRPr lang="en-US" altLang="ko-KR" sz="2400" dirty="0" smtClean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27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2903541" y="5655032"/>
            <a:ext cx="6902311" cy="74610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Steel material</a:t>
            </a:r>
            <a:endParaRPr lang="en-US" altLang="ko-KR" sz="48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AE3F53-A516-4923-B1C8-F657BD8CA5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851" y="463843"/>
            <a:ext cx="7034953" cy="4666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600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2903541" y="5655032"/>
            <a:ext cx="6902311" cy="74610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Concrete material</a:t>
            </a:r>
            <a:endParaRPr lang="en-US" altLang="ko-KR" sz="48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118" y="400594"/>
            <a:ext cx="7541966" cy="46416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3065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3243175" y="5672449"/>
            <a:ext cx="6902311" cy="74610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Slab section</a:t>
            </a:r>
            <a:endParaRPr lang="en-US" altLang="ko-KR" sz="48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842" y="313793"/>
            <a:ext cx="7725042" cy="48765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9552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3243175" y="5672449"/>
            <a:ext cx="6902311" cy="74610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Column section</a:t>
            </a:r>
            <a:endParaRPr lang="en-US" altLang="ko-KR" sz="48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299" y="261258"/>
            <a:ext cx="8383449" cy="51225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574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3243175" y="5672449"/>
            <a:ext cx="6902311" cy="74610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Wall </a:t>
            </a:r>
            <a:r>
              <a:rPr lang="en-US" altLang="ko-KR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section</a:t>
            </a:r>
            <a:endParaRPr lang="en-US" altLang="ko-KR" sz="48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562" y="574765"/>
            <a:ext cx="8184172" cy="44525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220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2398444" y="5642957"/>
            <a:ext cx="6902311" cy="75283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Beam (500x400) Section</a:t>
            </a:r>
            <a:endParaRPr lang="en-US" sz="32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192" y="366044"/>
            <a:ext cx="8250293" cy="46326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5976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3129963" y="5651667"/>
            <a:ext cx="6902311" cy="75283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Load patterns</a:t>
            </a:r>
            <a:endParaRPr lang="en-US" sz="32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754" y="1436902"/>
            <a:ext cx="8357235" cy="30433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837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2807746" y="5642959"/>
            <a:ext cx="6902311" cy="75283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Load combinations</a:t>
            </a:r>
            <a:endParaRPr lang="en-US" sz="32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412" y="508771"/>
            <a:ext cx="7348515" cy="4402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8792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676706" y="208085"/>
            <a:ext cx="766712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PART 1: INTRODUCTION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49B80F9-37DC-415C-BB58-D60CCA13D8E1}"/>
                  </a:ext>
                </a:extLst>
              </p:cNvPr>
              <p:cNvSpPr txBox="1"/>
              <p:nvPr/>
            </p:nvSpPr>
            <p:spPr>
              <a:xfrm>
                <a:off x="676706" y="1949406"/>
                <a:ext cx="8258288" cy="378565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571500" indent="-5715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3200" dirty="0" smtClean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</a:rPr>
                  <a:t>Located in Jenin, West Bank.</a:t>
                </a:r>
              </a:p>
              <a:p>
                <a:pPr marL="571500" indent="-5715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3200" dirty="0" smtClean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</a:rPr>
                  <a:t>It </a:t>
                </a:r>
                <a:r>
                  <a:rPr lang="en-US" sz="3200" dirty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</a:rPr>
                  <a:t>consists of </a:t>
                </a:r>
                <a:r>
                  <a:rPr lang="en-US" sz="3200" dirty="0" smtClean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</a:rPr>
                  <a:t>ten stories.</a:t>
                </a:r>
              </a:p>
              <a:p>
                <a:pPr marL="571500" indent="-5715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3200" dirty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sz="3200" dirty="0" smtClean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</a:rPr>
                  <a:t>wo </a:t>
                </a:r>
                <a:r>
                  <a:rPr lang="en-US" sz="3200" dirty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</a:rPr>
                  <a:t>basement </a:t>
                </a:r>
                <a:r>
                  <a:rPr lang="en-US" sz="3200" dirty="0" smtClean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</a:rPr>
                  <a:t>stories</a:t>
                </a:r>
              </a:p>
              <a:p>
                <a:pPr marL="571500" indent="-5715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3200" dirty="0" smtClean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</a:rPr>
                  <a:t>Seven stories and auditorium above</a:t>
                </a:r>
              </a:p>
              <a:p>
                <a:pPr marL="571500" indent="-5715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3200" dirty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</a:rPr>
                  <a:t>W</a:t>
                </a:r>
                <a:r>
                  <a:rPr lang="en-US" sz="3200" dirty="0" smtClean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</a:rPr>
                  <a:t>hole </a:t>
                </a:r>
                <a:r>
                  <a:rPr lang="en-US" sz="3200" dirty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</a:rPr>
                  <a:t>area of the structure is </a:t>
                </a:r>
                <a:r>
                  <a:rPr lang="en-US" sz="3200" dirty="0" smtClean="0">
                    <a:latin typeface="DejaVu Serif Condensed" panose="02060606050605020204" pitchFamily="18" charset="0"/>
                    <a:ea typeface="DejaVu Serif Condensed" panose="02060606050605020204" pitchFamily="18" charset="0"/>
                    <a:cs typeface="Times New Roman" panose="02020603050405020304" pitchFamily="18" charset="0"/>
                  </a:rPr>
                  <a:t>7,605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ea typeface="DejaVu Serif Condensed" panose="0206060605060502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200" b="0" i="1">
                            <a:latin typeface="Cambria Math" panose="02040503050406030204" pitchFamily="18" charset="0"/>
                            <a:ea typeface="DejaVu Serif Condensed" panose="02060606050605020204" pitchFamily="18" charset="0"/>
                            <a:cs typeface="Times New Roman" panose="02020603050405020304" pitchFamily="18" charset="0"/>
                          </a:rPr>
                          <m:t>m</m:t>
                        </m:r>
                      </m:e>
                      <m:sup>
                        <m:r>
                          <a:rPr lang="en-US" sz="3200" b="0">
                            <a:latin typeface="Cambria Math" panose="02040503050406030204" pitchFamily="18" charset="0"/>
                            <a:ea typeface="DejaVu Serif Condensed" panose="0206060605060502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ko-KR" sz="4800" dirty="0">
                  <a:latin typeface="DejaVu Serif Condensed" panose="02060606050605020204" pitchFamily="18" charset="0"/>
                  <a:ea typeface="DejaVu Serif Condensed" panose="0206060605060502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49B80F9-37DC-415C-BB58-D60CCA13D8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706" y="1949406"/>
                <a:ext cx="8258288" cy="3785652"/>
              </a:xfrm>
              <a:prstGeom prst="rect">
                <a:avLst/>
              </a:prstGeom>
              <a:blipFill>
                <a:blip r:embed="rId3"/>
                <a:stretch>
                  <a:fillRect l="-1697" b="-2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320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2563906" y="5625542"/>
            <a:ext cx="6902311" cy="75283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Mass Source definition</a:t>
            </a:r>
            <a:endParaRPr lang="en-US" sz="32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302" y="634566"/>
            <a:ext cx="8766402" cy="3901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5480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2015266" y="5625542"/>
            <a:ext cx="6902311" cy="75283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Response spectrum definition</a:t>
            </a:r>
            <a:endParaRPr lang="en-US" sz="32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287" y="156754"/>
            <a:ext cx="7856729" cy="52829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22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2563906" y="5625542"/>
            <a:ext cx="6902311" cy="75283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ELF – EQX </a:t>
            </a:r>
            <a:r>
              <a:rPr lang="en-US" sz="3200" dirty="0" err="1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Defintion</a:t>
            </a:r>
            <a:endParaRPr lang="en-US" sz="32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005" y="243838"/>
            <a:ext cx="7481390" cy="5118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0333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1475334" y="5660376"/>
            <a:ext cx="6902311" cy="75283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Modal EQX </a:t>
            </a:r>
            <a:r>
              <a:rPr lang="en-US" sz="3200" dirty="0" err="1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Defintion</a:t>
            </a:r>
            <a:r>
              <a:rPr lang="en-US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 (Load Case)</a:t>
            </a:r>
            <a:endParaRPr lang="en-US" sz="32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1206" y="261257"/>
            <a:ext cx="4915653" cy="5146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912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283028" y="2018888"/>
            <a:ext cx="9510784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72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End of Part 3</a:t>
            </a:r>
          </a:p>
          <a:p>
            <a:pPr algn="ctr"/>
            <a:endParaRPr lang="en-US" altLang="ko-KR" sz="36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ko-KR" sz="36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Part 4: Checks</a:t>
            </a:r>
            <a:endParaRPr lang="en-US" altLang="ko-KR" sz="36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73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9818" y="184463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Part </a:t>
            </a:r>
            <a:r>
              <a:rPr lang="en-US" altLang="ko-KR" sz="4400" b="1" dirty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4</a:t>
            </a:r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: Checks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62660" y="1674785"/>
            <a:ext cx="772450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Low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Compatibility check</a:t>
            </a:r>
          </a:p>
          <a:p>
            <a:pPr marL="457200" indent="-457200" algn="justLow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Equilibrium check</a:t>
            </a:r>
          </a:p>
          <a:p>
            <a:pPr marL="457200" indent="-457200" algn="justLow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Stress-Strain (Internal force) check</a:t>
            </a:r>
          </a:p>
          <a:p>
            <a:pPr marL="457200" indent="-457200" algn="justLow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Base shear check</a:t>
            </a:r>
          </a:p>
          <a:p>
            <a:pPr marL="457200" indent="-457200" algn="justLow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Modal mass participation ratio check</a:t>
            </a:r>
          </a:p>
          <a:p>
            <a:pPr marL="457200" indent="-457200" algn="justLow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Irregularities check</a:t>
            </a:r>
          </a:p>
          <a:p>
            <a:pPr marL="457200" indent="-457200" algn="justLow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Drift check</a:t>
            </a:r>
          </a:p>
          <a:p>
            <a:pPr marL="457200" indent="-457200" algn="justLow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P-delta check</a:t>
            </a:r>
          </a:p>
        </p:txBody>
      </p:sp>
    </p:spTree>
    <p:extLst>
      <p:ext uri="{BB962C8B-B14F-4D97-AF65-F5344CB8AC3E}">
        <p14:creationId xmlns:p14="http://schemas.microsoft.com/office/powerpoint/2010/main" val="76725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2476820" y="5669084"/>
            <a:ext cx="6902311" cy="75283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Compatibility check</a:t>
            </a:r>
            <a:endParaRPr lang="en-US" sz="32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3936" y="191637"/>
            <a:ext cx="5735139" cy="52785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254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2476820" y="5669084"/>
            <a:ext cx="6902311" cy="75283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Equilibrium check</a:t>
            </a:r>
            <a:endParaRPr lang="en-US" sz="32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037" y="1436915"/>
            <a:ext cx="8645706" cy="27083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5583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484495" y="-29469"/>
            <a:ext cx="4217821" cy="746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Stress – Strain Check</a:t>
            </a:r>
            <a:endParaRPr lang="en-US" sz="32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صورة 2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600" y="853440"/>
            <a:ext cx="5853612" cy="39310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845540" y="5804225"/>
            <a:ext cx="7800533" cy="746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3200" dirty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Column C1, 400X700 mm at Basement 2</a:t>
            </a:r>
          </a:p>
        </p:txBody>
      </p:sp>
    </p:spTree>
    <p:extLst>
      <p:ext uri="{BB962C8B-B14F-4D97-AF65-F5344CB8AC3E}">
        <p14:creationId xmlns:p14="http://schemas.microsoft.com/office/powerpoint/2010/main" val="35500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96043" y="1214739"/>
            <a:ext cx="7366000" cy="4966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baseline="-25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tributary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4.465 </a:t>
            </a:r>
            <a:r>
              <a:rPr lang="ar-S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×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5.5 = 24.6m</a:t>
            </a:r>
            <a:r>
              <a:rPr lang="en-US" sz="2400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Weight of column = 0.4 </a:t>
            </a:r>
            <a:r>
              <a:rPr lang="ar-S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×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0.7 </a:t>
            </a:r>
            <a:r>
              <a:rPr lang="ar-S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×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25 </a:t>
            </a:r>
            <a:r>
              <a:rPr lang="ar-S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×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30 = 210 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kN.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Weight of slab = 0.17 </a:t>
            </a:r>
            <a:r>
              <a:rPr lang="ar-S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×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25 </a:t>
            </a:r>
            <a:r>
              <a:rPr lang="ar-S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×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24.6 </a:t>
            </a:r>
            <a:r>
              <a:rPr lang="ar-S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×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  = 836.4kN.</a:t>
            </a:r>
            <a:b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Weight of live loads = 8 </a:t>
            </a:r>
            <a:r>
              <a:rPr lang="ar-S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×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24.6 </a:t>
            </a:r>
            <a:r>
              <a:rPr lang="ar-S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×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 = 984 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kN.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Weight of superimposed loads = 8*24.6*5 = 984kN </a:t>
            </a:r>
            <a:b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Weight of beams = 0.5 </a:t>
            </a:r>
            <a:r>
              <a:rPr lang="ar-S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×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0.4 </a:t>
            </a:r>
            <a:r>
              <a:rPr lang="ar-S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×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(4.465+5.5) </a:t>
            </a:r>
            <a:r>
              <a:rPr lang="ar-S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×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25</a:t>
            </a:r>
            <a:r>
              <a:rPr lang="ar-S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×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 = 298.95kN. </a:t>
            </a:r>
            <a:b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Axial load = 1.2 (210+836.4+984+298.95) + 1.6 (984)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=  4369.62kN. </a:t>
            </a:r>
            <a:endParaRPr lang="en-US" sz="32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18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584" y="261257"/>
            <a:ext cx="6535154" cy="5289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3559760" y="5673545"/>
            <a:ext cx="205317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3D VIEW</a:t>
            </a:r>
            <a:endParaRPr lang="en-US" altLang="ko-KR" sz="48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46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1545003" y="5660375"/>
            <a:ext cx="6902311" cy="75283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ETABS result, C1, 400x700 (B2)</a:t>
            </a:r>
            <a:endParaRPr lang="en-US" sz="32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صورة 3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290" y="326085"/>
            <a:ext cx="5615578" cy="39536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83771" y="4739976"/>
                <a:ext cx="7071359" cy="10547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%Error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4369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62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4058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4058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x 100% = 7.6% &lt; 10% .OK </a:t>
                </a:r>
                <a:endParaRPr 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45720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771" y="4739976"/>
                <a:ext cx="7071359" cy="1054712"/>
              </a:xfrm>
              <a:prstGeom prst="rect">
                <a:avLst/>
              </a:prstGeom>
              <a:blipFill>
                <a:blip r:embed="rId4"/>
                <a:stretch>
                  <a:fillRect r="-10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852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34966" y="5673118"/>
            <a:ext cx="50738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200"/>
              </a:spcBef>
            </a:pPr>
            <a:r>
              <a:rPr lang="en-US" sz="3200" dirty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Column C9 at Basement 2</a:t>
            </a:r>
          </a:p>
        </p:txBody>
      </p:sp>
      <p:pic>
        <p:nvPicPr>
          <p:cNvPr id="7" name="صورة 2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778" y="557348"/>
            <a:ext cx="6232433" cy="44268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4614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508494" y="748937"/>
                <a:ext cx="8261038" cy="51398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/>
                  <a:t>- </a:t>
                </a:r>
                <a:r>
                  <a:rPr lang="en-US" sz="2400" dirty="0" err="1" smtClean="0"/>
                  <a:t>A</a:t>
                </a:r>
                <a:r>
                  <a:rPr lang="en-US" sz="2400" baseline="-25000" dirty="0" err="1" smtClean="0"/>
                  <a:t>tributary</a:t>
                </a:r>
                <a:r>
                  <a:rPr lang="en-US" sz="2400" dirty="0" smtClean="0"/>
                  <a:t> = 5</a:t>
                </a:r>
                <a:r>
                  <a:rPr lang="ar-SA" sz="2400" dirty="0" smtClean="0"/>
                  <a:t>×</a:t>
                </a:r>
                <a:r>
                  <a:rPr lang="en-US" sz="2400" dirty="0" smtClean="0"/>
                  <a:t>3.725 = 18.625m</a:t>
                </a:r>
                <a:r>
                  <a:rPr lang="en-US" sz="2400" baseline="30000" dirty="0" smtClean="0"/>
                  <a:t>2</a:t>
                </a:r>
                <a:r>
                  <a:rPr lang="en-US" sz="2400" dirty="0" smtClean="0"/>
                  <a:t> </a:t>
                </a:r>
                <a:br>
                  <a:rPr lang="en-US" sz="2400" dirty="0" smtClean="0"/>
                </a:br>
                <a:r>
                  <a:rPr lang="en-US" sz="2400" dirty="0" smtClean="0"/>
                  <a:t/>
                </a:r>
                <a:br>
                  <a:rPr lang="en-US" sz="2400" dirty="0" smtClean="0"/>
                </a:br>
                <a:r>
                  <a:rPr lang="en-US" sz="2400" dirty="0" smtClean="0"/>
                  <a:t>- Weight of circular columns = </a:t>
                </a:r>
                <a14:m>
                  <m:oMath xmlns:m="http://schemas.openxmlformats.org/officeDocument/2006/math">
                    <m:r>
                      <a:rPr lang="el-GR" sz="24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2400" dirty="0" smtClean="0"/>
                  <a:t>/4</a:t>
                </a:r>
                <a:r>
                  <a:rPr lang="ar-SA" sz="2400" dirty="0" smtClean="0"/>
                  <a:t>×</a:t>
                </a:r>
                <a:r>
                  <a:rPr lang="en-US" sz="2400" dirty="0" smtClean="0"/>
                  <a:t>1</a:t>
                </a:r>
                <a:r>
                  <a:rPr lang="ar-SA" sz="2400" dirty="0" smtClean="0"/>
                  <a:t>×</a:t>
                </a:r>
                <a:r>
                  <a:rPr lang="en-US" sz="2400" dirty="0" smtClean="0"/>
                  <a:t>1</a:t>
                </a:r>
                <a:r>
                  <a:rPr lang="ar-SA" sz="2400" dirty="0" smtClean="0"/>
                  <a:t>×</a:t>
                </a:r>
                <a:r>
                  <a:rPr lang="en-US" sz="2400" dirty="0" smtClean="0"/>
                  <a:t>6</a:t>
                </a:r>
                <a:r>
                  <a:rPr lang="ar-SA" sz="2400" dirty="0" smtClean="0"/>
                  <a:t>×</a:t>
                </a:r>
                <a:r>
                  <a:rPr lang="en-US" sz="2400" dirty="0" smtClean="0"/>
                  <a:t>25= 117.857 </a:t>
                </a:r>
                <a:r>
                  <a:rPr lang="en-US" sz="2400" dirty="0" err="1" smtClean="0"/>
                  <a:t>kN.</a:t>
                </a:r>
                <a:r>
                  <a:rPr lang="en-US" sz="2400" dirty="0" smtClean="0"/>
                  <a:t> </a:t>
                </a:r>
              </a:p>
              <a:p>
                <a:r>
                  <a:rPr lang="en-US" sz="2400" dirty="0" smtClean="0"/>
                  <a:t>- Weight </a:t>
                </a:r>
                <a:r>
                  <a:rPr lang="en-US" sz="2400" dirty="0"/>
                  <a:t>of rectangular columns = </a:t>
                </a:r>
                <a:r>
                  <a:rPr lang="en-US" sz="2400" dirty="0" smtClean="0"/>
                  <a:t>0.4</a:t>
                </a:r>
                <a:r>
                  <a:rPr lang="ar-SA" sz="2400" dirty="0" smtClean="0"/>
                  <a:t>×</a:t>
                </a:r>
                <a:r>
                  <a:rPr lang="en-US" sz="2400" dirty="0" smtClean="0"/>
                  <a:t>0.8</a:t>
                </a:r>
                <a:r>
                  <a:rPr lang="ar-SA" sz="2400" dirty="0" smtClean="0"/>
                  <a:t>×</a:t>
                </a:r>
                <a:r>
                  <a:rPr lang="en-US" sz="2400" dirty="0" smtClean="0"/>
                  <a:t>25</a:t>
                </a:r>
                <a:r>
                  <a:rPr lang="ar-SA" sz="2400" dirty="0"/>
                  <a:t>×</a:t>
                </a:r>
                <a:r>
                  <a:rPr lang="en-US" sz="2400" dirty="0" smtClean="0"/>
                  <a:t>((5</a:t>
                </a:r>
                <a:r>
                  <a:rPr lang="ar-SA" sz="2400" dirty="0" smtClean="0"/>
                  <a:t>×</a:t>
                </a:r>
                <a:r>
                  <a:rPr lang="en-US" sz="2400" dirty="0" smtClean="0"/>
                  <a:t>3</a:t>
                </a:r>
                <a:r>
                  <a:rPr lang="en-US" sz="2400" dirty="0"/>
                  <a:t>)+(</a:t>
                </a:r>
                <a:r>
                  <a:rPr lang="en-US" sz="2400" dirty="0" smtClean="0"/>
                  <a:t>3</a:t>
                </a:r>
                <a:r>
                  <a:rPr lang="ar-SA" sz="2400" dirty="0" smtClean="0"/>
                  <a:t>×</a:t>
                </a:r>
                <a:r>
                  <a:rPr lang="en-US" sz="2400" dirty="0" smtClean="0"/>
                  <a:t>5</a:t>
                </a:r>
                <a:r>
                  <a:rPr lang="en-US" sz="2400" dirty="0"/>
                  <a:t>)) = 160 </a:t>
                </a:r>
                <a:r>
                  <a:rPr lang="en-US" sz="2400" dirty="0" err="1"/>
                  <a:t>kN.</a:t>
                </a:r>
                <a:r>
                  <a:rPr lang="en-US" sz="2400" dirty="0"/>
                  <a:t/>
                </a:r>
                <a:br>
                  <a:rPr lang="en-US" sz="2400" dirty="0"/>
                </a:br>
                <a:r>
                  <a:rPr lang="en-US" sz="2400" dirty="0"/>
                  <a:t>- Weight of slab = </a:t>
                </a:r>
                <a:r>
                  <a:rPr lang="en-US" sz="2400" dirty="0" smtClean="0"/>
                  <a:t>0.17</a:t>
                </a:r>
                <a:r>
                  <a:rPr lang="ar-SA" sz="2400" dirty="0" smtClean="0"/>
                  <a:t>×</a:t>
                </a:r>
                <a:r>
                  <a:rPr lang="en-US" sz="2400" dirty="0" smtClean="0"/>
                  <a:t>25</a:t>
                </a:r>
                <a:r>
                  <a:rPr lang="ar-SA" sz="2400" dirty="0" smtClean="0"/>
                  <a:t>×</a:t>
                </a:r>
                <a:r>
                  <a:rPr lang="en-US" sz="2400" dirty="0" smtClean="0"/>
                  <a:t>18.625</a:t>
                </a:r>
                <a:r>
                  <a:rPr lang="ar-SA" sz="2400" dirty="0" smtClean="0"/>
                  <a:t>×</a:t>
                </a:r>
                <a:r>
                  <a:rPr lang="en-US" sz="2400" dirty="0" smtClean="0"/>
                  <a:t>10  </a:t>
                </a:r>
                <a:r>
                  <a:rPr lang="en-US" sz="2400" dirty="0"/>
                  <a:t>= 791.5625kN.</a:t>
                </a:r>
                <a:br>
                  <a:rPr lang="en-US" sz="2400" dirty="0"/>
                </a:br>
                <a:r>
                  <a:rPr lang="en-US" sz="2400" dirty="0"/>
                  <a:t>- Weight of live loads = </a:t>
                </a:r>
                <a:r>
                  <a:rPr lang="en-US" sz="2400" dirty="0" smtClean="0"/>
                  <a:t>10</a:t>
                </a:r>
                <a:r>
                  <a:rPr lang="ar-SA" sz="2400" dirty="0" smtClean="0"/>
                  <a:t>×</a:t>
                </a:r>
                <a:r>
                  <a:rPr lang="en-US" sz="2400" dirty="0" smtClean="0"/>
                  <a:t>18.625</a:t>
                </a:r>
                <a:r>
                  <a:rPr lang="ar-SA" sz="2400" dirty="0" smtClean="0"/>
                  <a:t>×</a:t>
                </a:r>
                <a:r>
                  <a:rPr lang="en-US" sz="2400" dirty="0" smtClean="0"/>
                  <a:t>5 </a:t>
                </a:r>
                <a:r>
                  <a:rPr lang="en-US" sz="2400" dirty="0"/>
                  <a:t>= 931.25kN.</a:t>
                </a:r>
                <a:br>
                  <a:rPr lang="en-US" sz="2400" dirty="0"/>
                </a:br>
                <a:r>
                  <a:rPr lang="en-US" sz="2400" dirty="0"/>
                  <a:t>- Weight of superimposed loads = </a:t>
                </a:r>
                <a:r>
                  <a:rPr lang="en-US" sz="2400" dirty="0" smtClean="0"/>
                  <a:t>10</a:t>
                </a:r>
                <a:r>
                  <a:rPr lang="ar-SA" sz="2400" dirty="0" smtClean="0"/>
                  <a:t>×</a:t>
                </a:r>
                <a:r>
                  <a:rPr lang="en-US" sz="2400" dirty="0" smtClean="0"/>
                  <a:t>18.625</a:t>
                </a:r>
                <a:r>
                  <a:rPr lang="ar-SA" sz="2400" dirty="0" smtClean="0"/>
                  <a:t>×</a:t>
                </a:r>
                <a:r>
                  <a:rPr lang="en-US" sz="2400" dirty="0" smtClean="0"/>
                  <a:t>5 </a:t>
                </a:r>
                <a:r>
                  <a:rPr lang="en-US" sz="2400" dirty="0"/>
                  <a:t>= 931.25kN </a:t>
                </a:r>
                <a:br>
                  <a:rPr lang="en-US" sz="2400" dirty="0"/>
                </a:br>
                <a:r>
                  <a:rPr lang="en-US" sz="2400" dirty="0"/>
                  <a:t>- Weight of beams = </a:t>
                </a:r>
                <a:r>
                  <a:rPr lang="en-US" sz="2400" dirty="0" smtClean="0"/>
                  <a:t>0.5</a:t>
                </a:r>
                <a:r>
                  <a:rPr lang="ar-SA" sz="2400" dirty="0" smtClean="0"/>
                  <a:t>×</a:t>
                </a:r>
                <a:r>
                  <a:rPr lang="en-US" sz="2400" dirty="0" smtClean="0"/>
                  <a:t>0.3</a:t>
                </a:r>
                <a:r>
                  <a:rPr lang="ar-SA" sz="2400" dirty="0" smtClean="0"/>
                  <a:t>×</a:t>
                </a:r>
                <a:r>
                  <a:rPr lang="en-US" sz="2400" dirty="0" smtClean="0"/>
                  <a:t>(5+3.725)</a:t>
                </a:r>
                <a:r>
                  <a:rPr lang="ar-SA" sz="2400" dirty="0" smtClean="0"/>
                  <a:t>×</a:t>
                </a:r>
                <a:r>
                  <a:rPr lang="en-US" sz="2400" dirty="0" smtClean="0"/>
                  <a:t>25</a:t>
                </a:r>
                <a:r>
                  <a:rPr lang="ar-SA" sz="2400" dirty="0" smtClean="0"/>
                  <a:t>×</a:t>
                </a:r>
                <a:r>
                  <a:rPr lang="en-US" sz="2400" dirty="0" smtClean="0"/>
                  <a:t>10 </a:t>
                </a:r>
                <a:r>
                  <a:rPr lang="en-US" sz="2400" dirty="0"/>
                  <a:t>= 436.25kN. </a:t>
                </a:r>
                <a:br>
                  <a:rPr lang="en-US" sz="2400" dirty="0"/>
                </a:br>
                <a:r>
                  <a:rPr lang="en-US" sz="2400" dirty="0"/>
                  <a:t/>
                </a:r>
                <a:br>
                  <a:rPr lang="en-US" sz="2400" dirty="0"/>
                </a:br>
                <a:r>
                  <a:rPr lang="en-US" sz="2400" dirty="0">
                    <a:sym typeface="Wingdings" panose="05000000000000000000" pitchFamily="2" charset="2"/>
                  </a:rPr>
                  <a:t></a:t>
                </a:r>
                <a:r>
                  <a:rPr lang="en-US" sz="2400" dirty="0"/>
                  <a:t> Axial load = 1.2 (117.857+160+791.57+93.25+436.25) + 1.6 (931.25) </a:t>
                </a:r>
                <a:endParaRPr lang="ar-SA" sz="2400" dirty="0" smtClean="0"/>
              </a:p>
              <a:p>
                <a:pPr algn="ctr"/>
                <a:r>
                  <a:rPr lang="en-US" sz="4000" b="1" dirty="0" smtClean="0"/>
                  <a:t>= </a:t>
                </a:r>
                <a:r>
                  <a:rPr lang="en-US" sz="4000" b="1" dirty="0"/>
                  <a:t>4414.3kN. </a:t>
                </a: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494" y="748937"/>
                <a:ext cx="8261038" cy="5139869"/>
              </a:xfrm>
              <a:prstGeom prst="rect">
                <a:avLst/>
              </a:prstGeom>
              <a:blipFill>
                <a:blip r:embed="rId3"/>
                <a:stretch>
                  <a:fillRect l="-1106" t="-1068" b="-4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024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761232" y="5626431"/>
            <a:ext cx="82521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ETABS result, </a:t>
            </a:r>
            <a:r>
              <a:rPr lang="en-US" sz="3200" dirty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Column C9 at Basement 2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صورة 3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166" y="200297"/>
            <a:ext cx="5729787" cy="4052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905691" y="4628259"/>
                <a:ext cx="7783013" cy="6222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%Error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4414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304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4567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4277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4567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4277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x 100% = 3.35% &lt; 10% .OK </a:t>
                </a:r>
                <a:endParaRPr lang="en-US" sz="24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691" y="4628259"/>
                <a:ext cx="7783013" cy="622222"/>
              </a:xfrm>
              <a:prstGeom prst="rect">
                <a:avLst/>
              </a:prstGeom>
              <a:blipFill>
                <a:blip r:embed="rId4"/>
                <a:stretch>
                  <a:fillRect l="-1254" b="-88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769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2642283" y="5660375"/>
            <a:ext cx="6902311" cy="75283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Stress-strain check (Beam)</a:t>
            </a:r>
            <a:endParaRPr lang="en-US" sz="32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934" y="862316"/>
            <a:ext cx="8479518" cy="3967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057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895529" y="5689867"/>
            <a:ext cx="7534367" cy="74610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Stress-strain check (Beam) – Section 1</a:t>
            </a:r>
            <a:endParaRPr lang="en-US" sz="32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756193" y="348343"/>
            <a:ext cx="7673703" cy="47331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9111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947780" y="5663741"/>
            <a:ext cx="7534367" cy="74610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Stress-strain check (Beam) – Section 2</a:t>
            </a:r>
            <a:endParaRPr lang="en-US" sz="32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844117" y="365760"/>
            <a:ext cx="7550944" cy="48317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8566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947780" y="5646324"/>
            <a:ext cx="7534367" cy="74610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Stress-strain check (Beam) – Section 3</a:t>
            </a:r>
            <a:endParaRPr lang="en-US" sz="32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879565" y="374468"/>
            <a:ext cx="7384867" cy="4801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222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926656" y="343473"/>
                <a:ext cx="5679440" cy="11386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 smtClean="0"/>
                  <a:t>Moment based on section cuts: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19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35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77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</a:t>
                </a:r>
                <a:r>
                  <a:rPr lang="en-US" sz="2800" dirty="0" smtClean="0"/>
                  <a:t>+ 24.87</a:t>
                </a:r>
                <a:r>
                  <a:rPr lang="en-US" sz="2800" b="1" dirty="0" smtClean="0"/>
                  <a:t>= </a:t>
                </a:r>
                <a:r>
                  <a:rPr lang="en-US" sz="3600" b="1" dirty="0" smtClean="0"/>
                  <a:t>44.93 </a:t>
                </a:r>
                <a:r>
                  <a:rPr lang="en-US" sz="3600" b="1" dirty="0" err="1" smtClean="0"/>
                  <a:t>KN.m</a:t>
                </a:r>
                <a:endParaRPr lang="en-US" sz="2800" b="1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6656" y="343473"/>
                <a:ext cx="5679440" cy="1138645"/>
              </a:xfrm>
              <a:prstGeom prst="rect">
                <a:avLst/>
              </a:prstGeom>
              <a:blipFill>
                <a:blip r:embed="rId3"/>
                <a:stretch>
                  <a:fillRect l="-1931" t="-4813" r="-1395" b="-144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013757" y="2060513"/>
                <a:ext cx="5132485" cy="24391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 smtClean="0"/>
                  <a:t>Moment by hand calculation: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Beam length = 4.6m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Frame width = 5m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Live load = 5m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ar-SA" sz="2800" b="0" i="1" smtClean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ar-SA" sz="2800" b="0" i="1" smtClean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ar-SA" sz="2800" b="0" i="1" smtClean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ar-SA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ar-SA" sz="28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ar-SA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800" dirty="0"/>
                  <a:t> = </a:t>
                </a:r>
                <a:r>
                  <a:rPr lang="en-US" sz="3600" b="1" dirty="0" smtClean="0"/>
                  <a:t>40.5 </a:t>
                </a:r>
                <a:r>
                  <a:rPr lang="en-US" sz="3600" b="1" dirty="0" err="1" smtClean="0"/>
                  <a:t>KN.m</a:t>
                </a:r>
                <a:endParaRPr lang="en-US" sz="3600" b="1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3757" y="2060513"/>
                <a:ext cx="5132485" cy="2439129"/>
              </a:xfrm>
              <a:prstGeom prst="rect">
                <a:avLst/>
              </a:prstGeom>
              <a:blipFill>
                <a:blip r:embed="rId4"/>
                <a:stretch>
                  <a:fillRect l="-2138" t="-2250" b="-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013757" y="4564227"/>
                <a:ext cx="5679440" cy="17402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en-US" sz="4400" dirty="0" smtClean="0"/>
              </a:p>
              <a:p>
                <a:r>
                  <a:rPr lang="en-US" sz="4400" dirty="0" smtClean="0"/>
                  <a:t>Error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44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93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40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44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93</m:t>
                        </m:r>
                      </m:den>
                    </m:f>
                  </m:oMath>
                </a14:m>
                <a:r>
                  <a:rPr lang="en-US" sz="4400" dirty="0"/>
                  <a:t> </a:t>
                </a:r>
                <a:r>
                  <a:rPr lang="en-US" sz="4400" dirty="0" smtClean="0"/>
                  <a:t>= 1% </a:t>
                </a:r>
                <a:endParaRPr lang="en-US" sz="4400" b="1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3757" y="4564227"/>
                <a:ext cx="5679440" cy="1740285"/>
              </a:xfrm>
              <a:prstGeom prst="rect">
                <a:avLst/>
              </a:prstGeom>
              <a:blipFill>
                <a:blip r:embed="rId5"/>
                <a:stretch>
                  <a:fillRect l="-4292" b="-80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639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9818" y="184463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Base shear check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6142" y="1945783"/>
            <a:ext cx="8258864" cy="5218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Manually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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=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CsW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= 0.09 </a:t>
            </a:r>
            <a:r>
              <a:rPr lang="ar-S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×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141218.3 = 12409.7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kN.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2338342" y="3032752"/>
            <a:ext cx="6483442" cy="26648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/>
          <p:cNvSpPr/>
          <p:nvPr/>
        </p:nvSpPr>
        <p:spPr>
          <a:xfrm>
            <a:off x="456142" y="4028105"/>
            <a:ext cx="17669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ETABS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52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7049" y="269964"/>
            <a:ext cx="6115865" cy="51695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3559760" y="5673545"/>
            <a:ext cx="205317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3D VIEW</a:t>
            </a:r>
            <a:endParaRPr lang="en-US" altLang="ko-KR" sz="48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33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9818" y="184463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Base shear check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2334407" y="1149531"/>
            <a:ext cx="4806621" cy="55952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8714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9818" y="184463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Base shear check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679268" y="2072641"/>
            <a:ext cx="7907384" cy="25429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60960" y="4774773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Result from ETABS, Modal </a:t>
            </a:r>
            <a:r>
              <a:rPr lang="en-US" altLang="ko-KR" sz="3200" dirty="0" err="1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resposne</a:t>
            </a:r>
            <a:endParaRPr lang="en-US" altLang="ko-KR" sz="32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13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9818" y="184463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Modal Mass Participation Ratio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326570" y="1214165"/>
            <a:ext cx="8704217" cy="5561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4532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9818" y="184463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Modal Mass </a:t>
            </a:r>
            <a:r>
              <a:rPr lang="en-US" altLang="ko-KR" sz="4400" b="1" dirty="0" err="1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Particpation</a:t>
            </a:r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 Ratio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484" y="1994264"/>
            <a:ext cx="8485775" cy="36256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645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451821" y="2716399"/>
            <a:ext cx="8422213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altLang="ko-KR" sz="28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 All supports are assumed to be pinned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altLang="ko-KR" sz="28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Service (Allowable) load combinations are used</a:t>
            </a:r>
          </a:p>
          <a:p>
            <a:pPr lvl="1">
              <a:lnSpc>
                <a:spcPct val="200000"/>
              </a:lnSpc>
            </a:pPr>
            <a:endParaRPr lang="en-US" altLang="ko-KR" sz="28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7418" y="336863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Drift Check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77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7418" y="336863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Drift Check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213360" y="2414043"/>
            <a:ext cx="8747760" cy="28546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22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707990"/>
              </p:ext>
            </p:extLst>
          </p:nvPr>
        </p:nvGraphicFramePr>
        <p:xfrm>
          <a:off x="2577736" y="367529"/>
          <a:ext cx="6278881" cy="63032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13744">
                  <a:extLst>
                    <a:ext uri="{9D8B030D-6E8A-4147-A177-3AD203B41FA5}">
                      <a16:colId xmlns:a16="http://schemas.microsoft.com/office/drawing/2014/main" val="2096679294"/>
                    </a:ext>
                  </a:extLst>
                </a:gridCol>
                <a:gridCol w="1505833">
                  <a:extLst>
                    <a:ext uri="{9D8B030D-6E8A-4147-A177-3AD203B41FA5}">
                      <a16:colId xmlns:a16="http://schemas.microsoft.com/office/drawing/2014/main" val="2668521840"/>
                    </a:ext>
                  </a:extLst>
                </a:gridCol>
                <a:gridCol w="521656">
                  <a:extLst>
                    <a:ext uri="{9D8B030D-6E8A-4147-A177-3AD203B41FA5}">
                      <a16:colId xmlns:a16="http://schemas.microsoft.com/office/drawing/2014/main" val="4082513103"/>
                    </a:ext>
                  </a:extLst>
                </a:gridCol>
                <a:gridCol w="1111952">
                  <a:extLst>
                    <a:ext uri="{9D8B030D-6E8A-4147-A177-3AD203B41FA5}">
                      <a16:colId xmlns:a16="http://schemas.microsoft.com/office/drawing/2014/main" val="657824919"/>
                    </a:ext>
                  </a:extLst>
                </a:gridCol>
                <a:gridCol w="1111952">
                  <a:extLst>
                    <a:ext uri="{9D8B030D-6E8A-4147-A177-3AD203B41FA5}">
                      <a16:colId xmlns:a16="http://schemas.microsoft.com/office/drawing/2014/main" val="2260029015"/>
                    </a:ext>
                  </a:extLst>
                </a:gridCol>
                <a:gridCol w="1013744">
                  <a:extLst>
                    <a:ext uri="{9D8B030D-6E8A-4147-A177-3AD203B41FA5}">
                      <a16:colId xmlns:a16="http://schemas.microsoft.com/office/drawing/2014/main" val="3458721612"/>
                    </a:ext>
                  </a:extLst>
                </a:gridCol>
              </a:tblGrid>
              <a:tr h="84433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Floor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Elastic drift / Story height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Inelastic drift / Story height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Max drift / story height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extLst>
                  <a:ext uri="{0D108BD9-81ED-4DB2-BD59-A6C34878D82A}">
                    <a16:rowId xmlns:a16="http://schemas.microsoft.com/office/drawing/2014/main" val="1322926662"/>
                  </a:ext>
                </a:extLst>
              </a:tr>
              <a:tr h="2729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Max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0.001977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0.007908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0.015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extLst>
                  <a:ext uri="{0D108BD9-81ED-4DB2-BD59-A6C34878D82A}">
                    <a16:rowId xmlns:a16="http://schemas.microsoft.com/office/drawing/2014/main" val="990817242"/>
                  </a:ext>
                </a:extLst>
              </a:tr>
              <a:tr h="2729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Max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Y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0.001903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0.007612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0.015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extLst>
                  <a:ext uri="{0D108BD9-81ED-4DB2-BD59-A6C34878D82A}">
                    <a16:rowId xmlns:a16="http://schemas.microsoft.com/office/drawing/2014/main" val="2353951817"/>
                  </a:ext>
                </a:extLst>
              </a:tr>
              <a:tr h="2729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Max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0.001371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0.005484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0.015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extLst>
                  <a:ext uri="{0D108BD9-81ED-4DB2-BD59-A6C34878D82A}">
                    <a16:rowId xmlns:a16="http://schemas.microsoft.com/office/drawing/2014/main" val="2738968238"/>
                  </a:ext>
                </a:extLst>
              </a:tr>
              <a:tr h="2729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Max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Y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0.001685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0.00674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0.015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extLst>
                  <a:ext uri="{0D108BD9-81ED-4DB2-BD59-A6C34878D82A}">
                    <a16:rowId xmlns:a16="http://schemas.microsoft.com/office/drawing/2014/main" val="1700876335"/>
                  </a:ext>
                </a:extLst>
              </a:tr>
              <a:tr h="2729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F5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0.001335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0.00534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0.015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extLst>
                  <a:ext uri="{0D108BD9-81ED-4DB2-BD59-A6C34878D82A}">
                    <a16:rowId xmlns:a16="http://schemas.microsoft.com/office/drawing/2014/main" val="3291375160"/>
                  </a:ext>
                </a:extLst>
              </a:tr>
              <a:tr h="2729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Y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0.001902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0.007608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0.015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extLst>
                  <a:ext uri="{0D108BD9-81ED-4DB2-BD59-A6C34878D82A}">
                    <a16:rowId xmlns:a16="http://schemas.microsoft.com/office/drawing/2014/main" val="972645739"/>
                  </a:ext>
                </a:extLst>
              </a:tr>
              <a:tr h="2729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0.001363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0.005452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0.015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extLst>
                  <a:ext uri="{0D108BD9-81ED-4DB2-BD59-A6C34878D82A}">
                    <a16:rowId xmlns:a16="http://schemas.microsoft.com/office/drawing/2014/main" val="899275337"/>
                  </a:ext>
                </a:extLst>
              </a:tr>
              <a:tr h="2729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Y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0.001942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0.007768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0.015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extLst>
                  <a:ext uri="{0D108BD9-81ED-4DB2-BD59-A6C34878D82A}">
                    <a16:rowId xmlns:a16="http://schemas.microsoft.com/office/drawing/2014/main" val="3214851615"/>
                  </a:ext>
                </a:extLst>
              </a:tr>
              <a:tr h="2729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0.00135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0.0054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0.015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extLst>
                  <a:ext uri="{0D108BD9-81ED-4DB2-BD59-A6C34878D82A}">
                    <a16:rowId xmlns:a16="http://schemas.microsoft.com/office/drawing/2014/main" val="1366846578"/>
                  </a:ext>
                </a:extLst>
              </a:tr>
              <a:tr h="2729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Y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0.00191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0.00764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0.015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extLst>
                  <a:ext uri="{0D108BD9-81ED-4DB2-BD59-A6C34878D82A}">
                    <a16:rowId xmlns:a16="http://schemas.microsoft.com/office/drawing/2014/main" val="604588407"/>
                  </a:ext>
                </a:extLst>
              </a:tr>
              <a:tr h="2729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X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0.001315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0.00526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0.015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extLst>
                  <a:ext uri="{0D108BD9-81ED-4DB2-BD59-A6C34878D82A}">
                    <a16:rowId xmlns:a16="http://schemas.microsoft.com/office/drawing/2014/main" val="2706304853"/>
                  </a:ext>
                </a:extLst>
              </a:tr>
              <a:tr h="2729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Y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0.001838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0.007352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0.015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extLst>
                  <a:ext uri="{0D108BD9-81ED-4DB2-BD59-A6C34878D82A}">
                    <a16:rowId xmlns:a16="http://schemas.microsoft.com/office/drawing/2014/main" val="646828729"/>
                  </a:ext>
                </a:extLst>
              </a:tr>
              <a:tr h="2729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0.001142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0.004568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0.015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extLst>
                  <a:ext uri="{0D108BD9-81ED-4DB2-BD59-A6C34878D82A}">
                    <a16:rowId xmlns:a16="http://schemas.microsoft.com/office/drawing/2014/main" val="1862820216"/>
                  </a:ext>
                </a:extLst>
              </a:tr>
              <a:tr h="2729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Y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0.001564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0.006256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0.015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extLst>
                  <a:ext uri="{0D108BD9-81ED-4DB2-BD59-A6C34878D82A}">
                    <a16:rowId xmlns:a16="http://schemas.microsoft.com/office/drawing/2014/main" val="3327327529"/>
                  </a:ext>
                </a:extLst>
              </a:tr>
              <a:tr h="2729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GF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0.000832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0.003328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0.015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extLst>
                  <a:ext uri="{0D108BD9-81ED-4DB2-BD59-A6C34878D82A}">
                    <a16:rowId xmlns:a16="http://schemas.microsoft.com/office/drawing/2014/main" val="4068050561"/>
                  </a:ext>
                </a:extLst>
              </a:tr>
              <a:tr h="2729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GF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Y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0.001117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0.004468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0.015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extLst>
                  <a:ext uri="{0D108BD9-81ED-4DB2-BD59-A6C34878D82A}">
                    <a16:rowId xmlns:a16="http://schemas.microsoft.com/office/drawing/2014/main" val="3277431279"/>
                  </a:ext>
                </a:extLst>
              </a:tr>
              <a:tr h="2729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B1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0.00047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0.00188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0.015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extLst>
                  <a:ext uri="{0D108BD9-81ED-4DB2-BD59-A6C34878D82A}">
                    <a16:rowId xmlns:a16="http://schemas.microsoft.com/office/drawing/2014/main" val="2445408322"/>
                  </a:ext>
                </a:extLst>
              </a:tr>
              <a:tr h="2729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B1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Y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0.000551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0.002204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0.015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extLst>
                  <a:ext uri="{0D108BD9-81ED-4DB2-BD59-A6C34878D82A}">
                    <a16:rowId xmlns:a16="http://schemas.microsoft.com/office/drawing/2014/main" val="2072783553"/>
                  </a:ext>
                </a:extLst>
              </a:tr>
              <a:tr h="2729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B2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0.000231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0.000924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0.015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extLst>
                  <a:ext uri="{0D108BD9-81ED-4DB2-BD59-A6C34878D82A}">
                    <a16:rowId xmlns:a16="http://schemas.microsoft.com/office/drawing/2014/main" val="685665169"/>
                  </a:ext>
                </a:extLst>
              </a:tr>
              <a:tr h="2729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B2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Max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Y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0.000253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0.001012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0.015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0516" marR="40516" marT="0" marB="0" anchor="b"/>
                </a:tc>
                <a:extLst>
                  <a:ext uri="{0D108BD9-81ED-4DB2-BD59-A6C34878D82A}">
                    <a16:rowId xmlns:a16="http://schemas.microsoft.com/office/drawing/2014/main" val="90881631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366784" y="-15744"/>
            <a:ext cx="951078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Drift Check</a:t>
            </a:r>
            <a:endParaRPr lang="en-US" altLang="ko-KR" sz="12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12" y="3013983"/>
            <a:ext cx="2466975" cy="742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780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686523" y="5638712"/>
            <a:ext cx="810913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Torsional Irregularity check (X-direction)</a:t>
            </a:r>
            <a:endParaRPr lang="en-US" sz="32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158791"/>
              </p:ext>
            </p:extLst>
          </p:nvPr>
        </p:nvGraphicFramePr>
        <p:xfrm>
          <a:off x="1445625" y="322217"/>
          <a:ext cx="6331131" cy="48593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14165">
                  <a:extLst>
                    <a:ext uri="{9D8B030D-6E8A-4147-A177-3AD203B41FA5}">
                      <a16:colId xmlns:a16="http://schemas.microsoft.com/office/drawing/2014/main" val="2289320660"/>
                    </a:ext>
                  </a:extLst>
                </a:gridCol>
                <a:gridCol w="2197356">
                  <a:extLst>
                    <a:ext uri="{9D8B030D-6E8A-4147-A177-3AD203B41FA5}">
                      <a16:colId xmlns:a16="http://schemas.microsoft.com/office/drawing/2014/main" val="3947454881"/>
                    </a:ext>
                  </a:extLst>
                </a:gridCol>
                <a:gridCol w="2007199">
                  <a:extLst>
                    <a:ext uri="{9D8B030D-6E8A-4147-A177-3AD203B41FA5}">
                      <a16:colId xmlns:a16="http://schemas.microsoft.com/office/drawing/2014/main" val="2467072312"/>
                    </a:ext>
                  </a:extLst>
                </a:gridCol>
                <a:gridCol w="1112411">
                  <a:extLst>
                    <a:ext uri="{9D8B030D-6E8A-4147-A177-3AD203B41FA5}">
                      <a16:colId xmlns:a16="http://schemas.microsoft.com/office/drawing/2014/main" val="3430403857"/>
                    </a:ext>
                  </a:extLst>
                </a:gridCol>
              </a:tblGrid>
              <a:tr h="47660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Story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Max drift (mm)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Average (mm)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ratio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920352520"/>
                  </a:ext>
                </a:extLst>
              </a:tr>
              <a:tr h="4869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B2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0.65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0.641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1.014041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86518007"/>
                  </a:ext>
                </a:extLst>
              </a:tr>
              <a:tr h="4869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B1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2.03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2.02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1.00495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730712305"/>
                  </a:ext>
                </a:extLst>
              </a:tr>
              <a:tr h="4869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GF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6.19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6.125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1.010612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13574048"/>
                  </a:ext>
                </a:extLst>
              </a:tr>
              <a:tr h="4869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F1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11.665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11.712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0.995987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93912663"/>
                  </a:ext>
                </a:extLst>
              </a:tr>
              <a:tr h="4869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F2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18.196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18.1185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1.004277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01639061"/>
                  </a:ext>
                </a:extLst>
              </a:tr>
              <a:tr h="4869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F3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22.345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22.2155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1.005829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551441903"/>
                  </a:ext>
                </a:extLst>
              </a:tr>
              <a:tr h="4869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F4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22.441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24.257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0.925135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16842900"/>
                  </a:ext>
                </a:extLst>
              </a:tr>
              <a:tr h="4869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F5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29.77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29.97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0.993327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903559310"/>
                  </a:ext>
                </a:extLst>
              </a:tr>
              <a:tr h="4869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33.876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33.9035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0.999189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0350717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514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686523" y="5681159"/>
            <a:ext cx="8109134" cy="74610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Torsional Irregularity check (Y-direction)</a:t>
            </a:r>
            <a:endParaRPr lang="en-US" sz="32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682970"/>
              </p:ext>
            </p:extLst>
          </p:nvPr>
        </p:nvGraphicFramePr>
        <p:xfrm>
          <a:off x="1751011" y="357053"/>
          <a:ext cx="5668691" cy="47722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1356">
                  <a:extLst>
                    <a:ext uri="{9D8B030D-6E8A-4147-A177-3AD203B41FA5}">
                      <a16:colId xmlns:a16="http://schemas.microsoft.com/office/drawing/2014/main" val="101828980"/>
                    </a:ext>
                  </a:extLst>
                </a:gridCol>
                <a:gridCol w="1238165">
                  <a:extLst>
                    <a:ext uri="{9D8B030D-6E8A-4147-A177-3AD203B41FA5}">
                      <a16:colId xmlns:a16="http://schemas.microsoft.com/office/drawing/2014/main" val="2622554790"/>
                    </a:ext>
                  </a:extLst>
                </a:gridCol>
                <a:gridCol w="2079182">
                  <a:extLst>
                    <a:ext uri="{9D8B030D-6E8A-4147-A177-3AD203B41FA5}">
                      <a16:colId xmlns:a16="http://schemas.microsoft.com/office/drawing/2014/main" val="147217998"/>
                    </a:ext>
                  </a:extLst>
                </a:gridCol>
                <a:gridCol w="1229988">
                  <a:extLst>
                    <a:ext uri="{9D8B030D-6E8A-4147-A177-3AD203B41FA5}">
                      <a16:colId xmlns:a16="http://schemas.microsoft.com/office/drawing/2014/main" val="1338348941"/>
                    </a:ext>
                  </a:extLst>
                </a:gridCol>
              </a:tblGrid>
              <a:tr h="68668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Story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Max drift (mm)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Average (mm)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ratio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309824116"/>
                  </a:ext>
                </a:extLst>
              </a:tr>
              <a:tr h="45395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B2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0.765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0.6915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1.106291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38202936"/>
                  </a:ext>
                </a:extLst>
              </a:tr>
              <a:tr h="45395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B1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2.469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2.206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1.11922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09111730"/>
                  </a:ext>
                </a:extLst>
              </a:tr>
              <a:tr h="45395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GF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7.574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6.762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1.120083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0876746"/>
                  </a:ext>
                </a:extLst>
              </a:tr>
              <a:tr h="45395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F1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14.51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12.905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1.12437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829493427"/>
                  </a:ext>
                </a:extLst>
              </a:tr>
              <a:tr h="45395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F2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24.558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21.7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1.131705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19952543"/>
                  </a:ext>
                </a:extLst>
              </a:tr>
              <a:tr h="45395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F3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30.1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26.4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1.140152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707921262"/>
                  </a:ext>
                </a:extLst>
              </a:tr>
              <a:tr h="45395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F4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35.6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31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1.148387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911347370"/>
                  </a:ext>
                </a:extLst>
              </a:tr>
              <a:tr h="45395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F5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41.4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35.9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1.153203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074180614"/>
                  </a:ext>
                </a:extLst>
              </a:tr>
              <a:tr h="45395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F6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42.5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35.7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1.167147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84298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221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2306316" y="5745463"/>
            <a:ext cx="8884197" cy="582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Vertical geometry irregularity</a:t>
            </a:r>
            <a:endParaRPr lang="en-US" sz="24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1508761" y="357051"/>
            <a:ext cx="6076405" cy="4871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737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0096" y="254141"/>
            <a:ext cx="4993549" cy="5127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3559760" y="5673545"/>
            <a:ext cx="205317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3D VIEW</a:t>
            </a:r>
            <a:endParaRPr lang="en-US" altLang="ko-KR" sz="48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23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569" y="130629"/>
            <a:ext cx="6540560" cy="5463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2271481" y="5754171"/>
            <a:ext cx="8884197" cy="582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Vertical geometry irregularity</a:t>
            </a:r>
            <a:endParaRPr lang="en-US" sz="24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91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2271481" y="5754171"/>
            <a:ext cx="8884197" cy="582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endParaRPr lang="en-US" sz="24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060" y="923109"/>
            <a:ext cx="7548019" cy="3808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2336796" y="5754171"/>
            <a:ext cx="8884197" cy="582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Permitted analytical procedures</a:t>
            </a:r>
            <a:endParaRPr lang="en-US" sz="24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87087" y="184463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P-Delta check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7635060"/>
              </p:ext>
            </p:extLst>
          </p:nvPr>
        </p:nvGraphicFramePr>
        <p:xfrm>
          <a:off x="3509554" y="1166945"/>
          <a:ext cx="5390609" cy="55625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0087">
                  <a:extLst>
                    <a:ext uri="{9D8B030D-6E8A-4147-A177-3AD203B41FA5}">
                      <a16:colId xmlns:a16="http://schemas.microsoft.com/office/drawing/2014/main" val="4188339868"/>
                    </a:ext>
                  </a:extLst>
                </a:gridCol>
                <a:gridCol w="770087">
                  <a:extLst>
                    <a:ext uri="{9D8B030D-6E8A-4147-A177-3AD203B41FA5}">
                      <a16:colId xmlns:a16="http://schemas.microsoft.com/office/drawing/2014/main" val="2080790320"/>
                    </a:ext>
                  </a:extLst>
                </a:gridCol>
                <a:gridCol w="770087">
                  <a:extLst>
                    <a:ext uri="{9D8B030D-6E8A-4147-A177-3AD203B41FA5}">
                      <a16:colId xmlns:a16="http://schemas.microsoft.com/office/drawing/2014/main" val="1979339094"/>
                    </a:ext>
                  </a:extLst>
                </a:gridCol>
                <a:gridCol w="770087">
                  <a:extLst>
                    <a:ext uri="{9D8B030D-6E8A-4147-A177-3AD203B41FA5}">
                      <a16:colId xmlns:a16="http://schemas.microsoft.com/office/drawing/2014/main" val="424821742"/>
                    </a:ext>
                  </a:extLst>
                </a:gridCol>
                <a:gridCol w="770087">
                  <a:extLst>
                    <a:ext uri="{9D8B030D-6E8A-4147-A177-3AD203B41FA5}">
                      <a16:colId xmlns:a16="http://schemas.microsoft.com/office/drawing/2014/main" val="1116055433"/>
                    </a:ext>
                  </a:extLst>
                </a:gridCol>
                <a:gridCol w="770087">
                  <a:extLst>
                    <a:ext uri="{9D8B030D-6E8A-4147-A177-3AD203B41FA5}">
                      <a16:colId xmlns:a16="http://schemas.microsoft.com/office/drawing/2014/main" val="472765548"/>
                    </a:ext>
                  </a:extLst>
                </a:gridCol>
                <a:gridCol w="770087">
                  <a:extLst>
                    <a:ext uri="{9D8B030D-6E8A-4147-A177-3AD203B41FA5}">
                      <a16:colId xmlns:a16="http://schemas.microsoft.com/office/drawing/2014/main" val="3763778884"/>
                    </a:ext>
                  </a:extLst>
                </a:gridCol>
              </a:tblGrid>
              <a:tr h="5056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Floor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Vx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Vy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Height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THETA X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Theta Y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828532031"/>
                  </a:ext>
                </a:extLst>
              </a:tr>
              <a:tr h="5056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B2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170964.6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12407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12403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0.005002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0.005004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5158350"/>
                  </a:ext>
                </a:extLst>
              </a:tr>
              <a:tr h="5056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155982.9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12287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12283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0.007731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0.007734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22732794"/>
                  </a:ext>
                </a:extLst>
              </a:tr>
              <a:tr h="5056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GF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138458.5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11959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11948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0.010744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0.010754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6922218"/>
                  </a:ext>
                </a:extLst>
              </a:tr>
              <a:tr h="5056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117300.6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11200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11195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0.012484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0.01249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33219279"/>
                  </a:ext>
                </a:extLst>
              </a:tr>
              <a:tr h="5056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96142.6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10054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10001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0.012766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0.012834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835724609"/>
                  </a:ext>
                </a:extLst>
              </a:tr>
              <a:tr h="5056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74984.64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8478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8436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24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0.012064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0.012124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219738285"/>
                  </a:ext>
                </a:extLst>
              </a:tr>
              <a:tr h="5056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56136.24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6827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6793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27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0.011347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0.011404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671369395"/>
                  </a:ext>
                </a:extLst>
              </a:tr>
              <a:tr h="5056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37442.91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4882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4855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0.010362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0.010419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395536018"/>
                  </a:ext>
                </a:extLst>
              </a:tr>
              <a:tr h="5056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18751.4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2717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2703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0.009814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0.009865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135972082"/>
                  </a:ext>
                </a:extLst>
              </a:tr>
              <a:tr h="5056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Cinema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6893.258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1118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1101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0.011616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0.011796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76878124"/>
                  </a:ext>
                </a:extLst>
              </a:tr>
            </a:tbl>
          </a:graphicData>
        </a:graphic>
      </p:graphicFrame>
      <p:pic>
        <p:nvPicPr>
          <p:cNvPr id="7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324122" y="3152503"/>
            <a:ext cx="2750004" cy="14886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7887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283028" y="2018888"/>
            <a:ext cx="9510784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72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End of Part </a:t>
            </a:r>
            <a:r>
              <a:rPr lang="ar-SA" altLang="ko-KR" sz="72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4</a:t>
            </a:r>
            <a:endParaRPr lang="en-US" altLang="ko-KR" sz="7200" b="1" dirty="0" smtClean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  <a:p>
            <a:pPr algn="ctr"/>
            <a:endParaRPr lang="en-US" altLang="ko-KR" sz="36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ko-KR" sz="36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Part </a:t>
            </a:r>
            <a:r>
              <a:rPr lang="ar-SA" altLang="ko-KR" sz="3600" b="1" dirty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5</a:t>
            </a:r>
            <a:r>
              <a:rPr lang="en-US" altLang="ko-KR" sz="36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 Design</a:t>
            </a:r>
            <a:endParaRPr lang="en-US" altLang="ko-KR" sz="36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06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373444" y="2276486"/>
            <a:ext cx="8422213" cy="28259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ko-KR" sz="48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Special Reinforced Concrete Shear Walls</a:t>
            </a:r>
            <a:endParaRPr lang="en-US" altLang="ko-KR" sz="48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0" y="184463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Design and Detailing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82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3595185" y="5789006"/>
            <a:ext cx="8884197" cy="582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Section Cut 1</a:t>
            </a:r>
            <a:endParaRPr lang="en-US" sz="24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622662" y="618309"/>
            <a:ext cx="7911737" cy="460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75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3595185" y="5789006"/>
            <a:ext cx="8884197" cy="582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Section Cut 2</a:t>
            </a:r>
            <a:endParaRPr lang="en-US" sz="24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317862" y="426720"/>
            <a:ext cx="8434251" cy="4562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86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617283" y="1665110"/>
            <a:ext cx="8422213" cy="441447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Walls are designed to resist 100% of seismic force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altLang="ko-KR" sz="2400" dirty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Frames are designed only for gravity loads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Frames are designed as sway special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Model with 0.7 modifier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Model with 0.001 modifier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altLang="ko-KR" sz="24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Mat Model </a:t>
            </a:r>
            <a:endParaRPr lang="en-US" altLang="ko-KR" sz="24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7418" y="336863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Design and Detailing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46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451821" y="2285512"/>
            <a:ext cx="8422213" cy="35394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altLang="ko-KR" sz="28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All members are designed using ETABS 18 software.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altLang="ko-KR" sz="2800" dirty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Verified Manually</a:t>
            </a:r>
            <a:endParaRPr lang="en-US" altLang="ko-KR" sz="2800" dirty="0" smtClean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altLang="ko-KR" sz="28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CSI detailing 18</a:t>
            </a:r>
            <a:endParaRPr lang="en-US" altLang="ko-KR" sz="28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7418" y="336863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Design and Detailing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2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5464" y="160232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Design check - Beam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45" y="1968138"/>
            <a:ext cx="3631722" cy="40768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193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2241690" y="5656128"/>
            <a:ext cx="468930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PLAN VIEW (Basement)</a:t>
            </a:r>
            <a:endParaRPr lang="en-US" altLang="ko-KR" sz="4800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86" y="730314"/>
            <a:ext cx="8037117" cy="4065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7990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5464" y="160232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Design check - Beam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447" y="1927559"/>
            <a:ext cx="7950246" cy="37788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583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5464" y="160232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Design check - Beam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5580" y="1685925"/>
            <a:ext cx="5362575" cy="4705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706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5464" y="160232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Design check - Beam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784" y="1311055"/>
            <a:ext cx="7510735" cy="53054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395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5464" y="160232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Design check - Beam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0" y="3144969"/>
            <a:ext cx="9510784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96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Excel </a:t>
            </a:r>
            <a:r>
              <a:rPr lang="en-US" altLang="ko-KR" sz="9600" b="1" i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</a:t>
            </a:r>
            <a:r>
              <a:rPr lang="en-US" altLang="ko-KR" sz="96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how</a:t>
            </a:r>
          </a:p>
          <a:p>
            <a:pPr algn="ctr"/>
            <a:endParaRPr lang="en-US" altLang="ko-KR" sz="96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96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5464" y="160232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Stirrups design - Beam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30732" y="1210492"/>
            <a:ext cx="6718391" cy="3405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416628" y="5069346"/>
                <a:ext cx="4572000" cy="148617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L="45720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𝑀𝑖𝑛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150 </m:t>
                            </m:r>
                            <m:r>
                              <m:rPr>
                                <m:nor/>
                              </m:rPr>
                              <a:rPr lang="en-US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mm</m:t>
                            </m:r>
                          </m:e>
                          <m:e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6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𝑏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120</m:t>
                            </m:r>
                          </m:e>
                          <m:e>
                            <m:f>
                              <m:fPr>
                                <m:type m:val="lin"/>
                                <m:ctrlP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𝑑</m:t>
                                </m:r>
                              </m:num>
                              <m:den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  <m:t>420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105</m:t>
                                </m:r>
                              </m:den>
                            </m:f>
                          </m:e>
                        </m:eqArr>
                      </m:e>
                    </m:d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45720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</a:t>
                </a:r>
                <a:r>
                  <a:rPr lang="en-US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:r>
                  <a:rPr lang="en-US" i="1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</a:t>
                </a:r>
                <a:r>
                  <a:rPr lang="en-US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/2 = 420/2 = 210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6628" y="5069346"/>
                <a:ext cx="4572000" cy="1486176"/>
              </a:xfrm>
              <a:prstGeom prst="rect">
                <a:avLst/>
              </a:prstGeom>
              <a:blipFill>
                <a:blip r:embed="rId4"/>
                <a:stretch>
                  <a:fillRect b="-45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826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5464" y="160232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Design check - Column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6229" y="1496142"/>
            <a:ext cx="3931953" cy="5103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8336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5464" y="160232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Design check - Column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044" y="1663338"/>
            <a:ext cx="8059724" cy="41718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04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5464" y="160232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Design check - Column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288" y="1541417"/>
            <a:ext cx="6899639" cy="49508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1360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5464" y="160232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Design check - Column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978" y="1493089"/>
            <a:ext cx="7109325" cy="50339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4779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235132" y="276797"/>
            <a:ext cx="95107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32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-165464" y="160232"/>
            <a:ext cx="95107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 smtClean="0">
                <a:latin typeface="DejaVu Serif Condensed" panose="02060606050605020204" pitchFamily="18" charset="0"/>
                <a:ea typeface="DejaVu Serif Condensed" panose="02060606050605020204" pitchFamily="18" charset="0"/>
                <a:cs typeface="Times New Roman" panose="02020603050405020304" pitchFamily="18" charset="0"/>
              </a:rPr>
              <a:t>Design check - Column</a:t>
            </a:r>
            <a:endParaRPr lang="en-US" altLang="ko-KR" sz="4400" b="1" dirty="0">
              <a:latin typeface="DejaVu Serif Condensed" panose="02060606050605020204" pitchFamily="18" charset="0"/>
              <a:ea typeface="DejaVu Serif Condensed" panose="020606060506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009" y="1312575"/>
            <a:ext cx="7287340" cy="5545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481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1166</TotalTime>
  <Words>1762</Words>
  <Application>Microsoft Office PowerPoint</Application>
  <PresentationFormat>On-screen Show (4:3)</PresentationFormat>
  <Paragraphs>678</Paragraphs>
  <Slides>121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121</vt:i4>
      </vt:variant>
    </vt:vector>
  </HeadingPairs>
  <TitlesOfParts>
    <vt:vector size="131" baseType="lpstr">
      <vt:lpstr>Arial</vt:lpstr>
      <vt:lpstr>Calibri</vt:lpstr>
      <vt:lpstr>Calibri Light</vt:lpstr>
      <vt:lpstr>Cambria Math</vt:lpstr>
      <vt:lpstr>DejaVu Serif Condensed</vt:lpstr>
      <vt:lpstr>Symbol</vt:lpstr>
      <vt:lpstr>Times New Roman</vt:lpstr>
      <vt:lpstr>Wingdings</vt:lpstr>
      <vt:lpstr>Office Theme</vt:lpstr>
      <vt:lpstr>RFFlow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Naim Al Hussaini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Mohammad Hijjawi</dc:creator>
  <cp:lastModifiedBy>Mohammad Hijjawi</cp:lastModifiedBy>
  <cp:revision>84</cp:revision>
  <dcterms:created xsi:type="dcterms:W3CDTF">2019-12-25T19:17:06Z</dcterms:created>
  <dcterms:modified xsi:type="dcterms:W3CDTF">2019-12-28T20:56:36Z</dcterms:modified>
</cp:coreProperties>
</file>