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79"/>
  </p:notesMasterIdLst>
  <p:sldIdLst>
    <p:sldId id="256" r:id="rId2"/>
    <p:sldId id="257" r:id="rId3"/>
    <p:sldId id="258" r:id="rId4"/>
    <p:sldId id="259" r:id="rId5"/>
    <p:sldId id="367" r:id="rId6"/>
    <p:sldId id="368" r:id="rId7"/>
    <p:sldId id="308" r:id="rId8"/>
    <p:sldId id="260" r:id="rId9"/>
    <p:sldId id="261" r:id="rId10"/>
    <p:sldId id="312" r:id="rId11"/>
    <p:sldId id="264" r:id="rId12"/>
    <p:sldId id="309" r:id="rId13"/>
    <p:sldId id="311" r:id="rId14"/>
    <p:sldId id="265" r:id="rId15"/>
    <p:sldId id="266" r:id="rId16"/>
    <p:sldId id="267" r:id="rId17"/>
    <p:sldId id="271" r:id="rId18"/>
    <p:sldId id="272" r:id="rId19"/>
    <p:sldId id="274" r:id="rId20"/>
    <p:sldId id="275" r:id="rId21"/>
    <p:sldId id="320" r:id="rId22"/>
    <p:sldId id="321" r:id="rId23"/>
    <p:sldId id="322" r:id="rId24"/>
    <p:sldId id="298" r:id="rId25"/>
    <p:sldId id="313" r:id="rId26"/>
    <p:sldId id="314" r:id="rId27"/>
    <p:sldId id="371" r:id="rId28"/>
    <p:sldId id="372" r:id="rId29"/>
    <p:sldId id="315" r:id="rId30"/>
    <p:sldId id="317" r:id="rId31"/>
    <p:sldId id="318" r:id="rId32"/>
    <p:sldId id="303" r:id="rId33"/>
    <p:sldId id="348" r:id="rId34"/>
    <p:sldId id="349" r:id="rId35"/>
    <p:sldId id="346" r:id="rId36"/>
    <p:sldId id="347" r:id="rId37"/>
    <p:sldId id="305" r:id="rId38"/>
    <p:sldId id="306" r:id="rId39"/>
    <p:sldId id="310" r:id="rId40"/>
    <p:sldId id="324" r:id="rId41"/>
    <p:sldId id="325" r:id="rId42"/>
    <p:sldId id="350" r:id="rId43"/>
    <p:sldId id="328" r:id="rId44"/>
    <p:sldId id="329" r:id="rId45"/>
    <p:sldId id="330" r:id="rId46"/>
    <p:sldId id="331" r:id="rId47"/>
    <p:sldId id="351" r:id="rId48"/>
    <p:sldId id="352" r:id="rId49"/>
    <p:sldId id="355" r:id="rId50"/>
    <p:sldId id="332" r:id="rId51"/>
    <p:sldId id="333" r:id="rId52"/>
    <p:sldId id="353" r:id="rId53"/>
    <p:sldId id="339" r:id="rId54"/>
    <p:sldId id="340" r:id="rId55"/>
    <p:sldId id="334" r:id="rId56"/>
    <p:sldId id="335" r:id="rId57"/>
    <p:sldId id="336" r:id="rId58"/>
    <p:sldId id="354" r:id="rId59"/>
    <p:sldId id="356" r:id="rId60"/>
    <p:sldId id="357" r:id="rId61"/>
    <p:sldId id="358" r:id="rId62"/>
    <p:sldId id="369" r:id="rId63"/>
    <p:sldId id="370" r:id="rId64"/>
    <p:sldId id="337" r:id="rId65"/>
    <p:sldId id="341" r:id="rId66"/>
    <p:sldId id="342" r:id="rId67"/>
    <p:sldId id="343" r:id="rId68"/>
    <p:sldId id="359" r:id="rId69"/>
    <p:sldId id="344" r:id="rId70"/>
    <p:sldId id="345" r:id="rId71"/>
    <p:sldId id="360" r:id="rId72"/>
    <p:sldId id="361" r:id="rId73"/>
    <p:sldId id="362" r:id="rId74"/>
    <p:sldId id="363" r:id="rId75"/>
    <p:sldId id="364" r:id="rId76"/>
    <p:sldId id="365" r:id="rId77"/>
    <p:sldId id="284" r:id="rId7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000066"/>
    <a:srgbClr val="004D6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37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6E1CC7-70CF-4BFC-A6B6-A4F3571B9D60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E621FC-55BC-4263-8104-FFEC51EDE3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41250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E621FC-55BC-4263-8104-FFEC51EDE314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219845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E621FC-55BC-4263-8104-FFEC51EDE314}" type="slidenum">
              <a:rPr lang="en-US" smtClean="0"/>
              <a:pPr/>
              <a:t>76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48" y="20547"/>
            <a:ext cx="3498527" cy="28253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3486" y="20548"/>
            <a:ext cx="5624418" cy="28254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923" y="2818500"/>
            <a:ext cx="7668994" cy="22962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62119" y="2819400"/>
            <a:ext cx="1461333" cy="2293850"/>
          </a:xfrm>
          <a:prstGeom prst="rect">
            <a:avLst/>
          </a:prstGeom>
        </p:spPr>
      </p:pic>
      <p:pic>
        <p:nvPicPr>
          <p:cNvPr id="11" name="Picture 10"/>
          <p:cNvPicPr>
            <a:picLocks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0548" y="5089818"/>
            <a:ext cx="9098280" cy="173736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755230" y="2469776"/>
            <a:ext cx="304800" cy="152400"/>
          </a:xfrm>
          <a:prstGeom prst="rect">
            <a:avLst/>
          </a:prstGeom>
          <a:solidFill>
            <a:srgbClr val="F27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47F28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37A8BBD-DE75-46FE-8B29-FF025F70CB0B}" type="datetime1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6B88C2C-057E-4A3D-8E63-F137B7E355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581400" y="1295400"/>
            <a:ext cx="5105400" cy="1416269"/>
          </a:xfrm>
        </p:spPr>
        <p:txBody>
          <a:bodyPr anchor="b">
            <a:normAutofit/>
          </a:bodyPr>
          <a:lstStyle>
            <a:lvl1pPr algn="r">
              <a:buNone/>
              <a:defRPr lang="en-US" sz="2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344" y="4114800"/>
            <a:ext cx="7315200" cy="914400"/>
          </a:xfrm>
        </p:spPr>
        <p:txBody>
          <a:bodyPr anchor="b" anchorCtr="0">
            <a:normAutofit/>
          </a:bodyPr>
          <a:lstStyle>
            <a:lvl1pPr marL="0" indent="0">
              <a:defRPr lang="en-US" sz="3600" b="1" kern="12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build="p">
        <p:tmplLst>
          <p:tmpl lvl="1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edia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4C6E65-AA44-48B2-A5D6-92A693AC92BE}" type="datetime1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6B88C2C-057E-4A3D-8E63-F137B7E355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95263" y="4800600"/>
            <a:ext cx="4873752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eorgia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6552" y="4800600"/>
            <a:ext cx="4809244" cy="566738"/>
          </a:xfrm>
        </p:spPr>
        <p:txBody>
          <a:bodyPr anchor="b">
            <a:normAutofit/>
          </a:bodyPr>
          <a:lstStyle>
            <a:lvl1pPr algn="ctr">
              <a:defRPr sz="1800" b="0" i="1">
                <a:solidFill>
                  <a:schemeClr val="bg1">
                    <a:lumMod val="85000"/>
                  </a:schemeClr>
                </a:solidFill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Media Placeholder 8"/>
          <p:cNvSpPr>
            <a:spLocks noGrp="1"/>
          </p:cNvSpPr>
          <p:nvPr>
            <p:ph type="media" sz="quarter" idx="13"/>
          </p:nvPr>
        </p:nvSpPr>
        <p:spPr>
          <a:xfrm>
            <a:off x="587022" y="838200"/>
            <a:ext cx="4873752" cy="381282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media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5776863" y="838200"/>
            <a:ext cx="2819400" cy="4636911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792800" y="4800600"/>
            <a:ext cx="5500800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eorgia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ctr">
              <a:defRPr sz="1800" b="0" i="1">
                <a:solidFill>
                  <a:schemeClr val="bg1">
                    <a:lumMod val="85000"/>
                  </a:schemeClr>
                </a:solidFill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62600"/>
            <a:ext cx="5486400" cy="60960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9B44C07-48BB-45E8-8F64-2DA5B3A5D3BD}" type="datetime1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6B88C2C-057E-4A3D-8E63-F137B7E355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Vertical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CC3E-2B47-4A55-B84B-8F5F621438E6}" type="datetime1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0" y="414867"/>
            <a:ext cx="5029200" cy="457200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>
            <a:lvl1pPr algn="l">
              <a:defRPr lang="en-US" sz="2800" b="1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    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150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105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59B6EC0-A229-4308-9C3D-3933224C9BBC}" type="datetime1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6B88C2C-057E-4A3D-8E63-F137B7E355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/>
          <a:srcRect l="2599" r="5874" b="5262"/>
          <a:stretch/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D132D-6E88-436E-935B-960EC0E337CD}" type="datetime1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1992354"/>
            <a:ext cx="5867400" cy="1970046"/>
          </a:xfrm>
        </p:spPr>
        <p:txBody>
          <a:bodyPr anchor="ctr">
            <a:normAutofit/>
          </a:bodyPr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5105400"/>
            <a:ext cx="8229601" cy="375787"/>
          </a:xfrm>
        </p:spPr>
        <p:txBody>
          <a:bodyPr anchor="b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6B88C2C-057E-4A3D-8E63-F137B7E355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762000" y="1946209"/>
            <a:ext cx="2057400" cy="2057400"/>
          </a:xfrm>
          <a:prstGeom prst="ellipse">
            <a:avLst/>
          </a:prstGeom>
          <a:gradFill flip="none" rotWithShape="1">
            <a:gsLst>
              <a:gs pos="0">
                <a:srgbClr val="F39C29"/>
              </a:gs>
              <a:gs pos="50000">
                <a:srgbClr val="F7931D"/>
              </a:gs>
              <a:gs pos="100000">
                <a:srgbClr val="FF6600"/>
              </a:gs>
            </a:gsLst>
            <a:path path="circle">
              <a:fillToRect l="50000" t="50000" r="50000" b="50000"/>
            </a:path>
            <a:tileRect/>
          </a:gradFill>
          <a:ln w="82550">
            <a:noFill/>
          </a:ln>
          <a:effectLst>
            <a:outerShdw blurRad="152400" dist="165100" dir="5400000" sx="90000" sy="-19000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686800" y="5265376"/>
            <a:ext cx="457200" cy="9667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6600"/>
                </a:solidFill>
              </a:rPr>
              <a:t>           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007328" y="1992354"/>
            <a:ext cx="1583472" cy="1295400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/>
          <a:srcRect l="2599" r="5874" b="5262"/>
          <a:stretch/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180" y="76200"/>
            <a:ext cx="8403020" cy="685800"/>
          </a:xfrm>
        </p:spPr>
        <p:txBody>
          <a:bodyPr anchor="ctr" anchorCtr="0">
            <a:normAutofit/>
          </a:bodyPr>
          <a:lstStyle>
            <a:lvl1pPr algn="l">
              <a:defRPr sz="3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836C1552-4D6C-4FAE-B0AC-AEE3475ED149}" type="datetime1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6B88C2C-057E-4A3D-8E63-F137B7E355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: Emphasi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8D0AB4-D478-47E8-B136-9845823A440A}" type="datetime1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6B88C2C-057E-4A3D-8E63-F137B7E355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838200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2"/>
            <a:ext cx="4038600" cy="3971455"/>
          </a:xfrm>
        </p:spPr>
        <p:txBody>
          <a:bodyPr/>
          <a:lstStyle>
            <a:lvl1pPr>
              <a:defRPr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3971454"/>
          </a:xfrm>
        </p:spPr>
        <p:txBody>
          <a:bodyPr/>
          <a:lstStyle>
            <a:lvl1pPr>
              <a:defRPr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029A7-EDCD-4BAD-99F2-41E46C26E250}" type="datetime1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D32134E-AF79-4F5D-B683-2D620233EE7B}" type="datetime1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6B88C2C-057E-4A3D-8E63-F137B7E3558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762000"/>
            <a:ext cx="2445488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400" y="2077200"/>
            <a:ext cx="70104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: Emphasi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122A0-9486-40FB-A6D1-506D8F9B582E}" type="datetime1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90400" y="3081000"/>
            <a:ext cx="8686800" cy="1095600"/>
          </a:xfrm>
        </p:spPr>
        <p:txBody>
          <a:bodyPr>
            <a:normAutofit/>
          </a:bodyPr>
          <a:lstStyle>
            <a:lvl1pPr algn="ctr">
              <a:defRPr lang="en-US" sz="4600" b="1" kern="1200" spc="-150" baseline="0" dirty="0" smtClean="0">
                <a:ln>
                  <a:gradFill>
                    <a:gsLst>
                      <a:gs pos="0">
                        <a:schemeClr val="bg1"/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lin ang="5400000" scaled="0"/>
                  </a:gradFill>
                </a:ln>
                <a:gradFill>
                  <a:gsLst>
                    <a:gs pos="11000">
                      <a:schemeClr val="bg1">
                        <a:lumMod val="75000"/>
                      </a:schemeClr>
                    </a:gs>
                    <a:gs pos="91000">
                      <a:schemeClr val="bg1"/>
                    </a:gs>
                  </a:gsLst>
                  <a:lin ang="16200000" scaled="1"/>
                </a:gradFill>
                <a:effectLst>
                  <a:outerShdw blurRad="38100" algn="ctr" rotWithShape="0">
                    <a:prstClr val="black">
                      <a:alpha val="25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283952" y="2424752"/>
            <a:ext cx="8694000" cy="639762"/>
          </a:xfrm>
        </p:spPr>
        <p:txBody>
          <a:bodyPr anchor="b">
            <a:normAutofit/>
          </a:bodyPr>
          <a:lstStyle>
            <a:lvl1pPr marL="0" indent="0" algn="ctr">
              <a:buNone/>
              <a:defRPr lang="en-US" sz="2800" kern="1200" dirty="0" smtClean="0">
                <a:solidFill>
                  <a:srgbClr val="2E507A">
                    <a:alpha val="81000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with Text 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257678B-FAFA-4225-8772-276768E194B2}" type="datetime1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6B88C2C-057E-4A3D-8E63-F137B7E355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2895600"/>
            <a:ext cx="7543800" cy="2133600"/>
          </a:xfrm>
          <a:prstGeom prst="rect">
            <a:avLst/>
          </a:prstGeom>
          <a:gradFill flip="none" rotWithShape="1">
            <a:gsLst>
              <a:gs pos="63000">
                <a:schemeClr val="tx1">
                  <a:lumMod val="85000"/>
                  <a:lumOff val="15000"/>
                  <a:alpha val="49000"/>
                </a:schemeClr>
              </a:gs>
              <a:gs pos="100000">
                <a:schemeClr val="tx1">
                  <a:lumMod val="95000"/>
                  <a:lumOff val="5000"/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14867" y="3200400"/>
            <a:ext cx="7010400" cy="1676400"/>
          </a:xfrm>
        </p:spPr>
        <p:txBody>
          <a:bodyPr>
            <a:normAutofit/>
          </a:bodyPr>
          <a:lstStyle>
            <a:lvl1pPr marL="0" algn="l" defTabSz="914400" rtl="0" eaLnBrk="1" latinLnBrk="0" hangingPunct="1">
              <a:defRPr lang="en-US" sz="40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648200" y="664780"/>
            <a:ext cx="4191000" cy="381000"/>
          </a:xfrm>
        </p:spPr>
        <p:txBody>
          <a:bodyPr>
            <a:normAutofit/>
          </a:bodyPr>
          <a:lstStyle>
            <a:lvl1pPr algn="r">
              <a:buNone/>
              <a:defRPr lang="en-US" sz="1800" b="1" kern="12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utoUpdateAnimBg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3008313" cy="8255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609600"/>
            <a:ext cx="5111750" cy="533400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435101"/>
            <a:ext cx="3008313" cy="38226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D670A5E-5CDD-46A0-A57F-1C868BC2DA65}" type="datetime1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6B88C2C-057E-4A3D-8E63-F137B7E355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6" cstate="print"/>
          <a:srcRect l="2599" r="5874" b="5262"/>
          <a:stretch/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A594F-6E02-4F44-B117-C3581775519E}" type="datetime1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88C2C-057E-4A3D-8E63-F137B7E355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6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6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79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9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9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4.png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9" y="72008"/>
            <a:ext cx="3923927" cy="674136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995936" y="1183750"/>
            <a:ext cx="49685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600" b="1" dirty="0" smtClean="0">
              <a:solidFill>
                <a:srgbClr val="003366"/>
              </a:solidFill>
              <a:latin typeface="Adobe Garamond Pro Bold" pitchFamily="18" charset="0"/>
            </a:endParaRPr>
          </a:p>
          <a:p>
            <a:pPr algn="ctr"/>
            <a:r>
              <a:rPr lang="en-US" sz="3600" b="1" dirty="0" smtClean="0">
                <a:solidFill>
                  <a:srgbClr val="003366"/>
                </a:solidFill>
                <a:latin typeface="Adobe Garamond Pro Bold" pitchFamily="18" charset="0"/>
              </a:rPr>
              <a:t>Structural </a:t>
            </a:r>
            <a:r>
              <a:rPr lang="en-US" sz="3600" b="1" dirty="0">
                <a:solidFill>
                  <a:srgbClr val="003366"/>
                </a:solidFill>
                <a:latin typeface="Adobe Garamond Pro Bold" pitchFamily="18" charset="0"/>
              </a:rPr>
              <a:t>Design </a:t>
            </a:r>
            <a:r>
              <a:rPr lang="en-US" sz="3600" b="1" dirty="0" smtClean="0">
                <a:solidFill>
                  <a:srgbClr val="003366"/>
                </a:solidFill>
                <a:latin typeface="Adobe Garamond Pro Bold" pitchFamily="18" charset="0"/>
              </a:rPr>
              <a:t>of</a:t>
            </a:r>
          </a:p>
          <a:p>
            <a:pPr algn="ctr"/>
            <a:r>
              <a:rPr lang="en-US" sz="3600" b="1" dirty="0" smtClean="0">
                <a:solidFill>
                  <a:srgbClr val="003366"/>
                </a:solidFill>
                <a:latin typeface="Adobe Garamond Pro Bold" pitchFamily="18" charset="0"/>
              </a:rPr>
              <a:t> </a:t>
            </a:r>
            <a:r>
              <a:rPr lang="en-US" sz="3600" b="1" dirty="0">
                <a:solidFill>
                  <a:srgbClr val="003366"/>
                </a:solidFill>
                <a:latin typeface="Adobe Garamond Pro Bold" pitchFamily="18" charset="0"/>
              </a:rPr>
              <a:t>Movenpick Hotel</a:t>
            </a:r>
          </a:p>
          <a:p>
            <a:endParaRPr lang="en-US" sz="3600" dirty="0"/>
          </a:p>
        </p:txBody>
      </p:sp>
      <p:sp>
        <p:nvSpPr>
          <p:cNvPr id="19" name="TextBox 18"/>
          <p:cNvSpPr txBox="1"/>
          <p:nvPr/>
        </p:nvSpPr>
        <p:spPr>
          <a:xfrm>
            <a:off x="4175956" y="3717032"/>
            <a:ext cx="46085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3366"/>
                </a:solidFill>
                <a:latin typeface="Adobe Caslon Pro Bold" pitchFamily="18" charset="0"/>
              </a:rPr>
              <a:t>Prepared</a:t>
            </a:r>
            <a:r>
              <a:rPr lang="en-US" dirty="0">
                <a:latin typeface="Adobe Caslon Pro Bold" pitchFamily="18" charset="0"/>
              </a:rPr>
              <a:t> </a:t>
            </a:r>
            <a:r>
              <a:rPr lang="en-US" dirty="0">
                <a:solidFill>
                  <a:srgbClr val="003366"/>
                </a:solidFill>
                <a:latin typeface="Adobe Caslon Pro Bold" pitchFamily="18" charset="0"/>
              </a:rPr>
              <a:t>By</a:t>
            </a:r>
            <a:r>
              <a:rPr lang="en-US" dirty="0" smtClean="0">
                <a:solidFill>
                  <a:srgbClr val="003366"/>
                </a:solidFill>
                <a:latin typeface="Adobe Caslon Pro Bold" pitchFamily="18" charset="0"/>
              </a:rPr>
              <a:t>:</a:t>
            </a:r>
            <a:endParaRPr lang="en-US" dirty="0">
              <a:solidFill>
                <a:srgbClr val="003366"/>
              </a:solidFill>
              <a:latin typeface="Adobe Caslon Pro Bold" pitchFamily="18" charset="0"/>
            </a:endParaRPr>
          </a:p>
          <a:p>
            <a:r>
              <a:rPr lang="en-US" dirty="0">
                <a:solidFill>
                  <a:srgbClr val="003366"/>
                </a:solidFill>
                <a:latin typeface="Adobe Caslon Pro Bold" pitchFamily="18" charset="0"/>
              </a:rPr>
              <a:t> 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>
                <a:solidFill>
                  <a:srgbClr val="003366"/>
                </a:solidFill>
                <a:latin typeface="Adobe Caslon Pro Bold" pitchFamily="18" charset="0"/>
              </a:rPr>
              <a:t>Nibal Qundos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>
                <a:solidFill>
                  <a:srgbClr val="003366"/>
                </a:solidFill>
                <a:latin typeface="Adobe Caslon Pro Bold" pitchFamily="18" charset="0"/>
              </a:rPr>
              <a:t>Omar Kamal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>
                <a:solidFill>
                  <a:srgbClr val="003366"/>
                </a:solidFill>
                <a:latin typeface="Adobe Caslon Pro Bold" pitchFamily="18" charset="0"/>
              </a:rPr>
              <a:t>Farouq </a:t>
            </a:r>
            <a:r>
              <a:rPr lang="en-US" dirty="0" smtClean="0">
                <a:solidFill>
                  <a:srgbClr val="003366"/>
                </a:solidFill>
                <a:latin typeface="Adobe Caslon Pro Bold" pitchFamily="18" charset="0"/>
              </a:rPr>
              <a:t>Sarsour</a:t>
            </a:r>
            <a:endParaRPr lang="en-US" dirty="0">
              <a:solidFill>
                <a:srgbClr val="003366"/>
              </a:solidFill>
              <a:latin typeface="Adobe Caslon Pro Bold" pitchFamily="18" charset="0"/>
            </a:endParaRPr>
          </a:p>
          <a:p>
            <a:r>
              <a:rPr lang="en-US" dirty="0">
                <a:solidFill>
                  <a:srgbClr val="003366"/>
                </a:solidFill>
                <a:latin typeface="Adobe Caslon Pro Bold" pitchFamily="18" charset="0"/>
              </a:rPr>
              <a:t> </a:t>
            </a:r>
          </a:p>
          <a:p>
            <a:r>
              <a:rPr lang="en-US" dirty="0">
                <a:solidFill>
                  <a:srgbClr val="003366"/>
                </a:solidFill>
                <a:latin typeface="Adobe Caslon Pro Bold" pitchFamily="18" charset="0"/>
              </a:rPr>
              <a:t>Supervisor</a:t>
            </a:r>
            <a:r>
              <a:rPr lang="en-US" dirty="0" smtClean="0">
                <a:solidFill>
                  <a:srgbClr val="003366"/>
                </a:solidFill>
                <a:latin typeface="Adobe Caslon Pro Bold" pitchFamily="18" charset="0"/>
              </a:rPr>
              <a:t>:</a:t>
            </a:r>
          </a:p>
          <a:p>
            <a:r>
              <a:rPr lang="en-US" dirty="0" smtClean="0">
                <a:solidFill>
                  <a:srgbClr val="003366"/>
                </a:solidFill>
                <a:latin typeface="Adobe Caslon Pro Bold" pitchFamily="18" charset="0"/>
              </a:rPr>
              <a:t> </a:t>
            </a:r>
            <a:endParaRPr lang="en-US" dirty="0">
              <a:solidFill>
                <a:srgbClr val="003366"/>
              </a:solidFill>
              <a:latin typeface="Adobe Caslon Pro Bold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>
                <a:solidFill>
                  <a:srgbClr val="003366"/>
                </a:solidFill>
                <a:latin typeface="Adobe Caslon Pro Bold" pitchFamily="18" charset="0"/>
              </a:rPr>
              <a:t>Mr. Ibrahim Arman</a:t>
            </a:r>
          </a:p>
          <a:p>
            <a:endParaRPr lang="en-US" b="1" dirty="0">
              <a:solidFill>
                <a:srgbClr val="003366"/>
              </a:solidFill>
              <a:latin typeface="Adobe Caslon Pro Bold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27984" y="398984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3366"/>
                </a:solidFill>
                <a:latin typeface="Adobe Garamond Pro Bold" pitchFamily="18" charset="0"/>
              </a:rPr>
              <a:t>An-Najah </a:t>
            </a:r>
            <a:r>
              <a:rPr lang="en-US" sz="2000" b="1" dirty="0">
                <a:solidFill>
                  <a:srgbClr val="003366"/>
                </a:solidFill>
                <a:latin typeface="Adobe Garamond Pro Bold" pitchFamily="18" charset="0"/>
              </a:rPr>
              <a:t>National University </a:t>
            </a:r>
          </a:p>
          <a:p>
            <a:r>
              <a:rPr lang="en-US" sz="2000" b="1" dirty="0">
                <a:solidFill>
                  <a:srgbClr val="003366"/>
                </a:solidFill>
                <a:latin typeface="Adobe Garamond Pro Bold" pitchFamily="18" charset="0"/>
              </a:rPr>
              <a:t>Civil Engineering Department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272902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684000"/>
          </a:xfrm>
        </p:spPr>
        <p:txBody>
          <a:bodyPr/>
          <a:lstStyle/>
          <a:p>
            <a:r>
              <a:rPr lang="en-US" dirty="0">
                <a:latin typeface="Adobe Garamond Pro Bold" pitchFamily="18" charset="0"/>
              </a:rPr>
              <a:t>Chapter 1: Introduction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1268759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Design codes and load analysis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7385" y="2564903"/>
            <a:ext cx="6984776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1"/>
            <a:r>
              <a:rPr lang="en-US" sz="1600" b="1" dirty="0" smtClean="0"/>
              <a:t>- Seismic loads  </a:t>
            </a:r>
            <a:r>
              <a:rPr lang="en-US" sz="1600" b="1" dirty="0"/>
              <a:t>parameters</a:t>
            </a:r>
            <a:r>
              <a:rPr lang="en-US" sz="1600" b="1" dirty="0" smtClean="0"/>
              <a:t>:</a:t>
            </a:r>
          </a:p>
          <a:p>
            <a:pPr rtl="1"/>
            <a:endParaRPr lang="en-US" sz="1600" b="1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Seismic zone factor (Z) = 0.2                    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Spectral accelerations for short periods (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)=0.5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Spectral accelerations for 1-second period. (S1) =0.25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Response modifier factor R =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Scale</a:t>
            </a:r>
            <a:r>
              <a:rPr lang="en-US" sz="1600" dirty="0"/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factor =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g*I/r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= 9.81*1/5=1.962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- Soil Type C</a:t>
            </a:r>
          </a:p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- Soil Capacity = 350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KN/m</a:t>
            </a:r>
            <a:r>
              <a:rPr lang="en-US" sz="16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8246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7200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dobe Garamond Pro Bold" pitchFamily="18" charset="0"/>
              </a:rPr>
              <a:t>Chapter </a:t>
            </a:r>
            <a:r>
              <a:rPr lang="en-US" dirty="0" smtClean="0">
                <a:latin typeface="Adobe Garamond Pro Bold" pitchFamily="18" charset="0"/>
              </a:rPr>
              <a:t>2</a:t>
            </a:r>
            <a:r>
              <a:rPr lang="en-US" dirty="0">
                <a:latin typeface="Adobe Garamond Pro Bold" pitchFamily="18" charset="0"/>
              </a:rPr>
              <a:t>: Preliminary analysis and design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1412776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buFont typeface="Arial" pitchFamily="34" charset="0"/>
              <a:buChar char="•"/>
            </a:pPr>
            <a:r>
              <a:rPr lang="en-US" b="1" dirty="0"/>
              <a:t>Preliminary analysis and design of </a:t>
            </a:r>
            <a:r>
              <a:rPr lang="en-US" b="1" dirty="0" smtClean="0"/>
              <a:t>slabs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19378" y="2636912"/>
            <a:ext cx="7704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-The preliminary design  includes all the hand calculation we made in the project , the preliminary design is very important process because it's define the preliminary loads and dimensions that need to be entered in the SAP program , and help understand the structure.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-The preliminary design is not precise but should be within accepted tolerance.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1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7200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dobe Garamond Pro Bold" pitchFamily="18" charset="0"/>
              </a:rPr>
              <a:t>Chapter </a:t>
            </a:r>
            <a:r>
              <a:rPr lang="en-US" dirty="0" smtClean="0">
                <a:latin typeface="Adobe Garamond Pro Bold" pitchFamily="18" charset="0"/>
              </a:rPr>
              <a:t>2</a:t>
            </a:r>
            <a:r>
              <a:rPr lang="en-US" dirty="0">
                <a:latin typeface="Adobe Garamond Pro Bold" pitchFamily="18" charset="0"/>
              </a:rPr>
              <a:t>: Preliminary analysis and design </a:t>
            </a:r>
          </a:p>
        </p:txBody>
      </p:sp>
      <p:sp>
        <p:nvSpPr>
          <p:cNvPr id="4" name="Rectangle 3"/>
          <p:cNvSpPr/>
          <p:nvPr/>
        </p:nvSpPr>
        <p:spPr>
          <a:xfrm>
            <a:off x="899591" y="1196752"/>
            <a:ext cx="7488833" cy="528265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3816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7200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dobe Garamond Pro Bold" pitchFamily="18" charset="0"/>
              </a:rPr>
              <a:t>Chapter </a:t>
            </a:r>
            <a:r>
              <a:rPr lang="en-US" dirty="0" smtClean="0">
                <a:latin typeface="Adobe Garamond Pro Bold" pitchFamily="18" charset="0"/>
              </a:rPr>
              <a:t>2</a:t>
            </a:r>
            <a:r>
              <a:rPr lang="en-US" dirty="0">
                <a:latin typeface="Adobe Garamond Pro Bold" pitchFamily="18" charset="0"/>
              </a:rPr>
              <a:t>: Preliminary analysis and design </a:t>
            </a:r>
          </a:p>
        </p:txBody>
      </p:sp>
      <p:sp>
        <p:nvSpPr>
          <p:cNvPr id="4" name="Rectangle 3"/>
          <p:cNvSpPr/>
          <p:nvPr/>
        </p:nvSpPr>
        <p:spPr>
          <a:xfrm>
            <a:off x="899591" y="1196752"/>
            <a:ext cx="7200801" cy="528265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2368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7200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dobe Garamond Pro Bold" pitchFamily="18" charset="0"/>
              </a:rPr>
              <a:t>Chapter 2: Preliminary analysis and design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1268760"/>
            <a:ext cx="79208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Part B</a:t>
            </a:r>
          </a:p>
          <a:p>
            <a:pPr rtl="1"/>
            <a:r>
              <a:rPr lang="en-US" dirty="0"/>
              <a:t> </a:t>
            </a:r>
            <a:endParaRPr lang="en-US" sz="1600" dirty="0"/>
          </a:p>
          <a:p>
            <a:pPr rt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Slab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system in the project 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one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way solid slab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Part A &amp; B, one way solid slab in Part C &amp; D.</a:t>
            </a:r>
          </a:p>
          <a:p>
            <a:pPr rtl="1"/>
            <a:r>
              <a:rPr lang="ar-JO" b="1" dirty="0">
                <a:cs typeface="+mj-cs"/>
              </a:rPr>
              <a:t> </a:t>
            </a:r>
            <a:endParaRPr lang="en-US" sz="1600" dirty="0">
              <a:cs typeface="+mj-cs"/>
            </a:endParaRPr>
          </a:p>
          <a:p>
            <a:r>
              <a:rPr lang="en-US" b="1" dirty="0">
                <a:cs typeface="+mj-cs"/>
              </a:rPr>
              <a:t>** Slab thickness </a:t>
            </a:r>
            <a:endParaRPr lang="en-US" b="1" dirty="0" smtClean="0">
              <a:cs typeface="+mj-cs"/>
            </a:endParaRPr>
          </a:p>
          <a:p>
            <a:pPr rtl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rt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h= 0.23 m … One way rib slab</a:t>
            </a:r>
          </a:p>
          <a:p>
            <a:pPr rtl="1"/>
            <a:r>
              <a:rPr lang="en-US" dirty="0">
                <a:latin typeface="Times New Roman" pitchFamily="18" charset="0"/>
                <a:cs typeface="Times New Roman" pitchFamily="18" charset="0"/>
              </a:rPr>
              <a:t> h=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0.17 m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… One way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solid slab</a:t>
            </a:r>
          </a:p>
          <a:p>
            <a:pPr rtl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rtl="1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rtl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4051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7560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dobe Garamond Pro Bold" pitchFamily="18" charset="0"/>
              </a:rPr>
              <a:t>Chapter 2: Preliminary analysis and design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437" y="1556792"/>
            <a:ext cx="7477125" cy="425767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9598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7200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dobe Garamond Pro Bold" pitchFamily="18" charset="0"/>
              </a:rPr>
              <a:t>Chapter 2: Preliminary analysis and design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1202662"/>
            <a:ext cx="5616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** Check slab for shear </a:t>
            </a:r>
            <a:endParaRPr lang="en-US" b="1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755576" y="3502749"/>
                <a:ext cx="6984776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Vu = 1.15 WLn/2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=1.15*9.05*3.4/2 = 17.7 KN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rtl="1"/>
                <a14:m>
                  <m:oMath xmlns:m="http://schemas.openxmlformats.org/officeDocument/2006/math">
                    <m:r>
                      <a:rPr lang="ar-SA">
                        <a:latin typeface="Cambria Math"/>
                        <a:cs typeface="+mj-cs"/>
                      </a:rPr>
                      <m:t>∅</m:t>
                    </m:r>
                    <m:r>
                      <a:rPr lang="en-US" i="1">
                        <a:latin typeface="Cambria Math"/>
                        <a:cs typeface="+mj-cs"/>
                      </a:rPr>
                      <m:t>𝑣𝑐</m:t>
                    </m:r>
                    <m:r>
                      <a:rPr lang="en-US" i="1">
                        <a:latin typeface="Cambria Math"/>
                        <a:cs typeface="+mj-cs"/>
                      </a:rPr>
                      <m:t>=</m:t>
                    </m:r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22.9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KN</a:t>
                </a:r>
              </a:p>
              <a:p>
                <a:pPr rtl="1"/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rtl="1"/>
                <a:r>
                  <a:rPr lang="en-US" b="1" dirty="0"/>
                  <a:t>**Flexural design of slab</a:t>
                </a:r>
                <a:endParaRPr lang="en-US" dirty="0"/>
              </a:p>
              <a:p>
                <a:pPr rtl="1"/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502749"/>
                <a:ext cx="6984776" cy="1754326"/>
              </a:xfrm>
              <a:prstGeom prst="rect">
                <a:avLst/>
              </a:prstGeom>
              <a:blipFill rotWithShape="1">
                <a:blip r:embed="rId3"/>
                <a:stretch>
                  <a:fillRect l="-785" t="-17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837834649"/>
              </p:ext>
            </p:extLst>
          </p:nvPr>
        </p:nvGraphicFramePr>
        <p:xfrm>
          <a:off x="467544" y="1484784"/>
          <a:ext cx="8496944" cy="2017965"/>
        </p:xfrm>
        <a:graphic>
          <a:graphicData uri="http://schemas.openxmlformats.org/presentationml/2006/ole">
            <p:oleObj spid="_x0000_s2212" name="AutoCAD Drawing" r:id="rId4" imgW="11258550" imgH="3733800" progId="AutoCAD.Drawing.17">
              <p:embed/>
            </p:oleObj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11985977"/>
              </p:ext>
            </p:extLst>
          </p:nvPr>
        </p:nvGraphicFramePr>
        <p:xfrm>
          <a:off x="179512" y="4379912"/>
          <a:ext cx="8964488" cy="2959646"/>
        </p:xfrm>
        <a:graphic>
          <a:graphicData uri="http://schemas.openxmlformats.org/presentationml/2006/ole">
            <p:oleObj spid="_x0000_s2213" name="AutoCAD Drawing" r:id="rId5" imgW="12477750" imgH="5067300" progId="AutoCAD.Drawing.17">
              <p:embed/>
            </p:oleObj>
          </a:graphicData>
        </a:graphic>
      </p:graphicFrame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6242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8280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dobe Garamond Pro Bold" pitchFamily="18" charset="0"/>
              </a:rPr>
              <a:t>Chapter 2: Preliminary analysis and design </a:t>
            </a:r>
            <a:endParaRPr lang="en-US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915728464"/>
              </p:ext>
            </p:extLst>
          </p:nvPr>
        </p:nvGraphicFramePr>
        <p:xfrm>
          <a:off x="1115616" y="1916832"/>
          <a:ext cx="9223746" cy="2543175"/>
        </p:xfrm>
        <a:graphic>
          <a:graphicData uri="http://schemas.openxmlformats.org/presentationml/2006/ole">
            <p:oleObj spid="_x0000_s4172" name="AutoCAD Drawing" r:id="rId3" imgW="12030120" imgH="3781440" progId="AutoCAD.Drawing.17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47664" y="5085184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Structural Model of beam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0737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7920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dobe Garamond Pro Bold" pitchFamily="18" charset="0"/>
              </a:rPr>
              <a:t>Chapter 2: Preliminary analysis and design </a:t>
            </a:r>
            <a:endParaRPr lang="en-US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709482538"/>
              </p:ext>
            </p:extLst>
          </p:nvPr>
        </p:nvGraphicFramePr>
        <p:xfrm>
          <a:off x="827584" y="1411428"/>
          <a:ext cx="7344816" cy="1647825"/>
        </p:xfrm>
        <a:graphic>
          <a:graphicData uri="http://schemas.openxmlformats.org/presentationml/2006/ole">
            <p:oleObj spid="_x0000_s5229" name="AutoCAD Drawing" r:id="rId3" imgW="12477750" imgH="5067300" progId="AutoCAD.Drawing.17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99592" y="3140968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Bending Moment Diagram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093969001"/>
              </p:ext>
            </p:extLst>
          </p:nvPr>
        </p:nvGraphicFramePr>
        <p:xfrm>
          <a:off x="755576" y="3789040"/>
          <a:ext cx="8713464" cy="1444625"/>
        </p:xfrm>
        <a:graphic>
          <a:graphicData uri="http://schemas.openxmlformats.org/presentationml/2006/ole">
            <p:oleObj spid="_x0000_s5230" name="AutoCAD Drawing" r:id="rId4" imgW="12477600" imgH="4438800" progId="AutoCAD.Drawing.17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15616" y="3861048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3Ø20                          6Ø20                                   </a:t>
            </a:r>
            <a:r>
              <a:rPr lang="en-US" dirty="0" err="1" smtClean="0"/>
              <a:t>6Ø20</a:t>
            </a:r>
            <a:r>
              <a:rPr lang="en-US" dirty="0" smtClean="0"/>
              <a:t>                               3Ø20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71600" y="4941168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4Ø20                                 </a:t>
            </a:r>
            <a:r>
              <a:rPr lang="en-US" dirty="0" err="1" smtClean="0"/>
              <a:t>4Ø20</a:t>
            </a:r>
            <a:r>
              <a:rPr lang="en-US" dirty="0" smtClean="0"/>
              <a:t>                                    </a:t>
            </a:r>
            <a:r>
              <a:rPr lang="en-US" dirty="0" err="1" smtClean="0"/>
              <a:t>4Ø20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95736" y="5877272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Beam Reinforcement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1209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7920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dobe Garamond Pro Bold" pitchFamily="18" charset="0"/>
              </a:rPr>
              <a:t>Chapter 2: Preliminary analysis and design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9657" y="1124743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b="1" dirty="0"/>
              <a:t>Preliminary analysis and design of columns.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1813245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ɸP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 ɸ*λ*(0.85*f'c*(A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-A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+ F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*A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                                          </a:t>
            </a:r>
          </a:p>
          <a:p>
            <a:pPr rtl="1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99592" y="2420888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Where:-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Ag: -cross section area of column.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As: - area of longitudinal steel.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Ø:-strength reduction factor.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     Ø=0.65 (tied column).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     Ø=0.70 (spirally reinforced column).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λ:- reduction factor due to minimum eccentricity,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      λ=0.8 (tied column).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     λ=0.85 (spirally reinforced column).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9136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16632"/>
            <a:ext cx="7010400" cy="936104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dobe Garamond Pro Bold" pitchFamily="18" charset="0"/>
              </a:rPr>
              <a:t>Table of content</a:t>
            </a:r>
            <a:endParaRPr lang="en-US" sz="2400" dirty="0">
              <a:latin typeface="Adobe Garamond Pro Bold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5576" y="980728"/>
            <a:ext cx="8388424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>
              <a:latin typeface="Adobe Garamond Pro Bold" pitchFamily="18" charset="0"/>
            </a:endParaRPr>
          </a:p>
          <a:p>
            <a:endParaRPr lang="en-US" sz="2400" dirty="0">
              <a:latin typeface="Adobe Garamond Pro Bold" pitchFamily="18" charset="0"/>
            </a:endParaRPr>
          </a:p>
          <a:p>
            <a:r>
              <a:rPr lang="en-US" sz="2400" dirty="0" smtClean="0">
                <a:latin typeface="Adobe Garamond Pro Bold" pitchFamily="18" charset="0"/>
              </a:rPr>
              <a:t>Chapter </a:t>
            </a:r>
            <a:r>
              <a:rPr lang="en-US" sz="2400" dirty="0">
                <a:latin typeface="Adobe Garamond Pro Bold" pitchFamily="18" charset="0"/>
              </a:rPr>
              <a:t>1: </a:t>
            </a:r>
            <a:r>
              <a:rPr lang="en-US" sz="2400" dirty="0" smtClean="0">
                <a:latin typeface="Adobe Garamond Pro Bold" pitchFamily="18" charset="0"/>
              </a:rPr>
              <a:t>Introduction</a:t>
            </a:r>
          </a:p>
          <a:p>
            <a:endParaRPr lang="en-US" sz="2400" dirty="0" smtClean="0">
              <a:latin typeface="Adobe Garamond Pro Bold" pitchFamily="18" charset="0"/>
            </a:endParaRPr>
          </a:p>
          <a:p>
            <a:endParaRPr lang="en-US" sz="1500" b="1" dirty="0"/>
          </a:p>
          <a:p>
            <a:r>
              <a:rPr lang="en-US" sz="2400" dirty="0">
                <a:latin typeface="Adobe Garamond Pro Bold" pitchFamily="18" charset="0"/>
              </a:rPr>
              <a:t>Chapter 2: Preliminary analysis and design </a:t>
            </a:r>
            <a:endParaRPr lang="en-US" sz="2400" dirty="0" smtClean="0">
              <a:latin typeface="Adobe Garamond Pro Bold" pitchFamily="18" charset="0"/>
            </a:endParaRPr>
          </a:p>
          <a:p>
            <a:endParaRPr lang="en-US" sz="2400" dirty="0" smtClean="0">
              <a:latin typeface="Adobe Garamond Pro Bold" pitchFamily="18" charset="0"/>
            </a:endParaRPr>
          </a:p>
          <a:p>
            <a:endParaRPr lang="en-US" sz="2400" dirty="0" smtClean="0">
              <a:latin typeface="Adobe Garamond Pro Bold" pitchFamily="18" charset="0"/>
            </a:endParaRPr>
          </a:p>
          <a:p>
            <a:pPr marL="0" lvl="1"/>
            <a:r>
              <a:rPr lang="en-US" sz="2400" dirty="0" smtClean="0">
                <a:latin typeface="Adobe Garamond Pro Bold" pitchFamily="18" charset="0"/>
              </a:rPr>
              <a:t>Chapter </a:t>
            </a:r>
            <a:r>
              <a:rPr lang="en-US" sz="2400" dirty="0">
                <a:latin typeface="Adobe Garamond Pro Bold" pitchFamily="18" charset="0"/>
              </a:rPr>
              <a:t>3: Three Dimensional analysis and design </a:t>
            </a:r>
            <a:endParaRPr lang="en-US" sz="2400" b="1" dirty="0" smtClean="0"/>
          </a:p>
          <a:p>
            <a:pPr marL="0" lvl="1"/>
            <a:endParaRPr lang="en-US" sz="1500" b="1" dirty="0" smtClean="0"/>
          </a:p>
          <a:p>
            <a:pPr marL="0" lvl="1"/>
            <a:endParaRPr lang="en-US" sz="1500" dirty="0"/>
          </a:p>
          <a:p>
            <a:endParaRPr lang="en-US" b="1" dirty="0"/>
          </a:p>
          <a:p>
            <a:endParaRPr lang="en-US" sz="1400" b="1" dirty="0"/>
          </a:p>
          <a:p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Adobe Garamond Pro Bold" pitchFamily="18" charset="0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6335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dobe Garamond Pro Bold" pitchFamily="18" charset="0"/>
              </a:rPr>
              <a:t>Chapter 2: Preliminary analysis and design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20080424"/>
              </p:ext>
            </p:extLst>
          </p:nvPr>
        </p:nvGraphicFramePr>
        <p:xfrm>
          <a:off x="-1" y="1196755"/>
          <a:ext cx="9144001" cy="5661244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944231"/>
                <a:gridCol w="858476"/>
                <a:gridCol w="776369"/>
                <a:gridCol w="776369"/>
                <a:gridCol w="776369"/>
                <a:gridCol w="774545"/>
                <a:gridCol w="4237642"/>
              </a:tblGrid>
              <a:tr h="560720"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Column ID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Pu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(KN)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Dimensions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Longitudinal Steel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Included Columns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607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Width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(mm)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Depth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(mm)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Area (mm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)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Bars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3992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1900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300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600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1800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10ɸ16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1-4, 7-17, 20-24, 34-35, 43-45, 56-57, 66-67, 69-70, 73-84, 111-112, 126-127, 141-143, 147, 175, 191, 218, 230, 205, 249.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7205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1000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300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900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6ɸ14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25, 46, 68, 85-110, 113-125, 128-140,144-145, 148-150, 153-157, 159-161, 163-166, 169-173, 176-177, 179-182, 185-189, 192, 194-197, 200-203, 206, 208-210, 213-216, 219, 221-223, 226-228,231, 233-235, 237-248, 250-279, A, B.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0103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2800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600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2400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12ɸ16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26-33, 36-42, 47-48, 51-55, 58-61, 64-65, 71-72.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2679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1800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1100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600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6600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26ɸ18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146, 151, 152, 158, 162, 167, 168, 174, 178, 183, 184, 190, 193, 198, 199, 204, 207, 211, 212, 217, 220, 224, 225, 229, 232.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4446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dobe Garamond Pro Bold" pitchFamily="18" charset="0"/>
              </a:rPr>
              <a:t>Chapter 3: Three Dimensional analysis and design </a:t>
            </a: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1000108"/>
            <a:ext cx="91440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three dimensional analysis we use SAP program .</a:t>
            </a:r>
            <a:endParaRPr lang="en-US" dirty="0" smtClean="0"/>
          </a:p>
          <a:p>
            <a:r>
              <a:rPr lang="en-US" dirty="0" smtClean="0"/>
              <a:t>    Structural Model </a:t>
            </a:r>
          </a:p>
          <a:p>
            <a:r>
              <a:rPr lang="en-US" dirty="0" smtClean="0"/>
              <a:t>         Part A</a:t>
            </a:r>
            <a:endParaRPr lang="ar-SA" dirty="0"/>
          </a:p>
        </p:txBody>
      </p:sp>
      <p:pic>
        <p:nvPicPr>
          <p:cNvPr id="5" name="Picture 4" descr="263373_265687720241527_830646365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500306"/>
            <a:ext cx="7453341" cy="389096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820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Chapter 3: Three Dimensional analysis and design </a:t>
            </a:r>
            <a:endParaRPr lang="ar-SA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142844" y="1142984"/>
            <a:ext cx="4352956" cy="857257"/>
          </a:xfrm>
        </p:spPr>
        <p:txBody>
          <a:bodyPr>
            <a:noAutofit/>
          </a:bodyPr>
          <a:lstStyle/>
          <a:p>
            <a:r>
              <a:rPr lang="en-US" sz="1800" dirty="0" smtClean="0"/>
              <a:t>Structural Model </a:t>
            </a:r>
          </a:p>
          <a:p>
            <a:pPr>
              <a:buNone/>
            </a:pPr>
            <a:r>
              <a:rPr lang="en-US" sz="1800" dirty="0" smtClean="0"/>
              <a:t>         Part B</a:t>
            </a:r>
            <a:endParaRPr lang="ar-SA" sz="18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2285992"/>
            <a:ext cx="4038600" cy="3361862"/>
          </a:xfrm>
        </p:spPr>
        <p:txBody>
          <a:bodyPr>
            <a:normAutofit/>
          </a:bodyPr>
          <a:lstStyle/>
          <a:p>
            <a:endParaRPr lang="ar-SA" dirty="0"/>
          </a:p>
        </p:txBody>
      </p:sp>
      <p:pic>
        <p:nvPicPr>
          <p:cNvPr id="4" name="Picture 3" descr="19-05-2013 09-11-08 م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57364"/>
            <a:ext cx="9144000" cy="521495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5821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Chapter 3: Three Dimensional analysis and design </a:t>
            </a:r>
            <a:endParaRPr lang="ar-SA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38600" cy="857257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Structural Model </a:t>
            </a:r>
          </a:p>
          <a:p>
            <a:pPr>
              <a:buNone/>
            </a:pPr>
            <a:r>
              <a:rPr lang="en-US" sz="1800" dirty="0" smtClean="0"/>
              <a:t>         Part D</a:t>
            </a:r>
            <a:endParaRPr lang="ar-SA" sz="18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2643182"/>
            <a:ext cx="4038600" cy="3004672"/>
          </a:xfrm>
        </p:spPr>
        <p:txBody>
          <a:bodyPr>
            <a:normAutofit/>
          </a:bodyPr>
          <a:lstStyle/>
          <a:p>
            <a:endParaRPr lang="ar-SA" dirty="0"/>
          </a:p>
        </p:txBody>
      </p:sp>
      <p:pic>
        <p:nvPicPr>
          <p:cNvPr id="4" name="Picture 3" descr="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57364"/>
            <a:ext cx="9144000" cy="500063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2670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dobe Garamond Pro Bold" pitchFamily="18" charset="0"/>
              </a:rPr>
              <a:t>Chapter 3: Three Dimensional analysis and design </a:t>
            </a:r>
            <a:endParaRPr lang="ar-S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0" y="908720"/>
            <a:ext cx="7892380" cy="584076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dobe Garamond Pro Bold" pitchFamily="18" charset="0"/>
              </a:rPr>
              <a:t>Chapter 3: Three Dimensional analysis and design </a:t>
            </a:r>
            <a:endParaRPr lang="ar-S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96752"/>
            <a:ext cx="7992888" cy="51845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4145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dobe Garamond Pro Bold" pitchFamily="18" charset="0"/>
              </a:rPr>
              <a:t>Chapter 3: Three Dimensional analysis and design </a:t>
            </a:r>
            <a:endParaRPr lang="ar-S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773969"/>
            <a:ext cx="7992888" cy="40301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179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dobe Garamond Pro Bold" pitchFamily="18" charset="0"/>
              </a:rPr>
              <a:t>Chapter 3: Three Dimensional analysis and design </a:t>
            </a:r>
            <a:endParaRPr lang="ar-S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28800"/>
            <a:ext cx="7920880" cy="410445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4377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dobe Garamond Pro Bold" pitchFamily="18" charset="0"/>
              </a:rPr>
              <a:t>Chapter 3: Three Dimensional analysis and design </a:t>
            </a:r>
            <a:endParaRPr lang="ar-S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86844"/>
            <a:ext cx="7488832" cy="53385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0436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dobe Garamond Pro Bold" pitchFamily="18" charset="0"/>
              </a:rPr>
              <a:t>Chapter 3: Three Dimensional analysis and design </a:t>
            </a:r>
            <a:endParaRPr lang="ar-S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80728"/>
            <a:ext cx="6840760" cy="554461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4158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720000"/>
          </a:xfrm>
        </p:spPr>
        <p:txBody>
          <a:bodyPr/>
          <a:lstStyle/>
          <a:p>
            <a:r>
              <a:rPr lang="en-US" dirty="0" smtClean="0">
                <a:latin typeface="Adobe Garamond Pro Bold" pitchFamily="18" charset="0"/>
              </a:rPr>
              <a:t>Chapter 1: Introduction</a:t>
            </a:r>
            <a:endParaRPr lang="en-US" dirty="0">
              <a:latin typeface="Adobe Garamond Pro Bol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1052736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Project Description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 </a:t>
            </a:r>
            <a:endParaRPr lang="en-US" b="1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971600" y="1375901"/>
                <a:ext cx="7488832" cy="1615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600" dirty="0" smtClean="0">
                  <a:latin typeface="Arial" pitchFamily="34" charset="0"/>
                  <a:cs typeface="Arial" pitchFamily="34" charset="0"/>
                </a:endParaRPr>
              </a:p>
              <a:p>
                <a:pPr lvl="0"/>
                <a:r>
                  <a:rPr lang="en-US" sz="1700" dirty="0" smtClean="0">
                    <a:latin typeface="Times New Roman" pitchFamily="18" charset="0"/>
                    <a:cs typeface="Times New Roman" pitchFamily="18" charset="0"/>
                  </a:rPr>
                  <a:t>Movenpick </a:t>
                </a:r>
                <a:r>
                  <a:rPr lang="en-US" sz="1700" dirty="0">
                    <a:latin typeface="Times New Roman" pitchFamily="18" charset="0"/>
                    <a:cs typeface="Times New Roman" pitchFamily="18" charset="0"/>
                  </a:rPr>
                  <a:t>hotel is suggested to be constructed on Rafidia- Nablus with overall (15,000)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700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700">
                            <a:latin typeface="Cambria Math"/>
                          </a:rPr>
                          <m:t>m</m:t>
                        </m:r>
                      </m:e>
                      <m:sup>
                        <m:r>
                          <a:rPr lang="en-US" sz="170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700" dirty="0">
                    <a:latin typeface="Times New Roman" pitchFamily="18" charset="0"/>
                    <a:cs typeface="Times New Roman" pitchFamily="18" charset="0"/>
                  </a:rPr>
                  <a:t> plot area. The entire building consists of six stories as shown in figure </a:t>
                </a:r>
                <a:r>
                  <a:rPr lang="en-US" sz="1700" dirty="0" smtClean="0">
                    <a:latin typeface="Times New Roman" pitchFamily="18" charset="0"/>
                    <a:cs typeface="Times New Roman" pitchFamily="18" charset="0"/>
                  </a:rPr>
                  <a:t>1.1. </a:t>
                </a:r>
                <a:r>
                  <a:rPr lang="en-US" sz="1700" dirty="0">
                    <a:latin typeface="Times New Roman" pitchFamily="18" charset="0"/>
                    <a:cs typeface="Times New Roman" pitchFamily="18" charset="0"/>
                  </a:rPr>
                  <a:t>The area of the hotel distributed as shown in the table below:</a:t>
                </a:r>
              </a:p>
              <a:p>
                <a:endParaRPr lang="en-US" sz="17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1375901"/>
                <a:ext cx="7488832" cy="1615827"/>
              </a:xfrm>
              <a:prstGeom prst="rect">
                <a:avLst/>
              </a:prstGeom>
              <a:blipFill rotWithShape="1">
                <a:blip r:embed="rId2"/>
                <a:stretch>
                  <a:fillRect l="-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52" y="2780928"/>
            <a:ext cx="7373348" cy="18729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5013176"/>
            <a:ext cx="7488832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The commercial building is designed using reinforced concrete .</a:t>
            </a:r>
          </a:p>
          <a:p>
            <a:endParaRPr lang="en-US" sz="17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-The project is designed manually and using SAP program version 15, and according to ACI code 2008 and IBC 2009</a:t>
            </a:r>
          </a:p>
          <a:p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-The project is designed for gravity and Seismic loads.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61304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dobe Garamond Pro Bold" pitchFamily="18" charset="0"/>
              </a:rPr>
              <a:t>Chapter 3: Three Dimensional analysis and design </a:t>
            </a:r>
            <a:endParaRPr lang="ar-S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9" y="980728"/>
            <a:ext cx="8064896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4884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dobe Garamond Pro Bold" pitchFamily="18" charset="0"/>
              </a:rPr>
              <a:t>Chapter 3: Three Dimensional analysis and design </a:t>
            </a:r>
            <a:endParaRPr lang="ar-S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9" y="1186844"/>
            <a:ext cx="8064896" cy="498836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634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dobe Garamond Pro Bold" pitchFamily="18" charset="0"/>
              </a:rPr>
              <a:t>Chapter 3: Three Dimensional analysis and design </a:t>
            </a:r>
            <a:endParaRPr lang="ar-SA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500174"/>
            <a:ext cx="835824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Verification of structural analysis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1928802"/>
            <a:ext cx="8072494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Compatibility: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whole building movements (Joint displacements) are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compatible.</a:t>
            </a:r>
          </a:p>
          <a:p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Deflection shape part A</a:t>
            </a:r>
          </a:p>
          <a:p>
            <a:endParaRPr lang="en-US" sz="2000" dirty="0"/>
          </a:p>
          <a:p>
            <a:pPr>
              <a:buFont typeface="Arial" pitchFamily="34" charset="0"/>
              <a:buChar char="•"/>
            </a:pP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923527_265687690241530_408727811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450" y="3357562"/>
            <a:ext cx="5686442" cy="350043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dobe Garamond Pro Bold" pitchFamily="18" charset="0"/>
              </a:rPr>
              <a:t>Chapter 3: Three Dimensional analysis and design </a:t>
            </a:r>
            <a:endParaRPr lang="ar-SA" dirty="0"/>
          </a:p>
        </p:txBody>
      </p:sp>
      <p:sp>
        <p:nvSpPr>
          <p:cNvPr id="6" name="TextBox 5"/>
          <p:cNvSpPr txBox="1"/>
          <p:nvPr/>
        </p:nvSpPr>
        <p:spPr>
          <a:xfrm>
            <a:off x="857224" y="1142985"/>
            <a:ext cx="8072494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Deflection shape part B</a:t>
            </a:r>
          </a:p>
          <a:p>
            <a:endParaRPr lang="en-US" sz="2000" dirty="0"/>
          </a:p>
          <a:p>
            <a:pPr>
              <a:buFont typeface="Arial" pitchFamily="34" charset="0"/>
              <a:buChar char="•"/>
            </a:pP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 descr="deflection shape part 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000240"/>
            <a:ext cx="6738595" cy="407196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dobe Garamond Pro Bold" pitchFamily="18" charset="0"/>
              </a:rPr>
              <a:t>Chapter 3: Three Dimensional analysis and design </a:t>
            </a:r>
            <a:endParaRPr lang="ar-SA" dirty="0"/>
          </a:p>
        </p:txBody>
      </p:sp>
      <p:sp>
        <p:nvSpPr>
          <p:cNvPr id="6" name="TextBox 5"/>
          <p:cNvSpPr txBox="1"/>
          <p:nvPr/>
        </p:nvSpPr>
        <p:spPr>
          <a:xfrm>
            <a:off x="857224" y="1142985"/>
            <a:ext cx="8072494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Deflection shape part D</a:t>
            </a:r>
          </a:p>
          <a:p>
            <a:endParaRPr lang="en-US" sz="2000" dirty="0"/>
          </a:p>
          <a:p>
            <a:pPr>
              <a:buFont typeface="Arial" pitchFamily="34" charset="0"/>
              <a:buChar char="•"/>
            </a:pP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deflection shape for part 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071678"/>
            <a:ext cx="6948157" cy="400052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2"/>
            <a:ext cx="7400948" cy="3971455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Equilibrium:  we do a check for part B and get this results 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Beams weight      =12101 KN.</a:t>
            </a:r>
          </a:p>
          <a:p>
            <a:r>
              <a:rPr lang="en-US" sz="2000" dirty="0" smtClean="0"/>
              <a:t>Columns weight  =3511 KN.</a:t>
            </a:r>
          </a:p>
          <a:p>
            <a:r>
              <a:rPr lang="en-US" sz="2000" dirty="0" smtClean="0"/>
              <a:t>Slabs weight        =20408 KN.</a:t>
            </a:r>
          </a:p>
          <a:p>
            <a:r>
              <a:rPr lang="en-US" sz="2000" dirty="0" smtClean="0"/>
              <a:t>Shear wall            =5740 KN.</a:t>
            </a:r>
          </a:p>
          <a:p>
            <a:endParaRPr lang="en-US" sz="2000" dirty="0" smtClean="0"/>
          </a:p>
          <a:p>
            <a:r>
              <a:rPr lang="en-US" sz="2400" dirty="0" smtClean="0"/>
              <a:t>Total Dead load =41760 KN.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35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2"/>
            <a:ext cx="7829576" cy="139540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Comparison between hand calculation and SAP result for equilibrium  in part B.</a:t>
            </a:r>
            <a:endParaRPr lang="ar-SA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37455695"/>
              </p:ext>
            </p:extLst>
          </p:nvPr>
        </p:nvGraphicFramePr>
        <p:xfrm>
          <a:off x="785787" y="2786059"/>
          <a:ext cx="6643733" cy="1960656"/>
        </p:xfrm>
        <a:graphic>
          <a:graphicData uri="http://schemas.openxmlformats.org/drawingml/2006/table">
            <a:tbl>
              <a:tblPr rtl="1" firstRow="1" firstCol="1" bandRow="1">
                <a:tableStyleId>{073A0DAA-6AF3-43AB-8588-CEC1D06C72B9}</a:tableStyleId>
              </a:tblPr>
              <a:tblGrid>
                <a:gridCol w="1461325"/>
                <a:gridCol w="2045063"/>
                <a:gridCol w="1781793"/>
                <a:gridCol w="1355552"/>
              </a:tblGrid>
              <a:tr h="527667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% of error</a:t>
                      </a:r>
                      <a:endParaRPr lang="en-US" sz="18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Hand Calculation (KN)</a:t>
                      </a:r>
                      <a:endParaRPr lang="en-US" sz="18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SAP (KN)</a:t>
                      </a:r>
                      <a:endParaRPr lang="en-US" sz="18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Load </a:t>
                      </a:r>
                      <a:endParaRPr lang="en-US" sz="18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324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0.6%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13843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13928</a:t>
                      </a:r>
                      <a:endParaRPr lang="en-US" sz="18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>
                          <a:effectLst/>
                        </a:rPr>
                        <a:t>LL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324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0.5%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31241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31396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SID</a:t>
                      </a:r>
                      <a:endParaRPr lang="en-US" sz="18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324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0.4%</a:t>
                      </a:r>
                      <a:endParaRPr lang="en-US" sz="18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41760</a:t>
                      </a:r>
                      <a:endParaRPr lang="en-US" sz="18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41935</a:t>
                      </a:r>
                      <a:endParaRPr lang="en-US" sz="18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DL</a:t>
                      </a:r>
                      <a:endParaRPr lang="en-US" sz="18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dobe Garamond Pro Bold" pitchFamily="18" charset="0"/>
              </a:rPr>
              <a:t>Chapter 3: Three Dimensional analysis and design </a:t>
            </a:r>
            <a:endParaRPr lang="ar-SA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357298"/>
            <a:ext cx="8572528" cy="12926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Stress strain relationship </a:t>
            </a:r>
          </a:p>
          <a:p>
            <a:endParaRPr lang="en-US" dirty="0" smtClean="0"/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 B2-350*600 the moment in the middle span</a:t>
            </a:r>
          </a:p>
          <a:p>
            <a:endParaRPr lang="ar-SA" dirty="0"/>
          </a:p>
        </p:txBody>
      </p:sp>
      <p:pic>
        <p:nvPicPr>
          <p:cNvPr id="6" name="Picture 5" descr="Untitled4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899592" y="2714620"/>
            <a:ext cx="7543800" cy="3810001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37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dobe Garamond Pro Bold" pitchFamily="18" charset="0"/>
              </a:rPr>
              <a:t>Chapter 3: Three Dimensional analysis and design </a:t>
            </a:r>
            <a:endParaRPr lang="ar-SA" dirty="0"/>
          </a:p>
        </p:txBody>
      </p:sp>
      <p:sp>
        <p:nvSpPr>
          <p:cNvPr id="6" name="TextBox 5"/>
          <p:cNvSpPr txBox="1"/>
          <p:nvPr/>
        </p:nvSpPr>
        <p:spPr>
          <a:xfrm>
            <a:off x="857224" y="4500570"/>
            <a:ext cx="7500990" cy="9848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Since the calculated error in the middle span less than 10 %.the results are acceptable.</a:t>
            </a:r>
            <a:endParaRPr lang="ar-SA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xmlns:mc="http://schemas.openxmlformats.org/markup-compatibility/2006" val="2405432006"/>
              </p:ext>
            </p:extLst>
          </p:nvPr>
        </p:nvGraphicFramePr>
        <p:xfrm>
          <a:off x="899592" y="1916831"/>
          <a:ext cx="7128792" cy="1007870"/>
        </p:xfrm>
        <a:graphic>
          <a:graphicData uri="http://schemas.openxmlformats.org/drawingml/2006/table">
            <a:tbl>
              <a:tblPr rtl="1" firstRow="1" firstCol="1" bandRow="1">
                <a:tableStyleId>{073A0DAA-6AF3-43AB-8588-CEC1D06C72B9}</a:tableStyleId>
              </a:tblPr>
              <a:tblGrid>
                <a:gridCol w="1781780"/>
                <a:gridCol w="1781780"/>
                <a:gridCol w="1782616"/>
                <a:gridCol w="1782616"/>
              </a:tblGrid>
              <a:tr h="68510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dirty="0">
                          <a:effectLst/>
                        </a:rPr>
                        <a:t>% of error</a:t>
                      </a:r>
                      <a:endParaRPr lang="en-US" sz="18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>
                    <a:blipFill rotWithShape="1">
                      <a:blip r:embed="rId2"/>
                      <a:stretch>
                        <a:fillRect l="-100342" t="-7080" r="-200342" b="-63717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hand</a:t>
                      </a:r>
                      <a:r>
                        <a:rPr lang="en-US" sz="1800" baseline="0" dirty="0" smtClean="0">
                          <a:effectLst/>
                        </a:rPr>
                        <a:t> calculation </a:t>
                      </a:r>
                      <a:r>
                        <a:rPr lang="en-US" sz="1800" dirty="0" smtClean="0">
                          <a:effectLst/>
                        </a:rPr>
                        <a:t>(KN.m</a:t>
                      </a:r>
                      <a:r>
                        <a:rPr lang="en-US" sz="1800" dirty="0">
                          <a:effectLst/>
                        </a:rPr>
                        <a:t>)</a:t>
                      </a:r>
                      <a:endParaRPr lang="en-US" sz="18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dirty="0">
                          <a:effectLst/>
                        </a:rPr>
                        <a:t>Span Number</a:t>
                      </a:r>
                      <a:endParaRPr lang="en-US" sz="18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276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6.6%</a:t>
                      </a:r>
                      <a:endParaRPr lang="en-US" sz="18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589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550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US" sz="18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38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dobe Garamond Pro Bold" pitchFamily="18" charset="0"/>
              </a:rPr>
              <a:t>Chapter 3: Three Dimensional analysis and design </a:t>
            </a:r>
            <a:endParaRPr lang="ar-SA" dirty="0"/>
          </a:p>
        </p:txBody>
      </p:sp>
      <p:sp>
        <p:nvSpPr>
          <p:cNvPr id="3" name="TextBox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83568" y="1124744"/>
            <a:ext cx="7056784" cy="4524315"/>
          </a:xfrm>
          <a:prstGeom prst="rect">
            <a:avLst/>
          </a:prstGeom>
          <a:blipFill rotWithShape="1">
            <a:blip r:embed="rId2"/>
            <a:stretch>
              <a:fillRect l="-604" t="-674" b="-1213"/>
            </a:stretch>
          </a:blipFill>
        </p:spPr>
        <p:txBody>
          <a:bodyPr/>
          <a:lstStyle/>
          <a:p>
            <a:r>
              <a:rPr lang="en-US" sz="2000" b="1">
                <a:noFill/>
              </a:rPr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1236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684000"/>
          </a:xfrm>
        </p:spPr>
        <p:txBody>
          <a:bodyPr/>
          <a:lstStyle/>
          <a:p>
            <a:r>
              <a:rPr lang="en-US" dirty="0">
                <a:latin typeface="Adobe Garamond Pro Bold" pitchFamily="18" charset="0"/>
              </a:rPr>
              <a:t>Chapter 1: Introduction</a:t>
            </a:r>
            <a:endParaRPr lang="en-US" dirty="0"/>
          </a:p>
        </p:txBody>
      </p:sp>
      <p:sp>
        <p:nvSpPr>
          <p:cNvPr id="6" name="Rectangle 5" descr="Capture"/>
          <p:cNvSpPr>
            <a:spLocks noChangeArrowheads="1"/>
          </p:cNvSpPr>
          <p:nvPr/>
        </p:nvSpPr>
        <p:spPr bwMode="auto">
          <a:xfrm>
            <a:off x="251520" y="1700808"/>
            <a:ext cx="8568952" cy="4536504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25400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1821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dobe Garamond Pro Bold" pitchFamily="18" charset="0"/>
              </a:rPr>
              <a:t>Chapter 3: Design Of Slabs</a:t>
            </a: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021483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Check Deflection: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66084"/>
            <a:ext cx="8784976" cy="511649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7437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dobe Garamond Pro Bold" pitchFamily="18" charset="0"/>
              </a:rPr>
              <a:t>Chapter 3: Design Of Slabs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5733255"/>
            <a:ext cx="84296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The allowable deflection = L /240 = 23000 /240 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95.833mm for beam and slab.</a:t>
            </a: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Slab deflection from SAP and beam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 71.03mm. &lt;  95.833mm &gt;&gt;&gt;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OK</a:t>
            </a: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Slab deflection =11.3mm &lt; =L /240 =4000/240 = 16.66mm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962" y="1033463"/>
            <a:ext cx="6696075" cy="448377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4063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Design Of Slab For Shear and Bending: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5852" y="1285860"/>
            <a:ext cx="6143668" cy="5214974"/>
          </a:xfrm>
        </p:spPr>
        <p:txBody>
          <a:bodyPr>
            <a:normAutofit fontScale="92500" lnSpcReduction="20000"/>
          </a:bodyPr>
          <a:lstStyle/>
          <a:p>
            <a:pPr rtl="1">
              <a:buNone/>
            </a:pPr>
            <a:r>
              <a:rPr lang="en-US" dirty="0" smtClean="0"/>
              <a:t>The max shear = 37KN/m.</a:t>
            </a:r>
          </a:p>
          <a:p>
            <a:pPr rtl="1">
              <a:buNone/>
            </a:pPr>
            <a:r>
              <a:rPr lang="en-US" dirty="0" smtClean="0"/>
              <a:t> </a:t>
            </a:r>
            <a:r>
              <a:rPr lang="en-US" dirty="0" err="1" smtClean="0"/>
              <a:t>ØVc</a:t>
            </a:r>
            <a:r>
              <a:rPr lang="en-US" dirty="0" smtClean="0"/>
              <a:t>=125KN/m</a:t>
            </a:r>
          </a:p>
          <a:p>
            <a:pPr rtl="1">
              <a:buNone/>
            </a:pPr>
            <a:r>
              <a:rPr lang="en-US" dirty="0" smtClean="0">
                <a:sym typeface="Wingdings 3"/>
              </a:rPr>
              <a:t></a:t>
            </a:r>
            <a:r>
              <a:rPr lang="en-US" dirty="0" smtClean="0"/>
              <a:t>125 ≥ 37&gt;&gt;&gt;OK </a:t>
            </a:r>
          </a:p>
          <a:p>
            <a:pPr rtl="1">
              <a:buNone/>
            </a:pPr>
            <a:r>
              <a:rPr lang="en-US" dirty="0" smtClean="0"/>
              <a:t>So the slab is Ok for shear.</a:t>
            </a:r>
          </a:p>
          <a:p>
            <a:pPr rtl="1">
              <a:buNone/>
            </a:pPr>
            <a:endParaRPr lang="en-US" dirty="0" smtClean="0"/>
          </a:p>
          <a:p>
            <a:pPr rtl="1">
              <a:buNone/>
            </a:pPr>
            <a:r>
              <a:rPr lang="en-US" dirty="0" smtClean="0"/>
              <a:t>The max moment on slab = 19.3KN.m .  </a:t>
            </a:r>
          </a:p>
          <a:p>
            <a:pPr rtl="1">
              <a:buNone/>
            </a:pPr>
            <a:r>
              <a:rPr lang="en-US" i="1" dirty="0" smtClean="0"/>
              <a:t>P </a:t>
            </a:r>
            <a:r>
              <a:rPr lang="en-US" dirty="0" smtClean="0"/>
              <a:t>= 0.00363</a:t>
            </a:r>
            <a:endParaRPr lang="en-US" i="1" dirty="0" smtClean="0"/>
          </a:p>
          <a:p>
            <a:pPr rtl="1">
              <a:buNone/>
            </a:pPr>
            <a:r>
              <a:rPr lang="en-US" dirty="0" smtClean="0"/>
              <a:t>As= 0.00363*1000*120=435mm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rtl="1">
              <a:buNone/>
            </a:pPr>
            <a:endParaRPr lang="en-US" dirty="0" smtClean="0"/>
          </a:p>
          <a:p>
            <a:pPr rtl="1">
              <a:buNone/>
            </a:pPr>
            <a:r>
              <a:rPr lang="en-US" dirty="0" smtClean="0"/>
              <a:t>As</a:t>
            </a:r>
            <a:r>
              <a:rPr lang="en-US" baseline="-25000" dirty="0" smtClean="0"/>
              <a:t> shrinkage</a:t>
            </a:r>
            <a:r>
              <a:rPr lang="en-US" dirty="0" smtClean="0"/>
              <a:t> = 0.0018 *1000* 170= 306mm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rtl="1">
              <a:buNone/>
            </a:pPr>
            <a:r>
              <a:rPr lang="en-US" dirty="0" smtClean="0"/>
              <a:t>As</a:t>
            </a:r>
            <a:r>
              <a:rPr lang="en-US" baseline="-25000" dirty="0" smtClean="0"/>
              <a:t> shrinkage</a:t>
            </a:r>
            <a:r>
              <a:rPr lang="en-US" dirty="0" smtClean="0"/>
              <a:t> =306mm</a:t>
            </a:r>
            <a:r>
              <a:rPr lang="en-US" baseline="30000" dirty="0" smtClean="0"/>
              <a:t>2</a:t>
            </a:r>
            <a:r>
              <a:rPr lang="en-US" dirty="0" smtClean="0"/>
              <a:t>/m.</a:t>
            </a:r>
          </a:p>
          <a:p>
            <a:pPr>
              <a:buNone/>
            </a:pPr>
            <a:r>
              <a:rPr lang="en-US" dirty="0" smtClean="0"/>
              <a:t>	Using  4Ø 12 / 1000mm then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42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dobe Garamond Pro Bold" pitchFamily="18" charset="0"/>
              </a:rPr>
              <a:t>Chapter 3</a:t>
            </a:r>
            <a:r>
              <a:rPr lang="en-US" dirty="0" smtClean="0">
                <a:latin typeface="Adobe Garamond Pro Bold" pitchFamily="18" charset="0"/>
              </a:rPr>
              <a:t>: Beam Design:</a:t>
            </a: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642910" y="1643050"/>
            <a:ext cx="692948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/>
            <a:r>
              <a:rPr lang="en-US" dirty="0" smtClean="0"/>
              <a:t>From 3 D model in SAP.</a:t>
            </a:r>
          </a:p>
          <a:p>
            <a:pPr rtl="1"/>
            <a:r>
              <a:rPr lang="en-US" dirty="0" smtClean="0"/>
              <a:t>Vu= 183 KN</a:t>
            </a:r>
          </a:p>
          <a:p>
            <a:pPr rtl="1"/>
            <a:r>
              <a:rPr lang="en-US" dirty="0" smtClean="0"/>
              <a:t>Vu &lt; </a:t>
            </a:r>
            <a:r>
              <a:rPr lang="en-US" dirty="0" err="1" smtClean="0"/>
              <a:t>Vc</a:t>
            </a:r>
            <a:r>
              <a:rPr lang="en-US" dirty="0" smtClean="0"/>
              <a:t> &gt;&gt;&gt;&gt; OK</a:t>
            </a:r>
          </a:p>
          <a:p>
            <a:pPr rtl="1"/>
            <a:endParaRPr lang="ar-JO" dirty="0" smtClean="0"/>
          </a:p>
          <a:p>
            <a:pPr rtl="1"/>
            <a:endParaRPr lang="ar-JO" dirty="0" smtClean="0"/>
          </a:p>
          <a:p>
            <a:pPr rtl="1"/>
            <a:endParaRPr lang="ar-JO" dirty="0" smtClean="0"/>
          </a:p>
          <a:p>
            <a:pPr rtl="1"/>
            <a:endParaRPr lang="ar-JO" dirty="0" smtClean="0"/>
          </a:p>
          <a:p>
            <a:pPr rtl="1"/>
            <a:endParaRPr lang="ar-JO" dirty="0" smtClean="0"/>
          </a:p>
          <a:p>
            <a:pPr rtl="1"/>
            <a:endParaRPr lang="ar-JO" dirty="0" smtClean="0"/>
          </a:p>
          <a:p>
            <a:pPr rtl="1"/>
            <a:endParaRPr lang="ar-JO" dirty="0" smtClean="0"/>
          </a:p>
          <a:p>
            <a:pPr rtl="1"/>
            <a:endParaRPr lang="ar-JO" dirty="0" smtClean="0"/>
          </a:p>
          <a:p>
            <a:pPr rtl="1"/>
            <a:endParaRPr lang="ar-JO" dirty="0" smtClean="0"/>
          </a:p>
          <a:p>
            <a:pPr rtl="1"/>
            <a:endParaRPr lang="ar-JO" dirty="0" smtClean="0"/>
          </a:p>
          <a:p>
            <a:pPr rtl="1"/>
            <a:endParaRPr lang="ar-JO" dirty="0" smtClean="0"/>
          </a:p>
          <a:p>
            <a:pPr rtl="1"/>
            <a:endParaRPr lang="ar-JO" dirty="0" smtClean="0"/>
          </a:p>
          <a:p>
            <a:pPr rtl="1"/>
            <a:endParaRPr lang="ar-JO" dirty="0" smtClean="0"/>
          </a:p>
          <a:p>
            <a:pPr rtl="1"/>
            <a:endParaRPr lang="ar-JO" dirty="0" smtClean="0"/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496"/>
            <a:ext cx="653349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714348" y="2714620"/>
            <a:ext cx="811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1"/>
            <a:r>
              <a:rPr lang="en-US" dirty="0" smtClean="0"/>
              <a:t> Use  =</a:t>
            </a:r>
          </a:p>
        </p:txBody>
      </p:sp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000504"/>
            <a:ext cx="6643734" cy="1819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105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000108"/>
            <a:ext cx="718185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1214414" y="592933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Error = (0.31-0.292)/0.31</a:t>
            </a:r>
          </a:p>
          <a:p>
            <a:r>
              <a:rPr lang="en-US" dirty="0" smtClean="0"/>
              <a:t>          =5.8% &lt; 10%</a:t>
            </a:r>
            <a:endParaRPr lang="ar-SA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8760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dobe Garamond Pro Bold" pitchFamily="18" charset="0"/>
              </a:rPr>
              <a:t>Chapter 3: Beam Design:</a:t>
            </a:r>
            <a:endParaRPr lang="ar-SA" dirty="0"/>
          </a:p>
        </p:txBody>
      </p:sp>
      <p:pic>
        <p:nvPicPr>
          <p:cNvPr id="5" name="Picture 4" descr="C:\Users\Farouq\Desktop\short cuts\lkjhgfd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000240"/>
            <a:ext cx="6025297" cy="318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28596" y="1214422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Design of beams for flexure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4618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dobe Garamond Pro Bold" pitchFamily="18" charset="0"/>
              </a:rPr>
              <a:t>Chapter 3: Design Of Beams</a:t>
            </a:r>
            <a:endParaRPr lang="ar-SA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42910" y="1071546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Design of beams for flexure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7" y="1500174"/>
            <a:ext cx="667686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9623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dobe Garamond Pro Bold" pitchFamily="18" charset="0"/>
              </a:rPr>
              <a:t>Chapter 3: Design Of Beams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41277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Reinforcement Distribution of beams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553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3117"/>
            <a:ext cx="770813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857224" y="52863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Error = (0.625-0.56)/0.625</a:t>
            </a:r>
          </a:p>
          <a:p>
            <a:r>
              <a:rPr lang="en-US" dirty="0" smtClean="0"/>
              <a:t>          =9.4% &lt; 10%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3430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Garamond Pro Bold" pitchFamily="18" charset="0"/>
              </a:rPr>
              <a:t>Chapter 3: Design Of Beams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786" y="1071546"/>
            <a:ext cx="4038600" cy="538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i="1" dirty="0" smtClean="0"/>
              <a:t>Design For Torsion:</a:t>
            </a:r>
            <a:endParaRPr lang="ar-SA" sz="2400" dirty="0"/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7572428" cy="5140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47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Garamond Pro Bold" pitchFamily="18" charset="0"/>
              </a:rPr>
              <a:t>Chapter 3: Design Of Beams</a:t>
            </a:r>
            <a:endParaRPr lang="ar-SA" dirty="0"/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8"/>
            <a:ext cx="7643866" cy="5265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785786" y="1071546"/>
            <a:ext cx="4038600" cy="35719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400" b="1" i="1" dirty="0" smtClean="0"/>
              <a:t>Design For Torsion:</a:t>
            </a:r>
            <a:endParaRPr lang="ar-SA" sz="2400" dirty="0"/>
          </a:p>
        </p:txBody>
      </p:sp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786454"/>
            <a:ext cx="1731070" cy="361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48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Garamond Pro Bold" pitchFamily="18" charset="0"/>
              </a:rPr>
              <a:t>Chapter 3: Design Of Beams</a:t>
            </a:r>
            <a:endParaRPr lang="ar-SA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785786" y="1000108"/>
            <a:ext cx="4038600" cy="35719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400" b="1" i="1" dirty="0" smtClean="0"/>
              <a:t>Design For Torsion:</a:t>
            </a:r>
            <a:endParaRPr lang="ar-SA" sz="2400" dirty="0"/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838325"/>
            <a:ext cx="7772400" cy="2590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714348" y="4714884"/>
            <a:ext cx="700092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Error = (0.41-0.4)/0.41</a:t>
            </a:r>
          </a:p>
          <a:p>
            <a:r>
              <a:rPr lang="en-US" dirty="0" smtClean="0"/>
              <a:t>          =2.4% &lt; 10%</a:t>
            </a:r>
          </a:p>
          <a:p>
            <a:endParaRPr lang="en-US" dirty="0" smtClean="0"/>
          </a:p>
          <a:p>
            <a:r>
              <a:rPr lang="en-US" dirty="0" smtClean="0"/>
              <a:t>Al = 618 mm from SAP but 929=618 + 311</a:t>
            </a:r>
            <a:r>
              <a:rPr lang="en-US" sz="1600" dirty="0" smtClean="0"/>
              <a:t>(minimum reinforcement)</a:t>
            </a:r>
          </a:p>
          <a:p>
            <a:r>
              <a:rPr lang="en-US" sz="1600" dirty="0" smtClean="0"/>
              <a:t> </a:t>
            </a:r>
          </a:p>
          <a:p>
            <a:endParaRPr lang="en-US" sz="16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857224" y="58578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Error = (629-618)/629</a:t>
            </a:r>
          </a:p>
          <a:p>
            <a:r>
              <a:rPr lang="en-US" dirty="0" smtClean="0"/>
              <a:t>          =1.7% &lt; 10%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49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684000"/>
          </a:xfrm>
        </p:spPr>
        <p:txBody>
          <a:bodyPr/>
          <a:lstStyle/>
          <a:p>
            <a:r>
              <a:rPr lang="en-US" dirty="0">
                <a:latin typeface="Adobe Garamond Pro Bold" pitchFamily="18" charset="0"/>
              </a:rPr>
              <a:t>Chapter 1: Introduction</a:t>
            </a:r>
            <a:endParaRPr lang="en-US" dirty="0"/>
          </a:p>
        </p:txBody>
      </p:sp>
      <p:sp>
        <p:nvSpPr>
          <p:cNvPr id="6" name="Rectangle 5" descr="Capture"/>
          <p:cNvSpPr>
            <a:spLocks noChangeArrowheads="1"/>
          </p:cNvSpPr>
          <p:nvPr/>
        </p:nvSpPr>
        <p:spPr bwMode="auto">
          <a:xfrm>
            <a:off x="251520" y="1268760"/>
            <a:ext cx="8568952" cy="511256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3003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Chapter 3: Design Of Beams</a:t>
            </a:r>
            <a:endParaRPr lang="ar-SA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196752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esign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of pre-stressed concrete beams</a:t>
            </a: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323528" y="1844824"/>
                <a:ext cx="4680520" cy="15275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r>
                      <a:rPr lang="en-US" i="1"/>
                      <m:t>𝑓</m:t>
                    </m:r>
                    <m:r>
                      <a:rPr lang="en-US" i="1"/>
                      <m:t>′</m:t>
                    </m:r>
                    <m:r>
                      <a:rPr lang="en-US" i="1"/>
                      <m:t>𝑐</m:t>
                    </m:r>
                    <m:r>
                      <a:rPr lang="en-US" i="1"/>
                      <m:t>=</m:t>
                    </m:r>
                    <m:r>
                      <a:rPr lang="en-US" i="1"/>
                      <m:t>35</m:t>
                    </m:r>
                    <m:r>
                      <a:rPr lang="en-US" i="1"/>
                      <m:t> </m:t>
                    </m:r>
                    <m:r>
                      <a:rPr lang="en-US" i="1"/>
                      <m:t>𝑀𝑝𝑎</m:t>
                    </m:r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.</a:t>
                </a: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𝐹</m:t>
                        </m:r>
                      </m:e>
                      <m:sub>
                        <m:r>
                          <a:rPr lang="en-US" i="1"/>
                          <m:t>𝑦</m:t>
                        </m:r>
                      </m:sub>
                    </m:sSub>
                    <m:r>
                      <a:rPr lang="en-US" i="1"/>
                      <m:t>=</m:t>
                    </m:r>
                    <m:r>
                      <a:rPr lang="en-US" i="1"/>
                      <m:t>420</m:t>
                    </m:r>
                    <m:r>
                      <a:rPr lang="en-US" i="1"/>
                      <m:t> </m:t>
                    </m:r>
                    <m:r>
                      <a:rPr lang="en-US" i="1"/>
                      <m:t>𝑀𝑝𝑎</m:t>
                    </m:r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𝐹</m:t>
                        </m:r>
                      </m:e>
                      <m:sub>
                        <m:r>
                          <a:rPr lang="en-US" i="1"/>
                          <m:t>𝑝𝑢</m:t>
                        </m:r>
                      </m:sub>
                    </m:sSub>
                    <m:r>
                      <a:rPr lang="en-US" i="1"/>
                      <m:t>=</m:t>
                    </m:r>
                    <m:r>
                      <a:rPr lang="en-US" i="1"/>
                      <m:t>1862</m:t>
                    </m:r>
                    <m:r>
                      <a:rPr lang="en-US" i="1"/>
                      <m:t>𝑀𝑝𝑎</m:t>
                    </m:r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lvl="0"/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Slab thickness h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= 170mm.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844824"/>
                <a:ext cx="4680520" cy="1527534"/>
              </a:xfrm>
              <a:prstGeom prst="rect">
                <a:avLst/>
              </a:prstGeom>
              <a:blipFill rotWithShape="1">
                <a:blip r:embed="rId2"/>
                <a:stretch>
                  <a:fillRect l="-1042" t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0643" y="1844824"/>
            <a:ext cx="5427861" cy="4680519"/>
          </a:xfrm>
          <a:prstGeom prst="rect">
            <a:avLst/>
          </a:prstGeom>
        </p:spPr>
      </p:pic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143248"/>
            <a:ext cx="296227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0089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dobe Garamond Pro Bold" pitchFamily="18" charset="0"/>
              </a:rPr>
              <a:t>Chapter 3: Design Of Beams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124744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From SAP and after making some iteration the section and area of prestressing steel 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28524109"/>
              </p:ext>
            </p:extLst>
          </p:nvPr>
        </p:nvGraphicFramePr>
        <p:xfrm>
          <a:off x="1043609" y="2204867"/>
          <a:ext cx="7033590" cy="358633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075698"/>
                <a:gridCol w="2075698"/>
                <a:gridCol w="2882194"/>
              </a:tblGrid>
              <a:tr h="788773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kern="1200" dirty="0">
                          <a:effectLst/>
                        </a:rPr>
                        <a:t>L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kern="1200" dirty="0" smtClean="0">
                          <a:effectLst/>
                        </a:rPr>
                        <a:t>A( mm2)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kern="1200">
                          <a:effectLst/>
                        </a:rPr>
                        <a:t>Number of strands</a:t>
                      </a:r>
                      <a:endParaRPr lang="en-US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66260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kern="1200" dirty="0">
                          <a:effectLst/>
                        </a:rPr>
                        <a:t>16.94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kern="1200" dirty="0">
                          <a:effectLst/>
                        </a:rPr>
                        <a:t>1981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kern="1200" dirty="0">
                          <a:effectLst/>
                        </a:rPr>
                        <a:t>20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66260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kern="1200">
                          <a:effectLst/>
                        </a:rPr>
                        <a:t>18.72</a:t>
                      </a:r>
                      <a:endParaRPr lang="en-US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kern="1200" dirty="0">
                          <a:effectLst/>
                        </a:rPr>
                        <a:t>2673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kern="1200">
                          <a:effectLst/>
                        </a:rPr>
                        <a:t>27</a:t>
                      </a:r>
                      <a:endParaRPr lang="en-US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66260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kern="1200">
                          <a:effectLst/>
                        </a:rPr>
                        <a:t>20.45</a:t>
                      </a:r>
                      <a:endParaRPr lang="en-US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kern="1200" dirty="0">
                          <a:effectLst/>
                        </a:rPr>
                        <a:t>2475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kern="1200">
                          <a:effectLst/>
                        </a:rPr>
                        <a:t>25</a:t>
                      </a:r>
                      <a:endParaRPr lang="en-US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66260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kern="1200">
                          <a:effectLst/>
                        </a:rPr>
                        <a:t>22.36</a:t>
                      </a:r>
                      <a:endParaRPr lang="en-US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kern="1200">
                          <a:effectLst/>
                        </a:rPr>
                        <a:t>3069</a:t>
                      </a:r>
                      <a:endParaRPr lang="en-US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kern="1200" dirty="0">
                          <a:effectLst/>
                        </a:rPr>
                        <a:t>31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66260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kern="1200">
                          <a:effectLst/>
                        </a:rPr>
                        <a:t>24</a:t>
                      </a:r>
                      <a:endParaRPr lang="en-US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kern="1200" dirty="0">
                          <a:effectLst/>
                        </a:rPr>
                        <a:t>3366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kern="1200">
                          <a:effectLst/>
                        </a:rPr>
                        <a:t>34</a:t>
                      </a:r>
                      <a:endParaRPr lang="en-US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66260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kern="1200">
                          <a:effectLst/>
                        </a:rPr>
                        <a:t>24.58</a:t>
                      </a:r>
                      <a:endParaRPr lang="en-US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kern="1200">
                          <a:effectLst/>
                        </a:rPr>
                        <a:t>3069</a:t>
                      </a:r>
                      <a:endParaRPr lang="en-US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836160" algn="l"/>
                        </a:tabLst>
                      </a:pPr>
                      <a:r>
                        <a:rPr lang="en-US" sz="1800" kern="1200" dirty="0">
                          <a:effectLst/>
                        </a:rPr>
                        <a:t>31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5816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Garamond Pro Bold" pitchFamily="18" charset="0"/>
              </a:rPr>
              <a:t>Chapter 3: Design Of Beams</a:t>
            </a:r>
            <a:endParaRPr lang="ar-SA" dirty="0"/>
          </a:p>
        </p:txBody>
      </p:sp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428736"/>
            <a:ext cx="7736735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00034" y="1000108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esign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of pre-stressed concrete beams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52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dobe Garamond Pro Bold" pitchFamily="18" charset="0"/>
              </a:rPr>
              <a:t>Chapter 3: Design Of Beams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124744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Check Internal Stresses </a:t>
            </a:r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69856387"/>
              </p:ext>
            </p:extLst>
          </p:nvPr>
        </p:nvGraphicFramePr>
        <p:xfrm>
          <a:off x="395536" y="1817646"/>
          <a:ext cx="8280921" cy="182737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17893"/>
                <a:gridCol w="1017893"/>
                <a:gridCol w="1800620"/>
                <a:gridCol w="1110032"/>
                <a:gridCol w="1114419"/>
                <a:gridCol w="1110032"/>
                <a:gridCol w="1110032"/>
              </a:tblGrid>
              <a:tr h="261054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L</a:t>
                      </a:r>
                      <a:endParaRPr lang="en-US" sz="14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A mm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moment DEAD 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M DEA/ST </a:t>
                      </a:r>
                      <a:endParaRPr lang="en-US" sz="14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M DEAD/SP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F TOP 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F TOP 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1054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16.94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1981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5.70E+08</a:t>
                      </a:r>
                      <a:endParaRPr lang="en-US" sz="14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1.23E+00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2.38E+00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-3.39E+00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2.19E-01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1054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18.72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2673</a:t>
                      </a:r>
                      <a:endParaRPr lang="en-US" sz="14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7.64E+08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1.65E+00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3.18E+00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-4.56E+00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2.75E-01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1054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20.45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2475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8.94E+08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1.93E+00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3.73E+00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-4.63E+00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1.03E+00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1054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22.36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3069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1.03E+09</a:t>
                      </a:r>
                      <a:endParaRPr lang="en-US" sz="14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2.23E+00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4.31E+00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-5.57E+00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9.69E-01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1054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24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3366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1.13E+09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2.45E+00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4.72E+00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-6.11E+00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1.06E+00</a:t>
                      </a:r>
                      <a:endParaRPr lang="en-US" sz="14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1054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24.58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3069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9.66E+08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2.09E+00</a:t>
                      </a:r>
                      <a:endParaRPr lang="en-US" sz="14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4.03E+00</a:t>
                      </a:r>
                      <a:endParaRPr lang="en-US" sz="14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-5.43E+00</a:t>
                      </a:r>
                      <a:endParaRPr lang="en-US" sz="14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6.85E-01</a:t>
                      </a:r>
                      <a:endParaRPr lang="en-US" sz="14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59068861"/>
              </p:ext>
            </p:extLst>
          </p:nvPr>
        </p:nvGraphicFramePr>
        <p:xfrm>
          <a:off x="412684" y="3933056"/>
          <a:ext cx="8280920" cy="254312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72441"/>
                <a:gridCol w="872441"/>
                <a:gridCol w="951505"/>
                <a:gridCol w="1255952"/>
                <a:gridCol w="956959"/>
                <a:gridCol w="956959"/>
                <a:gridCol w="1243229"/>
                <a:gridCol w="1171434"/>
              </a:tblGrid>
              <a:tr h="49722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L</a:t>
                      </a:r>
                      <a:endParaRPr lang="en-US" sz="14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Area of prestressed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moment service 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moment ultimate</a:t>
                      </a:r>
                      <a:endParaRPr lang="en-US" sz="14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M ser/St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Mu/St</a:t>
                      </a:r>
                      <a:endParaRPr lang="en-US" sz="14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F TOP SER</a:t>
                      </a:r>
                      <a:endParaRPr lang="en-US" sz="14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F TOP ULTI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3778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16.94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1981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4.65E+08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9.58E+08</a:t>
                      </a:r>
                      <a:endParaRPr lang="en-US" sz="14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1.004912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2.070334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0.653363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-0.41206</a:t>
                      </a:r>
                      <a:endParaRPr lang="en-US" sz="14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2651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18.72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2673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6.00E+08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1.66E+09</a:t>
                      </a:r>
                      <a:endParaRPr lang="en-US" sz="14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1.29666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3.591749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0.94088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-1.35421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2651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20.45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2475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8.93E+08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1.51E+09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1.929862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3.263261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0.141934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-1.19146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2651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22.36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3069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1.04E+09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1.93E+09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2.241061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4.170923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0.327967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-1.6019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2651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24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3366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1.19E+09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1.93E+09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2.571709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4.160118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0.245934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-1.34247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2651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24.58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3069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1.10E+09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1.74E+09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2.37721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3.764637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0.191817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-1.19561</a:t>
                      </a:r>
                      <a:endParaRPr lang="en-US" sz="14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2154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dobe Garamond Pro Bold" pitchFamily="18" charset="0"/>
              </a:rPr>
              <a:t>Chapter 3: Design Of Beams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124744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Check Internal Stresses </a:t>
            </a:r>
          </a:p>
          <a:p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06539092"/>
              </p:ext>
            </p:extLst>
          </p:nvPr>
        </p:nvGraphicFramePr>
        <p:xfrm>
          <a:off x="611560" y="2348880"/>
          <a:ext cx="8064897" cy="244827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65714"/>
                <a:gridCol w="1154866"/>
                <a:gridCol w="944098"/>
                <a:gridCol w="944098"/>
                <a:gridCol w="949324"/>
                <a:gridCol w="944098"/>
                <a:gridCol w="1100867"/>
                <a:gridCol w="1161832"/>
              </a:tblGrid>
              <a:tr h="61206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L</a:t>
                      </a:r>
                      <a:endParaRPr lang="en-US" sz="14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Area of  prestressed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moment service</a:t>
                      </a:r>
                      <a:endParaRPr lang="en-US" sz="14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moment ultimate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M ser/Sb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Mu/Sb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F TOP SER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F TOP ULTI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6034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16.94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1981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4.65E+08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9.58E+08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1.9375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3.99E+00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-6.0152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-3.96103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6034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18.72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2673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6.00E+08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1.66E+09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2.5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6.93E+00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-8.23073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-3.80573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6034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20.45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2475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8.93E+08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1.51E+09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3.720833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6.29E+00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-6.21502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-3.64419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6034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22.36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3069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1.04E+09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1.93E+09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4.320833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8.04E+00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-7.99963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-4.2788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6034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24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3366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1.19E+09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1.93E+09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4.958333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8.02E+00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-8.55443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-5.49193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6034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24.58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3069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1.10E+09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1.74E+09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4.583333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7.26E+00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-7.73713</a:t>
                      </a:r>
                      <a:endParaRPr lang="en-US" sz="1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-5.06213</a:t>
                      </a:r>
                      <a:endParaRPr lang="en-US" sz="14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7517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dobe Garamond Pro Bold" pitchFamily="18" charset="0"/>
              </a:rPr>
              <a:t>Chapter 3: Design Of Beams</a:t>
            </a:r>
            <a:endParaRPr lang="ar-SA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956551235"/>
              </p:ext>
            </p:extLst>
          </p:nvPr>
        </p:nvGraphicFramePr>
        <p:xfrm>
          <a:off x="-1143040" y="2071678"/>
          <a:ext cx="15641314" cy="4422636"/>
        </p:xfrm>
        <a:graphic>
          <a:graphicData uri="http://schemas.openxmlformats.org/presentationml/2006/ole">
            <p:oleObj spid="_x0000_s7180" name="AutoCAD Drawing" r:id="rId3" imgW="11077575" imgH="2828925" progId="AutoCAD.Drawing.17">
              <p:embed/>
            </p:oleObj>
          </a:graphicData>
        </a:graphic>
      </p:graphicFrame>
      <p:sp>
        <p:nvSpPr>
          <p:cNvPr id="8" name="Rectangle 7"/>
          <p:cNvSpPr/>
          <p:nvPr/>
        </p:nvSpPr>
        <p:spPr>
          <a:xfrm>
            <a:off x="642910" y="1357298"/>
            <a:ext cx="4448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Final design of pre-stressed concrete beams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4475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dobe Garamond Pro Bold" pitchFamily="18" charset="0"/>
              </a:rPr>
              <a:t>Chapter 3: Design Of </a:t>
            </a:r>
            <a:r>
              <a:rPr lang="en-US" dirty="0" smtClean="0">
                <a:latin typeface="Adobe Garamond Pro Bold" pitchFamily="18" charset="0"/>
              </a:rPr>
              <a:t>Columns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268760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Design of columns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8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85926"/>
            <a:ext cx="8029575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3479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dobe Garamond Pro Bold" pitchFamily="18" charset="0"/>
              </a:rPr>
              <a:t>Chapter 3: Design Of Columns</a:t>
            </a:r>
            <a:endParaRPr lang="ar-SA" dirty="0"/>
          </a:p>
        </p:txBody>
      </p:sp>
      <p:pic>
        <p:nvPicPr>
          <p:cNvPr id="7065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059938"/>
            <a:ext cx="6819928" cy="579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57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3294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Garamond Pro Bold" pitchFamily="18" charset="0"/>
              </a:rPr>
              <a:t>Chapter 3: Design Of Columns</a:t>
            </a:r>
            <a:endParaRPr lang="ar-SA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000108"/>
            <a:ext cx="7072362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58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Garamond Pro Bold" pitchFamily="18" charset="0"/>
              </a:rPr>
              <a:t>Chapter 3: Design Of Columns</a:t>
            </a:r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799" y="1447800"/>
            <a:ext cx="6524705" cy="355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59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684000"/>
          </a:xfrm>
        </p:spPr>
        <p:txBody>
          <a:bodyPr/>
          <a:lstStyle/>
          <a:p>
            <a:r>
              <a:rPr lang="en-US" dirty="0">
                <a:latin typeface="Adobe Garamond Pro Bold" pitchFamily="18" charset="0"/>
              </a:rPr>
              <a:t>Chapter 1: Introduction</a:t>
            </a:r>
            <a:endParaRPr lang="en-US" dirty="0"/>
          </a:p>
        </p:txBody>
      </p:sp>
      <p:sp>
        <p:nvSpPr>
          <p:cNvPr id="6" name="Rectangle 5" descr="Capture"/>
          <p:cNvSpPr>
            <a:spLocks noChangeArrowheads="1"/>
          </p:cNvSpPr>
          <p:nvPr/>
        </p:nvSpPr>
        <p:spPr bwMode="auto">
          <a:xfrm>
            <a:off x="179512" y="1124744"/>
            <a:ext cx="8568952" cy="5256584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4909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Garamond Pro Bold" pitchFamily="18" charset="0"/>
              </a:rPr>
              <a:t>Chapter 3: Design Of Columns</a:t>
            </a:r>
            <a:endParaRPr lang="ar-SA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990600"/>
            <a:ext cx="5791200" cy="569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60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Garamond Pro Bold" pitchFamily="18" charset="0"/>
              </a:rPr>
              <a:t>Chapter 3: Design Of Columns</a:t>
            </a:r>
            <a:endParaRPr lang="ar-SA" dirty="0"/>
          </a:p>
        </p:txBody>
      </p:sp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00174"/>
            <a:ext cx="771866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714348" y="3857628"/>
            <a:ext cx="70009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/>
              <a:t>P </a:t>
            </a:r>
            <a:r>
              <a:rPr lang="en-US" sz="2000" dirty="0" smtClean="0"/>
              <a:t>=2111.83/(400*400)</a:t>
            </a:r>
          </a:p>
          <a:p>
            <a:r>
              <a:rPr lang="en-US" sz="2000" dirty="0" smtClean="0"/>
              <a:t>      = 1.3%</a:t>
            </a:r>
          </a:p>
          <a:p>
            <a:r>
              <a:rPr lang="en-US" sz="2000" dirty="0" smtClean="0"/>
              <a:t>Error =(1.3-1.2) /1.2</a:t>
            </a:r>
          </a:p>
          <a:p>
            <a:r>
              <a:rPr lang="en-US" sz="2000" dirty="0" smtClean="0"/>
              <a:t>          = 8.3% &lt; 10%</a:t>
            </a:r>
          </a:p>
          <a:p>
            <a:endParaRPr lang="en-US" sz="16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61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dobe Garamond Pro Bold" pitchFamily="18" charset="0"/>
              </a:rPr>
              <a:t>Chapter 3: Design Of </a:t>
            </a:r>
            <a:r>
              <a:rPr lang="en-US" dirty="0" smtClean="0">
                <a:latin typeface="Adobe Garamond Pro Bold" pitchFamily="18" charset="0"/>
              </a:rPr>
              <a:t>Footing</a:t>
            </a:r>
            <a:endParaRPr lang="ar-SA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11560" y="1124744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-Design of footing</a:t>
            </a:r>
            <a:endParaRPr lang="en-US" dirty="0"/>
          </a:p>
          <a:p>
            <a:endParaRPr lang="en-US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611560" y="1628800"/>
                <a:ext cx="7920880" cy="45994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rtl="1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Design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footing for column C1-81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rtl="1"/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rtl="1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Dimension of column =350*520mm</a:t>
                </a:r>
              </a:p>
              <a:p>
                <a:pPr rtl="1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Ps=1981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rtl="1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Pu =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2458 KN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rtl="1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Q all of soil =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350 KN/m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rtl="1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Area of footing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/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/>
                            <a:cs typeface="Times New Roman" pitchFamily="18" charset="0"/>
                          </a:rPr>
                          <m:t>𝑃𝑠</m:t>
                        </m:r>
                      </m:num>
                      <m:den>
                        <m:r>
                          <a:rPr lang="en-US" sz="2000">
                            <a:latin typeface="Cambria Math"/>
                            <a:cs typeface="Times New Roman" pitchFamily="18" charset="0"/>
                          </a:rPr>
                          <m:t>𝑄𝑎𝑙𝑙</m:t>
                        </m:r>
                      </m:den>
                    </m:f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rtl="1"/>
                <a:r>
                  <a:rPr lang="ar-JO" dirty="0">
                    <a:latin typeface="Times New Roman" pitchFamily="18" charset="0"/>
                    <a:cs typeface="Times New Roman" pitchFamily="18" charset="0"/>
                  </a:rPr>
                  <a:t/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Area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of footing =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/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/>
                            <a:cs typeface="Times New Roman" pitchFamily="18" charset="0"/>
                          </a:rPr>
                          <m:t>1981</m:t>
                        </m:r>
                      </m:num>
                      <m:den>
                        <m:r>
                          <a:rPr lang="en-US" sz="2000">
                            <a:latin typeface="Cambria Math"/>
                            <a:cs typeface="Times New Roman" pitchFamily="18" charset="0"/>
                          </a:rPr>
                          <m:t>350</m:t>
                        </m:r>
                      </m:den>
                    </m:f>
                  </m:oMath>
                </a14:m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/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= 5.7m2</a:t>
                </a:r>
              </a:p>
              <a:p>
                <a:pPr rtl="1"/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rtl="1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Use footing with dimensions of (2.4*2.6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) m</a:t>
                </a:r>
              </a:p>
              <a:p>
                <a:pPr rtl="1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D =10*Pu</a:t>
                </a:r>
                <a:r>
                  <a:rPr lang="en-US" baseline="30000" dirty="0">
                    <a:latin typeface="Times New Roman" pitchFamily="18" charset="0"/>
                    <a:cs typeface="Times New Roman" pitchFamily="18" charset="0"/>
                  </a:rPr>
                  <a:t>0.5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rtl="1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D =10*2458</a:t>
                </a:r>
                <a:r>
                  <a:rPr lang="en-US" baseline="30000" dirty="0">
                    <a:latin typeface="Times New Roman" pitchFamily="18" charset="0"/>
                    <a:cs typeface="Times New Roman" pitchFamily="18" charset="0"/>
                  </a:rPr>
                  <a:t>0.5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rtl="1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D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500mm … The thickness is ok for wide beam shear and bunching shear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H =580mm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1628800"/>
                <a:ext cx="7920880" cy="4599401"/>
              </a:xfrm>
              <a:prstGeom prst="rect">
                <a:avLst/>
              </a:prstGeom>
              <a:blipFill rotWithShape="1">
                <a:blip r:embed="rId2"/>
                <a:stretch>
                  <a:fillRect l="-615" t="-6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62</a:t>
            </a:fld>
            <a:endParaRPr lang="en-US" dirty="0"/>
          </a:p>
        </p:txBody>
      </p:sp>
      <p:pic>
        <p:nvPicPr>
          <p:cNvPr id="7680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214554"/>
            <a:ext cx="357190" cy="21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4199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Chapter 3: Design Of Footing</a:t>
            </a:r>
            <a:endParaRPr lang="ar-SA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57200" y="6143643"/>
            <a:ext cx="4038600" cy="42862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550</a:t>
            </a:r>
            <a:endParaRPr lang="ar-SA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63</a:t>
            </a:fld>
            <a:endParaRPr 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9552" y="1268760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-Design footing for flexure</a:t>
            </a:r>
            <a:endParaRPr lang="en-US" dirty="0"/>
          </a:p>
          <a:p>
            <a:endParaRPr lang="en-US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755576" y="1915091"/>
                <a:ext cx="6480720" cy="4133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rtl="1"/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rtl="1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Mu=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394</m:t>
                        </m:r>
                        <m:r>
                          <a:rPr lang="en-US" i="1">
                            <a:latin typeface="Cambria Math"/>
                          </a:rPr>
                          <m:t>∗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  <m:r>
                              <a:rPr lang="en-US" i="1">
                                <a:latin typeface="Cambria Math"/>
                              </a:rPr>
                              <m:t>.</m:t>
                            </m:r>
                            <m:r>
                              <a:rPr lang="en-US" i="1">
                                <a:latin typeface="Cambria Math"/>
                              </a:rPr>
                              <m:t>04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= 214KN.m</a:t>
                </a:r>
              </a:p>
              <a:p>
                <a:pPr rtl="1"/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rtl="1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ρ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85</m:t>
                        </m:r>
                        <m:r>
                          <a:rPr lang="en-US" i="1">
                            <a:latin typeface="Cambria Math"/>
                          </a:rPr>
                          <m:t>∗</m:t>
                        </m:r>
                        <m:r>
                          <a:rPr lang="en-US" i="1">
                            <a:latin typeface="Cambria Math"/>
                          </a:rPr>
                          <m:t>30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420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(</m:t>
                    </m:r>
                    <m:r>
                      <a:rPr lang="en-US" i="1">
                        <a:latin typeface="Cambria Math"/>
                      </a:rPr>
                      <m:t>1</m:t>
                    </m:r>
                    <m:r>
                      <a:rPr lang="en-US" i="1">
                        <a:latin typeface="Cambria Math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</a:rPr>
                          <m:t>1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  <m:r>
                              <a:rPr lang="en-US" i="1">
                                <a:latin typeface="Cambria Math"/>
                              </a:rPr>
                              <m:t>.</m:t>
                            </m:r>
                            <m:r>
                              <a:rPr lang="en-US" i="1">
                                <a:latin typeface="Cambria Math"/>
                              </a:rPr>
                              <m:t>61</m:t>
                            </m:r>
                            <m:r>
                              <a:rPr lang="en-US" i="1">
                                <a:latin typeface="Cambria Math"/>
                              </a:rPr>
                              <m:t>∗</m:t>
                            </m:r>
                            <m:r>
                              <a:rPr lang="en-US" i="1">
                                <a:latin typeface="Cambria Math"/>
                              </a:rPr>
                              <m:t>214</m:t>
                            </m:r>
                            <m:r>
                              <a:rPr lang="en-US" i="1">
                                <a:latin typeface="Cambria Math"/>
                              </a:rPr>
                              <m:t>∗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6</m:t>
                                </m:r>
                              </m:sup>
                            </m:sSup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30</m:t>
                            </m:r>
                            <m:r>
                              <a:rPr lang="en-US" i="1">
                                <a:latin typeface="Cambria Math"/>
                              </a:rPr>
                              <m:t>∗ </m:t>
                            </m:r>
                            <m:r>
                              <a:rPr lang="en-US" i="1">
                                <a:latin typeface="Cambria Math"/>
                              </a:rPr>
                              <m:t>100</m:t>
                            </m:r>
                            <m:r>
                              <a:rPr lang="en-US" i="1">
                                <a:latin typeface="Cambria Math"/>
                              </a:rPr>
                              <m:t>∗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500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rad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=2.3*10</a:t>
                </a:r>
                <a:r>
                  <a:rPr lang="en-US" baseline="30000" dirty="0">
                    <a:latin typeface="Times New Roman" pitchFamily="18" charset="0"/>
                    <a:cs typeface="Times New Roman" pitchFamily="18" charset="0"/>
                  </a:rPr>
                  <a:t>-3</a:t>
                </a:r>
              </a:p>
              <a:p>
                <a:pPr rtl="1"/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rtl="1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As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2.23*10</a:t>
                </a:r>
                <a:r>
                  <a:rPr lang="en-US" baseline="30000" dirty="0">
                    <a:latin typeface="Times New Roman" pitchFamily="18" charset="0"/>
                    <a:cs typeface="Times New Roman" pitchFamily="18" charset="0"/>
                  </a:rPr>
                  <a:t>-3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*1000*500=1155mm</a:t>
                </a:r>
                <a:r>
                  <a:rPr lang="en-US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  <a:p>
                <a:pPr rtl="1"/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rtl="1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As 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min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=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1044mm</a:t>
                </a:r>
                <a:r>
                  <a:rPr lang="en-US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  <a:p>
                <a:pPr rtl="1"/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rtl="1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Use As =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1155mm</a:t>
                </a:r>
                <a:r>
                  <a:rPr lang="en-US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  <a:p>
                <a:pPr rtl="1"/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Use 8Ø14/m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1915091"/>
                <a:ext cx="6480720" cy="4133376"/>
              </a:xfrm>
              <a:prstGeom prst="rect">
                <a:avLst/>
              </a:prstGeom>
              <a:blipFill rotWithShape="1">
                <a:blip r:embed="rId2"/>
                <a:stretch>
                  <a:fillRect l="-8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84424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dobe Garamond Pro Bold" pitchFamily="18" charset="0"/>
              </a:rPr>
              <a:t>Chapter 3: Design Of </a:t>
            </a:r>
            <a:r>
              <a:rPr lang="en-US" dirty="0" smtClean="0">
                <a:latin typeface="Adobe Garamond Pro Bold" pitchFamily="18" charset="0"/>
              </a:rPr>
              <a:t>Footing</a:t>
            </a:r>
            <a:endParaRPr lang="ar-SA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918928266"/>
              </p:ext>
            </p:extLst>
          </p:nvPr>
        </p:nvGraphicFramePr>
        <p:xfrm>
          <a:off x="-1692696" y="1484784"/>
          <a:ext cx="13537504" cy="4824536"/>
        </p:xfrm>
        <a:graphic>
          <a:graphicData uri="http://schemas.openxmlformats.org/presentationml/2006/ole">
            <p:oleObj spid="_x0000_s9220" name="AutoCAD Drawing" r:id="rId3" imgW="12030075" imgH="3781425" progId="AutoCAD.Drawing.17">
              <p:embed/>
            </p:oleObj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64</a:t>
            </a:fld>
            <a:endParaRPr lang="en-US" dirty="0"/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4429132"/>
            <a:ext cx="1285884" cy="38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5643578"/>
            <a:ext cx="1643074" cy="38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4199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dobe Garamond Pro Bold" pitchFamily="18" charset="0"/>
              </a:rPr>
              <a:t>Chapter 3: Design Of </a:t>
            </a:r>
            <a:r>
              <a:rPr lang="en-US" dirty="0" smtClean="0">
                <a:latin typeface="Adobe Garamond Pro Bold" pitchFamily="18" charset="0"/>
              </a:rPr>
              <a:t>Footing</a:t>
            </a:r>
            <a:endParaRPr lang="ar-SA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125867825"/>
              </p:ext>
            </p:extLst>
          </p:nvPr>
        </p:nvGraphicFramePr>
        <p:xfrm>
          <a:off x="-252536" y="1700808"/>
          <a:ext cx="11737304" cy="4216127"/>
        </p:xfrm>
        <a:graphic>
          <a:graphicData uri="http://schemas.openxmlformats.org/presentationml/2006/ole">
            <p:oleObj spid="_x0000_s10244" name="AutoCAD Drawing" r:id="rId3" imgW="11791950" imgH="3543300" progId="AutoCAD.Drawing.17">
              <p:embed/>
            </p:oleObj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65</a:t>
            </a:fld>
            <a:endParaRPr lang="en-US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3214686"/>
            <a:ext cx="1571636" cy="38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3714752"/>
            <a:ext cx="142876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67177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dobe Garamond Pro Bold" pitchFamily="18" charset="0"/>
              </a:rPr>
              <a:t>Chapter 3: Design Of </a:t>
            </a:r>
            <a:r>
              <a:rPr lang="en-US" dirty="0" smtClean="0">
                <a:latin typeface="Adobe Garamond Pro Bold" pitchFamily="18" charset="0"/>
              </a:rPr>
              <a:t>Shear walls </a:t>
            </a:r>
            <a:endParaRPr lang="ar-SA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447800"/>
            <a:ext cx="8229356" cy="483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66</a:t>
            </a:fld>
            <a:endParaRPr lang="en-US" dirty="0"/>
          </a:p>
        </p:txBody>
      </p:sp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500438"/>
            <a:ext cx="81643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54969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dobe Garamond Pro Bold" pitchFamily="18" charset="0"/>
              </a:rPr>
              <a:t>Chapter 3: Design Of </a:t>
            </a:r>
            <a:r>
              <a:rPr lang="en-US" dirty="0" smtClean="0">
                <a:latin typeface="Adobe Garamond Pro Bold" pitchFamily="18" charset="0"/>
              </a:rPr>
              <a:t>Shear walls </a:t>
            </a:r>
            <a:endParaRPr lang="ar-SA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0"/>
            <a:ext cx="76390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67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8182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dobe Garamond Pro Bold" pitchFamily="18" charset="0"/>
              </a:rPr>
              <a:t>Chapter 3: Design Of </a:t>
            </a:r>
            <a:r>
              <a:rPr lang="en-US" dirty="0" smtClean="0">
                <a:latin typeface="Adobe Garamond Pro Bold" pitchFamily="18" charset="0"/>
              </a:rPr>
              <a:t>Shear walls </a:t>
            </a:r>
            <a:endParaRPr lang="ar-SA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000108"/>
            <a:ext cx="6096000" cy="5629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68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8182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dobe Garamond Pro Bold" pitchFamily="18" charset="0"/>
              </a:rPr>
              <a:t>Chapter 3: Design Of </a:t>
            </a:r>
            <a:r>
              <a:rPr lang="en-US" dirty="0" smtClean="0">
                <a:latin typeface="Adobe Garamond Pro Bold" pitchFamily="18" charset="0"/>
              </a:rPr>
              <a:t>Stairs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42910" y="1357298"/>
            <a:ext cx="7467600" cy="42862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dirty="0" smtClean="0"/>
              <a:t>Design Of Rectangular Stairs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928802"/>
            <a:ext cx="6715172" cy="4433888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</p:pic>
      <p:sp>
        <p:nvSpPr>
          <p:cNvPr id="5" name="Rectangle 4"/>
          <p:cNvSpPr/>
          <p:nvPr/>
        </p:nvSpPr>
        <p:spPr>
          <a:xfrm>
            <a:off x="642910" y="928670"/>
            <a:ext cx="30753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 smtClean="0"/>
              <a:t>Design of rectangular stairs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69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7742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684000"/>
          </a:xfrm>
        </p:spPr>
        <p:txBody>
          <a:bodyPr/>
          <a:lstStyle/>
          <a:p>
            <a:r>
              <a:rPr lang="en-US" dirty="0">
                <a:latin typeface="Adobe Garamond Pro Bold" pitchFamily="18" charset="0"/>
              </a:rPr>
              <a:t>Chapter 1: Introduction</a:t>
            </a:r>
            <a:endParaRPr lang="en-US" dirty="0"/>
          </a:p>
        </p:txBody>
      </p:sp>
      <p:sp>
        <p:nvSpPr>
          <p:cNvPr id="6" name="Rectangle 5" descr="Capture"/>
          <p:cNvSpPr>
            <a:spLocks noChangeArrowheads="1"/>
          </p:cNvSpPr>
          <p:nvPr/>
        </p:nvSpPr>
        <p:spPr bwMode="auto">
          <a:xfrm>
            <a:off x="251520" y="1124744"/>
            <a:ext cx="8568952" cy="511256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9900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dobe Garamond Pro Bold" pitchFamily="18" charset="0"/>
              </a:rPr>
              <a:t>Chapter 3: Design Of </a:t>
            </a:r>
            <a:r>
              <a:rPr lang="en-US" dirty="0" smtClean="0">
                <a:latin typeface="Adobe Garamond Pro Bold" pitchFamily="18" charset="0"/>
              </a:rPr>
              <a:t>Stairs</a:t>
            </a:r>
            <a:endParaRPr lang="ar-SA" dirty="0"/>
          </a:p>
        </p:txBody>
      </p:sp>
      <p:pic>
        <p:nvPicPr>
          <p:cNvPr id="8602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214422"/>
            <a:ext cx="5738840" cy="5343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214282" y="857232"/>
            <a:ext cx="30753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 smtClean="0"/>
              <a:t>Design of rectangular stairs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70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846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dobe Garamond Pro Bold" pitchFamily="18" charset="0"/>
              </a:rPr>
              <a:t>Chapter 3: Design Of </a:t>
            </a:r>
            <a:r>
              <a:rPr lang="en-US" dirty="0" smtClean="0">
                <a:latin typeface="Adobe Garamond Pro Bold" pitchFamily="18" charset="0"/>
              </a:rPr>
              <a:t>Stairs</a:t>
            </a:r>
            <a:endParaRPr lang="ar-SA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571472" y="1214422"/>
            <a:ext cx="8358246" cy="714380"/>
          </a:xfrm>
        </p:spPr>
        <p:txBody>
          <a:bodyPr/>
          <a:lstStyle/>
          <a:p>
            <a:pPr lvl="0">
              <a:buNone/>
            </a:pPr>
            <a:r>
              <a:rPr lang="en-US" sz="1800" b="1" dirty="0" smtClean="0"/>
              <a:t>Check for shear:</a:t>
            </a:r>
          </a:p>
          <a:p>
            <a:pPr rtl="1">
              <a:buNone/>
            </a:pPr>
            <a:r>
              <a:rPr lang="en-US" sz="1800" dirty="0" smtClean="0"/>
              <a:t>To insure that the thickness of stairs is adequate check If Ø </a:t>
            </a:r>
            <a:r>
              <a:rPr lang="en-US" sz="1800" dirty="0" err="1" smtClean="0"/>
              <a:t>Vc</a:t>
            </a:r>
            <a:r>
              <a:rPr lang="en-US" sz="1800" dirty="0" smtClean="0"/>
              <a:t> &gt;Vu</a:t>
            </a:r>
            <a:r>
              <a:rPr lang="en-US" sz="1800" b="1" dirty="0" smtClean="0"/>
              <a:t>.</a:t>
            </a:r>
            <a:endParaRPr lang="en-US" sz="1800" dirty="0"/>
          </a:p>
        </p:txBody>
      </p:sp>
      <p:pic>
        <p:nvPicPr>
          <p:cNvPr id="5" name="Picture 4" descr="C:\Users\Farouq\Desktop\short cuts\pokijh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857364"/>
            <a:ext cx="378621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Farouq\Desktop\short cuts\;lkjh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857364"/>
            <a:ext cx="382205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6143644"/>
            <a:ext cx="2790825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500034" y="857232"/>
            <a:ext cx="30753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 smtClean="0"/>
              <a:t>Design of rectangular stairs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71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846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dobe Garamond Pro Bold" pitchFamily="18" charset="0"/>
              </a:rPr>
              <a:t>Chapter 3: Design Of </a:t>
            </a:r>
            <a:r>
              <a:rPr lang="en-US" dirty="0" smtClean="0">
                <a:latin typeface="Adobe Garamond Pro Bold" pitchFamily="18" charset="0"/>
              </a:rPr>
              <a:t>Stairs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428596" y="1500174"/>
            <a:ext cx="821537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/>
            <a:endParaRPr lang="ar-JO" dirty="0" smtClean="0"/>
          </a:p>
          <a:p>
            <a:pPr lvl="0"/>
            <a:r>
              <a:rPr lang="en-US" b="1" dirty="0" smtClean="0"/>
              <a:t>Design for flexure</a:t>
            </a:r>
          </a:p>
          <a:p>
            <a:pPr lvl="0"/>
            <a:endParaRPr lang="en-US" dirty="0" smtClean="0"/>
          </a:p>
          <a:p>
            <a:r>
              <a:rPr lang="en-US" dirty="0" smtClean="0"/>
              <a:t>The ultimate –ve moment =6.5 KN.m </a:t>
            </a:r>
          </a:p>
          <a:p>
            <a:r>
              <a:rPr lang="en-US" dirty="0" smtClean="0"/>
              <a:t>and the ultimate positive moment =4.5 KN.m and it gives AS= (255mm</a:t>
            </a:r>
            <a:r>
              <a:rPr lang="en-US" baseline="30000" dirty="0" smtClean="0"/>
              <a:t>2</a:t>
            </a:r>
            <a:r>
              <a:rPr lang="en-US" dirty="0" smtClean="0"/>
              <a:t>, 176 mm</a:t>
            </a:r>
            <a:r>
              <a:rPr lang="en-US" baseline="30000" dirty="0" smtClean="0"/>
              <a:t>2</a:t>
            </a:r>
            <a:r>
              <a:rPr lang="en-US" dirty="0" smtClean="0"/>
              <a:t>).</a:t>
            </a:r>
          </a:p>
          <a:p>
            <a:pPr rtl="1"/>
            <a:r>
              <a:rPr lang="en-US" dirty="0" smtClean="0"/>
              <a:t> </a:t>
            </a:r>
          </a:p>
          <a:p>
            <a:pPr rtl="1"/>
            <a:r>
              <a:rPr lang="en-US" b="1" dirty="0" smtClean="0"/>
              <a:t> </a:t>
            </a:r>
            <a:endParaRPr lang="en-US" dirty="0" smtClean="0"/>
          </a:p>
          <a:p>
            <a:pPr rtl="1"/>
            <a:r>
              <a:rPr lang="en-US" dirty="0" smtClean="0"/>
              <a:t>As min =0 .0018 *b*h = 0.0018 *1000 *200 = 360 </a:t>
            </a:r>
          </a:p>
          <a:p>
            <a:pPr rtl="1"/>
            <a:r>
              <a:rPr lang="en-US" dirty="0" smtClean="0"/>
              <a:t>So use 5 Ø10/m</a:t>
            </a:r>
          </a:p>
        </p:txBody>
      </p:sp>
      <p:sp>
        <p:nvSpPr>
          <p:cNvPr id="5" name="Rectangle 4"/>
          <p:cNvSpPr/>
          <p:nvPr/>
        </p:nvSpPr>
        <p:spPr>
          <a:xfrm>
            <a:off x="571472" y="1071546"/>
            <a:ext cx="30753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 smtClean="0"/>
              <a:t>Design of rectangular stairs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72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846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dobe Garamond Pro Bold" pitchFamily="18" charset="0"/>
              </a:rPr>
              <a:t>Chapter 3: Design Of </a:t>
            </a:r>
            <a:r>
              <a:rPr lang="en-US" dirty="0" smtClean="0">
                <a:latin typeface="Adobe Garamond Pro Bold" pitchFamily="18" charset="0"/>
              </a:rPr>
              <a:t>Stairs</a:t>
            </a:r>
            <a:endParaRPr lang="ar-SA" dirty="0"/>
          </a:p>
        </p:txBody>
      </p:sp>
      <p:pic>
        <p:nvPicPr>
          <p:cNvPr id="4" name="Picture 3" descr="C:\Users\Farouq\Desktop\short cuts\uhjjjjjjj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643050"/>
            <a:ext cx="592935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71472" y="1071546"/>
            <a:ext cx="220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 smtClean="0"/>
              <a:t>Design of spiral stairs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73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846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dobe Garamond Pro Bold" pitchFamily="18" charset="0"/>
              </a:rPr>
              <a:t>Chapter 3: Design Of </a:t>
            </a:r>
            <a:r>
              <a:rPr lang="en-US" dirty="0" smtClean="0">
                <a:latin typeface="Adobe Garamond Pro Bold" pitchFamily="18" charset="0"/>
              </a:rPr>
              <a:t>Stairs</a:t>
            </a: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571472" y="1071546"/>
            <a:ext cx="220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 smtClean="0"/>
              <a:t>Design of spiral stairs</a:t>
            </a:r>
          </a:p>
        </p:txBody>
      </p:sp>
      <p:pic>
        <p:nvPicPr>
          <p:cNvPr id="9319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00174"/>
            <a:ext cx="5424513" cy="4844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74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846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dobe Garamond Pro Bold" pitchFamily="18" charset="0"/>
              </a:rPr>
              <a:t>Chapter 3: Design Of </a:t>
            </a:r>
            <a:r>
              <a:rPr lang="en-US" dirty="0" smtClean="0">
                <a:latin typeface="Adobe Garamond Pro Bold" pitchFamily="18" charset="0"/>
              </a:rPr>
              <a:t>Stairs</a:t>
            </a: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571472" y="1071546"/>
            <a:ext cx="220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 smtClean="0"/>
              <a:t>Design of spiral stairs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1500174"/>
            <a:ext cx="8358246" cy="785818"/>
          </a:xfrm>
        </p:spPr>
        <p:txBody>
          <a:bodyPr/>
          <a:lstStyle/>
          <a:p>
            <a:pPr lvl="0">
              <a:buNone/>
            </a:pPr>
            <a:r>
              <a:rPr lang="en-US" sz="1800" b="1" dirty="0" smtClean="0"/>
              <a:t>Check for shear:</a:t>
            </a:r>
          </a:p>
          <a:p>
            <a:pPr rtl="1">
              <a:buNone/>
            </a:pPr>
            <a:r>
              <a:rPr lang="en-US" sz="1800" dirty="0" smtClean="0"/>
              <a:t>To insure that the thickness of stairs is adequate check If Ø </a:t>
            </a:r>
            <a:r>
              <a:rPr lang="en-US" sz="1800" dirty="0" err="1" smtClean="0"/>
              <a:t>Vc</a:t>
            </a:r>
            <a:r>
              <a:rPr lang="en-US" sz="1800" dirty="0" smtClean="0"/>
              <a:t> &gt;Vu</a:t>
            </a:r>
            <a:r>
              <a:rPr lang="en-US" sz="1800" b="1" dirty="0" smtClean="0"/>
              <a:t>.</a:t>
            </a:r>
            <a:endParaRPr lang="en-US" sz="1800" dirty="0"/>
          </a:p>
        </p:txBody>
      </p:sp>
      <p:pic>
        <p:nvPicPr>
          <p:cNvPr id="7" name="Picture 6" descr="C:\Users\Farouq\Desktop\short cuts\rrrrrrrrrrrrrrrr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285992"/>
            <a:ext cx="3357586" cy="3959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Farouq\Desktop\short cuts\uuuu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285993"/>
            <a:ext cx="3500462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1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6324600"/>
            <a:ext cx="2686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75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846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dobe Garamond Pro Bold" pitchFamily="18" charset="0"/>
              </a:rPr>
              <a:t>Chapter 3: Design Of </a:t>
            </a:r>
            <a:r>
              <a:rPr lang="en-US" dirty="0" smtClean="0">
                <a:latin typeface="Adobe Garamond Pro Bold" pitchFamily="18" charset="0"/>
              </a:rPr>
              <a:t>Stairs</a:t>
            </a: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571472" y="1071546"/>
            <a:ext cx="220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 smtClean="0"/>
              <a:t>Design of spiral stairs</a:t>
            </a:r>
          </a:p>
        </p:txBody>
      </p:sp>
      <p:sp>
        <p:nvSpPr>
          <p:cNvPr id="6" name="Rectangle 5"/>
          <p:cNvSpPr/>
          <p:nvPr/>
        </p:nvSpPr>
        <p:spPr>
          <a:xfrm>
            <a:off x="357158" y="1643050"/>
            <a:ext cx="821537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/>
            <a:endParaRPr lang="ar-JO" dirty="0" smtClean="0"/>
          </a:p>
          <a:p>
            <a:pPr lvl="0"/>
            <a:r>
              <a:rPr lang="en-US" b="1" dirty="0" smtClean="0"/>
              <a:t>Design for flexure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The ultimate –ve moment =35 KN.m </a:t>
            </a:r>
          </a:p>
          <a:p>
            <a:r>
              <a:rPr lang="en-US" dirty="0" smtClean="0"/>
              <a:t>and the ultimate positive moment =15 KN.m and it gives AS=(1425mm</a:t>
            </a:r>
            <a:r>
              <a:rPr lang="en-US" baseline="30000" dirty="0" smtClean="0"/>
              <a:t>2</a:t>
            </a:r>
            <a:r>
              <a:rPr lang="en-US" dirty="0" smtClean="0"/>
              <a:t>,596 mm</a:t>
            </a:r>
            <a:r>
              <a:rPr lang="en-US" baseline="30000" dirty="0" smtClean="0"/>
              <a:t>2</a:t>
            </a:r>
            <a:r>
              <a:rPr lang="en-US" dirty="0" smtClean="0"/>
              <a:t>).</a:t>
            </a:r>
          </a:p>
          <a:p>
            <a:pPr rtl="1"/>
            <a:r>
              <a:rPr lang="en-US" dirty="0" smtClean="0"/>
              <a:t> </a:t>
            </a:r>
          </a:p>
          <a:p>
            <a:pPr rtl="1"/>
            <a:r>
              <a:rPr lang="en-US" b="1" dirty="0" smtClean="0"/>
              <a:t> </a:t>
            </a:r>
            <a:endParaRPr lang="en-US" dirty="0" smtClean="0"/>
          </a:p>
          <a:p>
            <a:pPr rtl="1"/>
            <a:r>
              <a:rPr lang="en-US" dirty="0" smtClean="0"/>
              <a:t>As min =0 .0018 *b*h = 0.0018 *1000 *250 = 450 </a:t>
            </a:r>
          </a:p>
          <a:p>
            <a:pPr rtl="1"/>
            <a:r>
              <a:rPr lang="en-US" dirty="0" smtClean="0"/>
              <a:t>So use 7 Ø16/m for negative moment and 6 Ø12/m for positive moment.</a:t>
            </a:r>
          </a:p>
          <a:p>
            <a:pPr lvl="0"/>
            <a:endParaRPr lang="en-US" b="1" dirty="0" smtClean="0"/>
          </a:p>
          <a:p>
            <a:pPr lvl="0"/>
            <a:endParaRPr lang="en-US" b="1" dirty="0" smtClean="0"/>
          </a:p>
          <a:p>
            <a:pPr lvl="0"/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76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846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357562"/>
            <a:ext cx="7315200" cy="1214446"/>
          </a:xfrm>
        </p:spPr>
        <p:txBody>
          <a:bodyPr>
            <a:noAutofit/>
          </a:bodyPr>
          <a:lstStyle/>
          <a:p>
            <a:r>
              <a:rPr sz="8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sz="8000" smtClean="0">
                <a:latin typeface="Times New Roman" pitchFamily="18" charset="0"/>
                <a:cs typeface="Times New Roman" pitchFamily="18" charset="0"/>
              </a:rPr>
            </a:br>
            <a:r>
              <a:rPr sz="800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sz="8000" smtClean="0">
                <a:latin typeface="Times New Roman" pitchFamily="18" charset="0"/>
                <a:cs typeface="Times New Roman" pitchFamily="18" charset="0"/>
              </a:rPr>
              <a:t>ank You </a:t>
            </a:r>
            <a:endParaRPr lang="ar-SA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77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756000"/>
          </a:xfrm>
        </p:spPr>
        <p:txBody>
          <a:bodyPr/>
          <a:lstStyle/>
          <a:p>
            <a:r>
              <a:rPr lang="en-US" dirty="0">
                <a:latin typeface="Adobe Garamond Pro Bold" pitchFamily="18" charset="0"/>
              </a:rPr>
              <a:t>Chapter 1: Introduction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1268760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Materials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15616" y="1638092"/>
            <a:ext cx="7200800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7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7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In this project, a group of materials will be used, where concrete and reinforcing steel are structural materials.</a:t>
            </a:r>
          </a:p>
          <a:p>
            <a:endParaRPr lang="en-US" sz="1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-The compressive strength of concrete cylinders in this project is:</a:t>
            </a:r>
          </a:p>
          <a:p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        f`c = 30 </a:t>
            </a:r>
            <a:r>
              <a:rPr lang="en-US" sz="1700" dirty="0" err="1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en-US" sz="17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-Steel for reinforcement accordance to ASTM standards</a:t>
            </a:r>
          </a:p>
          <a:p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        1- Modulus of elasticity, </a:t>
            </a:r>
            <a:r>
              <a:rPr lang="en-US" sz="1700" dirty="0" err="1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= 200000  </a:t>
            </a:r>
            <a:r>
              <a:rPr lang="en-US" sz="1700" dirty="0" err="1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..</a:t>
            </a:r>
          </a:p>
          <a:p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        2- Yielding strength, </a:t>
            </a:r>
            <a:r>
              <a:rPr lang="en-US" sz="1700" dirty="0" err="1">
                <a:latin typeface="Times New Roman" pitchFamily="18" charset="0"/>
                <a:cs typeface="Times New Roman" pitchFamily="18" charset="0"/>
              </a:rPr>
              <a:t>fy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= 420  </a:t>
            </a:r>
            <a:r>
              <a:rPr lang="en-US" sz="1700" dirty="0" err="1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17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-Prestressed reinforcing steel</a:t>
            </a:r>
          </a:p>
          <a:p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1700" dirty="0" err="1">
                <a:latin typeface="Times New Roman" pitchFamily="18" charset="0"/>
                <a:cs typeface="Times New Roman" pitchFamily="18" charset="0"/>
              </a:rPr>
              <a:t>Fpu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=1862Mpa.</a:t>
            </a:r>
          </a:p>
          <a:p>
            <a:endParaRPr lang="en-US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800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684000"/>
          </a:xfrm>
        </p:spPr>
        <p:txBody>
          <a:bodyPr/>
          <a:lstStyle/>
          <a:p>
            <a:r>
              <a:rPr lang="en-US" dirty="0">
                <a:latin typeface="Adobe Garamond Pro Bold" pitchFamily="18" charset="0"/>
              </a:rPr>
              <a:t>Chapter 1: Introduction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1268759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Design codes and load analysis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7584" y="2564904"/>
            <a:ext cx="6984776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-ACI code and IBC code are used in the project</a:t>
            </a:r>
          </a:p>
          <a:p>
            <a:endParaRPr lang="en-US" sz="17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-Load analysis:</a:t>
            </a:r>
          </a:p>
          <a:p>
            <a:endParaRPr lang="en-US" sz="17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Dead load : own weigh +SIDL</a:t>
            </a:r>
          </a:p>
          <a:p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SIDL=3.79 KN/m²</a:t>
            </a:r>
          </a:p>
          <a:p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SIDL=4.79 KN/m²</a:t>
            </a:r>
          </a:p>
          <a:p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Live load =5 KN/m²</a:t>
            </a:r>
          </a:p>
          <a:p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Live load =2.5 KN/m²</a:t>
            </a:r>
          </a:p>
          <a:p>
            <a:endParaRPr lang="en-US" sz="17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-Load combination: 1.2D+1.6L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88C2C-057E-4A3D-8E63-F137B7E3558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5914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Fresh">
      <a:dk1>
        <a:srgbClr val="262626"/>
      </a:dk1>
      <a:lt1>
        <a:sysClr val="window" lastClr="FFFFFF"/>
      </a:lt1>
      <a:dk2>
        <a:srgbClr val="595959"/>
      </a:dk2>
      <a:lt2>
        <a:srgbClr val="EEECE1"/>
      </a:lt2>
      <a:accent1>
        <a:srgbClr val="F4891E"/>
      </a:accent1>
      <a:accent2>
        <a:srgbClr val="7BCF27"/>
      </a:accent2>
      <a:accent3>
        <a:srgbClr val="9BBB59"/>
      </a:accent3>
      <a:accent4>
        <a:srgbClr val="00B0F0"/>
      </a:accent4>
      <a:accent5>
        <a:srgbClr val="4BACC6"/>
      </a:accent5>
      <a:accent6>
        <a:srgbClr val="F79646"/>
      </a:accent6>
      <a:hlink>
        <a:srgbClr val="00B0F0"/>
      </a:hlink>
      <a:folHlink>
        <a:srgbClr val="F489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2226</TotalTime>
  <Words>1905</Words>
  <Application>Microsoft Office PowerPoint</Application>
  <PresentationFormat>On-screen Show (4:3)</PresentationFormat>
  <Paragraphs>632</Paragraphs>
  <Slides>77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77</vt:i4>
      </vt:variant>
    </vt:vector>
  </HeadingPairs>
  <TitlesOfParts>
    <vt:vector size="79" baseType="lpstr">
      <vt:lpstr>Theme1</vt:lpstr>
      <vt:lpstr>AutoCAD Drawing</vt:lpstr>
      <vt:lpstr>Slide 1</vt:lpstr>
      <vt:lpstr>Table of content</vt:lpstr>
      <vt:lpstr>Chapter 1: Introduction</vt:lpstr>
      <vt:lpstr>Chapter 1: Introduction</vt:lpstr>
      <vt:lpstr>Chapter 1: Introduction</vt:lpstr>
      <vt:lpstr>Chapter 1: Introduction</vt:lpstr>
      <vt:lpstr>Chapter 1: Introduction</vt:lpstr>
      <vt:lpstr>Chapter 1: Introduction</vt:lpstr>
      <vt:lpstr>Chapter 1: Introduction</vt:lpstr>
      <vt:lpstr>Chapter 1: Introduction</vt:lpstr>
      <vt:lpstr>Chapter 2: Preliminary analysis and design </vt:lpstr>
      <vt:lpstr>Chapter 2: Preliminary analysis and design </vt:lpstr>
      <vt:lpstr>Chapter 2: Preliminary analysis and design </vt:lpstr>
      <vt:lpstr>Chapter 2: Preliminary analysis and design </vt:lpstr>
      <vt:lpstr>Chapter 2: Preliminary analysis and design </vt:lpstr>
      <vt:lpstr>Chapter 2: Preliminary analysis and design </vt:lpstr>
      <vt:lpstr>Chapter 2: Preliminary analysis and design </vt:lpstr>
      <vt:lpstr>Chapter 2: Preliminary analysis and design </vt:lpstr>
      <vt:lpstr>Chapter 2: Preliminary analysis and design </vt:lpstr>
      <vt:lpstr>Chapter 2: Preliminary analysis and design </vt:lpstr>
      <vt:lpstr>Chapter 3: Three Dimensional analysis and design </vt:lpstr>
      <vt:lpstr>Chapter 3: Three Dimensional analysis and design </vt:lpstr>
      <vt:lpstr>Chapter 3: Three Dimensional analysis and design </vt:lpstr>
      <vt:lpstr>Chapter 3: Three Dimensional analysis and design </vt:lpstr>
      <vt:lpstr>Chapter 3: Three Dimensional analysis and design </vt:lpstr>
      <vt:lpstr>Chapter 3: Three Dimensional analysis and design </vt:lpstr>
      <vt:lpstr>Chapter 3: Three Dimensional analysis and design </vt:lpstr>
      <vt:lpstr>Chapter 3: Three Dimensional analysis and design </vt:lpstr>
      <vt:lpstr>Chapter 3: Three Dimensional analysis and design </vt:lpstr>
      <vt:lpstr>Chapter 3: Three Dimensional analysis and design </vt:lpstr>
      <vt:lpstr>Chapter 3: Three Dimensional analysis and design </vt:lpstr>
      <vt:lpstr>Chapter 3: Three Dimensional analysis and design </vt:lpstr>
      <vt:lpstr>Chapter 3: Three Dimensional analysis and design </vt:lpstr>
      <vt:lpstr>Chapter 3: Three Dimensional analysis and design </vt:lpstr>
      <vt:lpstr>Slide 35</vt:lpstr>
      <vt:lpstr>Slide 36</vt:lpstr>
      <vt:lpstr>Chapter 3: Three Dimensional analysis and design </vt:lpstr>
      <vt:lpstr>Chapter 3: Three Dimensional analysis and design </vt:lpstr>
      <vt:lpstr>Chapter 3: Three Dimensional analysis and design </vt:lpstr>
      <vt:lpstr>Chapter 3: Design Of Slabs</vt:lpstr>
      <vt:lpstr>Chapter 3: Design Of Slabs</vt:lpstr>
      <vt:lpstr>Design Of Slab For Shear and Bending:</vt:lpstr>
      <vt:lpstr>Chapter 3: Beam Design:</vt:lpstr>
      <vt:lpstr>Chapter 3: Beam Design:</vt:lpstr>
      <vt:lpstr>Chapter 3: Design Of Beams</vt:lpstr>
      <vt:lpstr>Chapter 3: Design Of Beams</vt:lpstr>
      <vt:lpstr>Chapter 3: Design Of Beams</vt:lpstr>
      <vt:lpstr>Chapter 3: Design Of Beams</vt:lpstr>
      <vt:lpstr>Chapter 3: Design Of Beams</vt:lpstr>
      <vt:lpstr>Chapter 3: Design Of Beams</vt:lpstr>
      <vt:lpstr>Chapter 3: Design Of Beams</vt:lpstr>
      <vt:lpstr>Chapter 3: Design Of Beams</vt:lpstr>
      <vt:lpstr>Chapter 3: Design Of Beams</vt:lpstr>
      <vt:lpstr>Chapter 3: Design Of Beams</vt:lpstr>
      <vt:lpstr>Chapter 3: Design Of Beams</vt:lpstr>
      <vt:lpstr>Chapter 3: Design Of Columns</vt:lpstr>
      <vt:lpstr>Chapter 3: Design Of Columns</vt:lpstr>
      <vt:lpstr>Chapter 3: Design Of Columns</vt:lpstr>
      <vt:lpstr>Chapter 3: Design Of Columns</vt:lpstr>
      <vt:lpstr>Chapter 3: Design Of Columns</vt:lpstr>
      <vt:lpstr>Chapter 3: Design Of Columns</vt:lpstr>
      <vt:lpstr>Chapter 3: Design Of Footing</vt:lpstr>
      <vt:lpstr>Chapter 3: Design Of Footing</vt:lpstr>
      <vt:lpstr>Chapter 3: Design Of Footing</vt:lpstr>
      <vt:lpstr>Chapter 3: Design Of Footing</vt:lpstr>
      <vt:lpstr>Chapter 3: Design Of Shear walls </vt:lpstr>
      <vt:lpstr>Chapter 3: Design Of Shear walls </vt:lpstr>
      <vt:lpstr>Chapter 3: Design Of Shear walls </vt:lpstr>
      <vt:lpstr>Chapter 3: Design Of Stairs</vt:lpstr>
      <vt:lpstr>Chapter 3: Design Of Stairs</vt:lpstr>
      <vt:lpstr>Chapter 3: Design Of Stairs</vt:lpstr>
      <vt:lpstr>Chapter 3: Design Of Stairs</vt:lpstr>
      <vt:lpstr>Chapter 3: Design Of Stairs</vt:lpstr>
      <vt:lpstr>Chapter 3: Design Of Stairs</vt:lpstr>
      <vt:lpstr>Chapter 3: Design Of Stairs</vt:lpstr>
      <vt:lpstr>Chapter 3: Design Of Stairs</vt:lpstr>
      <vt:lpstr> Thank You </vt:lpstr>
    </vt:vector>
  </TitlesOfParts>
  <Company>n0ak95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n0ak95</dc:creator>
  <cp:lastModifiedBy>omar</cp:lastModifiedBy>
  <cp:revision>179</cp:revision>
  <dcterms:created xsi:type="dcterms:W3CDTF">2013-01-11T13:23:18Z</dcterms:created>
  <dcterms:modified xsi:type="dcterms:W3CDTF">2013-05-20T06:57:53Z</dcterms:modified>
</cp:coreProperties>
</file>