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charts/chart12.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316" r:id="rId4"/>
    <p:sldId id="261" r:id="rId5"/>
    <p:sldId id="262" r:id="rId6"/>
    <p:sldId id="263" r:id="rId7"/>
    <p:sldId id="301" r:id="rId8"/>
    <p:sldId id="300" r:id="rId9"/>
    <p:sldId id="264" r:id="rId10"/>
    <p:sldId id="265" r:id="rId11"/>
    <p:sldId id="266" r:id="rId12"/>
    <p:sldId id="308" r:id="rId13"/>
    <p:sldId id="297" r:id="rId14"/>
    <p:sldId id="269" r:id="rId15"/>
    <p:sldId id="270" r:id="rId16"/>
    <p:sldId id="272" r:id="rId17"/>
    <p:sldId id="268" r:id="rId18"/>
    <p:sldId id="271" r:id="rId19"/>
    <p:sldId id="274" r:id="rId20"/>
    <p:sldId id="275" r:id="rId21"/>
    <p:sldId id="276" r:id="rId22"/>
    <p:sldId id="277" r:id="rId23"/>
    <p:sldId id="278" r:id="rId24"/>
    <p:sldId id="307" r:id="rId25"/>
    <p:sldId id="309" r:id="rId26"/>
    <p:sldId id="310" r:id="rId27"/>
    <p:sldId id="311" r:id="rId28"/>
    <p:sldId id="318" r:id="rId29"/>
    <p:sldId id="279" r:id="rId30"/>
    <p:sldId id="280" r:id="rId31"/>
    <p:sldId id="281" r:id="rId32"/>
    <p:sldId id="282" r:id="rId33"/>
    <p:sldId id="283" r:id="rId34"/>
    <p:sldId id="284" r:id="rId35"/>
    <p:sldId id="286" r:id="rId36"/>
    <p:sldId id="287" r:id="rId37"/>
    <p:sldId id="288" r:id="rId38"/>
    <p:sldId id="289" r:id="rId39"/>
    <p:sldId id="290" r:id="rId40"/>
    <p:sldId id="291" r:id="rId41"/>
    <p:sldId id="292" r:id="rId42"/>
    <p:sldId id="299" r:id="rId43"/>
    <p:sldId id="303" r:id="rId44"/>
    <p:sldId id="294" r:id="rId45"/>
    <p:sldId id="315" r:id="rId46"/>
    <p:sldId id="312" r:id="rId47"/>
    <p:sldId id="293" r:id="rId48"/>
    <p:sldId id="313" r:id="rId49"/>
    <p:sldId id="295" r:id="rId50"/>
    <p:sldId id="306" r:id="rId51"/>
    <p:sldId id="296" r:id="rId52"/>
    <p:sldId id="321" r:id="rId53"/>
    <p:sldId id="320" r:id="rId54"/>
    <p:sldId id="317"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DA3B"/>
    <a:srgbClr val="DCDCDC"/>
    <a:srgbClr val="E600AA"/>
    <a:srgbClr val="C500FF"/>
    <a:srgbClr val="1557B8"/>
    <a:srgbClr val="4DE500"/>
    <a:srgbClr val="DEF55F"/>
    <a:srgbClr val="742600"/>
    <a:srgbClr val="CBCCCB"/>
    <a:srgbClr val="A86F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04" autoAdjust="0"/>
    <p:restoredTop sz="94660"/>
  </p:normalViewPr>
  <p:slideViewPr>
    <p:cSldViewPr snapToGrid="0">
      <p:cViewPr varScale="1">
        <p:scale>
          <a:sx n="83" d="100"/>
          <a:sy n="83" d="100"/>
        </p:scale>
        <p:origin x="102"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5.xml"/><Relationship Id="rId1" Type="http://schemas.microsoft.com/office/2011/relationships/chartStyle" Target="style5.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image" Target="../media/image28.JP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9608098140758448E-2"/>
          <c:y val="4.5665115512802577E-2"/>
          <c:w val="0.95643109204516574"/>
          <c:h val="0.90866976897439489"/>
        </c:manualLayout>
      </c:layout>
      <c:pie3DChart>
        <c:varyColors val="1"/>
        <c:ser>
          <c:idx val="0"/>
          <c:order val="0"/>
          <c:tx>
            <c:strRef>
              <c:f>Sheet1!$B$1</c:f>
              <c:strCache>
                <c:ptCount val="1"/>
                <c:pt idx="0">
                  <c:v>Column1</c:v>
                </c:pt>
              </c:strCache>
            </c:strRef>
          </c:tx>
          <c:spPr>
            <a:ln>
              <a:solidFill>
                <a:schemeClr val="tx1"/>
              </a:solidFill>
            </a:ln>
          </c:spPr>
          <c:dPt>
            <c:idx val="0"/>
            <c:bubble3D val="0"/>
            <c:spPr>
              <a:solidFill>
                <a:srgbClr val="E8BEFE"/>
              </a:solidFill>
              <a:ln>
                <a:solidFill>
                  <a:schemeClr val="tx1"/>
                </a:solidFill>
              </a:ln>
              <a:effectLst>
                <a:outerShdw blurRad="254000" sx="102000" sy="102000" algn="ctr" rotWithShape="0">
                  <a:prstClr val="black">
                    <a:alpha val="20000"/>
                  </a:prstClr>
                </a:outerShdw>
              </a:effectLst>
              <a:sp3d>
                <a:contourClr>
                  <a:schemeClr val="tx1"/>
                </a:contourClr>
              </a:sp3d>
            </c:spPr>
            <c:extLst>
              <c:ext xmlns:c16="http://schemas.microsoft.com/office/drawing/2014/chart" uri="{C3380CC4-5D6E-409C-BE32-E72D297353CC}">
                <c16:uniqueId val="{00000001-AC24-4BB1-A891-2F14BA9C5E47}"/>
              </c:ext>
            </c:extLst>
          </c:dPt>
          <c:dPt>
            <c:idx val="1"/>
            <c:bubble3D val="0"/>
            <c:spPr>
              <a:solidFill>
                <a:srgbClr val="FFFFBE"/>
              </a:solidFill>
              <a:ln>
                <a:solidFill>
                  <a:schemeClr val="tx1"/>
                </a:solidFill>
              </a:ln>
              <a:effectLst>
                <a:outerShdw blurRad="254000" sx="102000" sy="102000" algn="ctr" rotWithShape="0">
                  <a:prstClr val="black">
                    <a:alpha val="20000"/>
                  </a:prstClr>
                </a:outerShdw>
              </a:effectLst>
              <a:sp3d>
                <a:contourClr>
                  <a:schemeClr val="tx1"/>
                </a:contourClr>
              </a:sp3d>
            </c:spPr>
            <c:extLst>
              <c:ext xmlns:c16="http://schemas.microsoft.com/office/drawing/2014/chart" uri="{C3380CC4-5D6E-409C-BE32-E72D297353CC}">
                <c16:uniqueId val="{00000003-AC24-4BB1-A891-2F14BA9C5E47}"/>
              </c:ext>
            </c:extLst>
          </c:dPt>
          <c:dPt>
            <c:idx val="2"/>
            <c:bubble3D val="0"/>
            <c:spPr>
              <a:solidFill>
                <a:srgbClr val="D2FFBE"/>
              </a:solidFill>
              <a:ln>
                <a:solidFill>
                  <a:schemeClr val="tx1"/>
                </a:solidFill>
              </a:ln>
              <a:effectLst>
                <a:outerShdw blurRad="254000" sx="102000" sy="102000" algn="ctr" rotWithShape="0">
                  <a:prstClr val="black">
                    <a:alpha val="20000"/>
                  </a:prstClr>
                </a:outerShdw>
              </a:effectLst>
              <a:sp3d>
                <a:contourClr>
                  <a:schemeClr val="tx1"/>
                </a:contourClr>
              </a:sp3d>
            </c:spPr>
            <c:extLst>
              <c:ext xmlns:c16="http://schemas.microsoft.com/office/drawing/2014/chart" uri="{C3380CC4-5D6E-409C-BE32-E72D297353CC}">
                <c16:uniqueId val="{00000005-AC24-4BB1-A891-2F14BA9C5E47}"/>
              </c:ext>
            </c:extLst>
          </c:dPt>
          <c:dPt>
            <c:idx val="3"/>
            <c:bubble3D val="0"/>
            <c:spPr>
              <a:solidFill>
                <a:schemeClr val="accent4"/>
              </a:solidFill>
              <a:ln>
                <a:solidFill>
                  <a:schemeClr val="tx1"/>
                </a:solidFill>
              </a:ln>
              <a:effectLst>
                <a:outerShdw blurRad="254000" sx="102000" sy="102000" algn="ctr" rotWithShape="0">
                  <a:prstClr val="black">
                    <a:alpha val="20000"/>
                  </a:prstClr>
                </a:outerShdw>
              </a:effectLst>
              <a:sp3d>
                <a:contourClr>
                  <a:schemeClr val="tx1"/>
                </a:contourClr>
              </a:sp3d>
            </c:spPr>
            <c:extLst>
              <c:ext xmlns:c16="http://schemas.microsoft.com/office/drawing/2014/chart" uri="{C3380CC4-5D6E-409C-BE32-E72D297353CC}">
                <c16:uniqueId val="{00000007-AC24-4BB1-A891-2F14BA9C5E47}"/>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Sheet1!$A$2:$A$5</c:f>
              <c:strCache>
                <c:ptCount val="3"/>
                <c:pt idx="0">
                  <c:v>أراضي ج</c:v>
                </c:pt>
                <c:pt idx="1">
                  <c:v>أراضي ب</c:v>
                </c:pt>
                <c:pt idx="2">
                  <c:v>أراضي أ</c:v>
                </c:pt>
              </c:strCache>
            </c:strRef>
          </c:cat>
          <c:val>
            <c:numRef>
              <c:f>Sheet1!$B$2:$B$5</c:f>
              <c:numCache>
                <c:formatCode>General</c:formatCode>
                <c:ptCount val="4"/>
                <c:pt idx="0">
                  <c:v>63</c:v>
                </c:pt>
                <c:pt idx="1">
                  <c:v>19</c:v>
                </c:pt>
                <c:pt idx="2">
                  <c:v>18</c:v>
                </c:pt>
              </c:numCache>
            </c:numRef>
          </c:val>
          <c:extLst>
            <c:ext xmlns:c16="http://schemas.microsoft.com/office/drawing/2014/chart" uri="{C3380CC4-5D6E-409C-BE32-E72D297353CC}">
              <c16:uniqueId val="{00000008-AC24-4BB1-A891-2F14BA9C5E47}"/>
            </c:ext>
          </c:extLst>
        </c:ser>
        <c:dLbls>
          <c:dLblPos val="ctr"/>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3"/>
    </mc:Choice>
    <mc:Fallback>
      <c:style val="13"/>
    </mc:Fallback>
  </mc:AlternateContent>
  <c:chart>
    <c:autoTitleDeleted val="1"/>
    <c:plotArea>
      <c:layout/>
      <c:lineChart>
        <c:grouping val="standard"/>
        <c:varyColors val="0"/>
        <c:ser>
          <c:idx val="0"/>
          <c:order val="0"/>
          <c:tx>
            <c:strRef>
              <c:f>Sheet1!$B$1</c:f>
              <c:strCache>
                <c:ptCount val="1"/>
                <c:pt idx="0">
                  <c:v>Series 1</c:v>
                </c:pt>
              </c:strCache>
            </c:strRef>
          </c:tx>
          <c:marker>
            <c:symbol val="none"/>
          </c:marker>
          <c:cat>
            <c:numRef>
              <c:f>Sheet1!$A$2:$A$10</c:f>
              <c:numCache>
                <c:formatCode>General</c:formatCode>
                <c:ptCount val="9"/>
                <c:pt idx="0">
                  <c:v>1922</c:v>
                </c:pt>
                <c:pt idx="1">
                  <c:v>1931</c:v>
                </c:pt>
                <c:pt idx="2">
                  <c:v>1945</c:v>
                </c:pt>
                <c:pt idx="3">
                  <c:v>1961</c:v>
                </c:pt>
                <c:pt idx="4">
                  <c:v>1975</c:v>
                </c:pt>
                <c:pt idx="5">
                  <c:v>1987</c:v>
                </c:pt>
                <c:pt idx="6">
                  <c:v>1997</c:v>
                </c:pt>
                <c:pt idx="7">
                  <c:v>2007</c:v>
                </c:pt>
                <c:pt idx="8">
                  <c:v>2017</c:v>
                </c:pt>
              </c:numCache>
            </c:numRef>
          </c:cat>
          <c:val>
            <c:numRef>
              <c:f>Sheet1!$B$2:$B$10</c:f>
              <c:numCache>
                <c:formatCode>General</c:formatCode>
                <c:ptCount val="9"/>
                <c:pt idx="0">
                  <c:v>901</c:v>
                </c:pt>
                <c:pt idx="1">
                  <c:v>1415</c:v>
                </c:pt>
                <c:pt idx="2">
                  <c:v>1830</c:v>
                </c:pt>
                <c:pt idx="3">
                  <c:v>3293</c:v>
                </c:pt>
                <c:pt idx="4">
                  <c:v>3696</c:v>
                </c:pt>
                <c:pt idx="5">
                  <c:v>4838</c:v>
                </c:pt>
                <c:pt idx="6">
                  <c:v>7101</c:v>
                </c:pt>
                <c:pt idx="7">
                  <c:v>8702</c:v>
                </c:pt>
                <c:pt idx="8">
                  <c:v>10877</c:v>
                </c:pt>
              </c:numCache>
            </c:numRef>
          </c:val>
          <c:smooth val="0"/>
          <c:extLst>
            <c:ext xmlns:c16="http://schemas.microsoft.com/office/drawing/2014/chart" uri="{C3380CC4-5D6E-409C-BE32-E72D297353CC}">
              <c16:uniqueId val="{00000000-55E5-4092-A386-A3F5B03276BD}"/>
            </c:ext>
          </c:extLst>
        </c:ser>
        <c:dLbls>
          <c:showLegendKey val="0"/>
          <c:showVal val="0"/>
          <c:showCatName val="0"/>
          <c:showSerName val="0"/>
          <c:showPercent val="0"/>
          <c:showBubbleSize val="0"/>
        </c:dLbls>
        <c:smooth val="0"/>
        <c:axId val="88517632"/>
        <c:axId val="88535808"/>
      </c:lineChart>
      <c:catAx>
        <c:axId val="88517632"/>
        <c:scaling>
          <c:orientation val="minMax"/>
        </c:scaling>
        <c:delete val="0"/>
        <c:axPos val="b"/>
        <c:numFmt formatCode="General" sourceLinked="1"/>
        <c:majorTickMark val="out"/>
        <c:minorTickMark val="none"/>
        <c:tickLblPos val="nextTo"/>
        <c:crossAx val="88535808"/>
        <c:crosses val="autoZero"/>
        <c:auto val="1"/>
        <c:lblAlgn val="ctr"/>
        <c:lblOffset val="100"/>
        <c:noMultiLvlLbl val="0"/>
      </c:catAx>
      <c:valAx>
        <c:axId val="88535808"/>
        <c:scaling>
          <c:orientation val="minMax"/>
        </c:scaling>
        <c:delete val="0"/>
        <c:axPos val="l"/>
        <c:majorGridlines/>
        <c:numFmt formatCode="General" sourceLinked="1"/>
        <c:majorTickMark val="out"/>
        <c:minorTickMark val="none"/>
        <c:tickLblPos val="nextTo"/>
        <c:crossAx val="885176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c:v>
                </c:pt>
              </c:strCache>
            </c:strRef>
          </c:tx>
          <c:dPt>
            <c:idx val="0"/>
            <c:bubble3D val="0"/>
            <c:spPr>
              <a:solidFill>
                <a:srgbClr val="FF0000"/>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97D4-4D3B-AFCE-D3346662900A}"/>
              </c:ext>
            </c:extLst>
          </c:dPt>
          <c:dPt>
            <c:idx val="1"/>
            <c:bubble3D val="0"/>
            <c:spPr>
              <a:solidFill>
                <a:srgbClr val="58B21E"/>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97D4-4D3B-AFCE-D3346662900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Sheet1!$A$2:$A$3</c:f>
              <c:strCache>
                <c:ptCount val="2"/>
                <c:pt idx="0">
                  <c:v>غير مخدوم</c:v>
                </c:pt>
                <c:pt idx="1">
                  <c:v>مخدوم</c:v>
                </c:pt>
              </c:strCache>
            </c:strRef>
          </c:cat>
          <c:val>
            <c:numRef>
              <c:f>Sheet1!$B$2:$B$3</c:f>
              <c:numCache>
                <c:formatCode>General</c:formatCode>
                <c:ptCount val="2"/>
                <c:pt idx="0">
                  <c:v>34</c:v>
                </c:pt>
                <c:pt idx="1">
                  <c:v>66</c:v>
                </c:pt>
              </c:numCache>
            </c:numRef>
          </c:val>
          <c:extLst>
            <c:ext xmlns:c16="http://schemas.microsoft.com/office/drawing/2014/chart" uri="{C3380CC4-5D6E-409C-BE32-E72D297353CC}">
              <c16:uniqueId val="{00000004-97D4-4D3B-AFCE-D3346662900A}"/>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CDDC-4CB9-A4CB-7CE29AB5AAE3}"/>
              </c:ext>
            </c:extLst>
          </c:dPt>
          <c:dPt>
            <c:idx val="1"/>
            <c:bubble3D val="0"/>
            <c:spPr>
              <a:solidFill>
                <a:srgbClr val="A5A5A5"/>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2879-4A6A-8833-76AEEF9DE5D8}"/>
              </c:ext>
            </c:extLst>
          </c:dPt>
          <c:dPt>
            <c:idx val="2"/>
            <c:bubble3D val="0"/>
            <c:spPr>
              <a:solidFill>
                <a:srgbClr val="FFC000"/>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2879-4A6A-8833-76AEEF9DE5D8}"/>
              </c:ext>
            </c:extLst>
          </c:dPt>
          <c:dPt>
            <c:idx val="3"/>
            <c:bubble3D val="0"/>
            <c:spPr>
              <a:solidFill>
                <a:srgbClr val="E600AA"/>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2-2879-4A6A-8833-76AEEF9DE5D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قطاع الزراعة</c:v>
                </c:pt>
                <c:pt idx="1">
                  <c:v>قطاع التجارة والخدمات</c:v>
                </c:pt>
                <c:pt idx="2">
                  <c:v>قطاع العمالة والبناء</c:v>
                </c:pt>
                <c:pt idx="3">
                  <c:v>قطاع الصناعة</c:v>
                </c:pt>
              </c:strCache>
            </c:strRef>
          </c:cat>
          <c:val>
            <c:numRef>
              <c:f>Sheet1!$B$2:$B$5</c:f>
              <c:numCache>
                <c:formatCode>General</c:formatCode>
                <c:ptCount val="4"/>
                <c:pt idx="0">
                  <c:v>15</c:v>
                </c:pt>
                <c:pt idx="1">
                  <c:v>57</c:v>
                </c:pt>
                <c:pt idx="2">
                  <c:v>10</c:v>
                </c:pt>
                <c:pt idx="3">
                  <c:v>18</c:v>
                </c:pt>
              </c:numCache>
            </c:numRef>
          </c:val>
          <c:extLst>
            <c:ext xmlns:c16="http://schemas.microsoft.com/office/drawing/2014/chart" uri="{C3380CC4-5D6E-409C-BE32-E72D297353CC}">
              <c16:uniqueId val="{00000000-2879-4A6A-8833-76AEEF9DE5D8}"/>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spPr>
            <a:ln>
              <a:solidFill>
                <a:schemeClr val="tx1">
                  <a:lumMod val="50000"/>
                </a:schemeClr>
              </a:solidFill>
            </a:ln>
          </c:spPr>
          <c:dPt>
            <c:idx val="0"/>
            <c:bubble3D val="0"/>
            <c:spPr>
              <a:solidFill>
                <a:srgbClr val="0070C0"/>
              </a:solidFill>
              <a:ln>
                <a:solidFill>
                  <a:schemeClr val="tx1">
                    <a:lumMod val="50000"/>
                  </a:schemeClr>
                </a:solidFill>
              </a:ln>
            </c:spPr>
            <c:extLst>
              <c:ext xmlns:c16="http://schemas.microsoft.com/office/drawing/2014/chart" uri="{C3380CC4-5D6E-409C-BE32-E72D297353CC}">
                <c16:uniqueId val="{00000001-4C33-44BE-9452-DAC4727EF553}"/>
              </c:ext>
            </c:extLst>
          </c:dPt>
          <c:dPt>
            <c:idx val="1"/>
            <c:bubble3D val="0"/>
            <c:spPr>
              <a:solidFill>
                <a:srgbClr val="E8BEFE"/>
              </a:solidFill>
              <a:ln>
                <a:solidFill>
                  <a:schemeClr val="tx1">
                    <a:lumMod val="50000"/>
                  </a:schemeClr>
                </a:solidFill>
              </a:ln>
            </c:spPr>
            <c:extLst>
              <c:ext xmlns:c16="http://schemas.microsoft.com/office/drawing/2014/chart" uri="{C3380CC4-5D6E-409C-BE32-E72D297353CC}">
                <c16:uniqueId val="{00000003-4C33-44BE-9452-DAC4727EF553}"/>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Sheet1!$A$2:$A$3</c:f>
              <c:strCache>
                <c:ptCount val="2"/>
                <c:pt idx="0">
                  <c:v>المستعمرات</c:v>
                </c:pt>
                <c:pt idx="1">
                  <c:v>اراضي الضفة الغربية</c:v>
                </c:pt>
              </c:strCache>
            </c:strRef>
          </c:cat>
          <c:val>
            <c:numRef>
              <c:f>Sheet1!$B$2:$B$3</c:f>
              <c:numCache>
                <c:formatCode>General</c:formatCode>
                <c:ptCount val="2"/>
                <c:pt idx="0">
                  <c:v>42</c:v>
                </c:pt>
                <c:pt idx="1">
                  <c:v>58</c:v>
                </c:pt>
              </c:numCache>
            </c:numRef>
          </c:val>
          <c:extLst>
            <c:ext xmlns:c16="http://schemas.microsoft.com/office/drawing/2014/chart" uri="{C3380CC4-5D6E-409C-BE32-E72D297353CC}">
              <c16:uniqueId val="{00000004-4C33-44BE-9452-DAC4727EF553}"/>
            </c:ext>
          </c:extLst>
        </c:ser>
        <c:dLbls>
          <c:showLegendKey val="0"/>
          <c:showVal val="0"/>
          <c:showCatName val="0"/>
          <c:showSerName val="0"/>
          <c:showPercent val="1"/>
          <c:showBubbleSize val="0"/>
          <c:showLeaderLines val="1"/>
        </c:dLbls>
      </c:pie3DChart>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3530953423925691E-2"/>
          <c:y val="0.31136074188502927"/>
          <c:w val="0.80328340448901947"/>
          <c:h val="0.62162164770788664"/>
        </c:manualLayout>
      </c:layout>
      <c:pie3DChart>
        <c:varyColors val="1"/>
        <c:ser>
          <c:idx val="0"/>
          <c:order val="0"/>
          <c:tx>
            <c:strRef>
              <c:f>Sheet1!$B$1</c:f>
              <c:strCache>
                <c:ptCount val="1"/>
                <c:pt idx="0">
                  <c:v>Sales</c:v>
                </c:pt>
              </c:strCache>
            </c:strRef>
          </c:tx>
          <c:dPt>
            <c:idx val="0"/>
            <c:bubble3D val="0"/>
            <c:spPr>
              <a:solidFill>
                <a:srgbClr val="E8BEFE"/>
              </a:soli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1-573D-42EA-A3A4-75432F7415A2}"/>
              </c:ext>
            </c:extLst>
          </c:dPt>
          <c:dPt>
            <c:idx val="1"/>
            <c:bubble3D val="0"/>
            <c:spPr>
              <a:solidFill>
                <a:srgbClr val="036DF4"/>
              </a:soli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3-573D-42EA-A3A4-75432F7415A2}"/>
              </c:ext>
            </c:extLst>
          </c:dPt>
          <c:dLbls>
            <c:dLbl>
              <c:idx val="0"/>
              <c:tx>
                <c:rich>
                  <a:bodyPr/>
                  <a:lstStyle/>
                  <a:p>
                    <a:r>
                      <a:rPr lang="ar-SA" dirty="0">
                        <a:solidFill>
                          <a:schemeClr val="tx1"/>
                        </a:solidFill>
                      </a:rPr>
                      <a:t>تجماعت محافظة سلفيت</a:t>
                    </a:r>
                    <a:r>
                      <a:rPr lang="ar-SA" baseline="0" dirty="0">
                        <a:solidFill>
                          <a:schemeClr val="tx1"/>
                        </a:solidFill>
                      </a:rPr>
                      <a:t>
</a:t>
                    </a:r>
                    <a:fld id="{DE410507-1497-46C4-B241-A710460E3431}" type="PERCENTAGE">
                      <a:rPr lang="ar-SA" baseline="0">
                        <a:solidFill>
                          <a:schemeClr val="tx1"/>
                        </a:solidFill>
                      </a:rPr>
                      <a:pPr/>
                      <a:t>[PERCENTAGE]</a:t>
                    </a:fld>
                    <a:endParaRPr lang="ar-SA" baseline="0" dirty="0">
                      <a:solidFill>
                        <a:schemeClr val="tx1"/>
                      </a:solidFill>
                    </a:endParaRPr>
                  </a:p>
                </c:rich>
              </c:tx>
              <c:dLblPos val="in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73D-42EA-A3A4-75432F7415A2}"/>
                </c:ext>
              </c:extLst>
            </c:dLbl>
            <c:dLbl>
              <c:idx val="1"/>
              <c:tx>
                <c:rich>
                  <a:bodyPr/>
                  <a:lstStyle/>
                  <a:p>
                    <a:fld id="{FDE26EA7-9936-463C-BF28-9A668589AD5B}" type="CATEGORYNAME">
                      <a:rPr lang="ar-SA">
                        <a:solidFill>
                          <a:schemeClr val="tx1"/>
                        </a:solidFill>
                      </a:rPr>
                      <a:pPr/>
                      <a:t>[CATEGORY NAME]</a:t>
                    </a:fld>
                    <a:r>
                      <a:rPr lang="ar-SA" baseline="0" dirty="0">
                        <a:solidFill>
                          <a:schemeClr val="tx1"/>
                        </a:solidFill>
                      </a:rPr>
                      <a:t>
</a:t>
                    </a:r>
                    <a:fld id="{16C28E6E-EEE5-4574-A1C4-6E46AEA765B0}" type="PERCENTAGE">
                      <a:rPr lang="ar-SA" baseline="0">
                        <a:solidFill>
                          <a:schemeClr val="tx1"/>
                        </a:solidFill>
                      </a:rPr>
                      <a:pPr/>
                      <a:t>[PERCENTAGE]</a:t>
                    </a:fld>
                    <a:endParaRPr lang="ar-SA" baseline="0" dirty="0">
                      <a:solidFill>
                        <a:schemeClr val="tx1"/>
                      </a:solidFill>
                    </a:endParaRPr>
                  </a:p>
                </c:rich>
              </c:tx>
              <c:dLblPos val="in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573D-42EA-A3A4-75432F7415A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Sheet1!$A$2:$A$3</c:f>
              <c:strCache>
                <c:ptCount val="2"/>
                <c:pt idx="0">
                  <c:v>أراضي محافظة سلفيت</c:v>
                </c:pt>
                <c:pt idx="1">
                  <c:v>المستعمرات</c:v>
                </c:pt>
              </c:strCache>
            </c:strRef>
          </c:cat>
          <c:val>
            <c:numRef>
              <c:f>Sheet1!$B$2:$B$3</c:f>
              <c:numCache>
                <c:formatCode>General</c:formatCode>
                <c:ptCount val="2"/>
                <c:pt idx="0">
                  <c:v>18</c:v>
                </c:pt>
                <c:pt idx="1">
                  <c:v>24</c:v>
                </c:pt>
              </c:numCache>
            </c:numRef>
          </c:val>
          <c:extLst>
            <c:ext xmlns:c16="http://schemas.microsoft.com/office/drawing/2014/chart" uri="{C3380CC4-5D6E-409C-BE32-E72D297353CC}">
              <c16:uniqueId val="{00000004-573D-42EA-A3A4-75432F7415A2}"/>
            </c:ext>
          </c:extLst>
        </c:ser>
        <c:dLbls>
          <c:dLblPos val="in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5075072743703051E-2"/>
          <c:y val="2.1661852975541265E-2"/>
          <c:w val="0.96562499999999996"/>
          <c:h val="0.76759874707192743"/>
        </c:manualLayout>
      </c:layout>
      <c:pie3DChart>
        <c:varyColors val="1"/>
        <c:ser>
          <c:idx val="0"/>
          <c:order val="0"/>
          <c:tx>
            <c:strRef>
              <c:f>Sheet1!$B$1</c:f>
              <c:strCache>
                <c:ptCount val="1"/>
                <c:pt idx="0">
                  <c:v>Sales</c:v>
                </c:pt>
              </c:strCache>
            </c:strRef>
          </c:tx>
          <c:dPt>
            <c:idx val="0"/>
            <c:bubble3D val="0"/>
            <c: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a:stretch>
              </a:blipFill>
              <a:ln w="25400">
                <a:solidFill>
                  <a:schemeClr val="lt1"/>
                </a:solidFill>
              </a:ln>
              <a:effectLst/>
              <a:sp3d contourW="25400">
                <a:contourClr>
                  <a:schemeClr val="lt1"/>
                </a:contourClr>
              </a:sp3d>
            </c:spPr>
            <c:extLst>
              <c:ext xmlns:c16="http://schemas.microsoft.com/office/drawing/2014/chart" uri="{C3380CC4-5D6E-409C-BE32-E72D297353CC}">
                <c16:uniqueId val="{00000001-8C5F-41A9-8992-CCE401E04E42}"/>
              </c:ext>
            </c:extLst>
          </c:dPt>
          <c:dPt>
            <c:idx val="1"/>
            <c:bubble3D val="0"/>
            <c:spPr>
              <a:solidFill>
                <a:srgbClr val="FFD380"/>
              </a:solidFill>
              <a:ln w="25400">
                <a:solidFill>
                  <a:schemeClr val="lt1"/>
                </a:solidFill>
              </a:ln>
              <a:effectLst/>
              <a:sp3d contourW="25400">
                <a:contourClr>
                  <a:schemeClr val="lt1"/>
                </a:contourClr>
              </a:sp3d>
            </c:spPr>
            <c:extLst>
              <c:ext xmlns:c16="http://schemas.microsoft.com/office/drawing/2014/chart" uri="{C3380CC4-5D6E-409C-BE32-E72D297353CC}">
                <c16:uniqueId val="{00000002-8C5F-41A9-8992-CCE401E04E42}"/>
              </c:ext>
            </c:extLst>
          </c:dPt>
          <c:dPt>
            <c:idx val="2"/>
            <c:bubble3D val="0"/>
            <c:spPr>
              <a:solidFill>
                <a:srgbClr val="A86F01"/>
              </a:solidFill>
              <a:ln w="25400">
                <a:solidFill>
                  <a:schemeClr val="lt1"/>
                </a:solidFill>
              </a:ln>
              <a:effectLst/>
              <a:sp3d contourW="25400">
                <a:contourClr>
                  <a:schemeClr val="lt1"/>
                </a:contourClr>
              </a:sp3d>
            </c:spPr>
            <c:extLst>
              <c:ext xmlns:c16="http://schemas.microsoft.com/office/drawing/2014/chart" uri="{C3380CC4-5D6E-409C-BE32-E72D297353CC}">
                <c16:uniqueId val="{00000003-8C5F-41A9-8992-CCE401E04E42}"/>
              </c:ext>
            </c:extLst>
          </c:dPt>
          <c:dPt>
            <c:idx val="3"/>
            <c:bubble3D val="0"/>
            <c:spPr>
              <a:solidFill>
                <a:srgbClr val="CBCCCB"/>
              </a:solidFill>
              <a:ln w="25400">
                <a:solidFill>
                  <a:schemeClr val="lt1"/>
                </a:solidFill>
              </a:ln>
              <a:effectLst/>
              <a:sp3d contourW="25400">
                <a:contourClr>
                  <a:schemeClr val="lt1"/>
                </a:contourClr>
              </a:sp3d>
            </c:spPr>
            <c:extLst>
              <c:ext xmlns:c16="http://schemas.microsoft.com/office/drawing/2014/chart" uri="{C3380CC4-5D6E-409C-BE32-E72D297353CC}">
                <c16:uniqueId val="{00000004-8C5F-41A9-8992-CCE401E04E42}"/>
              </c:ext>
            </c:extLst>
          </c:dPt>
          <c:dPt>
            <c:idx val="4"/>
            <c:bubble3D val="0"/>
            <c:spPr>
              <a:solidFill>
                <a:srgbClr val="C500FF"/>
              </a:solidFill>
              <a:ln w="25400">
                <a:solidFill>
                  <a:schemeClr val="lt1"/>
                </a:solidFill>
              </a:ln>
              <a:effectLst/>
              <a:sp3d contourW="25400">
                <a:contourClr>
                  <a:schemeClr val="lt1"/>
                </a:contourClr>
              </a:sp3d>
            </c:spPr>
            <c:extLst>
              <c:ext xmlns:c16="http://schemas.microsoft.com/office/drawing/2014/chart" uri="{C3380CC4-5D6E-409C-BE32-E72D297353CC}">
                <c16:uniqueId val="{00000005-8C5F-41A9-8992-CCE401E04E42}"/>
              </c:ext>
            </c:extLst>
          </c:dPt>
          <c:dPt>
            <c:idx val="5"/>
            <c:bubble3D val="0"/>
            <c:spPr>
              <a:solidFill>
                <a:srgbClr val="DEF55F"/>
              </a:solidFill>
              <a:ln w="25400">
                <a:solidFill>
                  <a:schemeClr val="lt1"/>
                </a:solidFill>
              </a:ln>
              <a:effectLst/>
              <a:sp3d contourW="25400">
                <a:contourClr>
                  <a:schemeClr val="lt1"/>
                </a:contourClr>
              </a:sp3d>
            </c:spPr>
            <c:extLst>
              <c:ext xmlns:c16="http://schemas.microsoft.com/office/drawing/2014/chart" uri="{C3380CC4-5D6E-409C-BE32-E72D297353CC}">
                <c16:uniqueId val="{00000006-8C5F-41A9-8992-CCE401E04E42}"/>
              </c:ext>
            </c:extLst>
          </c:dPt>
          <c:dPt>
            <c:idx val="6"/>
            <c:bubble3D val="0"/>
            <c:spPr>
              <a:solidFill>
                <a:srgbClr val="4DE500"/>
              </a:solidFill>
              <a:ln w="25400">
                <a:solidFill>
                  <a:schemeClr val="lt1"/>
                </a:solidFill>
              </a:ln>
              <a:effectLst/>
              <a:sp3d contourW="25400">
                <a:contourClr>
                  <a:schemeClr val="lt1"/>
                </a:contourClr>
              </a:sp3d>
            </c:spPr>
            <c:extLst>
              <c:ext xmlns:c16="http://schemas.microsoft.com/office/drawing/2014/chart" uri="{C3380CC4-5D6E-409C-BE32-E72D297353CC}">
                <c16:uniqueId val="{00000007-8C5F-41A9-8992-CCE401E04E42}"/>
              </c:ext>
            </c:extLst>
          </c:dPt>
          <c:dPt>
            <c:idx val="7"/>
            <c:bubble3D val="0"/>
            <c:spPr>
              <a:solidFill>
                <a:srgbClr val="1557B8"/>
              </a:solidFill>
              <a:ln w="25400">
                <a:solidFill>
                  <a:schemeClr val="lt1"/>
                </a:solidFill>
              </a:ln>
              <a:effectLst/>
              <a:sp3d contourW="25400">
                <a:contourClr>
                  <a:schemeClr val="lt1"/>
                </a:contourClr>
              </a:sp3d>
            </c:spPr>
            <c:extLst>
              <c:ext xmlns:c16="http://schemas.microsoft.com/office/drawing/2014/chart" uri="{C3380CC4-5D6E-409C-BE32-E72D297353CC}">
                <c16:uniqueId val="{00000008-8C5F-41A9-8992-CCE401E04E42}"/>
              </c:ext>
            </c:extLst>
          </c:dPt>
          <c:dPt>
            <c:idx val="8"/>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9CD0-43CA-890F-FF5C2B32AD81}"/>
              </c:ext>
            </c:extLst>
          </c:dPt>
          <c:cat>
            <c:strRef>
              <c:f>Sheet1!$A$2:$A$10</c:f>
              <c:strCache>
                <c:ptCount val="9"/>
                <c:pt idx="0">
                  <c:v>بساتين زيتون</c:v>
                </c:pt>
                <c:pt idx="1">
                  <c:v>المنطقة المبنية</c:v>
                </c:pt>
                <c:pt idx="2">
                  <c:v>المباني العامة</c:v>
                </c:pt>
                <c:pt idx="3">
                  <c:v>مناطق تجارية</c:v>
                </c:pt>
                <c:pt idx="4">
                  <c:v>منطقة صناعية</c:v>
                </c:pt>
                <c:pt idx="5">
                  <c:v>مناطق عشب</c:v>
                </c:pt>
                <c:pt idx="6">
                  <c:v>أشجار مثمرة</c:v>
                </c:pt>
                <c:pt idx="7">
                  <c:v>منطقة مستوطنات</c:v>
                </c:pt>
                <c:pt idx="8">
                  <c:v>منطقة استخراج معادن</c:v>
                </c:pt>
              </c:strCache>
            </c:strRef>
          </c:cat>
          <c:val>
            <c:numRef>
              <c:f>Sheet1!$B$2:$B$10</c:f>
              <c:numCache>
                <c:formatCode>0%</c:formatCode>
                <c:ptCount val="9"/>
                <c:pt idx="0">
                  <c:v>0.52</c:v>
                </c:pt>
                <c:pt idx="1">
                  <c:v>0.14000000000000001</c:v>
                </c:pt>
                <c:pt idx="2" formatCode="0.00%">
                  <c:v>0.02</c:v>
                </c:pt>
                <c:pt idx="3" formatCode="0.00%">
                  <c:v>0.03</c:v>
                </c:pt>
                <c:pt idx="4" formatCode="0.00%">
                  <c:v>0.03</c:v>
                </c:pt>
                <c:pt idx="5">
                  <c:v>0.27</c:v>
                </c:pt>
                <c:pt idx="6" formatCode="0.00%">
                  <c:v>0.03</c:v>
                </c:pt>
                <c:pt idx="7">
                  <c:v>0.04</c:v>
                </c:pt>
                <c:pt idx="8">
                  <c:v>0.01</c:v>
                </c:pt>
              </c:numCache>
            </c:numRef>
          </c:val>
          <c:extLst>
            <c:ext xmlns:c16="http://schemas.microsoft.com/office/drawing/2014/chart" uri="{C3380CC4-5D6E-409C-BE32-E72D297353CC}">
              <c16:uniqueId val="{00000000-8C5F-41A9-8992-CCE401E04E4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052669111752478"/>
          <c:y val="8.4412092109053594E-2"/>
          <c:w val="0.52447331369437322"/>
          <c:h val="0.71330695496617613"/>
        </c:manualLayout>
      </c:layout>
      <c:barChart>
        <c:barDir val="col"/>
        <c:grouping val="clustered"/>
        <c:varyColors val="0"/>
        <c:ser>
          <c:idx val="0"/>
          <c:order val="0"/>
          <c:tx>
            <c:strRef>
              <c:f>Sheet1!$B$1</c:f>
              <c:strCache>
                <c:ptCount val="1"/>
                <c:pt idx="0">
                  <c:v>Column1</c:v>
                </c:pt>
              </c:strCache>
            </c:strRef>
          </c:tx>
          <c:invertIfNegative val="0"/>
          <c:cat>
            <c:strRef>
              <c:f>Sheet1!$A$2</c:f>
              <c:strCache>
                <c:ptCount val="1"/>
                <c:pt idx="0">
                  <c:v>مدينة سلفيت</c:v>
                </c:pt>
              </c:strCache>
            </c:strRef>
          </c:cat>
          <c:val>
            <c:numRef>
              <c:f>Sheet1!$B$2</c:f>
              <c:numCache>
                <c:formatCode>General</c:formatCode>
                <c:ptCount val="1"/>
                <c:pt idx="0">
                  <c:v>1580</c:v>
                </c:pt>
              </c:numCache>
            </c:numRef>
          </c:val>
          <c:extLst>
            <c:ext xmlns:c16="http://schemas.microsoft.com/office/drawing/2014/chart" uri="{C3380CC4-5D6E-409C-BE32-E72D297353CC}">
              <c16:uniqueId val="{00000000-67E4-436A-86A2-E86B6795B79E}"/>
            </c:ext>
          </c:extLst>
        </c:ser>
        <c:dLbls>
          <c:showLegendKey val="0"/>
          <c:showVal val="0"/>
          <c:showCatName val="0"/>
          <c:showSerName val="0"/>
          <c:showPercent val="0"/>
          <c:showBubbleSize val="0"/>
        </c:dLbls>
        <c:gapWidth val="150"/>
        <c:axId val="35536896"/>
        <c:axId val="35538432"/>
      </c:barChart>
      <c:catAx>
        <c:axId val="35536896"/>
        <c:scaling>
          <c:orientation val="minMax"/>
        </c:scaling>
        <c:delete val="0"/>
        <c:axPos val="b"/>
        <c:numFmt formatCode="General" sourceLinked="0"/>
        <c:majorTickMark val="out"/>
        <c:minorTickMark val="none"/>
        <c:tickLblPos val="nextTo"/>
        <c:crossAx val="35538432"/>
        <c:crosses val="autoZero"/>
        <c:auto val="1"/>
        <c:lblAlgn val="ctr"/>
        <c:lblOffset val="100"/>
        <c:noMultiLvlLbl val="0"/>
      </c:catAx>
      <c:valAx>
        <c:axId val="35538432"/>
        <c:scaling>
          <c:orientation val="minMax"/>
        </c:scaling>
        <c:delete val="0"/>
        <c:axPos val="l"/>
        <c:majorGridlines/>
        <c:numFmt formatCode="General" sourceLinked="1"/>
        <c:majorTickMark val="out"/>
        <c:minorTickMark val="none"/>
        <c:tickLblPos val="nextTo"/>
        <c:crossAx val="3553689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1945</c:v>
                </c:pt>
              </c:strCache>
            </c:strRef>
          </c:tx>
          <c:invertIfNegative val="0"/>
          <c:cat>
            <c:strRef>
              <c:f>Sheet1!$A$2:$A$3</c:f>
              <c:strCache>
                <c:ptCount val="2"/>
                <c:pt idx="0">
                  <c:v>مدينة سلفيت</c:v>
                </c:pt>
                <c:pt idx="1">
                  <c:v>مستوطنة ارائيل</c:v>
                </c:pt>
              </c:strCache>
            </c:strRef>
          </c:cat>
          <c:val>
            <c:numRef>
              <c:f>Sheet1!$B$2:$B$3</c:f>
              <c:numCache>
                <c:formatCode>General</c:formatCode>
                <c:ptCount val="2"/>
                <c:pt idx="0">
                  <c:v>1580</c:v>
                </c:pt>
                <c:pt idx="1">
                  <c:v>0</c:v>
                </c:pt>
              </c:numCache>
            </c:numRef>
          </c:val>
          <c:extLst>
            <c:ext xmlns:c16="http://schemas.microsoft.com/office/drawing/2014/chart" uri="{C3380CC4-5D6E-409C-BE32-E72D297353CC}">
              <c16:uniqueId val="{00000000-731E-4656-8D77-9536BAE6C36E}"/>
            </c:ext>
          </c:extLst>
        </c:ser>
        <c:ser>
          <c:idx val="1"/>
          <c:order val="1"/>
          <c:tx>
            <c:strRef>
              <c:f>Sheet1!$C$1</c:f>
              <c:strCache>
                <c:ptCount val="1"/>
                <c:pt idx="0">
                  <c:v>1980</c:v>
                </c:pt>
              </c:strCache>
            </c:strRef>
          </c:tx>
          <c:invertIfNegative val="0"/>
          <c:cat>
            <c:strRef>
              <c:f>Sheet1!$A$2:$A$3</c:f>
              <c:strCache>
                <c:ptCount val="2"/>
                <c:pt idx="0">
                  <c:v>مدينة سلفيت</c:v>
                </c:pt>
                <c:pt idx="1">
                  <c:v>مستوطنة ارائيل</c:v>
                </c:pt>
              </c:strCache>
            </c:strRef>
          </c:cat>
          <c:val>
            <c:numRef>
              <c:f>Sheet1!$C$2:$C$3</c:f>
              <c:numCache>
                <c:formatCode>General</c:formatCode>
                <c:ptCount val="2"/>
                <c:pt idx="0">
                  <c:v>3200</c:v>
                </c:pt>
                <c:pt idx="1">
                  <c:v>800</c:v>
                </c:pt>
              </c:numCache>
            </c:numRef>
          </c:val>
          <c:extLst>
            <c:ext xmlns:c16="http://schemas.microsoft.com/office/drawing/2014/chart" uri="{C3380CC4-5D6E-409C-BE32-E72D297353CC}">
              <c16:uniqueId val="{00000001-731E-4656-8D77-9536BAE6C36E}"/>
            </c:ext>
          </c:extLst>
        </c:ser>
        <c:dLbls>
          <c:showLegendKey val="0"/>
          <c:showVal val="0"/>
          <c:showCatName val="0"/>
          <c:showSerName val="0"/>
          <c:showPercent val="0"/>
          <c:showBubbleSize val="0"/>
        </c:dLbls>
        <c:gapWidth val="150"/>
        <c:axId val="35335552"/>
        <c:axId val="35345536"/>
      </c:barChart>
      <c:catAx>
        <c:axId val="35335552"/>
        <c:scaling>
          <c:orientation val="minMax"/>
        </c:scaling>
        <c:delete val="0"/>
        <c:axPos val="b"/>
        <c:numFmt formatCode="General" sourceLinked="0"/>
        <c:majorTickMark val="out"/>
        <c:minorTickMark val="none"/>
        <c:tickLblPos val="nextTo"/>
        <c:crossAx val="35345536"/>
        <c:crosses val="autoZero"/>
        <c:auto val="1"/>
        <c:lblAlgn val="ctr"/>
        <c:lblOffset val="100"/>
        <c:noMultiLvlLbl val="0"/>
      </c:catAx>
      <c:valAx>
        <c:axId val="35345536"/>
        <c:scaling>
          <c:orientation val="minMax"/>
        </c:scaling>
        <c:delete val="0"/>
        <c:axPos val="l"/>
        <c:majorGridlines/>
        <c:numFmt formatCode="General" sourceLinked="1"/>
        <c:majorTickMark val="out"/>
        <c:minorTickMark val="none"/>
        <c:tickLblPos val="nextTo"/>
        <c:crossAx val="3533555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1945</c:v>
                </c:pt>
              </c:strCache>
            </c:strRef>
          </c:tx>
          <c:invertIfNegative val="0"/>
          <c:cat>
            <c:strRef>
              <c:f>Sheet1!$A$2:$A$3</c:f>
              <c:strCache>
                <c:ptCount val="2"/>
                <c:pt idx="0">
                  <c:v>مدينة سلفيت</c:v>
                </c:pt>
                <c:pt idx="1">
                  <c:v>مستوطنة ارائيل</c:v>
                </c:pt>
              </c:strCache>
            </c:strRef>
          </c:cat>
          <c:val>
            <c:numRef>
              <c:f>Sheet1!$B$2:$B$3</c:f>
              <c:numCache>
                <c:formatCode>General</c:formatCode>
                <c:ptCount val="2"/>
                <c:pt idx="0">
                  <c:v>1580</c:v>
                </c:pt>
                <c:pt idx="1">
                  <c:v>0</c:v>
                </c:pt>
              </c:numCache>
            </c:numRef>
          </c:val>
          <c:extLst>
            <c:ext xmlns:c16="http://schemas.microsoft.com/office/drawing/2014/chart" uri="{C3380CC4-5D6E-409C-BE32-E72D297353CC}">
              <c16:uniqueId val="{00000000-79AF-4A11-A924-C72D9B4624E7}"/>
            </c:ext>
          </c:extLst>
        </c:ser>
        <c:ser>
          <c:idx val="1"/>
          <c:order val="1"/>
          <c:tx>
            <c:strRef>
              <c:f>Sheet1!$C$1</c:f>
              <c:strCache>
                <c:ptCount val="1"/>
                <c:pt idx="0">
                  <c:v>1980</c:v>
                </c:pt>
              </c:strCache>
            </c:strRef>
          </c:tx>
          <c:invertIfNegative val="0"/>
          <c:cat>
            <c:strRef>
              <c:f>Sheet1!$A$2:$A$3</c:f>
              <c:strCache>
                <c:ptCount val="2"/>
                <c:pt idx="0">
                  <c:v>مدينة سلفيت</c:v>
                </c:pt>
                <c:pt idx="1">
                  <c:v>مستوطنة ارائيل</c:v>
                </c:pt>
              </c:strCache>
            </c:strRef>
          </c:cat>
          <c:val>
            <c:numRef>
              <c:f>Sheet1!$C$2:$C$3</c:f>
              <c:numCache>
                <c:formatCode>General</c:formatCode>
                <c:ptCount val="2"/>
                <c:pt idx="0">
                  <c:v>3200</c:v>
                </c:pt>
                <c:pt idx="1">
                  <c:v>800</c:v>
                </c:pt>
              </c:numCache>
            </c:numRef>
          </c:val>
          <c:extLst>
            <c:ext xmlns:c16="http://schemas.microsoft.com/office/drawing/2014/chart" uri="{C3380CC4-5D6E-409C-BE32-E72D297353CC}">
              <c16:uniqueId val="{00000001-79AF-4A11-A924-C72D9B4624E7}"/>
            </c:ext>
          </c:extLst>
        </c:ser>
        <c:ser>
          <c:idx val="2"/>
          <c:order val="2"/>
          <c:tx>
            <c:strRef>
              <c:f>Sheet1!$D$1</c:f>
              <c:strCache>
                <c:ptCount val="1"/>
                <c:pt idx="0">
                  <c:v>1997</c:v>
                </c:pt>
              </c:strCache>
            </c:strRef>
          </c:tx>
          <c:invertIfNegative val="0"/>
          <c:cat>
            <c:strRef>
              <c:f>Sheet1!$A$2:$A$3</c:f>
              <c:strCache>
                <c:ptCount val="2"/>
                <c:pt idx="0">
                  <c:v>مدينة سلفيت</c:v>
                </c:pt>
                <c:pt idx="1">
                  <c:v>مستوطنة ارائيل</c:v>
                </c:pt>
              </c:strCache>
            </c:strRef>
          </c:cat>
          <c:val>
            <c:numRef>
              <c:f>Sheet1!$D$2:$D$3</c:f>
              <c:numCache>
                <c:formatCode>General</c:formatCode>
                <c:ptCount val="2"/>
                <c:pt idx="0">
                  <c:v>7103</c:v>
                </c:pt>
                <c:pt idx="1">
                  <c:v>14300</c:v>
                </c:pt>
              </c:numCache>
            </c:numRef>
          </c:val>
          <c:extLst>
            <c:ext xmlns:c16="http://schemas.microsoft.com/office/drawing/2014/chart" uri="{C3380CC4-5D6E-409C-BE32-E72D297353CC}">
              <c16:uniqueId val="{00000002-79AF-4A11-A924-C72D9B4624E7}"/>
            </c:ext>
          </c:extLst>
        </c:ser>
        <c:dLbls>
          <c:showLegendKey val="0"/>
          <c:showVal val="0"/>
          <c:showCatName val="0"/>
          <c:showSerName val="0"/>
          <c:showPercent val="0"/>
          <c:showBubbleSize val="0"/>
        </c:dLbls>
        <c:gapWidth val="150"/>
        <c:axId val="34002816"/>
        <c:axId val="35270656"/>
      </c:barChart>
      <c:catAx>
        <c:axId val="34002816"/>
        <c:scaling>
          <c:orientation val="minMax"/>
        </c:scaling>
        <c:delete val="0"/>
        <c:axPos val="b"/>
        <c:numFmt formatCode="General" sourceLinked="0"/>
        <c:majorTickMark val="out"/>
        <c:minorTickMark val="none"/>
        <c:tickLblPos val="nextTo"/>
        <c:crossAx val="35270656"/>
        <c:crosses val="autoZero"/>
        <c:auto val="1"/>
        <c:lblAlgn val="ctr"/>
        <c:lblOffset val="100"/>
        <c:noMultiLvlLbl val="0"/>
      </c:catAx>
      <c:valAx>
        <c:axId val="35270656"/>
        <c:scaling>
          <c:orientation val="minMax"/>
        </c:scaling>
        <c:delete val="0"/>
        <c:axPos val="l"/>
        <c:majorGridlines/>
        <c:numFmt formatCode="General" sourceLinked="1"/>
        <c:majorTickMark val="out"/>
        <c:minorTickMark val="none"/>
        <c:tickLblPos val="nextTo"/>
        <c:crossAx val="34002816"/>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1945</c:v>
                </c:pt>
              </c:strCache>
            </c:strRef>
          </c:tx>
          <c:invertIfNegative val="0"/>
          <c:cat>
            <c:strRef>
              <c:f>Sheet1!$A$2:$A$3</c:f>
              <c:strCache>
                <c:ptCount val="2"/>
                <c:pt idx="0">
                  <c:v>مدينة سلفيت</c:v>
                </c:pt>
                <c:pt idx="1">
                  <c:v>مستوطنة ارائيل</c:v>
                </c:pt>
              </c:strCache>
            </c:strRef>
          </c:cat>
          <c:val>
            <c:numRef>
              <c:f>Sheet1!$B$2:$B$3</c:f>
              <c:numCache>
                <c:formatCode>General</c:formatCode>
                <c:ptCount val="2"/>
                <c:pt idx="0">
                  <c:v>1580</c:v>
                </c:pt>
                <c:pt idx="1">
                  <c:v>0</c:v>
                </c:pt>
              </c:numCache>
            </c:numRef>
          </c:val>
          <c:extLst>
            <c:ext xmlns:c16="http://schemas.microsoft.com/office/drawing/2014/chart" uri="{C3380CC4-5D6E-409C-BE32-E72D297353CC}">
              <c16:uniqueId val="{00000000-7D03-4ADC-A7E1-FBC0E174AF0C}"/>
            </c:ext>
          </c:extLst>
        </c:ser>
        <c:ser>
          <c:idx val="1"/>
          <c:order val="1"/>
          <c:tx>
            <c:strRef>
              <c:f>Sheet1!$C$1</c:f>
              <c:strCache>
                <c:ptCount val="1"/>
                <c:pt idx="0">
                  <c:v>1980</c:v>
                </c:pt>
              </c:strCache>
            </c:strRef>
          </c:tx>
          <c:invertIfNegative val="0"/>
          <c:cat>
            <c:strRef>
              <c:f>Sheet1!$A$2:$A$3</c:f>
              <c:strCache>
                <c:ptCount val="2"/>
                <c:pt idx="0">
                  <c:v>مدينة سلفيت</c:v>
                </c:pt>
                <c:pt idx="1">
                  <c:v>مستوطنة ارائيل</c:v>
                </c:pt>
              </c:strCache>
            </c:strRef>
          </c:cat>
          <c:val>
            <c:numRef>
              <c:f>Sheet1!$C$2:$C$3</c:f>
              <c:numCache>
                <c:formatCode>General</c:formatCode>
                <c:ptCount val="2"/>
                <c:pt idx="0">
                  <c:v>3200</c:v>
                </c:pt>
                <c:pt idx="1">
                  <c:v>800</c:v>
                </c:pt>
              </c:numCache>
            </c:numRef>
          </c:val>
          <c:extLst>
            <c:ext xmlns:c16="http://schemas.microsoft.com/office/drawing/2014/chart" uri="{C3380CC4-5D6E-409C-BE32-E72D297353CC}">
              <c16:uniqueId val="{00000001-7D03-4ADC-A7E1-FBC0E174AF0C}"/>
            </c:ext>
          </c:extLst>
        </c:ser>
        <c:ser>
          <c:idx val="2"/>
          <c:order val="2"/>
          <c:tx>
            <c:strRef>
              <c:f>Sheet1!$D$1</c:f>
              <c:strCache>
                <c:ptCount val="1"/>
                <c:pt idx="0">
                  <c:v>1997</c:v>
                </c:pt>
              </c:strCache>
            </c:strRef>
          </c:tx>
          <c:invertIfNegative val="0"/>
          <c:cat>
            <c:strRef>
              <c:f>Sheet1!$A$2:$A$3</c:f>
              <c:strCache>
                <c:ptCount val="2"/>
                <c:pt idx="0">
                  <c:v>مدينة سلفيت</c:v>
                </c:pt>
                <c:pt idx="1">
                  <c:v>مستوطنة ارائيل</c:v>
                </c:pt>
              </c:strCache>
            </c:strRef>
          </c:cat>
          <c:val>
            <c:numRef>
              <c:f>Sheet1!$D$2:$D$3</c:f>
              <c:numCache>
                <c:formatCode>General</c:formatCode>
                <c:ptCount val="2"/>
                <c:pt idx="0">
                  <c:v>7103</c:v>
                </c:pt>
                <c:pt idx="1">
                  <c:v>14300</c:v>
                </c:pt>
              </c:numCache>
            </c:numRef>
          </c:val>
          <c:extLst>
            <c:ext xmlns:c16="http://schemas.microsoft.com/office/drawing/2014/chart" uri="{C3380CC4-5D6E-409C-BE32-E72D297353CC}">
              <c16:uniqueId val="{00000002-7D03-4ADC-A7E1-FBC0E174AF0C}"/>
            </c:ext>
          </c:extLst>
        </c:ser>
        <c:ser>
          <c:idx val="3"/>
          <c:order val="3"/>
          <c:tx>
            <c:strRef>
              <c:f>Sheet1!$E$1</c:f>
              <c:strCache>
                <c:ptCount val="1"/>
                <c:pt idx="0">
                  <c:v>2007</c:v>
                </c:pt>
              </c:strCache>
            </c:strRef>
          </c:tx>
          <c:invertIfNegative val="0"/>
          <c:cat>
            <c:strRef>
              <c:f>Sheet1!$A$2:$A$3</c:f>
              <c:strCache>
                <c:ptCount val="2"/>
                <c:pt idx="0">
                  <c:v>مدينة سلفيت</c:v>
                </c:pt>
                <c:pt idx="1">
                  <c:v>مستوطنة ارائيل</c:v>
                </c:pt>
              </c:strCache>
            </c:strRef>
          </c:cat>
          <c:val>
            <c:numRef>
              <c:f>Sheet1!$E$2:$E$3</c:f>
              <c:numCache>
                <c:formatCode>General</c:formatCode>
                <c:ptCount val="2"/>
                <c:pt idx="0">
                  <c:v>8702</c:v>
                </c:pt>
                <c:pt idx="1">
                  <c:v>16630</c:v>
                </c:pt>
              </c:numCache>
            </c:numRef>
          </c:val>
          <c:extLst>
            <c:ext xmlns:c16="http://schemas.microsoft.com/office/drawing/2014/chart" uri="{C3380CC4-5D6E-409C-BE32-E72D297353CC}">
              <c16:uniqueId val="{00000003-7D03-4ADC-A7E1-FBC0E174AF0C}"/>
            </c:ext>
          </c:extLst>
        </c:ser>
        <c:dLbls>
          <c:showLegendKey val="0"/>
          <c:showVal val="0"/>
          <c:showCatName val="0"/>
          <c:showSerName val="0"/>
          <c:showPercent val="0"/>
          <c:showBubbleSize val="0"/>
        </c:dLbls>
        <c:gapWidth val="150"/>
        <c:axId val="125896960"/>
        <c:axId val="125898752"/>
      </c:barChart>
      <c:catAx>
        <c:axId val="125896960"/>
        <c:scaling>
          <c:orientation val="minMax"/>
        </c:scaling>
        <c:delete val="0"/>
        <c:axPos val="b"/>
        <c:numFmt formatCode="General" sourceLinked="0"/>
        <c:majorTickMark val="out"/>
        <c:minorTickMark val="none"/>
        <c:tickLblPos val="nextTo"/>
        <c:crossAx val="125898752"/>
        <c:crosses val="autoZero"/>
        <c:auto val="1"/>
        <c:lblAlgn val="ctr"/>
        <c:lblOffset val="100"/>
        <c:noMultiLvlLbl val="0"/>
      </c:catAx>
      <c:valAx>
        <c:axId val="125898752"/>
        <c:scaling>
          <c:orientation val="minMax"/>
        </c:scaling>
        <c:delete val="0"/>
        <c:axPos val="l"/>
        <c:majorGridlines/>
        <c:numFmt formatCode="General" sourceLinked="1"/>
        <c:majorTickMark val="out"/>
        <c:minorTickMark val="none"/>
        <c:tickLblPos val="nextTo"/>
        <c:crossAx val="125896960"/>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1945</c:v>
                </c:pt>
              </c:strCache>
            </c:strRef>
          </c:tx>
          <c:invertIfNegative val="0"/>
          <c:cat>
            <c:strRef>
              <c:f>Sheet1!$A$2:$A$3</c:f>
              <c:strCache>
                <c:ptCount val="2"/>
                <c:pt idx="0">
                  <c:v>مدينة سلفيت</c:v>
                </c:pt>
                <c:pt idx="1">
                  <c:v>مستوطنة ارائيل</c:v>
                </c:pt>
              </c:strCache>
            </c:strRef>
          </c:cat>
          <c:val>
            <c:numRef>
              <c:f>Sheet1!$B$2:$B$3</c:f>
              <c:numCache>
                <c:formatCode>General</c:formatCode>
                <c:ptCount val="2"/>
                <c:pt idx="0">
                  <c:v>1580</c:v>
                </c:pt>
                <c:pt idx="1">
                  <c:v>0</c:v>
                </c:pt>
              </c:numCache>
            </c:numRef>
          </c:val>
          <c:extLst>
            <c:ext xmlns:c16="http://schemas.microsoft.com/office/drawing/2014/chart" uri="{C3380CC4-5D6E-409C-BE32-E72D297353CC}">
              <c16:uniqueId val="{00000000-E1FB-4751-BA18-967989686B60}"/>
            </c:ext>
          </c:extLst>
        </c:ser>
        <c:ser>
          <c:idx val="1"/>
          <c:order val="1"/>
          <c:tx>
            <c:strRef>
              <c:f>Sheet1!$C$1</c:f>
              <c:strCache>
                <c:ptCount val="1"/>
                <c:pt idx="0">
                  <c:v>1980</c:v>
                </c:pt>
              </c:strCache>
            </c:strRef>
          </c:tx>
          <c:invertIfNegative val="0"/>
          <c:cat>
            <c:strRef>
              <c:f>Sheet1!$A$2:$A$3</c:f>
              <c:strCache>
                <c:ptCount val="2"/>
                <c:pt idx="0">
                  <c:v>مدينة سلفيت</c:v>
                </c:pt>
                <c:pt idx="1">
                  <c:v>مستوطنة ارائيل</c:v>
                </c:pt>
              </c:strCache>
            </c:strRef>
          </c:cat>
          <c:val>
            <c:numRef>
              <c:f>Sheet1!$C$2:$C$3</c:f>
              <c:numCache>
                <c:formatCode>General</c:formatCode>
                <c:ptCount val="2"/>
                <c:pt idx="0">
                  <c:v>3200</c:v>
                </c:pt>
                <c:pt idx="1">
                  <c:v>800</c:v>
                </c:pt>
              </c:numCache>
            </c:numRef>
          </c:val>
          <c:extLst>
            <c:ext xmlns:c16="http://schemas.microsoft.com/office/drawing/2014/chart" uri="{C3380CC4-5D6E-409C-BE32-E72D297353CC}">
              <c16:uniqueId val="{00000001-E1FB-4751-BA18-967989686B60}"/>
            </c:ext>
          </c:extLst>
        </c:ser>
        <c:ser>
          <c:idx val="2"/>
          <c:order val="2"/>
          <c:tx>
            <c:strRef>
              <c:f>Sheet1!$D$1</c:f>
              <c:strCache>
                <c:ptCount val="1"/>
                <c:pt idx="0">
                  <c:v>1997</c:v>
                </c:pt>
              </c:strCache>
            </c:strRef>
          </c:tx>
          <c:invertIfNegative val="0"/>
          <c:cat>
            <c:strRef>
              <c:f>Sheet1!$A$2:$A$3</c:f>
              <c:strCache>
                <c:ptCount val="2"/>
                <c:pt idx="0">
                  <c:v>مدينة سلفيت</c:v>
                </c:pt>
                <c:pt idx="1">
                  <c:v>مستوطنة ارائيل</c:v>
                </c:pt>
              </c:strCache>
            </c:strRef>
          </c:cat>
          <c:val>
            <c:numRef>
              <c:f>Sheet1!$D$2:$D$3</c:f>
              <c:numCache>
                <c:formatCode>General</c:formatCode>
                <c:ptCount val="2"/>
                <c:pt idx="0">
                  <c:v>7103</c:v>
                </c:pt>
                <c:pt idx="1">
                  <c:v>14300</c:v>
                </c:pt>
              </c:numCache>
            </c:numRef>
          </c:val>
          <c:extLst>
            <c:ext xmlns:c16="http://schemas.microsoft.com/office/drawing/2014/chart" uri="{C3380CC4-5D6E-409C-BE32-E72D297353CC}">
              <c16:uniqueId val="{00000002-E1FB-4751-BA18-967989686B60}"/>
            </c:ext>
          </c:extLst>
        </c:ser>
        <c:ser>
          <c:idx val="3"/>
          <c:order val="3"/>
          <c:tx>
            <c:strRef>
              <c:f>Sheet1!$E$1</c:f>
              <c:strCache>
                <c:ptCount val="1"/>
                <c:pt idx="0">
                  <c:v>2007</c:v>
                </c:pt>
              </c:strCache>
            </c:strRef>
          </c:tx>
          <c:invertIfNegative val="0"/>
          <c:cat>
            <c:strRef>
              <c:f>Sheet1!$A$2:$A$3</c:f>
              <c:strCache>
                <c:ptCount val="2"/>
                <c:pt idx="0">
                  <c:v>مدينة سلفيت</c:v>
                </c:pt>
                <c:pt idx="1">
                  <c:v>مستوطنة ارائيل</c:v>
                </c:pt>
              </c:strCache>
            </c:strRef>
          </c:cat>
          <c:val>
            <c:numRef>
              <c:f>Sheet1!$E$2:$E$3</c:f>
              <c:numCache>
                <c:formatCode>General</c:formatCode>
                <c:ptCount val="2"/>
                <c:pt idx="0">
                  <c:v>8702</c:v>
                </c:pt>
                <c:pt idx="1">
                  <c:v>16630</c:v>
                </c:pt>
              </c:numCache>
            </c:numRef>
          </c:val>
          <c:extLst>
            <c:ext xmlns:c16="http://schemas.microsoft.com/office/drawing/2014/chart" uri="{C3380CC4-5D6E-409C-BE32-E72D297353CC}">
              <c16:uniqueId val="{00000003-E1FB-4751-BA18-967989686B60}"/>
            </c:ext>
          </c:extLst>
        </c:ser>
        <c:ser>
          <c:idx val="4"/>
          <c:order val="4"/>
          <c:tx>
            <c:strRef>
              <c:f>Sheet1!$F$1</c:f>
              <c:strCache>
                <c:ptCount val="1"/>
                <c:pt idx="0">
                  <c:v>2016</c:v>
                </c:pt>
              </c:strCache>
            </c:strRef>
          </c:tx>
          <c:invertIfNegative val="0"/>
          <c:cat>
            <c:strRef>
              <c:f>Sheet1!$A$2:$A$3</c:f>
              <c:strCache>
                <c:ptCount val="2"/>
                <c:pt idx="0">
                  <c:v>مدينة سلفيت</c:v>
                </c:pt>
                <c:pt idx="1">
                  <c:v>مستوطنة ارائيل</c:v>
                </c:pt>
              </c:strCache>
            </c:strRef>
          </c:cat>
          <c:val>
            <c:numRef>
              <c:f>Sheet1!$F$2:$F$3</c:f>
              <c:numCache>
                <c:formatCode>General</c:formatCode>
                <c:ptCount val="2"/>
                <c:pt idx="0">
                  <c:v>10673</c:v>
                </c:pt>
                <c:pt idx="1">
                  <c:v>18717</c:v>
                </c:pt>
              </c:numCache>
            </c:numRef>
          </c:val>
          <c:extLst>
            <c:ext xmlns:c16="http://schemas.microsoft.com/office/drawing/2014/chart" uri="{C3380CC4-5D6E-409C-BE32-E72D297353CC}">
              <c16:uniqueId val="{00000004-E1FB-4751-BA18-967989686B60}"/>
            </c:ext>
          </c:extLst>
        </c:ser>
        <c:dLbls>
          <c:showLegendKey val="0"/>
          <c:showVal val="0"/>
          <c:showCatName val="0"/>
          <c:showSerName val="0"/>
          <c:showPercent val="0"/>
          <c:showBubbleSize val="0"/>
        </c:dLbls>
        <c:gapWidth val="150"/>
        <c:axId val="87822336"/>
        <c:axId val="87823872"/>
      </c:barChart>
      <c:catAx>
        <c:axId val="87822336"/>
        <c:scaling>
          <c:orientation val="minMax"/>
        </c:scaling>
        <c:delete val="0"/>
        <c:axPos val="b"/>
        <c:numFmt formatCode="General" sourceLinked="0"/>
        <c:majorTickMark val="out"/>
        <c:minorTickMark val="none"/>
        <c:tickLblPos val="nextTo"/>
        <c:crossAx val="87823872"/>
        <c:crosses val="autoZero"/>
        <c:auto val="1"/>
        <c:lblAlgn val="ctr"/>
        <c:lblOffset val="100"/>
        <c:noMultiLvlLbl val="0"/>
      </c:catAx>
      <c:valAx>
        <c:axId val="87823872"/>
        <c:scaling>
          <c:orientation val="minMax"/>
        </c:scaling>
        <c:delete val="0"/>
        <c:axPos val="l"/>
        <c:majorGridlines/>
        <c:numFmt formatCode="General" sourceLinked="1"/>
        <c:majorTickMark val="out"/>
        <c:minorTickMark val="none"/>
        <c:tickLblPos val="nextTo"/>
        <c:crossAx val="87822336"/>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8">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9F03F-E772-4930-AB48-2905283BBE3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D58F4A-9094-4A37-902B-598FE23BC2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BAD9A6-C9A6-42ED-A035-38AE64C1EBD4}"/>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4C0D8EA6-14E4-4D2E-BE89-2AA6B9D16D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F4312F-FAE1-43F7-8F0F-91F335F6C081}"/>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2115734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5D2CF-D79E-48BE-8341-F47CAF822A7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434F09-9A34-4DAD-BD72-2F1EE489F89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656A19-F6AD-4D1B-B76A-0181FABDC134}"/>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4CA3A844-410C-40E5-98EA-E04B8A6B99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BE7B3-02CA-479D-9ABA-DF5AEF7EBA9D}"/>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1665549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902960-CA09-485D-833D-CFF4F421F0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2791A2-2CB7-44D9-8CB9-BBBADF0A91B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84A173-4AFC-4A75-880C-5EAA0E7B04A1}"/>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E5E71608-C5D8-401E-B5C8-864D71B9A1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D49499-8D76-424E-99BE-7747A01E2E61}"/>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2832707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36FAF-C337-4CFF-BC97-862F233F41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CC04C7-8AF7-4A01-A9AD-7B3E88D29F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1A6B3-063E-48D0-A37C-C6807AD10CC5}"/>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9E20FF97-53E4-46A0-8D55-F7024EC064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1BDFA5-01D8-45B7-8EC2-C02770C4C162}"/>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1723161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DD31E-4685-4351-95FB-98CBAEB6FB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088878-EC4C-4D3B-9A9F-9C026F9F34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BE27B57-0E6B-4E2E-B78C-D2A0A2E865AB}"/>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E1B9295E-F5A1-4086-A749-AD7F954F3A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49B693-6231-47AC-BD17-69B9F53A69D2}"/>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1144713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825C1-459B-4235-933A-1F0A17BA1D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65C1A5-2AC2-4F39-B2ED-B7F5803A9B9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C1367F-0DEE-4992-A053-DD934F2FA9F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D9BB3B-C009-4FBE-B848-1A7D7B256ABE}"/>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6" name="Footer Placeholder 5">
            <a:extLst>
              <a:ext uri="{FF2B5EF4-FFF2-40B4-BE49-F238E27FC236}">
                <a16:creationId xmlns:a16="http://schemas.microsoft.com/office/drawing/2014/main" id="{F02D0DD6-13AD-483D-BB86-16E727E7ED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AB2047-125F-4F9A-A910-1A875118CFEC}"/>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2522040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DD623-B9C9-4832-9F78-E3602EF303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3420FF-DC6B-4B3C-89BA-A54D43269F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7304D60-9441-4109-B0DA-C6A3244CB8C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587EBA-4626-4496-9310-33993F79CE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9E9DE66-AD3A-41AD-9094-819B8EC8824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5406FA-80AD-48C6-83D3-DDE711B66710}"/>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8" name="Footer Placeholder 7">
            <a:extLst>
              <a:ext uri="{FF2B5EF4-FFF2-40B4-BE49-F238E27FC236}">
                <a16:creationId xmlns:a16="http://schemas.microsoft.com/office/drawing/2014/main" id="{2C551FAA-3EDF-44E4-8CEF-BC8F94AB28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C9744F-41EA-4507-9CCC-1F7C63A4354F}"/>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2627388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5AA7F-3F1E-41CC-9917-E95F09CA36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0E0144E-6E29-4A9B-9A37-4751EBA958B9}"/>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4" name="Footer Placeholder 3">
            <a:extLst>
              <a:ext uri="{FF2B5EF4-FFF2-40B4-BE49-F238E27FC236}">
                <a16:creationId xmlns:a16="http://schemas.microsoft.com/office/drawing/2014/main" id="{75D17471-7BC4-4C8C-915A-D96A97EB5D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0495BB-8FD3-453B-910A-4052932E05A7}"/>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3804518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619CD1-C59A-4541-BCA4-426E540B6EC8}"/>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3" name="Footer Placeholder 2">
            <a:extLst>
              <a:ext uri="{FF2B5EF4-FFF2-40B4-BE49-F238E27FC236}">
                <a16:creationId xmlns:a16="http://schemas.microsoft.com/office/drawing/2014/main" id="{B7C07EDE-EDC8-4913-963C-BD3F45A8FA3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FD3BF1-ECBA-45BB-940A-F4299EEDEB1C}"/>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949251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A08D-F8E2-4AB3-9255-F60A735EE4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91F130-1988-4CB1-8714-546D9FB805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182979-B2FC-4DDD-845A-28C92CAFE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4AC6D79-E66A-43F9-9485-AE76600DC9DC}"/>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6" name="Footer Placeholder 5">
            <a:extLst>
              <a:ext uri="{FF2B5EF4-FFF2-40B4-BE49-F238E27FC236}">
                <a16:creationId xmlns:a16="http://schemas.microsoft.com/office/drawing/2014/main" id="{BD31B1AF-EAA6-48E1-BBCC-588341EF78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5457DE-BC6D-4148-89D5-AC43302E33A6}"/>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3390257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21B8D-EBEF-4B53-91E7-9CAAFB66A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A909B5F-09F9-4737-A61F-E9A29BB25F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23EC65-4A6C-4415-83DF-BFCAF7A247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B64C7C-087A-4779-B3F7-8646E5C72C43}"/>
              </a:ext>
            </a:extLst>
          </p:cNvPr>
          <p:cNvSpPr>
            <a:spLocks noGrp="1"/>
          </p:cNvSpPr>
          <p:nvPr>
            <p:ph type="dt" sz="half" idx="10"/>
          </p:nvPr>
        </p:nvSpPr>
        <p:spPr/>
        <p:txBody>
          <a:bodyPr/>
          <a:lstStyle/>
          <a:p>
            <a:fld id="{C4A373F1-3062-4AE6-A807-EFFF80A5FE95}" type="datetimeFigureOut">
              <a:rPr lang="en-US" smtClean="0"/>
              <a:t>5/25/2018</a:t>
            </a:fld>
            <a:endParaRPr lang="en-US"/>
          </a:p>
        </p:txBody>
      </p:sp>
      <p:sp>
        <p:nvSpPr>
          <p:cNvPr id="6" name="Footer Placeholder 5">
            <a:extLst>
              <a:ext uri="{FF2B5EF4-FFF2-40B4-BE49-F238E27FC236}">
                <a16:creationId xmlns:a16="http://schemas.microsoft.com/office/drawing/2014/main" id="{6FFD83CA-D612-4950-ACCE-F3EFB6D35C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881D3A-7FC2-4FA5-88F4-278DF9EA6E74}"/>
              </a:ext>
            </a:extLst>
          </p:cNvPr>
          <p:cNvSpPr>
            <a:spLocks noGrp="1"/>
          </p:cNvSpPr>
          <p:nvPr>
            <p:ph type="sldNum" sz="quarter" idx="12"/>
          </p:nvPr>
        </p:nvSpPr>
        <p:spPr/>
        <p:txBody>
          <a:bodyPr/>
          <a:lstStyle/>
          <a:p>
            <a:fld id="{B552F14A-3BB5-4E60-B64F-E865378FA724}" type="slidenum">
              <a:rPr lang="en-US" smtClean="0"/>
              <a:t>‹#›</a:t>
            </a:fld>
            <a:endParaRPr lang="en-US"/>
          </a:p>
        </p:txBody>
      </p:sp>
    </p:spTree>
    <p:extLst>
      <p:ext uri="{BB962C8B-B14F-4D97-AF65-F5344CB8AC3E}">
        <p14:creationId xmlns:p14="http://schemas.microsoft.com/office/powerpoint/2010/main" val="77903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3B0FA1-7AE2-429F-9DA4-8DFD005354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B2A335-D418-4147-B828-A4B2F18D4D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F9CDD4-0577-46AA-81E3-C871DAC6D9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A373F1-3062-4AE6-A807-EFFF80A5FE95}" type="datetimeFigureOut">
              <a:rPr lang="en-US" smtClean="0"/>
              <a:t>5/25/2018</a:t>
            </a:fld>
            <a:endParaRPr lang="en-US"/>
          </a:p>
        </p:txBody>
      </p:sp>
      <p:sp>
        <p:nvSpPr>
          <p:cNvPr id="5" name="Footer Placeholder 4">
            <a:extLst>
              <a:ext uri="{FF2B5EF4-FFF2-40B4-BE49-F238E27FC236}">
                <a16:creationId xmlns:a16="http://schemas.microsoft.com/office/drawing/2014/main" id="{1EF1575D-3CFA-4F3A-897E-7C2F0206E0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22B398-BEAE-4AF5-9F7D-D5A3335A5E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2F14A-3BB5-4E60-B64F-E865378FA724}" type="slidenum">
              <a:rPr lang="en-US" smtClean="0"/>
              <a:t>‹#›</a:t>
            </a:fld>
            <a:endParaRPr lang="en-US"/>
          </a:p>
        </p:txBody>
      </p:sp>
    </p:spTree>
    <p:extLst>
      <p:ext uri="{BB962C8B-B14F-4D97-AF65-F5344CB8AC3E}">
        <p14:creationId xmlns:p14="http://schemas.microsoft.com/office/powerpoint/2010/main" val="3045883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26.jp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35.jpg"/><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7.jpeg"/><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42.jp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emf"/><Relationship Id="rId7" Type="http://schemas.openxmlformats.org/officeDocument/2006/relationships/image" Target="../media/image51.pn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emf"/><Relationship Id="rId4" Type="http://schemas.openxmlformats.org/officeDocument/2006/relationships/image" Target="../media/image48.emf"/><Relationship Id="rId9"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7.jp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5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image" Target="../media/image5.emf"/><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ÙØªÙØ¬Ø© Ø¨Ø­Ø« Ø§ÙØµÙØ± Ø¹Ù ØµÙØ±Ø© ÙØ³ÙÙÙØª">
            <a:extLst>
              <a:ext uri="{FF2B5EF4-FFF2-40B4-BE49-F238E27FC236}">
                <a16:creationId xmlns:a16="http://schemas.microsoft.com/office/drawing/2014/main" id="{B3C3B288-D884-4467-AB64-9436876BC5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A3C5D2A-AD5F-46A5-9C5F-64BE2C2C8478}"/>
              </a:ext>
            </a:extLst>
          </p:cNvPr>
          <p:cNvSpPr/>
          <p:nvPr/>
        </p:nvSpPr>
        <p:spPr>
          <a:xfrm>
            <a:off x="0" y="0"/>
            <a:ext cx="12192000"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8D3835D-ACBE-4662-A1D8-5E3407B6519C}"/>
              </a:ext>
            </a:extLst>
          </p:cNvPr>
          <p:cNvSpPr txBox="1"/>
          <p:nvPr/>
        </p:nvSpPr>
        <p:spPr>
          <a:xfrm>
            <a:off x="3764500" y="145526"/>
            <a:ext cx="4107766" cy="1708160"/>
          </a:xfrm>
          <a:prstGeom prst="rect">
            <a:avLst/>
          </a:prstGeom>
          <a:noFill/>
        </p:spPr>
        <p:txBody>
          <a:bodyPr wrap="square" rtlCol="1">
            <a:spAutoFit/>
          </a:bodyPr>
          <a:lstStyle/>
          <a:p>
            <a:pPr algn="ctr"/>
            <a:r>
              <a:rPr lang="ar-JO" sz="3500" b="1" dirty="0">
                <a:latin typeface="Arabic Typesetting" panose="03020402040406030203" pitchFamily="66" charset="-78"/>
                <a:cs typeface="Arabic Typesetting" panose="03020402040406030203" pitchFamily="66" charset="-78"/>
              </a:rPr>
              <a:t>جامعة النجاح الوطنية</a:t>
            </a:r>
          </a:p>
          <a:p>
            <a:pPr algn="ctr"/>
            <a:r>
              <a:rPr lang="ar-JO" sz="3500" b="1" dirty="0">
                <a:latin typeface="Arabic Typesetting" panose="03020402040406030203" pitchFamily="66" charset="-78"/>
                <a:cs typeface="Arabic Typesetting" panose="03020402040406030203" pitchFamily="66" charset="-78"/>
              </a:rPr>
              <a:t>كلية الهندسة وتكنولوجيا المعلومات</a:t>
            </a:r>
          </a:p>
          <a:p>
            <a:pPr algn="ctr"/>
            <a:r>
              <a:rPr lang="ar-JO" sz="3500" b="1" dirty="0">
                <a:latin typeface="Arabic Typesetting" panose="03020402040406030203" pitchFamily="66" charset="-78"/>
                <a:cs typeface="Arabic Typesetting" panose="03020402040406030203" pitchFamily="66" charset="-78"/>
              </a:rPr>
              <a:t>هندسة التخطيط العمراني</a:t>
            </a:r>
            <a:endParaRPr lang="ar-SA" sz="3500" b="1" dirty="0">
              <a:latin typeface="Arabic Typesetting" panose="03020402040406030203" pitchFamily="66" charset="-78"/>
              <a:cs typeface="Arabic Typesetting" panose="03020402040406030203" pitchFamily="66" charset="-78"/>
            </a:endParaRPr>
          </a:p>
        </p:txBody>
      </p:sp>
      <p:pic>
        <p:nvPicPr>
          <p:cNvPr id="11" name="Picture 8" descr="صورة ذات صلة">
            <a:extLst>
              <a:ext uri="{FF2B5EF4-FFF2-40B4-BE49-F238E27FC236}">
                <a16:creationId xmlns:a16="http://schemas.microsoft.com/office/drawing/2014/main" id="{24484AAA-20FE-47CF-8A52-CDE0DAD525FD}"/>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100000">
                        <a14:foregroundMark x1="13584" y1="25364" x2="5780" y2="46356"/>
                        <a14:foregroundMark x1="13584" y1="27988" x2="28613" y2="10204"/>
                        <a14:foregroundMark x1="32659" y1="9329" x2="59538" y2="4665"/>
                        <a14:foregroundMark x1="60983" y1="4665" x2="88728" y2="24490"/>
                        <a14:foregroundMark x1="90173" y1="24490" x2="91908" y2="71720"/>
                        <a14:foregroundMark x1="92486" y1="35569" x2="95087" y2="56560"/>
                        <a14:foregroundMark x1="92775" y1="70845" x2="83815" y2="81924"/>
                        <a14:foregroundMark x1="83815" y1="81341" x2="69075" y2="91545"/>
                        <a14:foregroundMark x1="70520" y1="90379" x2="54624" y2="94752"/>
                        <a14:foregroundMark x1="56069" y1="95044" x2="40462" y2="92711"/>
                        <a14:foregroundMark x1="34971" y1="92711" x2="22254" y2="83673"/>
                        <a14:foregroundMark x1="18786" y1="81924" x2="8092" y2="61224"/>
                        <a14:foregroundMark x1="40462" y1="95044" x2="66763" y2="94169"/>
                        <a14:foregroundMark x1="88728" y1="38776" x2="31792" y2="55685"/>
                      </a14:backgroundRemoval>
                    </a14:imgEffect>
                  </a14:imgLayer>
                </a14:imgProps>
              </a:ext>
              <a:ext uri="{28A0092B-C50C-407E-A947-70E740481C1C}">
                <a14:useLocalDpi xmlns:a14="http://schemas.microsoft.com/office/drawing/2010/main" val="0"/>
              </a:ext>
            </a:extLst>
          </a:blip>
          <a:srcRect/>
          <a:stretch>
            <a:fillRect/>
          </a:stretch>
        </p:blipFill>
        <p:spPr bwMode="auto">
          <a:xfrm>
            <a:off x="7872266" y="178673"/>
            <a:ext cx="1612484" cy="159850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94F544C-C8A9-4DBB-89BE-5E8654BAE6D5}"/>
              </a:ext>
            </a:extLst>
          </p:cNvPr>
          <p:cNvSpPr txBox="1"/>
          <p:nvPr/>
        </p:nvSpPr>
        <p:spPr>
          <a:xfrm>
            <a:off x="221529" y="1979542"/>
            <a:ext cx="11256065" cy="1785104"/>
          </a:xfrm>
          <a:prstGeom prst="rect">
            <a:avLst/>
          </a:prstGeom>
          <a:noFill/>
        </p:spPr>
        <p:txBody>
          <a:bodyPr wrap="square" rtlCol="1">
            <a:spAutoFit/>
          </a:bodyPr>
          <a:lstStyle/>
          <a:p>
            <a:pPr algn="ctr"/>
            <a:r>
              <a:rPr lang="ar-SA" sz="6500" b="1" dirty="0">
                <a:solidFill>
                  <a:srgbClr val="C00000"/>
                </a:solidFill>
                <a:latin typeface="Arabic Typesetting" panose="03020402040406030203" pitchFamily="66" charset="-78"/>
                <a:cs typeface="Arabic Typesetting" panose="03020402040406030203" pitchFamily="66" charset="-78"/>
              </a:rPr>
              <a:t>تخطيط عمراني مقاوم لمدينة سلفيت</a:t>
            </a:r>
            <a:endParaRPr lang="ar-JO" sz="6500" b="1" dirty="0">
              <a:solidFill>
                <a:srgbClr val="C00000"/>
              </a:solidFill>
              <a:latin typeface="Arabic Typesetting" panose="03020402040406030203" pitchFamily="66" charset="-78"/>
              <a:cs typeface="Arabic Typesetting" panose="03020402040406030203" pitchFamily="66" charset="-78"/>
            </a:endParaRPr>
          </a:p>
          <a:p>
            <a:pPr algn="ctr"/>
            <a:endParaRPr lang="ar-JO" sz="500" b="1" dirty="0">
              <a:latin typeface="Arabic Typesetting" panose="03020402040406030203" pitchFamily="66" charset="-78"/>
              <a:cs typeface="Arabic Typesetting" panose="03020402040406030203" pitchFamily="66" charset="-78"/>
            </a:endParaRPr>
          </a:p>
          <a:p>
            <a:pPr algn="ctr"/>
            <a:r>
              <a:rPr lang="ar-JO" sz="4000" b="1" dirty="0">
                <a:latin typeface="Arabic Typesetting" panose="03020402040406030203" pitchFamily="66" charset="-78"/>
                <a:cs typeface="Arabic Typesetting" panose="03020402040406030203" pitchFamily="66" charset="-78"/>
              </a:rPr>
              <a:t>عمل الطالبة :</a:t>
            </a:r>
            <a:r>
              <a:rPr lang="ar-SA" sz="4000" b="1" dirty="0">
                <a:latin typeface="Arabic Typesetting" panose="03020402040406030203" pitchFamily="66" charset="-78"/>
                <a:cs typeface="Arabic Typesetting" panose="03020402040406030203" pitchFamily="66" charset="-78"/>
              </a:rPr>
              <a:t>هناء حمادنة</a:t>
            </a:r>
          </a:p>
        </p:txBody>
      </p:sp>
      <p:pic>
        <p:nvPicPr>
          <p:cNvPr id="13" name="Picture 12">
            <a:extLst>
              <a:ext uri="{FF2B5EF4-FFF2-40B4-BE49-F238E27FC236}">
                <a16:creationId xmlns:a16="http://schemas.microsoft.com/office/drawing/2014/main" id="{98124D8B-FFA2-4D98-9327-73FA71AC57B9}"/>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6814" b="75000" l="20313" r="79063">
                        <a14:foregroundMark x1="65313" y1="37168" x2="49688" y2="66372"/>
                        <a14:foregroundMark x1="67813" y1="52434" x2="48750" y2="68584"/>
                        <a14:foregroundMark x1="64375" y1="37168" x2="42188" y2="64602"/>
                        <a14:foregroundMark x1="62500" y1="33628" x2="36250" y2="60841"/>
                        <a14:foregroundMark x1="55625" y1="43805" x2="38438" y2="61947"/>
                        <a14:foregroundMark x1="32500" y1="60177" x2="40313" y2="65487"/>
                        <a14:foregroundMark x1="67500" y1="38938" x2="65000" y2="56637"/>
                        <a14:foregroundMark x1="67813" y1="53982" x2="50313" y2="65044"/>
                      </a14:backgroundRemoval>
                    </a14:imgEffect>
                  </a14:imgLayer>
                </a14:imgProps>
              </a:ext>
              <a:ext uri="{28A0092B-C50C-407E-A947-70E740481C1C}">
                <a14:useLocalDpi xmlns:a14="http://schemas.microsoft.com/office/drawing/2010/main" val="0"/>
              </a:ext>
            </a:extLst>
          </a:blip>
          <a:srcRect l="21121" t="17909" r="27302" b="27539"/>
          <a:stretch/>
        </p:blipFill>
        <p:spPr>
          <a:xfrm>
            <a:off x="2788776" y="159761"/>
            <a:ext cx="1086481" cy="1623178"/>
          </a:xfrm>
          <a:prstGeom prst="rect">
            <a:avLst/>
          </a:prstGeom>
        </p:spPr>
      </p:pic>
    </p:spTree>
    <p:extLst>
      <p:ext uri="{BB962C8B-B14F-4D97-AF65-F5344CB8AC3E}">
        <p14:creationId xmlns:p14="http://schemas.microsoft.com/office/powerpoint/2010/main" val="27140637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CC9A4BC-41B4-4E21-AFC6-8127DF187B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68" y="193550"/>
            <a:ext cx="8276029" cy="6427382"/>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DD579E70-A90A-4B65-BFE6-F6C970252BF7}"/>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7" name="Arrow: Pentagon 6">
            <a:extLst>
              <a:ext uri="{FF2B5EF4-FFF2-40B4-BE49-F238E27FC236}">
                <a16:creationId xmlns:a16="http://schemas.microsoft.com/office/drawing/2014/main" id="{E79D46BB-DF75-4369-A7D6-8ACAB7D2D7F9}"/>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CE46C13-3E47-4D86-A122-878FEA90E62F}"/>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63B87E02-7C84-4193-8629-F67F2E43B509}"/>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832A4CB-408B-42D3-8378-D0BC54CD5A4B}"/>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a:extLst>
              <a:ext uri="{FF2B5EF4-FFF2-40B4-BE49-F238E27FC236}">
                <a16:creationId xmlns:a16="http://schemas.microsoft.com/office/drawing/2014/main" id="{29488A1C-7C15-476C-9307-4B621CB01C6A}"/>
              </a:ext>
            </a:extLst>
          </p:cNvPr>
          <p:cNvSpPr/>
          <p:nvPr/>
        </p:nvSpPr>
        <p:spPr>
          <a:xfrm>
            <a:off x="8253943" y="469276"/>
            <a:ext cx="2521844"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a:t>
            </a:r>
            <a:r>
              <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بررات اختيار مدينة</a:t>
            </a: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 سلفيت</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2" name="Picture 11">
            <a:extLst>
              <a:ext uri="{FF2B5EF4-FFF2-40B4-BE49-F238E27FC236}">
                <a16:creationId xmlns:a16="http://schemas.microsoft.com/office/drawing/2014/main" id="{AEE3E05E-07E6-482C-8261-40C7CFF5E75D}"/>
              </a:ext>
            </a:extLst>
          </p:cNvPr>
          <p:cNvPicPr>
            <a:picLocks noChangeAspect="1"/>
          </p:cNvPicPr>
          <p:nvPr/>
        </p:nvPicPr>
        <p:blipFill>
          <a:blip r:embed="rId3"/>
          <a:stretch>
            <a:fillRect/>
          </a:stretch>
        </p:blipFill>
        <p:spPr>
          <a:xfrm>
            <a:off x="7753743" y="547379"/>
            <a:ext cx="266143" cy="1103880"/>
          </a:xfrm>
          <a:prstGeom prst="rect">
            <a:avLst/>
          </a:prstGeom>
        </p:spPr>
      </p:pic>
      <p:sp>
        <p:nvSpPr>
          <p:cNvPr id="13" name="Rectangle 12">
            <a:extLst>
              <a:ext uri="{FF2B5EF4-FFF2-40B4-BE49-F238E27FC236}">
                <a16:creationId xmlns:a16="http://schemas.microsoft.com/office/drawing/2014/main" id="{FD73827A-9062-4ABF-B15B-CB7411081616}"/>
              </a:ext>
            </a:extLst>
          </p:cNvPr>
          <p:cNvSpPr/>
          <p:nvPr/>
        </p:nvSpPr>
        <p:spPr>
          <a:xfrm>
            <a:off x="9432639" y="1470046"/>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4" name="TextBox 13">
            <a:extLst>
              <a:ext uri="{FF2B5EF4-FFF2-40B4-BE49-F238E27FC236}">
                <a16:creationId xmlns:a16="http://schemas.microsoft.com/office/drawing/2014/main" id="{96494D43-A6B0-4F1F-8425-1C9C668DA16A}"/>
              </a:ext>
            </a:extLst>
          </p:cNvPr>
          <p:cNvSpPr txBox="1"/>
          <p:nvPr/>
        </p:nvSpPr>
        <p:spPr>
          <a:xfrm>
            <a:off x="9647682" y="1517663"/>
            <a:ext cx="2501390" cy="461665"/>
          </a:xfrm>
          <a:prstGeom prst="rect">
            <a:avLst/>
          </a:prstGeom>
          <a:noFill/>
        </p:spPr>
        <p:txBody>
          <a:bodyPr wrap="square" rtlCol="0">
            <a:spAutoFit/>
          </a:bodyPr>
          <a:lstStyle/>
          <a:p>
            <a:r>
              <a:rPr lang="ar-SA" sz="2400" b="1" dirty="0">
                <a:solidFill>
                  <a:srgbClr val="FFC000"/>
                </a:solidFill>
              </a:rPr>
              <a:t>محددات سياسية</a:t>
            </a:r>
            <a:endParaRPr lang="en-US" sz="2400" b="1" dirty="0">
              <a:solidFill>
                <a:srgbClr val="FFC000"/>
              </a:solidFill>
            </a:endParaRPr>
          </a:p>
        </p:txBody>
      </p:sp>
      <p:sp>
        <p:nvSpPr>
          <p:cNvPr id="15" name="TextBox 14">
            <a:extLst>
              <a:ext uri="{FF2B5EF4-FFF2-40B4-BE49-F238E27FC236}">
                <a16:creationId xmlns:a16="http://schemas.microsoft.com/office/drawing/2014/main" id="{7E481448-D9B1-423B-84FA-F624E16481A9}"/>
              </a:ext>
            </a:extLst>
          </p:cNvPr>
          <p:cNvSpPr txBox="1"/>
          <p:nvPr/>
        </p:nvSpPr>
        <p:spPr>
          <a:xfrm>
            <a:off x="5211064" y="2233769"/>
            <a:ext cx="6532656" cy="2585323"/>
          </a:xfrm>
          <a:prstGeom prst="rect">
            <a:avLst/>
          </a:prstGeom>
          <a:noFill/>
        </p:spPr>
        <p:txBody>
          <a:bodyPr wrap="square" rtlCol="0">
            <a:spAutoFit/>
          </a:bodyPr>
          <a:lstStyle/>
          <a:p>
            <a:pPr algn="r"/>
            <a:r>
              <a:rPr lang="ar-SA" b="1" dirty="0"/>
              <a:t>1-وجود أكبر مستوطنة بالضفة الغربية </a:t>
            </a:r>
          </a:p>
          <a:p>
            <a:pPr algn="r"/>
            <a:r>
              <a:rPr lang="ar-SA" b="1" dirty="0"/>
              <a:t>على جزء من أراضي مدينة سلفيت.</a:t>
            </a:r>
          </a:p>
          <a:p>
            <a:pPr algn="r"/>
            <a:endParaRPr lang="ar-SA" b="1" dirty="0"/>
          </a:p>
          <a:p>
            <a:pPr algn="r"/>
            <a:r>
              <a:rPr lang="ar-SA" b="1" dirty="0"/>
              <a:t>2-استلاء الاحتلال على 10,845 دونم</a:t>
            </a:r>
          </a:p>
          <a:p>
            <a:pPr algn="r"/>
            <a:r>
              <a:rPr lang="ar-SA" b="1" dirty="0"/>
              <a:t> من أراضي المدينة.</a:t>
            </a:r>
          </a:p>
          <a:p>
            <a:pPr algn="r"/>
            <a:endParaRPr lang="ar-SA" b="1" dirty="0"/>
          </a:p>
          <a:p>
            <a:pPr algn="r"/>
            <a:r>
              <a:rPr lang="ar-SA" b="1" dirty="0"/>
              <a:t>3-وجود جدار قائم على شكل سياج </a:t>
            </a:r>
          </a:p>
          <a:p>
            <a:pPr algn="r"/>
            <a:r>
              <a:rPr lang="ar-SA" b="1" dirty="0"/>
              <a:t>واقتراح جدار يفصل المدينة عن الشمال</a:t>
            </a:r>
          </a:p>
          <a:p>
            <a:pPr algn="r"/>
            <a:endParaRPr lang="en-US" b="1" dirty="0"/>
          </a:p>
        </p:txBody>
      </p:sp>
    </p:spTree>
    <p:extLst>
      <p:ext uri="{BB962C8B-B14F-4D97-AF65-F5344CB8AC3E}">
        <p14:creationId xmlns:p14="http://schemas.microsoft.com/office/powerpoint/2010/main" val="2620839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79635C6-D104-4901-93D2-666F1C5F7B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68" y="193550"/>
            <a:ext cx="8276029" cy="6427382"/>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97920368-B4B2-410C-9FB5-F63D5B883EB7}"/>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31F0B6B7-87C9-4099-99E9-89CB4F830C45}"/>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BDEE86F-1D24-4AB0-8813-F77FF490FDD2}"/>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74B35334-2339-497F-9366-9524D1F9EBC8}"/>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08B15436-F9D4-4307-B2DC-BE1E114D401D}"/>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B51235B8-E856-4F6D-AA38-681F73743FB5}"/>
              </a:ext>
            </a:extLst>
          </p:cNvPr>
          <p:cNvSpPr/>
          <p:nvPr/>
        </p:nvSpPr>
        <p:spPr>
          <a:xfrm>
            <a:off x="8253943" y="469276"/>
            <a:ext cx="2521844"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a:t>
            </a:r>
            <a:r>
              <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بررات اختيار مدينة</a:t>
            </a: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 سلفيت</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4A2B8A74-E2CE-412B-9FC5-B6FB6453A82A}"/>
              </a:ext>
            </a:extLst>
          </p:cNvPr>
          <p:cNvPicPr>
            <a:picLocks noChangeAspect="1"/>
          </p:cNvPicPr>
          <p:nvPr/>
        </p:nvPicPr>
        <p:blipFill>
          <a:blip r:embed="rId3"/>
          <a:stretch>
            <a:fillRect/>
          </a:stretch>
        </p:blipFill>
        <p:spPr>
          <a:xfrm>
            <a:off x="7753743" y="547379"/>
            <a:ext cx="266143" cy="1103880"/>
          </a:xfrm>
          <a:prstGeom prst="rect">
            <a:avLst/>
          </a:prstGeom>
        </p:spPr>
      </p:pic>
      <p:sp>
        <p:nvSpPr>
          <p:cNvPr id="15" name="Rectangle 14">
            <a:extLst>
              <a:ext uri="{FF2B5EF4-FFF2-40B4-BE49-F238E27FC236}">
                <a16:creationId xmlns:a16="http://schemas.microsoft.com/office/drawing/2014/main" id="{37F731ED-AB8F-45CD-9C6D-5E8E87B5F393}"/>
              </a:ext>
            </a:extLst>
          </p:cNvPr>
          <p:cNvSpPr/>
          <p:nvPr/>
        </p:nvSpPr>
        <p:spPr>
          <a:xfrm>
            <a:off x="9432639" y="4540642"/>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6" name="TextBox 15">
            <a:extLst>
              <a:ext uri="{FF2B5EF4-FFF2-40B4-BE49-F238E27FC236}">
                <a16:creationId xmlns:a16="http://schemas.microsoft.com/office/drawing/2014/main" id="{05FBB878-716D-400D-A9CA-E92CC0F88377}"/>
              </a:ext>
            </a:extLst>
          </p:cNvPr>
          <p:cNvSpPr txBox="1"/>
          <p:nvPr/>
        </p:nvSpPr>
        <p:spPr>
          <a:xfrm>
            <a:off x="9647682" y="4588259"/>
            <a:ext cx="2501390" cy="461665"/>
          </a:xfrm>
          <a:prstGeom prst="rect">
            <a:avLst/>
          </a:prstGeom>
          <a:noFill/>
        </p:spPr>
        <p:txBody>
          <a:bodyPr wrap="square" rtlCol="0">
            <a:spAutoFit/>
          </a:bodyPr>
          <a:lstStyle/>
          <a:p>
            <a:r>
              <a:rPr lang="ar-SA" sz="2400" b="1" dirty="0">
                <a:solidFill>
                  <a:srgbClr val="FFC000"/>
                </a:solidFill>
              </a:rPr>
              <a:t>محددات طبيعية</a:t>
            </a:r>
            <a:endParaRPr lang="en-US" sz="2400" b="1" dirty="0">
              <a:solidFill>
                <a:srgbClr val="FFC000"/>
              </a:solidFill>
            </a:endParaRPr>
          </a:p>
        </p:txBody>
      </p:sp>
      <p:sp>
        <p:nvSpPr>
          <p:cNvPr id="17" name="Rectangle 16">
            <a:extLst>
              <a:ext uri="{FF2B5EF4-FFF2-40B4-BE49-F238E27FC236}">
                <a16:creationId xmlns:a16="http://schemas.microsoft.com/office/drawing/2014/main" id="{B7BE000C-1B9F-4EC1-A961-428BFD79B3D3}"/>
              </a:ext>
            </a:extLst>
          </p:cNvPr>
          <p:cNvSpPr/>
          <p:nvPr/>
        </p:nvSpPr>
        <p:spPr>
          <a:xfrm>
            <a:off x="9432639" y="1470046"/>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8" name="TextBox 17">
            <a:extLst>
              <a:ext uri="{FF2B5EF4-FFF2-40B4-BE49-F238E27FC236}">
                <a16:creationId xmlns:a16="http://schemas.microsoft.com/office/drawing/2014/main" id="{7841653D-0B7F-4BFC-B798-DDD3724102C8}"/>
              </a:ext>
            </a:extLst>
          </p:cNvPr>
          <p:cNvSpPr txBox="1"/>
          <p:nvPr/>
        </p:nvSpPr>
        <p:spPr>
          <a:xfrm>
            <a:off x="9647682" y="1517663"/>
            <a:ext cx="2501390" cy="461665"/>
          </a:xfrm>
          <a:prstGeom prst="rect">
            <a:avLst/>
          </a:prstGeom>
          <a:noFill/>
        </p:spPr>
        <p:txBody>
          <a:bodyPr wrap="square" rtlCol="0">
            <a:spAutoFit/>
          </a:bodyPr>
          <a:lstStyle/>
          <a:p>
            <a:r>
              <a:rPr lang="ar-SA" sz="2400" b="1" dirty="0">
                <a:solidFill>
                  <a:srgbClr val="FFC000"/>
                </a:solidFill>
              </a:rPr>
              <a:t>محددات سياسية</a:t>
            </a:r>
            <a:endParaRPr lang="en-US" sz="2400" b="1" dirty="0">
              <a:solidFill>
                <a:srgbClr val="FFC000"/>
              </a:solidFill>
            </a:endParaRPr>
          </a:p>
        </p:txBody>
      </p:sp>
      <p:sp>
        <p:nvSpPr>
          <p:cNvPr id="19" name="TextBox 18">
            <a:extLst>
              <a:ext uri="{FF2B5EF4-FFF2-40B4-BE49-F238E27FC236}">
                <a16:creationId xmlns:a16="http://schemas.microsoft.com/office/drawing/2014/main" id="{04A997EB-B0D7-43C5-8A1F-1D264ED30692}"/>
              </a:ext>
            </a:extLst>
          </p:cNvPr>
          <p:cNvSpPr txBox="1"/>
          <p:nvPr/>
        </p:nvSpPr>
        <p:spPr>
          <a:xfrm>
            <a:off x="5211064" y="2233769"/>
            <a:ext cx="6532656" cy="2585323"/>
          </a:xfrm>
          <a:prstGeom prst="rect">
            <a:avLst/>
          </a:prstGeom>
          <a:noFill/>
        </p:spPr>
        <p:txBody>
          <a:bodyPr wrap="square" rtlCol="0">
            <a:spAutoFit/>
          </a:bodyPr>
          <a:lstStyle/>
          <a:p>
            <a:pPr algn="r"/>
            <a:r>
              <a:rPr lang="ar-SA" b="1" dirty="0"/>
              <a:t>1-وجود أكبر مستوطنة بالضفة الغربية </a:t>
            </a:r>
          </a:p>
          <a:p>
            <a:pPr algn="r"/>
            <a:r>
              <a:rPr lang="ar-SA" b="1" dirty="0"/>
              <a:t>على جزء من أراضي مدينة سلفيت.</a:t>
            </a:r>
          </a:p>
          <a:p>
            <a:pPr algn="r"/>
            <a:endParaRPr lang="ar-SA" b="1" dirty="0"/>
          </a:p>
          <a:p>
            <a:pPr algn="r"/>
            <a:r>
              <a:rPr lang="ar-SA" b="1" dirty="0"/>
              <a:t>2-استلاء الاحتلال على 10,845 دونم</a:t>
            </a:r>
          </a:p>
          <a:p>
            <a:pPr algn="r"/>
            <a:r>
              <a:rPr lang="ar-SA" b="1" dirty="0"/>
              <a:t> من أراضي المدينة.</a:t>
            </a:r>
          </a:p>
          <a:p>
            <a:pPr algn="r"/>
            <a:endParaRPr lang="ar-SA" b="1" dirty="0"/>
          </a:p>
          <a:p>
            <a:pPr algn="r"/>
            <a:r>
              <a:rPr lang="ar-SA" b="1" dirty="0"/>
              <a:t>3-وجود جدار قائم على شكل سياج </a:t>
            </a:r>
          </a:p>
          <a:p>
            <a:pPr algn="r"/>
            <a:r>
              <a:rPr lang="ar-SA" b="1" dirty="0"/>
              <a:t>واقتراح جدار يفصل المدينة عن الشمال</a:t>
            </a:r>
          </a:p>
          <a:p>
            <a:pPr algn="r"/>
            <a:endParaRPr lang="en-US" b="1" dirty="0"/>
          </a:p>
        </p:txBody>
      </p:sp>
      <p:sp>
        <p:nvSpPr>
          <p:cNvPr id="20" name="TextBox 19">
            <a:extLst>
              <a:ext uri="{FF2B5EF4-FFF2-40B4-BE49-F238E27FC236}">
                <a16:creationId xmlns:a16="http://schemas.microsoft.com/office/drawing/2014/main" id="{505495FE-61C7-47A1-8927-846E197EF761}"/>
              </a:ext>
            </a:extLst>
          </p:cNvPr>
          <p:cNvSpPr txBox="1"/>
          <p:nvPr/>
        </p:nvSpPr>
        <p:spPr>
          <a:xfrm>
            <a:off x="9280348" y="5401602"/>
            <a:ext cx="2360005" cy="1107996"/>
          </a:xfrm>
          <a:prstGeom prst="rect">
            <a:avLst/>
          </a:prstGeom>
          <a:noFill/>
        </p:spPr>
        <p:txBody>
          <a:bodyPr wrap="none" rtlCol="0">
            <a:spAutoFit/>
          </a:bodyPr>
          <a:lstStyle/>
          <a:p>
            <a:pPr algn="r"/>
            <a:r>
              <a:rPr lang="ar-SA" sz="1600" b="1" dirty="0"/>
              <a:t>1-وجود مناطق تنوع حيوي.</a:t>
            </a:r>
          </a:p>
          <a:p>
            <a:pPr algn="r"/>
            <a:endParaRPr lang="ar-SA" sz="1600" b="1" dirty="0"/>
          </a:p>
          <a:p>
            <a:pPr algn="r"/>
            <a:r>
              <a:rPr lang="ar-SA" sz="1600" b="1" dirty="0"/>
              <a:t>2-وجود وديان باتجاهات متعددة.</a:t>
            </a:r>
          </a:p>
          <a:p>
            <a:pPr algn="r"/>
            <a:endParaRPr lang="en-US" sz="1600" b="1" dirty="0"/>
          </a:p>
        </p:txBody>
      </p:sp>
    </p:spTree>
    <p:extLst>
      <p:ext uri="{BB962C8B-B14F-4D97-AF65-F5344CB8AC3E}">
        <p14:creationId xmlns:p14="http://schemas.microsoft.com/office/powerpoint/2010/main" val="2621837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843F62AC-579E-4689-BABE-230608F3B1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294" y="0"/>
            <a:ext cx="5299364" cy="6699287"/>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A3A918F1-1E2B-4595-A21F-A38581BF44FA}"/>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84556B57-2E24-4D78-A52C-38596898441E}"/>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DAE3955-E35F-44FF-AA3E-AB9357C136F8}"/>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90170C2B-656D-46E7-8A69-3B8330F3D04A}"/>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B7941CC7-BFB0-4EC7-89F4-C404710347BC}"/>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C881932B-214B-4BB2-B8B8-85555EAEAEE2}"/>
              </a:ext>
            </a:extLst>
          </p:cNvPr>
          <p:cNvSpPr/>
          <p:nvPr/>
        </p:nvSpPr>
        <p:spPr>
          <a:xfrm>
            <a:off x="8655935" y="413924"/>
            <a:ext cx="2015296"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الوضع الاقليمي </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3" name="Oval 12">
            <a:extLst>
              <a:ext uri="{FF2B5EF4-FFF2-40B4-BE49-F238E27FC236}">
                <a16:creationId xmlns:a16="http://schemas.microsoft.com/office/drawing/2014/main" id="{A67B17BC-F140-47C2-8A7C-F0C10F995D54}"/>
              </a:ext>
            </a:extLst>
          </p:cNvPr>
          <p:cNvSpPr/>
          <p:nvPr/>
        </p:nvSpPr>
        <p:spPr>
          <a:xfrm>
            <a:off x="3763780" y="481302"/>
            <a:ext cx="1096216" cy="1093914"/>
          </a:xfrm>
          <a:prstGeom prst="ellipse">
            <a:avLst/>
          </a:prstGeom>
          <a:solidFill>
            <a:srgbClr val="FFC000">
              <a:alpha val="39000"/>
            </a:srgbClr>
          </a:solid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rgbClr val="203864"/>
              </a:solidFill>
            </a:endParaRPr>
          </a:p>
        </p:txBody>
      </p:sp>
      <p:sp>
        <p:nvSpPr>
          <p:cNvPr id="14" name="Oval 13">
            <a:extLst>
              <a:ext uri="{FF2B5EF4-FFF2-40B4-BE49-F238E27FC236}">
                <a16:creationId xmlns:a16="http://schemas.microsoft.com/office/drawing/2014/main" id="{E10AA5BF-5B66-457E-AA04-7135608B57F2}"/>
              </a:ext>
            </a:extLst>
          </p:cNvPr>
          <p:cNvSpPr/>
          <p:nvPr/>
        </p:nvSpPr>
        <p:spPr>
          <a:xfrm>
            <a:off x="3005534" y="4468496"/>
            <a:ext cx="1096216" cy="1093914"/>
          </a:xfrm>
          <a:prstGeom prst="ellipse">
            <a:avLst/>
          </a:prstGeom>
          <a:solidFill>
            <a:srgbClr val="FFC000">
              <a:alpha val="39000"/>
            </a:srgbClr>
          </a:solid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4782CD8E-033E-41F9-A974-C67B6010AADA}"/>
              </a:ext>
            </a:extLst>
          </p:cNvPr>
          <p:cNvSpPr/>
          <p:nvPr/>
        </p:nvSpPr>
        <p:spPr>
          <a:xfrm>
            <a:off x="3005534" y="2505618"/>
            <a:ext cx="577980" cy="542382"/>
          </a:xfrm>
          <a:prstGeom prst="ellipse">
            <a:avLst/>
          </a:prstGeom>
          <a:solidFill>
            <a:srgbClr val="E600AA">
              <a:alpha val="44000"/>
            </a:srgbClr>
          </a:solid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0D0F179-9138-445D-9BCA-0E9BB195FD61}"/>
              </a:ext>
            </a:extLst>
          </p:cNvPr>
          <p:cNvSpPr/>
          <p:nvPr/>
        </p:nvSpPr>
        <p:spPr>
          <a:xfrm>
            <a:off x="908219" y="1203231"/>
            <a:ext cx="577980" cy="542382"/>
          </a:xfrm>
          <a:prstGeom prst="ellipse">
            <a:avLst/>
          </a:prstGeom>
          <a:solidFill>
            <a:srgbClr val="E600AA">
              <a:alpha val="44000"/>
            </a:srgbClr>
          </a:solid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F1131443-7A52-423D-B2FC-690E6DEE454F}"/>
              </a:ext>
            </a:extLst>
          </p:cNvPr>
          <p:cNvSpPr/>
          <p:nvPr/>
        </p:nvSpPr>
        <p:spPr>
          <a:xfrm>
            <a:off x="3761789" y="1640114"/>
            <a:ext cx="577981" cy="1093915"/>
          </a:xfrm>
          <a:custGeom>
            <a:avLst/>
            <a:gdLst>
              <a:gd name="connsiteX0" fmla="*/ 0 w 812800"/>
              <a:gd name="connsiteY0" fmla="*/ 1175657 h 1175657"/>
              <a:gd name="connsiteX1" fmla="*/ 348343 w 812800"/>
              <a:gd name="connsiteY1" fmla="*/ 1045029 h 1175657"/>
              <a:gd name="connsiteX2" fmla="*/ 696686 w 812800"/>
              <a:gd name="connsiteY2" fmla="*/ 667657 h 1175657"/>
              <a:gd name="connsiteX3" fmla="*/ 812800 w 812800"/>
              <a:gd name="connsiteY3" fmla="*/ 0 h 1175657"/>
              <a:gd name="connsiteX4" fmla="*/ 812800 w 812800"/>
              <a:gd name="connsiteY4" fmla="*/ 0 h 1175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00" h="1175657">
                <a:moveTo>
                  <a:pt x="0" y="1175657"/>
                </a:moveTo>
                <a:cubicBezTo>
                  <a:pt x="116114" y="1152676"/>
                  <a:pt x="232229" y="1129696"/>
                  <a:pt x="348343" y="1045029"/>
                </a:cubicBezTo>
                <a:cubicBezTo>
                  <a:pt x="464457" y="960362"/>
                  <a:pt x="619277" y="841828"/>
                  <a:pt x="696686" y="667657"/>
                </a:cubicBezTo>
                <a:cubicBezTo>
                  <a:pt x="774095" y="493486"/>
                  <a:pt x="812800" y="0"/>
                  <a:pt x="812800" y="0"/>
                </a:cubicBezTo>
                <a:lnTo>
                  <a:pt x="812800" y="0"/>
                </a:lnTo>
              </a:path>
            </a:pathLst>
          </a:custGeom>
          <a:noFill/>
          <a:ln w="57150" cmpd="sng">
            <a:solidFill>
              <a:srgbClr val="FFC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117B2-318C-4A11-B882-AAC9A301CE30}"/>
              </a:ext>
            </a:extLst>
          </p:cNvPr>
          <p:cNvSpPr/>
          <p:nvPr/>
        </p:nvSpPr>
        <p:spPr>
          <a:xfrm>
            <a:off x="3180522" y="3061252"/>
            <a:ext cx="360945" cy="1343108"/>
          </a:xfrm>
          <a:custGeom>
            <a:avLst/>
            <a:gdLst>
              <a:gd name="connsiteX0" fmla="*/ 0 w 360945"/>
              <a:gd name="connsiteY0" fmla="*/ 0 h 1343108"/>
              <a:gd name="connsiteX1" fmla="*/ 119269 w 360945"/>
              <a:gd name="connsiteY1" fmla="*/ 655983 h 1343108"/>
              <a:gd name="connsiteX2" fmla="*/ 357808 w 360945"/>
              <a:gd name="connsiteY2" fmla="*/ 834887 h 1343108"/>
              <a:gd name="connsiteX3" fmla="*/ 258417 w 360945"/>
              <a:gd name="connsiteY3" fmla="*/ 1292087 h 1343108"/>
              <a:gd name="connsiteX4" fmla="*/ 298174 w 360945"/>
              <a:gd name="connsiteY4" fmla="*/ 1311965 h 1343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5" h="1343108">
                <a:moveTo>
                  <a:pt x="0" y="0"/>
                </a:moveTo>
                <a:cubicBezTo>
                  <a:pt x="29817" y="258417"/>
                  <a:pt x="59634" y="516835"/>
                  <a:pt x="119269" y="655983"/>
                </a:cubicBezTo>
                <a:cubicBezTo>
                  <a:pt x="178904" y="795131"/>
                  <a:pt x="334617" y="728870"/>
                  <a:pt x="357808" y="834887"/>
                </a:cubicBezTo>
                <a:cubicBezTo>
                  <a:pt x="380999" y="940904"/>
                  <a:pt x="268356" y="1212574"/>
                  <a:pt x="258417" y="1292087"/>
                </a:cubicBezTo>
                <a:cubicBezTo>
                  <a:pt x="248478" y="1371600"/>
                  <a:pt x="273326" y="1341782"/>
                  <a:pt x="298174" y="1311965"/>
                </a:cubicBezTo>
              </a:path>
            </a:pathLst>
          </a:custGeom>
          <a:noFill/>
          <a:ln w="57150">
            <a:solidFill>
              <a:srgbClr val="FFC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6D3C8416-5D06-41C1-9025-0610D3385DF5}"/>
              </a:ext>
            </a:extLst>
          </p:cNvPr>
          <p:cNvSpPr/>
          <p:nvPr/>
        </p:nvSpPr>
        <p:spPr>
          <a:xfrm>
            <a:off x="1493949" y="1506828"/>
            <a:ext cx="1732201" cy="1013238"/>
          </a:xfrm>
          <a:custGeom>
            <a:avLst/>
            <a:gdLst>
              <a:gd name="connsiteX0" fmla="*/ 0 w 1732201"/>
              <a:gd name="connsiteY0" fmla="*/ 0 h 1013238"/>
              <a:gd name="connsiteX1" fmla="*/ 508716 w 1732201"/>
              <a:gd name="connsiteY1" fmla="*/ 77273 h 1013238"/>
              <a:gd name="connsiteX2" fmla="*/ 746975 w 1732201"/>
              <a:gd name="connsiteY2" fmla="*/ 128789 h 1013238"/>
              <a:gd name="connsiteX3" fmla="*/ 1036750 w 1732201"/>
              <a:gd name="connsiteY3" fmla="*/ 309093 h 1013238"/>
              <a:gd name="connsiteX4" fmla="*/ 1313645 w 1732201"/>
              <a:gd name="connsiteY4" fmla="*/ 444321 h 1013238"/>
              <a:gd name="connsiteX5" fmla="*/ 1384479 w 1732201"/>
              <a:gd name="connsiteY5" fmla="*/ 631065 h 1013238"/>
              <a:gd name="connsiteX6" fmla="*/ 1461752 w 1732201"/>
              <a:gd name="connsiteY6" fmla="*/ 817809 h 1013238"/>
              <a:gd name="connsiteX7" fmla="*/ 1706451 w 1732201"/>
              <a:gd name="connsiteY7" fmla="*/ 991673 h 1013238"/>
              <a:gd name="connsiteX8" fmla="*/ 1712890 w 1732201"/>
              <a:gd name="connsiteY8" fmla="*/ 1004552 h 101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2201" h="1013238">
                <a:moveTo>
                  <a:pt x="0" y="0"/>
                </a:moveTo>
                <a:lnTo>
                  <a:pt x="508716" y="77273"/>
                </a:lnTo>
                <a:cubicBezTo>
                  <a:pt x="633212" y="98738"/>
                  <a:pt x="658969" y="90152"/>
                  <a:pt x="746975" y="128789"/>
                </a:cubicBezTo>
                <a:cubicBezTo>
                  <a:pt x="834981" y="167426"/>
                  <a:pt x="942305" y="256504"/>
                  <a:pt x="1036750" y="309093"/>
                </a:cubicBezTo>
                <a:cubicBezTo>
                  <a:pt x="1131195" y="361682"/>
                  <a:pt x="1255690" y="390659"/>
                  <a:pt x="1313645" y="444321"/>
                </a:cubicBezTo>
                <a:cubicBezTo>
                  <a:pt x="1371600" y="497983"/>
                  <a:pt x="1359795" y="568817"/>
                  <a:pt x="1384479" y="631065"/>
                </a:cubicBezTo>
                <a:cubicBezTo>
                  <a:pt x="1409164" y="693313"/>
                  <a:pt x="1408090" y="757708"/>
                  <a:pt x="1461752" y="817809"/>
                </a:cubicBezTo>
                <a:cubicBezTo>
                  <a:pt x="1515414" y="877910"/>
                  <a:pt x="1664595" y="960549"/>
                  <a:pt x="1706451" y="991673"/>
                </a:cubicBezTo>
                <a:cubicBezTo>
                  <a:pt x="1748307" y="1022797"/>
                  <a:pt x="1730598" y="1013674"/>
                  <a:pt x="1712890" y="1004552"/>
                </a:cubicBezTo>
              </a:path>
            </a:pathLst>
          </a:custGeom>
          <a:noFill/>
          <a:ln w="57150" cmpd="sng">
            <a:solidFill>
              <a:srgbClr val="FFC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A01C5B3-B5A6-4849-967E-F4028E4B8BFB}"/>
              </a:ext>
            </a:extLst>
          </p:cNvPr>
          <p:cNvSpPr/>
          <p:nvPr/>
        </p:nvSpPr>
        <p:spPr>
          <a:xfrm>
            <a:off x="4198093" y="2034571"/>
            <a:ext cx="690559" cy="497874"/>
          </a:xfrm>
          <a:prstGeom prst="rect">
            <a:avLst/>
          </a:prstGeom>
          <a:solidFill>
            <a:srgbClr val="203864"/>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20كم</a:t>
            </a:r>
            <a:endParaRPr lang="en-US" dirty="0"/>
          </a:p>
        </p:txBody>
      </p:sp>
      <p:sp>
        <p:nvSpPr>
          <p:cNvPr id="21" name="Rectangle 20">
            <a:extLst>
              <a:ext uri="{FF2B5EF4-FFF2-40B4-BE49-F238E27FC236}">
                <a16:creationId xmlns:a16="http://schemas.microsoft.com/office/drawing/2014/main" id="{5E405AD0-6800-445E-8E85-4BF8FF7A04A8}"/>
              </a:ext>
            </a:extLst>
          </p:cNvPr>
          <p:cNvSpPr/>
          <p:nvPr/>
        </p:nvSpPr>
        <p:spPr>
          <a:xfrm>
            <a:off x="2257683" y="1396162"/>
            <a:ext cx="690559" cy="497874"/>
          </a:xfrm>
          <a:prstGeom prst="rect">
            <a:avLst/>
          </a:prstGeom>
          <a:solidFill>
            <a:srgbClr val="203864"/>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32كم</a:t>
            </a:r>
            <a:endParaRPr lang="en-US" dirty="0"/>
          </a:p>
        </p:txBody>
      </p:sp>
      <p:sp>
        <p:nvSpPr>
          <p:cNvPr id="22" name="Rectangle 21">
            <a:extLst>
              <a:ext uri="{FF2B5EF4-FFF2-40B4-BE49-F238E27FC236}">
                <a16:creationId xmlns:a16="http://schemas.microsoft.com/office/drawing/2014/main" id="{1FB8E193-F437-4383-A809-41A7C58F53FE}"/>
              </a:ext>
            </a:extLst>
          </p:cNvPr>
          <p:cNvSpPr/>
          <p:nvPr/>
        </p:nvSpPr>
        <p:spPr>
          <a:xfrm>
            <a:off x="3238234" y="3380270"/>
            <a:ext cx="690559" cy="497874"/>
          </a:xfrm>
          <a:prstGeom prst="rect">
            <a:avLst/>
          </a:prstGeom>
          <a:solidFill>
            <a:srgbClr val="203864"/>
          </a:solid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a:t>27كم</a:t>
            </a:r>
            <a:endParaRPr lang="en-US" dirty="0"/>
          </a:p>
        </p:txBody>
      </p:sp>
      <p:sp>
        <p:nvSpPr>
          <p:cNvPr id="23" name="TextBox 22">
            <a:extLst>
              <a:ext uri="{FF2B5EF4-FFF2-40B4-BE49-F238E27FC236}">
                <a16:creationId xmlns:a16="http://schemas.microsoft.com/office/drawing/2014/main" id="{173DB245-2A7C-489F-9218-BF6B29CB545E}"/>
              </a:ext>
            </a:extLst>
          </p:cNvPr>
          <p:cNvSpPr txBox="1"/>
          <p:nvPr/>
        </p:nvSpPr>
        <p:spPr>
          <a:xfrm>
            <a:off x="4801634" y="1409281"/>
            <a:ext cx="772969" cy="461665"/>
          </a:xfrm>
          <a:prstGeom prst="rect">
            <a:avLst/>
          </a:prstGeom>
          <a:noFill/>
        </p:spPr>
        <p:txBody>
          <a:bodyPr wrap="none" rtlCol="0">
            <a:spAutoFit/>
          </a:bodyPr>
          <a:lstStyle/>
          <a:p>
            <a:r>
              <a:rPr lang="ar-SA" sz="2400" b="1" dirty="0"/>
              <a:t>نابلس</a:t>
            </a:r>
            <a:endParaRPr lang="en-US" sz="2400" b="1" dirty="0"/>
          </a:p>
        </p:txBody>
      </p:sp>
      <p:sp>
        <p:nvSpPr>
          <p:cNvPr id="24" name="TextBox 23">
            <a:extLst>
              <a:ext uri="{FF2B5EF4-FFF2-40B4-BE49-F238E27FC236}">
                <a16:creationId xmlns:a16="http://schemas.microsoft.com/office/drawing/2014/main" id="{BDF8D379-F302-46E6-A914-8CF7322A56B1}"/>
              </a:ext>
            </a:extLst>
          </p:cNvPr>
          <p:cNvSpPr txBox="1"/>
          <p:nvPr/>
        </p:nvSpPr>
        <p:spPr>
          <a:xfrm>
            <a:off x="1748052" y="3891923"/>
            <a:ext cx="1612942" cy="461665"/>
          </a:xfrm>
          <a:prstGeom prst="rect">
            <a:avLst/>
          </a:prstGeom>
          <a:noFill/>
        </p:spPr>
        <p:txBody>
          <a:bodyPr wrap="none" rtlCol="0">
            <a:spAutoFit/>
          </a:bodyPr>
          <a:lstStyle/>
          <a:p>
            <a:r>
              <a:rPr lang="ar-SA" sz="2400" b="1" dirty="0"/>
              <a:t>رام الله والبيرة</a:t>
            </a:r>
            <a:endParaRPr lang="en-US" sz="2400" b="1" dirty="0"/>
          </a:p>
        </p:txBody>
      </p:sp>
      <p:sp>
        <p:nvSpPr>
          <p:cNvPr id="25" name="TextBox 24">
            <a:extLst>
              <a:ext uri="{FF2B5EF4-FFF2-40B4-BE49-F238E27FC236}">
                <a16:creationId xmlns:a16="http://schemas.microsoft.com/office/drawing/2014/main" id="{827FB099-A28F-4538-B71B-C8AAFA73B548}"/>
              </a:ext>
            </a:extLst>
          </p:cNvPr>
          <p:cNvSpPr txBox="1"/>
          <p:nvPr/>
        </p:nvSpPr>
        <p:spPr>
          <a:xfrm>
            <a:off x="1253250" y="1714088"/>
            <a:ext cx="817853" cy="461665"/>
          </a:xfrm>
          <a:prstGeom prst="rect">
            <a:avLst/>
          </a:prstGeom>
          <a:noFill/>
        </p:spPr>
        <p:txBody>
          <a:bodyPr wrap="none" rtlCol="0">
            <a:spAutoFit/>
          </a:bodyPr>
          <a:lstStyle/>
          <a:p>
            <a:r>
              <a:rPr lang="ar-SA" sz="2400" b="1" dirty="0"/>
              <a:t>قلقيلية</a:t>
            </a:r>
            <a:endParaRPr lang="en-US" sz="2400" b="1" dirty="0"/>
          </a:p>
        </p:txBody>
      </p:sp>
      <p:sp>
        <p:nvSpPr>
          <p:cNvPr id="26" name="TextBox 25">
            <a:extLst>
              <a:ext uri="{FF2B5EF4-FFF2-40B4-BE49-F238E27FC236}">
                <a16:creationId xmlns:a16="http://schemas.microsoft.com/office/drawing/2014/main" id="{D10A9D32-42A5-4CA8-9EBA-7761214A01F4}"/>
              </a:ext>
            </a:extLst>
          </p:cNvPr>
          <p:cNvSpPr txBox="1"/>
          <p:nvPr/>
        </p:nvSpPr>
        <p:spPr>
          <a:xfrm>
            <a:off x="2046994" y="1956238"/>
            <a:ext cx="827471" cy="461665"/>
          </a:xfrm>
          <a:prstGeom prst="rect">
            <a:avLst/>
          </a:prstGeom>
          <a:noFill/>
        </p:spPr>
        <p:txBody>
          <a:bodyPr wrap="none" rtlCol="0">
            <a:spAutoFit/>
          </a:bodyPr>
          <a:lstStyle/>
          <a:p>
            <a:r>
              <a:rPr lang="ar-SA" sz="2400" b="1" dirty="0"/>
              <a:t>سلفيت</a:t>
            </a:r>
            <a:endParaRPr lang="en-US" sz="2400" b="1" dirty="0"/>
          </a:p>
        </p:txBody>
      </p:sp>
      <p:sp>
        <p:nvSpPr>
          <p:cNvPr id="27" name="Speech Bubble: Rectangle 26">
            <a:extLst>
              <a:ext uri="{FF2B5EF4-FFF2-40B4-BE49-F238E27FC236}">
                <a16:creationId xmlns:a16="http://schemas.microsoft.com/office/drawing/2014/main" id="{6148C7A5-FF29-4AC3-A513-D9944E8230D6}"/>
              </a:ext>
            </a:extLst>
          </p:cNvPr>
          <p:cNvSpPr/>
          <p:nvPr/>
        </p:nvSpPr>
        <p:spPr>
          <a:xfrm>
            <a:off x="4549153" y="130802"/>
            <a:ext cx="881051" cy="405271"/>
          </a:xfrm>
          <a:prstGeom prst="wedgeRectCallout">
            <a:avLst>
              <a:gd name="adj1" fmla="val -43187"/>
              <a:gd name="adj2" fmla="val 86798"/>
            </a:avLst>
          </a:prstGeom>
          <a:solidFill>
            <a:srgbClr val="FFC000">
              <a:alpha val="6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FF58633-C641-4688-A665-49F73F026110}"/>
              </a:ext>
            </a:extLst>
          </p:cNvPr>
          <p:cNvSpPr txBox="1"/>
          <p:nvPr/>
        </p:nvSpPr>
        <p:spPr>
          <a:xfrm>
            <a:off x="4697251" y="158713"/>
            <a:ext cx="651140" cy="369332"/>
          </a:xfrm>
          <a:prstGeom prst="rect">
            <a:avLst/>
          </a:prstGeom>
          <a:noFill/>
        </p:spPr>
        <p:txBody>
          <a:bodyPr wrap="none" rtlCol="0">
            <a:spAutoFit/>
          </a:bodyPr>
          <a:lstStyle/>
          <a:p>
            <a:r>
              <a:rPr lang="ar-SA" b="1" dirty="0"/>
              <a:t>اقليمي</a:t>
            </a:r>
            <a:endParaRPr lang="en-US" b="1" dirty="0"/>
          </a:p>
        </p:txBody>
      </p:sp>
      <p:sp>
        <p:nvSpPr>
          <p:cNvPr id="29" name="Speech Bubble: Rectangle 28">
            <a:extLst>
              <a:ext uri="{FF2B5EF4-FFF2-40B4-BE49-F238E27FC236}">
                <a16:creationId xmlns:a16="http://schemas.microsoft.com/office/drawing/2014/main" id="{9AF78DA7-591D-48CE-903C-AD54CD602FD1}"/>
              </a:ext>
            </a:extLst>
          </p:cNvPr>
          <p:cNvSpPr/>
          <p:nvPr/>
        </p:nvSpPr>
        <p:spPr>
          <a:xfrm>
            <a:off x="3749915" y="3968520"/>
            <a:ext cx="881051" cy="405271"/>
          </a:xfrm>
          <a:prstGeom prst="wedgeRectCallout">
            <a:avLst>
              <a:gd name="adj1" fmla="val -43187"/>
              <a:gd name="adj2" fmla="val 86798"/>
            </a:avLst>
          </a:prstGeom>
          <a:solidFill>
            <a:srgbClr val="FFC000">
              <a:alpha val="6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72A789-37E3-47BB-A4FB-922B5670C4BA}"/>
              </a:ext>
            </a:extLst>
          </p:cNvPr>
          <p:cNvSpPr txBox="1"/>
          <p:nvPr/>
        </p:nvSpPr>
        <p:spPr>
          <a:xfrm>
            <a:off x="3898013" y="3996431"/>
            <a:ext cx="651140" cy="369332"/>
          </a:xfrm>
          <a:prstGeom prst="rect">
            <a:avLst/>
          </a:prstGeom>
          <a:noFill/>
        </p:spPr>
        <p:txBody>
          <a:bodyPr wrap="none" rtlCol="0">
            <a:spAutoFit/>
          </a:bodyPr>
          <a:lstStyle/>
          <a:p>
            <a:r>
              <a:rPr lang="ar-SA" b="1" dirty="0"/>
              <a:t>اقليمي</a:t>
            </a:r>
            <a:endParaRPr lang="en-US" b="1" dirty="0"/>
          </a:p>
        </p:txBody>
      </p:sp>
      <p:sp>
        <p:nvSpPr>
          <p:cNvPr id="31" name="Speech Bubble: Rectangle 30">
            <a:extLst>
              <a:ext uri="{FF2B5EF4-FFF2-40B4-BE49-F238E27FC236}">
                <a16:creationId xmlns:a16="http://schemas.microsoft.com/office/drawing/2014/main" id="{53F81860-C738-4603-87F0-D6BF0073B34E}"/>
              </a:ext>
            </a:extLst>
          </p:cNvPr>
          <p:cNvSpPr/>
          <p:nvPr/>
        </p:nvSpPr>
        <p:spPr>
          <a:xfrm>
            <a:off x="3186674" y="1942709"/>
            <a:ext cx="982763" cy="405271"/>
          </a:xfrm>
          <a:prstGeom prst="wedgeRectCallout">
            <a:avLst>
              <a:gd name="adj1" fmla="val -43187"/>
              <a:gd name="adj2" fmla="val 86798"/>
            </a:avLst>
          </a:prstGeom>
          <a:solidFill>
            <a:srgbClr val="E600A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C13835BC-4D23-4102-BA78-B651A9BD35A2}"/>
              </a:ext>
            </a:extLst>
          </p:cNvPr>
          <p:cNvSpPr txBox="1"/>
          <p:nvPr/>
        </p:nvSpPr>
        <p:spPr>
          <a:xfrm>
            <a:off x="3178171" y="1942344"/>
            <a:ext cx="1015021" cy="369332"/>
          </a:xfrm>
          <a:prstGeom prst="rect">
            <a:avLst/>
          </a:prstGeom>
          <a:noFill/>
        </p:spPr>
        <p:txBody>
          <a:bodyPr wrap="none" rtlCol="0">
            <a:spAutoFit/>
          </a:bodyPr>
          <a:lstStyle/>
          <a:p>
            <a:r>
              <a:rPr lang="ar-SA" b="1" dirty="0"/>
              <a:t>شبه اقليمي</a:t>
            </a:r>
            <a:endParaRPr lang="en-US" b="1" dirty="0"/>
          </a:p>
        </p:txBody>
      </p:sp>
      <p:sp>
        <p:nvSpPr>
          <p:cNvPr id="33" name="Speech Bubble: Rectangle 32">
            <a:extLst>
              <a:ext uri="{FF2B5EF4-FFF2-40B4-BE49-F238E27FC236}">
                <a16:creationId xmlns:a16="http://schemas.microsoft.com/office/drawing/2014/main" id="{DDB1C1D5-0945-477F-BD6B-E737D0CBDC59}"/>
              </a:ext>
            </a:extLst>
          </p:cNvPr>
          <p:cNvSpPr/>
          <p:nvPr/>
        </p:nvSpPr>
        <p:spPr>
          <a:xfrm>
            <a:off x="1202097" y="604449"/>
            <a:ext cx="982763" cy="405271"/>
          </a:xfrm>
          <a:prstGeom prst="wedgeRectCallout">
            <a:avLst>
              <a:gd name="adj1" fmla="val -43187"/>
              <a:gd name="adj2" fmla="val 86798"/>
            </a:avLst>
          </a:prstGeom>
          <a:solidFill>
            <a:srgbClr val="E600A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F6798511-5ADC-4266-BFDA-B42326DB4BEB}"/>
              </a:ext>
            </a:extLst>
          </p:cNvPr>
          <p:cNvSpPr txBox="1"/>
          <p:nvPr/>
        </p:nvSpPr>
        <p:spPr>
          <a:xfrm>
            <a:off x="1193594" y="604084"/>
            <a:ext cx="1015021" cy="369332"/>
          </a:xfrm>
          <a:prstGeom prst="rect">
            <a:avLst/>
          </a:prstGeom>
          <a:noFill/>
        </p:spPr>
        <p:txBody>
          <a:bodyPr wrap="none" rtlCol="0">
            <a:spAutoFit/>
          </a:bodyPr>
          <a:lstStyle/>
          <a:p>
            <a:r>
              <a:rPr lang="ar-SA" b="1" dirty="0"/>
              <a:t>شبه اقليمي</a:t>
            </a:r>
            <a:endParaRPr lang="en-US" b="1" dirty="0"/>
          </a:p>
        </p:txBody>
      </p:sp>
      <p:sp>
        <p:nvSpPr>
          <p:cNvPr id="35" name="Rectangle 34">
            <a:extLst>
              <a:ext uri="{FF2B5EF4-FFF2-40B4-BE49-F238E27FC236}">
                <a16:creationId xmlns:a16="http://schemas.microsoft.com/office/drawing/2014/main" id="{76AB91B6-2042-4F99-A593-C6816CCD7C06}"/>
              </a:ext>
            </a:extLst>
          </p:cNvPr>
          <p:cNvSpPr/>
          <p:nvPr/>
        </p:nvSpPr>
        <p:spPr>
          <a:xfrm>
            <a:off x="7047416" y="1445099"/>
            <a:ext cx="4566621" cy="2677656"/>
          </a:xfrm>
          <a:prstGeom prst="rect">
            <a:avLst/>
          </a:prstGeom>
        </p:spPr>
        <p:txBody>
          <a:bodyPr wrap="square">
            <a:spAutoFit/>
          </a:bodyPr>
          <a:lstStyle/>
          <a:p>
            <a:pPr algn="r"/>
            <a:r>
              <a:rPr lang="ar-SA" sz="2400" dirty="0">
                <a:solidFill>
                  <a:srgbClr val="222222"/>
                </a:solidFill>
                <a:latin typeface="Arial" panose="020B0604020202020204" pitchFamily="34" charset="0"/>
              </a:rPr>
              <a:t>تقع مدينة سلفيت في الجزء الشمالي الغربي للضفة الغربية، في الناحية الشرقية الجنوبية من محافظة سلفيت، على ارتفاع يتراوح ما بين 520 إلى 570 متراً عن سطح البحر. تبعد عن مدينة نابلس 26 كم جنوباً ،وعن قلقيلية حوالي 25 كم إلى الجنوب الشرقي، أما مدينة رام الله فتبعد عنها حوالي 30 كم شمالاً.</a:t>
            </a:r>
            <a:endParaRPr lang="en-US" sz="2400" dirty="0"/>
          </a:p>
        </p:txBody>
      </p:sp>
    </p:spTree>
    <p:extLst>
      <p:ext uri="{BB962C8B-B14F-4D97-AF65-F5344CB8AC3E}">
        <p14:creationId xmlns:p14="http://schemas.microsoft.com/office/powerpoint/2010/main" val="15286363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1000"/>
                                        <p:tgtEl>
                                          <p:spTgt spid="30"/>
                                        </p:tgtEl>
                                      </p:cBhvr>
                                    </p:animEffect>
                                    <p:anim calcmode="lin" valueType="num">
                                      <p:cBhvr>
                                        <p:cTn id="52" dur="1000" fill="hold"/>
                                        <p:tgtEl>
                                          <p:spTgt spid="30"/>
                                        </p:tgtEl>
                                        <p:attrNameLst>
                                          <p:attrName>ppt_x</p:attrName>
                                        </p:attrNameLst>
                                      </p:cBhvr>
                                      <p:tavLst>
                                        <p:tav tm="0">
                                          <p:val>
                                            <p:strVal val="#ppt_x"/>
                                          </p:val>
                                        </p:tav>
                                        <p:tav tm="100000">
                                          <p:val>
                                            <p:strVal val="#ppt_x"/>
                                          </p:val>
                                        </p:tav>
                                      </p:tavLst>
                                    </p:anim>
                                    <p:anim calcmode="lin" valueType="num">
                                      <p:cBhvr>
                                        <p:cTn id="53" dur="1000" fill="hold"/>
                                        <p:tgtEl>
                                          <p:spTgt spid="3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anim calcmode="lin" valueType="num">
                                      <p:cBhvr>
                                        <p:cTn id="57" dur="1000" fill="hold"/>
                                        <p:tgtEl>
                                          <p:spTgt spid="29"/>
                                        </p:tgtEl>
                                        <p:attrNameLst>
                                          <p:attrName>ppt_x</p:attrName>
                                        </p:attrNameLst>
                                      </p:cBhvr>
                                      <p:tavLst>
                                        <p:tav tm="0">
                                          <p:val>
                                            <p:strVal val="#ppt_x"/>
                                          </p:val>
                                        </p:tav>
                                        <p:tav tm="100000">
                                          <p:val>
                                            <p:strVal val="#ppt_x"/>
                                          </p:val>
                                        </p:tav>
                                      </p:tavLst>
                                    </p:anim>
                                    <p:anim calcmode="lin" valueType="num">
                                      <p:cBhvr>
                                        <p:cTn id="5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500"/>
                                        <p:tgtEl>
                                          <p:spTgt spid="1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down)">
                                      <p:cBhvr>
                                        <p:cTn id="66" dur="500"/>
                                        <p:tgtEl>
                                          <p:spTgt spid="1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down)">
                                      <p:cBhvr>
                                        <p:cTn id="69" dur="500"/>
                                        <p:tgtEl>
                                          <p:spTgt spid="18"/>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randombar(horizontal)">
                                      <p:cBhvr>
                                        <p:cTn id="74" dur="500"/>
                                        <p:tgtEl>
                                          <p:spTgt spid="2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randombar(horizontal)">
                                      <p:cBhvr>
                                        <p:cTn id="77" dur="500"/>
                                        <p:tgtEl>
                                          <p:spTgt spid="21"/>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randombar(horizontal)">
                                      <p:cBhvr>
                                        <p:cTn id="8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7" grpId="0" animBg="1"/>
      <p:bldP spid="28" grpId="0"/>
      <p:bldP spid="29" grpId="0" animBg="1"/>
      <p:bldP spid="30" grpId="0"/>
      <p:bldP spid="31" grpId="0" animBg="1"/>
      <p:bldP spid="32" grpId="0"/>
      <p:bldP spid="33" grpId="0" animBg="1"/>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7F4559A-EC42-4BE3-A069-10661639F1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22562"/>
            <a:ext cx="9266421" cy="6412876"/>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078ED880-69E1-4539-9F0B-3201F626D0D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5C1CF5F7-7C18-44A2-B44D-8BA60D22D17E}"/>
              </a:ext>
            </a:extLst>
          </p:cNvPr>
          <p:cNvSpPr/>
          <p:nvPr/>
        </p:nvSpPr>
        <p:spPr>
          <a:xfrm flipH="1">
            <a:off x="8919147" y="237068"/>
            <a:ext cx="1979229"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7352497-3E46-46BE-9B89-6F2D962BCA76}"/>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420CA8DA-FBC6-456A-A2CF-13895FFD4A45}"/>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F1476E8B-F25A-4341-8C2E-F15487E40AB8}"/>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DA095CD2-A936-4B32-B172-B181195CAF0C}"/>
              </a:ext>
            </a:extLst>
          </p:cNvPr>
          <p:cNvSpPr/>
          <p:nvPr/>
        </p:nvSpPr>
        <p:spPr>
          <a:xfrm>
            <a:off x="9217347" y="469276"/>
            <a:ext cx="1558440"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الوضع الاقليمي </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2" name="Rectangle 11">
            <a:extLst>
              <a:ext uri="{FF2B5EF4-FFF2-40B4-BE49-F238E27FC236}">
                <a16:creationId xmlns:a16="http://schemas.microsoft.com/office/drawing/2014/main" id="{71035F9A-7D56-40F2-BD77-79BDB99ED702}"/>
              </a:ext>
            </a:extLst>
          </p:cNvPr>
          <p:cNvSpPr/>
          <p:nvPr/>
        </p:nvSpPr>
        <p:spPr>
          <a:xfrm>
            <a:off x="2793167" y="5391150"/>
            <a:ext cx="5029027" cy="1229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BF9F7C2D-F26C-4ECD-8D1B-3A1F05B4F7B3}"/>
              </a:ext>
            </a:extLst>
          </p:cNvPr>
          <p:cNvPicPr>
            <a:picLocks noChangeAspect="1"/>
          </p:cNvPicPr>
          <p:nvPr/>
        </p:nvPicPr>
        <p:blipFill>
          <a:blip r:embed="rId3"/>
          <a:stretch>
            <a:fillRect/>
          </a:stretch>
        </p:blipFill>
        <p:spPr>
          <a:xfrm>
            <a:off x="6096000" y="5376644"/>
            <a:ext cx="1579994" cy="1229782"/>
          </a:xfrm>
          <a:prstGeom prst="rect">
            <a:avLst/>
          </a:prstGeom>
        </p:spPr>
      </p:pic>
      <p:pic>
        <p:nvPicPr>
          <p:cNvPr id="14" name="Picture 13">
            <a:extLst>
              <a:ext uri="{FF2B5EF4-FFF2-40B4-BE49-F238E27FC236}">
                <a16:creationId xmlns:a16="http://schemas.microsoft.com/office/drawing/2014/main" id="{AD4BAF07-E40B-4390-AF41-B1028492C11C}"/>
              </a:ext>
            </a:extLst>
          </p:cNvPr>
          <p:cNvPicPr>
            <a:picLocks noChangeAspect="1"/>
          </p:cNvPicPr>
          <p:nvPr/>
        </p:nvPicPr>
        <p:blipFill>
          <a:blip r:embed="rId4"/>
          <a:stretch>
            <a:fillRect/>
          </a:stretch>
        </p:blipFill>
        <p:spPr>
          <a:xfrm>
            <a:off x="4596457" y="5376644"/>
            <a:ext cx="1313977" cy="1229782"/>
          </a:xfrm>
          <a:prstGeom prst="rect">
            <a:avLst/>
          </a:prstGeom>
        </p:spPr>
      </p:pic>
      <p:pic>
        <p:nvPicPr>
          <p:cNvPr id="16" name="Picture 15">
            <a:extLst>
              <a:ext uri="{FF2B5EF4-FFF2-40B4-BE49-F238E27FC236}">
                <a16:creationId xmlns:a16="http://schemas.microsoft.com/office/drawing/2014/main" id="{2CF852AB-39B6-4BD4-8A3F-B104E31EDD7E}"/>
              </a:ext>
            </a:extLst>
          </p:cNvPr>
          <p:cNvPicPr>
            <a:picLocks noChangeAspect="1"/>
          </p:cNvPicPr>
          <p:nvPr/>
        </p:nvPicPr>
        <p:blipFill>
          <a:blip r:embed="rId5"/>
          <a:stretch>
            <a:fillRect/>
          </a:stretch>
        </p:blipFill>
        <p:spPr>
          <a:xfrm>
            <a:off x="2725203" y="5362138"/>
            <a:ext cx="1939218" cy="1215276"/>
          </a:xfrm>
          <a:prstGeom prst="rect">
            <a:avLst/>
          </a:prstGeom>
        </p:spPr>
      </p:pic>
    </p:spTree>
    <p:extLst>
      <p:ext uri="{BB962C8B-B14F-4D97-AF65-F5344CB8AC3E}">
        <p14:creationId xmlns:p14="http://schemas.microsoft.com/office/powerpoint/2010/main" val="692656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3553D5D-90AC-474B-9AFC-3CAA610D07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3" y="222562"/>
            <a:ext cx="8505170" cy="639837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0D57E15C-120A-4482-B694-7A4CDD929819}"/>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F0F4FA4B-BDAA-42D4-BCF7-26F61776647E}"/>
              </a:ext>
            </a:extLst>
          </p:cNvPr>
          <p:cNvSpPr/>
          <p:nvPr/>
        </p:nvSpPr>
        <p:spPr>
          <a:xfrm flipH="1">
            <a:off x="8148839" y="237068"/>
            <a:ext cx="274953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B3479E5-1855-417B-8F24-CF8A8763560B}"/>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12FF01A3-505A-4E9C-8BF6-E4C69EB330DE}"/>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63361225-D83E-4D80-9BF5-52B5F2F0A24A}"/>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B4265B82-D4E4-4565-9AD1-671BE1CFEC73}"/>
              </a:ext>
            </a:extLst>
          </p:cNvPr>
          <p:cNvSpPr/>
          <p:nvPr/>
        </p:nvSpPr>
        <p:spPr>
          <a:xfrm>
            <a:off x="8942273" y="462023"/>
            <a:ext cx="1358064"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التضاريس </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21" name="Picture 2">
            <a:extLst>
              <a:ext uri="{FF2B5EF4-FFF2-40B4-BE49-F238E27FC236}">
                <a16:creationId xmlns:a16="http://schemas.microsoft.com/office/drawing/2014/main" id="{EFA4A127-36BA-4A8E-9ECE-F6B3D294BB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4891" t="37650" r="45771" b="60482"/>
          <a:stretch/>
        </p:blipFill>
        <p:spPr bwMode="auto">
          <a:xfrm rot="16200000">
            <a:off x="7767632" y="5740315"/>
            <a:ext cx="985729" cy="43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a:extLst>
              <a:ext uri="{FF2B5EF4-FFF2-40B4-BE49-F238E27FC236}">
                <a16:creationId xmlns:a16="http://schemas.microsoft.com/office/drawing/2014/main" id="{F82AEC49-EFA8-4D14-B4BA-9A62CFC72116}"/>
              </a:ext>
            </a:extLst>
          </p:cNvPr>
          <p:cNvSpPr txBox="1"/>
          <p:nvPr/>
        </p:nvSpPr>
        <p:spPr>
          <a:xfrm>
            <a:off x="7381892" y="5410752"/>
            <a:ext cx="599843" cy="261610"/>
          </a:xfrm>
          <a:prstGeom prst="rect">
            <a:avLst/>
          </a:prstGeom>
          <a:noFill/>
        </p:spPr>
        <p:txBody>
          <a:bodyPr wrap="none" rtlCol="0">
            <a:spAutoFit/>
          </a:bodyPr>
          <a:lstStyle/>
          <a:p>
            <a:r>
              <a:rPr lang="en-US" sz="1100" b="1" dirty="0"/>
              <a:t>Height</a:t>
            </a:r>
          </a:p>
        </p:txBody>
      </p:sp>
      <p:sp>
        <p:nvSpPr>
          <p:cNvPr id="23" name="TextBox 22">
            <a:extLst>
              <a:ext uri="{FF2B5EF4-FFF2-40B4-BE49-F238E27FC236}">
                <a16:creationId xmlns:a16="http://schemas.microsoft.com/office/drawing/2014/main" id="{09540AFF-2B49-4C05-B86B-9E23CD5E9726}"/>
              </a:ext>
            </a:extLst>
          </p:cNvPr>
          <p:cNvSpPr txBox="1"/>
          <p:nvPr/>
        </p:nvSpPr>
        <p:spPr>
          <a:xfrm>
            <a:off x="7544115" y="6172724"/>
            <a:ext cx="399468" cy="261610"/>
          </a:xfrm>
          <a:prstGeom prst="rect">
            <a:avLst/>
          </a:prstGeom>
          <a:noFill/>
        </p:spPr>
        <p:txBody>
          <a:bodyPr wrap="none" rtlCol="0">
            <a:spAutoFit/>
          </a:bodyPr>
          <a:lstStyle/>
          <a:p>
            <a:r>
              <a:rPr lang="en-US" sz="1100" b="1" dirty="0"/>
              <a:t>low</a:t>
            </a:r>
          </a:p>
        </p:txBody>
      </p:sp>
      <p:pic>
        <p:nvPicPr>
          <p:cNvPr id="12" name="Picture 11">
            <a:extLst>
              <a:ext uri="{FF2B5EF4-FFF2-40B4-BE49-F238E27FC236}">
                <a16:creationId xmlns:a16="http://schemas.microsoft.com/office/drawing/2014/main" id="{3F59E107-59CA-4956-ABB7-95BFF93ACA07}"/>
              </a:ext>
            </a:extLst>
          </p:cNvPr>
          <p:cNvPicPr>
            <a:picLocks noChangeAspect="1"/>
          </p:cNvPicPr>
          <p:nvPr/>
        </p:nvPicPr>
        <p:blipFill>
          <a:blip r:embed="rId4"/>
          <a:stretch>
            <a:fillRect/>
          </a:stretch>
        </p:blipFill>
        <p:spPr>
          <a:xfrm>
            <a:off x="7882696" y="547379"/>
            <a:ext cx="266143" cy="1103880"/>
          </a:xfrm>
          <a:prstGeom prst="rect">
            <a:avLst/>
          </a:prstGeom>
        </p:spPr>
      </p:pic>
    </p:spTree>
    <p:extLst>
      <p:ext uri="{BB962C8B-B14F-4D97-AF65-F5344CB8AC3E}">
        <p14:creationId xmlns:p14="http://schemas.microsoft.com/office/powerpoint/2010/main" val="3596718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9962653-AA73-4BEF-8DBE-3689ADF2FB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22562"/>
            <a:ext cx="8505170"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BC1BD9EF-4D92-4E10-AEDC-D657D23ADA11}"/>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9401B69A-E517-4A6F-B8EF-2823077319A6}"/>
              </a:ext>
            </a:extLst>
          </p:cNvPr>
          <p:cNvSpPr/>
          <p:nvPr/>
        </p:nvSpPr>
        <p:spPr>
          <a:xfrm flipH="1">
            <a:off x="8216019" y="237068"/>
            <a:ext cx="268235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51980D4-0351-45C6-8EC6-F308E2EB8EEE}"/>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242A4816-63B4-4DFF-BB94-B7AE6BCF6D81}"/>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3C290892-5A6C-475F-AE47-E9831DBC6165}"/>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ED41CDC9-0E64-444D-9155-DDF94B4AC0DE}"/>
              </a:ext>
            </a:extLst>
          </p:cNvPr>
          <p:cNvSpPr/>
          <p:nvPr/>
        </p:nvSpPr>
        <p:spPr>
          <a:xfrm>
            <a:off x="9711072" y="469276"/>
            <a:ext cx="1064715"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التضاريس </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6" name="Picture 15">
            <a:extLst>
              <a:ext uri="{FF2B5EF4-FFF2-40B4-BE49-F238E27FC236}">
                <a16:creationId xmlns:a16="http://schemas.microsoft.com/office/drawing/2014/main" id="{3B8BCBEB-632E-4341-A985-345EF8EAB668}"/>
              </a:ext>
            </a:extLst>
          </p:cNvPr>
          <p:cNvPicPr>
            <a:picLocks noChangeAspect="1"/>
          </p:cNvPicPr>
          <p:nvPr/>
        </p:nvPicPr>
        <p:blipFill>
          <a:blip r:embed="rId3"/>
          <a:stretch>
            <a:fillRect/>
          </a:stretch>
        </p:blipFill>
        <p:spPr>
          <a:xfrm rot="16200000">
            <a:off x="7643885" y="5786335"/>
            <a:ext cx="798896" cy="345371"/>
          </a:xfrm>
          <a:prstGeom prst="rect">
            <a:avLst/>
          </a:prstGeom>
        </p:spPr>
      </p:pic>
      <p:sp>
        <p:nvSpPr>
          <p:cNvPr id="17" name="TextBox 16">
            <a:extLst>
              <a:ext uri="{FF2B5EF4-FFF2-40B4-BE49-F238E27FC236}">
                <a16:creationId xmlns:a16="http://schemas.microsoft.com/office/drawing/2014/main" id="{5B48B2BF-1819-4C36-84F8-F489B8F30B64}"/>
              </a:ext>
            </a:extLst>
          </p:cNvPr>
          <p:cNvSpPr txBox="1"/>
          <p:nvPr/>
        </p:nvSpPr>
        <p:spPr>
          <a:xfrm>
            <a:off x="7216200" y="5428767"/>
            <a:ext cx="599843" cy="261610"/>
          </a:xfrm>
          <a:prstGeom prst="rect">
            <a:avLst/>
          </a:prstGeom>
          <a:noFill/>
        </p:spPr>
        <p:txBody>
          <a:bodyPr wrap="none" rtlCol="0">
            <a:spAutoFit/>
          </a:bodyPr>
          <a:lstStyle/>
          <a:p>
            <a:r>
              <a:rPr lang="en-US" sz="1100" b="1" dirty="0"/>
              <a:t>Height</a:t>
            </a:r>
          </a:p>
        </p:txBody>
      </p:sp>
      <p:sp>
        <p:nvSpPr>
          <p:cNvPr id="18" name="TextBox 17">
            <a:extLst>
              <a:ext uri="{FF2B5EF4-FFF2-40B4-BE49-F238E27FC236}">
                <a16:creationId xmlns:a16="http://schemas.microsoft.com/office/drawing/2014/main" id="{082A50C8-1A3F-49B9-9F3D-01DBC9153FF8}"/>
              </a:ext>
            </a:extLst>
          </p:cNvPr>
          <p:cNvSpPr txBox="1"/>
          <p:nvPr/>
        </p:nvSpPr>
        <p:spPr>
          <a:xfrm>
            <a:off x="7316387" y="6227664"/>
            <a:ext cx="399468" cy="261610"/>
          </a:xfrm>
          <a:prstGeom prst="rect">
            <a:avLst/>
          </a:prstGeom>
          <a:noFill/>
        </p:spPr>
        <p:txBody>
          <a:bodyPr wrap="none" rtlCol="0">
            <a:spAutoFit/>
          </a:bodyPr>
          <a:lstStyle/>
          <a:p>
            <a:r>
              <a:rPr lang="en-US" sz="1100" b="1" dirty="0"/>
              <a:t>low</a:t>
            </a:r>
          </a:p>
        </p:txBody>
      </p:sp>
      <p:pic>
        <p:nvPicPr>
          <p:cNvPr id="12" name="Picture 11">
            <a:extLst>
              <a:ext uri="{FF2B5EF4-FFF2-40B4-BE49-F238E27FC236}">
                <a16:creationId xmlns:a16="http://schemas.microsoft.com/office/drawing/2014/main" id="{FEA372F7-712C-4D8A-9FD5-B74D383EB76F}"/>
              </a:ext>
            </a:extLst>
          </p:cNvPr>
          <p:cNvPicPr>
            <a:picLocks noChangeAspect="1"/>
          </p:cNvPicPr>
          <p:nvPr/>
        </p:nvPicPr>
        <p:blipFill>
          <a:blip r:embed="rId4"/>
          <a:stretch>
            <a:fillRect/>
          </a:stretch>
        </p:blipFill>
        <p:spPr>
          <a:xfrm>
            <a:off x="7910261" y="618888"/>
            <a:ext cx="266143" cy="1103880"/>
          </a:xfrm>
          <a:prstGeom prst="rect">
            <a:avLst/>
          </a:prstGeom>
        </p:spPr>
      </p:pic>
    </p:spTree>
    <p:extLst>
      <p:ext uri="{BB962C8B-B14F-4D97-AF65-F5344CB8AC3E}">
        <p14:creationId xmlns:p14="http://schemas.microsoft.com/office/powerpoint/2010/main" val="382373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6FF6E78-F9ED-415D-B046-A3E747EE0C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91" y="222562"/>
            <a:ext cx="8512092" cy="6412876"/>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54C3A250-F089-411E-A557-C61DF5F52F8A}"/>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E9426926-1F05-40B7-8E8F-FB250F386C0E}"/>
              </a:ext>
            </a:extLst>
          </p:cNvPr>
          <p:cNvSpPr/>
          <p:nvPr/>
        </p:nvSpPr>
        <p:spPr>
          <a:xfrm flipH="1">
            <a:off x="8179793" y="237068"/>
            <a:ext cx="271858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ECFAF2C-A090-4D02-B708-A28B95905CC0}"/>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85EE2BAC-BFB6-45E7-A6A8-223E2C1E4238}"/>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B43CDC16-C1F3-4161-8A0D-9DF6AA3E296E}"/>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A449E187-0503-4839-B47A-88DEAABE7913}"/>
              </a:ext>
            </a:extLst>
          </p:cNvPr>
          <p:cNvSpPr/>
          <p:nvPr/>
        </p:nvSpPr>
        <p:spPr>
          <a:xfrm>
            <a:off x="8855068" y="469276"/>
            <a:ext cx="192071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استخدامات الأراضي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4FBE0876-B406-4547-A8AD-01FFDF24F70D}"/>
              </a:ext>
            </a:extLst>
          </p:cNvPr>
          <p:cNvPicPr>
            <a:picLocks noChangeAspect="1"/>
          </p:cNvPicPr>
          <p:nvPr/>
        </p:nvPicPr>
        <p:blipFill>
          <a:blip r:embed="rId3"/>
          <a:stretch>
            <a:fillRect/>
          </a:stretch>
        </p:blipFill>
        <p:spPr>
          <a:xfrm>
            <a:off x="7913650" y="618888"/>
            <a:ext cx="266143" cy="1103880"/>
          </a:xfrm>
          <a:prstGeom prst="rect">
            <a:avLst/>
          </a:prstGeom>
        </p:spPr>
      </p:pic>
      <p:sp>
        <p:nvSpPr>
          <p:cNvPr id="2" name="Rectangle 1">
            <a:extLst>
              <a:ext uri="{FF2B5EF4-FFF2-40B4-BE49-F238E27FC236}">
                <a16:creationId xmlns:a16="http://schemas.microsoft.com/office/drawing/2014/main" id="{D99582FA-47D7-4B34-ADE9-C75D55F1AAA7}"/>
              </a:ext>
            </a:extLst>
          </p:cNvPr>
          <p:cNvSpPr/>
          <p:nvPr/>
        </p:nvSpPr>
        <p:spPr>
          <a:xfrm>
            <a:off x="5477347" y="5649362"/>
            <a:ext cx="1448554" cy="2534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8CFC1CE-0135-4E50-A5BD-AA54B925CB89}"/>
              </a:ext>
            </a:extLst>
          </p:cNvPr>
          <p:cNvPicPr>
            <a:picLocks noChangeAspect="1"/>
          </p:cNvPicPr>
          <p:nvPr/>
        </p:nvPicPr>
        <p:blipFill>
          <a:blip r:embed="rId4"/>
          <a:stretch>
            <a:fillRect/>
          </a:stretch>
        </p:blipFill>
        <p:spPr>
          <a:xfrm>
            <a:off x="5423986" y="5649362"/>
            <a:ext cx="1501915" cy="289655"/>
          </a:xfrm>
          <a:prstGeom prst="rect">
            <a:avLst/>
          </a:prstGeom>
        </p:spPr>
      </p:pic>
      <p:sp>
        <p:nvSpPr>
          <p:cNvPr id="4" name="Rectangle 3">
            <a:extLst>
              <a:ext uri="{FF2B5EF4-FFF2-40B4-BE49-F238E27FC236}">
                <a16:creationId xmlns:a16="http://schemas.microsoft.com/office/drawing/2014/main" id="{6BD5EBF9-7F3F-4111-AAB0-86332A662485}"/>
              </a:ext>
            </a:extLst>
          </p:cNvPr>
          <p:cNvSpPr/>
          <p:nvPr/>
        </p:nvSpPr>
        <p:spPr>
          <a:xfrm>
            <a:off x="4012208" y="5649362"/>
            <a:ext cx="1448554" cy="2896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hart 14">
            <a:extLst>
              <a:ext uri="{FF2B5EF4-FFF2-40B4-BE49-F238E27FC236}">
                <a16:creationId xmlns:a16="http://schemas.microsoft.com/office/drawing/2014/main" id="{3A9EECDC-6E83-4125-82A6-9631299270FF}"/>
              </a:ext>
            </a:extLst>
          </p:cNvPr>
          <p:cNvGraphicFramePr/>
          <p:nvPr>
            <p:extLst>
              <p:ext uri="{D42A27DB-BD31-4B8C-83A1-F6EECF244321}">
                <p14:modId xmlns:p14="http://schemas.microsoft.com/office/powerpoint/2010/main" val="831567978"/>
              </p:ext>
            </p:extLst>
          </p:nvPr>
        </p:nvGraphicFramePr>
        <p:xfrm>
          <a:off x="8637583" y="1334946"/>
          <a:ext cx="3220210" cy="411673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2023685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AD21B6-4CD5-4E9F-A2A3-996EED426E76}"/>
              </a:ext>
            </a:extLst>
          </p:cNvPr>
          <p:cNvSpPr/>
          <p:nvPr/>
        </p:nvSpPr>
        <p:spPr>
          <a:xfrm>
            <a:off x="1977081" y="2384855"/>
            <a:ext cx="8189915" cy="1767016"/>
          </a:xfrm>
          <a:prstGeom prst="rect">
            <a:avLst/>
          </a:prstGeom>
          <a:solidFill>
            <a:schemeClr val="accent1">
              <a:lumMod val="5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a:latin typeface="Arabic Typesetting" panose="03020402040406030203" pitchFamily="66" charset="-78"/>
                <a:cs typeface="Arabic Typesetting" panose="03020402040406030203" pitchFamily="66" charset="-78"/>
              </a:rPr>
              <a:t>    تحليل القطاعات</a:t>
            </a:r>
          </a:p>
        </p:txBody>
      </p:sp>
      <p:grpSp>
        <p:nvGrpSpPr>
          <p:cNvPr id="10" name="Group 9">
            <a:extLst>
              <a:ext uri="{FF2B5EF4-FFF2-40B4-BE49-F238E27FC236}">
                <a16:creationId xmlns:a16="http://schemas.microsoft.com/office/drawing/2014/main" id="{64B2D04D-784D-4C4E-BC84-15D6B2D5DD7D}"/>
              </a:ext>
            </a:extLst>
          </p:cNvPr>
          <p:cNvGrpSpPr/>
          <p:nvPr/>
        </p:nvGrpSpPr>
        <p:grpSpPr>
          <a:xfrm>
            <a:off x="0" y="2384855"/>
            <a:ext cx="1878226" cy="1767016"/>
            <a:chOff x="132412" y="209862"/>
            <a:chExt cx="1309260" cy="576000"/>
          </a:xfrm>
        </p:grpSpPr>
        <p:sp>
          <p:nvSpPr>
            <p:cNvPr id="5" name="Rectangle 4">
              <a:extLst>
                <a:ext uri="{FF2B5EF4-FFF2-40B4-BE49-F238E27FC236}">
                  <a16:creationId xmlns:a16="http://schemas.microsoft.com/office/drawing/2014/main" id="{BFC92D2C-BE24-4A73-B089-6F9DDD35C173}"/>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Rectangle 5">
              <a:extLst>
                <a:ext uri="{FF2B5EF4-FFF2-40B4-BE49-F238E27FC236}">
                  <a16:creationId xmlns:a16="http://schemas.microsoft.com/office/drawing/2014/main" id="{6CA16490-BBDB-4342-9EC7-BCA1E1312E6B}"/>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8F0272CF-CC05-4883-AF52-2AC1C53CC454}"/>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9AC91CD5-F63E-47DE-80AD-96CC548EDD69}"/>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FC77FD8D-0102-4465-8BA5-EB27955C10B4}"/>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grpSp>
        <p:nvGrpSpPr>
          <p:cNvPr id="11" name="Group 10">
            <a:extLst>
              <a:ext uri="{FF2B5EF4-FFF2-40B4-BE49-F238E27FC236}">
                <a16:creationId xmlns:a16="http://schemas.microsoft.com/office/drawing/2014/main" id="{1C310D98-01E2-4D49-A95E-D5ACE72767E8}"/>
              </a:ext>
            </a:extLst>
          </p:cNvPr>
          <p:cNvGrpSpPr/>
          <p:nvPr/>
        </p:nvGrpSpPr>
        <p:grpSpPr>
          <a:xfrm>
            <a:off x="10313774" y="2384855"/>
            <a:ext cx="1878226" cy="1767016"/>
            <a:chOff x="132412" y="209862"/>
            <a:chExt cx="1309260" cy="576000"/>
          </a:xfrm>
        </p:grpSpPr>
        <p:sp>
          <p:nvSpPr>
            <p:cNvPr id="12" name="Rectangle 11">
              <a:extLst>
                <a:ext uri="{FF2B5EF4-FFF2-40B4-BE49-F238E27FC236}">
                  <a16:creationId xmlns:a16="http://schemas.microsoft.com/office/drawing/2014/main" id="{93784EFB-B543-46CC-810F-FDDED02732F8}"/>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Rectangle 12">
              <a:extLst>
                <a:ext uri="{FF2B5EF4-FFF2-40B4-BE49-F238E27FC236}">
                  <a16:creationId xmlns:a16="http://schemas.microsoft.com/office/drawing/2014/main" id="{4DD8D223-D88F-45DC-A524-AC5BF9C4C45A}"/>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765F1622-63C1-4CBA-A14D-EDDAFF869B77}"/>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Rectangle 14">
              <a:extLst>
                <a:ext uri="{FF2B5EF4-FFF2-40B4-BE49-F238E27FC236}">
                  <a16:creationId xmlns:a16="http://schemas.microsoft.com/office/drawing/2014/main" id="{FA73B0F5-D456-4124-9CB6-4113972B6362}"/>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Rectangle 15">
              <a:extLst>
                <a:ext uri="{FF2B5EF4-FFF2-40B4-BE49-F238E27FC236}">
                  <a16:creationId xmlns:a16="http://schemas.microsoft.com/office/drawing/2014/main" id="{276A6DCE-96D8-435C-B85F-5C6BB5679509}"/>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355524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D14A14-2013-49C3-BA5F-29A8FC4105E1}"/>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59F78842-DD7E-44FF-AFCB-922805AD3ACB}"/>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3778FBE-42D0-4E27-824B-A38C955D4894}"/>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7AC68BBF-EB12-4DAE-BD42-BD81DFE9C97F}"/>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645BA2F1-49C4-4283-BAC9-B75990312E03}"/>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97CF10F4-DEB8-4C4E-8214-E8C2CA794A4E}"/>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4" name="Picture 13">
            <a:extLst>
              <a:ext uri="{FF2B5EF4-FFF2-40B4-BE49-F238E27FC236}">
                <a16:creationId xmlns:a16="http://schemas.microsoft.com/office/drawing/2014/main" id="{33CB77A7-33D4-44CF-94DF-F1ED38DD49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22562"/>
            <a:ext cx="7601745" cy="6412876"/>
          </a:xfrm>
          <a:prstGeom prst="rect">
            <a:avLst/>
          </a:prstGeom>
          <a:ln>
            <a:noFill/>
          </a:ln>
          <a:effectLst>
            <a:outerShdw blurRad="190500" algn="tl" rotWithShape="0">
              <a:srgbClr val="000000">
                <a:alpha val="70000"/>
              </a:srgbClr>
            </a:outerShdw>
          </a:effectLst>
        </p:spPr>
      </p:pic>
      <p:pic>
        <p:nvPicPr>
          <p:cNvPr id="16" name="Picture 2">
            <a:extLst>
              <a:ext uri="{FF2B5EF4-FFF2-40B4-BE49-F238E27FC236}">
                <a16:creationId xmlns:a16="http://schemas.microsoft.com/office/drawing/2014/main" id="{09ED2C5C-8938-4E84-AD46-E8BF5C6839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5515" y="5631543"/>
            <a:ext cx="1161576" cy="41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Left Arrow 10">
            <a:extLst>
              <a:ext uri="{FF2B5EF4-FFF2-40B4-BE49-F238E27FC236}">
                <a16:creationId xmlns:a16="http://schemas.microsoft.com/office/drawing/2014/main" id="{37667F7E-73F2-4C02-A6C5-5B3A6B1227DE}"/>
              </a:ext>
            </a:extLst>
          </p:cNvPr>
          <p:cNvSpPr/>
          <p:nvPr/>
        </p:nvSpPr>
        <p:spPr>
          <a:xfrm>
            <a:off x="7864515" y="1479204"/>
            <a:ext cx="3106055"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D350A71-7DEA-44E1-97BA-46A2E9CA3106}"/>
              </a:ext>
            </a:extLst>
          </p:cNvPr>
          <p:cNvSpPr txBox="1"/>
          <p:nvPr/>
        </p:nvSpPr>
        <p:spPr>
          <a:xfrm>
            <a:off x="7539353" y="1964564"/>
            <a:ext cx="4196266" cy="400110"/>
          </a:xfrm>
          <a:prstGeom prst="rect">
            <a:avLst/>
          </a:prstGeom>
          <a:noFill/>
        </p:spPr>
        <p:txBody>
          <a:bodyPr wrap="square" rtlCol="0">
            <a:spAutoFit/>
          </a:bodyPr>
          <a:lstStyle/>
          <a:p>
            <a:pPr algn="ctr"/>
            <a:r>
              <a:rPr lang="ar-SA" sz="2000" b="1" dirty="0">
                <a:solidFill>
                  <a:schemeClr val="bg1"/>
                </a:solidFill>
              </a:rPr>
              <a:t>التطور العمراني لعام </a:t>
            </a:r>
            <a:r>
              <a:rPr lang="ar-SA" sz="2000" b="1" dirty="0">
                <a:solidFill>
                  <a:srgbClr val="FFC000"/>
                </a:solidFill>
              </a:rPr>
              <a:t>1945</a:t>
            </a:r>
          </a:p>
        </p:txBody>
      </p:sp>
      <p:cxnSp>
        <p:nvCxnSpPr>
          <p:cNvPr id="19" name="Straight Connector 18">
            <a:extLst>
              <a:ext uri="{FF2B5EF4-FFF2-40B4-BE49-F238E27FC236}">
                <a16:creationId xmlns:a16="http://schemas.microsoft.com/office/drawing/2014/main" id="{2D232A26-7445-48F8-9FA3-79CF797F7FCF}"/>
              </a:ext>
            </a:extLst>
          </p:cNvPr>
          <p:cNvCxnSpPr>
            <a:cxnSpLocks/>
          </p:cNvCxnSpPr>
          <p:nvPr/>
        </p:nvCxnSpPr>
        <p:spPr>
          <a:xfrm>
            <a:off x="3114431" y="4349262"/>
            <a:ext cx="31261" cy="8987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20" name="Chart 19">
            <a:extLst>
              <a:ext uri="{FF2B5EF4-FFF2-40B4-BE49-F238E27FC236}">
                <a16:creationId xmlns:a16="http://schemas.microsoft.com/office/drawing/2014/main" id="{CED328D8-3E69-4784-9159-22EF447BC6C4}"/>
              </a:ext>
            </a:extLst>
          </p:cNvPr>
          <p:cNvGraphicFramePr/>
          <p:nvPr>
            <p:extLst>
              <p:ext uri="{D42A27DB-BD31-4B8C-83A1-F6EECF244321}">
                <p14:modId xmlns:p14="http://schemas.microsoft.com/office/powerpoint/2010/main" val="1861349682"/>
              </p:ext>
            </p:extLst>
          </p:nvPr>
        </p:nvGraphicFramePr>
        <p:xfrm>
          <a:off x="7863840" y="3175462"/>
          <a:ext cx="2111433" cy="30281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4463512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32F86BB-7543-426B-99C7-D1BA748B41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22562"/>
            <a:ext cx="7608837" cy="639837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2295117B-DF94-44A4-A9D5-F24DFD78BEB7}"/>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1950377B-A97C-4A4D-AC25-D595E3706851}"/>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43B43B0-A52F-44A5-9978-BD5C66E12C4A}"/>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77BE5565-B8AD-434B-BCC0-0A1FA3D3896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215B4228-E7F7-44DD-AEF3-AEC528FB8521}"/>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280D8E91-40C7-44D7-90ED-0B91C6A4D2AA}"/>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2" name="Left Arrow 10">
            <a:extLst>
              <a:ext uri="{FF2B5EF4-FFF2-40B4-BE49-F238E27FC236}">
                <a16:creationId xmlns:a16="http://schemas.microsoft.com/office/drawing/2014/main" id="{5B541A39-EBC2-49A4-8142-1ED2FF3E4D5F}"/>
              </a:ext>
            </a:extLst>
          </p:cNvPr>
          <p:cNvSpPr/>
          <p:nvPr/>
        </p:nvSpPr>
        <p:spPr>
          <a:xfrm>
            <a:off x="7864515" y="1479204"/>
            <a:ext cx="3106055"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E1F8566-CDE4-49D6-BAE6-D268C057E62B}"/>
              </a:ext>
            </a:extLst>
          </p:cNvPr>
          <p:cNvSpPr txBox="1"/>
          <p:nvPr/>
        </p:nvSpPr>
        <p:spPr>
          <a:xfrm>
            <a:off x="7539353" y="1964564"/>
            <a:ext cx="4196266" cy="400110"/>
          </a:xfrm>
          <a:prstGeom prst="rect">
            <a:avLst/>
          </a:prstGeom>
          <a:noFill/>
        </p:spPr>
        <p:txBody>
          <a:bodyPr wrap="square" rtlCol="0">
            <a:spAutoFit/>
          </a:bodyPr>
          <a:lstStyle/>
          <a:p>
            <a:pPr algn="ctr"/>
            <a:r>
              <a:rPr lang="ar-SA" sz="2000" b="1" dirty="0">
                <a:solidFill>
                  <a:schemeClr val="bg1"/>
                </a:solidFill>
              </a:rPr>
              <a:t>التطور العمراني لعام </a:t>
            </a:r>
            <a:r>
              <a:rPr lang="ar-SA" sz="2000" b="1" dirty="0">
                <a:solidFill>
                  <a:srgbClr val="FFC000"/>
                </a:solidFill>
              </a:rPr>
              <a:t>1980</a:t>
            </a:r>
          </a:p>
        </p:txBody>
      </p:sp>
      <p:graphicFrame>
        <p:nvGraphicFramePr>
          <p:cNvPr id="17" name="Chart 16">
            <a:extLst>
              <a:ext uri="{FF2B5EF4-FFF2-40B4-BE49-F238E27FC236}">
                <a16:creationId xmlns:a16="http://schemas.microsoft.com/office/drawing/2014/main" id="{E79F73D4-ADDF-494C-A182-F579AD73A7D2}"/>
              </a:ext>
            </a:extLst>
          </p:cNvPr>
          <p:cNvGraphicFramePr/>
          <p:nvPr>
            <p:extLst>
              <p:ext uri="{D42A27DB-BD31-4B8C-83A1-F6EECF244321}">
                <p14:modId xmlns:p14="http://schemas.microsoft.com/office/powerpoint/2010/main" val="1584019289"/>
              </p:ext>
            </p:extLst>
          </p:nvPr>
        </p:nvGraphicFramePr>
        <p:xfrm>
          <a:off x="7775221" y="3210984"/>
          <a:ext cx="4420740" cy="31777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9712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down)">
                                      <p:cBhvr>
                                        <p:cTn id="7" dur="500"/>
                                        <p:tgtEl>
                                          <p:spTgt spid="17">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down)">
                                      <p:cBhvr>
                                        <p:cTn id="11" dur="500"/>
                                        <p:tgtEl>
                                          <p:spTgt spid="17">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down)">
                                      <p:cBhvr>
                                        <p:cTn id="15" dur="500"/>
                                        <p:tgtEl>
                                          <p:spTgt spid="17">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Sub>
          <a:bldChart bld="series"/>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75C8784-BFF6-4E23-BE49-DFE16C5DB7C9}"/>
              </a:ext>
            </a:extLst>
          </p:cNvPr>
          <p:cNvSpPr/>
          <p:nvPr/>
        </p:nvSpPr>
        <p:spPr>
          <a:xfrm>
            <a:off x="1543988" y="222562"/>
            <a:ext cx="10427880" cy="576000"/>
          </a:xfrm>
          <a:prstGeom prst="rect">
            <a:avLst/>
          </a:prstGeom>
          <a:solidFill>
            <a:schemeClr val="accent1">
              <a:lumMod val="5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sz="4500" b="1" dirty="0">
                <a:latin typeface="Arabic Typesetting" panose="03020402040406030203" pitchFamily="66" charset="-78"/>
                <a:cs typeface="Arabic Typesetting" panose="03020402040406030203" pitchFamily="66" charset="-78"/>
              </a:rPr>
              <a:t>    محتويات العرض</a:t>
            </a:r>
          </a:p>
        </p:txBody>
      </p:sp>
      <p:sp>
        <p:nvSpPr>
          <p:cNvPr id="5" name="Rectangle 4">
            <a:extLst>
              <a:ext uri="{FF2B5EF4-FFF2-40B4-BE49-F238E27FC236}">
                <a16:creationId xmlns:a16="http://schemas.microsoft.com/office/drawing/2014/main" id="{62DF9FA3-C616-4853-B9DE-7F1D46CBCCA2}"/>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Rectangle 5">
            <a:extLst>
              <a:ext uri="{FF2B5EF4-FFF2-40B4-BE49-F238E27FC236}">
                <a16:creationId xmlns:a16="http://schemas.microsoft.com/office/drawing/2014/main" id="{209009B5-A49D-42B9-B01D-24AC974401AE}"/>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DF9CA60C-36DE-4818-A50A-1FBAFC6E10CB}"/>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6E3361DB-F6B9-4F2C-9D80-09A6A787CFDD}"/>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2D90802B-9EC8-4625-8C1D-1C0A64765876}"/>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14DA79FB-F370-4E1F-BE49-E72A51BD82DF}"/>
              </a:ext>
            </a:extLst>
          </p:cNvPr>
          <p:cNvSpPr/>
          <p:nvPr/>
        </p:nvSpPr>
        <p:spPr>
          <a:xfrm>
            <a:off x="132412" y="1083732"/>
            <a:ext cx="11839455" cy="5551705"/>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DD8E9EC5-CB84-4EFF-9BBC-DF650075B89F}"/>
              </a:ext>
            </a:extLst>
          </p:cNvPr>
          <p:cNvSpPr/>
          <p:nvPr/>
        </p:nvSpPr>
        <p:spPr>
          <a:xfrm>
            <a:off x="7670800" y="1202267"/>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809014-A502-4AF9-937D-BA1BE8D71FE6}"/>
              </a:ext>
            </a:extLst>
          </p:cNvPr>
          <p:cNvSpPr/>
          <p:nvPr/>
        </p:nvSpPr>
        <p:spPr>
          <a:xfrm>
            <a:off x="8500533" y="1239661"/>
            <a:ext cx="3335867" cy="549061"/>
          </a:xfrm>
          <a:prstGeom prst="rect">
            <a:avLst/>
          </a:prstGeom>
        </p:spPr>
        <p:txBody>
          <a:bodyPr wrap="squar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المشروع.</a:t>
            </a:r>
          </a:p>
        </p:txBody>
      </p:sp>
      <p:sp>
        <p:nvSpPr>
          <p:cNvPr id="15" name="Rectangle 14">
            <a:extLst>
              <a:ext uri="{FF2B5EF4-FFF2-40B4-BE49-F238E27FC236}">
                <a16:creationId xmlns:a16="http://schemas.microsoft.com/office/drawing/2014/main" id="{8E0CFA18-67F1-468F-BCF8-73EF8DB64B7C}"/>
              </a:ext>
            </a:extLst>
          </p:cNvPr>
          <p:cNvSpPr/>
          <p:nvPr/>
        </p:nvSpPr>
        <p:spPr>
          <a:xfrm>
            <a:off x="7670800" y="1862668"/>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2121391-3C01-4BFE-95A7-69CF0F539EBC}"/>
              </a:ext>
            </a:extLst>
          </p:cNvPr>
          <p:cNvSpPr/>
          <p:nvPr/>
        </p:nvSpPr>
        <p:spPr>
          <a:xfrm>
            <a:off x="7670799" y="2496817"/>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AC12176-5347-4B48-ABFF-BE7268BE2F2A}"/>
              </a:ext>
            </a:extLst>
          </p:cNvPr>
          <p:cNvSpPr/>
          <p:nvPr/>
        </p:nvSpPr>
        <p:spPr>
          <a:xfrm>
            <a:off x="7670799" y="3119438"/>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C8545D6-4C13-416A-89D8-E269C62C0E29}"/>
              </a:ext>
            </a:extLst>
          </p:cNvPr>
          <p:cNvSpPr/>
          <p:nvPr/>
        </p:nvSpPr>
        <p:spPr>
          <a:xfrm>
            <a:off x="7670799" y="3795500"/>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EA84815-3DEE-4685-933B-3B7AACBB425B}"/>
              </a:ext>
            </a:extLst>
          </p:cNvPr>
          <p:cNvSpPr/>
          <p:nvPr/>
        </p:nvSpPr>
        <p:spPr>
          <a:xfrm>
            <a:off x="7670799" y="4429649"/>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8EF7736-13B5-439E-9A03-26C51D45C5CC}"/>
              </a:ext>
            </a:extLst>
          </p:cNvPr>
          <p:cNvSpPr/>
          <p:nvPr/>
        </p:nvSpPr>
        <p:spPr>
          <a:xfrm>
            <a:off x="7670799" y="5052270"/>
            <a:ext cx="4165601" cy="541866"/>
          </a:xfrm>
          <a:prstGeom prst="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D195577-297C-4A5E-8AF2-9303A112DD57}"/>
              </a:ext>
            </a:extLst>
          </p:cNvPr>
          <p:cNvSpPr/>
          <p:nvPr/>
        </p:nvSpPr>
        <p:spPr>
          <a:xfrm>
            <a:off x="8484199" y="1874894"/>
            <a:ext cx="3352200" cy="549061"/>
          </a:xfrm>
          <a:prstGeom prst="rect">
            <a:avLst/>
          </a:prstGeom>
        </p:spPr>
        <p:txBody>
          <a:bodyPr wrap="non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مبررات اختيار مدينة</a:t>
            </a: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 سلفيت</a:t>
            </a: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a:t>
            </a:r>
          </a:p>
        </p:txBody>
      </p:sp>
      <p:sp>
        <p:nvSpPr>
          <p:cNvPr id="34" name="Rectangle 33">
            <a:extLst>
              <a:ext uri="{FF2B5EF4-FFF2-40B4-BE49-F238E27FC236}">
                <a16:creationId xmlns:a16="http://schemas.microsoft.com/office/drawing/2014/main" id="{44536567-0817-487F-BE58-112813D87000}"/>
              </a:ext>
            </a:extLst>
          </p:cNvPr>
          <p:cNvSpPr/>
          <p:nvPr/>
        </p:nvSpPr>
        <p:spPr>
          <a:xfrm>
            <a:off x="7382934" y="2516238"/>
            <a:ext cx="4453466" cy="549061"/>
          </a:xfrm>
          <a:prstGeom prst="rect">
            <a:avLst/>
          </a:prstGeom>
        </p:spPr>
        <p:txBody>
          <a:bodyPr wrap="squar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تحليل منطقة الدراسة – مدينة</a:t>
            </a:r>
            <a:r>
              <a:rPr lang="en-US"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 </a:t>
            </a: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سلفيت</a:t>
            </a: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a:t>
            </a:r>
          </a:p>
        </p:txBody>
      </p:sp>
      <p:sp>
        <p:nvSpPr>
          <p:cNvPr id="38" name="Rectangle 37">
            <a:extLst>
              <a:ext uri="{FF2B5EF4-FFF2-40B4-BE49-F238E27FC236}">
                <a16:creationId xmlns:a16="http://schemas.microsoft.com/office/drawing/2014/main" id="{7B99EC84-E3FB-4B0F-8B2B-3CB6CAE90DC1}"/>
              </a:ext>
            </a:extLst>
          </p:cNvPr>
          <p:cNvSpPr/>
          <p:nvPr/>
        </p:nvSpPr>
        <p:spPr>
          <a:xfrm>
            <a:off x="9034030" y="3128270"/>
            <a:ext cx="2802369" cy="549061"/>
          </a:xfrm>
          <a:prstGeom prst="rect">
            <a:avLst/>
          </a:prstGeom>
        </p:spPr>
        <p:txBody>
          <a:bodyPr wrap="non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القضايا والرؤية التنموية.</a:t>
            </a:r>
          </a:p>
        </p:txBody>
      </p:sp>
      <p:sp>
        <p:nvSpPr>
          <p:cNvPr id="39" name="Rectangle 38">
            <a:extLst>
              <a:ext uri="{FF2B5EF4-FFF2-40B4-BE49-F238E27FC236}">
                <a16:creationId xmlns:a16="http://schemas.microsoft.com/office/drawing/2014/main" id="{9974CB82-0046-459D-A32F-290B7EEC6A32}"/>
              </a:ext>
            </a:extLst>
          </p:cNvPr>
          <p:cNvSpPr/>
          <p:nvPr/>
        </p:nvSpPr>
        <p:spPr>
          <a:xfrm>
            <a:off x="8062609" y="3840387"/>
            <a:ext cx="3773790" cy="483850"/>
          </a:xfrm>
          <a:prstGeom prst="rect">
            <a:avLst/>
          </a:prstGeom>
        </p:spPr>
        <p:txBody>
          <a:bodyPr wrap="none">
            <a:spAutoFit/>
          </a:bodyPr>
          <a:lstStyle/>
          <a:p>
            <a:pPr marL="342900" indent="-342900" algn="r" rtl="1">
              <a:lnSpc>
                <a:spcPct val="106000"/>
              </a:lnSpc>
              <a:spcAft>
                <a:spcPts val="800"/>
              </a:spcAft>
              <a:buFont typeface="Wingdings" panose="05000000000000000000" pitchFamily="2" charset="2"/>
              <a:buChar char="v"/>
            </a:pPr>
            <a:r>
              <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الاحتياجات المستقبلية لمدينة </a:t>
            </a: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سلفيت</a:t>
            </a:r>
            <a:r>
              <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a:t>
            </a:r>
          </a:p>
        </p:txBody>
      </p:sp>
      <p:sp>
        <p:nvSpPr>
          <p:cNvPr id="40" name="Rectangle 39">
            <a:extLst>
              <a:ext uri="{FF2B5EF4-FFF2-40B4-BE49-F238E27FC236}">
                <a16:creationId xmlns:a16="http://schemas.microsoft.com/office/drawing/2014/main" id="{007422D9-C4B6-40F9-9ED0-FBDBDB044ABA}"/>
              </a:ext>
            </a:extLst>
          </p:cNvPr>
          <p:cNvSpPr/>
          <p:nvPr/>
        </p:nvSpPr>
        <p:spPr>
          <a:xfrm>
            <a:off x="7736705" y="4464302"/>
            <a:ext cx="4150496" cy="549061"/>
          </a:xfrm>
          <a:prstGeom prst="rect">
            <a:avLst/>
          </a:prstGeom>
        </p:spPr>
        <p:txBody>
          <a:bodyPr wrap="non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اتجاهات التوسع المستقبلي للمدينة .</a:t>
            </a:r>
          </a:p>
        </p:txBody>
      </p:sp>
      <p:sp>
        <p:nvSpPr>
          <p:cNvPr id="41" name="Rectangle 40">
            <a:extLst>
              <a:ext uri="{FF2B5EF4-FFF2-40B4-BE49-F238E27FC236}">
                <a16:creationId xmlns:a16="http://schemas.microsoft.com/office/drawing/2014/main" id="{C1994E16-D469-43DD-B1EC-17F8E320A09D}"/>
              </a:ext>
            </a:extLst>
          </p:cNvPr>
          <p:cNvSpPr/>
          <p:nvPr/>
        </p:nvSpPr>
        <p:spPr>
          <a:xfrm>
            <a:off x="9609667" y="5055997"/>
            <a:ext cx="2198038" cy="549061"/>
          </a:xfrm>
          <a:prstGeom prst="rect">
            <a:avLst/>
          </a:prstGeom>
        </p:spPr>
        <p:txBody>
          <a:bodyPr wrap="none">
            <a:spAutoFit/>
          </a:bodyPr>
          <a:lstStyle/>
          <a:p>
            <a:pPr marL="342900" indent="-342900" algn="r" rtl="1">
              <a:lnSpc>
                <a:spcPct val="106000"/>
              </a:lnSpc>
              <a:spcAft>
                <a:spcPts val="800"/>
              </a:spcAft>
              <a:buFont typeface="Wingdings" panose="05000000000000000000" pitchFamily="2" charset="2"/>
              <a:buChar char="v"/>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المخطط النهائي.</a:t>
            </a:r>
          </a:p>
        </p:txBody>
      </p:sp>
    </p:spTree>
    <p:extLst>
      <p:ext uri="{BB962C8B-B14F-4D97-AF65-F5344CB8AC3E}">
        <p14:creationId xmlns:p14="http://schemas.microsoft.com/office/powerpoint/2010/main" val="25339650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1000"/>
                                        <p:tgtEl>
                                          <p:spTgt spid="41"/>
                                        </p:tgtEl>
                                      </p:cBhvr>
                                    </p:animEffect>
                                    <p:anim calcmode="lin" valueType="num">
                                      <p:cBhvr>
                                        <p:cTn id="73" dur="1000" fill="hold"/>
                                        <p:tgtEl>
                                          <p:spTgt spid="41"/>
                                        </p:tgtEl>
                                        <p:attrNameLst>
                                          <p:attrName>ppt_x</p:attrName>
                                        </p:attrNameLst>
                                      </p:cBhvr>
                                      <p:tavLst>
                                        <p:tav tm="0">
                                          <p:val>
                                            <p:strVal val="#ppt_x"/>
                                          </p:val>
                                        </p:tav>
                                        <p:tav tm="100000">
                                          <p:val>
                                            <p:strVal val="#ppt_x"/>
                                          </p:val>
                                        </p:tav>
                                      </p:tavLst>
                                    </p:anim>
                                    <p:anim calcmode="lin" valueType="num">
                                      <p:cBhvr>
                                        <p:cTn id="7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5" grpId="0" animBg="1"/>
      <p:bldP spid="17" grpId="0" animBg="1"/>
      <p:bldP spid="27" grpId="0" animBg="1"/>
      <p:bldP spid="28" grpId="0" animBg="1"/>
      <p:bldP spid="29" grpId="0" animBg="1"/>
      <p:bldP spid="30" grpId="0" animBg="1"/>
      <p:bldP spid="33" grpId="0"/>
      <p:bldP spid="34" grpId="0"/>
      <p:bldP spid="38" grpId="0"/>
      <p:bldP spid="39" grpId="0"/>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4716D73-9116-47B4-8A5B-48E44594BD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974" y="222562"/>
            <a:ext cx="7607275" cy="639837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3E1E4467-3CC3-4F57-BF7D-30F3306F111D}"/>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3041A5BF-62ED-4B58-9F81-97FEE273C625}"/>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3E9A62-4B99-41C2-98C4-49318602BAE4}"/>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7ECEDEFC-566B-4BF3-9E11-359586EDC22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AC7F1C18-7CFD-4772-A42E-A0640C2CED95}"/>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2A701582-5158-4CED-9DD1-E3852836D69B}"/>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2" name="Left Arrow 10">
            <a:extLst>
              <a:ext uri="{FF2B5EF4-FFF2-40B4-BE49-F238E27FC236}">
                <a16:creationId xmlns:a16="http://schemas.microsoft.com/office/drawing/2014/main" id="{9CCEE729-AC72-418A-81A9-4A50A434433D}"/>
              </a:ext>
            </a:extLst>
          </p:cNvPr>
          <p:cNvSpPr/>
          <p:nvPr/>
        </p:nvSpPr>
        <p:spPr>
          <a:xfrm>
            <a:off x="7864515" y="1479204"/>
            <a:ext cx="3106055"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B235FF8-7B80-41B7-BECB-D31A09B003E5}"/>
              </a:ext>
            </a:extLst>
          </p:cNvPr>
          <p:cNvSpPr txBox="1"/>
          <p:nvPr/>
        </p:nvSpPr>
        <p:spPr>
          <a:xfrm>
            <a:off x="7539353" y="1964564"/>
            <a:ext cx="4196266" cy="400110"/>
          </a:xfrm>
          <a:prstGeom prst="rect">
            <a:avLst/>
          </a:prstGeom>
          <a:noFill/>
        </p:spPr>
        <p:txBody>
          <a:bodyPr wrap="square" rtlCol="0">
            <a:spAutoFit/>
          </a:bodyPr>
          <a:lstStyle/>
          <a:p>
            <a:pPr algn="ctr"/>
            <a:r>
              <a:rPr lang="ar-SA" sz="2000" b="1" dirty="0">
                <a:solidFill>
                  <a:schemeClr val="bg1"/>
                </a:solidFill>
              </a:rPr>
              <a:t>التطور العمراني لعام </a:t>
            </a:r>
            <a:r>
              <a:rPr lang="ar-SA" sz="2000" b="1" dirty="0">
                <a:solidFill>
                  <a:srgbClr val="FFC000"/>
                </a:solidFill>
              </a:rPr>
              <a:t>1997</a:t>
            </a:r>
          </a:p>
        </p:txBody>
      </p:sp>
      <p:pic>
        <p:nvPicPr>
          <p:cNvPr id="17" name="Picture 16">
            <a:extLst>
              <a:ext uri="{FF2B5EF4-FFF2-40B4-BE49-F238E27FC236}">
                <a16:creationId xmlns:a16="http://schemas.microsoft.com/office/drawing/2014/main" id="{CC0A60E4-49DD-4BDC-83E9-1227D103FC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996" y="237068"/>
            <a:ext cx="7576835" cy="6383864"/>
          </a:xfrm>
          <a:prstGeom prst="rect">
            <a:avLst/>
          </a:prstGeom>
          <a:ln>
            <a:noFill/>
          </a:ln>
          <a:effectLst>
            <a:outerShdw blurRad="190500" algn="tl" rotWithShape="0">
              <a:srgbClr val="000000">
                <a:alpha val="70000"/>
              </a:srgbClr>
            </a:outerShdw>
          </a:effectLst>
        </p:spPr>
      </p:pic>
      <p:graphicFrame>
        <p:nvGraphicFramePr>
          <p:cNvPr id="18" name="Chart 17">
            <a:extLst>
              <a:ext uri="{FF2B5EF4-FFF2-40B4-BE49-F238E27FC236}">
                <a16:creationId xmlns:a16="http://schemas.microsoft.com/office/drawing/2014/main" id="{9EB5561F-AF64-48B0-8979-673E7B12B4B4}"/>
              </a:ext>
            </a:extLst>
          </p:cNvPr>
          <p:cNvGraphicFramePr/>
          <p:nvPr>
            <p:extLst>
              <p:ext uri="{D42A27DB-BD31-4B8C-83A1-F6EECF244321}">
                <p14:modId xmlns:p14="http://schemas.microsoft.com/office/powerpoint/2010/main" val="509394212"/>
              </p:ext>
            </p:extLst>
          </p:nvPr>
        </p:nvGraphicFramePr>
        <p:xfrm>
          <a:off x="7825335" y="3079131"/>
          <a:ext cx="4061865" cy="35368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01062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down)">
                                      <p:cBhvr>
                                        <p:cTn id="15" dur="500"/>
                                        <p:tgtEl>
                                          <p:spTgt spid="18">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wipe(down)">
                                      <p:cBhvr>
                                        <p:cTn id="19" dur="500"/>
                                        <p:tgtEl>
                                          <p:spTgt spid="18">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1242169-291B-475E-A428-D82B618D56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51" y="237320"/>
            <a:ext cx="7576835" cy="6398118"/>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5151FA55-21A1-453B-A854-7A5ABEA76A3C}"/>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D529333B-3E45-4D9C-9109-AA899220DCD5}"/>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A9FABBC-BBF0-41FD-8939-440E9746FAA5}"/>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1A6A2D89-FB92-450F-A355-EEBC0803D211}"/>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A0836132-A25F-4449-818D-5063FEC9E160}"/>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7005869F-9CB2-48CE-B770-CBDF16B3FF17}"/>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2" name="Left Arrow 10">
            <a:extLst>
              <a:ext uri="{FF2B5EF4-FFF2-40B4-BE49-F238E27FC236}">
                <a16:creationId xmlns:a16="http://schemas.microsoft.com/office/drawing/2014/main" id="{A42ACCF5-C4D6-4DBA-A5CF-8B742A0C7DDF}"/>
              </a:ext>
            </a:extLst>
          </p:cNvPr>
          <p:cNvSpPr/>
          <p:nvPr/>
        </p:nvSpPr>
        <p:spPr>
          <a:xfrm>
            <a:off x="7864515" y="1479204"/>
            <a:ext cx="3106055"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CC41EBF-2CC1-451B-BE56-E4B19978AEA5}"/>
              </a:ext>
            </a:extLst>
          </p:cNvPr>
          <p:cNvSpPr txBox="1"/>
          <p:nvPr/>
        </p:nvSpPr>
        <p:spPr>
          <a:xfrm>
            <a:off x="7539353" y="1964564"/>
            <a:ext cx="4196266" cy="400110"/>
          </a:xfrm>
          <a:prstGeom prst="rect">
            <a:avLst/>
          </a:prstGeom>
          <a:noFill/>
        </p:spPr>
        <p:txBody>
          <a:bodyPr wrap="square" rtlCol="0">
            <a:spAutoFit/>
          </a:bodyPr>
          <a:lstStyle/>
          <a:p>
            <a:pPr algn="ctr"/>
            <a:r>
              <a:rPr lang="ar-SA" sz="2000" b="1" dirty="0">
                <a:solidFill>
                  <a:schemeClr val="bg1"/>
                </a:solidFill>
              </a:rPr>
              <a:t>التطور العمراني لعام </a:t>
            </a:r>
            <a:r>
              <a:rPr lang="ar-SA" sz="2000" b="1" dirty="0">
                <a:solidFill>
                  <a:srgbClr val="FFC000"/>
                </a:solidFill>
              </a:rPr>
              <a:t>2007</a:t>
            </a:r>
          </a:p>
        </p:txBody>
      </p:sp>
      <p:graphicFrame>
        <p:nvGraphicFramePr>
          <p:cNvPr id="18" name="Chart 17">
            <a:extLst>
              <a:ext uri="{FF2B5EF4-FFF2-40B4-BE49-F238E27FC236}">
                <a16:creationId xmlns:a16="http://schemas.microsoft.com/office/drawing/2014/main" id="{E0D4B687-E861-43E1-B23C-8D01F5BDE9B2}"/>
              </a:ext>
            </a:extLst>
          </p:cNvPr>
          <p:cNvGraphicFramePr/>
          <p:nvPr>
            <p:extLst>
              <p:ext uri="{D42A27DB-BD31-4B8C-83A1-F6EECF244321}">
                <p14:modId xmlns:p14="http://schemas.microsoft.com/office/powerpoint/2010/main" val="2310711078"/>
              </p:ext>
            </p:extLst>
          </p:nvPr>
        </p:nvGraphicFramePr>
        <p:xfrm>
          <a:off x="7797338" y="2676698"/>
          <a:ext cx="4394662" cy="37730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7392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down)">
                                      <p:cBhvr>
                                        <p:cTn id="15" dur="500"/>
                                        <p:tgtEl>
                                          <p:spTgt spid="18">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wipe(down)">
                                      <p:cBhvr>
                                        <p:cTn id="19" dur="500"/>
                                        <p:tgtEl>
                                          <p:spTgt spid="18">
                                            <p:graphicEl>
                                              <a:chart seriesIdx="2" categoryIdx="-4" bldStep="series"/>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8">
                                            <p:graphicEl>
                                              <a:chart seriesIdx="3" categoryIdx="-4" bldStep="series"/>
                                            </p:graphicEl>
                                          </p:spTgt>
                                        </p:tgtEl>
                                        <p:attrNameLst>
                                          <p:attrName>style.visibility</p:attrName>
                                        </p:attrNameLst>
                                      </p:cBhvr>
                                      <p:to>
                                        <p:strVal val="visible"/>
                                      </p:to>
                                    </p:set>
                                    <p:animEffect transition="in" filter="wipe(down)">
                                      <p:cBhvr>
                                        <p:cTn id="23" dur="500"/>
                                        <p:tgtEl>
                                          <p:spTgt spid="18">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Sub>
          <a:bldChart bld="series"/>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7B7A19F-1EF9-4751-B3DD-C96647A43F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312" y="237068"/>
            <a:ext cx="7566212" cy="6398118"/>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13176166-F9AD-4724-918E-081474A7E109}"/>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1E6A1DB5-DECA-4E16-ADA2-8D308DA72DCA}"/>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8051D23-49E4-4969-A5A1-6D848064DEFE}"/>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682023EA-388F-466E-B6E0-69ABFFAC90FD}"/>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558BE5ED-6BED-4356-A356-756F6A38F2C6}"/>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AD2C7594-8E4B-4BED-AF48-6C82008EA6D7}"/>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Left Arrow 10">
            <a:extLst>
              <a:ext uri="{FF2B5EF4-FFF2-40B4-BE49-F238E27FC236}">
                <a16:creationId xmlns:a16="http://schemas.microsoft.com/office/drawing/2014/main" id="{63C6E183-27F1-4AF1-9179-A307713610B1}"/>
              </a:ext>
            </a:extLst>
          </p:cNvPr>
          <p:cNvSpPr/>
          <p:nvPr/>
        </p:nvSpPr>
        <p:spPr>
          <a:xfrm>
            <a:off x="7864515" y="1479204"/>
            <a:ext cx="3106055"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2CB8A19-F914-48DC-8169-4AA152DE22EB}"/>
              </a:ext>
            </a:extLst>
          </p:cNvPr>
          <p:cNvSpPr txBox="1"/>
          <p:nvPr/>
        </p:nvSpPr>
        <p:spPr>
          <a:xfrm>
            <a:off x="7539353" y="1964564"/>
            <a:ext cx="4196266" cy="400110"/>
          </a:xfrm>
          <a:prstGeom prst="rect">
            <a:avLst/>
          </a:prstGeom>
          <a:noFill/>
        </p:spPr>
        <p:txBody>
          <a:bodyPr wrap="square" rtlCol="0">
            <a:spAutoFit/>
          </a:bodyPr>
          <a:lstStyle/>
          <a:p>
            <a:pPr algn="ctr"/>
            <a:r>
              <a:rPr lang="ar-SA" sz="2000" b="1" dirty="0">
                <a:solidFill>
                  <a:schemeClr val="bg1"/>
                </a:solidFill>
              </a:rPr>
              <a:t>التطور العمراني لعام </a:t>
            </a:r>
            <a:r>
              <a:rPr lang="ar-SA" sz="2000" b="1" dirty="0">
                <a:solidFill>
                  <a:srgbClr val="FFC000"/>
                </a:solidFill>
              </a:rPr>
              <a:t>2016</a:t>
            </a:r>
          </a:p>
        </p:txBody>
      </p:sp>
      <p:graphicFrame>
        <p:nvGraphicFramePr>
          <p:cNvPr id="16" name="Chart 15">
            <a:extLst>
              <a:ext uri="{FF2B5EF4-FFF2-40B4-BE49-F238E27FC236}">
                <a16:creationId xmlns:a16="http://schemas.microsoft.com/office/drawing/2014/main" id="{9CCE20CA-A729-4DC0-A4F5-533506421969}"/>
              </a:ext>
            </a:extLst>
          </p:cNvPr>
          <p:cNvGraphicFramePr/>
          <p:nvPr>
            <p:extLst>
              <p:ext uri="{D42A27DB-BD31-4B8C-83A1-F6EECF244321}">
                <p14:modId xmlns:p14="http://schemas.microsoft.com/office/powerpoint/2010/main" val="2694100069"/>
              </p:ext>
            </p:extLst>
          </p:nvPr>
        </p:nvGraphicFramePr>
        <p:xfrm>
          <a:off x="7617555" y="2364674"/>
          <a:ext cx="4574445" cy="42688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73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7" dur="500"/>
                                        <p:tgtEl>
                                          <p:spTgt spid="16">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graphicEl>
                                              <a:chart seriesIdx="0" categoryIdx="-4" bldStep="series"/>
                                            </p:graphicEl>
                                          </p:spTgt>
                                        </p:tgtEl>
                                        <p:attrNameLst>
                                          <p:attrName>style.visibility</p:attrName>
                                        </p:attrNameLst>
                                      </p:cBhvr>
                                      <p:to>
                                        <p:strVal val="visible"/>
                                      </p:to>
                                    </p:set>
                                    <p:animEffect transition="in" filter="wipe(down)">
                                      <p:cBhvr>
                                        <p:cTn id="11" dur="500"/>
                                        <p:tgtEl>
                                          <p:spTgt spid="16">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graphicEl>
                                              <a:chart seriesIdx="1" categoryIdx="-4" bldStep="series"/>
                                            </p:graphicEl>
                                          </p:spTgt>
                                        </p:tgtEl>
                                        <p:attrNameLst>
                                          <p:attrName>style.visibility</p:attrName>
                                        </p:attrNameLst>
                                      </p:cBhvr>
                                      <p:to>
                                        <p:strVal val="visible"/>
                                      </p:to>
                                    </p:set>
                                    <p:animEffect transition="in" filter="wipe(down)">
                                      <p:cBhvr>
                                        <p:cTn id="15" dur="500"/>
                                        <p:tgtEl>
                                          <p:spTgt spid="16">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6">
                                            <p:graphicEl>
                                              <a:chart seriesIdx="2" categoryIdx="-4" bldStep="series"/>
                                            </p:graphicEl>
                                          </p:spTgt>
                                        </p:tgtEl>
                                        <p:attrNameLst>
                                          <p:attrName>style.visibility</p:attrName>
                                        </p:attrNameLst>
                                      </p:cBhvr>
                                      <p:to>
                                        <p:strVal val="visible"/>
                                      </p:to>
                                    </p:set>
                                    <p:animEffect transition="in" filter="wipe(down)">
                                      <p:cBhvr>
                                        <p:cTn id="19" dur="500"/>
                                        <p:tgtEl>
                                          <p:spTgt spid="16">
                                            <p:graphicEl>
                                              <a:chart seriesIdx="2" categoryIdx="-4" bldStep="series"/>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graphicEl>
                                              <a:chart seriesIdx="3" categoryIdx="-4" bldStep="series"/>
                                            </p:graphicEl>
                                          </p:spTgt>
                                        </p:tgtEl>
                                        <p:attrNameLst>
                                          <p:attrName>style.visibility</p:attrName>
                                        </p:attrNameLst>
                                      </p:cBhvr>
                                      <p:to>
                                        <p:strVal val="visible"/>
                                      </p:to>
                                    </p:set>
                                    <p:animEffect transition="in" filter="wipe(down)">
                                      <p:cBhvr>
                                        <p:cTn id="23" dur="500"/>
                                        <p:tgtEl>
                                          <p:spTgt spid="16">
                                            <p:graphicEl>
                                              <a:chart seriesIdx="3" categoryIdx="-4" bldStep="series"/>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6">
                                            <p:graphicEl>
                                              <a:chart seriesIdx="4" categoryIdx="-4" bldStep="series"/>
                                            </p:graphicEl>
                                          </p:spTgt>
                                        </p:tgtEl>
                                        <p:attrNameLst>
                                          <p:attrName>style.visibility</p:attrName>
                                        </p:attrNameLst>
                                      </p:cBhvr>
                                      <p:to>
                                        <p:strVal val="visible"/>
                                      </p:to>
                                    </p:set>
                                    <p:animEffect transition="in" filter="wipe(down)">
                                      <p:cBhvr>
                                        <p:cTn id="27" dur="500"/>
                                        <p:tgtEl>
                                          <p:spTgt spid="16">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uiExpand="1">
        <p:bldSub>
          <a:bldChart bld="series"/>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4688EC8-B53D-4A9F-8DEC-17B51E60D9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311" y="236816"/>
            <a:ext cx="7754339"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410723E0-B3F7-49D6-B185-E0E49EA486F4}"/>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B14D1758-13F0-42E3-A9D9-494AAD34473C}"/>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014CCAB-C518-47D4-97FC-F5102251AFE5}"/>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E3B66B35-A7AD-43CB-B072-2D71B77C4B48}"/>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D610ADBB-E636-4D83-86CD-FC29BF212E39}"/>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52E3A9A4-4725-4E7C-8B7C-869E77F9E245}"/>
              </a:ext>
            </a:extLst>
          </p:cNvPr>
          <p:cNvSpPr/>
          <p:nvPr/>
        </p:nvSpPr>
        <p:spPr>
          <a:xfrm>
            <a:off x="8795758" y="469276"/>
            <a:ext cx="19800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السكان والديموغرافيا</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7" name="TextBox 16">
            <a:extLst>
              <a:ext uri="{FF2B5EF4-FFF2-40B4-BE49-F238E27FC236}">
                <a16:creationId xmlns:a16="http://schemas.microsoft.com/office/drawing/2014/main" id="{96EF070E-96C5-4BEB-995C-06452D116D96}"/>
              </a:ext>
            </a:extLst>
          </p:cNvPr>
          <p:cNvSpPr txBox="1"/>
          <p:nvPr/>
        </p:nvSpPr>
        <p:spPr>
          <a:xfrm>
            <a:off x="5506971" y="5421304"/>
            <a:ext cx="1037463" cy="261610"/>
          </a:xfrm>
          <a:prstGeom prst="rect">
            <a:avLst/>
          </a:prstGeom>
          <a:noFill/>
        </p:spPr>
        <p:txBody>
          <a:bodyPr wrap="none" rtlCol="0">
            <a:spAutoFit/>
          </a:bodyPr>
          <a:lstStyle/>
          <a:p>
            <a:r>
              <a:rPr lang="ar-SA" sz="1100" b="1" dirty="0"/>
              <a:t>كثافة سكانية عالية</a:t>
            </a:r>
            <a:endParaRPr lang="en-US" sz="1100" b="1" dirty="0"/>
          </a:p>
        </p:txBody>
      </p:sp>
      <p:sp>
        <p:nvSpPr>
          <p:cNvPr id="18" name="TextBox 17">
            <a:extLst>
              <a:ext uri="{FF2B5EF4-FFF2-40B4-BE49-F238E27FC236}">
                <a16:creationId xmlns:a16="http://schemas.microsoft.com/office/drawing/2014/main" id="{4384D5E3-DB86-4D0E-8718-565C15358C74}"/>
              </a:ext>
            </a:extLst>
          </p:cNvPr>
          <p:cNvSpPr txBox="1"/>
          <p:nvPr/>
        </p:nvSpPr>
        <p:spPr>
          <a:xfrm>
            <a:off x="5362700" y="6242897"/>
            <a:ext cx="1181734" cy="261610"/>
          </a:xfrm>
          <a:prstGeom prst="rect">
            <a:avLst/>
          </a:prstGeom>
          <a:noFill/>
        </p:spPr>
        <p:txBody>
          <a:bodyPr wrap="none" rtlCol="0">
            <a:spAutoFit/>
          </a:bodyPr>
          <a:lstStyle/>
          <a:p>
            <a:r>
              <a:rPr lang="ar-SA" sz="1100" b="1" dirty="0"/>
              <a:t>كثافة سكانية منخفضة</a:t>
            </a:r>
            <a:endParaRPr lang="en-US" sz="1100" b="1" dirty="0"/>
          </a:p>
        </p:txBody>
      </p:sp>
      <p:pic>
        <p:nvPicPr>
          <p:cNvPr id="11" name="Picture 10">
            <a:extLst>
              <a:ext uri="{FF2B5EF4-FFF2-40B4-BE49-F238E27FC236}">
                <a16:creationId xmlns:a16="http://schemas.microsoft.com/office/drawing/2014/main" id="{33EAE353-707B-445A-A24A-E6FDC656F059}"/>
              </a:ext>
            </a:extLst>
          </p:cNvPr>
          <p:cNvPicPr>
            <a:picLocks noChangeAspect="1"/>
          </p:cNvPicPr>
          <p:nvPr/>
        </p:nvPicPr>
        <p:blipFill>
          <a:blip r:embed="rId3"/>
          <a:stretch>
            <a:fillRect/>
          </a:stretch>
        </p:blipFill>
        <p:spPr>
          <a:xfrm>
            <a:off x="7245033" y="618888"/>
            <a:ext cx="266143" cy="1103880"/>
          </a:xfrm>
          <a:prstGeom prst="rect">
            <a:avLst/>
          </a:prstGeom>
        </p:spPr>
      </p:pic>
      <p:graphicFrame>
        <p:nvGraphicFramePr>
          <p:cNvPr id="12" name="Chart 11">
            <a:extLst>
              <a:ext uri="{FF2B5EF4-FFF2-40B4-BE49-F238E27FC236}">
                <a16:creationId xmlns:a16="http://schemas.microsoft.com/office/drawing/2014/main" id="{ECDB5A63-6A6E-4AEA-96F7-307A2BF54412}"/>
              </a:ext>
            </a:extLst>
          </p:cNvPr>
          <p:cNvGraphicFramePr/>
          <p:nvPr>
            <p:extLst>
              <p:ext uri="{D42A27DB-BD31-4B8C-83A1-F6EECF244321}">
                <p14:modId xmlns:p14="http://schemas.microsoft.com/office/powerpoint/2010/main" val="895238448"/>
              </p:ext>
            </p:extLst>
          </p:nvPr>
        </p:nvGraphicFramePr>
        <p:xfrm>
          <a:off x="7900332" y="2851385"/>
          <a:ext cx="4049554" cy="2752843"/>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2769876D-EC2E-43C3-AD6B-9CCC0FEC6355}"/>
              </a:ext>
            </a:extLst>
          </p:cNvPr>
          <p:cNvSpPr/>
          <p:nvPr/>
        </p:nvSpPr>
        <p:spPr>
          <a:xfrm>
            <a:off x="8397064" y="1722768"/>
            <a:ext cx="3449983" cy="400110"/>
          </a:xfrm>
          <a:prstGeom prst="rect">
            <a:avLst/>
          </a:prstGeom>
        </p:spPr>
        <p:txBody>
          <a:bodyPr wrap="none">
            <a:spAutoFit/>
          </a:bodyPr>
          <a:lstStyle/>
          <a:p>
            <a:r>
              <a:rPr lang="ar-SA" sz="2000" b="1" u="sng" dirty="0">
                <a:latin typeface="Arial" panose="020B0604020202020204" pitchFamily="34" charset="0"/>
                <a:ea typeface="Times New Roman" panose="02020603050405020304" pitchFamily="18" charset="0"/>
                <a:cs typeface="Simplified Arabic" panose="02020603050405020304" pitchFamily="18" charset="-78"/>
              </a:rPr>
              <a:t>التغير في معدل النمو في مدينة سلفيت</a:t>
            </a:r>
            <a:endParaRPr lang="en-US" sz="2000" b="1" u="sng" dirty="0"/>
          </a:p>
        </p:txBody>
      </p:sp>
      <p:sp>
        <p:nvSpPr>
          <p:cNvPr id="3" name="TextBox 2">
            <a:extLst>
              <a:ext uri="{FF2B5EF4-FFF2-40B4-BE49-F238E27FC236}">
                <a16:creationId xmlns:a16="http://schemas.microsoft.com/office/drawing/2014/main" id="{8B6F482B-4D94-4131-84D8-B7110075EF67}"/>
              </a:ext>
            </a:extLst>
          </p:cNvPr>
          <p:cNvSpPr txBox="1"/>
          <p:nvPr/>
        </p:nvSpPr>
        <p:spPr>
          <a:xfrm>
            <a:off x="9940803" y="5575180"/>
            <a:ext cx="705642" cy="369332"/>
          </a:xfrm>
          <a:prstGeom prst="rect">
            <a:avLst/>
          </a:prstGeom>
          <a:noFill/>
        </p:spPr>
        <p:txBody>
          <a:bodyPr wrap="none" rtlCol="0">
            <a:spAutoFit/>
          </a:bodyPr>
          <a:lstStyle/>
          <a:p>
            <a:r>
              <a:rPr lang="ar-SA" b="1" dirty="0"/>
              <a:t>الأعوام</a:t>
            </a:r>
            <a:endParaRPr lang="en-US" b="1" dirty="0"/>
          </a:p>
        </p:txBody>
      </p:sp>
      <p:sp>
        <p:nvSpPr>
          <p:cNvPr id="15" name="TextBox 14">
            <a:extLst>
              <a:ext uri="{FF2B5EF4-FFF2-40B4-BE49-F238E27FC236}">
                <a16:creationId xmlns:a16="http://schemas.microsoft.com/office/drawing/2014/main" id="{AB186042-F015-4784-99C0-B2B653BAE70A}"/>
              </a:ext>
            </a:extLst>
          </p:cNvPr>
          <p:cNvSpPr txBox="1"/>
          <p:nvPr/>
        </p:nvSpPr>
        <p:spPr>
          <a:xfrm>
            <a:off x="7824343" y="2239036"/>
            <a:ext cx="1042273" cy="646331"/>
          </a:xfrm>
          <a:prstGeom prst="rect">
            <a:avLst/>
          </a:prstGeom>
          <a:noFill/>
        </p:spPr>
        <p:txBody>
          <a:bodyPr wrap="none" rtlCol="0">
            <a:spAutoFit/>
          </a:bodyPr>
          <a:lstStyle/>
          <a:p>
            <a:pPr algn="ctr"/>
            <a:r>
              <a:rPr lang="ar-SA" b="1" dirty="0"/>
              <a:t>معدل النمو </a:t>
            </a:r>
          </a:p>
          <a:p>
            <a:pPr algn="ctr"/>
            <a:r>
              <a:rPr lang="ar-SA" b="1" dirty="0"/>
              <a:t>السكاني</a:t>
            </a:r>
            <a:endParaRPr lang="en-US" b="1" dirty="0"/>
          </a:p>
        </p:txBody>
      </p:sp>
      <p:sp>
        <p:nvSpPr>
          <p:cNvPr id="4" name="Rectangle 3">
            <a:extLst>
              <a:ext uri="{FF2B5EF4-FFF2-40B4-BE49-F238E27FC236}">
                <a16:creationId xmlns:a16="http://schemas.microsoft.com/office/drawing/2014/main" id="{FFCFC2FE-953F-418D-BCFF-A9D2AE722621}"/>
              </a:ext>
            </a:extLst>
          </p:cNvPr>
          <p:cNvSpPr/>
          <p:nvPr/>
        </p:nvSpPr>
        <p:spPr>
          <a:xfrm>
            <a:off x="6861456" y="5478589"/>
            <a:ext cx="1000724" cy="1103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44315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2">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graphicEl>
                                              <a:chart seriesIdx="-4" categoryIdx="0" bldStep="category"/>
                                            </p:graphic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2">
                                            <p:graphicEl>
                                              <a:chart seriesIdx="-4" categoryIdx="1" bldStep="category"/>
                                            </p:graphic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2">
                                            <p:graphicEl>
                                              <a:chart seriesIdx="-4" categoryIdx="2" bldStep="category"/>
                                            </p:graphic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12">
                                            <p:graphicEl>
                                              <a:chart seriesIdx="-4" categoryIdx="3" bldStep="category"/>
                                            </p:graphic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2">
                                            <p:graphicEl>
                                              <a:chart seriesIdx="-4" categoryIdx="4" bldStep="category"/>
                                            </p:graphic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12">
                                            <p:graphicEl>
                                              <a:chart seriesIdx="-4" categoryIdx="5" bldStep="category"/>
                                            </p:graphicEl>
                                          </p:spTgt>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childTnLst>
                                    <p:set>
                                      <p:cBhvr>
                                        <p:cTn id="28" dur="1" fill="hold">
                                          <p:stCondLst>
                                            <p:cond delay="0"/>
                                          </p:stCondLst>
                                        </p:cTn>
                                        <p:tgtEl>
                                          <p:spTgt spid="12">
                                            <p:graphicEl>
                                              <a:chart seriesIdx="-4" categoryIdx="6" bldStep="category"/>
                                            </p:graphic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2">
                                            <p:graphicEl>
                                              <a:chart seriesIdx="-4" categoryIdx="7" bldStep="category"/>
                                            </p:graphicEl>
                                          </p:spTgt>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12">
                                            <p:graphicEl>
                                              <a:chart seriesIdx="-4" categoryIdx="8"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uiExpand="1">
        <p:bldSub>
          <a:bldChart bld="category"/>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eft Arrow 10">
            <a:extLst>
              <a:ext uri="{FF2B5EF4-FFF2-40B4-BE49-F238E27FC236}">
                <a16:creationId xmlns:a16="http://schemas.microsoft.com/office/drawing/2014/main" id="{2234DEB6-F138-4F27-A51F-4C7B08ACA5D0}"/>
              </a:ext>
            </a:extLst>
          </p:cNvPr>
          <p:cNvSpPr/>
          <p:nvPr/>
        </p:nvSpPr>
        <p:spPr>
          <a:xfrm>
            <a:off x="8036078" y="1353508"/>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3C19868-8E62-42F5-8436-86117F56E6AB}"/>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0143B41D-B7E9-4096-BEFA-178ED1AE91EF}"/>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426D068-9B9F-4C17-B4F6-518534A67A02}"/>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81ACC3FB-B167-4685-8404-38B04D886033}"/>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09B395C2-B211-46FB-8AB5-03529817159B}"/>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E46B0E7D-7166-442C-8A15-F2976EF3C031}"/>
              </a:ext>
            </a:extLst>
          </p:cNvPr>
          <p:cNvSpPr/>
          <p:nvPr/>
        </p:nvSpPr>
        <p:spPr>
          <a:xfrm>
            <a:off x="8677136" y="469276"/>
            <a:ext cx="209865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تطور المخطط الهيكلي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026" name="Picture 2" descr="ميساء 1">
            <a:extLst>
              <a:ext uri="{FF2B5EF4-FFF2-40B4-BE49-F238E27FC236}">
                <a16:creationId xmlns:a16="http://schemas.microsoft.com/office/drawing/2014/main" id="{1D4F30DE-216B-4FD3-B144-A6F2F9BB2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158" y="469276"/>
            <a:ext cx="7753132" cy="5321923"/>
          </a:xfrm>
          <a:prstGeom prst="rect">
            <a:avLst/>
          </a:prstGeom>
          <a:ln>
            <a:noFill/>
          </a:ln>
          <a:effectLst>
            <a:outerShdw blurRad="190500" algn="tl" rotWithShape="0">
              <a:srgbClr val="000000">
                <a:alpha val="70000"/>
              </a:srgbClr>
            </a:outerShdw>
          </a:effectLst>
          <a:extLst/>
        </p:spPr>
      </p:pic>
      <p:sp>
        <p:nvSpPr>
          <p:cNvPr id="12" name="Rectangle 11">
            <a:extLst>
              <a:ext uri="{FF2B5EF4-FFF2-40B4-BE49-F238E27FC236}">
                <a16:creationId xmlns:a16="http://schemas.microsoft.com/office/drawing/2014/main" id="{1F398EB5-2BAD-4B10-BDA6-1905D475E2F1}"/>
              </a:ext>
            </a:extLst>
          </p:cNvPr>
          <p:cNvSpPr/>
          <p:nvPr/>
        </p:nvSpPr>
        <p:spPr>
          <a:xfrm>
            <a:off x="8130491" y="1838868"/>
            <a:ext cx="3727302"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المخطط الهيكلي لمدينة سلفيت عام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1945</a:t>
            </a:r>
            <a:endParaRPr lang="en-US" sz="2000" b="1" dirty="0">
              <a:solidFill>
                <a:srgbClr val="FFC000"/>
              </a:solidFill>
            </a:endParaRPr>
          </a:p>
        </p:txBody>
      </p:sp>
      <p:sp>
        <p:nvSpPr>
          <p:cNvPr id="15" name="Left Arrow 10">
            <a:extLst>
              <a:ext uri="{FF2B5EF4-FFF2-40B4-BE49-F238E27FC236}">
                <a16:creationId xmlns:a16="http://schemas.microsoft.com/office/drawing/2014/main" id="{9BC7D1B8-3055-478D-9A4F-69922E12FE74}"/>
              </a:ext>
            </a:extLst>
          </p:cNvPr>
          <p:cNvSpPr/>
          <p:nvPr/>
        </p:nvSpPr>
        <p:spPr>
          <a:xfrm>
            <a:off x="8036078" y="2907017"/>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E44D8DA-E1CA-46C7-AF93-87FAA44BA232}"/>
              </a:ext>
            </a:extLst>
          </p:cNvPr>
          <p:cNvSpPr/>
          <p:nvPr/>
        </p:nvSpPr>
        <p:spPr>
          <a:xfrm>
            <a:off x="8999993" y="3379168"/>
            <a:ext cx="2382383"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تبلغ مساحته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946.7</a:t>
            </a:r>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 دونم</a:t>
            </a:r>
            <a:endParaRPr lang="en-US" sz="2000" b="1" dirty="0">
              <a:solidFill>
                <a:srgbClr val="FFC000"/>
              </a:solidFill>
            </a:endParaRPr>
          </a:p>
        </p:txBody>
      </p:sp>
    </p:spTree>
    <p:extLst>
      <p:ext uri="{BB962C8B-B14F-4D97-AF65-F5344CB8AC3E}">
        <p14:creationId xmlns:p14="http://schemas.microsoft.com/office/powerpoint/2010/main" val="3880478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ميساء%202">
            <a:extLst>
              <a:ext uri="{FF2B5EF4-FFF2-40B4-BE49-F238E27FC236}">
                <a16:creationId xmlns:a16="http://schemas.microsoft.com/office/drawing/2014/main" id="{9A704DDD-38CB-4FA8-AADF-95A3F9DC86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157" y="483620"/>
            <a:ext cx="7711327" cy="532192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Left Arrow 10">
            <a:extLst>
              <a:ext uri="{FF2B5EF4-FFF2-40B4-BE49-F238E27FC236}">
                <a16:creationId xmlns:a16="http://schemas.microsoft.com/office/drawing/2014/main" id="{72039714-78B2-4012-8BF2-1716E0E38D98}"/>
              </a:ext>
            </a:extLst>
          </p:cNvPr>
          <p:cNvSpPr/>
          <p:nvPr/>
        </p:nvSpPr>
        <p:spPr>
          <a:xfrm>
            <a:off x="8036078" y="1353508"/>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a:extLst>
              <a:ext uri="{FF2B5EF4-FFF2-40B4-BE49-F238E27FC236}">
                <a16:creationId xmlns:a16="http://schemas.microsoft.com/office/drawing/2014/main" id="{6563A86E-EDAB-4AC2-A066-4CC851724BAB}"/>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A141B83-5EA1-4AEC-99FC-BFEFA5F4015B}"/>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D3241C72-20C7-4DF4-B453-A21C9D413C93}"/>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A9E0BF72-3C0E-4718-829E-38DB29B9D51D}"/>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448FD864-AD0B-4680-8B12-6AAED094762F}"/>
              </a:ext>
            </a:extLst>
          </p:cNvPr>
          <p:cNvSpPr/>
          <p:nvPr/>
        </p:nvSpPr>
        <p:spPr>
          <a:xfrm>
            <a:off x="8677136" y="469276"/>
            <a:ext cx="209865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تطور المخطط الهيكلي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2" name="Rectangle 11">
            <a:extLst>
              <a:ext uri="{FF2B5EF4-FFF2-40B4-BE49-F238E27FC236}">
                <a16:creationId xmlns:a16="http://schemas.microsoft.com/office/drawing/2014/main" id="{0E0E13F3-43CC-440D-BEB2-A262A68D5AB9}"/>
              </a:ext>
            </a:extLst>
          </p:cNvPr>
          <p:cNvSpPr/>
          <p:nvPr/>
        </p:nvSpPr>
        <p:spPr>
          <a:xfrm>
            <a:off x="8130491" y="1838868"/>
            <a:ext cx="3727302"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المخطط الهيكلي لمدينة سلفيت عام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1976</a:t>
            </a:r>
            <a:endParaRPr lang="en-US" sz="2000" b="1" dirty="0">
              <a:solidFill>
                <a:srgbClr val="FFC000"/>
              </a:solidFill>
            </a:endParaRPr>
          </a:p>
        </p:txBody>
      </p:sp>
      <p:sp>
        <p:nvSpPr>
          <p:cNvPr id="13" name="Left Arrow 10">
            <a:extLst>
              <a:ext uri="{FF2B5EF4-FFF2-40B4-BE49-F238E27FC236}">
                <a16:creationId xmlns:a16="http://schemas.microsoft.com/office/drawing/2014/main" id="{3F2CA0AD-56F5-4A9E-B22D-36C92837FDD0}"/>
              </a:ext>
            </a:extLst>
          </p:cNvPr>
          <p:cNvSpPr/>
          <p:nvPr/>
        </p:nvSpPr>
        <p:spPr>
          <a:xfrm>
            <a:off x="8036078" y="2907017"/>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5DAD222-1DEA-41AB-ABF0-5E04C9CEDCA2}"/>
              </a:ext>
            </a:extLst>
          </p:cNvPr>
          <p:cNvSpPr/>
          <p:nvPr/>
        </p:nvSpPr>
        <p:spPr>
          <a:xfrm>
            <a:off x="8999993" y="3379168"/>
            <a:ext cx="2305439"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تبلغ مساحته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3211</a:t>
            </a:r>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 دونم</a:t>
            </a:r>
            <a:endParaRPr lang="en-US" sz="2000" b="1" dirty="0">
              <a:solidFill>
                <a:srgbClr val="FFC000"/>
              </a:solidFill>
            </a:endParaRPr>
          </a:p>
        </p:txBody>
      </p:sp>
      <p:sp>
        <p:nvSpPr>
          <p:cNvPr id="16" name="Rectangle 15">
            <a:extLst>
              <a:ext uri="{FF2B5EF4-FFF2-40B4-BE49-F238E27FC236}">
                <a16:creationId xmlns:a16="http://schemas.microsoft.com/office/drawing/2014/main" id="{33F54DEC-C3FA-45B7-8464-5BB6470AD6C4}"/>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141366771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ميساء%203">
            <a:extLst>
              <a:ext uri="{FF2B5EF4-FFF2-40B4-BE49-F238E27FC236}">
                <a16:creationId xmlns:a16="http://schemas.microsoft.com/office/drawing/2014/main" id="{19383AF8-8C50-46B7-9059-6D242C081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587" y="469276"/>
            <a:ext cx="7773650" cy="527228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eft Arrow 10">
            <a:extLst>
              <a:ext uri="{FF2B5EF4-FFF2-40B4-BE49-F238E27FC236}">
                <a16:creationId xmlns:a16="http://schemas.microsoft.com/office/drawing/2014/main" id="{0AB200C9-7ECC-4549-9F95-3981C8ADCC92}"/>
              </a:ext>
            </a:extLst>
          </p:cNvPr>
          <p:cNvSpPr/>
          <p:nvPr/>
        </p:nvSpPr>
        <p:spPr>
          <a:xfrm>
            <a:off x="8036078" y="1353508"/>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Pentagon 4">
            <a:extLst>
              <a:ext uri="{FF2B5EF4-FFF2-40B4-BE49-F238E27FC236}">
                <a16:creationId xmlns:a16="http://schemas.microsoft.com/office/drawing/2014/main" id="{E6F9FF58-9B85-450A-BB6D-EE84FE861CC7}"/>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A0FCF3C-8B55-402F-A966-EE08C0783C27}"/>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C52A2BC3-E985-4C7E-98ED-9ADB66F5A293}"/>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EEA32048-ACF9-4E29-92E2-524B8C9A7707}"/>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B03A6C36-492B-4C67-B5BD-353D7DC603CF}"/>
              </a:ext>
            </a:extLst>
          </p:cNvPr>
          <p:cNvSpPr/>
          <p:nvPr/>
        </p:nvSpPr>
        <p:spPr>
          <a:xfrm>
            <a:off x="8677136" y="469276"/>
            <a:ext cx="209865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تطور المخطط الهيكلي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1E072454-2352-4281-BB26-D8F34C9BA865}"/>
              </a:ext>
            </a:extLst>
          </p:cNvPr>
          <p:cNvSpPr/>
          <p:nvPr/>
        </p:nvSpPr>
        <p:spPr>
          <a:xfrm>
            <a:off x="8130491" y="1838868"/>
            <a:ext cx="3727302"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المخطط الهيكلي لمدينة سلفيت عام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1993</a:t>
            </a:r>
            <a:endParaRPr lang="en-US" sz="2000" b="1" dirty="0">
              <a:solidFill>
                <a:srgbClr val="FFC000"/>
              </a:solidFill>
            </a:endParaRPr>
          </a:p>
        </p:txBody>
      </p:sp>
      <p:sp>
        <p:nvSpPr>
          <p:cNvPr id="12" name="Left Arrow 10">
            <a:extLst>
              <a:ext uri="{FF2B5EF4-FFF2-40B4-BE49-F238E27FC236}">
                <a16:creationId xmlns:a16="http://schemas.microsoft.com/office/drawing/2014/main" id="{FEC8980F-4546-4210-AF68-60E404BFF663}"/>
              </a:ext>
            </a:extLst>
          </p:cNvPr>
          <p:cNvSpPr/>
          <p:nvPr/>
        </p:nvSpPr>
        <p:spPr>
          <a:xfrm>
            <a:off x="8036078" y="2907017"/>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E9EA96-32BB-4F9E-A188-87C25AE3A1BB}"/>
              </a:ext>
            </a:extLst>
          </p:cNvPr>
          <p:cNvSpPr/>
          <p:nvPr/>
        </p:nvSpPr>
        <p:spPr>
          <a:xfrm>
            <a:off x="8999993" y="3379168"/>
            <a:ext cx="2305439"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تبلغ مساحته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3324</a:t>
            </a:r>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 دونم</a:t>
            </a:r>
            <a:endParaRPr lang="en-US" sz="2000" b="1" dirty="0">
              <a:solidFill>
                <a:srgbClr val="FFC000"/>
              </a:solidFill>
            </a:endParaRPr>
          </a:p>
        </p:txBody>
      </p:sp>
      <p:sp>
        <p:nvSpPr>
          <p:cNvPr id="15" name="Rectangle 14">
            <a:extLst>
              <a:ext uri="{FF2B5EF4-FFF2-40B4-BE49-F238E27FC236}">
                <a16:creationId xmlns:a16="http://schemas.microsoft.com/office/drawing/2014/main" id="{CAD25ED1-EACB-4B82-8731-E93AFEA5FD5A}"/>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2220958070"/>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ميساء%204">
            <a:extLst>
              <a:ext uri="{FF2B5EF4-FFF2-40B4-BE49-F238E27FC236}">
                <a16:creationId xmlns:a16="http://schemas.microsoft.com/office/drawing/2014/main" id="{987F5802-7389-4793-84B5-678070FB53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394" y="469275"/>
            <a:ext cx="7732413" cy="532192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eft Arrow 10">
            <a:extLst>
              <a:ext uri="{FF2B5EF4-FFF2-40B4-BE49-F238E27FC236}">
                <a16:creationId xmlns:a16="http://schemas.microsoft.com/office/drawing/2014/main" id="{68EC8B2E-98A3-403D-8982-F2985F1BDA78}"/>
              </a:ext>
            </a:extLst>
          </p:cNvPr>
          <p:cNvSpPr/>
          <p:nvPr/>
        </p:nvSpPr>
        <p:spPr>
          <a:xfrm>
            <a:off x="8036078" y="1353508"/>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Pentagon 4">
            <a:extLst>
              <a:ext uri="{FF2B5EF4-FFF2-40B4-BE49-F238E27FC236}">
                <a16:creationId xmlns:a16="http://schemas.microsoft.com/office/drawing/2014/main" id="{36F59835-E1D8-49C3-97BD-3492E3D6CF8A}"/>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1ED495A-69D3-4343-97BF-6F0E164B3973}"/>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3C2E906B-FD51-4748-9B8A-9C6DF0D4E1F0}"/>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E2A1C5CA-9B5B-4C4E-BB01-44F9169FB115}"/>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53DDC6F2-7F93-4A3C-92E1-075C54E22BBD}"/>
              </a:ext>
            </a:extLst>
          </p:cNvPr>
          <p:cNvSpPr/>
          <p:nvPr/>
        </p:nvSpPr>
        <p:spPr>
          <a:xfrm>
            <a:off x="8677136" y="469276"/>
            <a:ext cx="209865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تطور المخطط الهيكلي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E2C7B00A-3B40-43F1-9DEA-3E0E677E22B2}"/>
              </a:ext>
            </a:extLst>
          </p:cNvPr>
          <p:cNvSpPr/>
          <p:nvPr/>
        </p:nvSpPr>
        <p:spPr>
          <a:xfrm>
            <a:off x="8130491" y="1838868"/>
            <a:ext cx="3727302"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المخطط الهيكلي لمدينة سلفيت عام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2000</a:t>
            </a:r>
            <a:endParaRPr lang="en-US" sz="2000" b="1" dirty="0">
              <a:solidFill>
                <a:srgbClr val="FFC000"/>
              </a:solidFill>
            </a:endParaRPr>
          </a:p>
        </p:txBody>
      </p:sp>
      <p:sp>
        <p:nvSpPr>
          <p:cNvPr id="12" name="Left Arrow 10">
            <a:extLst>
              <a:ext uri="{FF2B5EF4-FFF2-40B4-BE49-F238E27FC236}">
                <a16:creationId xmlns:a16="http://schemas.microsoft.com/office/drawing/2014/main" id="{182C7FD3-6C3F-41D5-985B-A4B4FDE05B2B}"/>
              </a:ext>
            </a:extLst>
          </p:cNvPr>
          <p:cNvSpPr/>
          <p:nvPr/>
        </p:nvSpPr>
        <p:spPr>
          <a:xfrm>
            <a:off x="8036078" y="2907017"/>
            <a:ext cx="3935789" cy="1370829"/>
          </a:xfrm>
          <a:prstGeom prst="leftArrow">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D00AAFF-50BC-440A-ABA5-1025BCE17A06}"/>
              </a:ext>
            </a:extLst>
          </p:cNvPr>
          <p:cNvSpPr/>
          <p:nvPr/>
        </p:nvSpPr>
        <p:spPr>
          <a:xfrm>
            <a:off x="8999993" y="3379168"/>
            <a:ext cx="2531462" cy="400110"/>
          </a:xfrm>
          <a:prstGeom prst="rect">
            <a:avLst/>
          </a:prstGeom>
        </p:spPr>
        <p:txBody>
          <a:bodyPr wrap="none">
            <a:spAutoFit/>
          </a:bodyPr>
          <a:lstStyle/>
          <a:p>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تبلغ مساحته </a:t>
            </a:r>
            <a:r>
              <a:rPr lang="ar-SA" sz="2000" b="1" dirty="0">
                <a:solidFill>
                  <a:srgbClr val="FFC000"/>
                </a:solidFill>
                <a:latin typeface="Arial" panose="020B0604020202020204" pitchFamily="34" charset="0"/>
                <a:ea typeface="Times New Roman" panose="02020603050405020304" pitchFamily="18" charset="0"/>
                <a:cs typeface="Simplified Arabic" panose="02020603050405020304" pitchFamily="18" charset="-78"/>
              </a:rPr>
              <a:t>3918.7</a:t>
            </a:r>
            <a:r>
              <a:rPr lang="ar-SA" sz="2000" b="1" dirty="0">
                <a:solidFill>
                  <a:schemeClr val="bg1"/>
                </a:solidFill>
                <a:latin typeface="Arial" panose="020B0604020202020204" pitchFamily="34" charset="0"/>
                <a:ea typeface="Times New Roman" panose="02020603050405020304" pitchFamily="18" charset="0"/>
                <a:cs typeface="Simplified Arabic" panose="02020603050405020304" pitchFamily="18" charset="-78"/>
              </a:rPr>
              <a:t> دونم</a:t>
            </a:r>
            <a:endParaRPr lang="en-US" sz="2000" b="1" dirty="0">
              <a:solidFill>
                <a:srgbClr val="FFC000"/>
              </a:solidFill>
            </a:endParaRPr>
          </a:p>
        </p:txBody>
      </p:sp>
      <p:sp>
        <p:nvSpPr>
          <p:cNvPr id="14" name="Rectangle 13">
            <a:extLst>
              <a:ext uri="{FF2B5EF4-FFF2-40B4-BE49-F238E27FC236}">
                <a16:creationId xmlns:a16="http://schemas.microsoft.com/office/drawing/2014/main" id="{E9799619-E98D-416D-8222-47727AAE035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964988462"/>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64BA29C-E787-45C1-A5AB-A46D34B688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33" y="469276"/>
            <a:ext cx="8355321" cy="5783607"/>
          </a:xfrm>
          <a:prstGeom prst="rect">
            <a:avLst/>
          </a:prstGeom>
          <a:ln>
            <a:noFill/>
          </a:ln>
          <a:effectLst>
            <a:outerShdw blurRad="190500" algn="tl" rotWithShape="0">
              <a:srgbClr val="000000">
                <a:alpha val="70000"/>
              </a:srgbClr>
            </a:outerShdw>
          </a:effectLst>
        </p:spPr>
      </p:pic>
      <p:sp>
        <p:nvSpPr>
          <p:cNvPr id="6" name="Arrow: Pentagon 5">
            <a:extLst>
              <a:ext uri="{FF2B5EF4-FFF2-40B4-BE49-F238E27FC236}">
                <a16:creationId xmlns:a16="http://schemas.microsoft.com/office/drawing/2014/main" id="{21EC2371-FDF8-49F9-BA24-91AD33CCFAEA}"/>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64B9442-2065-4C3D-8DE1-B468207E78DC}"/>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1297D424-700D-47AB-8CCA-FACB88BB6F63}"/>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EBFF8430-1587-4EE1-99AB-562067082BAF}"/>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3B06F86-893D-48BC-955B-375E20601741}"/>
              </a:ext>
            </a:extLst>
          </p:cNvPr>
          <p:cNvSpPr/>
          <p:nvPr/>
        </p:nvSpPr>
        <p:spPr>
          <a:xfrm>
            <a:off x="9174406" y="469276"/>
            <a:ext cx="1507144"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النسيج العمراني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4" name="Rectangle 13">
            <a:extLst>
              <a:ext uri="{FF2B5EF4-FFF2-40B4-BE49-F238E27FC236}">
                <a16:creationId xmlns:a16="http://schemas.microsoft.com/office/drawing/2014/main" id="{B29CD3C0-7DEB-46B0-A00B-E9843FD117DD}"/>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27981582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BB38587-1D42-4101-96EC-A814BB8F7F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22562"/>
            <a:ext cx="8672403"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858A5BF1-2195-4B8C-9539-D3564A62CE2C}"/>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6AB7465F-2230-4793-A565-E0AAA3565035}"/>
              </a:ext>
            </a:extLst>
          </p:cNvPr>
          <p:cNvSpPr/>
          <p:nvPr/>
        </p:nvSpPr>
        <p:spPr>
          <a:xfrm flipH="1">
            <a:off x="8272159" y="237068"/>
            <a:ext cx="262621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716A29E-869D-43F1-86B3-F2A60690FDB8}"/>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7FBDC104-FBE4-461C-BAB0-3AD3BC195D6D}"/>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58E304C0-AEA7-498A-B165-2F9291730F78}"/>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AAD028AA-CC10-4AF1-AC27-6836F48542F4}"/>
              </a:ext>
            </a:extLst>
          </p:cNvPr>
          <p:cNvSpPr/>
          <p:nvPr/>
        </p:nvSpPr>
        <p:spPr>
          <a:xfrm>
            <a:off x="9650158" y="469276"/>
            <a:ext cx="112562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تزويد المياه</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2E101C50-A167-4595-8279-9F5190DC66D3}"/>
              </a:ext>
            </a:extLst>
          </p:cNvPr>
          <p:cNvPicPr>
            <a:picLocks noChangeAspect="1"/>
          </p:cNvPicPr>
          <p:nvPr/>
        </p:nvPicPr>
        <p:blipFill>
          <a:blip r:embed="rId3"/>
          <a:stretch>
            <a:fillRect/>
          </a:stretch>
        </p:blipFill>
        <p:spPr>
          <a:xfrm>
            <a:off x="8074246" y="585027"/>
            <a:ext cx="266143" cy="1103880"/>
          </a:xfrm>
          <a:prstGeom prst="rect">
            <a:avLst/>
          </a:prstGeom>
        </p:spPr>
      </p:pic>
    </p:spTree>
    <p:extLst>
      <p:ext uri="{BB962C8B-B14F-4D97-AF65-F5344CB8AC3E}">
        <p14:creationId xmlns:p14="http://schemas.microsoft.com/office/powerpoint/2010/main" val="1209496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57F123-9244-4F64-B435-7D54773641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29" y="237068"/>
            <a:ext cx="5299364" cy="6398370"/>
          </a:xfrm>
          <a:prstGeom prst="rect">
            <a:avLst/>
          </a:prstGeom>
          <a:ln>
            <a:noFill/>
          </a:ln>
          <a:effectLst>
            <a:outerShdw blurRad="190500" algn="tl" rotWithShape="0">
              <a:srgbClr val="000000">
                <a:alpha val="70000"/>
              </a:srgbClr>
            </a:outerShdw>
          </a:effectLst>
        </p:spPr>
      </p:pic>
      <p:sp>
        <p:nvSpPr>
          <p:cNvPr id="6" name="Arrow: Pentagon 5">
            <a:extLst>
              <a:ext uri="{FF2B5EF4-FFF2-40B4-BE49-F238E27FC236}">
                <a16:creationId xmlns:a16="http://schemas.microsoft.com/office/drawing/2014/main" id="{F24BA15B-04D6-45C1-97EA-737E2656AE05}"/>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4687F81-9855-4D33-B598-D5EBF05884C3}"/>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ECE970DD-CBB4-467C-ABD9-69C8D8C7CBE8}"/>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B839CC13-9D02-4CEB-914B-A349E7C903F8}"/>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1CA92FB1-5143-4757-96BB-FAB44D78D0A2}"/>
              </a:ext>
            </a:extLst>
          </p:cNvPr>
          <p:cNvSpPr/>
          <p:nvPr/>
        </p:nvSpPr>
        <p:spPr>
          <a:xfrm>
            <a:off x="8071962" y="436670"/>
            <a:ext cx="2826415"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المشروع</a:t>
            </a:r>
          </a:p>
        </p:txBody>
      </p:sp>
      <p:pic>
        <p:nvPicPr>
          <p:cNvPr id="13" name="Picture 12">
            <a:extLst>
              <a:ext uri="{FF2B5EF4-FFF2-40B4-BE49-F238E27FC236}">
                <a16:creationId xmlns:a16="http://schemas.microsoft.com/office/drawing/2014/main" id="{C17787A3-8634-4382-870B-3F0F90A126A0}"/>
              </a:ext>
            </a:extLst>
          </p:cNvPr>
          <p:cNvPicPr>
            <a:picLocks noChangeAspect="1"/>
          </p:cNvPicPr>
          <p:nvPr/>
        </p:nvPicPr>
        <p:blipFill>
          <a:blip r:embed="rId3"/>
          <a:stretch>
            <a:fillRect/>
          </a:stretch>
        </p:blipFill>
        <p:spPr>
          <a:xfrm>
            <a:off x="3916950" y="4988215"/>
            <a:ext cx="1071517" cy="856072"/>
          </a:xfrm>
          <a:prstGeom prst="rect">
            <a:avLst/>
          </a:prstGeom>
        </p:spPr>
      </p:pic>
      <p:pic>
        <p:nvPicPr>
          <p:cNvPr id="14" name="Picture 13">
            <a:extLst>
              <a:ext uri="{FF2B5EF4-FFF2-40B4-BE49-F238E27FC236}">
                <a16:creationId xmlns:a16="http://schemas.microsoft.com/office/drawing/2014/main" id="{76A069D0-F493-42BC-97C0-7DA35A44F14F}"/>
              </a:ext>
            </a:extLst>
          </p:cNvPr>
          <p:cNvPicPr>
            <a:picLocks noChangeAspect="1"/>
          </p:cNvPicPr>
          <p:nvPr/>
        </p:nvPicPr>
        <p:blipFill rotWithShape="1">
          <a:blip r:embed="rId4"/>
          <a:srcRect t="68086"/>
          <a:stretch/>
        </p:blipFill>
        <p:spPr>
          <a:xfrm>
            <a:off x="3916950" y="5964622"/>
            <a:ext cx="1199798" cy="311202"/>
          </a:xfrm>
          <a:prstGeom prst="rect">
            <a:avLst/>
          </a:prstGeom>
        </p:spPr>
      </p:pic>
      <p:sp>
        <p:nvSpPr>
          <p:cNvPr id="15" name="Rectangle 14">
            <a:extLst>
              <a:ext uri="{FF2B5EF4-FFF2-40B4-BE49-F238E27FC236}">
                <a16:creationId xmlns:a16="http://schemas.microsoft.com/office/drawing/2014/main" id="{8B44C814-4E26-4DE7-A147-F225878FF97E}"/>
              </a:ext>
            </a:extLst>
          </p:cNvPr>
          <p:cNvSpPr/>
          <p:nvPr/>
        </p:nvSpPr>
        <p:spPr>
          <a:xfrm>
            <a:off x="4416358" y="4988215"/>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26050967-4AA4-4FC3-B6A0-35E0E67FF034}"/>
              </a:ext>
            </a:extLst>
          </p:cNvPr>
          <p:cNvSpPr txBox="1"/>
          <p:nvPr/>
        </p:nvSpPr>
        <p:spPr>
          <a:xfrm>
            <a:off x="4403393" y="4974624"/>
            <a:ext cx="766557" cy="338554"/>
          </a:xfrm>
          <a:prstGeom prst="rect">
            <a:avLst/>
          </a:prstGeom>
          <a:noFill/>
        </p:spPr>
        <p:txBody>
          <a:bodyPr wrap="none" rtlCol="0">
            <a:spAutoFit/>
          </a:bodyPr>
          <a:lstStyle/>
          <a:p>
            <a:r>
              <a:rPr lang="ar-SA" sz="1600" dirty="0"/>
              <a:t>أراضي أ</a:t>
            </a:r>
            <a:endParaRPr lang="en-US" sz="1600" dirty="0"/>
          </a:p>
        </p:txBody>
      </p:sp>
      <p:sp>
        <p:nvSpPr>
          <p:cNvPr id="17" name="TextBox 16">
            <a:extLst>
              <a:ext uri="{FF2B5EF4-FFF2-40B4-BE49-F238E27FC236}">
                <a16:creationId xmlns:a16="http://schemas.microsoft.com/office/drawing/2014/main" id="{E7129892-EA88-48D8-B911-BFFC0C42BD00}"/>
              </a:ext>
            </a:extLst>
          </p:cNvPr>
          <p:cNvSpPr txBox="1"/>
          <p:nvPr/>
        </p:nvSpPr>
        <p:spPr>
          <a:xfrm>
            <a:off x="4401068" y="5268408"/>
            <a:ext cx="869149" cy="338554"/>
          </a:xfrm>
          <a:prstGeom prst="rect">
            <a:avLst/>
          </a:prstGeom>
          <a:noFill/>
        </p:spPr>
        <p:txBody>
          <a:bodyPr wrap="none" rtlCol="0">
            <a:spAutoFit/>
          </a:bodyPr>
          <a:lstStyle/>
          <a:p>
            <a:r>
              <a:rPr lang="ar-SA" sz="1600" dirty="0"/>
              <a:t>أراضي ب</a:t>
            </a:r>
            <a:endParaRPr lang="en-US" sz="1600" dirty="0"/>
          </a:p>
        </p:txBody>
      </p:sp>
      <p:sp>
        <p:nvSpPr>
          <p:cNvPr id="18" name="TextBox 17">
            <a:extLst>
              <a:ext uri="{FF2B5EF4-FFF2-40B4-BE49-F238E27FC236}">
                <a16:creationId xmlns:a16="http://schemas.microsoft.com/office/drawing/2014/main" id="{1C28A08C-7AD4-475F-A786-EA2654940633}"/>
              </a:ext>
            </a:extLst>
          </p:cNvPr>
          <p:cNvSpPr txBox="1"/>
          <p:nvPr/>
        </p:nvSpPr>
        <p:spPr>
          <a:xfrm>
            <a:off x="4418775" y="5593371"/>
            <a:ext cx="838691" cy="338554"/>
          </a:xfrm>
          <a:prstGeom prst="rect">
            <a:avLst/>
          </a:prstGeom>
          <a:noFill/>
        </p:spPr>
        <p:txBody>
          <a:bodyPr wrap="none" rtlCol="0">
            <a:spAutoFit/>
          </a:bodyPr>
          <a:lstStyle/>
          <a:p>
            <a:r>
              <a:rPr lang="ar-SA" sz="1600" dirty="0"/>
              <a:t>أراضي ج</a:t>
            </a:r>
            <a:endParaRPr lang="en-US" sz="1600" dirty="0"/>
          </a:p>
        </p:txBody>
      </p:sp>
      <p:pic>
        <p:nvPicPr>
          <p:cNvPr id="20" name="Picture 19">
            <a:extLst>
              <a:ext uri="{FF2B5EF4-FFF2-40B4-BE49-F238E27FC236}">
                <a16:creationId xmlns:a16="http://schemas.microsoft.com/office/drawing/2014/main" id="{38624C98-47AE-4BBF-A91F-B5B358C289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228" y="236630"/>
            <a:ext cx="5299363" cy="6416658"/>
          </a:xfrm>
          <a:prstGeom prst="rect">
            <a:avLst/>
          </a:prstGeom>
        </p:spPr>
      </p:pic>
      <p:graphicFrame>
        <p:nvGraphicFramePr>
          <p:cNvPr id="21" name="Chart 20">
            <a:extLst>
              <a:ext uri="{FF2B5EF4-FFF2-40B4-BE49-F238E27FC236}">
                <a16:creationId xmlns:a16="http://schemas.microsoft.com/office/drawing/2014/main" id="{FDFC1965-5C9D-4856-AB98-4B6F7C801D68}"/>
              </a:ext>
            </a:extLst>
          </p:cNvPr>
          <p:cNvGraphicFramePr/>
          <p:nvPr>
            <p:extLst>
              <p:ext uri="{D42A27DB-BD31-4B8C-83A1-F6EECF244321}">
                <p14:modId xmlns:p14="http://schemas.microsoft.com/office/powerpoint/2010/main" val="2107580327"/>
              </p:ext>
            </p:extLst>
          </p:nvPr>
        </p:nvGraphicFramePr>
        <p:xfrm>
          <a:off x="3988697" y="3561704"/>
          <a:ext cx="6412830" cy="3059228"/>
        </p:xfrm>
        <a:graphic>
          <a:graphicData uri="http://schemas.openxmlformats.org/drawingml/2006/chart">
            <c:chart xmlns:c="http://schemas.openxmlformats.org/drawingml/2006/chart" xmlns:r="http://schemas.openxmlformats.org/officeDocument/2006/relationships" r:id="rId6"/>
          </a:graphicData>
        </a:graphic>
      </p:graphicFrame>
      <p:pic>
        <p:nvPicPr>
          <p:cNvPr id="22" name="Picture 21">
            <a:extLst>
              <a:ext uri="{FF2B5EF4-FFF2-40B4-BE49-F238E27FC236}">
                <a16:creationId xmlns:a16="http://schemas.microsoft.com/office/drawing/2014/main" id="{74D50CE6-E2BA-4AFF-A756-E5E8C474F884}"/>
              </a:ext>
            </a:extLst>
          </p:cNvPr>
          <p:cNvPicPr>
            <a:picLocks noChangeAspect="1"/>
          </p:cNvPicPr>
          <p:nvPr/>
        </p:nvPicPr>
        <p:blipFill>
          <a:blip r:embed="rId3"/>
          <a:stretch>
            <a:fillRect/>
          </a:stretch>
        </p:blipFill>
        <p:spPr>
          <a:xfrm>
            <a:off x="3703188" y="5140615"/>
            <a:ext cx="1071517" cy="856072"/>
          </a:xfrm>
          <a:prstGeom prst="rect">
            <a:avLst/>
          </a:prstGeom>
        </p:spPr>
      </p:pic>
      <p:sp>
        <p:nvSpPr>
          <p:cNvPr id="23" name="Rectangle 22">
            <a:extLst>
              <a:ext uri="{FF2B5EF4-FFF2-40B4-BE49-F238E27FC236}">
                <a16:creationId xmlns:a16="http://schemas.microsoft.com/office/drawing/2014/main" id="{7EC915C1-282C-4ADF-8117-BC63346F1B72}"/>
              </a:ext>
            </a:extLst>
          </p:cNvPr>
          <p:cNvSpPr/>
          <p:nvPr/>
        </p:nvSpPr>
        <p:spPr>
          <a:xfrm>
            <a:off x="4200936" y="5117901"/>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7782D5-6CED-45D3-95A1-FF817EB4BD2D}"/>
              </a:ext>
            </a:extLst>
          </p:cNvPr>
          <p:cNvSpPr txBox="1"/>
          <p:nvPr/>
        </p:nvSpPr>
        <p:spPr>
          <a:xfrm>
            <a:off x="4189631" y="5127024"/>
            <a:ext cx="766557" cy="338554"/>
          </a:xfrm>
          <a:prstGeom prst="rect">
            <a:avLst/>
          </a:prstGeom>
          <a:noFill/>
        </p:spPr>
        <p:txBody>
          <a:bodyPr wrap="none" rtlCol="0">
            <a:spAutoFit/>
          </a:bodyPr>
          <a:lstStyle/>
          <a:p>
            <a:r>
              <a:rPr lang="ar-SA" sz="1600" dirty="0"/>
              <a:t>أراضي أ</a:t>
            </a:r>
            <a:endParaRPr lang="en-US" sz="1600" dirty="0"/>
          </a:p>
        </p:txBody>
      </p:sp>
      <p:sp>
        <p:nvSpPr>
          <p:cNvPr id="25" name="TextBox 24">
            <a:extLst>
              <a:ext uri="{FF2B5EF4-FFF2-40B4-BE49-F238E27FC236}">
                <a16:creationId xmlns:a16="http://schemas.microsoft.com/office/drawing/2014/main" id="{B1A3FC84-91D0-4F38-BC58-4574D3F226A9}"/>
              </a:ext>
            </a:extLst>
          </p:cNvPr>
          <p:cNvSpPr txBox="1"/>
          <p:nvPr/>
        </p:nvSpPr>
        <p:spPr>
          <a:xfrm>
            <a:off x="4212984" y="5407977"/>
            <a:ext cx="869149" cy="338554"/>
          </a:xfrm>
          <a:prstGeom prst="rect">
            <a:avLst/>
          </a:prstGeom>
          <a:noFill/>
        </p:spPr>
        <p:txBody>
          <a:bodyPr wrap="none" rtlCol="0">
            <a:spAutoFit/>
          </a:bodyPr>
          <a:lstStyle/>
          <a:p>
            <a:r>
              <a:rPr lang="ar-SA" sz="1600" dirty="0"/>
              <a:t>أراضي ب</a:t>
            </a:r>
            <a:endParaRPr lang="en-US" sz="1600" dirty="0"/>
          </a:p>
        </p:txBody>
      </p:sp>
      <p:sp>
        <p:nvSpPr>
          <p:cNvPr id="26" name="TextBox 25">
            <a:extLst>
              <a:ext uri="{FF2B5EF4-FFF2-40B4-BE49-F238E27FC236}">
                <a16:creationId xmlns:a16="http://schemas.microsoft.com/office/drawing/2014/main" id="{01D64127-2842-4025-B40F-2F1BE3A8F189}"/>
              </a:ext>
            </a:extLst>
          </p:cNvPr>
          <p:cNvSpPr txBox="1"/>
          <p:nvPr/>
        </p:nvSpPr>
        <p:spPr>
          <a:xfrm>
            <a:off x="4243442" y="5701517"/>
            <a:ext cx="838691" cy="338554"/>
          </a:xfrm>
          <a:prstGeom prst="rect">
            <a:avLst/>
          </a:prstGeom>
          <a:noFill/>
        </p:spPr>
        <p:txBody>
          <a:bodyPr wrap="none" rtlCol="0">
            <a:spAutoFit/>
          </a:bodyPr>
          <a:lstStyle/>
          <a:p>
            <a:r>
              <a:rPr lang="ar-SA" sz="1600" dirty="0"/>
              <a:t>أراضي ج</a:t>
            </a:r>
            <a:endParaRPr lang="en-US" sz="1600" dirty="0"/>
          </a:p>
        </p:txBody>
      </p:sp>
      <p:sp>
        <p:nvSpPr>
          <p:cNvPr id="27" name="Rectangle 26">
            <a:extLst>
              <a:ext uri="{FF2B5EF4-FFF2-40B4-BE49-F238E27FC236}">
                <a16:creationId xmlns:a16="http://schemas.microsoft.com/office/drawing/2014/main" id="{B2DB9324-5287-4A72-996A-891FF0CD86EA}"/>
              </a:ext>
            </a:extLst>
          </p:cNvPr>
          <p:cNvSpPr/>
          <p:nvPr/>
        </p:nvSpPr>
        <p:spPr>
          <a:xfrm>
            <a:off x="5386410" y="1370430"/>
            <a:ext cx="6585457" cy="584775"/>
          </a:xfrm>
          <a:prstGeom prst="rect">
            <a:avLst/>
          </a:prstGeom>
        </p:spPr>
        <p:txBody>
          <a:bodyPr wrap="none">
            <a:spAutoFit/>
          </a:bodyPr>
          <a:lstStyle/>
          <a:p>
            <a:pPr algn="ctr"/>
            <a:r>
              <a:rPr lang="ar-JO" sz="3200" b="1" dirty="0">
                <a:latin typeface="Adobe Gothic Std B" panose="020B0800000000000000" pitchFamily="34" charset="-128"/>
                <a:ea typeface="Adobe Gothic Std B" panose="020B0800000000000000" pitchFamily="34" charset="-128"/>
                <a:cs typeface="Arabic Typesetting" panose="03020402040406030203" pitchFamily="66" charset="-78"/>
              </a:rPr>
              <a:t> المعوقات التي تواجه التخطيط العمراني في التجمعات الفلسطينية وأسبابها</a:t>
            </a:r>
            <a:endParaRPr lang="ar-SA" sz="3200" b="1" dirty="0">
              <a:latin typeface="Adobe Gothic Std B" panose="020B0800000000000000" pitchFamily="34" charset="-128"/>
              <a:ea typeface="Adobe Gothic Std B" panose="020B0800000000000000" pitchFamily="34" charset="-128"/>
              <a:cs typeface="Arabic Typesetting" panose="03020402040406030203" pitchFamily="66" charset="-78"/>
            </a:endParaRPr>
          </a:p>
        </p:txBody>
      </p:sp>
      <p:sp>
        <p:nvSpPr>
          <p:cNvPr id="28" name="TextBox 27">
            <a:extLst>
              <a:ext uri="{FF2B5EF4-FFF2-40B4-BE49-F238E27FC236}">
                <a16:creationId xmlns:a16="http://schemas.microsoft.com/office/drawing/2014/main" id="{4A425D5D-F51D-4B88-9808-459E86CA2220}"/>
              </a:ext>
            </a:extLst>
          </p:cNvPr>
          <p:cNvSpPr txBox="1"/>
          <p:nvPr/>
        </p:nvSpPr>
        <p:spPr>
          <a:xfrm>
            <a:off x="6193140" y="1955205"/>
            <a:ext cx="5664653" cy="1200329"/>
          </a:xfrm>
          <a:prstGeom prst="rect">
            <a:avLst/>
          </a:prstGeom>
          <a:noFill/>
        </p:spPr>
        <p:txBody>
          <a:bodyPr wrap="square" rtlCol="1">
            <a:spAutoFit/>
          </a:bodyPr>
          <a:lstStyle/>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غياب التخطيط العمراني في فلسطين لفترة طويلة.</a:t>
            </a:r>
          </a:p>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الاحتلال الإسرائيلي.</a:t>
            </a:r>
            <a:endParaRPr lang="ar-SA" sz="2400" dirty="0">
              <a:ln>
                <a:solidFill>
                  <a:schemeClr val="tx1"/>
                </a:solidFill>
              </a:ln>
              <a:latin typeface="Simplified Arabic" panose="02020603050405020304" pitchFamily="18" charset="-78"/>
              <a:cs typeface="Simplified Arabic" panose="02020603050405020304" pitchFamily="18" charset="-78"/>
            </a:endParaRPr>
          </a:p>
          <a:p>
            <a:pPr algn="r" rtl="1"/>
            <a:r>
              <a:rPr lang="ar-SA" sz="2400" dirty="0">
                <a:ln>
                  <a:solidFill>
                    <a:schemeClr val="tx1"/>
                  </a:solidFill>
                </a:ln>
                <a:latin typeface="Simplified Arabic" panose="02020603050405020304" pitchFamily="18" charset="-78"/>
                <a:cs typeface="Simplified Arabic" panose="02020603050405020304" pitchFamily="18" charset="-78"/>
              </a:rPr>
              <a:t>   1- التقسيمات السياسية للأراضي حسب تصني اوسلو</a:t>
            </a:r>
          </a:p>
        </p:txBody>
      </p:sp>
      <p:sp>
        <p:nvSpPr>
          <p:cNvPr id="5" name="Rectangle 4">
            <a:extLst>
              <a:ext uri="{FF2B5EF4-FFF2-40B4-BE49-F238E27FC236}">
                <a16:creationId xmlns:a16="http://schemas.microsoft.com/office/drawing/2014/main" id="{5C586183-16CD-4D35-A9D1-B4F1442CF21A}"/>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119401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F660284-7486-4DDA-BCA2-1592921B61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660" y="237068"/>
            <a:ext cx="8672404"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50042288-BF03-45EF-83DA-E8E74FC22199}"/>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FD2366B0-61F6-43C9-A728-5F6C9186A5F5}"/>
              </a:ext>
            </a:extLst>
          </p:cNvPr>
          <p:cNvSpPr/>
          <p:nvPr/>
        </p:nvSpPr>
        <p:spPr>
          <a:xfrm flipH="1">
            <a:off x="8299937" y="237068"/>
            <a:ext cx="2598439"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6DEFC66-7DCE-4D9A-87E6-D9137AE74980}"/>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F45A1507-BC22-49FC-9A86-F0CAD4DCF15A}"/>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21CE5622-93E2-44EA-92EE-EFB2428D0610}"/>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E3A5A7D7-0A37-411A-8193-B40B01B0EE80}"/>
              </a:ext>
            </a:extLst>
          </p:cNvPr>
          <p:cNvSpPr/>
          <p:nvPr/>
        </p:nvSpPr>
        <p:spPr>
          <a:xfrm>
            <a:off x="8741470" y="404033"/>
            <a:ext cx="1925528"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الصرف الصحي</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graphicFrame>
        <p:nvGraphicFramePr>
          <p:cNvPr id="13" name="Chart 12">
            <a:extLst>
              <a:ext uri="{FF2B5EF4-FFF2-40B4-BE49-F238E27FC236}">
                <a16:creationId xmlns:a16="http://schemas.microsoft.com/office/drawing/2014/main" id="{3EFFCE87-4BB6-4B62-B8CB-7E7B4541D2DD}"/>
              </a:ext>
            </a:extLst>
          </p:cNvPr>
          <p:cNvGraphicFramePr/>
          <p:nvPr>
            <p:extLst>
              <p:ext uri="{D42A27DB-BD31-4B8C-83A1-F6EECF244321}">
                <p14:modId xmlns:p14="http://schemas.microsoft.com/office/powerpoint/2010/main" val="3266735703"/>
              </p:ext>
            </p:extLst>
          </p:nvPr>
        </p:nvGraphicFramePr>
        <p:xfrm>
          <a:off x="8834064" y="2998410"/>
          <a:ext cx="3169252" cy="2575914"/>
        </p:xfrm>
        <a:graphic>
          <a:graphicData uri="http://schemas.openxmlformats.org/drawingml/2006/chart">
            <c:chart xmlns:c="http://schemas.openxmlformats.org/drawingml/2006/chart" xmlns:r="http://schemas.openxmlformats.org/officeDocument/2006/relationships" r:id="rId3"/>
          </a:graphicData>
        </a:graphic>
      </p:graphicFrame>
      <p:pic>
        <p:nvPicPr>
          <p:cNvPr id="11" name="Picture 10">
            <a:extLst>
              <a:ext uri="{FF2B5EF4-FFF2-40B4-BE49-F238E27FC236}">
                <a16:creationId xmlns:a16="http://schemas.microsoft.com/office/drawing/2014/main" id="{B2C52CAE-016C-4368-B171-CDC6645C5602}"/>
              </a:ext>
            </a:extLst>
          </p:cNvPr>
          <p:cNvPicPr>
            <a:picLocks noChangeAspect="1"/>
          </p:cNvPicPr>
          <p:nvPr/>
        </p:nvPicPr>
        <p:blipFill>
          <a:blip r:embed="rId4"/>
          <a:stretch>
            <a:fillRect/>
          </a:stretch>
        </p:blipFill>
        <p:spPr>
          <a:xfrm>
            <a:off x="8135416" y="504911"/>
            <a:ext cx="266143" cy="1103880"/>
          </a:xfrm>
          <a:prstGeom prst="rect">
            <a:avLst/>
          </a:prstGeom>
        </p:spPr>
      </p:pic>
    </p:spTree>
    <p:extLst>
      <p:ext uri="{BB962C8B-B14F-4D97-AF65-F5344CB8AC3E}">
        <p14:creationId xmlns:p14="http://schemas.microsoft.com/office/powerpoint/2010/main" val="3486303934"/>
      </p:ext>
    </p:extLst>
  </p:cSld>
  <p:clrMapOvr>
    <a:masterClrMapping/>
  </p:clrMapOvr>
  <p:transition spd="slow">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2B7609D-B24B-4DCC-BBE9-924CCD1894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3" y="222562"/>
            <a:ext cx="8628238" cy="6412876"/>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BF127C26-88C6-4EF1-9DA7-53FA1F884C8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9604BF30-EB26-4505-B1C5-5C1F21B31D25}"/>
              </a:ext>
            </a:extLst>
          </p:cNvPr>
          <p:cNvSpPr/>
          <p:nvPr/>
        </p:nvSpPr>
        <p:spPr>
          <a:xfrm flipH="1">
            <a:off x="8295605"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E525E30-F23A-428C-A5AE-FE1896743536}"/>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04586304-11C6-4DD8-9E0D-75328F9AF3E7}"/>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9F5553DB-7F47-41A0-BE7D-283F714900DF}"/>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465A05BC-FB5D-4A03-ADCA-587F3C804882}"/>
              </a:ext>
            </a:extLst>
          </p:cNvPr>
          <p:cNvSpPr/>
          <p:nvPr/>
        </p:nvSpPr>
        <p:spPr>
          <a:xfrm>
            <a:off x="8890334" y="469276"/>
            <a:ext cx="1885453"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امدادات الطاقة</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B8396808-5BEC-479B-8037-D5A46B26F9A9}"/>
              </a:ext>
            </a:extLst>
          </p:cNvPr>
          <p:cNvPicPr>
            <a:picLocks noChangeAspect="1"/>
          </p:cNvPicPr>
          <p:nvPr/>
        </p:nvPicPr>
        <p:blipFill>
          <a:blip r:embed="rId3"/>
          <a:stretch>
            <a:fillRect/>
          </a:stretch>
        </p:blipFill>
        <p:spPr>
          <a:xfrm>
            <a:off x="8029461" y="618888"/>
            <a:ext cx="266143" cy="1103880"/>
          </a:xfrm>
          <a:prstGeom prst="rect">
            <a:avLst/>
          </a:prstGeom>
        </p:spPr>
      </p:pic>
    </p:spTree>
    <p:extLst>
      <p:ext uri="{BB962C8B-B14F-4D97-AF65-F5344CB8AC3E}">
        <p14:creationId xmlns:p14="http://schemas.microsoft.com/office/powerpoint/2010/main" val="39244933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AE81B26-A885-4E6C-8817-AF40B77D8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08056"/>
            <a:ext cx="8672405" cy="6412876"/>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37287A29-D57F-4811-A422-8FDBD8A15FC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2E88BFCF-C6F0-49FF-B0B4-E963575B0DCD}"/>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6994B66-E5C7-41B4-9613-A665C1438154}"/>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D3B334C6-217B-4024-96AB-D81EFF1E2A3C}"/>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844A129E-CC90-483E-B39D-E25FF71DC69D}"/>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a:extLst>
              <a:ext uri="{FF2B5EF4-FFF2-40B4-BE49-F238E27FC236}">
                <a16:creationId xmlns:a16="http://schemas.microsoft.com/office/drawing/2014/main" id="{AA55C5A7-F8FA-4C83-843F-C7CF8A390E91}"/>
              </a:ext>
            </a:extLst>
          </p:cNvPr>
          <p:cNvSpPr/>
          <p:nvPr/>
        </p:nvSpPr>
        <p:spPr>
          <a:xfrm>
            <a:off x="9320781" y="364175"/>
            <a:ext cx="774572" cy="679545"/>
          </a:xfrm>
          <a:prstGeom prst="rect">
            <a:avLst/>
          </a:prstGeom>
        </p:spPr>
        <p:txBody>
          <a:bodyPr wrap="none">
            <a:spAutoFit/>
          </a:bodyPr>
          <a:lstStyle/>
          <a:p>
            <a:pPr algn="r" rtl="1">
              <a:lnSpc>
                <a:spcPct val="106000"/>
              </a:lnSpc>
              <a:spcAft>
                <a:spcPts val="800"/>
              </a:spcAft>
            </a:pPr>
            <a:r>
              <a:rPr lang="ar-SA" sz="36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البيئة</a:t>
            </a:r>
            <a:endParaRPr lang="ar-JO" sz="36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0" name="Picture 9">
            <a:extLst>
              <a:ext uri="{FF2B5EF4-FFF2-40B4-BE49-F238E27FC236}">
                <a16:creationId xmlns:a16="http://schemas.microsoft.com/office/drawing/2014/main" id="{315F4D60-E818-4511-A64B-3BFEE87A9503}"/>
              </a:ext>
            </a:extLst>
          </p:cNvPr>
          <p:cNvPicPr>
            <a:picLocks noChangeAspect="1"/>
          </p:cNvPicPr>
          <p:nvPr/>
        </p:nvPicPr>
        <p:blipFill>
          <a:blip r:embed="rId3"/>
          <a:stretch>
            <a:fillRect/>
          </a:stretch>
        </p:blipFill>
        <p:spPr>
          <a:xfrm>
            <a:off x="8114219" y="1043720"/>
            <a:ext cx="266143" cy="1103880"/>
          </a:xfrm>
          <a:prstGeom prst="rect">
            <a:avLst/>
          </a:prstGeom>
        </p:spPr>
      </p:pic>
    </p:spTree>
    <p:extLst>
      <p:ext uri="{BB962C8B-B14F-4D97-AF65-F5344CB8AC3E}">
        <p14:creationId xmlns:p14="http://schemas.microsoft.com/office/powerpoint/2010/main" val="13335214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6DF86F-5891-400B-A9B9-D6F6C32CA1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37068"/>
            <a:ext cx="8672405"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374FA353-D175-41D4-918A-580430C5AE85}"/>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44EC790F-6ED8-4A6B-BE23-7D31EA8D0FE3}"/>
              </a:ext>
            </a:extLst>
          </p:cNvPr>
          <p:cNvSpPr/>
          <p:nvPr/>
        </p:nvSpPr>
        <p:spPr>
          <a:xfrm flipH="1">
            <a:off x="8254923" y="237068"/>
            <a:ext cx="264345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7261549-CD3F-4947-A9EA-7B35E3B5D96F}"/>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B90F9836-BDD9-4D5F-B377-BBC2699387B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958342BA-9CE4-425E-AC97-528F42E4D081}"/>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BD30B757-6BDD-4472-A569-41980D40B8EB}"/>
              </a:ext>
            </a:extLst>
          </p:cNvPr>
          <p:cNvSpPr/>
          <p:nvPr/>
        </p:nvSpPr>
        <p:spPr>
          <a:xfrm>
            <a:off x="8254923" y="436670"/>
            <a:ext cx="2640467"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المواصلات وحركة المرور</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EBEC9985-F75C-4487-9F7B-1AA29E99A037}"/>
              </a:ext>
            </a:extLst>
          </p:cNvPr>
          <p:cNvPicPr>
            <a:picLocks noChangeAspect="1"/>
          </p:cNvPicPr>
          <p:nvPr/>
        </p:nvPicPr>
        <p:blipFill>
          <a:blip r:embed="rId3"/>
          <a:stretch>
            <a:fillRect/>
          </a:stretch>
        </p:blipFill>
        <p:spPr>
          <a:xfrm>
            <a:off x="8026533" y="559873"/>
            <a:ext cx="327098" cy="1051319"/>
          </a:xfrm>
          <a:prstGeom prst="rect">
            <a:avLst/>
          </a:prstGeom>
        </p:spPr>
      </p:pic>
      <p:sp>
        <p:nvSpPr>
          <p:cNvPr id="2" name="TextBox 1">
            <a:extLst>
              <a:ext uri="{FF2B5EF4-FFF2-40B4-BE49-F238E27FC236}">
                <a16:creationId xmlns:a16="http://schemas.microsoft.com/office/drawing/2014/main" id="{EA8258C9-E00D-4A2A-8F91-C8CAC0CDD168}"/>
              </a:ext>
            </a:extLst>
          </p:cNvPr>
          <p:cNvSpPr txBox="1"/>
          <p:nvPr/>
        </p:nvSpPr>
        <p:spPr>
          <a:xfrm rot="20403202">
            <a:off x="6951973" y="1721963"/>
            <a:ext cx="1340432" cy="369332"/>
          </a:xfrm>
          <a:prstGeom prst="rect">
            <a:avLst/>
          </a:prstGeom>
          <a:noFill/>
        </p:spPr>
        <p:txBody>
          <a:bodyPr wrap="none" rtlCol="0">
            <a:spAutoFit/>
          </a:bodyPr>
          <a:lstStyle/>
          <a:p>
            <a:r>
              <a:rPr lang="ar-SA" b="1" dirty="0">
                <a:solidFill>
                  <a:schemeClr val="bg1"/>
                </a:solidFill>
              </a:rPr>
              <a:t>سلفيت - اسكاكا</a:t>
            </a:r>
            <a:endParaRPr lang="en-US" b="1" dirty="0">
              <a:solidFill>
                <a:schemeClr val="bg1"/>
              </a:solidFill>
            </a:endParaRPr>
          </a:p>
        </p:txBody>
      </p:sp>
      <p:sp>
        <p:nvSpPr>
          <p:cNvPr id="12" name="TextBox 11">
            <a:extLst>
              <a:ext uri="{FF2B5EF4-FFF2-40B4-BE49-F238E27FC236}">
                <a16:creationId xmlns:a16="http://schemas.microsoft.com/office/drawing/2014/main" id="{AA7A39EE-7945-48C0-B29B-4C169D1FDED2}"/>
              </a:ext>
            </a:extLst>
          </p:cNvPr>
          <p:cNvSpPr txBox="1"/>
          <p:nvPr/>
        </p:nvSpPr>
        <p:spPr>
          <a:xfrm rot="1716228">
            <a:off x="1300526" y="589720"/>
            <a:ext cx="1335622" cy="369332"/>
          </a:xfrm>
          <a:prstGeom prst="rect">
            <a:avLst/>
          </a:prstGeom>
          <a:noFill/>
        </p:spPr>
        <p:txBody>
          <a:bodyPr wrap="none" rtlCol="0">
            <a:spAutoFit/>
          </a:bodyPr>
          <a:lstStyle/>
          <a:p>
            <a:r>
              <a:rPr lang="ar-SA" b="1" dirty="0">
                <a:solidFill>
                  <a:schemeClr val="bg1"/>
                </a:solidFill>
              </a:rPr>
              <a:t>المدخل الشمالي</a:t>
            </a:r>
            <a:endParaRPr lang="en-US" b="1" dirty="0">
              <a:solidFill>
                <a:schemeClr val="bg1"/>
              </a:solidFill>
            </a:endParaRPr>
          </a:p>
        </p:txBody>
      </p:sp>
      <p:sp>
        <p:nvSpPr>
          <p:cNvPr id="13" name="TextBox 12">
            <a:extLst>
              <a:ext uri="{FF2B5EF4-FFF2-40B4-BE49-F238E27FC236}">
                <a16:creationId xmlns:a16="http://schemas.microsoft.com/office/drawing/2014/main" id="{31400155-354C-459A-8A35-22FDB37F2137}"/>
              </a:ext>
            </a:extLst>
          </p:cNvPr>
          <p:cNvSpPr txBox="1"/>
          <p:nvPr/>
        </p:nvSpPr>
        <p:spPr>
          <a:xfrm>
            <a:off x="1187485" y="2457025"/>
            <a:ext cx="1398140" cy="369332"/>
          </a:xfrm>
          <a:prstGeom prst="rect">
            <a:avLst/>
          </a:prstGeom>
          <a:noFill/>
        </p:spPr>
        <p:txBody>
          <a:bodyPr wrap="none" rtlCol="0">
            <a:spAutoFit/>
          </a:bodyPr>
          <a:lstStyle/>
          <a:p>
            <a:r>
              <a:rPr lang="ar-SA" b="1" dirty="0">
                <a:solidFill>
                  <a:schemeClr val="bg1"/>
                </a:solidFill>
              </a:rPr>
              <a:t>سلفيت - بروقين</a:t>
            </a:r>
            <a:endParaRPr lang="en-US" b="1" dirty="0">
              <a:solidFill>
                <a:schemeClr val="bg1"/>
              </a:solidFill>
            </a:endParaRPr>
          </a:p>
        </p:txBody>
      </p:sp>
      <p:sp>
        <p:nvSpPr>
          <p:cNvPr id="14" name="TextBox 13">
            <a:extLst>
              <a:ext uri="{FF2B5EF4-FFF2-40B4-BE49-F238E27FC236}">
                <a16:creationId xmlns:a16="http://schemas.microsoft.com/office/drawing/2014/main" id="{B2E07602-944F-4BA9-9C79-F10387CA9C1B}"/>
              </a:ext>
            </a:extLst>
          </p:cNvPr>
          <p:cNvSpPr txBox="1"/>
          <p:nvPr/>
        </p:nvSpPr>
        <p:spPr>
          <a:xfrm rot="20271161">
            <a:off x="2407620" y="4726075"/>
            <a:ext cx="1260281" cy="369332"/>
          </a:xfrm>
          <a:prstGeom prst="rect">
            <a:avLst/>
          </a:prstGeom>
          <a:noFill/>
        </p:spPr>
        <p:txBody>
          <a:bodyPr wrap="none" rtlCol="0">
            <a:spAutoFit/>
          </a:bodyPr>
          <a:lstStyle/>
          <a:p>
            <a:r>
              <a:rPr lang="ar-SA" b="1" dirty="0">
                <a:solidFill>
                  <a:schemeClr val="bg1"/>
                </a:solidFill>
              </a:rPr>
              <a:t>سلفيت - فرخة</a:t>
            </a:r>
            <a:endParaRPr lang="en-US" b="1" dirty="0">
              <a:solidFill>
                <a:schemeClr val="bg1"/>
              </a:solidFill>
            </a:endParaRPr>
          </a:p>
        </p:txBody>
      </p:sp>
    </p:spTree>
    <p:extLst>
      <p:ext uri="{BB962C8B-B14F-4D97-AF65-F5344CB8AC3E}">
        <p14:creationId xmlns:p14="http://schemas.microsoft.com/office/powerpoint/2010/main" val="1066983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68EABDF-5500-42B8-BAED-803AF85AF1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37068"/>
            <a:ext cx="8672405"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25C67181-8A8D-4CD8-8B54-61861BE25EB0}"/>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BA0040A2-B0CE-4121-9B7F-973BF411062F}"/>
              </a:ext>
            </a:extLst>
          </p:cNvPr>
          <p:cNvSpPr/>
          <p:nvPr/>
        </p:nvSpPr>
        <p:spPr>
          <a:xfrm flipH="1">
            <a:off x="8299937" y="237068"/>
            <a:ext cx="2598439"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B951CE4-E9C2-44A7-864B-B3FCC3320D3A}"/>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B7FFC4D0-E7FA-463A-A555-EA677E5149F5}"/>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C0E133F8-8C5B-45E6-8DA5-A1490D9296D1}"/>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FA012E0-8A61-4CBD-9876-8E868F425945}"/>
              </a:ext>
            </a:extLst>
          </p:cNvPr>
          <p:cNvSpPr/>
          <p:nvPr/>
        </p:nvSpPr>
        <p:spPr>
          <a:xfrm>
            <a:off x="8845450" y="469276"/>
            <a:ext cx="1930337"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المرافق المجتمعية</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18AAF256-AB93-4CBD-90E0-9BF0AFCEF2A3}"/>
              </a:ext>
            </a:extLst>
          </p:cNvPr>
          <p:cNvSpPr/>
          <p:nvPr/>
        </p:nvSpPr>
        <p:spPr>
          <a:xfrm>
            <a:off x="2793167" y="5391150"/>
            <a:ext cx="3389147" cy="1229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Shape 1">
            <a:extLst>
              <a:ext uri="{FF2B5EF4-FFF2-40B4-BE49-F238E27FC236}">
                <a16:creationId xmlns:a16="http://schemas.microsoft.com/office/drawing/2014/main" id="{C1E12C31-06CE-443F-9BCF-6BC16E2AAC92}"/>
              </a:ext>
            </a:extLst>
          </p:cNvPr>
          <p:cNvSpPr/>
          <p:nvPr/>
        </p:nvSpPr>
        <p:spPr>
          <a:xfrm>
            <a:off x="6073752" y="5723343"/>
            <a:ext cx="210245" cy="193559"/>
          </a:xfrm>
          <a:custGeom>
            <a:avLst/>
            <a:gdLst>
              <a:gd name="connsiteX0" fmla="*/ 210245 w 210245"/>
              <a:gd name="connsiteY0" fmla="*/ 16686 h 193559"/>
              <a:gd name="connsiteX1" fmla="*/ 210245 w 210245"/>
              <a:gd name="connsiteY1" fmla="*/ 16686 h 193559"/>
              <a:gd name="connsiteX2" fmla="*/ 150175 w 210245"/>
              <a:gd name="connsiteY2" fmla="*/ 193559 h 193559"/>
              <a:gd name="connsiteX3" fmla="*/ 0 w 210245"/>
              <a:gd name="connsiteY3" fmla="*/ 106791 h 193559"/>
              <a:gd name="connsiteX4" fmla="*/ 80093 w 210245"/>
              <a:gd name="connsiteY4" fmla="*/ 0 h 193559"/>
              <a:gd name="connsiteX5" fmla="*/ 210245 w 210245"/>
              <a:gd name="connsiteY5" fmla="*/ 16686 h 19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245" h="193559">
                <a:moveTo>
                  <a:pt x="210245" y="16686"/>
                </a:moveTo>
                <a:lnTo>
                  <a:pt x="210245" y="16686"/>
                </a:lnTo>
                <a:lnTo>
                  <a:pt x="150175" y="193559"/>
                </a:lnTo>
                <a:lnTo>
                  <a:pt x="0" y="106791"/>
                </a:lnTo>
                <a:lnTo>
                  <a:pt x="80093" y="0"/>
                </a:lnTo>
                <a:lnTo>
                  <a:pt x="210245" y="16686"/>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726A128-6C20-49D2-A6CE-B0317A0FD48A}"/>
              </a:ext>
            </a:extLst>
          </p:cNvPr>
          <p:cNvPicPr>
            <a:picLocks noChangeAspect="1"/>
          </p:cNvPicPr>
          <p:nvPr/>
        </p:nvPicPr>
        <p:blipFill>
          <a:blip r:embed="rId3"/>
          <a:stretch>
            <a:fillRect/>
          </a:stretch>
        </p:blipFill>
        <p:spPr>
          <a:xfrm>
            <a:off x="4924623" y="5469947"/>
            <a:ext cx="1278007" cy="1150985"/>
          </a:xfrm>
          <a:prstGeom prst="rect">
            <a:avLst/>
          </a:prstGeom>
        </p:spPr>
      </p:pic>
      <p:pic>
        <p:nvPicPr>
          <p:cNvPr id="4" name="Picture 3">
            <a:extLst>
              <a:ext uri="{FF2B5EF4-FFF2-40B4-BE49-F238E27FC236}">
                <a16:creationId xmlns:a16="http://schemas.microsoft.com/office/drawing/2014/main" id="{D1A9FC83-E3D7-44D7-A10F-E8762E7F10BD}"/>
              </a:ext>
            </a:extLst>
          </p:cNvPr>
          <p:cNvPicPr>
            <a:picLocks noChangeAspect="1"/>
          </p:cNvPicPr>
          <p:nvPr/>
        </p:nvPicPr>
        <p:blipFill>
          <a:blip r:embed="rId4"/>
          <a:stretch>
            <a:fillRect/>
          </a:stretch>
        </p:blipFill>
        <p:spPr>
          <a:xfrm>
            <a:off x="3668502" y="5455441"/>
            <a:ext cx="1339522" cy="1165491"/>
          </a:xfrm>
          <a:prstGeom prst="rect">
            <a:avLst/>
          </a:prstGeom>
        </p:spPr>
      </p:pic>
      <p:pic>
        <p:nvPicPr>
          <p:cNvPr id="13" name="Picture 12">
            <a:extLst>
              <a:ext uri="{FF2B5EF4-FFF2-40B4-BE49-F238E27FC236}">
                <a16:creationId xmlns:a16="http://schemas.microsoft.com/office/drawing/2014/main" id="{2C54B023-6F1F-4B46-86B7-29FA04D63B58}"/>
              </a:ext>
            </a:extLst>
          </p:cNvPr>
          <p:cNvPicPr>
            <a:picLocks noChangeAspect="1"/>
          </p:cNvPicPr>
          <p:nvPr/>
        </p:nvPicPr>
        <p:blipFill>
          <a:blip r:embed="rId5"/>
          <a:stretch>
            <a:fillRect/>
          </a:stretch>
        </p:blipFill>
        <p:spPr>
          <a:xfrm>
            <a:off x="2752534" y="5478577"/>
            <a:ext cx="1063918" cy="1119217"/>
          </a:xfrm>
          <a:prstGeom prst="rect">
            <a:avLst/>
          </a:prstGeom>
        </p:spPr>
      </p:pic>
      <p:pic>
        <p:nvPicPr>
          <p:cNvPr id="15" name="Picture 14">
            <a:extLst>
              <a:ext uri="{FF2B5EF4-FFF2-40B4-BE49-F238E27FC236}">
                <a16:creationId xmlns:a16="http://schemas.microsoft.com/office/drawing/2014/main" id="{CFB3817B-2A32-4B71-94DE-59755D14E0A1}"/>
              </a:ext>
            </a:extLst>
          </p:cNvPr>
          <p:cNvPicPr>
            <a:picLocks noChangeAspect="1"/>
          </p:cNvPicPr>
          <p:nvPr/>
        </p:nvPicPr>
        <p:blipFill>
          <a:blip r:embed="rId6"/>
          <a:stretch>
            <a:fillRect/>
          </a:stretch>
        </p:blipFill>
        <p:spPr>
          <a:xfrm>
            <a:off x="2790623" y="5440933"/>
            <a:ext cx="193720" cy="262092"/>
          </a:xfrm>
          <a:prstGeom prst="rect">
            <a:avLst/>
          </a:prstGeom>
        </p:spPr>
      </p:pic>
      <p:pic>
        <p:nvPicPr>
          <p:cNvPr id="16" name="Picture 15">
            <a:extLst>
              <a:ext uri="{FF2B5EF4-FFF2-40B4-BE49-F238E27FC236}">
                <a16:creationId xmlns:a16="http://schemas.microsoft.com/office/drawing/2014/main" id="{70E39039-3F5B-4D64-B0BE-921BB109A371}"/>
              </a:ext>
            </a:extLst>
          </p:cNvPr>
          <p:cNvPicPr>
            <a:picLocks noChangeAspect="1"/>
          </p:cNvPicPr>
          <p:nvPr/>
        </p:nvPicPr>
        <p:blipFill>
          <a:blip r:embed="rId7"/>
          <a:stretch>
            <a:fillRect/>
          </a:stretch>
        </p:blipFill>
        <p:spPr>
          <a:xfrm>
            <a:off x="3710775" y="6035374"/>
            <a:ext cx="390525" cy="352425"/>
          </a:xfrm>
          <a:prstGeom prst="rect">
            <a:avLst/>
          </a:prstGeom>
        </p:spPr>
      </p:pic>
      <p:pic>
        <p:nvPicPr>
          <p:cNvPr id="17" name="Picture 16">
            <a:extLst>
              <a:ext uri="{FF2B5EF4-FFF2-40B4-BE49-F238E27FC236}">
                <a16:creationId xmlns:a16="http://schemas.microsoft.com/office/drawing/2014/main" id="{FFAAA9BA-A3BF-4AE8-9EED-049A75BED319}"/>
              </a:ext>
            </a:extLst>
          </p:cNvPr>
          <p:cNvPicPr>
            <a:picLocks noChangeAspect="1"/>
          </p:cNvPicPr>
          <p:nvPr/>
        </p:nvPicPr>
        <p:blipFill>
          <a:blip r:embed="rId8"/>
          <a:stretch>
            <a:fillRect/>
          </a:stretch>
        </p:blipFill>
        <p:spPr>
          <a:xfrm>
            <a:off x="5031404" y="5469947"/>
            <a:ext cx="228600" cy="285750"/>
          </a:xfrm>
          <a:prstGeom prst="rect">
            <a:avLst/>
          </a:prstGeom>
        </p:spPr>
      </p:pic>
      <p:pic>
        <p:nvPicPr>
          <p:cNvPr id="19" name="Picture 18">
            <a:extLst>
              <a:ext uri="{FF2B5EF4-FFF2-40B4-BE49-F238E27FC236}">
                <a16:creationId xmlns:a16="http://schemas.microsoft.com/office/drawing/2014/main" id="{B3903097-C5C6-470C-805E-88F83084C068}"/>
              </a:ext>
            </a:extLst>
          </p:cNvPr>
          <p:cNvPicPr>
            <a:picLocks noChangeAspect="1"/>
          </p:cNvPicPr>
          <p:nvPr/>
        </p:nvPicPr>
        <p:blipFill>
          <a:blip r:embed="rId9"/>
          <a:stretch>
            <a:fillRect/>
          </a:stretch>
        </p:blipFill>
        <p:spPr>
          <a:xfrm>
            <a:off x="7371009" y="6360390"/>
            <a:ext cx="266356" cy="237404"/>
          </a:xfrm>
          <a:prstGeom prst="rect">
            <a:avLst/>
          </a:prstGeom>
        </p:spPr>
      </p:pic>
    </p:spTree>
    <p:extLst>
      <p:ext uri="{BB962C8B-B14F-4D97-AF65-F5344CB8AC3E}">
        <p14:creationId xmlns:p14="http://schemas.microsoft.com/office/powerpoint/2010/main" val="26693816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B73032D-F952-401C-ACF3-877FE284E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37068"/>
            <a:ext cx="8672405" cy="6383864"/>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36C27DA1-FA3D-47C5-BE79-E88D58279CEE}"/>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0A5C924C-DD12-4049-88F6-A7436561B2B4}"/>
              </a:ext>
            </a:extLst>
          </p:cNvPr>
          <p:cNvSpPr/>
          <p:nvPr/>
        </p:nvSpPr>
        <p:spPr>
          <a:xfrm flipH="1">
            <a:off x="8358553" y="237068"/>
            <a:ext cx="2539823"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9448178-AB0F-4DDC-9C94-2CBE32FF506F}"/>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232A6860-D1D2-47D2-988B-FCC4B53895A2}"/>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4317E6AB-0A0A-4BD3-BD0A-19FFA318D646}"/>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3DCD5FAE-8771-416A-A874-539EFA05E559}"/>
              </a:ext>
            </a:extLst>
          </p:cNvPr>
          <p:cNvSpPr/>
          <p:nvPr/>
        </p:nvSpPr>
        <p:spPr>
          <a:xfrm>
            <a:off x="8705990" y="469276"/>
            <a:ext cx="2069797"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الاقتصاد المحلي</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graphicFrame>
        <p:nvGraphicFramePr>
          <p:cNvPr id="11" name="Chart 10">
            <a:extLst>
              <a:ext uri="{FF2B5EF4-FFF2-40B4-BE49-F238E27FC236}">
                <a16:creationId xmlns:a16="http://schemas.microsoft.com/office/drawing/2014/main" id="{8EE1E187-4EE4-48AC-858A-0D8F9973825D}"/>
              </a:ext>
            </a:extLst>
          </p:cNvPr>
          <p:cNvGraphicFramePr/>
          <p:nvPr>
            <p:extLst>
              <p:ext uri="{D42A27DB-BD31-4B8C-83A1-F6EECF244321}">
                <p14:modId xmlns:p14="http://schemas.microsoft.com/office/powerpoint/2010/main" val="3775776923"/>
              </p:ext>
            </p:extLst>
          </p:nvPr>
        </p:nvGraphicFramePr>
        <p:xfrm>
          <a:off x="8705990" y="2116350"/>
          <a:ext cx="3265877" cy="42723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57154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7BF36B7-A1EA-4C04-B944-3EA6A44BB8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33" y="251574"/>
            <a:ext cx="8672405" cy="6383864"/>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5DE130CE-56E6-43F1-BF12-C33ED6D1ACCB}"/>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7CDBC6E6-8CF8-43BE-9C09-663B2447B059}"/>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4517F3B-E489-451C-ACE3-5851968B268E}"/>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DEDB3AF4-ADAF-4120-9BDD-6383D0BA70D7}"/>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7A34263A-8908-4716-A4BC-4C6D9EA5CAA4}"/>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5F3B3529-C26E-4A07-987D-D88E471C5994}"/>
              </a:ext>
            </a:extLst>
          </p:cNvPr>
          <p:cNvSpPr/>
          <p:nvPr/>
        </p:nvSpPr>
        <p:spPr>
          <a:xfrm>
            <a:off x="8206835" y="436670"/>
            <a:ext cx="2672526"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الموروث الثقافي والطبيعي</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F2F3060F-C27D-4973-8FE2-5755CE719862}"/>
              </a:ext>
            </a:extLst>
          </p:cNvPr>
          <p:cNvPicPr>
            <a:picLocks noChangeAspect="1"/>
          </p:cNvPicPr>
          <p:nvPr/>
        </p:nvPicPr>
        <p:blipFill>
          <a:blip r:embed="rId3"/>
          <a:stretch>
            <a:fillRect/>
          </a:stretch>
        </p:blipFill>
        <p:spPr>
          <a:xfrm>
            <a:off x="8206835" y="1127710"/>
            <a:ext cx="266143" cy="1103880"/>
          </a:xfrm>
          <a:prstGeom prst="rect">
            <a:avLst/>
          </a:prstGeom>
        </p:spPr>
      </p:pic>
    </p:spTree>
    <p:extLst>
      <p:ext uri="{BB962C8B-B14F-4D97-AF65-F5344CB8AC3E}">
        <p14:creationId xmlns:p14="http://schemas.microsoft.com/office/powerpoint/2010/main" val="174564221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B647C8A-670F-42ED-8D63-3551FF83219B}"/>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DEFA85C8-570D-45C6-9007-D2D52353BFE0}"/>
              </a:ext>
            </a:extLst>
          </p:cNvPr>
          <p:cNvSpPr/>
          <p:nvPr/>
        </p:nvSpPr>
        <p:spPr>
          <a:xfrm>
            <a:off x="1977081" y="2384855"/>
            <a:ext cx="8189915" cy="1767016"/>
          </a:xfrm>
          <a:prstGeom prst="rect">
            <a:avLst/>
          </a:prstGeom>
          <a:solidFill>
            <a:schemeClr val="accent1">
              <a:lumMod val="5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a:latin typeface="Arabic Typesetting" panose="03020402040406030203" pitchFamily="66" charset="-78"/>
                <a:cs typeface="Arabic Typesetting" panose="03020402040406030203" pitchFamily="66" charset="-78"/>
              </a:rPr>
              <a:t>نتائج التحليل</a:t>
            </a:r>
          </a:p>
        </p:txBody>
      </p:sp>
      <p:grpSp>
        <p:nvGrpSpPr>
          <p:cNvPr id="12" name="Group 11">
            <a:extLst>
              <a:ext uri="{FF2B5EF4-FFF2-40B4-BE49-F238E27FC236}">
                <a16:creationId xmlns:a16="http://schemas.microsoft.com/office/drawing/2014/main" id="{EE2EACB5-FE38-419E-837A-A9C2320D5560}"/>
              </a:ext>
            </a:extLst>
          </p:cNvPr>
          <p:cNvGrpSpPr/>
          <p:nvPr/>
        </p:nvGrpSpPr>
        <p:grpSpPr>
          <a:xfrm>
            <a:off x="0" y="2384855"/>
            <a:ext cx="1878226" cy="1767016"/>
            <a:chOff x="132412" y="209862"/>
            <a:chExt cx="1309260" cy="576000"/>
          </a:xfrm>
        </p:grpSpPr>
        <p:sp>
          <p:nvSpPr>
            <p:cNvPr id="13" name="Rectangle 12">
              <a:extLst>
                <a:ext uri="{FF2B5EF4-FFF2-40B4-BE49-F238E27FC236}">
                  <a16:creationId xmlns:a16="http://schemas.microsoft.com/office/drawing/2014/main" id="{CF0BD189-6203-46A7-9937-16493D56CBAA}"/>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3B9B62FC-A54C-4588-A750-73FDC61EAC35}"/>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Rectangle 14">
              <a:extLst>
                <a:ext uri="{FF2B5EF4-FFF2-40B4-BE49-F238E27FC236}">
                  <a16:creationId xmlns:a16="http://schemas.microsoft.com/office/drawing/2014/main" id="{9CDA51C2-A458-430B-85C4-BEA1AC453933}"/>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Rectangle 15">
              <a:extLst>
                <a:ext uri="{FF2B5EF4-FFF2-40B4-BE49-F238E27FC236}">
                  <a16:creationId xmlns:a16="http://schemas.microsoft.com/office/drawing/2014/main" id="{01ACFE7F-C866-4072-A1A6-8E3E178C5DAC}"/>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Rectangle 16">
              <a:extLst>
                <a:ext uri="{FF2B5EF4-FFF2-40B4-BE49-F238E27FC236}">
                  <a16:creationId xmlns:a16="http://schemas.microsoft.com/office/drawing/2014/main" id="{FD0CD5A1-5333-41D5-BD3A-1EA8AE21ADD3}"/>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grpSp>
        <p:nvGrpSpPr>
          <p:cNvPr id="18" name="Group 17">
            <a:extLst>
              <a:ext uri="{FF2B5EF4-FFF2-40B4-BE49-F238E27FC236}">
                <a16:creationId xmlns:a16="http://schemas.microsoft.com/office/drawing/2014/main" id="{29B41183-67AC-48E3-8198-5A7F4906D4C9}"/>
              </a:ext>
            </a:extLst>
          </p:cNvPr>
          <p:cNvGrpSpPr/>
          <p:nvPr/>
        </p:nvGrpSpPr>
        <p:grpSpPr>
          <a:xfrm>
            <a:off x="10313774" y="2384855"/>
            <a:ext cx="1878226" cy="1767016"/>
            <a:chOff x="132412" y="209862"/>
            <a:chExt cx="1309260" cy="576000"/>
          </a:xfrm>
        </p:grpSpPr>
        <p:sp>
          <p:nvSpPr>
            <p:cNvPr id="19" name="Rectangle 18">
              <a:extLst>
                <a:ext uri="{FF2B5EF4-FFF2-40B4-BE49-F238E27FC236}">
                  <a16:creationId xmlns:a16="http://schemas.microsoft.com/office/drawing/2014/main" id="{FC3B8116-9AD2-4F83-A377-98E7873EE847}"/>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Rectangle 19">
              <a:extLst>
                <a:ext uri="{FF2B5EF4-FFF2-40B4-BE49-F238E27FC236}">
                  <a16:creationId xmlns:a16="http://schemas.microsoft.com/office/drawing/2014/main" id="{16D3B424-6E3B-4110-8E30-7430D5344711}"/>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Rectangle 20">
              <a:extLst>
                <a:ext uri="{FF2B5EF4-FFF2-40B4-BE49-F238E27FC236}">
                  <a16:creationId xmlns:a16="http://schemas.microsoft.com/office/drawing/2014/main" id="{F8B1CF11-6CB3-46E3-9BA5-00B52A204B13}"/>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Rectangle 21">
              <a:extLst>
                <a:ext uri="{FF2B5EF4-FFF2-40B4-BE49-F238E27FC236}">
                  <a16:creationId xmlns:a16="http://schemas.microsoft.com/office/drawing/2014/main" id="{739C7860-A5E2-4D74-8EA9-95641C855D46}"/>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Rectangle 22">
              <a:extLst>
                <a:ext uri="{FF2B5EF4-FFF2-40B4-BE49-F238E27FC236}">
                  <a16:creationId xmlns:a16="http://schemas.microsoft.com/office/drawing/2014/main" id="{73C8ADAD-E8C8-4CC5-9B9A-720B789D4E5D}"/>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15614863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97C9467-E3AC-4903-B504-9CC5FD3D2C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12" y="237068"/>
            <a:ext cx="8771745"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BBB720C2-9656-4FA6-BAB7-ADA86CE952A1}"/>
              </a:ext>
            </a:extLst>
          </p:cNvPr>
          <p:cNvSpPr/>
          <p:nvPr/>
        </p:nvSpPr>
        <p:spPr>
          <a:xfrm>
            <a:off x="132412" y="272237"/>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78448EC5-306C-41CE-AA6E-86119BC6607A}"/>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2B998D3-467B-4B23-B774-606E57F90748}"/>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C7034F3F-EAF7-4BD9-9013-291D28E03C0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CB7F575A-A81C-44E5-984C-9F8A72914DA5}"/>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889EA168-3D40-4BCA-B050-490E4F5A2CE4}"/>
              </a:ext>
            </a:extLst>
          </p:cNvPr>
          <p:cNvSpPr/>
          <p:nvPr/>
        </p:nvSpPr>
        <p:spPr>
          <a:xfrm>
            <a:off x="8320427" y="404033"/>
            <a:ext cx="2577950"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المحددات والمشاكل</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1" name="Picture 10">
            <a:extLst>
              <a:ext uri="{FF2B5EF4-FFF2-40B4-BE49-F238E27FC236}">
                <a16:creationId xmlns:a16="http://schemas.microsoft.com/office/drawing/2014/main" id="{3B5138A3-AB99-4F6F-95F6-16920D5C52B8}"/>
              </a:ext>
            </a:extLst>
          </p:cNvPr>
          <p:cNvPicPr>
            <a:picLocks noChangeAspect="1"/>
          </p:cNvPicPr>
          <p:nvPr/>
        </p:nvPicPr>
        <p:blipFill>
          <a:blip r:embed="rId3"/>
          <a:stretch>
            <a:fillRect/>
          </a:stretch>
        </p:blipFill>
        <p:spPr>
          <a:xfrm>
            <a:off x="8187355" y="1185333"/>
            <a:ext cx="266143" cy="1103880"/>
          </a:xfrm>
          <a:prstGeom prst="rect">
            <a:avLst/>
          </a:prstGeom>
        </p:spPr>
      </p:pic>
    </p:spTree>
    <p:extLst>
      <p:ext uri="{BB962C8B-B14F-4D97-AF65-F5344CB8AC3E}">
        <p14:creationId xmlns:p14="http://schemas.microsoft.com/office/powerpoint/2010/main" val="346982619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FEF43B9-6547-46CC-A374-538B1624FC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060" y="237068"/>
            <a:ext cx="8771746" cy="6383864"/>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8F6AD5D3-E786-496F-B938-66D214D3A59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11E98086-2142-4847-89EB-2672D9DCA821}"/>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006EA85-69BE-4244-947B-69953ACD17A8}"/>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EC195651-1B0A-4EF4-9A0A-98C26176FDC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17050EEE-B3C9-41F4-87EB-2ACD8CFB7050}"/>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a:extLst>
              <a:ext uri="{FF2B5EF4-FFF2-40B4-BE49-F238E27FC236}">
                <a16:creationId xmlns:a16="http://schemas.microsoft.com/office/drawing/2014/main" id="{7B52E3CE-1214-4435-9891-D0B94774ED64}"/>
              </a:ext>
            </a:extLst>
          </p:cNvPr>
          <p:cNvSpPr/>
          <p:nvPr/>
        </p:nvSpPr>
        <p:spPr>
          <a:xfrm>
            <a:off x="8320427" y="404033"/>
            <a:ext cx="2577950"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المحددات والمشاكل</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0" name="Picture 9">
            <a:extLst>
              <a:ext uri="{FF2B5EF4-FFF2-40B4-BE49-F238E27FC236}">
                <a16:creationId xmlns:a16="http://schemas.microsoft.com/office/drawing/2014/main" id="{B9C05AF1-BB69-4EB0-873D-C5900C614DF2}"/>
              </a:ext>
            </a:extLst>
          </p:cNvPr>
          <p:cNvPicPr>
            <a:picLocks noChangeAspect="1"/>
          </p:cNvPicPr>
          <p:nvPr/>
        </p:nvPicPr>
        <p:blipFill>
          <a:blip r:embed="rId3"/>
          <a:stretch>
            <a:fillRect/>
          </a:stretch>
        </p:blipFill>
        <p:spPr>
          <a:xfrm>
            <a:off x="8187355" y="1018368"/>
            <a:ext cx="266143" cy="1103880"/>
          </a:xfrm>
          <a:prstGeom prst="rect">
            <a:avLst/>
          </a:prstGeom>
        </p:spPr>
      </p:pic>
    </p:spTree>
    <p:extLst>
      <p:ext uri="{BB962C8B-B14F-4D97-AF65-F5344CB8AC3E}">
        <p14:creationId xmlns:p14="http://schemas.microsoft.com/office/powerpoint/2010/main" val="3643182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278F214-0356-4843-B062-27598F055A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29" y="237068"/>
            <a:ext cx="5299364"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702E53DF-15D1-430E-97AA-1A9F9E1ACCEE}"/>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032DB4B0-0EB3-48FD-AB86-F56A2EE4E09D}"/>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994AA3E-8FD5-4323-A9C0-7DC0FE165FAA}"/>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0145D0DE-5DE0-4000-8144-0DC49B802951}"/>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90E82408-81E6-47E3-ADAB-2A57D16BA021}"/>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594F4397-8C27-4D8D-B99D-D787B2BD95F4}"/>
              </a:ext>
            </a:extLst>
          </p:cNvPr>
          <p:cNvSpPr/>
          <p:nvPr/>
        </p:nvSpPr>
        <p:spPr>
          <a:xfrm>
            <a:off x="8071962" y="436670"/>
            <a:ext cx="2826415"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المشروع</a:t>
            </a:r>
          </a:p>
        </p:txBody>
      </p:sp>
      <p:sp>
        <p:nvSpPr>
          <p:cNvPr id="11" name="Rectangle 10">
            <a:extLst>
              <a:ext uri="{FF2B5EF4-FFF2-40B4-BE49-F238E27FC236}">
                <a16:creationId xmlns:a16="http://schemas.microsoft.com/office/drawing/2014/main" id="{5B32DCA5-7964-45D0-99D9-8684CFC20474}"/>
              </a:ext>
            </a:extLst>
          </p:cNvPr>
          <p:cNvSpPr/>
          <p:nvPr/>
        </p:nvSpPr>
        <p:spPr>
          <a:xfrm>
            <a:off x="5386410" y="1370430"/>
            <a:ext cx="6585457" cy="584775"/>
          </a:xfrm>
          <a:prstGeom prst="rect">
            <a:avLst/>
          </a:prstGeom>
        </p:spPr>
        <p:txBody>
          <a:bodyPr wrap="none">
            <a:spAutoFit/>
          </a:bodyPr>
          <a:lstStyle/>
          <a:p>
            <a:pPr algn="ctr"/>
            <a:r>
              <a:rPr lang="ar-JO" sz="3200" b="1" dirty="0">
                <a:latin typeface="Adobe Gothic Std B" panose="020B0800000000000000" pitchFamily="34" charset="-128"/>
                <a:ea typeface="Adobe Gothic Std B" panose="020B0800000000000000" pitchFamily="34" charset="-128"/>
                <a:cs typeface="Arabic Typesetting" panose="03020402040406030203" pitchFamily="66" charset="-78"/>
              </a:rPr>
              <a:t> المعوقات التي تواجه التخطيط العمراني في التجمعات الفلسطينية وأسبابها</a:t>
            </a:r>
            <a:endParaRPr lang="ar-SA" sz="3200" b="1" dirty="0">
              <a:latin typeface="Adobe Gothic Std B" panose="020B0800000000000000" pitchFamily="34" charset="-128"/>
              <a:ea typeface="Adobe Gothic Std B" panose="020B0800000000000000" pitchFamily="34" charset="-128"/>
              <a:cs typeface="Arabic Typesetting" panose="03020402040406030203" pitchFamily="66" charset="-78"/>
            </a:endParaRPr>
          </a:p>
        </p:txBody>
      </p:sp>
      <p:sp>
        <p:nvSpPr>
          <p:cNvPr id="15" name="TextBox 14">
            <a:extLst>
              <a:ext uri="{FF2B5EF4-FFF2-40B4-BE49-F238E27FC236}">
                <a16:creationId xmlns:a16="http://schemas.microsoft.com/office/drawing/2014/main" id="{31CCBA23-1B1F-4567-AD97-92649EB02081}"/>
              </a:ext>
            </a:extLst>
          </p:cNvPr>
          <p:cNvSpPr txBox="1"/>
          <p:nvPr/>
        </p:nvSpPr>
        <p:spPr>
          <a:xfrm>
            <a:off x="6193140" y="1955205"/>
            <a:ext cx="5664653" cy="1569660"/>
          </a:xfrm>
          <a:prstGeom prst="rect">
            <a:avLst/>
          </a:prstGeom>
          <a:noFill/>
        </p:spPr>
        <p:txBody>
          <a:bodyPr wrap="square" rtlCol="1">
            <a:spAutoFit/>
          </a:bodyPr>
          <a:lstStyle/>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غياب التخطيط العمراني في فلسطين لفترة طويلة.</a:t>
            </a:r>
          </a:p>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الاحتلال الإسرائيلي.</a:t>
            </a:r>
            <a:endParaRPr lang="ar-SA" sz="2400" dirty="0">
              <a:ln>
                <a:solidFill>
                  <a:schemeClr val="tx1"/>
                </a:solidFill>
              </a:ln>
              <a:latin typeface="Simplified Arabic" panose="02020603050405020304" pitchFamily="18" charset="-78"/>
              <a:cs typeface="Simplified Arabic" panose="02020603050405020304" pitchFamily="18" charset="-78"/>
            </a:endParaRPr>
          </a:p>
          <a:p>
            <a:pPr algn="r" rtl="1"/>
            <a:r>
              <a:rPr lang="ar-SA" sz="2400" dirty="0">
                <a:ln>
                  <a:solidFill>
                    <a:schemeClr val="tx1"/>
                  </a:solidFill>
                </a:ln>
                <a:latin typeface="Simplified Arabic" panose="02020603050405020304" pitchFamily="18" charset="-78"/>
                <a:cs typeface="Simplified Arabic" panose="02020603050405020304" pitchFamily="18" charset="-78"/>
              </a:rPr>
              <a:t>   1- التقسيمات السياسية للأراضي حسب تصني اوسلو.</a:t>
            </a:r>
          </a:p>
          <a:p>
            <a:pPr algn="r" rtl="1"/>
            <a:r>
              <a:rPr lang="ar-SA" sz="2400" dirty="0">
                <a:ln>
                  <a:solidFill>
                    <a:schemeClr val="tx1"/>
                  </a:solidFill>
                </a:ln>
                <a:latin typeface="Simplified Arabic" panose="02020603050405020304" pitchFamily="18" charset="-78"/>
                <a:cs typeface="Simplified Arabic" panose="02020603050405020304" pitchFamily="18" charset="-78"/>
              </a:rPr>
              <a:t>   2- المستعمرات الاسرائيلية.</a:t>
            </a:r>
          </a:p>
        </p:txBody>
      </p:sp>
      <p:pic>
        <p:nvPicPr>
          <p:cNvPr id="19" name="Picture 18">
            <a:extLst>
              <a:ext uri="{FF2B5EF4-FFF2-40B4-BE49-F238E27FC236}">
                <a16:creationId xmlns:a16="http://schemas.microsoft.com/office/drawing/2014/main" id="{11A1641C-9005-436C-AA4C-27C16E4A5518}"/>
              </a:ext>
            </a:extLst>
          </p:cNvPr>
          <p:cNvPicPr>
            <a:picLocks noChangeAspect="1"/>
          </p:cNvPicPr>
          <p:nvPr/>
        </p:nvPicPr>
        <p:blipFill>
          <a:blip r:embed="rId3"/>
          <a:stretch>
            <a:fillRect/>
          </a:stretch>
        </p:blipFill>
        <p:spPr>
          <a:xfrm>
            <a:off x="3916950" y="4988215"/>
            <a:ext cx="1071517" cy="856072"/>
          </a:xfrm>
          <a:prstGeom prst="rect">
            <a:avLst/>
          </a:prstGeom>
        </p:spPr>
      </p:pic>
      <p:pic>
        <p:nvPicPr>
          <p:cNvPr id="21" name="Picture 20">
            <a:extLst>
              <a:ext uri="{FF2B5EF4-FFF2-40B4-BE49-F238E27FC236}">
                <a16:creationId xmlns:a16="http://schemas.microsoft.com/office/drawing/2014/main" id="{1DC02972-0E41-4A3E-99C4-F6B698DA6FB5}"/>
              </a:ext>
            </a:extLst>
          </p:cNvPr>
          <p:cNvPicPr>
            <a:picLocks noChangeAspect="1"/>
          </p:cNvPicPr>
          <p:nvPr/>
        </p:nvPicPr>
        <p:blipFill rotWithShape="1">
          <a:blip r:embed="rId4"/>
          <a:srcRect t="68086"/>
          <a:stretch/>
        </p:blipFill>
        <p:spPr>
          <a:xfrm>
            <a:off x="3916950" y="5964622"/>
            <a:ext cx="1199798" cy="311202"/>
          </a:xfrm>
          <a:prstGeom prst="rect">
            <a:avLst/>
          </a:prstGeom>
        </p:spPr>
      </p:pic>
      <p:sp>
        <p:nvSpPr>
          <p:cNvPr id="22" name="Rectangle 21">
            <a:extLst>
              <a:ext uri="{FF2B5EF4-FFF2-40B4-BE49-F238E27FC236}">
                <a16:creationId xmlns:a16="http://schemas.microsoft.com/office/drawing/2014/main" id="{3A1BC711-A48E-4E3C-93E8-6D15C26B3096}"/>
              </a:ext>
            </a:extLst>
          </p:cNvPr>
          <p:cNvSpPr/>
          <p:nvPr/>
        </p:nvSpPr>
        <p:spPr>
          <a:xfrm>
            <a:off x="4416358" y="4988215"/>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81DFBC6C-465B-4BFA-A6ED-B4988C51D9F2}"/>
              </a:ext>
            </a:extLst>
          </p:cNvPr>
          <p:cNvSpPr txBox="1"/>
          <p:nvPr/>
        </p:nvSpPr>
        <p:spPr>
          <a:xfrm>
            <a:off x="4403393" y="4974624"/>
            <a:ext cx="766557" cy="338554"/>
          </a:xfrm>
          <a:prstGeom prst="rect">
            <a:avLst/>
          </a:prstGeom>
          <a:noFill/>
        </p:spPr>
        <p:txBody>
          <a:bodyPr wrap="none" rtlCol="0">
            <a:spAutoFit/>
          </a:bodyPr>
          <a:lstStyle/>
          <a:p>
            <a:r>
              <a:rPr lang="ar-SA" sz="1600" dirty="0"/>
              <a:t>أراضي أ</a:t>
            </a:r>
            <a:endParaRPr lang="en-US" sz="1600" dirty="0"/>
          </a:p>
        </p:txBody>
      </p:sp>
      <p:sp>
        <p:nvSpPr>
          <p:cNvPr id="25" name="TextBox 24">
            <a:extLst>
              <a:ext uri="{FF2B5EF4-FFF2-40B4-BE49-F238E27FC236}">
                <a16:creationId xmlns:a16="http://schemas.microsoft.com/office/drawing/2014/main" id="{FF35A5CB-5349-4BB1-AA64-2BAFA7E7A089}"/>
              </a:ext>
            </a:extLst>
          </p:cNvPr>
          <p:cNvSpPr txBox="1"/>
          <p:nvPr/>
        </p:nvSpPr>
        <p:spPr>
          <a:xfrm>
            <a:off x="4401068" y="5268408"/>
            <a:ext cx="869149" cy="338554"/>
          </a:xfrm>
          <a:prstGeom prst="rect">
            <a:avLst/>
          </a:prstGeom>
          <a:noFill/>
        </p:spPr>
        <p:txBody>
          <a:bodyPr wrap="none" rtlCol="0">
            <a:spAutoFit/>
          </a:bodyPr>
          <a:lstStyle/>
          <a:p>
            <a:r>
              <a:rPr lang="ar-SA" sz="1600" dirty="0"/>
              <a:t>أراضي ب</a:t>
            </a:r>
            <a:endParaRPr lang="en-US" sz="1600" dirty="0"/>
          </a:p>
        </p:txBody>
      </p:sp>
      <p:sp>
        <p:nvSpPr>
          <p:cNvPr id="26" name="TextBox 25">
            <a:extLst>
              <a:ext uri="{FF2B5EF4-FFF2-40B4-BE49-F238E27FC236}">
                <a16:creationId xmlns:a16="http://schemas.microsoft.com/office/drawing/2014/main" id="{985929DF-DAD2-4E89-9BC2-4C2D65D320FD}"/>
              </a:ext>
            </a:extLst>
          </p:cNvPr>
          <p:cNvSpPr txBox="1"/>
          <p:nvPr/>
        </p:nvSpPr>
        <p:spPr>
          <a:xfrm>
            <a:off x="4418775" y="5593371"/>
            <a:ext cx="838691" cy="338554"/>
          </a:xfrm>
          <a:prstGeom prst="rect">
            <a:avLst/>
          </a:prstGeom>
          <a:noFill/>
        </p:spPr>
        <p:txBody>
          <a:bodyPr wrap="none" rtlCol="0">
            <a:spAutoFit/>
          </a:bodyPr>
          <a:lstStyle/>
          <a:p>
            <a:r>
              <a:rPr lang="ar-SA" sz="1600" dirty="0"/>
              <a:t>أراضي ج</a:t>
            </a:r>
            <a:endParaRPr lang="en-US" sz="1600" dirty="0"/>
          </a:p>
        </p:txBody>
      </p:sp>
      <p:graphicFrame>
        <p:nvGraphicFramePr>
          <p:cNvPr id="17" name="Chart 16">
            <a:extLst>
              <a:ext uri="{FF2B5EF4-FFF2-40B4-BE49-F238E27FC236}">
                <a16:creationId xmlns:a16="http://schemas.microsoft.com/office/drawing/2014/main" id="{B5FA14C4-5E0D-457F-80C5-D90D063E7CDC}"/>
              </a:ext>
            </a:extLst>
          </p:cNvPr>
          <p:cNvGraphicFramePr/>
          <p:nvPr>
            <p:extLst>
              <p:ext uri="{D42A27DB-BD31-4B8C-83A1-F6EECF244321}">
                <p14:modId xmlns:p14="http://schemas.microsoft.com/office/powerpoint/2010/main" val="2431131033"/>
              </p:ext>
            </p:extLst>
          </p:nvPr>
        </p:nvGraphicFramePr>
        <p:xfrm>
          <a:off x="6242846" y="3604213"/>
          <a:ext cx="3920562" cy="307937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4945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5F6427-FCFB-4079-BC58-15C241E2DC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495" y="251572"/>
            <a:ext cx="8766959" cy="6383865"/>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5662CFF5-37F5-4643-85B9-D6C80F62267A}"/>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571357A3-64BE-4E74-B9E3-E064B437952F}"/>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3388BF9-8B1F-4D0A-BABF-32C34E1A3C93}"/>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5DEA27CB-CC8A-4232-B1C9-87C94EB8E9CA}"/>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2A6BBDB2-A8B1-4CBC-AE14-83D975AD815D}"/>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6927E8A7-A636-4215-8D66-4288403CB218}"/>
              </a:ext>
            </a:extLst>
          </p:cNvPr>
          <p:cNvSpPr/>
          <p:nvPr/>
        </p:nvSpPr>
        <p:spPr>
          <a:xfrm>
            <a:off x="8320427" y="404033"/>
            <a:ext cx="2577950" cy="614335"/>
          </a:xfrm>
          <a:prstGeom prst="rect">
            <a:avLst/>
          </a:prstGeom>
        </p:spPr>
        <p:txBody>
          <a:bodyPr wrap="none">
            <a:spAutoFit/>
          </a:bodyPr>
          <a:lstStyle/>
          <a:p>
            <a:pPr algn="r" rtl="1">
              <a:lnSpc>
                <a:spcPct val="106000"/>
              </a:lnSpc>
              <a:spcAft>
                <a:spcPts val="800"/>
              </a:spcAft>
            </a:pPr>
            <a:r>
              <a:rPr lang="ar-SA"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المحددات والمشاكل</a:t>
            </a:r>
            <a:endParaRPr lang="ar-JO" sz="32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244B55CA-9FC1-49A2-B20A-9070601AE7D9}"/>
              </a:ext>
            </a:extLst>
          </p:cNvPr>
          <p:cNvSpPr/>
          <p:nvPr/>
        </p:nvSpPr>
        <p:spPr>
          <a:xfrm>
            <a:off x="9760385" y="4286000"/>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2" name="TextBox 11">
            <a:extLst>
              <a:ext uri="{FF2B5EF4-FFF2-40B4-BE49-F238E27FC236}">
                <a16:creationId xmlns:a16="http://schemas.microsoft.com/office/drawing/2014/main" id="{6E688911-6248-4675-8EA1-B505B41B9491}"/>
              </a:ext>
            </a:extLst>
          </p:cNvPr>
          <p:cNvSpPr txBox="1"/>
          <p:nvPr/>
        </p:nvSpPr>
        <p:spPr>
          <a:xfrm>
            <a:off x="9975428" y="4333617"/>
            <a:ext cx="2501390" cy="461665"/>
          </a:xfrm>
          <a:prstGeom prst="rect">
            <a:avLst/>
          </a:prstGeom>
          <a:noFill/>
        </p:spPr>
        <p:txBody>
          <a:bodyPr wrap="square" rtlCol="0">
            <a:spAutoFit/>
          </a:bodyPr>
          <a:lstStyle/>
          <a:p>
            <a:r>
              <a:rPr lang="ar-SA" sz="2400" b="1" dirty="0">
                <a:solidFill>
                  <a:srgbClr val="FFC000"/>
                </a:solidFill>
              </a:rPr>
              <a:t>محددات طبيعية</a:t>
            </a:r>
            <a:endParaRPr lang="en-US" sz="2400" b="1" dirty="0">
              <a:solidFill>
                <a:srgbClr val="FFC000"/>
              </a:solidFill>
            </a:endParaRPr>
          </a:p>
        </p:txBody>
      </p:sp>
      <p:sp>
        <p:nvSpPr>
          <p:cNvPr id="13" name="Rectangle 12">
            <a:extLst>
              <a:ext uri="{FF2B5EF4-FFF2-40B4-BE49-F238E27FC236}">
                <a16:creationId xmlns:a16="http://schemas.microsoft.com/office/drawing/2014/main" id="{8CE55D7C-7A55-4FD7-B6D5-9E3B5D1B235A}"/>
              </a:ext>
            </a:extLst>
          </p:cNvPr>
          <p:cNvSpPr/>
          <p:nvPr/>
        </p:nvSpPr>
        <p:spPr>
          <a:xfrm>
            <a:off x="9760385" y="1280356"/>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4" name="TextBox 13">
            <a:extLst>
              <a:ext uri="{FF2B5EF4-FFF2-40B4-BE49-F238E27FC236}">
                <a16:creationId xmlns:a16="http://schemas.microsoft.com/office/drawing/2014/main" id="{5F3CF48B-519B-4E74-A125-63D55586FB1B}"/>
              </a:ext>
            </a:extLst>
          </p:cNvPr>
          <p:cNvSpPr txBox="1"/>
          <p:nvPr/>
        </p:nvSpPr>
        <p:spPr>
          <a:xfrm>
            <a:off x="9975428" y="1327973"/>
            <a:ext cx="2501390" cy="461665"/>
          </a:xfrm>
          <a:prstGeom prst="rect">
            <a:avLst/>
          </a:prstGeom>
          <a:noFill/>
        </p:spPr>
        <p:txBody>
          <a:bodyPr wrap="square" rtlCol="0">
            <a:spAutoFit/>
          </a:bodyPr>
          <a:lstStyle/>
          <a:p>
            <a:r>
              <a:rPr lang="ar-SA" sz="2400" b="1" dirty="0">
                <a:solidFill>
                  <a:srgbClr val="FFC000"/>
                </a:solidFill>
              </a:rPr>
              <a:t>محددات سياسية</a:t>
            </a:r>
            <a:endParaRPr lang="en-US" sz="2400" b="1" dirty="0">
              <a:solidFill>
                <a:srgbClr val="FFC000"/>
              </a:solidFill>
            </a:endParaRPr>
          </a:p>
        </p:txBody>
      </p:sp>
      <p:sp>
        <p:nvSpPr>
          <p:cNvPr id="15" name="TextBox 14">
            <a:extLst>
              <a:ext uri="{FF2B5EF4-FFF2-40B4-BE49-F238E27FC236}">
                <a16:creationId xmlns:a16="http://schemas.microsoft.com/office/drawing/2014/main" id="{5856E4DE-08FB-4525-82B1-85A7FB0486F5}"/>
              </a:ext>
            </a:extLst>
          </p:cNvPr>
          <p:cNvSpPr txBox="1"/>
          <p:nvPr/>
        </p:nvSpPr>
        <p:spPr>
          <a:xfrm>
            <a:off x="5992836" y="1979127"/>
            <a:ext cx="5918675" cy="2585323"/>
          </a:xfrm>
          <a:prstGeom prst="rect">
            <a:avLst/>
          </a:prstGeom>
          <a:noFill/>
        </p:spPr>
        <p:txBody>
          <a:bodyPr wrap="square" rtlCol="0">
            <a:spAutoFit/>
          </a:bodyPr>
          <a:lstStyle/>
          <a:p>
            <a:pPr algn="r"/>
            <a:r>
              <a:rPr lang="ar-SA" b="1" dirty="0"/>
              <a:t>1-وجود أكبر مستوطنة بالضفة الغربية </a:t>
            </a:r>
          </a:p>
          <a:p>
            <a:pPr algn="r"/>
            <a:r>
              <a:rPr lang="ar-SA" b="1" dirty="0"/>
              <a:t>على جزء من أراضي مدينة سلفيت.</a:t>
            </a:r>
          </a:p>
          <a:p>
            <a:pPr algn="r"/>
            <a:endParaRPr lang="ar-SA" b="1" dirty="0"/>
          </a:p>
          <a:p>
            <a:pPr algn="r"/>
            <a:r>
              <a:rPr lang="ar-SA" b="1" dirty="0"/>
              <a:t>2-استلاء الاحتلال على 10,845 دونم</a:t>
            </a:r>
          </a:p>
          <a:p>
            <a:pPr algn="r"/>
            <a:r>
              <a:rPr lang="ar-SA" b="1" dirty="0"/>
              <a:t> من أراضي المدينة.</a:t>
            </a:r>
          </a:p>
          <a:p>
            <a:pPr algn="r"/>
            <a:endParaRPr lang="ar-SA" b="1" dirty="0"/>
          </a:p>
          <a:p>
            <a:pPr algn="r"/>
            <a:r>
              <a:rPr lang="ar-SA" b="1" dirty="0"/>
              <a:t>3-وجود جدار قائم على شكل سياج </a:t>
            </a:r>
          </a:p>
          <a:p>
            <a:pPr algn="r"/>
            <a:r>
              <a:rPr lang="ar-SA" b="1" dirty="0"/>
              <a:t>واقتراح جدار يفصل المدينة عن الشمال</a:t>
            </a:r>
          </a:p>
          <a:p>
            <a:pPr algn="r"/>
            <a:endParaRPr lang="en-US" b="1" dirty="0"/>
          </a:p>
        </p:txBody>
      </p:sp>
      <p:sp>
        <p:nvSpPr>
          <p:cNvPr id="16" name="TextBox 15">
            <a:extLst>
              <a:ext uri="{FF2B5EF4-FFF2-40B4-BE49-F238E27FC236}">
                <a16:creationId xmlns:a16="http://schemas.microsoft.com/office/drawing/2014/main" id="{CFCF42EE-7F69-4BB4-AC98-41DFD0A49E4A}"/>
              </a:ext>
            </a:extLst>
          </p:cNvPr>
          <p:cNvSpPr txBox="1"/>
          <p:nvPr/>
        </p:nvSpPr>
        <p:spPr>
          <a:xfrm>
            <a:off x="9415321" y="5002194"/>
            <a:ext cx="2360005" cy="1569660"/>
          </a:xfrm>
          <a:prstGeom prst="rect">
            <a:avLst/>
          </a:prstGeom>
          <a:noFill/>
        </p:spPr>
        <p:txBody>
          <a:bodyPr wrap="none" rtlCol="0">
            <a:spAutoFit/>
          </a:bodyPr>
          <a:lstStyle/>
          <a:p>
            <a:pPr algn="r"/>
            <a:r>
              <a:rPr lang="ar-SA" sz="1600" b="1" dirty="0"/>
              <a:t>1-وجود مناطق تنوع حيوي.</a:t>
            </a:r>
          </a:p>
          <a:p>
            <a:pPr algn="r"/>
            <a:endParaRPr lang="ar-SA" sz="1600" b="1" dirty="0"/>
          </a:p>
          <a:p>
            <a:pPr algn="r"/>
            <a:r>
              <a:rPr lang="ar-SA" sz="1600" b="1" dirty="0"/>
              <a:t>2-وجود وديان باتجاهات متعددة.</a:t>
            </a:r>
          </a:p>
          <a:p>
            <a:pPr algn="r"/>
            <a:endParaRPr lang="ar-SA" sz="1600" b="1" dirty="0"/>
          </a:p>
          <a:p>
            <a:pPr algn="r"/>
            <a:r>
              <a:rPr lang="ar-SA" sz="1600" b="1" dirty="0"/>
              <a:t>3-طبغرافية المنطقة. </a:t>
            </a:r>
          </a:p>
          <a:p>
            <a:pPr algn="r"/>
            <a:endParaRPr lang="en-US" sz="1600" b="1" dirty="0"/>
          </a:p>
        </p:txBody>
      </p:sp>
    </p:spTree>
    <p:extLst>
      <p:ext uri="{BB962C8B-B14F-4D97-AF65-F5344CB8AC3E}">
        <p14:creationId xmlns:p14="http://schemas.microsoft.com/office/powerpoint/2010/main" val="33930765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9FEC37-43CA-4020-A26A-356B1E3B5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886" y="237068"/>
            <a:ext cx="8733271"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4B1B8D04-20B2-4794-B916-1640DE860679}"/>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3CD5B851-BFF6-47AB-822B-194EDA63EBDC}"/>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590FBEA-0D04-4126-A15A-84022E8774C0}"/>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D52B8F3C-2268-4F01-80B2-B9F419FB6A82}"/>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6FFB1B26-4D8F-4291-9D12-B45C0A9D90B5}"/>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DBB5FBD5-0E2C-4758-A01F-FFC6B626F4AC}"/>
              </a:ext>
            </a:extLst>
          </p:cNvPr>
          <p:cNvSpPr/>
          <p:nvPr/>
        </p:nvSpPr>
        <p:spPr>
          <a:xfrm>
            <a:off x="8710798" y="469276"/>
            <a:ext cx="2064989"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الامكانيات والفرص</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2" name="TextBox 1">
            <a:extLst>
              <a:ext uri="{FF2B5EF4-FFF2-40B4-BE49-F238E27FC236}">
                <a16:creationId xmlns:a16="http://schemas.microsoft.com/office/drawing/2014/main" id="{48BD5720-7623-44AA-A7FE-F0DF9AC04848}"/>
              </a:ext>
            </a:extLst>
          </p:cNvPr>
          <p:cNvSpPr txBox="1"/>
          <p:nvPr/>
        </p:nvSpPr>
        <p:spPr>
          <a:xfrm>
            <a:off x="9023470" y="1417542"/>
            <a:ext cx="2855044" cy="2308324"/>
          </a:xfrm>
          <a:prstGeom prst="rect">
            <a:avLst/>
          </a:prstGeom>
          <a:noFill/>
        </p:spPr>
        <p:txBody>
          <a:bodyPr wrap="square" rtlCol="0">
            <a:spAutoFit/>
          </a:bodyPr>
          <a:lstStyle/>
          <a:p>
            <a:pPr algn="r"/>
            <a:r>
              <a:rPr lang="ar-SA" b="1" dirty="0"/>
              <a:t>1- وجود بعض الخرب غير مصادرة.</a:t>
            </a:r>
          </a:p>
          <a:p>
            <a:pPr algn="r"/>
            <a:r>
              <a:rPr lang="ar-SA" b="1" dirty="0"/>
              <a:t>2-وجود منطقة صناعية .</a:t>
            </a:r>
          </a:p>
          <a:p>
            <a:pPr algn="r"/>
            <a:r>
              <a:rPr lang="ar-SA" b="1" dirty="0"/>
              <a:t>3-وجود بلدة قديمة بطابع قديم وجميل.</a:t>
            </a:r>
          </a:p>
          <a:p>
            <a:pPr algn="r"/>
            <a:r>
              <a:rPr lang="ar-SA" b="1" dirty="0"/>
              <a:t>4-وجود بعض المصانع في جنوب المدينة</a:t>
            </a:r>
          </a:p>
          <a:p>
            <a:pPr algn="r"/>
            <a:r>
              <a:rPr lang="ar-SA" b="1" dirty="0"/>
              <a:t>5-وجود أراضي زيتون .</a:t>
            </a:r>
            <a:endParaRPr lang="en-US" b="1" dirty="0"/>
          </a:p>
        </p:txBody>
      </p:sp>
    </p:spTree>
    <p:extLst>
      <p:ext uri="{BB962C8B-B14F-4D97-AF65-F5344CB8AC3E}">
        <p14:creationId xmlns:p14="http://schemas.microsoft.com/office/powerpoint/2010/main" val="35639971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13A8FA1-AF0E-411F-A2FB-E82EF51DB8FC}"/>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7CCB1298-4B62-4B0B-88D2-16EA81D15756}"/>
              </a:ext>
            </a:extLst>
          </p:cNvPr>
          <p:cNvSpPr/>
          <p:nvPr/>
        </p:nvSpPr>
        <p:spPr>
          <a:xfrm flipH="1">
            <a:off x="4437089" y="237068"/>
            <a:ext cx="6461288"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8714AE8-6FA2-4502-82B8-5A6B66BC7516}"/>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B2576C3B-D128-4A29-95FB-4A9DAE6A1EBA}"/>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5C2E3F8C-A34D-4174-ADE7-6E51183E4423}"/>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7F50D7D8-5470-4270-9EA9-D02BE685D3FF}"/>
              </a:ext>
            </a:extLst>
          </p:cNvPr>
          <p:cNvSpPr/>
          <p:nvPr/>
        </p:nvSpPr>
        <p:spPr>
          <a:xfrm>
            <a:off x="4878605" y="338791"/>
            <a:ext cx="5402441" cy="744819"/>
          </a:xfrm>
          <a:prstGeom prst="rect">
            <a:avLst/>
          </a:prstGeom>
        </p:spPr>
        <p:txBody>
          <a:bodyPr wrap="none">
            <a:spAutoFit/>
          </a:bodyPr>
          <a:lstStyle/>
          <a:p>
            <a:pPr algn="r" rtl="1">
              <a:lnSpc>
                <a:spcPct val="106000"/>
              </a:lnSpc>
              <a:spcAft>
                <a:spcPts val="800"/>
              </a:spcAft>
            </a:pPr>
            <a:r>
              <a:rPr lang="ar-SA" sz="40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القضايا والرؤية التنموية لمدينة سلفيت</a:t>
            </a:r>
            <a:endParaRPr lang="ar-JO" sz="40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0" name="Rectangle 9">
            <a:extLst>
              <a:ext uri="{FF2B5EF4-FFF2-40B4-BE49-F238E27FC236}">
                <a16:creationId xmlns:a16="http://schemas.microsoft.com/office/drawing/2014/main" id="{37CA3A49-EE26-4FB5-A963-535DEFECD557}"/>
              </a:ext>
            </a:extLst>
          </p:cNvPr>
          <p:cNvSpPr/>
          <p:nvPr/>
        </p:nvSpPr>
        <p:spPr>
          <a:xfrm>
            <a:off x="9291917" y="1954325"/>
            <a:ext cx="2611026" cy="2200507"/>
          </a:xfrm>
          <a:prstGeom prst="rect">
            <a:avLst/>
          </a:prstGeom>
          <a:solidFill>
            <a:srgbClr val="FBE5D6"/>
          </a:solidFill>
        </p:spPr>
        <p:txBody>
          <a:bodyPr vert="horz" lIns="91440" tIns="45720" rIns="91440" bIns="45720" rtlCol="0" anchor="t">
            <a:noAutofit/>
          </a:bodyPr>
          <a:lstStyle/>
          <a:p>
            <a:pPr marL="342900" indent="-342900" algn="just">
              <a:lnSpc>
                <a:spcPct val="106000"/>
              </a:lnSpc>
              <a:spcAft>
                <a:spcPts val="800"/>
              </a:spcAft>
              <a:buFont typeface="Wingdings" panose="05000000000000000000" pitchFamily="2" charset="2"/>
              <a:buChar char="§"/>
            </a:pPr>
            <a:endParaRPr lang="ar-SA" sz="1500" b="1" dirty="0">
              <a:solidFill>
                <a:schemeClr val="tx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ounded Rectangle 10">
            <a:extLst>
              <a:ext uri="{FF2B5EF4-FFF2-40B4-BE49-F238E27FC236}">
                <a16:creationId xmlns:a16="http://schemas.microsoft.com/office/drawing/2014/main" id="{8A4AEC73-74B6-490F-80AB-D7088A5A2091}"/>
              </a:ext>
            </a:extLst>
          </p:cNvPr>
          <p:cNvSpPr/>
          <p:nvPr/>
        </p:nvSpPr>
        <p:spPr>
          <a:xfrm>
            <a:off x="9291917" y="1407455"/>
            <a:ext cx="2611026" cy="564777"/>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قطاع الاقتصاد</a:t>
            </a:r>
          </a:p>
        </p:txBody>
      </p:sp>
      <p:sp>
        <p:nvSpPr>
          <p:cNvPr id="12" name="Rectangle 11">
            <a:extLst>
              <a:ext uri="{FF2B5EF4-FFF2-40B4-BE49-F238E27FC236}">
                <a16:creationId xmlns:a16="http://schemas.microsoft.com/office/drawing/2014/main" id="{2310C475-2E05-44DE-B02C-B50F3EB8C7D9}"/>
              </a:ext>
            </a:extLst>
          </p:cNvPr>
          <p:cNvSpPr/>
          <p:nvPr/>
        </p:nvSpPr>
        <p:spPr>
          <a:xfrm>
            <a:off x="6431679" y="1954325"/>
            <a:ext cx="2770094" cy="2169722"/>
          </a:xfrm>
          <a:prstGeom prst="rect">
            <a:avLst/>
          </a:prstGeom>
          <a:solidFill>
            <a:srgbClr val="FBE5D6"/>
          </a:solidFill>
        </p:spPr>
        <p:txBody>
          <a:bodyPr vert="horz" lIns="91440" tIns="45720" rIns="91440" bIns="45720" rtlCol="0" anchor="t">
            <a:noAutofit/>
          </a:bodyPr>
          <a:lstStyle/>
          <a:p>
            <a:pPr algn="just">
              <a:lnSpc>
                <a:spcPct val="106000"/>
              </a:lnSpc>
              <a:spcAft>
                <a:spcPts val="800"/>
              </a:spcAft>
            </a:pPr>
            <a:endParaRPr lang="ar-SA" sz="1500" b="1" dirty="0">
              <a:solidFill>
                <a:schemeClr val="tx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3" name="Rounded Rectangle 33">
            <a:extLst>
              <a:ext uri="{FF2B5EF4-FFF2-40B4-BE49-F238E27FC236}">
                <a16:creationId xmlns:a16="http://schemas.microsoft.com/office/drawing/2014/main" id="{2F602C89-3F38-4D66-818B-4A12FC332EBA}"/>
              </a:ext>
            </a:extLst>
          </p:cNvPr>
          <p:cNvSpPr/>
          <p:nvPr/>
        </p:nvSpPr>
        <p:spPr>
          <a:xfrm>
            <a:off x="6413303" y="1407456"/>
            <a:ext cx="2788470" cy="564777"/>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قطاع البنية التحتية</a:t>
            </a:r>
          </a:p>
        </p:txBody>
      </p:sp>
      <p:sp>
        <p:nvSpPr>
          <p:cNvPr id="14" name="Rectangle 13">
            <a:extLst>
              <a:ext uri="{FF2B5EF4-FFF2-40B4-BE49-F238E27FC236}">
                <a16:creationId xmlns:a16="http://schemas.microsoft.com/office/drawing/2014/main" id="{828337FD-C417-49D9-84EA-B02A2E9C840F}"/>
              </a:ext>
            </a:extLst>
          </p:cNvPr>
          <p:cNvSpPr/>
          <p:nvPr/>
        </p:nvSpPr>
        <p:spPr>
          <a:xfrm>
            <a:off x="3429271" y="1954325"/>
            <a:ext cx="2933484" cy="2169721"/>
          </a:xfrm>
          <a:prstGeom prst="rect">
            <a:avLst/>
          </a:prstGeom>
          <a:solidFill>
            <a:srgbClr val="FBE5D6"/>
          </a:solidFill>
        </p:spPr>
        <p:txBody>
          <a:bodyPr vert="horz" lIns="91440" tIns="45720" rIns="91440" bIns="45720" rtlCol="0" anchor="t">
            <a:noAutofit/>
          </a:bodyPr>
          <a:lstStyle/>
          <a:p>
            <a:pPr marL="342900" indent="-342900" algn="just">
              <a:lnSpc>
                <a:spcPct val="106000"/>
              </a:lnSpc>
              <a:spcAft>
                <a:spcPts val="800"/>
              </a:spcAft>
              <a:buFont typeface="Wingdings" panose="05000000000000000000" pitchFamily="2" charset="2"/>
              <a:buChar char="§"/>
            </a:pPr>
            <a:endParaRPr lang="ar-SA" sz="1500" b="1" dirty="0">
              <a:solidFill>
                <a:schemeClr val="tx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5" name="Rounded Rectangle 32">
            <a:extLst>
              <a:ext uri="{FF2B5EF4-FFF2-40B4-BE49-F238E27FC236}">
                <a16:creationId xmlns:a16="http://schemas.microsoft.com/office/drawing/2014/main" id="{F1686986-4786-41A4-81D7-14F6028240C8}"/>
              </a:ext>
            </a:extLst>
          </p:cNvPr>
          <p:cNvSpPr/>
          <p:nvPr/>
        </p:nvSpPr>
        <p:spPr>
          <a:xfrm>
            <a:off x="3437804" y="1411938"/>
            <a:ext cx="2943327" cy="564777"/>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الطرق والمواصلات</a:t>
            </a:r>
          </a:p>
        </p:txBody>
      </p:sp>
      <p:sp>
        <p:nvSpPr>
          <p:cNvPr id="16" name="Rectangle 15">
            <a:extLst>
              <a:ext uri="{FF2B5EF4-FFF2-40B4-BE49-F238E27FC236}">
                <a16:creationId xmlns:a16="http://schemas.microsoft.com/office/drawing/2014/main" id="{ACE6BF40-6423-431B-B759-475678FECFA0}"/>
              </a:ext>
            </a:extLst>
          </p:cNvPr>
          <p:cNvSpPr/>
          <p:nvPr/>
        </p:nvSpPr>
        <p:spPr>
          <a:xfrm>
            <a:off x="359765" y="1954325"/>
            <a:ext cx="2985420" cy="2169721"/>
          </a:xfrm>
          <a:prstGeom prst="rect">
            <a:avLst/>
          </a:prstGeom>
          <a:solidFill>
            <a:srgbClr val="FBE5D6"/>
          </a:solidFill>
        </p:spPr>
        <p:txBody>
          <a:bodyPr vert="horz" lIns="91440" tIns="45720" rIns="91440" bIns="45720" rtlCol="0" anchor="t">
            <a:noAutofit/>
          </a:bodyPr>
          <a:lstStyle/>
          <a:p>
            <a:pPr marL="342900" indent="-342900" algn="just">
              <a:lnSpc>
                <a:spcPct val="106000"/>
              </a:lnSpc>
              <a:spcAft>
                <a:spcPts val="800"/>
              </a:spcAft>
              <a:buFont typeface="Wingdings" panose="05000000000000000000" pitchFamily="2" charset="2"/>
              <a:buChar char="§"/>
            </a:pPr>
            <a:endParaRPr lang="ar-SA" sz="1500" b="1" dirty="0">
              <a:solidFill>
                <a:schemeClr val="tx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7" name="Rounded Rectangle 31">
            <a:extLst>
              <a:ext uri="{FF2B5EF4-FFF2-40B4-BE49-F238E27FC236}">
                <a16:creationId xmlns:a16="http://schemas.microsoft.com/office/drawing/2014/main" id="{97A665F2-1600-441B-BA32-1E82A44FCDDD}"/>
              </a:ext>
            </a:extLst>
          </p:cNvPr>
          <p:cNvSpPr/>
          <p:nvPr/>
        </p:nvSpPr>
        <p:spPr>
          <a:xfrm>
            <a:off x="359765" y="1407455"/>
            <a:ext cx="2993953" cy="564777"/>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قطاع الخدمات والمرافق العامة</a:t>
            </a:r>
          </a:p>
        </p:txBody>
      </p:sp>
      <p:sp>
        <p:nvSpPr>
          <p:cNvPr id="18" name="Rectangle 17">
            <a:extLst>
              <a:ext uri="{FF2B5EF4-FFF2-40B4-BE49-F238E27FC236}">
                <a16:creationId xmlns:a16="http://schemas.microsoft.com/office/drawing/2014/main" id="{C6912977-4B29-4A2B-A96C-FD1CE3897D54}"/>
              </a:ext>
            </a:extLst>
          </p:cNvPr>
          <p:cNvSpPr/>
          <p:nvPr/>
        </p:nvSpPr>
        <p:spPr>
          <a:xfrm>
            <a:off x="1295558" y="4751882"/>
            <a:ext cx="10156697" cy="1469036"/>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656E894-C68D-490F-AC8F-9F5B8A444258}"/>
              </a:ext>
            </a:extLst>
          </p:cNvPr>
          <p:cNvSpPr/>
          <p:nvPr/>
        </p:nvSpPr>
        <p:spPr>
          <a:xfrm>
            <a:off x="1825443" y="4903157"/>
            <a:ext cx="9139299" cy="1200329"/>
          </a:xfrm>
          <a:prstGeom prst="rect">
            <a:avLst/>
          </a:prstGeom>
        </p:spPr>
        <p:txBody>
          <a:bodyPr wrap="square">
            <a:spAutoFit/>
          </a:bodyPr>
          <a:lstStyle/>
          <a:p>
            <a:pPr algn="ctr"/>
            <a:r>
              <a:rPr lang="ar-SA" sz="3600" b="1" dirty="0">
                <a:solidFill>
                  <a:schemeClr val="bg1"/>
                </a:solidFill>
              </a:rPr>
              <a:t>نحو مدينة زراعية صامدة، ومركزا حيويا جاذبا بازدهاره الاقتصادي في بيئة صحية وامنه </a:t>
            </a:r>
            <a:endParaRPr lang="en-US" sz="3600" dirty="0">
              <a:solidFill>
                <a:schemeClr val="bg1"/>
              </a:solidFill>
            </a:endParaRPr>
          </a:p>
        </p:txBody>
      </p:sp>
      <p:sp>
        <p:nvSpPr>
          <p:cNvPr id="2" name="TextBox 1">
            <a:extLst>
              <a:ext uri="{FF2B5EF4-FFF2-40B4-BE49-F238E27FC236}">
                <a16:creationId xmlns:a16="http://schemas.microsoft.com/office/drawing/2014/main" id="{A93796D9-8209-456C-A250-6E9A91A85BE3}"/>
              </a:ext>
            </a:extLst>
          </p:cNvPr>
          <p:cNvSpPr txBox="1"/>
          <p:nvPr/>
        </p:nvSpPr>
        <p:spPr>
          <a:xfrm>
            <a:off x="6341536" y="2092722"/>
            <a:ext cx="2815166" cy="2031325"/>
          </a:xfrm>
          <a:prstGeom prst="rect">
            <a:avLst/>
          </a:prstGeom>
          <a:noFill/>
        </p:spPr>
        <p:txBody>
          <a:bodyPr wrap="square" rtlCol="0">
            <a:spAutoFit/>
          </a:bodyPr>
          <a:lstStyle/>
          <a:p>
            <a:pPr algn="r"/>
            <a:r>
              <a:rPr lang="ar-SA" dirty="0"/>
              <a:t>1-استخدام الطاقة المتجددة كمصدر للتوليد.</a:t>
            </a:r>
          </a:p>
          <a:p>
            <a:pPr algn="r"/>
            <a:r>
              <a:rPr lang="ar-SA" dirty="0"/>
              <a:t>2-توسعة لشبكات الكهرباء.</a:t>
            </a:r>
          </a:p>
          <a:p>
            <a:pPr algn="r"/>
            <a:r>
              <a:rPr lang="ar-SA" dirty="0"/>
              <a:t>3-ضعف البنية التحتية في مجال الصرف الصحي</a:t>
            </a:r>
          </a:p>
          <a:p>
            <a:pPr algn="r"/>
            <a:r>
              <a:rPr lang="ar-SA" dirty="0"/>
              <a:t>4-ضعف البنية التحتية للمياه.</a:t>
            </a:r>
          </a:p>
          <a:p>
            <a:pPr algn="r"/>
            <a:endParaRPr lang="en-US" dirty="0"/>
          </a:p>
        </p:txBody>
      </p:sp>
      <p:sp>
        <p:nvSpPr>
          <p:cNvPr id="20" name="TextBox 19">
            <a:extLst>
              <a:ext uri="{FF2B5EF4-FFF2-40B4-BE49-F238E27FC236}">
                <a16:creationId xmlns:a16="http://schemas.microsoft.com/office/drawing/2014/main" id="{D2646025-F17B-4F2D-8581-9E0C620DE443}"/>
              </a:ext>
            </a:extLst>
          </p:cNvPr>
          <p:cNvSpPr txBox="1"/>
          <p:nvPr/>
        </p:nvSpPr>
        <p:spPr>
          <a:xfrm>
            <a:off x="220133" y="2123507"/>
            <a:ext cx="3089667" cy="2031325"/>
          </a:xfrm>
          <a:prstGeom prst="rect">
            <a:avLst/>
          </a:prstGeom>
          <a:noFill/>
        </p:spPr>
        <p:txBody>
          <a:bodyPr wrap="square" rtlCol="0">
            <a:spAutoFit/>
          </a:bodyPr>
          <a:lstStyle/>
          <a:p>
            <a:pPr algn="r"/>
            <a:r>
              <a:rPr lang="ar-SA" dirty="0"/>
              <a:t>1-ايجاد اماكن ترفيهية ومنتزهات تعمل على جذب السياح والزوار.</a:t>
            </a:r>
          </a:p>
          <a:p>
            <a:pPr algn="r"/>
            <a:r>
              <a:rPr lang="ar-SA" dirty="0"/>
              <a:t>2-اعادة تأهيل الاماكن الاثرية.</a:t>
            </a:r>
          </a:p>
          <a:p>
            <a:pPr algn="r"/>
            <a:r>
              <a:rPr lang="ar-SA" dirty="0"/>
              <a:t>3-توفير كلية مهنية.</a:t>
            </a:r>
          </a:p>
          <a:p>
            <a:pPr algn="r"/>
            <a:r>
              <a:rPr lang="ar-SA" dirty="0"/>
              <a:t>4-توسعة مستشفى الشهيد ياسر عرفات.</a:t>
            </a:r>
          </a:p>
          <a:p>
            <a:pPr algn="r"/>
            <a:endParaRPr lang="en-US" dirty="0"/>
          </a:p>
          <a:p>
            <a:pPr algn="r"/>
            <a:endParaRPr lang="en-US" dirty="0"/>
          </a:p>
        </p:txBody>
      </p:sp>
      <p:sp>
        <p:nvSpPr>
          <p:cNvPr id="3" name="Rectangle 2">
            <a:extLst>
              <a:ext uri="{FF2B5EF4-FFF2-40B4-BE49-F238E27FC236}">
                <a16:creationId xmlns:a16="http://schemas.microsoft.com/office/drawing/2014/main" id="{5B6491C8-A659-4796-9AF4-85E200FE6FD2}"/>
              </a:ext>
            </a:extLst>
          </p:cNvPr>
          <p:cNvSpPr/>
          <p:nvPr/>
        </p:nvSpPr>
        <p:spPr>
          <a:xfrm>
            <a:off x="9291916" y="2092721"/>
            <a:ext cx="2596386" cy="1754326"/>
          </a:xfrm>
          <a:prstGeom prst="rect">
            <a:avLst/>
          </a:prstGeom>
        </p:spPr>
        <p:txBody>
          <a:bodyPr wrap="square">
            <a:spAutoFit/>
          </a:bodyPr>
          <a:lstStyle/>
          <a:p>
            <a:pPr algn="r"/>
            <a:r>
              <a:rPr lang="ar-SA" dirty="0"/>
              <a:t>1-استغلال الاراضي الزراعية وحمايتها وتسويق المنتجات الزراعية.</a:t>
            </a:r>
          </a:p>
          <a:p>
            <a:pPr algn="r"/>
            <a:r>
              <a:rPr lang="ar-SA" dirty="0"/>
              <a:t>2-تتخطيط وتطوير منطقة صناعية اخرى .</a:t>
            </a:r>
          </a:p>
          <a:p>
            <a:pPr algn="r"/>
            <a:r>
              <a:rPr lang="ar-SA" dirty="0"/>
              <a:t>3-توفير فرص عمل</a:t>
            </a:r>
            <a:endParaRPr lang="en-US" dirty="0"/>
          </a:p>
        </p:txBody>
      </p:sp>
      <p:sp>
        <p:nvSpPr>
          <p:cNvPr id="22" name="TextBox 21">
            <a:extLst>
              <a:ext uri="{FF2B5EF4-FFF2-40B4-BE49-F238E27FC236}">
                <a16:creationId xmlns:a16="http://schemas.microsoft.com/office/drawing/2014/main" id="{0FE0091F-4736-480F-B531-F5AFD0660DA0}"/>
              </a:ext>
            </a:extLst>
          </p:cNvPr>
          <p:cNvSpPr txBox="1"/>
          <p:nvPr/>
        </p:nvSpPr>
        <p:spPr>
          <a:xfrm>
            <a:off x="3378724" y="2198836"/>
            <a:ext cx="2815166" cy="923330"/>
          </a:xfrm>
          <a:prstGeom prst="rect">
            <a:avLst/>
          </a:prstGeom>
          <a:noFill/>
        </p:spPr>
        <p:txBody>
          <a:bodyPr wrap="square" rtlCol="0">
            <a:spAutoFit/>
          </a:bodyPr>
          <a:lstStyle/>
          <a:p>
            <a:pPr algn="r"/>
            <a:r>
              <a:rPr lang="ar-SA" dirty="0"/>
              <a:t>1-خدمة مناطق التوسعة للمخطط الهيكلي ببشبكة طرق للايفاء بالاحتياجات المستقبلية</a:t>
            </a:r>
            <a:endParaRPr lang="en-US" dirty="0"/>
          </a:p>
        </p:txBody>
      </p:sp>
    </p:spTree>
    <p:extLst>
      <p:ext uri="{BB962C8B-B14F-4D97-AF65-F5344CB8AC3E}">
        <p14:creationId xmlns:p14="http://schemas.microsoft.com/office/powerpoint/2010/main" val="66640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1000"/>
                                        <p:tgtEl>
                                          <p:spTgt spid="17"/>
                                        </p:tgtEl>
                                      </p:cBhvr>
                                    </p:animEffect>
                                    <p:anim calcmode="lin" valueType="num">
                                      <p:cBhvr>
                                        <p:cTn id="69" dur="1000" fill="hold"/>
                                        <p:tgtEl>
                                          <p:spTgt spid="17"/>
                                        </p:tgtEl>
                                        <p:attrNameLst>
                                          <p:attrName>ppt_x</p:attrName>
                                        </p:attrNameLst>
                                      </p:cBhvr>
                                      <p:tavLst>
                                        <p:tav tm="0">
                                          <p:val>
                                            <p:strVal val="#ppt_x"/>
                                          </p:val>
                                        </p:tav>
                                        <p:tav tm="100000">
                                          <p:val>
                                            <p:strVal val="#ppt_x"/>
                                          </p:val>
                                        </p:tav>
                                      </p:tavLst>
                                    </p:anim>
                                    <p:anim calcmode="lin" valueType="num">
                                      <p:cBhvr>
                                        <p:cTn id="7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 grpId="0"/>
      <p:bldP spid="20" grpId="0"/>
      <p:bldP spid="3" grpId="0"/>
      <p:bldP spid="2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row: Pentagon 9">
            <a:extLst>
              <a:ext uri="{FF2B5EF4-FFF2-40B4-BE49-F238E27FC236}">
                <a16:creationId xmlns:a16="http://schemas.microsoft.com/office/drawing/2014/main" id="{FF02F18C-A701-4582-A15F-FCACF9F609A9}"/>
              </a:ext>
            </a:extLst>
          </p:cNvPr>
          <p:cNvSpPr/>
          <p:nvPr/>
        </p:nvSpPr>
        <p:spPr>
          <a:xfrm flipH="1">
            <a:off x="5816182" y="237068"/>
            <a:ext cx="5082193" cy="549061"/>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3BA46FC-C28D-4492-B4BC-3167CD50ECB3}"/>
              </a:ext>
            </a:extLst>
          </p:cNvPr>
          <p:cNvSpPr/>
          <p:nvPr/>
        </p:nvSpPr>
        <p:spPr>
          <a:xfrm>
            <a:off x="11724636" y="237068"/>
            <a:ext cx="247231" cy="549061"/>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ectangle 11">
            <a:extLst>
              <a:ext uri="{FF2B5EF4-FFF2-40B4-BE49-F238E27FC236}">
                <a16:creationId xmlns:a16="http://schemas.microsoft.com/office/drawing/2014/main" id="{9C726966-9392-4FD4-A40A-F241DBADEB7F}"/>
              </a:ext>
            </a:extLst>
          </p:cNvPr>
          <p:cNvSpPr/>
          <p:nvPr/>
        </p:nvSpPr>
        <p:spPr>
          <a:xfrm>
            <a:off x="11366806" y="237068"/>
            <a:ext cx="247232" cy="549061"/>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Rectangle 12">
            <a:extLst>
              <a:ext uri="{FF2B5EF4-FFF2-40B4-BE49-F238E27FC236}">
                <a16:creationId xmlns:a16="http://schemas.microsoft.com/office/drawing/2014/main" id="{687EDFBB-F366-4EFF-B8F8-3E9ADC62C51E}"/>
              </a:ext>
            </a:extLst>
          </p:cNvPr>
          <p:cNvSpPr/>
          <p:nvPr/>
        </p:nvSpPr>
        <p:spPr>
          <a:xfrm>
            <a:off x="11028060" y="237068"/>
            <a:ext cx="228147" cy="549061"/>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8357ADE0-5D7D-4735-9B6D-ED1AA221402E}"/>
              </a:ext>
            </a:extLst>
          </p:cNvPr>
          <p:cNvSpPr/>
          <p:nvPr/>
        </p:nvSpPr>
        <p:spPr>
          <a:xfrm>
            <a:off x="6284612" y="237068"/>
            <a:ext cx="4613764"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الاحتياجات المستقبلية لاستخدامات الاراضي</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graphicFrame>
        <p:nvGraphicFramePr>
          <p:cNvPr id="16" name="Table 15">
            <a:extLst>
              <a:ext uri="{FF2B5EF4-FFF2-40B4-BE49-F238E27FC236}">
                <a16:creationId xmlns:a16="http://schemas.microsoft.com/office/drawing/2014/main" id="{D7699C11-822D-4108-B482-F0B363DFA932}"/>
              </a:ext>
            </a:extLst>
          </p:cNvPr>
          <p:cNvGraphicFramePr>
            <a:graphicFrameLocks noGrp="1"/>
          </p:cNvGraphicFramePr>
          <p:nvPr>
            <p:extLst>
              <p:ext uri="{D42A27DB-BD31-4B8C-83A1-F6EECF244321}">
                <p14:modId xmlns:p14="http://schemas.microsoft.com/office/powerpoint/2010/main" val="2464030543"/>
              </p:ext>
            </p:extLst>
          </p:nvPr>
        </p:nvGraphicFramePr>
        <p:xfrm>
          <a:off x="1244183" y="929390"/>
          <a:ext cx="9654190" cy="5691538"/>
        </p:xfrm>
        <a:graphic>
          <a:graphicData uri="http://schemas.openxmlformats.org/drawingml/2006/table">
            <a:tbl>
              <a:tblPr>
                <a:tableStyleId>{5C22544A-7EE6-4342-B048-85BDC9FD1C3A}</a:tableStyleId>
              </a:tblPr>
              <a:tblGrid>
                <a:gridCol w="965419">
                  <a:extLst>
                    <a:ext uri="{9D8B030D-6E8A-4147-A177-3AD203B41FA5}">
                      <a16:colId xmlns:a16="http://schemas.microsoft.com/office/drawing/2014/main" val="377961447"/>
                    </a:ext>
                  </a:extLst>
                </a:gridCol>
                <a:gridCol w="965419">
                  <a:extLst>
                    <a:ext uri="{9D8B030D-6E8A-4147-A177-3AD203B41FA5}">
                      <a16:colId xmlns:a16="http://schemas.microsoft.com/office/drawing/2014/main" val="3810972202"/>
                    </a:ext>
                  </a:extLst>
                </a:gridCol>
                <a:gridCol w="965419">
                  <a:extLst>
                    <a:ext uri="{9D8B030D-6E8A-4147-A177-3AD203B41FA5}">
                      <a16:colId xmlns:a16="http://schemas.microsoft.com/office/drawing/2014/main" val="1800736125"/>
                    </a:ext>
                  </a:extLst>
                </a:gridCol>
                <a:gridCol w="965419">
                  <a:extLst>
                    <a:ext uri="{9D8B030D-6E8A-4147-A177-3AD203B41FA5}">
                      <a16:colId xmlns:a16="http://schemas.microsoft.com/office/drawing/2014/main" val="1808299205"/>
                    </a:ext>
                  </a:extLst>
                </a:gridCol>
                <a:gridCol w="965419">
                  <a:extLst>
                    <a:ext uri="{9D8B030D-6E8A-4147-A177-3AD203B41FA5}">
                      <a16:colId xmlns:a16="http://schemas.microsoft.com/office/drawing/2014/main" val="1838067861"/>
                    </a:ext>
                  </a:extLst>
                </a:gridCol>
                <a:gridCol w="965419">
                  <a:extLst>
                    <a:ext uri="{9D8B030D-6E8A-4147-A177-3AD203B41FA5}">
                      <a16:colId xmlns:a16="http://schemas.microsoft.com/office/drawing/2014/main" val="3879195534"/>
                    </a:ext>
                  </a:extLst>
                </a:gridCol>
                <a:gridCol w="965419">
                  <a:extLst>
                    <a:ext uri="{9D8B030D-6E8A-4147-A177-3AD203B41FA5}">
                      <a16:colId xmlns:a16="http://schemas.microsoft.com/office/drawing/2014/main" val="2806237716"/>
                    </a:ext>
                  </a:extLst>
                </a:gridCol>
                <a:gridCol w="965419">
                  <a:extLst>
                    <a:ext uri="{9D8B030D-6E8A-4147-A177-3AD203B41FA5}">
                      <a16:colId xmlns:a16="http://schemas.microsoft.com/office/drawing/2014/main" val="2888451058"/>
                    </a:ext>
                  </a:extLst>
                </a:gridCol>
                <a:gridCol w="965419">
                  <a:extLst>
                    <a:ext uri="{9D8B030D-6E8A-4147-A177-3AD203B41FA5}">
                      <a16:colId xmlns:a16="http://schemas.microsoft.com/office/drawing/2014/main" val="1035331964"/>
                    </a:ext>
                  </a:extLst>
                </a:gridCol>
                <a:gridCol w="965419">
                  <a:extLst>
                    <a:ext uri="{9D8B030D-6E8A-4147-A177-3AD203B41FA5}">
                      <a16:colId xmlns:a16="http://schemas.microsoft.com/office/drawing/2014/main" val="3737157538"/>
                    </a:ext>
                  </a:extLst>
                </a:gridCol>
              </a:tblGrid>
              <a:tr h="951190">
                <a:tc>
                  <a:txBody>
                    <a:bodyPr/>
                    <a:lstStyle/>
                    <a:p>
                      <a:pPr algn="ctr" rtl="1" fontAlgn="ctr"/>
                      <a:r>
                        <a:rPr lang="ar-SA" sz="1400" u="none" strike="noStrike">
                          <a:effectLst/>
                        </a:rPr>
                        <a:t>مجموع المساحات</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المساحة الاضافية المفترضة</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الزيادة في عدد السكان</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dirty="0">
                          <a:effectLst/>
                        </a:rPr>
                        <a:t>عدد السكان في سنة الهدف</a:t>
                      </a:r>
                      <a:endParaRPr lang="en-US" sz="1400" u="none" strike="noStrike" dirty="0">
                        <a:effectLst/>
                      </a:endParaRPr>
                    </a:p>
                    <a:p>
                      <a:pPr algn="ctr" rtl="1" fontAlgn="ctr"/>
                      <a:r>
                        <a:rPr lang="en-US" sz="1400" b="0" i="0" u="none" strike="noStrike" dirty="0">
                          <a:solidFill>
                            <a:schemeClr val="tx1"/>
                          </a:solidFill>
                          <a:effectLst/>
                          <a:latin typeface="Arial" panose="020B0604020202020204" pitchFamily="34" charset="0"/>
                        </a:rPr>
                        <a:t>2034</a:t>
                      </a:r>
                      <a:endParaRPr lang="ar-SA" sz="1400" b="0" i="0" u="none" strike="noStrike" dirty="0">
                        <a:solidFill>
                          <a:schemeClr val="tx1"/>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النقص في المساحة</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المساحة الحقيقية</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المساحة المفترض توافرها</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عدد السكان الحالي</a:t>
                      </a:r>
                      <a:endParaRPr lang="ar-SA" sz="1400" b="1" i="0" u="none" strike="noStrike">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dirty="0">
                          <a:effectLst/>
                        </a:rPr>
                        <a:t>متوسط المساحة اللازمة  دونم/شخص</a:t>
                      </a:r>
                      <a:endParaRPr lang="ar-SA" sz="14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dirty="0">
                          <a:effectLst/>
                        </a:rPr>
                        <a:t>استعمالات الاراضي</a:t>
                      </a:r>
                      <a:endParaRPr lang="ar-SA" sz="14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2415497607"/>
                  </a:ext>
                </a:extLst>
              </a:tr>
              <a:tr h="343051">
                <a:tc>
                  <a:txBody>
                    <a:bodyPr/>
                    <a:lstStyle/>
                    <a:p>
                      <a:pPr algn="ctr" rtl="1" fontAlgn="t"/>
                      <a:r>
                        <a:rPr lang="en-US" sz="1400" u="none" strike="noStrike">
                          <a:effectLst/>
                        </a:rPr>
                        <a:t>1,216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601.47</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rowSpan="12">
                  <a:txBody>
                    <a:bodyPr/>
                    <a:lstStyle/>
                    <a:p>
                      <a:pPr algn="ctr" rtl="1" fontAlgn="t"/>
                      <a:r>
                        <a:rPr lang="en-US" sz="1400" u="none" strike="noStrike">
                          <a:effectLst/>
                        </a:rPr>
                        <a:t>6683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rowSpan="12">
                  <a:txBody>
                    <a:bodyPr/>
                    <a:lstStyle/>
                    <a:p>
                      <a:pPr algn="ctr" rtl="1" fontAlgn="t"/>
                      <a:r>
                        <a:rPr lang="en-US" sz="1400" u="none" strike="noStrike" dirty="0">
                          <a:effectLst/>
                        </a:rPr>
                        <a:t>17356</a:t>
                      </a:r>
                      <a:endParaRPr lang="en-US" sz="1400" b="0" i="0" u="none" strike="noStrike" dirty="0">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615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346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960.57</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rowSpan="12">
                  <a:txBody>
                    <a:bodyPr/>
                    <a:lstStyle/>
                    <a:p>
                      <a:pPr algn="ctr" rtl="1" fontAlgn="t"/>
                      <a:r>
                        <a:rPr lang="en-US" sz="1400" u="none" strike="noStrike" dirty="0">
                          <a:effectLst/>
                        </a:rPr>
                        <a:t>10673</a:t>
                      </a:r>
                      <a:endParaRPr lang="en-US" sz="1400" b="0" i="0" u="none" strike="noStrike" dirty="0">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en-US" sz="1400" u="none" strike="noStrike">
                          <a:effectLst/>
                        </a:rPr>
                        <a:t>0.09</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المناطق السكنية</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1638696967"/>
                  </a:ext>
                </a:extLst>
              </a:tr>
              <a:tr h="498985">
                <a:tc>
                  <a:txBody>
                    <a:bodyPr/>
                    <a:lstStyle/>
                    <a:p>
                      <a:pPr algn="ctr" rtl="1" fontAlgn="t"/>
                      <a:r>
                        <a:rPr lang="en-US" sz="1400" u="none" strike="noStrike">
                          <a:effectLst/>
                        </a:rPr>
                        <a:t>-251</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33.415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-284</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337.63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53.365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0.005</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dirty="0">
                          <a:effectLst/>
                        </a:rPr>
                        <a:t>المدارس</a:t>
                      </a:r>
                      <a:endParaRPr lang="ar-SA" sz="1400" b="0" i="0" u="none" strike="noStrike" dirty="0">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3514422308"/>
                  </a:ext>
                </a:extLst>
              </a:tr>
              <a:tr h="343051">
                <a:tc>
                  <a:txBody>
                    <a:bodyPr/>
                    <a:lstStyle/>
                    <a:p>
                      <a:pPr algn="ctr" rtl="1" fontAlgn="t"/>
                      <a:r>
                        <a:rPr lang="en-US" sz="1400" u="none" strike="noStrike">
                          <a:effectLst/>
                        </a:rPr>
                        <a:t>49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20.049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29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3.345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32.019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0.003</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الخدامت الصحية</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3475385744"/>
                  </a:ext>
                </a:extLst>
              </a:tr>
              <a:tr h="343051">
                <a:tc>
                  <a:txBody>
                    <a:bodyPr/>
                    <a:lstStyle/>
                    <a:p>
                      <a:pPr algn="ctr" rtl="1" fontAlgn="t"/>
                      <a:r>
                        <a:rPr lang="en-US" sz="1400" u="none" strike="noStrike">
                          <a:effectLst/>
                        </a:rPr>
                        <a:t>17</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6.683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11</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0</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10.673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0.001</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الخدمات الثقافية </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683128940"/>
                  </a:ext>
                </a:extLst>
              </a:tr>
              <a:tr h="498985">
                <a:tc>
                  <a:txBody>
                    <a:bodyPr/>
                    <a:lstStyle/>
                    <a:p>
                      <a:pPr algn="ctr" rtl="1" fontAlgn="t"/>
                      <a:r>
                        <a:rPr lang="en-US" sz="1400" u="none" strike="noStrike">
                          <a:effectLst/>
                        </a:rPr>
                        <a:t>50</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20.049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dirty="0">
                          <a:effectLst/>
                        </a:rPr>
                        <a:t>30</a:t>
                      </a:r>
                      <a:endParaRPr lang="en-US" sz="1400" b="0" i="0" u="none" strike="noStrike" dirty="0">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32.019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0.003</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الخدمات الادراية</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407715787"/>
                  </a:ext>
                </a:extLst>
              </a:tr>
              <a:tr h="498985">
                <a:tc>
                  <a:txBody>
                    <a:bodyPr/>
                    <a:lstStyle/>
                    <a:p>
                      <a:pPr algn="ctr" rtl="1" fontAlgn="t"/>
                      <a:r>
                        <a:rPr lang="en-US" sz="1400" u="none" strike="noStrike">
                          <a:effectLst/>
                        </a:rPr>
                        <a:t>26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13.366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13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8.633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21.346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0.002</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الخدمات التجارية</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2062114471"/>
                  </a:ext>
                </a:extLst>
              </a:tr>
              <a:tr h="498985">
                <a:tc>
                  <a:txBody>
                    <a:bodyPr/>
                    <a:lstStyle/>
                    <a:p>
                      <a:pPr algn="ctr" rtl="1" fontAlgn="t"/>
                      <a:r>
                        <a:rPr lang="en-US" sz="1400" u="none" strike="noStrike">
                          <a:effectLst/>
                        </a:rPr>
                        <a:t>65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26.732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39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3.976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42.692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0.004</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الخدمات الصناعية</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1110984224"/>
                  </a:ext>
                </a:extLst>
              </a:tr>
              <a:tr h="343051">
                <a:tc>
                  <a:txBody>
                    <a:bodyPr/>
                    <a:lstStyle/>
                    <a:p>
                      <a:pPr algn="ctr" rtl="1" fontAlgn="t"/>
                      <a:r>
                        <a:rPr lang="en-US" sz="1400" u="none" strike="noStrike">
                          <a:effectLst/>
                        </a:rPr>
                        <a:t>15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6.683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1.908</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10.673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0.001</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مقابر</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1898949766"/>
                  </a:ext>
                </a:extLst>
              </a:tr>
              <a:tr h="343051">
                <a:tc>
                  <a:txBody>
                    <a:bodyPr/>
                    <a:lstStyle/>
                    <a:p>
                      <a:pPr algn="ctr" rtl="1" fontAlgn="t"/>
                      <a:r>
                        <a:rPr lang="en-US" sz="1400" u="none" strike="noStrike">
                          <a:effectLst/>
                        </a:rPr>
                        <a:t>5</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2.6732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1.46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4.2692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0.0004</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مساجد</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3560083394"/>
                  </a:ext>
                </a:extLst>
              </a:tr>
              <a:tr h="343051">
                <a:tc>
                  <a:txBody>
                    <a:bodyPr/>
                    <a:lstStyle/>
                    <a:p>
                      <a:pPr algn="ctr" rtl="1" fontAlgn="t"/>
                      <a:r>
                        <a:rPr lang="en-US" sz="1400" u="none" strike="noStrike">
                          <a:effectLst/>
                        </a:rPr>
                        <a:t>63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26.732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37</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6.159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42.692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0.004</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حدائق وملاعب</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2088381604"/>
                  </a:ext>
                </a:extLst>
              </a:tr>
              <a:tr h="343051">
                <a:tc>
                  <a:txBody>
                    <a:bodyPr/>
                    <a:lstStyle/>
                    <a:p>
                      <a:pPr algn="ctr" rtl="1" fontAlgn="t"/>
                      <a:r>
                        <a:rPr lang="en-US" sz="1400" u="none" strike="noStrike">
                          <a:effectLst/>
                        </a:rPr>
                        <a:t>129</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66.83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62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44.453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106.73</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0.01</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a:effectLst/>
                        </a:rPr>
                        <a:t>الشوارع</a:t>
                      </a:r>
                      <a:endParaRPr lang="ar-SA" sz="1400" b="0" i="0" u="none" strike="noStrike">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4237956558"/>
                  </a:ext>
                </a:extLst>
              </a:tr>
              <a:tr h="343051">
                <a:tc>
                  <a:txBody>
                    <a:bodyPr/>
                    <a:lstStyle/>
                    <a:p>
                      <a:pPr algn="ctr" rtl="1" fontAlgn="t"/>
                      <a:r>
                        <a:rPr lang="en-US" sz="1400" u="none" strike="noStrike">
                          <a:effectLst/>
                        </a:rPr>
                        <a:t>1,796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824.6822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vMerge="1">
                  <a:txBody>
                    <a:bodyPr/>
                    <a:lstStyle/>
                    <a:p>
                      <a:endParaRPr lang="en-US"/>
                    </a:p>
                  </a:txBody>
                  <a:tcPr/>
                </a:tc>
                <a:tc>
                  <a:txBody>
                    <a:bodyPr/>
                    <a:lstStyle/>
                    <a:p>
                      <a:pPr algn="ctr" rtl="1" fontAlgn="t"/>
                      <a:r>
                        <a:rPr lang="en-US" sz="1400" u="none" strike="noStrike">
                          <a:effectLst/>
                        </a:rPr>
                        <a:t>971</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346</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t"/>
                      <a:r>
                        <a:rPr lang="en-US" sz="1400" u="none" strike="noStrike">
                          <a:effectLst/>
                        </a:rPr>
                        <a:t>1317.0482</a:t>
                      </a:r>
                      <a:endParaRPr lang="en-US" sz="1400" b="0" i="0" u="none" strike="noStrike">
                        <a:solidFill>
                          <a:srgbClr val="514843"/>
                        </a:solidFill>
                        <a:effectLst/>
                        <a:latin typeface="Euphemia" panose="020B0503040102020104" pitchFamily="34" charset="0"/>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vMerge="1">
                  <a:txBody>
                    <a:bodyPr/>
                    <a:lstStyle/>
                    <a:p>
                      <a:endParaRPr lang="en-US"/>
                    </a:p>
                  </a:txBody>
                  <a:tcPr/>
                </a:tc>
                <a:tc>
                  <a:txBody>
                    <a:bodyPr/>
                    <a:lstStyle/>
                    <a:p>
                      <a:pPr algn="ctr" rtl="1" fontAlgn="ctr"/>
                      <a:r>
                        <a:rPr lang="en-US" sz="1400" u="none" strike="noStrike">
                          <a:effectLst/>
                        </a:rPr>
                        <a:t>0.1234</a:t>
                      </a:r>
                      <a:endParaRPr lang="en-US" sz="1400" b="0" i="0" u="none" strike="noStrike">
                        <a:solidFill>
                          <a:srgbClr val="514843"/>
                        </a:solidFill>
                        <a:effectLst/>
                        <a:latin typeface="Euphemia" panose="020B05030401020201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tc>
                  <a:txBody>
                    <a:bodyPr/>
                    <a:lstStyle/>
                    <a:p>
                      <a:pPr algn="ctr" rtl="1" fontAlgn="ctr"/>
                      <a:r>
                        <a:rPr lang="ar-SA" sz="1400" u="none" strike="noStrike" dirty="0">
                          <a:effectLst/>
                        </a:rPr>
                        <a:t>المجموع</a:t>
                      </a:r>
                      <a:endParaRPr lang="ar-SA" sz="1400" b="0" i="0" u="none" strike="noStrike" dirty="0">
                        <a:solidFill>
                          <a:srgbClr val="514843"/>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EDED"/>
                    </a:solidFill>
                  </a:tcPr>
                </a:tc>
                <a:extLst>
                  <a:ext uri="{0D108BD9-81ED-4DB2-BD59-A6C34878D82A}">
                    <a16:rowId xmlns:a16="http://schemas.microsoft.com/office/drawing/2014/main" val="3498958572"/>
                  </a:ext>
                </a:extLst>
              </a:tr>
            </a:tbl>
          </a:graphicData>
        </a:graphic>
      </p:graphicFrame>
      <p:sp>
        <p:nvSpPr>
          <p:cNvPr id="9" name="Rectangle 8">
            <a:extLst>
              <a:ext uri="{FF2B5EF4-FFF2-40B4-BE49-F238E27FC236}">
                <a16:creationId xmlns:a16="http://schemas.microsoft.com/office/drawing/2014/main" id="{6A50C53B-BB1F-4317-A3E4-1C246EF7DA06}"/>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7" name="Rectangle 16">
            <a:extLst>
              <a:ext uri="{FF2B5EF4-FFF2-40B4-BE49-F238E27FC236}">
                <a16:creationId xmlns:a16="http://schemas.microsoft.com/office/drawing/2014/main" id="{E2BF58E2-BAB6-4BA3-A390-147196972E28}"/>
              </a:ext>
            </a:extLst>
          </p:cNvPr>
          <p:cNvSpPr/>
          <p:nvPr/>
        </p:nvSpPr>
        <p:spPr>
          <a:xfrm>
            <a:off x="1244183" y="929390"/>
            <a:ext cx="944381" cy="56915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79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6AC3BD-A2FC-4E72-8801-D07729C11D9E}"/>
              </a:ext>
            </a:extLst>
          </p:cNvPr>
          <p:cNvSpPr/>
          <p:nvPr/>
        </p:nvSpPr>
        <p:spPr>
          <a:xfrm>
            <a:off x="1977081" y="2384855"/>
            <a:ext cx="8189915" cy="1767016"/>
          </a:xfrm>
          <a:prstGeom prst="rect">
            <a:avLst/>
          </a:prstGeom>
          <a:solidFill>
            <a:schemeClr val="accent1">
              <a:lumMod val="5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a:latin typeface="Arabic Typesetting" panose="03020402040406030203" pitchFamily="66" charset="-78"/>
                <a:cs typeface="Arabic Typesetting" panose="03020402040406030203" pitchFamily="66" charset="-78"/>
              </a:rPr>
              <a:t>التوجهات التنموية</a:t>
            </a:r>
          </a:p>
        </p:txBody>
      </p:sp>
      <p:grpSp>
        <p:nvGrpSpPr>
          <p:cNvPr id="5" name="Group 4">
            <a:extLst>
              <a:ext uri="{FF2B5EF4-FFF2-40B4-BE49-F238E27FC236}">
                <a16:creationId xmlns:a16="http://schemas.microsoft.com/office/drawing/2014/main" id="{AA70106D-C809-451D-BF76-60B61505A305}"/>
              </a:ext>
            </a:extLst>
          </p:cNvPr>
          <p:cNvGrpSpPr/>
          <p:nvPr/>
        </p:nvGrpSpPr>
        <p:grpSpPr>
          <a:xfrm>
            <a:off x="0" y="2384855"/>
            <a:ext cx="1878226" cy="1767016"/>
            <a:chOff x="132412" y="209862"/>
            <a:chExt cx="1309260" cy="576000"/>
          </a:xfrm>
        </p:grpSpPr>
        <p:sp>
          <p:nvSpPr>
            <p:cNvPr id="6" name="Rectangle 5">
              <a:extLst>
                <a:ext uri="{FF2B5EF4-FFF2-40B4-BE49-F238E27FC236}">
                  <a16:creationId xmlns:a16="http://schemas.microsoft.com/office/drawing/2014/main" id="{F0A09028-EFB9-4CBE-92D5-0DE77450642D}"/>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2EBCFB28-E587-447F-B96B-8AFAA675F5D7}"/>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B9AD46E0-DAC8-408D-B371-CC76D9AEF41C}"/>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0222E8F4-71E6-4144-ACBB-C85B94E9E596}"/>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FDE919F0-FA7F-4406-A907-C118E97EAA65}"/>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grpSp>
        <p:nvGrpSpPr>
          <p:cNvPr id="11" name="Group 10">
            <a:extLst>
              <a:ext uri="{FF2B5EF4-FFF2-40B4-BE49-F238E27FC236}">
                <a16:creationId xmlns:a16="http://schemas.microsoft.com/office/drawing/2014/main" id="{C53A203E-F499-4C84-9ED9-00235A5F6311}"/>
              </a:ext>
            </a:extLst>
          </p:cNvPr>
          <p:cNvGrpSpPr/>
          <p:nvPr/>
        </p:nvGrpSpPr>
        <p:grpSpPr>
          <a:xfrm>
            <a:off x="10313774" y="2384855"/>
            <a:ext cx="1878226" cy="1767016"/>
            <a:chOff x="132412" y="209862"/>
            <a:chExt cx="1309260" cy="576000"/>
          </a:xfrm>
        </p:grpSpPr>
        <p:sp>
          <p:nvSpPr>
            <p:cNvPr id="12" name="Rectangle 11">
              <a:extLst>
                <a:ext uri="{FF2B5EF4-FFF2-40B4-BE49-F238E27FC236}">
                  <a16:creationId xmlns:a16="http://schemas.microsoft.com/office/drawing/2014/main" id="{028A69CF-AB0D-4322-9DCD-21B886A641FE}"/>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Rectangle 12">
              <a:extLst>
                <a:ext uri="{FF2B5EF4-FFF2-40B4-BE49-F238E27FC236}">
                  <a16:creationId xmlns:a16="http://schemas.microsoft.com/office/drawing/2014/main" id="{931DA319-22F5-4129-B28B-A2171E4912D8}"/>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9AFE682C-7787-4744-BA9B-FE4A6A2A52E0}"/>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Rectangle 14">
              <a:extLst>
                <a:ext uri="{FF2B5EF4-FFF2-40B4-BE49-F238E27FC236}">
                  <a16:creationId xmlns:a16="http://schemas.microsoft.com/office/drawing/2014/main" id="{D48086D5-7253-46DA-94F4-2FEAE9B6F7F6}"/>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Rectangle 15">
              <a:extLst>
                <a:ext uri="{FF2B5EF4-FFF2-40B4-BE49-F238E27FC236}">
                  <a16:creationId xmlns:a16="http://schemas.microsoft.com/office/drawing/2014/main" id="{6FED1D56-EA27-4DF3-B929-A7996F98A083}"/>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20802239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5D91904-CA10-4842-862A-BED7BF387A9A}"/>
              </a:ext>
            </a:extLst>
          </p:cNvPr>
          <p:cNvSpPr/>
          <p:nvPr/>
        </p:nvSpPr>
        <p:spPr>
          <a:xfrm>
            <a:off x="220133" y="1971204"/>
            <a:ext cx="5655734" cy="46497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4AB0D717-4C6D-44FE-A9DB-1FAC15883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023" y="2903493"/>
            <a:ext cx="4802289" cy="3702932"/>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AB6B688A-D867-4AE2-BBCF-929640D4E2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3123" y="2918000"/>
            <a:ext cx="4813500" cy="3702932"/>
          </a:xfrm>
          <a:prstGeom prst="rect">
            <a:avLst/>
          </a:prstGeom>
          <a:ln>
            <a:noFill/>
          </a:ln>
          <a:effectLst>
            <a:outerShdw blurRad="190500" algn="tl" rotWithShape="0">
              <a:srgbClr val="000000">
                <a:alpha val="70000"/>
              </a:srgbClr>
            </a:outerShdw>
          </a:effectLst>
        </p:spPr>
      </p:pic>
      <p:sp>
        <p:nvSpPr>
          <p:cNvPr id="7" name="Rectangle 6">
            <a:extLst>
              <a:ext uri="{FF2B5EF4-FFF2-40B4-BE49-F238E27FC236}">
                <a16:creationId xmlns:a16="http://schemas.microsoft.com/office/drawing/2014/main" id="{AAFE14C1-16C6-4C28-8DB6-263B83AE1E92}"/>
              </a:ext>
            </a:extLst>
          </p:cNvPr>
          <p:cNvSpPr/>
          <p:nvPr/>
        </p:nvSpPr>
        <p:spPr>
          <a:xfrm>
            <a:off x="7988703" y="1971205"/>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7D31A5A-1766-4CAE-86FA-FF4590892377}"/>
              </a:ext>
            </a:extLst>
          </p:cNvPr>
          <p:cNvSpPr/>
          <p:nvPr/>
        </p:nvSpPr>
        <p:spPr>
          <a:xfrm>
            <a:off x="4860553" y="1"/>
            <a:ext cx="2574569" cy="779488"/>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Brace 8">
            <a:extLst>
              <a:ext uri="{FF2B5EF4-FFF2-40B4-BE49-F238E27FC236}">
                <a16:creationId xmlns:a16="http://schemas.microsoft.com/office/drawing/2014/main" id="{EAADFAF5-C74B-4A84-AD10-EF0DF6221500}"/>
              </a:ext>
            </a:extLst>
          </p:cNvPr>
          <p:cNvSpPr/>
          <p:nvPr/>
        </p:nvSpPr>
        <p:spPr>
          <a:xfrm rot="16200000">
            <a:off x="5490151" y="-2282255"/>
            <a:ext cx="1056805" cy="7450116"/>
          </a:xfrm>
          <a:prstGeom prst="rightBrace">
            <a:avLst/>
          </a:prstGeom>
          <a:ln w="38100">
            <a:solidFill>
              <a:srgbClr val="203864"/>
            </a:solidFill>
            <a:headEnd type="stealt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4EE7EA67-FF06-4039-BFD8-47B14D89D032}"/>
              </a:ext>
            </a:extLst>
          </p:cNvPr>
          <p:cNvSpPr txBox="1"/>
          <p:nvPr/>
        </p:nvSpPr>
        <p:spPr>
          <a:xfrm>
            <a:off x="4950493" y="134912"/>
            <a:ext cx="2291012" cy="523220"/>
          </a:xfrm>
          <a:prstGeom prst="rect">
            <a:avLst/>
          </a:prstGeom>
          <a:noFill/>
        </p:spPr>
        <p:txBody>
          <a:bodyPr wrap="none" rtlCol="0">
            <a:spAutoFit/>
          </a:bodyPr>
          <a:lstStyle/>
          <a:p>
            <a:r>
              <a:rPr lang="ar-SA" sz="2800" b="1" dirty="0">
                <a:solidFill>
                  <a:srgbClr val="FFC000"/>
                </a:solidFill>
              </a:rPr>
              <a:t>التوجهات التنموية</a:t>
            </a:r>
            <a:endParaRPr lang="en-US" sz="2800" b="1" dirty="0">
              <a:solidFill>
                <a:srgbClr val="FFC000"/>
              </a:solidFill>
            </a:endParaRPr>
          </a:p>
        </p:txBody>
      </p:sp>
      <p:sp>
        <p:nvSpPr>
          <p:cNvPr id="11" name="TextBox 10">
            <a:extLst>
              <a:ext uri="{FF2B5EF4-FFF2-40B4-BE49-F238E27FC236}">
                <a16:creationId xmlns:a16="http://schemas.microsoft.com/office/drawing/2014/main" id="{3BAA8811-A623-455F-9571-0D3E81BAF473}"/>
              </a:ext>
            </a:extLst>
          </p:cNvPr>
          <p:cNvSpPr txBox="1"/>
          <p:nvPr/>
        </p:nvSpPr>
        <p:spPr>
          <a:xfrm>
            <a:off x="8169637" y="2192738"/>
            <a:ext cx="2870619"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2" name="TextBox 11">
            <a:extLst>
              <a:ext uri="{FF2B5EF4-FFF2-40B4-BE49-F238E27FC236}">
                <a16:creationId xmlns:a16="http://schemas.microsoft.com/office/drawing/2014/main" id="{7F0F44D9-E384-43D0-BE69-B0E708198F5D}"/>
              </a:ext>
            </a:extLst>
          </p:cNvPr>
          <p:cNvSpPr txBox="1"/>
          <p:nvPr/>
        </p:nvSpPr>
        <p:spPr>
          <a:xfrm>
            <a:off x="902582" y="2208858"/>
            <a:ext cx="3317432"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3" name="Oval 12">
            <a:extLst>
              <a:ext uri="{FF2B5EF4-FFF2-40B4-BE49-F238E27FC236}">
                <a16:creationId xmlns:a16="http://schemas.microsoft.com/office/drawing/2014/main" id="{CAD9523B-8FA2-4F07-837D-E4B769301FE1}"/>
              </a:ext>
            </a:extLst>
          </p:cNvPr>
          <p:cNvSpPr/>
          <p:nvPr/>
        </p:nvSpPr>
        <p:spPr>
          <a:xfrm>
            <a:off x="11270748" y="2147409"/>
            <a:ext cx="588689" cy="584778"/>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AB3C292-64D4-48ED-BDC5-40D3951679E7}"/>
              </a:ext>
            </a:extLst>
          </p:cNvPr>
          <p:cNvSpPr txBox="1"/>
          <p:nvPr/>
        </p:nvSpPr>
        <p:spPr>
          <a:xfrm>
            <a:off x="11371581" y="2174225"/>
            <a:ext cx="385042" cy="523220"/>
          </a:xfrm>
          <a:prstGeom prst="rect">
            <a:avLst/>
          </a:prstGeom>
          <a:noFill/>
        </p:spPr>
        <p:txBody>
          <a:bodyPr wrap="none" rtlCol="0">
            <a:spAutoFit/>
          </a:bodyPr>
          <a:lstStyle/>
          <a:p>
            <a:r>
              <a:rPr lang="ar-SA" sz="2800" b="1" dirty="0"/>
              <a:t>1</a:t>
            </a:r>
            <a:endParaRPr lang="en-US" sz="2800" b="1" dirty="0"/>
          </a:p>
        </p:txBody>
      </p:sp>
      <p:pic>
        <p:nvPicPr>
          <p:cNvPr id="17" name="Picture 2" descr="ØµÙØ±Ø© Ø°Ø§Øª ØµÙØ©">
            <a:extLst>
              <a:ext uri="{FF2B5EF4-FFF2-40B4-BE49-F238E27FC236}">
                <a16:creationId xmlns:a16="http://schemas.microsoft.com/office/drawing/2014/main" id="{FC97891E-3066-4EBA-A729-235BC7C5E0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9728" y="1572822"/>
            <a:ext cx="1624667" cy="162466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C257C341-3787-4BF8-9BB9-61C62E6B23FB}"/>
              </a:ext>
            </a:extLst>
          </p:cNvPr>
          <p:cNvSpPr/>
          <p:nvPr/>
        </p:nvSpPr>
        <p:spPr>
          <a:xfrm>
            <a:off x="1292392" y="1956698"/>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A0A5C42-2F0B-4C2D-B59A-6584DAA026EE}"/>
              </a:ext>
            </a:extLst>
          </p:cNvPr>
          <p:cNvSpPr txBox="1"/>
          <p:nvPr/>
        </p:nvSpPr>
        <p:spPr>
          <a:xfrm>
            <a:off x="1473326" y="2178231"/>
            <a:ext cx="2870619" cy="369332"/>
          </a:xfrm>
          <a:prstGeom prst="rect">
            <a:avLst/>
          </a:prstGeom>
          <a:noFill/>
        </p:spPr>
        <p:txBody>
          <a:bodyPr wrap="square" rtlCol="0">
            <a:spAutoFit/>
          </a:bodyPr>
          <a:lstStyle/>
          <a:p>
            <a:pPr algn="ctr"/>
            <a:r>
              <a:rPr lang="ar-SA" b="1" dirty="0">
                <a:solidFill>
                  <a:schemeClr val="bg1"/>
                </a:solidFill>
              </a:rPr>
              <a:t>التوسع في ظل وجود الاحتلال</a:t>
            </a:r>
            <a:endParaRPr lang="en-US" b="1" dirty="0">
              <a:solidFill>
                <a:schemeClr val="bg1"/>
              </a:solidFill>
            </a:endParaRPr>
          </a:p>
        </p:txBody>
      </p:sp>
      <p:sp>
        <p:nvSpPr>
          <p:cNvPr id="21" name="Oval 20">
            <a:extLst>
              <a:ext uri="{FF2B5EF4-FFF2-40B4-BE49-F238E27FC236}">
                <a16:creationId xmlns:a16="http://schemas.microsoft.com/office/drawing/2014/main" id="{44CE56E3-D5DB-44B0-BD24-6673F7185FAE}"/>
              </a:ext>
            </a:extLst>
          </p:cNvPr>
          <p:cNvSpPr/>
          <p:nvPr/>
        </p:nvSpPr>
        <p:spPr>
          <a:xfrm>
            <a:off x="4574437" y="2132902"/>
            <a:ext cx="588689" cy="584778"/>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EB6C4D7-B57A-4E1A-8CED-C0CD4C606795}"/>
              </a:ext>
            </a:extLst>
          </p:cNvPr>
          <p:cNvSpPr txBox="1"/>
          <p:nvPr/>
        </p:nvSpPr>
        <p:spPr>
          <a:xfrm>
            <a:off x="4675270" y="2159718"/>
            <a:ext cx="385042" cy="523220"/>
          </a:xfrm>
          <a:prstGeom prst="rect">
            <a:avLst/>
          </a:prstGeom>
          <a:noFill/>
        </p:spPr>
        <p:txBody>
          <a:bodyPr wrap="none" rtlCol="0">
            <a:spAutoFit/>
          </a:bodyPr>
          <a:lstStyle/>
          <a:p>
            <a:r>
              <a:rPr lang="ar-SA" sz="2800" b="1" dirty="0"/>
              <a:t>2</a:t>
            </a:r>
            <a:endParaRPr lang="en-US" sz="2800" b="1" dirty="0"/>
          </a:p>
        </p:txBody>
      </p:sp>
      <p:pic>
        <p:nvPicPr>
          <p:cNvPr id="24" name="Picture 4" descr="ÙØªÙØ¬Ø© Ø¨Ø­Ø« Ø§ÙØµÙØ± Ø¹Ù ÙØ¬Ù ÙØ¶Ø­Ù">
            <a:extLst>
              <a:ext uri="{FF2B5EF4-FFF2-40B4-BE49-F238E27FC236}">
                <a16:creationId xmlns:a16="http://schemas.microsoft.com/office/drawing/2014/main" id="{5F21ABE5-AC00-42CE-B864-FE51BB36FC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864" y="1837009"/>
            <a:ext cx="1421107" cy="1421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0776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80">
                                          <p:stCondLst>
                                            <p:cond delay="0"/>
                                          </p:stCondLst>
                                        </p:cTn>
                                        <p:tgtEl>
                                          <p:spTgt spid="17"/>
                                        </p:tgtEl>
                                      </p:cBhvr>
                                    </p:animEffect>
                                    <p:anim calcmode="lin" valueType="num">
                                      <p:cBhvr>
                                        <p:cTn id="20"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5" dur="26">
                                          <p:stCondLst>
                                            <p:cond delay="650"/>
                                          </p:stCondLst>
                                        </p:cTn>
                                        <p:tgtEl>
                                          <p:spTgt spid="17"/>
                                        </p:tgtEl>
                                      </p:cBhvr>
                                      <p:to x="100000" y="60000"/>
                                    </p:animScale>
                                    <p:animScale>
                                      <p:cBhvr>
                                        <p:cTn id="26" dur="166" decel="50000">
                                          <p:stCondLst>
                                            <p:cond delay="676"/>
                                          </p:stCondLst>
                                        </p:cTn>
                                        <p:tgtEl>
                                          <p:spTgt spid="17"/>
                                        </p:tgtEl>
                                      </p:cBhvr>
                                      <p:to x="100000" y="100000"/>
                                    </p:animScale>
                                    <p:animScale>
                                      <p:cBhvr>
                                        <p:cTn id="27" dur="26">
                                          <p:stCondLst>
                                            <p:cond delay="1312"/>
                                          </p:stCondLst>
                                        </p:cTn>
                                        <p:tgtEl>
                                          <p:spTgt spid="17"/>
                                        </p:tgtEl>
                                      </p:cBhvr>
                                      <p:to x="100000" y="80000"/>
                                    </p:animScale>
                                    <p:animScale>
                                      <p:cBhvr>
                                        <p:cTn id="28" dur="166" decel="50000">
                                          <p:stCondLst>
                                            <p:cond delay="1338"/>
                                          </p:stCondLst>
                                        </p:cTn>
                                        <p:tgtEl>
                                          <p:spTgt spid="17"/>
                                        </p:tgtEl>
                                      </p:cBhvr>
                                      <p:to x="100000" y="100000"/>
                                    </p:animScale>
                                    <p:animScale>
                                      <p:cBhvr>
                                        <p:cTn id="29" dur="26">
                                          <p:stCondLst>
                                            <p:cond delay="1642"/>
                                          </p:stCondLst>
                                        </p:cTn>
                                        <p:tgtEl>
                                          <p:spTgt spid="17"/>
                                        </p:tgtEl>
                                      </p:cBhvr>
                                      <p:to x="100000" y="90000"/>
                                    </p:animScale>
                                    <p:animScale>
                                      <p:cBhvr>
                                        <p:cTn id="30" dur="166" decel="50000">
                                          <p:stCondLst>
                                            <p:cond delay="1668"/>
                                          </p:stCondLst>
                                        </p:cTn>
                                        <p:tgtEl>
                                          <p:spTgt spid="17"/>
                                        </p:tgtEl>
                                      </p:cBhvr>
                                      <p:to x="100000" y="100000"/>
                                    </p:animScale>
                                    <p:animScale>
                                      <p:cBhvr>
                                        <p:cTn id="31" dur="26">
                                          <p:stCondLst>
                                            <p:cond delay="1808"/>
                                          </p:stCondLst>
                                        </p:cTn>
                                        <p:tgtEl>
                                          <p:spTgt spid="17"/>
                                        </p:tgtEl>
                                      </p:cBhvr>
                                      <p:to x="100000" y="95000"/>
                                    </p:animScale>
                                    <p:animScale>
                                      <p:cBhvr>
                                        <p:cTn id="32" dur="166" decel="50000">
                                          <p:stCondLst>
                                            <p:cond delay="1834"/>
                                          </p:stCondLst>
                                        </p:cTn>
                                        <p:tgtEl>
                                          <p:spTgt spid="1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80">
                                          <p:stCondLst>
                                            <p:cond delay="0"/>
                                          </p:stCondLst>
                                        </p:cTn>
                                        <p:tgtEl>
                                          <p:spTgt spid="24"/>
                                        </p:tgtEl>
                                      </p:cBhvr>
                                    </p:animEffect>
                                    <p:anim calcmode="lin" valueType="num">
                                      <p:cBhvr>
                                        <p:cTn id="55"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60" dur="26">
                                          <p:stCondLst>
                                            <p:cond delay="650"/>
                                          </p:stCondLst>
                                        </p:cTn>
                                        <p:tgtEl>
                                          <p:spTgt spid="24"/>
                                        </p:tgtEl>
                                      </p:cBhvr>
                                      <p:to x="100000" y="60000"/>
                                    </p:animScale>
                                    <p:animScale>
                                      <p:cBhvr>
                                        <p:cTn id="61" dur="166" decel="50000">
                                          <p:stCondLst>
                                            <p:cond delay="676"/>
                                          </p:stCondLst>
                                        </p:cTn>
                                        <p:tgtEl>
                                          <p:spTgt spid="24"/>
                                        </p:tgtEl>
                                      </p:cBhvr>
                                      <p:to x="100000" y="100000"/>
                                    </p:animScale>
                                    <p:animScale>
                                      <p:cBhvr>
                                        <p:cTn id="62" dur="26">
                                          <p:stCondLst>
                                            <p:cond delay="1312"/>
                                          </p:stCondLst>
                                        </p:cTn>
                                        <p:tgtEl>
                                          <p:spTgt spid="24"/>
                                        </p:tgtEl>
                                      </p:cBhvr>
                                      <p:to x="100000" y="80000"/>
                                    </p:animScale>
                                    <p:animScale>
                                      <p:cBhvr>
                                        <p:cTn id="63" dur="166" decel="50000">
                                          <p:stCondLst>
                                            <p:cond delay="1338"/>
                                          </p:stCondLst>
                                        </p:cTn>
                                        <p:tgtEl>
                                          <p:spTgt spid="24"/>
                                        </p:tgtEl>
                                      </p:cBhvr>
                                      <p:to x="100000" y="100000"/>
                                    </p:animScale>
                                    <p:animScale>
                                      <p:cBhvr>
                                        <p:cTn id="64" dur="26">
                                          <p:stCondLst>
                                            <p:cond delay="1642"/>
                                          </p:stCondLst>
                                        </p:cTn>
                                        <p:tgtEl>
                                          <p:spTgt spid="24"/>
                                        </p:tgtEl>
                                      </p:cBhvr>
                                      <p:to x="100000" y="90000"/>
                                    </p:animScale>
                                    <p:animScale>
                                      <p:cBhvr>
                                        <p:cTn id="65" dur="166" decel="50000">
                                          <p:stCondLst>
                                            <p:cond delay="1668"/>
                                          </p:stCondLst>
                                        </p:cTn>
                                        <p:tgtEl>
                                          <p:spTgt spid="24"/>
                                        </p:tgtEl>
                                      </p:cBhvr>
                                      <p:to x="100000" y="100000"/>
                                    </p:animScale>
                                    <p:animScale>
                                      <p:cBhvr>
                                        <p:cTn id="66" dur="26">
                                          <p:stCondLst>
                                            <p:cond delay="1808"/>
                                          </p:stCondLst>
                                        </p:cTn>
                                        <p:tgtEl>
                                          <p:spTgt spid="24"/>
                                        </p:tgtEl>
                                      </p:cBhvr>
                                      <p:to x="100000" y="95000"/>
                                    </p:animScale>
                                    <p:animScale>
                                      <p:cBhvr>
                                        <p:cTn id="67"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P spid="2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EFEB0EC-C9B2-4079-9C89-97A374336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3123" y="2918000"/>
            <a:ext cx="4813500" cy="3702932"/>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85B0A04C-D664-4016-B7E6-6C30D7832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77" y="2918000"/>
            <a:ext cx="4844968" cy="3591116"/>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33B5F546-511A-4706-8454-9D4ACDC75E5C}"/>
              </a:ext>
            </a:extLst>
          </p:cNvPr>
          <p:cNvSpPr/>
          <p:nvPr/>
        </p:nvSpPr>
        <p:spPr>
          <a:xfrm>
            <a:off x="927172" y="1971205"/>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244783-1F5D-424B-AB4D-0BF588A7988B}"/>
              </a:ext>
            </a:extLst>
          </p:cNvPr>
          <p:cNvSpPr/>
          <p:nvPr/>
        </p:nvSpPr>
        <p:spPr>
          <a:xfrm>
            <a:off x="7988703" y="1971205"/>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C8EC65-11EE-4933-9CD6-B4D7E3409C26}"/>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9" name="Rectangle 8">
            <a:extLst>
              <a:ext uri="{FF2B5EF4-FFF2-40B4-BE49-F238E27FC236}">
                <a16:creationId xmlns:a16="http://schemas.microsoft.com/office/drawing/2014/main" id="{614A9B9E-8B0D-42B8-9A6C-3FA80D2CF326}"/>
              </a:ext>
            </a:extLst>
          </p:cNvPr>
          <p:cNvSpPr/>
          <p:nvPr/>
        </p:nvSpPr>
        <p:spPr>
          <a:xfrm>
            <a:off x="4860553" y="1"/>
            <a:ext cx="2574569" cy="779488"/>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Brace 9">
            <a:extLst>
              <a:ext uri="{FF2B5EF4-FFF2-40B4-BE49-F238E27FC236}">
                <a16:creationId xmlns:a16="http://schemas.microsoft.com/office/drawing/2014/main" id="{3A251053-3993-4CF1-8FDF-9FE6F9D6A4E7}"/>
              </a:ext>
            </a:extLst>
          </p:cNvPr>
          <p:cNvSpPr/>
          <p:nvPr/>
        </p:nvSpPr>
        <p:spPr>
          <a:xfrm rot="16200000">
            <a:off x="5490151" y="-2282255"/>
            <a:ext cx="1056805" cy="7450116"/>
          </a:xfrm>
          <a:prstGeom prst="rightBrace">
            <a:avLst/>
          </a:prstGeom>
          <a:ln w="38100">
            <a:solidFill>
              <a:srgbClr val="203864"/>
            </a:solidFill>
            <a:headEnd type="stealt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ECE33324-3F7C-4D04-8231-CE971CFC9DA3}"/>
              </a:ext>
            </a:extLst>
          </p:cNvPr>
          <p:cNvSpPr txBox="1"/>
          <p:nvPr/>
        </p:nvSpPr>
        <p:spPr>
          <a:xfrm>
            <a:off x="4950493" y="134912"/>
            <a:ext cx="2291012" cy="523220"/>
          </a:xfrm>
          <a:prstGeom prst="rect">
            <a:avLst/>
          </a:prstGeom>
          <a:noFill/>
        </p:spPr>
        <p:txBody>
          <a:bodyPr wrap="none" rtlCol="0">
            <a:spAutoFit/>
          </a:bodyPr>
          <a:lstStyle/>
          <a:p>
            <a:r>
              <a:rPr lang="ar-SA" sz="2800" b="1" dirty="0">
                <a:solidFill>
                  <a:srgbClr val="FFC000"/>
                </a:solidFill>
              </a:rPr>
              <a:t>التوجهات التنموية</a:t>
            </a:r>
            <a:endParaRPr lang="en-US" sz="2800" b="1" dirty="0">
              <a:solidFill>
                <a:srgbClr val="FFC000"/>
              </a:solidFill>
            </a:endParaRPr>
          </a:p>
        </p:txBody>
      </p:sp>
      <p:sp>
        <p:nvSpPr>
          <p:cNvPr id="12" name="TextBox 11">
            <a:extLst>
              <a:ext uri="{FF2B5EF4-FFF2-40B4-BE49-F238E27FC236}">
                <a16:creationId xmlns:a16="http://schemas.microsoft.com/office/drawing/2014/main" id="{F282DB25-6B9A-462C-87C1-9CB5AE254925}"/>
              </a:ext>
            </a:extLst>
          </p:cNvPr>
          <p:cNvSpPr txBox="1"/>
          <p:nvPr/>
        </p:nvSpPr>
        <p:spPr>
          <a:xfrm>
            <a:off x="8169637" y="2192738"/>
            <a:ext cx="2870619"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3" name="TextBox 12">
            <a:extLst>
              <a:ext uri="{FF2B5EF4-FFF2-40B4-BE49-F238E27FC236}">
                <a16:creationId xmlns:a16="http://schemas.microsoft.com/office/drawing/2014/main" id="{5199AD93-BED3-4FFA-91BD-DE842589FD8B}"/>
              </a:ext>
            </a:extLst>
          </p:cNvPr>
          <p:cNvSpPr txBox="1"/>
          <p:nvPr/>
        </p:nvSpPr>
        <p:spPr>
          <a:xfrm>
            <a:off x="902582" y="2208858"/>
            <a:ext cx="3317432"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4" name="Oval 13">
            <a:extLst>
              <a:ext uri="{FF2B5EF4-FFF2-40B4-BE49-F238E27FC236}">
                <a16:creationId xmlns:a16="http://schemas.microsoft.com/office/drawing/2014/main" id="{34560D84-2AE5-4DB6-96CA-5456AD9976C6}"/>
              </a:ext>
            </a:extLst>
          </p:cNvPr>
          <p:cNvSpPr/>
          <p:nvPr/>
        </p:nvSpPr>
        <p:spPr>
          <a:xfrm>
            <a:off x="11270748" y="2147409"/>
            <a:ext cx="588689" cy="584778"/>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9A1A21A-D824-43A1-8965-45F84597210E}"/>
              </a:ext>
            </a:extLst>
          </p:cNvPr>
          <p:cNvSpPr/>
          <p:nvPr/>
        </p:nvSpPr>
        <p:spPr>
          <a:xfrm>
            <a:off x="4247956" y="2054238"/>
            <a:ext cx="588689" cy="646331"/>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547205D-8F74-439D-92A0-C02B26339EC0}"/>
              </a:ext>
            </a:extLst>
          </p:cNvPr>
          <p:cNvSpPr txBox="1"/>
          <p:nvPr/>
        </p:nvSpPr>
        <p:spPr>
          <a:xfrm>
            <a:off x="11371581" y="2174225"/>
            <a:ext cx="385042" cy="523220"/>
          </a:xfrm>
          <a:prstGeom prst="rect">
            <a:avLst/>
          </a:prstGeom>
          <a:noFill/>
        </p:spPr>
        <p:txBody>
          <a:bodyPr wrap="none" rtlCol="0">
            <a:spAutoFit/>
          </a:bodyPr>
          <a:lstStyle/>
          <a:p>
            <a:r>
              <a:rPr lang="ar-SA" sz="2800" b="1" dirty="0"/>
              <a:t>1</a:t>
            </a:r>
            <a:endParaRPr lang="en-US" sz="2800" b="1" dirty="0"/>
          </a:p>
        </p:txBody>
      </p:sp>
      <p:sp>
        <p:nvSpPr>
          <p:cNvPr id="17" name="TextBox 16">
            <a:extLst>
              <a:ext uri="{FF2B5EF4-FFF2-40B4-BE49-F238E27FC236}">
                <a16:creationId xmlns:a16="http://schemas.microsoft.com/office/drawing/2014/main" id="{F31B5D40-6A61-47F9-A39F-14357B9F2881}"/>
              </a:ext>
            </a:extLst>
          </p:cNvPr>
          <p:cNvSpPr txBox="1"/>
          <p:nvPr/>
        </p:nvSpPr>
        <p:spPr>
          <a:xfrm>
            <a:off x="4349779" y="2123546"/>
            <a:ext cx="385042" cy="523220"/>
          </a:xfrm>
          <a:prstGeom prst="rect">
            <a:avLst/>
          </a:prstGeom>
          <a:noFill/>
        </p:spPr>
        <p:txBody>
          <a:bodyPr wrap="none" rtlCol="0">
            <a:spAutoFit/>
          </a:bodyPr>
          <a:lstStyle/>
          <a:p>
            <a:r>
              <a:rPr lang="ar-SA" sz="2800" b="1" dirty="0"/>
              <a:t>2</a:t>
            </a:r>
            <a:endParaRPr lang="en-US" sz="2800" b="1" dirty="0"/>
          </a:p>
        </p:txBody>
      </p:sp>
      <p:sp>
        <p:nvSpPr>
          <p:cNvPr id="18" name="Rectangle 17">
            <a:extLst>
              <a:ext uri="{FF2B5EF4-FFF2-40B4-BE49-F238E27FC236}">
                <a16:creationId xmlns:a16="http://schemas.microsoft.com/office/drawing/2014/main" id="{C473AD00-34DA-40BA-B0BC-1733A0B235A7}"/>
              </a:ext>
            </a:extLst>
          </p:cNvPr>
          <p:cNvSpPr/>
          <p:nvPr/>
        </p:nvSpPr>
        <p:spPr>
          <a:xfrm>
            <a:off x="220133" y="1971204"/>
            <a:ext cx="5655734" cy="46497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ØµÙØ±Ø© Ø°Ø§Øª ØµÙØ©">
            <a:extLst>
              <a:ext uri="{FF2B5EF4-FFF2-40B4-BE49-F238E27FC236}">
                <a16:creationId xmlns:a16="http://schemas.microsoft.com/office/drawing/2014/main" id="{ACBF9CF0-9620-47AB-ABB3-2520D9F82F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0780" y="1565737"/>
            <a:ext cx="2162058" cy="2162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3623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6F7BE3-75C0-48CC-B0C1-0BCA0F7936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20" y="237068"/>
            <a:ext cx="8452511"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AEA029D0-E864-41B7-B1A4-CDCBE5CD1F03}"/>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85E26C13-3285-43F1-B465-C8165182C43A}"/>
              </a:ext>
            </a:extLst>
          </p:cNvPr>
          <p:cNvSpPr/>
          <p:nvPr/>
        </p:nvSpPr>
        <p:spPr>
          <a:xfrm flipH="1">
            <a:off x="8183301" y="237068"/>
            <a:ext cx="2715076"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25DB70F-2EBD-4C5A-8019-D8197E2C45D0}"/>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FE325E0A-862A-447F-847E-0C913001E663}"/>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D57E83B0-2756-43C9-8330-8169A282D4CC}"/>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8F24D677-139F-4BFF-B76F-9C0B3A194B55}"/>
              </a:ext>
            </a:extLst>
          </p:cNvPr>
          <p:cNvSpPr/>
          <p:nvPr/>
        </p:nvSpPr>
        <p:spPr>
          <a:xfrm>
            <a:off x="9169710" y="469276"/>
            <a:ext cx="1210588"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التوجه الاول</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7" name="Freeform: Shape 16">
            <a:extLst>
              <a:ext uri="{FF2B5EF4-FFF2-40B4-BE49-F238E27FC236}">
                <a16:creationId xmlns:a16="http://schemas.microsoft.com/office/drawing/2014/main" id="{027D1D5A-5E7A-41C8-AF5E-933AF4ADB5A3}"/>
              </a:ext>
            </a:extLst>
          </p:cNvPr>
          <p:cNvSpPr/>
          <p:nvPr/>
        </p:nvSpPr>
        <p:spPr>
          <a:xfrm>
            <a:off x="4132162" y="1724628"/>
            <a:ext cx="2303362" cy="995423"/>
          </a:xfrm>
          <a:custGeom>
            <a:avLst/>
            <a:gdLst>
              <a:gd name="connsiteX0" fmla="*/ 2303362 w 2303362"/>
              <a:gd name="connsiteY0" fmla="*/ 439838 h 995423"/>
              <a:gd name="connsiteX1" fmla="*/ 2199190 w 2303362"/>
              <a:gd name="connsiteY1" fmla="*/ 833377 h 995423"/>
              <a:gd name="connsiteX2" fmla="*/ 1875099 w 2303362"/>
              <a:gd name="connsiteY2" fmla="*/ 995423 h 995423"/>
              <a:gd name="connsiteX3" fmla="*/ 1632030 w 2303362"/>
              <a:gd name="connsiteY3" fmla="*/ 752354 h 995423"/>
              <a:gd name="connsiteX4" fmla="*/ 1435261 w 2303362"/>
              <a:gd name="connsiteY4" fmla="*/ 613458 h 995423"/>
              <a:gd name="connsiteX5" fmla="*/ 1134319 w 2303362"/>
              <a:gd name="connsiteY5" fmla="*/ 497711 h 995423"/>
              <a:gd name="connsiteX6" fmla="*/ 821803 w 2303362"/>
              <a:gd name="connsiteY6" fmla="*/ 532435 h 995423"/>
              <a:gd name="connsiteX7" fmla="*/ 671332 w 2303362"/>
              <a:gd name="connsiteY7" fmla="*/ 567159 h 995423"/>
              <a:gd name="connsiteX8" fmla="*/ 520861 w 2303362"/>
              <a:gd name="connsiteY8" fmla="*/ 439838 h 995423"/>
              <a:gd name="connsiteX9" fmla="*/ 300942 w 2303362"/>
              <a:gd name="connsiteY9" fmla="*/ 393539 h 995423"/>
              <a:gd name="connsiteX10" fmla="*/ 0 w 2303362"/>
              <a:gd name="connsiteY10" fmla="*/ 243068 h 995423"/>
              <a:gd name="connsiteX11" fmla="*/ 439838 w 2303362"/>
              <a:gd name="connsiteY11" fmla="*/ 127321 h 995423"/>
              <a:gd name="connsiteX12" fmla="*/ 925975 w 2303362"/>
              <a:gd name="connsiteY12" fmla="*/ 0 h 995423"/>
              <a:gd name="connsiteX13" fmla="*/ 1539433 w 2303362"/>
              <a:gd name="connsiteY13" fmla="*/ 81023 h 995423"/>
              <a:gd name="connsiteX14" fmla="*/ 1643605 w 2303362"/>
              <a:gd name="connsiteY14" fmla="*/ 138896 h 995423"/>
              <a:gd name="connsiteX15" fmla="*/ 1828800 w 2303362"/>
              <a:gd name="connsiteY15" fmla="*/ 185195 h 995423"/>
              <a:gd name="connsiteX16" fmla="*/ 1921397 w 2303362"/>
              <a:gd name="connsiteY16" fmla="*/ 196769 h 995423"/>
              <a:gd name="connsiteX17" fmla="*/ 2152891 w 2303362"/>
              <a:gd name="connsiteY17" fmla="*/ 358815 h 995423"/>
              <a:gd name="connsiteX18" fmla="*/ 2268638 w 2303362"/>
              <a:gd name="connsiteY18" fmla="*/ 381964 h 995423"/>
              <a:gd name="connsiteX19" fmla="*/ 2303362 w 2303362"/>
              <a:gd name="connsiteY19" fmla="*/ 439838 h 99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03362" h="995423">
                <a:moveTo>
                  <a:pt x="2303362" y="439838"/>
                </a:moveTo>
                <a:lnTo>
                  <a:pt x="2199190" y="833377"/>
                </a:lnTo>
                <a:lnTo>
                  <a:pt x="1875099" y="995423"/>
                </a:lnTo>
                <a:lnTo>
                  <a:pt x="1632030" y="752354"/>
                </a:lnTo>
                <a:lnTo>
                  <a:pt x="1435261" y="613458"/>
                </a:lnTo>
                <a:lnTo>
                  <a:pt x="1134319" y="497711"/>
                </a:lnTo>
                <a:lnTo>
                  <a:pt x="821803" y="532435"/>
                </a:lnTo>
                <a:lnTo>
                  <a:pt x="671332" y="567159"/>
                </a:lnTo>
                <a:lnTo>
                  <a:pt x="520861" y="439838"/>
                </a:lnTo>
                <a:lnTo>
                  <a:pt x="300942" y="393539"/>
                </a:lnTo>
                <a:lnTo>
                  <a:pt x="0" y="243068"/>
                </a:lnTo>
                <a:lnTo>
                  <a:pt x="439838" y="127321"/>
                </a:lnTo>
                <a:lnTo>
                  <a:pt x="925975" y="0"/>
                </a:lnTo>
                <a:lnTo>
                  <a:pt x="1539433" y="81023"/>
                </a:lnTo>
                <a:cubicBezTo>
                  <a:pt x="1574157" y="100314"/>
                  <a:pt x="1607213" y="122974"/>
                  <a:pt x="1643605" y="138896"/>
                </a:cubicBezTo>
                <a:cubicBezTo>
                  <a:pt x="1673611" y="152024"/>
                  <a:pt x="1805130" y="181018"/>
                  <a:pt x="1828800" y="185195"/>
                </a:cubicBezTo>
                <a:cubicBezTo>
                  <a:pt x="1859433" y="190601"/>
                  <a:pt x="1921397" y="196769"/>
                  <a:pt x="1921397" y="196769"/>
                </a:cubicBezTo>
                <a:lnTo>
                  <a:pt x="2152891" y="358815"/>
                </a:lnTo>
                <a:lnTo>
                  <a:pt x="2268638" y="381964"/>
                </a:lnTo>
                <a:lnTo>
                  <a:pt x="2303362" y="439838"/>
                </a:lnTo>
                <a:close/>
              </a:path>
            </a:pathLst>
          </a:custGeom>
          <a:solidFill>
            <a:srgbClr val="FF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AAAB91EE-F305-4609-82F2-89CC3F92E866}"/>
              </a:ext>
            </a:extLst>
          </p:cNvPr>
          <p:cNvCxnSpPr>
            <a:cxnSpLocks/>
          </p:cNvCxnSpPr>
          <p:nvPr/>
        </p:nvCxnSpPr>
        <p:spPr>
          <a:xfrm flipV="1">
            <a:off x="4832952" y="1991032"/>
            <a:ext cx="284293" cy="448158"/>
          </a:xfrm>
          <a:prstGeom prst="straightConnector1">
            <a:avLst/>
          </a:prstGeom>
          <a:ln w="1047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4E3B27C-90E7-4188-9ADE-AD52B6576BD0}"/>
              </a:ext>
            </a:extLst>
          </p:cNvPr>
          <p:cNvSpPr/>
          <p:nvPr/>
        </p:nvSpPr>
        <p:spPr>
          <a:xfrm rot="1502485">
            <a:off x="5045368" y="1886930"/>
            <a:ext cx="1168911" cy="369332"/>
          </a:xfrm>
          <a:prstGeom prst="rect">
            <a:avLst/>
          </a:prstGeom>
        </p:spPr>
        <p:txBody>
          <a:bodyPr wrap="none">
            <a:spAutoFit/>
          </a:bodyPr>
          <a:lstStyle/>
          <a:p>
            <a:pPr algn="ctr"/>
            <a:r>
              <a:rPr lang="ar-SA" b="1" dirty="0"/>
              <a:t>مناطق سكنية</a:t>
            </a:r>
            <a:endParaRPr lang="en-US" b="1" dirty="0"/>
          </a:p>
        </p:txBody>
      </p:sp>
      <p:sp>
        <p:nvSpPr>
          <p:cNvPr id="33" name="Freeform: Shape 32">
            <a:extLst>
              <a:ext uri="{FF2B5EF4-FFF2-40B4-BE49-F238E27FC236}">
                <a16:creationId xmlns:a16="http://schemas.microsoft.com/office/drawing/2014/main" id="{1572E6B9-E74F-4712-A6DD-60A6052884E0}"/>
              </a:ext>
            </a:extLst>
          </p:cNvPr>
          <p:cNvSpPr/>
          <p:nvPr/>
        </p:nvSpPr>
        <p:spPr>
          <a:xfrm>
            <a:off x="4822723" y="3701845"/>
            <a:ext cx="619432" cy="663678"/>
          </a:xfrm>
          <a:custGeom>
            <a:avLst/>
            <a:gdLst>
              <a:gd name="connsiteX0" fmla="*/ 0 w 619432"/>
              <a:gd name="connsiteY0" fmla="*/ 58994 h 663678"/>
              <a:gd name="connsiteX1" fmla="*/ 44245 w 619432"/>
              <a:gd name="connsiteY1" fmla="*/ 398207 h 663678"/>
              <a:gd name="connsiteX2" fmla="*/ 147483 w 619432"/>
              <a:gd name="connsiteY2" fmla="*/ 486697 h 663678"/>
              <a:gd name="connsiteX3" fmla="*/ 117987 w 619432"/>
              <a:gd name="connsiteY3" fmla="*/ 648929 h 663678"/>
              <a:gd name="connsiteX4" fmla="*/ 412954 w 619432"/>
              <a:gd name="connsiteY4" fmla="*/ 663678 h 663678"/>
              <a:gd name="connsiteX5" fmla="*/ 619432 w 619432"/>
              <a:gd name="connsiteY5" fmla="*/ 368710 h 663678"/>
              <a:gd name="connsiteX6" fmla="*/ 471948 w 619432"/>
              <a:gd name="connsiteY6" fmla="*/ 162232 h 663678"/>
              <a:gd name="connsiteX7" fmla="*/ 280219 w 619432"/>
              <a:gd name="connsiteY7" fmla="*/ 162232 h 663678"/>
              <a:gd name="connsiteX8" fmla="*/ 280219 w 619432"/>
              <a:gd name="connsiteY8" fmla="*/ 162232 h 663678"/>
              <a:gd name="connsiteX9" fmla="*/ 162232 w 619432"/>
              <a:gd name="connsiteY9" fmla="*/ 0 h 663678"/>
              <a:gd name="connsiteX10" fmla="*/ 0 w 619432"/>
              <a:gd name="connsiteY10" fmla="*/ 58994 h 66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9432" h="663678">
                <a:moveTo>
                  <a:pt x="0" y="58994"/>
                </a:moveTo>
                <a:lnTo>
                  <a:pt x="44245" y="398207"/>
                </a:lnTo>
                <a:lnTo>
                  <a:pt x="147483" y="486697"/>
                </a:lnTo>
                <a:lnTo>
                  <a:pt x="117987" y="648929"/>
                </a:lnTo>
                <a:lnTo>
                  <a:pt x="412954" y="663678"/>
                </a:lnTo>
                <a:lnTo>
                  <a:pt x="619432" y="368710"/>
                </a:lnTo>
                <a:lnTo>
                  <a:pt x="471948" y="162232"/>
                </a:lnTo>
                <a:lnTo>
                  <a:pt x="280219" y="162232"/>
                </a:lnTo>
                <a:lnTo>
                  <a:pt x="280219" y="162232"/>
                </a:lnTo>
                <a:lnTo>
                  <a:pt x="162232" y="0"/>
                </a:lnTo>
                <a:lnTo>
                  <a:pt x="0" y="58994"/>
                </a:lnTo>
                <a:close/>
              </a:path>
            </a:pathLst>
          </a:custGeom>
          <a:solidFill>
            <a:srgbClr val="E600AA">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EAC3FD0F-816C-4AAF-9F4A-8EAB2E9E0660}"/>
              </a:ext>
            </a:extLst>
          </p:cNvPr>
          <p:cNvCxnSpPr>
            <a:cxnSpLocks/>
          </p:cNvCxnSpPr>
          <p:nvPr/>
        </p:nvCxnSpPr>
        <p:spPr>
          <a:xfrm>
            <a:off x="4866523" y="3304796"/>
            <a:ext cx="145419" cy="563803"/>
          </a:xfrm>
          <a:prstGeom prst="straightConnector1">
            <a:avLst/>
          </a:prstGeom>
          <a:ln w="1047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D8A90732-9233-4B45-A9B5-891BDAB7B70E}"/>
              </a:ext>
            </a:extLst>
          </p:cNvPr>
          <p:cNvSpPr/>
          <p:nvPr/>
        </p:nvSpPr>
        <p:spPr>
          <a:xfrm rot="491744">
            <a:off x="4866765" y="3837667"/>
            <a:ext cx="681597" cy="523220"/>
          </a:xfrm>
          <a:prstGeom prst="rect">
            <a:avLst/>
          </a:prstGeom>
        </p:spPr>
        <p:txBody>
          <a:bodyPr wrap="none">
            <a:spAutoFit/>
          </a:bodyPr>
          <a:lstStyle/>
          <a:p>
            <a:pPr algn="ctr"/>
            <a:r>
              <a:rPr lang="ar-SA" sz="1400" b="1" dirty="0"/>
              <a:t>منطقة</a:t>
            </a:r>
          </a:p>
          <a:p>
            <a:pPr algn="ctr"/>
            <a:r>
              <a:rPr lang="ar-SA" sz="1400" b="1" dirty="0"/>
              <a:t> صناعية</a:t>
            </a:r>
            <a:endParaRPr lang="en-US" sz="1400" b="1" dirty="0"/>
          </a:p>
        </p:txBody>
      </p:sp>
      <p:sp>
        <p:nvSpPr>
          <p:cNvPr id="38" name="Freeform: Shape 37">
            <a:extLst>
              <a:ext uri="{FF2B5EF4-FFF2-40B4-BE49-F238E27FC236}">
                <a16:creationId xmlns:a16="http://schemas.microsoft.com/office/drawing/2014/main" id="{34E8C4B8-AD41-4E90-BBE0-BD98FAE8F468}"/>
              </a:ext>
            </a:extLst>
          </p:cNvPr>
          <p:cNvSpPr/>
          <p:nvPr/>
        </p:nvSpPr>
        <p:spPr>
          <a:xfrm>
            <a:off x="4085303" y="3141406"/>
            <a:ext cx="560439" cy="1017639"/>
          </a:xfrm>
          <a:custGeom>
            <a:avLst/>
            <a:gdLst>
              <a:gd name="connsiteX0" fmla="*/ 29497 w 560439"/>
              <a:gd name="connsiteY0" fmla="*/ 0 h 1017639"/>
              <a:gd name="connsiteX1" fmla="*/ 265471 w 560439"/>
              <a:gd name="connsiteY1" fmla="*/ 88491 h 1017639"/>
              <a:gd name="connsiteX2" fmla="*/ 368710 w 560439"/>
              <a:gd name="connsiteY2" fmla="*/ 309717 h 1017639"/>
              <a:gd name="connsiteX3" fmla="*/ 545691 w 560439"/>
              <a:gd name="connsiteY3" fmla="*/ 501446 h 1017639"/>
              <a:gd name="connsiteX4" fmla="*/ 560439 w 560439"/>
              <a:gd name="connsiteY4" fmla="*/ 722671 h 1017639"/>
              <a:gd name="connsiteX5" fmla="*/ 280220 w 560439"/>
              <a:gd name="connsiteY5" fmla="*/ 943897 h 1017639"/>
              <a:gd name="connsiteX6" fmla="*/ 147484 w 560439"/>
              <a:gd name="connsiteY6" fmla="*/ 1017639 h 1017639"/>
              <a:gd name="connsiteX7" fmla="*/ 29497 w 560439"/>
              <a:gd name="connsiteY7" fmla="*/ 707923 h 1017639"/>
              <a:gd name="connsiteX8" fmla="*/ 0 w 560439"/>
              <a:gd name="connsiteY8" fmla="*/ 398207 h 1017639"/>
              <a:gd name="connsiteX9" fmla="*/ 29497 w 560439"/>
              <a:gd name="connsiteY9" fmla="*/ 0 h 1017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0439" h="1017639">
                <a:moveTo>
                  <a:pt x="29497" y="0"/>
                </a:moveTo>
                <a:lnTo>
                  <a:pt x="265471" y="88491"/>
                </a:lnTo>
                <a:lnTo>
                  <a:pt x="368710" y="309717"/>
                </a:lnTo>
                <a:lnTo>
                  <a:pt x="545691" y="501446"/>
                </a:lnTo>
                <a:lnTo>
                  <a:pt x="560439" y="722671"/>
                </a:lnTo>
                <a:lnTo>
                  <a:pt x="280220" y="943897"/>
                </a:lnTo>
                <a:lnTo>
                  <a:pt x="147484" y="1017639"/>
                </a:lnTo>
                <a:lnTo>
                  <a:pt x="29497" y="707923"/>
                </a:lnTo>
                <a:lnTo>
                  <a:pt x="0" y="398207"/>
                </a:lnTo>
                <a:lnTo>
                  <a:pt x="29497" y="0"/>
                </a:lnTo>
                <a:close/>
              </a:path>
            </a:pathLst>
          </a:custGeom>
          <a:solidFill>
            <a:srgbClr val="FF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40F74491-B012-4A91-95DB-46829CE46110}"/>
              </a:ext>
            </a:extLst>
          </p:cNvPr>
          <p:cNvCxnSpPr>
            <a:cxnSpLocks/>
          </p:cNvCxnSpPr>
          <p:nvPr/>
        </p:nvCxnSpPr>
        <p:spPr>
          <a:xfrm flipH="1">
            <a:off x="4285068" y="2951828"/>
            <a:ext cx="445647" cy="379155"/>
          </a:xfrm>
          <a:prstGeom prst="straightConnector1">
            <a:avLst/>
          </a:prstGeom>
          <a:ln w="1047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2945CCD8-70E0-4E84-B932-37DE7D010024}"/>
              </a:ext>
            </a:extLst>
          </p:cNvPr>
          <p:cNvSpPr/>
          <p:nvPr/>
        </p:nvSpPr>
        <p:spPr>
          <a:xfrm rot="792414">
            <a:off x="3901532" y="3405059"/>
            <a:ext cx="723275" cy="646331"/>
          </a:xfrm>
          <a:prstGeom prst="rect">
            <a:avLst/>
          </a:prstGeom>
        </p:spPr>
        <p:txBody>
          <a:bodyPr wrap="none">
            <a:spAutoFit/>
          </a:bodyPr>
          <a:lstStyle/>
          <a:p>
            <a:pPr algn="ctr"/>
            <a:r>
              <a:rPr lang="ar-SA" b="1" dirty="0"/>
              <a:t>مناطق </a:t>
            </a:r>
          </a:p>
          <a:p>
            <a:pPr algn="ctr"/>
            <a:r>
              <a:rPr lang="ar-SA" b="1" dirty="0"/>
              <a:t>سكنية</a:t>
            </a:r>
            <a:endParaRPr lang="en-US" b="1" dirty="0"/>
          </a:p>
        </p:txBody>
      </p:sp>
    </p:spTree>
    <p:extLst>
      <p:ext uri="{BB962C8B-B14F-4D97-AF65-F5344CB8AC3E}">
        <p14:creationId xmlns:p14="http://schemas.microsoft.com/office/powerpoint/2010/main" val="16456401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500"/>
                                        <p:tgtEl>
                                          <p:spTgt spid="34"/>
                                        </p:tgtEl>
                                      </p:cBhvr>
                                    </p:animEffect>
                                  </p:childTnLst>
                                </p:cTn>
                              </p:par>
                              <p:par>
                                <p:cTn id="11" presetID="16" presetClass="entr" presetSubtype="21"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barn(inVertical)">
                                      <p:cBhvr>
                                        <p:cTn id="13" dur="5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barn(inVertical)">
                                      <p:cBhvr>
                                        <p:cTn id="18" dur="500"/>
                                        <p:tgtEl>
                                          <p:spTgt spid="33"/>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inVertical)">
                                      <p:cBhvr>
                                        <p:cTn id="21" dur="500"/>
                                        <p:tgtEl>
                                          <p:spTgt spid="1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barn(inVertical)">
                                      <p:cBhvr>
                                        <p:cTn id="24" dur="500"/>
                                        <p:tgtEl>
                                          <p:spTgt spid="24"/>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barn(inVertical)">
                                      <p:cBhvr>
                                        <p:cTn id="27" dur="500"/>
                                        <p:tgtEl>
                                          <p:spTgt spid="41"/>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arn(inVertical)">
                                      <p:cBhvr>
                                        <p:cTn id="30" dur="500"/>
                                        <p:tgtEl>
                                          <p:spTgt spid="3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inVertical)">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33" grpId="0" animBg="1"/>
      <p:bldP spid="36" grpId="0"/>
      <p:bldP spid="38" grpId="0" animBg="1"/>
      <p:bldP spid="4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D5D91904-CA10-4842-862A-BED7BF387A9A}"/>
              </a:ext>
            </a:extLst>
          </p:cNvPr>
          <p:cNvSpPr/>
          <p:nvPr/>
        </p:nvSpPr>
        <p:spPr>
          <a:xfrm>
            <a:off x="220133" y="1971204"/>
            <a:ext cx="5655734" cy="46497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4AB0D717-4C6D-44FE-A9DB-1FAC15883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023" y="2903493"/>
            <a:ext cx="4802289" cy="3702932"/>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AB6B688A-D867-4AE2-BBCF-929640D4E2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3123" y="2918000"/>
            <a:ext cx="4813500" cy="3702932"/>
          </a:xfrm>
          <a:prstGeom prst="rect">
            <a:avLst/>
          </a:prstGeom>
          <a:ln>
            <a:noFill/>
          </a:ln>
          <a:effectLst>
            <a:outerShdw blurRad="190500" algn="tl" rotWithShape="0">
              <a:srgbClr val="000000">
                <a:alpha val="70000"/>
              </a:srgbClr>
            </a:outerShdw>
          </a:effectLst>
        </p:spPr>
      </p:pic>
      <p:sp>
        <p:nvSpPr>
          <p:cNvPr id="7" name="Rectangle 6">
            <a:extLst>
              <a:ext uri="{FF2B5EF4-FFF2-40B4-BE49-F238E27FC236}">
                <a16:creationId xmlns:a16="http://schemas.microsoft.com/office/drawing/2014/main" id="{AAFE14C1-16C6-4C28-8DB6-263B83AE1E92}"/>
              </a:ext>
            </a:extLst>
          </p:cNvPr>
          <p:cNvSpPr/>
          <p:nvPr/>
        </p:nvSpPr>
        <p:spPr>
          <a:xfrm>
            <a:off x="7988703" y="1971205"/>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7D31A5A-1766-4CAE-86FA-FF4590892377}"/>
              </a:ext>
            </a:extLst>
          </p:cNvPr>
          <p:cNvSpPr/>
          <p:nvPr/>
        </p:nvSpPr>
        <p:spPr>
          <a:xfrm>
            <a:off x="4860553" y="1"/>
            <a:ext cx="2574569" cy="779488"/>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Brace 8">
            <a:extLst>
              <a:ext uri="{FF2B5EF4-FFF2-40B4-BE49-F238E27FC236}">
                <a16:creationId xmlns:a16="http://schemas.microsoft.com/office/drawing/2014/main" id="{EAADFAF5-C74B-4A84-AD10-EF0DF6221500}"/>
              </a:ext>
            </a:extLst>
          </p:cNvPr>
          <p:cNvSpPr/>
          <p:nvPr/>
        </p:nvSpPr>
        <p:spPr>
          <a:xfrm rot="16200000">
            <a:off x="5490151" y="-2282255"/>
            <a:ext cx="1056805" cy="7450116"/>
          </a:xfrm>
          <a:prstGeom prst="rightBrace">
            <a:avLst/>
          </a:prstGeom>
          <a:ln w="38100">
            <a:solidFill>
              <a:srgbClr val="203864"/>
            </a:solidFill>
            <a:headEnd type="stealt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4EE7EA67-FF06-4039-BFD8-47B14D89D032}"/>
              </a:ext>
            </a:extLst>
          </p:cNvPr>
          <p:cNvSpPr txBox="1"/>
          <p:nvPr/>
        </p:nvSpPr>
        <p:spPr>
          <a:xfrm>
            <a:off x="4950493" y="134912"/>
            <a:ext cx="2291012" cy="523220"/>
          </a:xfrm>
          <a:prstGeom prst="rect">
            <a:avLst/>
          </a:prstGeom>
          <a:noFill/>
        </p:spPr>
        <p:txBody>
          <a:bodyPr wrap="none" rtlCol="0">
            <a:spAutoFit/>
          </a:bodyPr>
          <a:lstStyle/>
          <a:p>
            <a:r>
              <a:rPr lang="ar-SA" sz="2800" b="1" dirty="0">
                <a:solidFill>
                  <a:srgbClr val="FFC000"/>
                </a:solidFill>
              </a:rPr>
              <a:t>التوجهات التنموية</a:t>
            </a:r>
            <a:endParaRPr lang="en-US" sz="2800" b="1" dirty="0">
              <a:solidFill>
                <a:srgbClr val="FFC000"/>
              </a:solidFill>
            </a:endParaRPr>
          </a:p>
        </p:txBody>
      </p:sp>
      <p:sp>
        <p:nvSpPr>
          <p:cNvPr id="11" name="TextBox 10">
            <a:extLst>
              <a:ext uri="{FF2B5EF4-FFF2-40B4-BE49-F238E27FC236}">
                <a16:creationId xmlns:a16="http://schemas.microsoft.com/office/drawing/2014/main" id="{3BAA8811-A623-455F-9571-0D3E81BAF473}"/>
              </a:ext>
            </a:extLst>
          </p:cNvPr>
          <p:cNvSpPr txBox="1"/>
          <p:nvPr/>
        </p:nvSpPr>
        <p:spPr>
          <a:xfrm>
            <a:off x="8169637" y="2192738"/>
            <a:ext cx="2870619"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2" name="TextBox 11">
            <a:extLst>
              <a:ext uri="{FF2B5EF4-FFF2-40B4-BE49-F238E27FC236}">
                <a16:creationId xmlns:a16="http://schemas.microsoft.com/office/drawing/2014/main" id="{7F0F44D9-E384-43D0-BE69-B0E708198F5D}"/>
              </a:ext>
            </a:extLst>
          </p:cNvPr>
          <p:cNvSpPr txBox="1"/>
          <p:nvPr/>
        </p:nvSpPr>
        <p:spPr>
          <a:xfrm>
            <a:off x="902582" y="2208858"/>
            <a:ext cx="3317432" cy="369332"/>
          </a:xfrm>
          <a:prstGeom prst="rect">
            <a:avLst/>
          </a:prstGeom>
          <a:noFill/>
        </p:spPr>
        <p:txBody>
          <a:bodyPr wrap="square" rtlCol="0">
            <a:spAutoFit/>
          </a:bodyPr>
          <a:lstStyle/>
          <a:p>
            <a:pPr algn="ctr"/>
            <a:r>
              <a:rPr lang="ar-SA" b="1" dirty="0">
                <a:solidFill>
                  <a:schemeClr val="bg1"/>
                </a:solidFill>
              </a:rPr>
              <a:t>التوسع في ظل عدم وجود احتلال</a:t>
            </a:r>
            <a:endParaRPr lang="en-US" b="1" dirty="0">
              <a:solidFill>
                <a:schemeClr val="bg1"/>
              </a:solidFill>
            </a:endParaRPr>
          </a:p>
        </p:txBody>
      </p:sp>
      <p:sp>
        <p:nvSpPr>
          <p:cNvPr id="13" name="Oval 12">
            <a:extLst>
              <a:ext uri="{FF2B5EF4-FFF2-40B4-BE49-F238E27FC236}">
                <a16:creationId xmlns:a16="http://schemas.microsoft.com/office/drawing/2014/main" id="{CAD9523B-8FA2-4F07-837D-E4B769301FE1}"/>
              </a:ext>
            </a:extLst>
          </p:cNvPr>
          <p:cNvSpPr/>
          <p:nvPr/>
        </p:nvSpPr>
        <p:spPr>
          <a:xfrm>
            <a:off x="11270748" y="2147409"/>
            <a:ext cx="588689" cy="584778"/>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AB3C292-64D4-48ED-BDC5-40D3951679E7}"/>
              </a:ext>
            </a:extLst>
          </p:cNvPr>
          <p:cNvSpPr txBox="1"/>
          <p:nvPr/>
        </p:nvSpPr>
        <p:spPr>
          <a:xfrm>
            <a:off x="11371581" y="2174225"/>
            <a:ext cx="385042" cy="523220"/>
          </a:xfrm>
          <a:prstGeom prst="rect">
            <a:avLst/>
          </a:prstGeom>
          <a:noFill/>
        </p:spPr>
        <p:txBody>
          <a:bodyPr wrap="none" rtlCol="0">
            <a:spAutoFit/>
          </a:bodyPr>
          <a:lstStyle/>
          <a:p>
            <a:r>
              <a:rPr lang="ar-SA" sz="2800" b="1" dirty="0"/>
              <a:t>1</a:t>
            </a:r>
            <a:endParaRPr lang="en-US" sz="2800" b="1" dirty="0"/>
          </a:p>
        </p:txBody>
      </p:sp>
      <p:pic>
        <p:nvPicPr>
          <p:cNvPr id="17" name="Picture 2" descr="ØµÙØ±Ø© Ø°Ø§Øª ØµÙØ©">
            <a:extLst>
              <a:ext uri="{FF2B5EF4-FFF2-40B4-BE49-F238E27FC236}">
                <a16:creationId xmlns:a16="http://schemas.microsoft.com/office/drawing/2014/main" id="{FC97891E-3066-4EBA-A729-235BC7C5E0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9728" y="1572822"/>
            <a:ext cx="1624667" cy="162466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C257C341-3787-4BF8-9BB9-61C62E6B23FB}"/>
              </a:ext>
            </a:extLst>
          </p:cNvPr>
          <p:cNvSpPr/>
          <p:nvPr/>
        </p:nvSpPr>
        <p:spPr>
          <a:xfrm>
            <a:off x="1292392" y="1956698"/>
            <a:ext cx="3232488" cy="844639"/>
          </a:xfrm>
          <a:prstGeom prst="rect">
            <a:avLst/>
          </a:prstGeom>
          <a:solidFill>
            <a:srgbClr val="20386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A0A5C42-2F0B-4C2D-B59A-6584DAA026EE}"/>
              </a:ext>
            </a:extLst>
          </p:cNvPr>
          <p:cNvSpPr txBox="1"/>
          <p:nvPr/>
        </p:nvSpPr>
        <p:spPr>
          <a:xfrm>
            <a:off x="1473326" y="2178231"/>
            <a:ext cx="2870619" cy="369332"/>
          </a:xfrm>
          <a:prstGeom prst="rect">
            <a:avLst/>
          </a:prstGeom>
          <a:noFill/>
        </p:spPr>
        <p:txBody>
          <a:bodyPr wrap="square" rtlCol="0">
            <a:spAutoFit/>
          </a:bodyPr>
          <a:lstStyle/>
          <a:p>
            <a:pPr algn="ctr"/>
            <a:r>
              <a:rPr lang="ar-SA" b="1" dirty="0">
                <a:solidFill>
                  <a:schemeClr val="bg1"/>
                </a:solidFill>
              </a:rPr>
              <a:t>التوسع في ظل وجود الاحتلال</a:t>
            </a:r>
            <a:endParaRPr lang="en-US" b="1" dirty="0">
              <a:solidFill>
                <a:schemeClr val="bg1"/>
              </a:solidFill>
            </a:endParaRPr>
          </a:p>
        </p:txBody>
      </p:sp>
      <p:sp>
        <p:nvSpPr>
          <p:cNvPr id="21" name="Oval 20">
            <a:extLst>
              <a:ext uri="{FF2B5EF4-FFF2-40B4-BE49-F238E27FC236}">
                <a16:creationId xmlns:a16="http://schemas.microsoft.com/office/drawing/2014/main" id="{44CE56E3-D5DB-44B0-BD24-6673F7185FAE}"/>
              </a:ext>
            </a:extLst>
          </p:cNvPr>
          <p:cNvSpPr/>
          <p:nvPr/>
        </p:nvSpPr>
        <p:spPr>
          <a:xfrm>
            <a:off x="4574437" y="2132902"/>
            <a:ext cx="588689" cy="584778"/>
          </a:xfrm>
          <a:prstGeom prst="ellipse">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EB6C4D7-B57A-4E1A-8CED-C0CD4C606795}"/>
              </a:ext>
            </a:extLst>
          </p:cNvPr>
          <p:cNvSpPr txBox="1"/>
          <p:nvPr/>
        </p:nvSpPr>
        <p:spPr>
          <a:xfrm>
            <a:off x="4675270" y="2159718"/>
            <a:ext cx="385042" cy="523220"/>
          </a:xfrm>
          <a:prstGeom prst="rect">
            <a:avLst/>
          </a:prstGeom>
          <a:noFill/>
        </p:spPr>
        <p:txBody>
          <a:bodyPr wrap="none" rtlCol="0">
            <a:spAutoFit/>
          </a:bodyPr>
          <a:lstStyle/>
          <a:p>
            <a:r>
              <a:rPr lang="ar-SA" sz="2800" b="1" dirty="0"/>
              <a:t>2</a:t>
            </a:r>
            <a:endParaRPr lang="en-US" sz="2800" b="1" dirty="0"/>
          </a:p>
        </p:txBody>
      </p:sp>
      <p:pic>
        <p:nvPicPr>
          <p:cNvPr id="24" name="Picture 4" descr="ÙØªÙØ¬Ø© Ø¨Ø­Ø« Ø§ÙØµÙØ± Ø¹Ù ÙØ¬Ù ÙØ¶Ø­Ù">
            <a:extLst>
              <a:ext uri="{FF2B5EF4-FFF2-40B4-BE49-F238E27FC236}">
                <a16:creationId xmlns:a16="http://schemas.microsoft.com/office/drawing/2014/main" id="{5F21ABE5-AC00-42CE-B864-FE51BB36FC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864" y="1837009"/>
            <a:ext cx="1421107" cy="1421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446977"/>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E9444AD-0FAB-43C7-B0FC-BB814C3D89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908" y="237068"/>
            <a:ext cx="8455722" cy="6383864"/>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A0D3D9A4-013E-4407-8F4E-3142ADFF3DF0}"/>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CCB30F5B-FE20-4035-97F0-AD7296A3D212}"/>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492BD71-DD46-4BF3-B1A5-0E2236D0361A}"/>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814263B0-CABB-4C34-9BAF-30D140EB3ED8}"/>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A32859C7-DFA5-4C0A-82B8-3C7554C269B6}"/>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9C7C3120-0A68-4D99-92A2-EF0F077F0D53}"/>
              </a:ext>
            </a:extLst>
          </p:cNvPr>
          <p:cNvSpPr/>
          <p:nvPr/>
        </p:nvSpPr>
        <p:spPr>
          <a:xfrm>
            <a:off x="9101159" y="462023"/>
            <a:ext cx="121058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التوجه الثاني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29" name="Oval 28">
            <a:extLst>
              <a:ext uri="{FF2B5EF4-FFF2-40B4-BE49-F238E27FC236}">
                <a16:creationId xmlns:a16="http://schemas.microsoft.com/office/drawing/2014/main" id="{47C2E621-C8A9-4801-AAAE-B9F9D43B8BAC}"/>
              </a:ext>
            </a:extLst>
          </p:cNvPr>
          <p:cNvSpPr/>
          <p:nvPr/>
        </p:nvSpPr>
        <p:spPr>
          <a:xfrm rot="20789402">
            <a:off x="2167757" y="3265220"/>
            <a:ext cx="2603566" cy="783187"/>
          </a:xfrm>
          <a:prstGeom prst="ellipse">
            <a:avLst/>
          </a:prstGeom>
          <a:solidFill>
            <a:srgbClr val="FF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4F6AED0-5BA3-41A5-9045-3293CE493930}"/>
              </a:ext>
            </a:extLst>
          </p:cNvPr>
          <p:cNvSpPr/>
          <p:nvPr/>
        </p:nvSpPr>
        <p:spPr>
          <a:xfrm rot="5934150">
            <a:off x="4098399" y="3774324"/>
            <a:ext cx="1583762" cy="686620"/>
          </a:xfrm>
          <a:prstGeom prst="ellipse">
            <a:avLst/>
          </a:prstGeom>
          <a:solidFill>
            <a:srgbClr val="FF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BC8F57ED-C2B1-4C06-90D3-1A36C614CF90}"/>
              </a:ext>
            </a:extLst>
          </p:cNvPr>
          <p:cNvCxnSpPr>
            <a:cxnSpLocks/>
          </p:cNvCxnSpPr>
          <p:nvPr/>
        </p:nvCxnSpPr>
        <p:spPr>
          <a:xfrm flipH="1">
            <a:off x="4405451" y="2911861"/>
            <a:ext cx="280032" cy="466982"/>
          </a:xfrm>
          <a:prstGeom prst="straightConnector1">
            <a:avLst/>
          </a:prstGeom>
          <a:ln w="1047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DBDB3FBB-3451-4041-8457-C9D9DB246701}"/>
              </a:ext>
            </a:extLst>
          </p:cNvPr>
          <p:cNvSpPr/>
          <p:nvPr/>
        </p:nvSpPr>
        <p:spPr>
          <a:xfrm>
            <a:off x="4609148" y="3375741"/>
            <a:ext cx="666518" cy="608378"/>
          </a:xfrm>
          <a:prstGeom prst="ellipse">
            <a:avLst/>
          </a:prstGeom>
          <a:solidFill>
            <a:srgbClr val="E600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F8CEDA7C-4AB5-46A8-8797-CF3AD11A12EB}"/>
              </a:ext>
            </a:extLst>
          </p:cNvPr>
          <p:cNvCxnSpPr>
            <a:cxnSpLocks/>
          </p:cNvCxnSpPr>
          <p:nvPr/>
        </p:nvCxnSpPr>
        <p:spPr>
          <a:xfrm>
            <a:off x="4983759" y="3053449"/>
            <a:ext cx="0" cy="457425"/>
          </a:xfrm>
          <a:prstGeom prst="straightConnector1">
            <a:avLst/>
          </a:prstGeom>
          <a:ln w="1047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840E366E-C768-485F-AC93-1C0AB94C76D3}"/>
              </a:ext>
            </a:extLst>
          </p:cNvPr>
          <p:cNvSpPr/>
          <p:nvPr/>
        </p:nvSpPr>
        <p:spPr>
          <a:xfrm rot="20759731">
            <a:off x="2961590" y="3418111"/>
            <a:ext cx="1168911" cy="369332"/>
          </a:xfrm>
          <a:prstGeom prst="rect">
            <a:avLst/>
          </a:prstGeom>
        </p:spPr>
        <p:txBody>
          <a:bodyPr wrap="none">
            <a:spAutoFit/>
          </a:bodyPr>
          <a:lstStyle/>
          <a:p>
            <a:pPr algn="ctr"/>
            <a:r>
              <a:rPr lang="ar-SA" b="1" dirty="0"/>
              <a:t>مناطق سكنية</a:t>
            </a:r>
            <a:endParaRPr lang="en-US" b="1" dirty="0"/>
          </a:p>
        </p:txBody>
      </p:sp>
      <p:sp>
        <p:nvSpPr>
          <p:cNvPr id="36" name="Rectangle 35">
            <a:extLst>
              <a:ext uri="{FF2B5EF4-FFF2-40B4-BE49-F238E27FC236}">
                <a16:creationId xmlns:a16="http://schemas.microsoft.com/office/drawing/2014/main" id="{D91ED923-B4A9-46ED-8A49-5B86BA4735B9}"/>
              </a:ext>
            </a:extLst>
          </p:cNvPr>
          <p:cNvSpPr/>
          <p:nvPr/>
        </p:nvSpPr>
        <p:spPr>
          <a:xfrm rot="792414">
            <a:off x="4432742" y="4155333"/>
            <a:ext cx="723275" cy="646331"/>
          </a:xfrm>
          <a:prstGeom prst="rect">
            <a:avLst/>
          </a:prstGeom>
        </p:spPr>
        <p:txBody>
          <a:bodyPr wrap="none">
            <a:spAutoFit/>
          </a:bodyPr>
          <a:lstStyle/>
          <a:p>
            <a:pPr algn="ctr"/>
            <a:r>
              <a:rPr lang="ar-SA" b="1" dirty="0"/>
              <a:t>مناطق </a:t>
            </a:r>
          </a:p>
          <a:p>
            <a:pPr algn="ctr"/>
            <a:r>
              <a:rPr lang="ar-SA" b="1" dirty="0"/>
              <a:t>سكنية</a:t>
            </a:r>
            <a:endParaRPr lang="en-US" b="1" dirty="0"/>
          </a:p>
        </p:txBody>
      </p:sp>
      <p:sp>
        <p:nvSpPr>
          <p:cNvPr id="37" name="Rectangle 36">
            <a:extLst>
              <a:ext uri="{FF2B5EF4-FFF2-40B4-BE49-F238E27FC236}">
                <a16:creationId xmlns:a16="http://schemas.microsoft.com/office/drawing/2014/main" id="{067F7CBE-31C3-4E52-B296-9D20962F8047}"/>
              </a:ext>
            </a:extLst>
          </p:cNvPr>
          <p:cNvSpPr/>
          <p:nvPr/>
        </p:nvSpPr>
        <p:spPr>
          <a:xfrm rot="491744">
            <a:off x="4642961" y="3482164"/>
            <a:ext cx="681597" cy="523220"/>
          </a:xfrm>
          <a:prstGeom prst="rect">
            <a:avLst/>
          </a:prstGeom>
        </p:spPr>
        <p:txBody>
          <a:bodyPr wrap="none">
            <a:spAutoFit/>
          </a:bodyPr>
          <a:lstStyle/>
          <a:p>
            <a:pPr algn="ctr"/>
            <a:r>
              <a:rPr lang="ar-SA" sz="1400" b="1" dirty="0"/>
              <a:t>منطقة</a:t>
            </a:r>
          </a:p>
          <a:p>
            <a:pPr algn="ctr"/>
            <a:r>
              <a:rPr lang="ar-SA" sz="1400" b="1" dirty="0"/>
              <a:t> صناعية</a:t>
            </a:r>
            <a:endParaRPr lang="en-US" sz="1400" b="1" dirty="0"/>
          </a:p>
        </p:txBody>
      </p:sp>
    </p:spTree>
    <p:extLst>
      <p:ext uri="{BB962C8B-B14F-4D97-AF65-F5344CB8AC3E}">
        <p14:creationId xmlns:p14="http://schemas.microsoft.com/office/powerpoint/2010/main" val="125939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arn(inVertical)">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barn(inVertical)">
                                      <p:cBhvr>
                                        <p:cTn id="27" dur="500"/>
                                        <p:tgtEl>
                                          <p:spTgt spid="3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3" grpId="0" animBg="1"/>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DBBC3A5-D4A2-4BA5-8C8C-6DA230CA7A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508" y="237068"/>
            <a:ext cx="5299364" cy="6398370"/>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0781F311-06DC-4EC4-8BF2-6F7D32E3B177}"/>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83CF6330-BA63-43B7-AA8C-E7EA66DD103D}"/>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CD87D1C-AA00-4B79-9F2F-8E1E5AD71994}"/>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8E62B8A3-0033-4EE4-8364-B258DCD76AB9}"/>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658438DD-0611-43AE-A6E9-35414C693BE8}"/>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A9E21743-E5A9-4986-B40B-5F0D028BD432}"/>
              </a:ext>
            </a:extLst>
          </p:cNvPr>
          <p:cNvSpPr/>
          <p:nvPr/>
        </p:nvSpPr>
        <p:spPr>
          <a:xfrm>
            <a:off x="8071962" y="436670"/>
            <a:ext cx="2826415"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المشروع</a:t>
            </a:r>
          </a:p>
        </p:txBody>
      </p:sp>
      <p:sp>
        <p:nvSpPr>
          <p:cNvPr id="11" name="Rectangle 10">
            <a:extLst>
              <a:ext uri="{FF2B5EF4-FFF2-40B4-BE49-F238E27FC236}">
                <a16:creationId xmlns:a16="http://schemas.microsoft.com/office/drawing/2014/main" id="{39F8456A-11E9-47B0-852B-8CF0C9340813}"/>
              </a:ext>
            </a:extLst>
          </p:cNvPr>
          <p:cNvSpPr/>
          <p:nvPr/>
        </p:nvSpPr>
        <p:spPr>
          <a:xfrm>
            <a:off x="5386410" y="1370430"/>
            <a:ext cx="6585457" cy="584775"/>
          </a:xfrm>
          <a:prstGeom prst="rect">
            <a:avLst/>
          </a:prstGeom>
        </p:spPr>
        <p:txBody>
          <a:bodyPr wrap="none">
            <a:spAutoFit/>
          </a:bodyPr>
          <a:lstStyle/>
          <a:p>
            <a:pPr algn="ctr"/>
            <a:r>
              <a:rPr lang="ar-JO" sz="3200" b="1" dirty="0">
                <a:latin typeface="Adobe Gothic Std B" panose="020B0800000000000000" pitchFamily="34" charset="-128"/>
                <a:ea typeface="Adobe Gothic Std B" panose="020B0800000000000000" pitchFamily="34" charset="-128"/>
                <a:cs typeface="Arabic Typesetting" panose="03020402040406030203" pitchFamily="66" charset="-78"/>
              </a:rPr>
              <a:t> المعوقات التي تواجه التخطيط العمراني في التجمعات الفلسطينية وأسبابها</a:t>
            </a:r>
            <a:endParaRPr lang="ar-SA" sz="3200" b="1" dirty="0">
              <a:latin typeface="Adobe Gothic Std B" panose="020B0800000000000000" pitchFamily="34" charset="-128"/>
              <a:ea typeface="Adobe Gothic Std B" panose="020B0800000000000000" pitchFamily="34" charset="-128"/>
              <a:cs typeface="Arabic Typesetting" panose="03020402040406030203" pitchFamily="66" charset="-78"/>
            </a:endParaRPr>
          </a:p>
        </p:txBody>
      </p:sp>
      <p:sp>
        <p:nvSpPr>
          <p:cNvPr id="15" name="TextBox 14">
            <a:extLst>
              <a:ext uri="{FF2B5EF4-FFF2-40B4-BE49-F238E27FC236}">
                <a16:creationId xmlns:a16="http://schemas.microsoft.com/office/drawing/2014/main" id="{A4DAFC77-9DE4-4ACA-967B-0B194B8998CC}"/>
              </a:ext>
            </a:extLst>
          </p:cNvPr>
          <p:cNvSpPr txBox="1"/>
          <p:nvPr/>
        </p:nvSpPr>
        <p:spPr>
          <a:xfrm>
            <a:off x="6193140" y="1955205"/>
            <a:ext cx="5664653" cy="1938992"/>
          </a:xfrm>
          <a:prstGeom prst="rect">
            <a:avLst/>
          </a:prstGeom>
          <a:noFill/>
        </p:spPr>
        <p:txBody>
          <a:bodyPr wrap="square" rtlCol="1">
            <a:spAutoFit/>
          </a:bodyPr>
          <a:lstStyle/>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غياب التخطيط العمراني في فلسطين لفترة طويلة.</a:t>
            </a:r>
          </a:p>
          <a:p>
            <a:pPr marL="342900" indent="-342900" algn="r" rtl="1">
              <a:buFont typeface="Wingdings" panose="05000000000000000000" pitchFamily="2" charset="2"/>
              <a:buChar char="ü"/>
            </a:pPr>
            <a:r>
              <a:rPr lang="ar-JO" sz="2400" dirty="0">
                <a:ln>
                  <a:solidFill>
                    <a:schemeClr val="tx1"/>
                  </a:solidFill>
                </a:ln>
                <a:latin typeface="Simplified Arabic" panose="02020603050405020304" pitchFamily="18" charset="-78"/>
                <a:cs typeface="Simplified Arabic" panose="02020603050405020304" pitchFamily="18" charset="-78"/>
              </a:rPr>
              <a:t>الاحتلال الإسرائيلي.</a:t>
            </a:r>
            <a:endParaRPr lang="ar-SA" sz="2400" dirty="0">
              <a:ln>
                <a:solidFill>
                  <a:schemeClr val="tx1"/>
                </a:solidFill>
              </a:ln>
              <a:latin typeface="Simplified Arabic" panose="02020603050405020304" pitchFamily="18" charset="-78"/>
              <a:cs typeface="Simplified Arabic" panose="02020603050405020304" pitchFamily="18" charset="-78"/>
            </a:endParaRPr>
          </a:p>
          <a:p>
            <a:pPr algn="r" rtl="1"/>
            <a:r>
              <a:rPr lang="ar-SA" sz="2400" dirty="0">
                <a:ln>
                  <a:solidFill>
                    <a:schemeClr val="tx1"/>
                  </a:solidFill>
                </a:ln>
                <a:latin typeface="Simplified Arabic" panose="02020603050405020304" pitchFamily="18" charset="-78"/>
                <a:cs typeface="Simplified Arabic" panose="02020603050405020304" pitchFamily="18" charset="-78"/>
              </a:rPr>
              <a:t>   1- التقسيمات السياسية للأراضي حسب تصني اوسلو.</a:t>
            </a:r>
          </a:p>
          <a:p>
            <a:pPr algn="r" rtl="1"/>
            <a:r>
              <a:rPr lang="ar-SA" sz="2400" dirty="0">
                <a:ln>
                  <a:solidFill>
                    <a:schemeClr val="tx1"/>
                  </a:solidFill>
                </a:ln>
                <a:latin typeface="Simplified Arabic" panose="02020603050405020304" pitchFamily="18" charset="-78"/>
                <a:cs typeface="Simplified Arabic" panose="02020603050405020304" pitchFamily="18" charset="-78"/>
              </a:rPr>
              <a:t>   2- المستعمرات الاسرائيلية.</a:t>
            </a:r>
          </a:p>
          <a:p>
            <a:pPr algn="r" rtl="1"/>
            <a:r>
              <a:rPr lang="ar-SA" sz="2400" dirty="0">
                <a:ln>
                  <a:solidFill>
                    <a:schemeClr val="tx1"/>
                  </a:solidFill>
                </a:ln>
                <a:latin typeface="Simplified Arabic" panose="02020603050405020304" pitchFamily="18" charset="-78"/>
                <a:cs typeface="Simplified Arabic" panose="02020603050405020304" pitchFamily="18" charset="-78"/>
              </a:rPr>
              <a:t>   3-اقامة الجدار الفصل العنصري.</a:t>
            </a:r>
          </a:p>
        </p:txBody>
      </p:sp>
      <p:pic>
        <p:nvPicPr>
          <p:cNvPr id="17" name="Picture 16">
            <a:extLst>
              <a:ext uri="{FF2B5EF4-FFF2-40B4-BE49-F238E27FC236}">
                <a16:creationId xmlns:a16="http://schemas.microsoft.com/office/drawing/2014/main" id="{6553103F-9B27-42C1-9FDE-D98E189114F7}"/>
              </a:ext>
            </a:extLst>
          </p:cNvPr>
          <p:cNvPicPr>
            <a:picLocks noChangeAspect="1"/>
          </p:cNvPicPr>
          <p:nvPr/>
        </p:nvPicPr>
        <p:blipFill>
          <a:blip r:embed="rId3"/>
          <a:stretch>
            <a:fillRect/>
          </a:stretch>
        </p:blipFill>
        <p:spPr>
          <a:xfrm>
            <a:off x="3902007" y="5433347"/>
            <a:ext cx="1318982" cy="948384"/>
          </a:xfrm>
          <a:prstGeom prst="rect">
            <a:avLst/>
          </a:prstGeom>
        </p:spPr>
      </p:pic>
      <p:pic>
        <p:nvPicPr>
          <p:cNvPr id="18" name="Picture 17">
            <a:extLst>
              <a:ext uri="{FF2B5EF4-FFF2-40B4-BE49-F238E27FC236}">
                <a16:creationId xmlns:a16="http://schemas.microsoft.com/office/drawing/2014/main" id="{2635FA32-8B5E-40DE-B3E4-B5CB7C9BF3A5}"/>
              </a:ext>
            </a:extLst>
          </p:cNvPr>
          <p:cNvPicPr>
            <a:picLocks noChangeAspect="1"/>
          </p:cNvPicPr>
          <p:nvPr/>
        </p:nvPicPr>
        <p:blipFill>
          <a:blip r:embed="rId4"/>
          <a:stretch>
            <a:fillRect/>
          </a:stretch>
        </p:blipFill>
        <p:spPr>
          <a:xfrm>
            <a:off x="3913564" y="4489637"/>
            <a:ext cx="1071517" cy="856072"/>
          </a:xfrm>
          <a:prstGeom prst="rect">
            <a:avLst/>
          </a:prstGeom>
        </p:spPr>
      </p:pic>
      <p:sp>
        <p:nvSpPr>
          <p:cNvPr id="19" name="Rectangle 18">
            <a:extLst>
              <a:ext uri="{FF2B5EF4-FFF2-40B4-BE49-F238E27FC236}">
                <a16:creationId xmlns:a16="http://schemas.microsoft.com/office/drawing/2014/main" id="{AEC40DC5-7739-4883-8367-BD03065306DE}"/>
              </a:ext>
            </a:extLst>
          </p:cNvPr>
          <p:cNvSpPr/>
          <p:nvPr/>
        </p:nvSpPr>
        <p:spPr>
          <a:xfrm>
            <a:off x="4412972" y="4489637"/>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AF59E2A-0520-49E4-A432-524AD38CD31C}"/>
              </a:ext>
            </a:extLst>
          </p:cNvPr>
          <p:cNvSpPr txBox="1"/>
          <p:nvPr/>
        </p:nvSpPr>
        <p:spPr>
          <a:xfrm>
            <a:off x="4400007" y="4476046"/>
            <a:ext cx="766557" cy="338554"/>
          </a:xfrm>
          <a:prstGeom prst="rect">
            <a:avLst/>
          </a:prstGeom>
          <a:noFill/>
        </p:spPr>
        <p:txBody>
          <a:bodyPr wrap="none" rtlCol="0">
            <a:spAutoFit/>
          </a:bodyPr>
          <a:lstStyle/>
          <a:p>
            <a:r>
              <a:rPr lang="ar-SA" sz="1600" dirty="0"/>
              <a:t>أراضي أ</a:t>
            </a:r>
            <a:endParaRPr lang="en-US" sz="1600" dirty="0"/>
          </a:p>
        </p:txBody>
      </p:sp>
      <p:sp>
        <p:nvSpPr>
          <p:cNvPr id="21" name="TextBox 20">
            <a:extLst>
              <a:ext uri="{FF2B5EF4-FFF2-40B4-BE49-F238E27FC236}">
                <a16:creationId xmlns:a16="http://schemas.microsoft.com/office/drawing/2014/main" id="{8EDF8482-6A77-4893-A1BF-89CEF3F1DF02}"/>
              </a:ext>
            </a:extLst>
          </p:cNvPr>
          <p:cNvSpPr txBox="1"/>
          <p:nvPr/>
        </p:nvSpPr>
        <p:spPr>
          <a:xfrm>
            <a:off x="4397682" y="4769830"/>
            <a:ext cx="869149" cy="338554"/>
          </a:xfrm>
          <a:prstGeom prst="rect">
            <a:avLst/>
          </a:prstGeom>
          <a:noFill/>
        </p:spPr>
        <p:txBody>
          <a:bodyPr wrap="none" rtlCol="0">
            <a:spAutoFit/>
          </a:bodyPr>
          <a:lstStyle/>
          <a:p>
            <a:r>
              <a:rPr lang="ar-SA" sz="1600" dirty="0"/>
              <a:t>أراضي ب</a:t>
            </a:r>
            <a:endParaRPr lang="en-US" sz="1600" dirty="0"/>
          </a:p>
        </p:txBody>
      </p:sp>
      <p:sp>
        <p:nvSpPr>
          <p:cNvPr id="22" name="TextBox 21">
            <a:extLst>
              <a:ext uri="{FF2B5EF4-FFF2-40B4-BE49-F238E27FC236}">
                <a16:creationId xmlns:a16="http://schemas.microsoft.com/office/drawing/2014/main" id="{C31D7953-4D9D-48DF-9369-205ED77F48CF}"/>
              </a:ext>
            </a:extLst>
          </p:cNvPr>
          <p:cNvSpPr txBox="1"/>
          <p:nvPr/>
        </p:nvSpPr>
        <p:spPr>
          <a:xfrm>
            <a:off x="4415389" y="5094793"/>
            <a:ext cx="838691" cy="338554"/>
          </a:xfrm>
          <a:prstGeom prst="rect">
            <a:avLst/>
          </a:prstGeom>
          <a:noFill/>
        </p:spPr>
        <p:txBody>
          <a:bodyPr wrap="none" rtlCol="0">
            <a:spAutoFit/>
          </a:bodyPr>
          <a:lstStyle/>
          <a:p>
            <a:r>
              <a:rPr lang="ar-SA" sz="1600" dirty="0"/>
              <a:t>أراضي ج</a:t>
            </a:r>
            <a:endParaRPr lang="en-US" sz="1600" dirty="0"/>
          </a:p>
        </p:txBody>
      </p:sp>
      <p:sp>
        <p:nvSpPr>
          <p:cNvPr id="23" name="TextBox 22">
            <a:extLst>
              <a:ext uri="{FF2B5EF4-FFF2-40B4-BE49-F238E27FC236}">
                <a16:creationId xmlns:a16="http://schemas.microsoft.com/office/drawing/2014/main" id="{22975226-C53B-4E1A-BF41-9A71730CDF67}"/>
              </a:ext>
            </a:extLst>
          </p:cNvPr>
          <p:cNvSpPr txBox="1"/>
          <p:nvPr/>
        </p:nvSpPr>
        <p:spPr>
          <a:xfrm>
            <a:off x="9826410" y="4445928"/>
            <a:ext cx="1429797" cy="584775"/>
          </a:xfrm>
          <a:prstGeom prst="rect">
            <a:avLst/>
          </a:prstGeom>
          <a:solidFill>
            <a:srgbClr val="203864"/>
          </a:solidFill>
        </p:spPr>
        <p:txBody>
          <a:bodyPr wrap="square" rtlCol="1">
            <a:spAutoFit/>
          </a:bodyPr>
          <a:lstStyle/>
          <a:p>
            <a:pPr algn="ctr"/>
            <a:r>
              <a:rPr lang="ar-SA" sz="3200" b="1" dirty="0">
                <a:solidFill>
                  <a:srgbClr val="FFC000"/>
                </a:solidFill>
                <a:latin typeface="Arabic Typesetting" panose="03020402040406030203" pitchFamily="66" charset="-78"/>
                <a:cs typeface="Arabic Typesetting" panose="03020402040406030203" pitchFamily="66" charset="-78"/>
              </a:rPr>
              <a:t>810</a:t>
            </a:r>
            <a:r>
              <a:rPr lang="en-US" sz="3200" b="1" dirty="0">
                <a:solidFill>
                  <a:srgbClr val="FFC000"/>
                </a:solidFill>
                <a:latin typeface="Arabic Typesetting" panose="03020402040406030203" pitchFamily="66" charset="-78"/>
                <a:cs typeface="Arabic Typesetting" panose="03020402040406030203" pitchFamily="66" charset="-78"/>
              </a:rPr>
              <a:t> km</a:t>
            </a:r>
            <a:endParaRPr lang="ar-SA" sz="3200" b="1" dirty="0">
              <a:solidFill>
                <a:srgbClr val="FFC000"/>
              </a:solidFill>
              <a:latin typeface="Arabic Typesetting" panose="03020402040406030203" pitchFamily="66" charset="-78"/>
              <a:cs typeface="Arabic Typesetting" panose="03020402040406030203" pitchFamily="66" charset="-78"/>
            </a:endParaRPr>
          </a:p>
        </p:txBody>
      </p:sp>
      <p:cxnSp>
        <p:nvCxnSpPr>
          <p:cNvPr id="12" name="Connector: Elbow 11">
            <a:extLst>
              <a:ext uri="{FF2B5EF4-FFF2-40B4-BE49-F238E27FC236}">
                <a16:creationId xmlns:a16="http://schemas.microsoft.com/office/drawing/2014/main" id="{17C419B1-B1ED-458B-A8BA-E7FC61B65F35}"/>
              </a:ext>
            </a:extLst>
          </p:cNvPr>
          <p:cNvCxnSpPr/>
          <p:nvPr/>
        </p:nvCxnSpPr>
        <p:spPr>
          <a:xfrm rot="5400000">
            <a:off x="10533412" y="3777999"/>
            <a:ext cx="581848" cy="566057"/>
          </a:xfrm>
          <a:prstGeom prst="bentConnector3">
            <a:avLst/>
          </a:prstGeom>
          <a:ln w="57150">
            <a:solidFill>
              <a:srgbClr val="20386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872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F1B45AF-4985-4321-ABAA-0F2E158C6E82}"/>
              </a:ext>
            </a:extLst>
          </p:cNvPr>
          <p:cNvSpPr/>
          <p:nvPr/>
        </p:nvSpPr>
        <p:spPr>
          <a:xfrm>
            <a:off x="9101159" y="462023"/>
            <a:ext cx="1210589"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التوجه الثاني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9" name="Arrow: Pentagon 18">
            <a:extLst>
              <a:ext uri="{FF2B5EF4-FFF2-40B4-BE49-F238E27FC236}">
                <a16:creationId xmlns:a16="http://schemas.microsoft.com/office/drawing/2014/main" id="{5E073048-4679-41ED-BB46-BED597866410}"/>
              </a:ext>
            </a:extLst>
          </p:cNvPr>
          <p:cNvSpPr/>
          <p:nvPr/>
        </p:nvSpPr>
        <p:spPr>
          <a:xfrm flipH="1">
            <a:off x="5816182" y="237068"/>
            <a:ext cx="5082193" cy="549061"/>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CC666D9-73A2-4297-A285-1B3872B9415E}"/>
              </a:ext>
            </a:extLst>
          </p:cNvPr>
          <p:cNvSpPr/>
          <p:nvPr/>
        </p:nvSpPr>
        <p:spPr>
          <a:xfrm>
            <a:off x="11724636" y="237068"/>
            <a:ext cx="247231" cy="549061"/>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Rectangle 20">
            <a:extLst>
              <a:ext uri="{FF2B5EF4-FFF2-40B4-BE49-F238E27FC236}">
                <a16:creationId xmlns:a16="http://schemas.microsoft.com/office/drawing/2014/main" id="{EBF1EF35-010D-4C25-8038-A157760069E3}"/>
              </a:ext>
            </a:extLst>
          </p:cNvPr>
          <p:cNvSpPr/>
          <p:nvPr/>
        </p:nvSpPr>
        <p:spPr>
          <a:xfrm>
            <a:off x="11366806" y="237068"/>
            <a:ext cx="247232" cy="549061"/>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Rectangle 21">
            <a:extLst>
              <a:ext uri="{FF2B5EF4-FFF2-40B4-BE49-F238E27FC236}">
                <a16:creationId xmlns:a16="http://schemas.microsoft.com/office/drawing/2014/main" id="{D8D5AB03-AF92-4D23-9811-D0AADE72B9C6}"/>
              </a:ext>
            </a:extLst>
          </p:cNvPr>
          <p:cNvSpPr/>
          <p:nvPr/>
        </p:nvSpPr>
        <p:spPr>
          <a:xfrm>
            <a:off x="11028060" y="237068"/>
            <a:ext cx="228147" cy="549061"/>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Rectangle 22">
            <a:extLst>
              <a:ext uri="{FF2B5EF4-FFF2-40B4-BE49-F238E27FC236}">
                <a16:creationId xmlns:a16="http://schemas.microsoft.com/office/drawing/2014/main" id="{B18E2D01-B70B-4DA5-81D0-53572FE67734}"/>
              </a:ext>
            </a:extLst>
          </p:cNvPr>
          <p:cNvSpPr/>
          <p:nvPr/>
        </p:nvSpPr>
        <p:spPr>
          <a:xfrm>
            <a:off x="6284612" y="237068"/>
            <a:ext cx="4613764" cy="549061"/>
          </a:xfrm>
          <a:prstGeom prst="rect">
            <a:avLst/>
          </a:prstGeom>
        </p:spPr>
        <p:txBody>
          <a:bodyPr wrap="none">
            <a:spAutoFit/>
          </a:bodyPr>
          <a:lstStyle/>
          <a:p>
            <a:pPr algn="r" rtl="1">
              <a:lnSpc>
                <a:spcPct val="106000"/>
              </a:lnSpc>
              <a:spcAft>
                <a:spcPts val="800"/>
              </a:spcAft>
            </a:pP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الاحتياجات المستقبلية لاستخدامات الاراضي</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25" name="Rectangle 24">
            <a:extLst>
              <a:ext uri="{FF2B5EF4-FFF2-40B4-BE49-F238E27FC236}">
                <a16:creationId xmlns:a16="http://schemas.microsoft.com/office/drawing/2014/main" id="{F84296AD-2331-4858-B81D-E9AE244508A9}"/>
              </a:ext>
            </a:extLst>
          </p:cNvPr>
          <p:cNvSpPr/>
          <p:nvPr/>
        </p:nvSpPr>
        <p:spPr>
          <a:xfrm>
            <a:off x="132412" y="237068"/>
            <a:ext cx="11839455" cy="6620932"/>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graphicFrame>
        <p:nvGraphicFramePr>
          <p:cNvPr id="10" name="Table 9">
            <a:extLst>
              <a:ext uri="{FF2B5EF4-FFF2-40B4-BE49-F238E27FC236}">
                <a16:creationId xmlns:a16="http://schemas.microsoft.com/office/drawing/2014/main" id="{093A6CC3-C224-4662-B2E7-41D06601D6CD}"/>
              </a:ext>
            </a:extLst>
          </p:cNvPr>
          <p:cNvGraphicFramePr>
            <a:graphicFrameLocks noGrp="1"/>
          </p:cNvGraphicFramePr>
          <p:nvPr>
            <p:extLst>
              <p:ext uri="{D42A27DB-BD31-4B8C-83A1-F6EECF244321}">
                <p14:modId xmlns:p14="http://schemas.microsoft.com/office/powerpoint/2010/main" val="3053389793"/>
              </p:ext>
            </p:extLst>
          </p:nvPr>
        </p:nvGraphicFramePr>
        <p:xfrm>
          <a:off x="3539918" y="822539"/>
          <a:ext cx="8431947" cy="1817547"/>
        </p:xfrm>
        <a:graphic>
          <a:graphicData uri="http://schemas.openxmlformats.org/drawingml/2006/table">
            <a:tbl>
              <a:tblPr firstRow="1" bandRow="1">
                <a:tableStyleId>{5C22544A-7EE6-4342-B048-85BDC9FD1C3A}</a:tableStyleId>
              </a:tblPr>
              <a:tblGrid>
                <a:gridCol w="936883">
                  <a:extLst>
                    <a:ext uri="{9D8B030D-6E8A-4147-A177-3AD203B41FA5}">
                      <a16:colId xmlns:a16="http://schemas.microsoft.com/office/drawing/2014/main" val="20000"/>
                    </a:ext>
                  </a:extLst>
                </a:gridCol>
                <a:gridCol w="936883">
                  <a:extLst>
                    <a:ext uri="{9D8B030D-6E8A-4147-A177-3AD203B41FA5}">
                      <a16:colId xmlns:a16="http://schemas.microsoft.com/office/drawing/2014/main" val="20001"/>
                    </a:ext>
                  </a:extLst>
                </a:gridCol>
                <a:gridCol w="936883">
                  <a:extLst>
                    <a:ext uri="{9D8B030D-6E8A-4147-A177-3AD203B41FA5}">
                      <a16:colId xmlns:a16="http://schemas.microsoft.com/office/drawing/2014/main" val="20002"/>
                    </a:ext>
                  </a:extLst>
                </a:gridCol>
                <a:gridCol w="936883">
                  <a:extLst>
                    <a:ext uri="{9D8B030D-6E8A-4147-A177-3AD203B41FA5}">
                      <a16:colId xmlns:a16="http://schemas.microsoft.com/office/drawing/2014/main" val="20003"/>
                    </a:ext>
                  </a:extLst>
                </a:gridCol>
                <a:gridCol w="936883">
                  <a:extLst>
                    <a:ext uri="{9D8B030D-6E8A-4147-A177-3AD203B41FA5}">
                      <a16:colId xmlns:a16="http://schemas.microsoft.com/office/drawing/2014/main" val="20004"/>
                    </a:ext>
                  </a:extLst>
                </a:gridCol>
                <a:gridCol w="936883">
                  <a:extLst>
                    <a:ext uri="{9D8B030D-6E8A-4147-A177-3AD203B41FA5}">
                      <a16:colId xmlns:a16="http://schemas.microsoft.com/office/drawing/2014/main" val="20005"/>
                    </a:ext>
                  </a:extLst>
                </a:gridCol>
                <a:gridCol w="936883">
                  <a:extLst>
                    <a:ext uri="{9D8B030D-6E8A-4147-A177-3AD203B41FA5}">
                      <a16:colId xmlns:a16="http://schemas.microsoft.com/office/drawing/2014/main" val="20006"/>
                    </a:ext>
                  </a:extLst>
                </a:gridCol>
                <a:gridCol w="936883">
                  <a:extLst>
                    <a:ext uri="{9D8B030D-6E8A-4147-A177-3AD203B41FA5}">
                      <a16:colId xmlns:a16="http://schemas.microsoft.com/office/drawing/2014/main" val="20007"/>
                    </a:ext>
                  </a:extLst>
                </a:gridCol>
                <a:gridCol w="936883">
                  <a:extLst>
                    <a:ext uri="{9D8B030D-6E8A-4147-A177-3AD203B41FA5}">
                      <a16:colId xmlns:a16="http://schemas.microsoft.com/office/drawing/2014/main" val="20008"/>
                    </a:ext>
                  </a:extLst>
                </a:gridCol>
              </a:tblGrid>
              <a:tr h="962235">
                <a:tc>
                  <a:txBody>
                    <a:bodyPr/>
                    <a:lstStyle/>
                    <a:p>
                      <a:pPr algn="ctr"/>
                      <a:r>
                        <a:rPr lang="ar-SA" sz="1400" b="1" dirty="0">
                          <a:solidFill>
                            <a:schemeClr val="tx1"/>
                          </a:solidFill>
                        </a:rPr>
                        <a:t>مجموع المساحات السكنية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المساجة الاضافية المفروضة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الزيادة</a:t>
                      </a:r>
                      <a:r>
                        <a:rPr lang="ar-SA" sz="1400" b="1" baseline="0" dirty="0">
                          <a:solidFill>
                            <a:schemeClr val="tx1"/>
                          </a:solidFill>
                        </a:rPr>
                        <a:t> في عدد السكان</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عدد السكان في</a:t>
                      </a:r>
                      <a:r>
                        <a:rPr lang="ar-SA" sz="1400" b="1" baseline="0" dirty="0">
                          <a:solidFill>
                            <a:schemeClr val="tx1"/>
                          </a:solidFill>
                        </a:rPr>
                        <a:t> سنة الهدف</a:t>
                      </a:r>
                      <a:endParaRPr lang="en-US" sz="1400" b="1" baseline="0" dirty="0">
                        <a:solidFill>
                          <a:schemeClr val="tx1"/>
                        </a:solidFill>
                      </a:endParaRPr>
                    </a:p>
                    <a:p>
                      <a:pPr algn="ctr"/>
                      <a:r>
                        <a:rPr lang="en-US" sz="1400" b="1" baseline="0" dirty="0">
                          <a:solidFill>
                            <a:schemeClr val="tx1"/>
                          </a:solidFill>
                        </a:rPr>
                        <a:t>2034</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المساحة السكنية الحقيقية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المساحة السكنية المفترض توفرها</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عدد السكان الحالي</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متوسط مساحة المناطق</a:t>
                      </a:r>
                      <a:r>
                        <a:rPr lang="ar-SA" sz="1400" b="1" baseline="0" dirty="0">
                          <a:solidFill>
                            <a:schemeClr val="tx1"/>
                          </a:solidFill>
                        </a:rPr>
                        <a:t> السكنية اللازمة</a:t>
                      </a:r>
                      <a:r>
                        <a:rPr lang="ar-SA" sz="1400" b="1" dirty="0">
                          <a:solidFill>
                            <a:schemeClr val="tx1"/>
                          </a:solidFill>
                        </a:rPr>
                        <a:t>  دونم</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التجمع</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05389">
                <a:tc>
                  <a:txBody>
                    <a:bodyPr/>
                    <a:lstStyle/>
                    <a:p>
                      <a:pPr algn="ctr"/>
                      <a:r>
                        <a:rPr lang="ar-SA" sz="1400" b="1" dirty="0">
                          <a:solidFill>
                            <a:schemeClr val="tx1"/>
                          </a:solidFill>
                        </a:rPr>
                        <a:t>217.5</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6.5</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59</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b="1" dirty="0">
                          <a:solidFill>
                            <a:schemeClr val="tx1"/>
                          </a:solidFill>
                        </a:rPr>
                        <a:t>1716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211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182</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1657</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0.11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فرخة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354507">
                <a:tc>
                  <a:txBody>
                    <a:bodyPr/>
                    <a:lstStyle/>
                    <a:p>
                      <a:pPr algn="ctr"/>
                      <a:r>
                        <a:rPr lang="ar-SA" sz="1400" b="1" dirty="0">
                          <a:solidFill>
                            <a:schemeClr val="tx1"/>
                          </a:solidFill>
                        </a:rPr>
                        <a:t>103</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10</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282</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102</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30</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274</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0.11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خربة قيس</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2"/>
                  </a:ext>
                </a:extLst>
              </a:tr>
            </a:tbl>
          </a:graphicData>
        </a:graphic>
      </p:graphicFrame>
      <p:graphicFrame>
        <p:nvGraphicFramePr>
          <p:cNvPr id="13" name="Table 12">
            <a:extLst>
              <a:ext uri="{FF2B5EF4-FFF2-40B4-BE49-F238E27FC236}">
                <a16:creationId xmlns:a16="http://schemas.microsoft.com/office/drawing/2014/main" id="{B33AE11C-D0DC-48CF-899F-1717AC8672F4}"/>
              </a:ext>
            </a:extLst>
          </p:cNvPr>
          <p:cNvGraphicFramePr>
            <a:graphicFrameLocks noGrp="1"/>
          </p:cNvGraphicFramePr>
          <p:nvPr>
            <p:extLst>
              <p:ext uri="{D42A27DB-BD31-4B8C-83A1-F6EECF244321}">
                <p14:modId xmlns:p14="http://schemas.microsoft.com/office/powerpoint/2010/main" val="4080900119"/>
              </p:ext>
            </p:extLst>
          </p:nvPr>
        </p:nvGraphicFramePr>
        <p:xfrm>
          <a:off x="220133" y="2801346"/>
          <a:ext cx="11751732" cy="2164080"/>
        </p:xfrm>
        <a:graphic>
          <a:graphicData uri="http://schemas.openxmlformats.org/drawingml/2006/table">
            <a:tbl>
              <a:tblPr firstRow="1" bandRow="1">
                <a:tableStyleId>{5C22544A-7EE6-4342-B048-85BDC9FD1C3A}</a:tableStyleId>
              </a:tblPr>
              <a:tblGrid>
                <a:gridCol w="1305748">
                  <a:extLst>
                    <a:ext uri="{9D8B030D-6E8A-4147-A177-3AD203B41FA5}">
                      <a16:colId xmlns:a16="http://schemas.microsoft.com/office/drawing/2014/main" val="20000"/>
                    </a:ext>
                  </a:extLst>
                </a:gridCol>
                <a:gridCol w="1305748">
                  <a:extLst>
                    <a:ext uri="{9D8B030D-6E8A-4147-A177-3AD203B41FA5}">
                      <a16:colId xmlns:a16="http://schemas.microsoft.com/office/drawing/2014/main" val="20001"/>
                    </a:ext>
                  </a:extLst>
                </a:gridCol>
                <a:gridCol w="1305748">
                  <a:extLst>
                    <a:ext uri="{9D8B030D-6E8A-4147-A177-3AD203B41FA5}">
                      <a16:colId xmlns:a16="http://schemas.microsoft.com/office/drawing/2014/main" val="20002"/>
                    </a:ext>
                  </a:extLst>
                </a:gridCol>
                <a:gridCol w="1305748">
                  <a:extLst>
                    <a:ext uri="{9D8B030D-6E8A-4147-A177-3AD203B41FA5}">
                      <a16:colId xmlns:a16="http://schemas.microsoft.com/office/drawing/2014/main" val="20003"/>
                    </a:ext>
                  </a:extLst>
                </a:gridCol>
                <a:gridCol w="1305748">
                  <a:extLst>
                    <a:ext uri="{9D8B030D-6E8A-4147-A177-3AD203B41FA5}">
                      <a16:colId xmlns:a16="http://schemas.microsoft.com/office/drawing/2014/main" val="20004"/>
                    </a:ext>
                  </a:extLst>
                </a:gridCol>
                <a:gridCol w="1305748">
                  <a:extLst>
                    <a:ext uri="{9D8B030D-6E8A-4147-A177-3AD203B41FA5}">
                      <a16:colId xmlns:a16="http://schemas.microsoft.com/office/drawing/2014/main" val="20005"/>
                    </a:ext>
                  </a:extLst>
                </a:gridCol>
                <a:gridCol w="1305748">
                  <a:extLst>
                    <a:ext uri="{9D8B030D-6E8A-4147-A177-3AD203B41FA5}">
                      <a16:colId xmlns:a16="http://schemas.microsoft.com/office/drawing/2014/main" val="20006"/>
                    </a:ext>
                  </a:extLst>
                </a:gridCol>
                <a:gridCol w="1305748">
                  <a:extLst>
                    <a:ext uri="{9D8B030D-6E8A-4147-A177-3AD203B41FA5}">
                      <a16:colId xmlns:a16="http://schemas.microsoft.com/office/drawing/2014/main" val="20007"/>
                    </a:ext>
                  </a:extLst>
                </a:gridCol>
                <a:gridCol w="1305748">
                  <a:extLst>
                    <a:ext uri="{9D8B030D-6E8A-4147-A177-3AD203B41FA5}">
                      <a16:colId xmlns:a16="http://schemas.microsoft.com/office/drawing/2014/main" val="20008"/>
                    </a:ext>
                  </a:extLst>
                </a:gridCol>
              </a:tblGrid>
              <a:tr h="246843">
                <a:tc rowSpan="3">
                  <a:txBody>
                    <a:bodyPr/>
                    <a:lstStyle/>
                    <a:p>
                      <a:pPr algn="ctr"/>
                      <a:r>
                        <a:rPr lang="ar-SA" sz="1400" b="1" dirty="0">
                          <a:solidFill>
                            <a:schemeClr val="tx1"/>
                          </a:solidFill>
                        </a:rPr>
                        <a:t>ملاحظات</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7">
                  <a:txBody>
                    <a:bodyPr/>
                    <a:lstStyle/>
                    <a:p>
                      <a:pPr algn="ctr"/>
                      <a:r>
                        <a:rPr lang="ar-SA" sz="1400" b="1" dirty="0">
                          <a:solidFill>
                            <a:schemeClr val="tx1"/>
                          </a:solidFill>
                        </a:rPr>
                        <a:t>خدمات تعليمية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rowSpan="3">
                  <a:txBody>
                    <a:bodyPr/>
                    <a:lstStyle/>
                    <a:p>
                      <a:pPr algn="ctr"/>
                      <a:r>
                        <a:rPr lang="ar-SA" sz="1400" b="1" dirty="0">
                          <a:solidFill>
                            <a:schemeClr val="tx1"/>
                          </a:solidFill>
                        </a:rPr>
                        <a:t>التجمع</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46843">
                <a:tc vMerge="1">
                  <a:txBody>
                    <a:bodyPr/>
                    <a:lstStyle/>
                    <a:p>
                      <a:pPr algn="ctr"/>
                      <a:endParaRPr lang="en-US" sz="2000" b="1" dirty="0"/>
                    </a:p>
                  </a:txBody>
                  <a:tcPr/>
                </a:tc>
                <a:tc gridSpan="3">
                  <a:txBody>
                    <a:bodyPr/>
                    <a:lstStyle/>
                    <a:p>
                      <a:pPr algn="ctr"/>
                      <a:r>
                        <a:rPr lang="ar-SA" sz="1400" b="1" dirty="0">
                          <a:solidFill>
                            <a:schemeClr val="tx1"/>
                          </a:solidFill>
                        </a:rPr>
                        <a:t>مدرسة</a:t>
                      </a:r>
                      <a:r>
                        <a:rPr lang="ar-SA" sz="1400" b="1" baseline="0" dirty="0">
                          <a:solidFill>
                            <a:schemeClr val="tx1"/>
                          </a:solidFill>
                        </a:rPr>
                        <a:t> ثانوية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p>
                  </a:txBody>
                  <a:tcPr/>
                </a:tc>
                <a:tc hMerge="1">
                  <a:txBody>
                    <a:bodyPr/>
                    <a:lstStyle/>
                    <a:p>
                      <a:endParaRPr lang="en-US" dirty="0"/>
                    </a:p>
                  </a:txBody>
                  <a:tcPr/>
                </a:tc>
                <a:tc gridSpan="3">
                  <a:txBody>
                    <a:bodyPr/>
                    <a:lstStyle/>
                    <a:p>
                      <a:pPr algn="ctr"/>
                      <a:r>
                        <a:rPr lang="ar-SA" sz="1400" b="1" dirty="0">
                          <a:solidFill>
                            <a:schemeClr val="tx1"/>
                          </a:solidFill>
                        </a:rPr>
                        <a:t>مدرسة أساسية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p>
                  </a:txBody>
                  <a:tcPr/>
                </a:tc>
                <a:tc hMerge="1">
                  <a:txBody>
                    <a:bodyPr/>
                    <a:lstStyle/>
                    <a:p>
                      <a:endParaRPr lang="en-US" dirty="0"/>
                    </a:p>
                  </a:txBody>
                  <a:tcPr/>
                </a:tc>
                <a:tc rowSpan="2">
                  <a:txBody>
                    <a:bodyPr/>
                    <a:lstStyle/>
                    <a:p>
                      <a:pPr algn="ctr"/>
                      <a:r>
                        <a:rPr lang="ar-SA" sz="1400" b="1" dirty="0">
                          <a:solidFill>
                            <a:schemeClr val="tx1"/>
                          </a:solidFill>
                        </a:rPr>
                        <a:t>رياض أطفال</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tc>
                <a:extLst>
                  <a:ext uri="{0D108BD9-81ED-4DB2-BD59-A6C34878D82A}">
                    <a16:rowId xmlns:a16="http://schemas.microsoft.com/office/drawing/2014/main" val="10001"/>
                  </a:ext>
                </a:extLst>
              </a:tr>
              <a:tr h="246843">
                <a:tc vMerge="1">
                  <a:txBody>
                    <a:bodyPr/>
                    <a:lstStyle/>
                    <a:p>
                      <a:pPr algn="ctr"/>
                      <a:endParaRPr lang="en-US" sz="2000" b="1" dirty="0"/>
                    </a:p>
                  </a:txBody>
                  <a:tcPr/>
                </a:tc>
                <a:tc>
                  <a:txBody>
                    <a:bodyPr/>
                    <a:lstStyle/>
                    <a:p>
                      <a:pPr algn="ctr"/>
                      <a:r>
                        <a:rPr lang="ar-SA" sz="1400" b="1" dirty="0">
                          <a:solidFill>
                            <a:schemeClr val="tx1"/>
                          </a:solidFill>
                        </a:rPr>
                        <a:t>مختلطة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للاناث</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للذكور</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مختلطة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للاناث</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للذكور</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r h="938003">
                <a:tc>
                  <a:txBody>
                    <a:bodyPr/>
                    <a:lstStyle/>
                    <a:p>
                      <a:pPr algn="ctr"/>
                      <a:r>
                        <a:rPr lang="ar-SA" sz="1400" b="1" dirty="0">
                          <a:solidFill>
                            <a:schemeClr val="tx1"/>
                          </a:solidFill>
                        </a:rPr>
                        <a:t>بحاجة الى مدرسة أساسية</a:t>
                      </a:r>
                      <a:br>
                        <a:rPr lang="ar-SA" sz="1400" b="1" dirty="0">
                          <a:solidFill>
                            <a:schemeClr val="tx1"/>
                          </a:solidFill>
                        </a:rPr>
                      </a:br>
                      <a:r>
                        <a:rPr lang="ar-SA" sz="1400" b="1" dirty="0">
                          <a:solidFill>
                            <a:schemeClr val="tx1"/>
                          </a:solidFill>
                        </a:rPr>
                        <a:t>اعادة تأهيل مدرسة</a:t>
                      </a:r>
                      <a:r>
                        <a:rPr lang="ar-SA" sz="1400" b="1" baseline="0" dirty="0">
                          <a:solidFill>
                            <a:schemeClr val="tx1"/>
                          </a:solidFill>
                        </a:rPr>
                        <a:t> فرخة المختلطة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2</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فرخة</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3"/>
                  </a:ext>
                </a:extLst>
              </a:tr>
              <a:tr h="246843">
                <a:tc>
                  <a:txBody>
                    <a:bodyPr/>
                    <a:lstStyle/>
                    <a:p>
                      <a:pPr algn="ct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1</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ar-SA" sz="1400" b="1" dirty="0">
                          <a:solidFill>
                            <a:schemeClr val="tx1"/>
                          </a:solidFill>
                        </a:rPr>
                        <a:t>خربة</a:t>
                      </a:r>
                      <a:r>
                        <a:rPr lang="ar-SA" sz="1400" b="1" baseline="0" dirty="0">
                          <a:solidFill>
                            <a:schemeClr val="tx1"/>
                          </a:solidFill>
                        </a:rPr>
                        <a:t> قيس</a:t>
                      </a:r>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4"/>
                  </a:ext>
                </a:extLst>
              </a:tr>
            </a:tbl>
          </a:graphicData>
        </a:graphic>
      </p:graphicFrame>
      <p:graphicFrame>
        <p:nvGraphicFramePr>
          <p:cNvPr id="14" name="Table 13">
            <a:extLst>
              <a:ext uri="{FF2B5EF4-FFF2-40B4-BE49-F238E27FC236}">
                <a16:creationId xmlns:a16="http://schemas.microsoft.com/office/drawing/2014/main" id="{FF4417F7-956B-4DAC-BCD0-A01F44D91B03}"/>
              </a:ext>
            </a:extLst>
          </p:cNvPr>
          <p:cNvGraphicFramePr>
            <a:graphicFrameLocks noGrp="1"/>
          </p:cNvGraphicFramePr>
          <p:nvPr>
            <p:extLst>
              <p:ext uri="{D42A27DB-BD31-4B8C-83A1-F6EECF244321}">
                <p14:modId xmlns:p14="http://schemas.microsoft.com/office/powerpoint/2010/main" val="3181421737"/>
              </p:ext>
            </p:extLst>
          </p:nvPr>
        </p:nvGraphicFramePr>
        <p:xfrm>
          <a:off x="1646764" y="5126687"/>
          <a:ext cx="10325101" cy="1731313"/>
        </p:xfrm>
        <a:graphic>
          <a:graphicData uri="http://schemas.openxmlformats.org/drawingml/2006/table">
            <a:tbl>
              <a:tblPr rtl="1" firstRow="1" firstCol="1" bandRow="1"/>
              <a:tblGrid>
                <a:gridCol w="1041248">
                  <a:extLst>
                    <a:ext uri="{9D8B030D-6E8A-4147-A177-3AD203B41FA5}">
                      <a16:colId xmlns:a16="http://schemas.microsoft.com/office/drawing/2014/main" val="20000"/>
                    </a:ext>
                  </a:extLst>
                </a:gridCol>
                <a:gridCol w="853683">
                  <a:extLst>
                    <a:ext uri="{9D8B030D-6E8A-4147-A177-3AD203B41FA5}">
                      <a16:colId xmlns:a16="http://schemas.microsoft.com/office/drawing/2014/main" val="20001"/>
                    </a:ext>
                  </a:extLst>
                </a:gridCol>
                <a:gridCol w="758765">
                  <a:extLst>
                    <a:ext uri="{9D8B030D-6E8A-4147-A177-3AD203B41FA5}">
                      <a16:colId xmlns:a16="http://schemas.microsoft.com/office/drawing/2014/main" val="20002"/>
                    </a:ext>
                  </a:extLst>
                </a:gridCol>
                <a:gridCol w="762730">
                  <a:extLst>
                    <a:ext uri="{9D8B030D-6E8A-4147-A177-3AD203B41FA5}">
                      <a16:colId xmlns:a16="http://schemas.microsoft.com/office/drawing/2014/main" val="20003"/>
                    </a:ext>
                  </a:extLst>
                </a:gridCol>
                <a:gridCol w="762730">
                  <a:extLst>
                    <a:ext uri="{9D8B030D-6E8A-4147-A177-3AD203B41FA5}">
                      <a16:colId xmlns:a16="http://schemas.microsoft.com/office/drawing/2014/main" val="20004"/>
                    </a:ext>
                  </a:extLst>
                </a:gridCol>
                <a:gridCol w="992117">
                  <a:extLst>
                    <a:ext uri="{9D8B030D-6E8A-4147-A177-3AD203B41FA5}">
                      <a16:colId xmlns:a16="http://schemas.microsoft.com/office/drawing/2014/main" val="20005"/>
                    </a:ext>
                  </a:extLst>
                </a:gridCol>
                <a:gridCol w="801039">
                  <a:extLst>
                    <a:ext uri="{9D8B030D-6E8A-4147-A177-3AD203B41FA5}">
                      <a16:colId xmlns:a16="http://schemas.microsoft.com/office/drawing/2014/main" val="20006"/>
                    </a:ext>
                  </a:extLst>
                </a:gridCol>
                <a:gridCol w="1212317">
                  <a:extLst>
                    <a:ext uri="{9D8B030D-6E8A-4147-A177-3AD203B41FA5}">
                      <a16:colId xmlns:a16="http://schemas.microsoft.com/office/drawing/2014/main" val="20007"/>
                    </a:ext>
                  </a:extLst>
                </a:gridCol>
                <a:gridCol w="3140472">
                  <a:extLst>
                    <a:ext uri="{9D8B030D-6E8A-4147-A177-3AD203B41FA5}">
                      <a16:colId xmlns:a16="http://schemas.microsoft.com/office/drawing/2014/main" val="20008"/>
                    </a:ext>
                  </a:extLst>
                </a:gridCol>
              </a:tblGrid>
              <a:tr h="296701">
                <a:tc rowSpan="3">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التجمع</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gridSpan="7">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المرفق الصحي</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ملاحظات</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96701">
                <a:tc vMerge="1">
                  <a:txBody>
                    <a:bodyPr/>
                    <a:lstStyle/>
                    <a:p>
                      <a:pPr rtl="1"/>
                      <a:endParaRPr lang="ar-SA"/>
                    </a:p>
                  </a:txBody>
                  <a:tcPr/>
                </a:tc>
                <a:tc rowSpan="2">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مستشفى</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gridSpan="2">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مركز صحي</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hMerge="1">
                  <a:txBody>
                    <a:bodyPr/>
                    <a:lstStyle/>
                    <a:p>
                      <a:pPr rtl="1"/>
                      <a:endParaRPr lang="ar-SA"/>
                    </a:p>
                  </a:txBody>
                  <a:tcPr/>
                </a:tc>
                <a:tc gridSpan="2">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عيادة صحية</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hMerge="1">
                  <a:txBody>
                    <a:bodyPr/>
                    <a:lstStyle/>
                    <a:p>
                      <a:pPr rtl="1"/>
                      <a:endParaRPr lang="ar-SA"/>
                    </a:p>
                  </a:txBody>
                  <a:tcPr/>
                </a:tc>
                <a:tc rowSpan="2">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صيدلية</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rowSpan="2">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مختبر تحاليل</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rowSpan="2">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1"/>
                  </a:ext>
                </a:extLst>
              </a:tr>
              <a:tr h="296701">
                <a:tc vMerge="1">
                  <a:txBody>
                    <a:bodyPr/>
                    <a:lstStyle/>
                    <a:p>
                      <a:pPr rtl="1"/>
                      <a:endParaRPr lang="ar-SA"/>
                    </a:p>
                  </a:txBody>
                  <a:tcPr/>
                </a:tc>
                <a:tc vMerge="1">
                  <a:txBody>
                    <a:bodyPr/>
                    <a:lstStyle/>
                    <a:p>
                      <a:pPr rtl="1"/>
                      <a:endParaRPr lang="ar-SA"/>
                    </a:p>
                  </a:txBody>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حكومي</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خاص</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حكومية</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خاصة</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فرخة</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يحتاج الى تأهيل وبحاجة الى مركز صحي جديد بحاجة الى صيدلية</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3"/>
                  </a:ext>
                </a:extLst>
              </a:tr>
              <a:tr h="298475">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خربة قيس</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en-US" sz="1600" b="1" dirty="0">
                          <a:effectLst/>
                          <a:latin typeface="Calibri" panose="020F0502020204030204" pitchFamily="34" charset="0"/>
                          <a:ea typeface="Calibri" panose="020F0502020204030204" pitchFamily="34" charset="0"/>
                          <a:cs typeface="Arial" panose="020B0604020202020204" pitchFamily="34"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a:effectLst/>
                          <a:latin typeface="Calibri" panose="020F0502020204030204" pitchFamily="34" charset="0"/>
                          <a:ea typeface="Calibri" panose="020F0502020204030204" pitchFamily="34" charset="0"/>
                          <a:cs typeface="Arial" panose="020B0604020202020204" pitchFamily="34" charset="0"/>
                        </a:rPr>
                        <a:t> </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a:lnSpc>
                          <a:spcPct val="115000"/>
                        </a:lnSpc>
                        <a:spcAft>
                          <a:spcPts val="0"/>
                        </a:spcAft>
                      </a:pPr>
                      <a:r>
                        <a:rPr lang="ar-SA" sz="1600" b="1" dirty="0">
                          <a:effectLst/>
                          <a:latin typeface="Calibri" panose="020F0502020204030204" pitchFamily="34" charset="0"/>
                          <a:ea typeface="Calibri" panose="020F0502020204030204" pitchFamily="34" charset="0"/>
                          <a:cs typeface="Arial" panose="020B0604020202020204" pitchFamily="34" charset="0"/>
                        </a:rPr>
                        <a:t>يحتاج الى مركز صحي وصيدلية</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531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90B8FB8-165C-43F9-B7E6-D7ED89E27EFD}"/>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3C490FD3-55C6-424C-97E7-B8F7380D437E}"/>
              </a:ext>
            </a:extLst>
          </p:cNvPr>
          <p:cNvSpPr/>
          <p:nvPr/>
        </p:nvSpPr>
        <p:spPr>
          <a:xfrm>
            <a:off x="1977081" y="2384855"/>
            <a:ext cx="8189915" cy="1767016"/>
          </a:xfrm>
          <a:prstGeom prst="rect">
            <a:avLst/>
          </a:prstGeom>
          <a:solidFill>
            <a:schemeClr val="accent1">
              <a:lumMod val="5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a:latin typeface="Arabic Typesetting" panose="03020402040406030203" pitchFamily="66" charset="-78"/>
                <a:cs typeface="Arabic Typesetting" panose="03020402040406030203" pitchFamily="66" charset="-78"/>
              </a:rPr>
              <a:t>المخططات النهائية</a:t>
            </a:r>
          </a:p>
        </p:txBody>
      </p:sp>
      <p:grpSp>
        <p:nvGrpSpPr>
          <p:cNvPr id="12" name="Group 11">
            <a:extLst>
              <a:ext uri="{FF2B5EF4-FFF2-40B4-BE49-F238E27FC236}">
                <a16:creationId xmlns:a16="http://schemas.microsoft.com/office/drawing/2014/main" id="{42A950E1-FD4C-4A65-BDBE-180071186FFA}"/>
              </a:ext>
            </a:extLst>
          </p:cNvPr>
          <p:cNvGrpSpPr/>
          <p:nvPr/>
        </p:nvGrpSpPr>
        <p:grpSpPr>
          <a:xfrm>
            <a:off x="0" y="2384855"/>
            <a:ext cx="1878226" cy="1767016"/>
            <a:chOff x="132412" y="209862"/>
            <a:chExt cx="1309260" cy="576000"/>
          </a:xfrm>
        </p:grpSpPr>
        <p:sp>
          <p:nvSpPr>
            <p:cNvPr id="13" name="Rectangle 12">
              <a:extLst>
                <a:ext uri="{FF2B5EF4-FFF2-40B4-BE49-F238E27FC236}">
                  <a16:creationId xmlns:a16="http://schemas.microsoft.com/office/drawing/2014/main" id="{258C1B7F-6895-4DF5-9BA3-47587445D9D6}"/>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670678D1-AD10-4FFE-A78C-B211FB718FC6}"/>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Rectangle 14">
              <a:extLst>
                <a:ext uri="{FF2B5EF4-FFF2-40B4-BE49-F238E27FC236}">
                  <a16:creationId xmlns:a16="http://schemas.microsoft.com/office/drawing/2014/main" id="{90AC064E-55C9-4D20-B5F8-CA987736A5E8}"/>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Rectangle 15">
              <a:extLst>
                <a:ext uri="{FF2B5EF4-FFF2-40B4-BE49-F238E27FC236}">
                  <a16:creationId xmlns:a16="http://schemas.microsoft.com/office/drawing/2014/main" id="{49BC4884-BE44-4FE7-B104-3A010FA01508}"/>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Rectangle 16">
              <a:extLst>
                <a:ext uri="{FF2B5EF4-FFF2-40B4-BE49-F238E27FC236}">
                  <a16:creationId xmlns:a16="http://schemas.microsoft.com/office/drawing/2014/main" id="{2F21EA6D-FD70-422A-AD4E-556919918746}"/>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grpSp>
        <p:nvGrpSpPr>
          <p:cNvPr id="18" name="Group 17">
            <a:extLst>
              <a:ext uri="{FF2B5EF4-FFF2-40B4-BE49-F238E27FC236}">
                <a16:creationId xmlns:a16="http://schemas.microsoft.com/office/drawing/2014/main" id="{46F64E8B-CD9D-4540-9567-FD4CEEA7DFBD}"/>
              </a:ext>
            </a:extLst>
          </p:cNvPr>
          <p:cNvGrpSpPr/>
          <p:nvPr/>
        </p:nvGrpSpPr>
        <p:grpSpPr>
          <a:xfrm>
            <a:off x="10313774" y="2384855"/>
            <a:ext cx="1878226" cy="1767016"/>
            <a:chOff x="132412" y="209862"/>
            <a:chExt cx="1309260" cy="576000"/>
          </a:xfrm>
        </p:grpSpPr>
        <p:sp>
          <p:nvSpPr>
            <p:cNvPr id="19" name="Rectangle 18">
              <a:extLst>
                <a:ext uri="{FF2B5EF4-FFF2-40B4-BE49-F238E27FC236}">
                  <a16:creationId xmlns:a16="http://schemas.microsoft.com/office/drawing/2014/main" id="{551BDA79-8589-4AD8-9DDF-2E05CD160A2C}"/>
                </a:ext>
              </a:extLst>
            </p:cNvPr>
            <p:cNvSpPr/>
            <p:nvPr/>
          </p:nvSpPr>
          <p:spPr>
            <a:xfrm>
              <a:off x="1261672" y="209862"/>
              <a:ext cx="180000" cy="57600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Rectangle 19">
              <a:extLst>
                <a:ext uri="{FF2B5EF4-FFF2-40B4-BE49-F238E27FC236}">
                  <a16:creationId xmlns:a16="http://schemas.microsoft.com/office/drawing/2014/main" id="{E769D617-2DB3-4AF9-B026-24AC011A40A8}"/>
                </a:ext>
              </a:extLst>
            </p:cNvPr>
            <p:cNvSpPr/>
            <p:nvPr/>
          </p:nvSpPr>
          <p:spPr>
            <a:xfrm>
              <a:off x="979357" y="209862"/>
              <a:ext cx="180000" cy="57600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Rectangle 20">
              <a:extLst>
                <a:ext uri="{FF2B5EF4-FFF2-40B4-BE49-F238E27FC236}">
                  <a16:creationId xmlns:a16="http://schemas.microsoft.com/office/drawing/2014/main" id="{92BCFC0F-0185-46F2-9BD7-275ADF252081}"/>
                </a:ext>
              </a:extLst>
            </p:cNvPr>
            <p:cNvSpPr/>
            <p:nvPr/>
          </p:nvSpPr>
          <p:spPr>
            <a:xfrm>
              <a:off x="414727" y="209862"/>
              <a:ext cx="180000" cy="576000"/>
            </a:xfrm>
            <a:prstGeom prst="rect">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Rectangle 21">
              <a:extLst>
                <a:ext uri="{FF2B5EF4-FFF2-40B4-BE49-F238E27FC236}">
                  <a16:creationId xmlns:a16="http://schemas.microsoft.com/office/drawing/2014/main" id="{760539EF-AFF4-41DC-BDC0-2384D6C6B674}"/>
                </a:ext>
              </a:extLst>
            </p:cNvPr>
            <p:cNvSpPr/>
            <p:nvPr/>
          </p:nvSpPr>
          <p:spPr>
            <a:xfrm>
              <a:off x="697042" y="209862"/>
              <a:ext cx="180000" cy="57600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Rectangle 22">
              <a:extLst>
                <a:ext uri="{FF2B5EF4-FFF2-40B4-BE49-F238E27FC236}">
                  <a16:creationId xmlns:a16="http://schemas.microsoft.com/office/drawing/2014/main" id="{FF3E272A-A3B1-4DD5-BB4B-4C70CC46702F}"/>
                </a:ext>
              </a:extLst>
            </p:cNvPr>
            <p:cNvSpPr/>
            <p:nvPr/>
          </p:nvSpPr>
          <p:spPr>
            <a:xfrm>
              <a:off x="132412" y="209862"/>
              <a:ext cx="180000" cy="576000"/>
            </a:xfrm>
            <a:prstGeom prst="rect">
              <a:avLst/>
            </a:prstGeom>
            <a:solidFill>
              <a:schemeClr val="accent6">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35322476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2157BE-4285-485B-9CC3-EAEDB5A6C612}"/>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5" name="Arrow: Pentagon 4">
            <a:extLst>
              <a:ext uri="{FF2B5EF4-FFF2-40B4-BE49-F238E27FC236}">
                <a16:creationId xmlns:a16="http://schemas.microsoft.com/office/drawing/2014/main" id="{A948EC0D-3E23-4DD4-911B-797267ACDBB6}"/>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7B697B1-DFE1-45CE-8A9F-17954394D381}"/>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549B1D7F-8B05-4699-AC75-10BFE26DADBF}"/>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B2F0CAF9-8B97-46B8-94A8-73A7E8C794F7}"/>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83640DC9-6F39-412A-A9D7-F286817B4796}"/>
              </a:ext>
            </a:extLst>
          </p:cNvPr>
          <p:cNvSpPr/>
          <p:nvPr/>
        </p:nvSpPr>
        <p:spPr>
          <a:xfrm>
            <a:off x="8886357" y="462023"/>
            <a:ext cx="142539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المخطط الاول</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0" name="Picture 9">
            <a:extLst>
              <a:ext uri="{FF2B5EF4-FFF2-40B4-BE49-F238E27FC236}">
                <a16:creationId xmlns:a16="http://schemas.microsoft.com/office/drawing/2014/main" id="{B989E2AA-0162-4AE8-A324-93B688833F35}"/>
              </a:ext>
            </a:extLst>
          </p:cNvPr>
          <p:cNvPicPr>
            <a:picLocks noChangeAspect="1"/>
          </p:cNvPicPr>
          <p:nvPr/>
        </p:nvPicPr>
        <p:blipFill>
          <a:blip r:embed="rId2"/>
          <a:stretch>
            <a:fillRect/>
          </a:stretch>
        </p:blipFill>
        <p:spPr>
          <a:xfrm>
            <a:off x="8464833" y="1177090"/>
            <a:ext cx="3571875" cy="5457825"/>
          </a:xfrm>
          <a:prstGeom prst="rect">
            <a:avLst/>
          </a:prstGeom>
        </p:spPr>
      </p:pic>
      <p:sp>
        <p:nvSpPr>
          <p:cNvPr id="11" name="Rectangle 10">
            <a:extLst>
              <a:ext uri="{FF2B5EF4-FFF2-40B4-BE49-F238E27FC236}">
                <a16:creationId xmlns:a16="http://schemas.microsoft.com/office/drawing/2014/main" id="{88B20BAF-63C2-4288-8FF5-04F598E15C1A}"/>
              </a:ext>
            </a:extLst>
          </p:cNvPr>
          <p:cNvSpPr/>
          <p:nvPr/>
        </p:nvSpPr>
        <p:spPr>
          <a:xfrm>
            <a:off x="9670190" y="1237302"/>
            <a:ext cx="1128584" cy="107092"/>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9F1ADA6-A494-4F11-81F7-1808DE78BE48}"/>
              </a:ext>
            </a:extLst>
          </p:cNvPr>
          <p:cNvSpPr txBox="1"/>
          <p:nvPr/>
        </p:nvSpPr>
        <p:spPr>
          <a:xfrm>
            <a:off x="9602017" y="1168322"/>
            <a:ext cx="1156086" cy="253916"/>
          </a:xfrm>
          <a:prstGeom prst="rect">
            <a:avLst/>
          </a:prstGeom>
          <a:noFill/>
        </p:spPr>
        <p:txBody>
          <a:bodyPr wrap="square" rtlCol="0">
            <a:spAutoFit/>
          </a:bodyPr>
          <a:lstStyle/>
          <a:p>
            <a:r>
              <a:rPr lang="ar-SA" sz="1050" dirty="0"/>
              <a:t>جدول مساحات الهيكلي</a:t>
            </a:r>
            <a:endParaRPr lang="en-US" sz="1050" dirty="0"/>
          </a:p>
        </p:txBody>
      </p:sp>
      <p:sp>
        <p:nvSpPr>
          <p:cNvPr id="13" name="Rectangle 12">
            <a:extLst>
              <a:ext uri="{FF2B5EF4-FFF2-40B4-BE49-F238E27FC236}">
                <a16:creationId xmlns:a16="http://schemas.microsoft.com/office/drawing/2014/main" id="{39F96840-2FC6-4EDD-A8A2-8886FAD8D456}"/>
              </a:ext>
            </a:extLst>
          </p:cNvPr>
          <p:cNvSpPr/>
          <p:nvPr/>
        </p:nvSpPr>
        <p:spPr>
          <a:xfrm>
            <a:off x="10436309" y="1381464"/>
            <a:ext cx="1256270" cy="107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D4FF6CF-16AF-4554-BAD9-A26DF4E25E2A}"/>
              </a:ext>
            </a:extLst>
          </p:cNvPr>
          <p:cNvSpPr/>
          <p:nvPr/>
        </p:nvSpPr>
        <p:spPr>
          <a:xfrm>
            <a:off x="9566618" y="1386082"/>
            <a:ext cx="630794" cy="107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75A96ED-11A9-4690-B7D7-CD3A6FB23F76}"/>
              </a:ext>
            </a:extLst>
          </p:cNvPr>
          <p:cNvSpPr txBox="1"/>
          <p:nvPr/>
        </p:nvSpPr>
        <p:spPr>
          <a:xfrm>
            <a:off x="10273823" y="1304048"/>
            <a:ext cx="1475084" cy="253916"/>
          </a:xfrm>
          <a:prstGeom prst="rect">
            <a:avLst/>
          </a:prstGeom>
          <a:noFill/>
        </p:spPr>
        <p:txBody>
          <a:bodyPr wrap="square" rtlCol="0">
            <a:spAutoFit/>
          </a:bodyPr>
          <a:lstStyle/>
          <a:p>
            <a:r>
              <a:rPr lang="ar-SA" sz="1050" dirty="0"/>
              <a:t>مساحة المخطط الهيكلي بالدونم</a:t>
            </a:r>
            <a:endParaRPr lang="en-US" sz="1050" dirty="0"/>
          </a:p>
        </p:txBody>
      </p:sp>
      <p:sp>
        <p:nvSpPr>
          <p:cNvPr id="16" name="TextBox 15">
            <a:extLst>
              <a:ext uri="{FF2B5EF4-FFF2-40B4-BE49-F238E27FC236}">
                <a16:creationId xmlns:a16="http://schemas.microsoft.com/office/drawing/2014/main" id="{F9565DF2-E803-4874-9EAE-035866F3100F}"/>
              </a:ext>
            </a:extLst>
          </p:cNvPr>
          <p:cNvSpPr txBox="1"/>
          <p:nvPr/>
        </p:nvSpPr>
        <p:spPr>
          <a:xfrm>
            <a:off x="9623004" y="1324212"/>
            <a:ext cx="537327" cy="230832"/>
          </a:xfrm>
          <a:prstGeom prst="rect">
            <a:avLst/>
          </a:prstGeom>
          <a:noFill/>
        </p:spPr>
        <p:txBody>
          <a:bodyPr wrap="square" rtlCol="0">
            <a:spAutoFit/>
          </a:bodyPr>
          <a:lstStyle/>
          <a:p>
            <a:r>
              <a:rPr lang="ar-SA" sz="900" dirty="0"/>
              <a:t>6000.1</a:t>
            </a:r>
            <a:endParaRPr lang="en-US" sz="900" dirty="0"/>
          </a:p>
        </p:txBody>
      </p:sp>
      <p:sp>
        <p:nvSpPr>
          <p:cNvPr id="17" name="Rectangle 16">
            <a:extLst>
              <a:ext uri="{FF2B5EF4-FFF2-40B4-BE49-F238E27FC236}">
                <a16:creationId xmlns:a16="http://schemas.microsoft.com/office/drawing/2014/main" id="{15C0A3A6-8EB4-4BC2-9B14-AEE980EE3C72}"/>
              </a:ext>
            </a:extLst>
          </p:cNvPr>
          <p:cNvSpPr/>
          <p:nvPr/>
        </p:nvSpPr>
        <p:spPr>
          <a:xfrm>
            <a:off x="11223022" y="1545908"/>
            <a:ext cx="602296"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3C9BCE74-C9A2-402C-95B1-1A78E45A1882}"/>
              </a:ext>
            </a:extLst>
          </p:cNvPr>
          <p:cNvSpPr txBox="1"/>
          <p:nvPr/>
        </p:nvSpPr>
        <p:spPr>
          <a:xfrm>
            <a:off x="11307271" y="1485811"/>
            <a:ext cx="423514" cy="253916"/>
          </a:xfrm>
          <a:prstGeom prst="rect">
            <a:avLst/>
          </a:prstGeom>
          <a:noFill/>
        </p:spPr>
        <p:txBody>
          <a:bodyPr wrap="square" rtlCol="0">
            <a:spAutoFit/>
          </a:bodyPr>
          <a:lstStyle/>
          <a:p>
            <a:r>
              <a:rPr lang="ar-SA" sz="1050" dirty="0"/>
              <a:t>الرمز</a:t>
            </a:r>
            <a:endParaRPr lang="en-US" sz="1050" dirty="0"/>
          </a:p>
        </p:txBody>
      </p:sp>
      <p:sp>
        <p:nvSpPr>
          <p:cNvPr id="19" name="Rectangle 18">
            <a:extLst>
              <a:ext uri="{FF2B5EF4-FFF2-40B4-BE49-F238E27FC236}">
                <a16:creationId xmlns:a16="http://schemas.microsoft.com/office/drawing/2014/main" id="{166D0B2E-9EB9-4576-B518-67E24E1B72DC}"/>
              </a:ext>
            </a:extLst>
          </p:cNvPr>
          <p:cNvSpPr/>
          <p:nvPr/>
        </p:nvSpPr>
        <p:spPr>
          <a:xfrm>
            <a:off x="10333410" y="1549196"/>
            <a:ext cx="678222"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E29ED446-28F6-49DF-97F5-62ABA8B147FC}"/>
              </a:ext>
            </a:extLst>
          </p:cNvPr>
          <p:cNvSpPr txBox="1"/>
          <p:nvPr/>
        </p:nvSpPr>
        <p:spPr>
          <a:xfrm>
            <a:off x="10417659" y="1489099"/>
            <a:ext cx="559769" cy="253916"/>
          </a:xfrm>
          <a:prstGeom prst="rect">
            <a:avLst/>
          </a:prstGeom>
          <a:noFill/>
        </p:spPr>
        <p:txBody>
          <a:bodyPr wrap="square" rtlCol="0">
            <a:spAutoFit/>
          </a:bodyPr>
          <a:lstStyle/>
          <a:p>
            <a:r>
              <a:rPr lang="ar-SA" sz="1050" dirty="0"/>
              <a:t>التصنيف</a:t>
            </a:r>
            <a:endParaRPr lang="en-US" sz="1050" dirty="0"/>
          </a:p>
        </p:txBody>
      </p:sp>
      <p:sp>
        <p:nvSpPr>
          <p:cNvPr id="21" name="Rectangle 20">
            <a:extLst>
              <a:ext uri="{FF2B5EF4-FFF2-40B4-BE49-F238E27FC236}">
                <a16:creationId xmlns:a16="http://schemas.microsoft.com/office/drawing/2014/main" id="{5182C164-092A-4F44-B248-24A5455F4E9B}"/>
              </a:ext>
            </a:extLst>
          </p:cNvPr>
          <p:cNvSpPr/>
          <p:nvPr/>
        </p:nvSpPr>
        <p:spPr>
          <a:xfrm>
            <a:off x="9473913" y="1562039"/>
            <a:ext cx="678222"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6942FA3-5871-4824-A190-84F6B3F0FD87}"/>
              </a:ext>
            </a:extLst>
          </p:cNvPr>
          <p:cNvSpPr txBox="1"/>
          <p:nvPr/>
        </p:nvSpPr>
        <p:spPr>
          <a:xfrm>
            <a:off x="9394021" y="1493174"/>
            <a:ext cx="827471" cy="253916"/>
          </a:xfrm>
          <a:prstGeom prst="rect">
            <a:avLst/>
          </a:prstGeom>
          <a:noFill/>
        </p:spPr>
        <p:txBody>
          <a:bodyPr wrap="square" rtlCol="0">
            <a:spAutoFit/>
          </a:bodyPr>
          <a:lstStyle/>
          <a:p>
            <a:r>
              <a:rPr lang="ar-SA" sz="1050" dirty="0"/>
              <a:t>المساحة بالدونم</a:t>
            </a:r>
            <a:endParaRPr lang="en-US" sz="1050" dirty="0"/>
          </a:p>
        </p:txBody>
      </p:sp>
      <p:sp>
        <p:nvSpPr>
          <p:cNvPr id="23" name="Rectangle 22">
            <a:extLst>
              <a:ext uri="{FF2B5EF4-FFF2-40B4-BE49-F238E27FC236}">
                <a16:creationId xmlns:a16="http://schemas.microsoft.com/office/drawing/2014/main" id="{4906120A-FAFA-41B1-8B9A-1C9CC408DBB9}"/>
              </a:ext>
            </a:extLst>
          </p:cNvPr>
          <p:cNvSpPr/>
          <p:nvPr/>
        </p:nvSpPr>
        <p:spPr>
          <a:xfrm>
            <a:off x="8553696" y="1544424"/>
            <a:ext cx="787994"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B35390F2-7254-433C-853C-898FD67A8BB6}"/>
              </a:ext>
            </a:extLst>
          </p:cNvPr>
          <p:cNvSpPr txBox="1"/>
          <p:nvPr/>
        </p:nvSpPr>
        <p:spPr>
          <a:xfrm>
            <a:off x="8637945" y="1484327"/>
            <a:ext cx="859316" cy="253916"/>
          </a:xfrm>
          <a:prstGeom prst="rect">
            <a:avLst/>
          </a:prstGeom>
          <a:noFill/>
        </p:spPr>
        <p:txBody>
          <a:bodyPr wrap="square" rtlCol="0">
            <a:spAutoFit/>
          </a:bodyPr>
          <a:lstStyle/>
          <a:p>
            <a:r>
              <a:rPr lang="ar-SA" sz="1050" dirty="0"/>
              <a:t>النسبة المئوية</a:t>
            </a:r>
            <a:endParaRPr lang="en-US" sz="1050" dirty="0"/>
          </a:p>
        </p:txBody>
      </p:sp>
      <p:sp>
        <p:nvSpPr>
          <p:cNvPr id="25" name="Rectangle 24">
            <a:extLst>
              <a:ext uri="{FF2B5EF4-FFF2-40B4-BE49-F238E27FC236}">
                <a16:creationId xmlns:a16="http://schemas.microsoft.com/office/drawing/2014/main" id="{57648F1C-3859-4041-AAF7-08A930BF05ED}"/>
              </a:ext>
            </a:extLst>
          </p:cNvPr>
          <p:cNvSpPr/>
          <p:nvPr/>
        </p:nvSpPr>
        <p:spPr>
          <a:xfrm>
            <a:off x="10724633" y="174709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B89831A-D3B4-438D-84C5-49C05F3C8668}"/>
              </a:ext>
            </a:extLst>
          </p:cNvPr>
          <p:cNvSpPr/>
          <p:nvPr/>
        </p:nvSpPr>
        <p:spPr>
          <a:xfrm>
            <a:off x="10273823" y="1960249"/>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AD7BD1-8518-44C6-B87E-A2A91061B8A4}"/>
              </a:ext>
            </a:extLst>
          </p:cNvPr>
          <p:cNvSpPr/>
          <p:nvPr/>
        </p:nvSpPr>
        <p:spPr>
          <a:xfrm>
            <a:off x="10273823" y="2160048"/>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B4A3824-054A-483C-9A23-FDAAA3529ECE}"/>
              </a:ext>
            </a:extLst>
          </p:cNvPr>
          <p:cNvSpPr/>
          <p:nvPr/>
        </p:nvSpPr>
        <p:spPr>
          <a:xfrm>
            <a:off x="10273822" y="2356132"/>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4874C11-F3AB-461F-B12E-D2B7439BC85F}"/>
              </a:ext>
            </a:extLst>
          </p:cNvPr>
          <p:cNvSpPr/>
          <p:nvPr/>
        </p:nvSpPr>
        <p:spPr>
          <a:xfrm>
            <a:off x="10266448" y="2578060"/>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5972744-53B8-4D0A-A6F2-777C7EEF76E8}"/>
              </a:ext>
            </a:extLst>
          </p:cNvPr>
          <p:cNvSpPr/>
          <p:nvPr/>
        </p:nvSpPr>
        <p:spPr>
          <a:xfrm>
            <a:off x="10273822" y="2786002"/>
            <a:ext cx="821513" cy="142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1D9A64C-2EB8-4414-A5EA-4DCF534057CB}"/>
              </a:ext>
            </a:extLst>
          </p:cNvPr>
          <p:cNvSpPr/>
          <p:nvPr/>
        </p:nvSpPr>
        <p:spPr>
          <a:xfrm>
            <a:off x="10267598" y="2987726"/>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780B5A-7D41-41C1-AFEF-0F44AA111CB8}"/>
              </a:ext>
            </a:extLst>
          </p:cNvPr>
          <p:cNvSpPr/>
          <p:nvPr/>
        </p:nvSpPr>
        <p:spPr>
          <a:xfrm>
            <a:off x="10272906" y="3197535"/>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D97979B-C33D-44F3-9DAE-5E7AE893F68C}"/>
              </a:ext>
            </a:extLst>
          </p:cNvPr>
          <p:cNvSpPr/>
          <p:nvPr/>
        </p:nvSpPr>
        <p:spPr>
          <a:xfrm>
            <a:off x="10272906" y="3407840"/>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F1A3FA47-3E91-4182-8141-9E5B690791E4}"/>
              </a:ext>
            </a:extLst>
          </p:cNvPr>
          <p:cNvSpPr/>
          <p:nvPr/>
        </p:nvSpPr>
        <p:spPr>
          <a:xfrm>
            <a:off x="10274121" y="3603146"/>
            <a:ext cx="821513" cy="1839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6300493-AF29-406B-A001-9F92E10271CB}"/>
              </a:ext>
            </a:extLst>
          </p:cNvPr>
          <p:cNvSpPr/>
          <p:nvPr/>
        </p:nvSpPr>
        <p:spPr>
          <a:xfrm>
            <a:off x="10274121" y="3813361"/>
            <a:ext cx="821513" cy="1847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F31804E-7310-4658-908E-B5D5CD41D8E3}"/>
              </a:ext>
            </a:extLst>
          </p:cNvPr>
          <p:cNvSpPr/>
          <p:nvPr/>
        </p:nvSpPr>
        <p:spPr>
          <a:xfrm>
            <a:off x="10235560" y="4046840"/>
            <a:ext cx="858857" cy="1505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02A5D5B5-0913-46EF-9FB4-AF94345B4172}"/>
              </a:ext>
            </a:extLst>
          </p:cNvPr>
          <p:cNvSpPr/>
          <p:nvPr/>
        </p:nvSpPr>
        <p:spPr>
          <a:xfrm>
            <a:off x="10275700" y="4242602"/>
            <a:ext cx="821513" cy="1640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7297D4A-95D7-4DE3-A5C0-5883E291D4D1}"/>
              </a:ext>
            </a:extLst>
          </p:cNvPr>
          <p:cNvSpPr/>
          <p:nvPr/>
        </p:nvSpPr>
        <p:spPr>
          <a:xfrm>
            <a:off x="10272905" y="4448227"/>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AA848C3-6FAF-40A1-A564-CBD76825599F}"/>
              </a:ext>
            </a:extLst>
          </p:cNvPr>
          <p:cNvSpPr/>
          <p:nvPr/>
        </p:nvSpPr>
        <p:spPr>
          <a:xfrm>
            <a:off x="10272905" y="4651189"/>
            <a:ext cx="821513" cy="1749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3AD4E44C-FBBD-430A-9A5D-5C63181E82B4}"/>
              </a:ext>
            </a:extLst>
          </p:cNvPr>
          <p:cNvSpPr/>
          <p:nvPr/>
        </p:nvSpPr>
        <p:spPr>
          <a:xfrm>
            <a:off x="10272905" y="4862800"/>
            <a:ext cx="821513" cy="1452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D0EBD597-3A9B-4008-8CE7-50433C336421}"/>
              </a:ext>
            </a:extLst>
          </p:cNvPr>
          <p:cNvSpPr/>
          <p:nvPr/>
        </p:nvSpPr>
        <p:spPr>
          <a:xfrm>
            <a:off x="10272904" y="5068375"/>
            <a:ext cx="821513" cy="170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AE787F61-93EB-40BB-80FF-7B06C7A8BB52}"/>
              </a:ext>
            </a:extLst>
          </p:cNvPr>
          <p:cNvSpPr/>
          <p:nvPr/>
        </p:nvSpPr>
        <p:spPr>
          <a:xfrm>
            <a:off x="10275484" y="5275419"/>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1BE9AD6-1E15-4F4B-8D99-80CE21034564}"/>
              </a:ext>
            </a:extLst>
          </p:cNvPr>
          <p:cNvSpPr/>
          <p:nvPr/>
        </p:nvSpPr>
        <p:spPr>
          <a:xfrm>
            <a:off x="10272904" y="5482091"/>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A593EFD3-A3BF-46B4-AFD0-74CEF7A75D4E}"/>
              </a:ext>
            </a:extLst>
          </p:cNvPr>
          <p:cNvSpPr/>
          <p:nvPr/>
        </p:nvSpPr>
        <p:spPr>
          <a:xfrm>
            <a:off x="10250770" y="5722718"/>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FE750795-99FD-4BB6-A51F-7E60D1091B9B}"/>
              </a:ext>
            </a:extLst>
          </p:cNvPr>
          <p:cNvSpPr/>
          <p:nvPr/>
        </p:nvSpPr>
        <p:spPr>
          <a:xfrm>
            <a:off x="10256829" y="5957561"/>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DE41E4CE-AAE6-404E-B658-2382C8859480}"/>
              </a:ext>
            </a:extLst>
          </p:cNvPr>
          <p:cNvSpPr/>
          <p:nvPr/>
        </p:nvSpPr>
        <p:spPr>
          <a:xfrm>
            <a:off x="10256828" y="6178859"/>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B9D89725-3B87-4D69-A4BA-079D90CA4595}"/>
              </a:ext>
            </a:extLst>
          </p:cNvPr>
          <p:cNvSpPr/>
          <p:nvPr/>
        </p:nvSpPr>
        <p:spPr>
          <a:xfrm>
            <a:off x="8827151" y="173824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3F3AE69D-E2FC-48DA-B379-6F8B52F5F5F6}"/>
              </a:ext>
            </a:extLst>
          </p:cNvPr>
          <p:cNvSpPr/>
          <p:nvPr/>
        </p:nvSpPr>
        <p:spPr>
          <a:xfrm>
            <a:off x="8769291" y="194757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3A254D3-1A85-4DF6-9545-6A03CF0FEFAE}"/>
              </a:ext>
            </a:extLst>
          </p:cNvPr>
          <p:cNvSpPr/>
          <p:nvPr/>
        </p:nvSpPr>
        <p:spPr>
          <a:xfrm>
            <a:off x="8842203" y="215691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9CB3A88-B117-44FB-9AF0-D8532A47EAA8}"/>
              </a:ext>
            </a:extLst>
          </p:cNvPr>
          <p:cNvSpPr/>
          <p:nvPr/>
        </p:nvSpPr>
        <p:spPr>
          <a:xfrm>
            <a:off x="8784343" y="236624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7874A49-895D-4BB5-AE4B-37E5AE79453E}"/>
              </a:ext>
            </a:extLst>
          </p:cNvPr>
          <p:cNvSpPr/>
          <p:nvPr/>
        </p:nvSpPr>
        <p:spPr>
          <a:xfrm>
            <a:off x="8827151" y="257666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DF0F27E9-7C83-4023-B555-962FDC6A0856}"/>
              </a:ext>
            </a:extLst>
          </p:cNvPr>
          <p:cNvSpPr/>
          <p:nvPr/>
        </p:nvSpPr>
        <p:spPr>
          <a:xfrm>
            <a:off x="8769291" y="278600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FE1B23CF-B012-456D-8D90-AF06381CFFB5}"/>
              </a:ext>
            </a:extLst>
          </p:cNvPr>
          <p:cNvSpPr/>
          <p:nvPr/>
        </p:nvSpPr>
        <p:spPr>
          <a:xfrm>
            <a:off x="8834391" y="299533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EF238D3B-7CE7-4E22-B2B3-E64EE929E537}"/>
              </a:ext>
            </a:extLst>
          </p:cNvPr>
          <p:cNvSpPr/>
          <p:nvPr/>
        </p:nvSpPr>
        <p:spPr>
          <a:xfrm>
            <a:off x="8776531" y="320467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A1C9474-0F34-4046-9585-8D82B55C1866}"/>
              </a:ext>
            </a:extLst>
          </p:cNvPr>
          <p:cNvSpPr/>
          <p:nvPr/>
        </p:nvSpPr>
        <p:spPr>
          <a:xfrm>
            <a:off x="8827151" y="341574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68D4234A-1C69-412B-95B9-1148C946CD41}"/>
              </a:ext>
            </a:extLst>
          </p:cNvPr>
          <p:cNvSpPr/>
          <p:nvPr/>
        </p:nvSpPr>
        <p:spPr>
          <a:xfrm>
            <a:off x="8769291" y="362507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2BCFF747-64A3-4AC0-93B6-CD1374E19290}"/>
              </a:ext>
            </a:extLst>
          </p:cNvPr>
          <p:cNvSpPr/>
          <p:nvPr/>
        </p:nvSpPr>
        <p:spPr>
          <a:xfrm>
            <a:off x="8821525" y="382080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DA05D250-C875-40F3-8456-823633436EAF}"/>
              </a:ext>
            </a:extLst>
          </p:cNvPr>
          <p:cNvSpPr/>
          <p:nvPr/>
        </p:nvSpPr>
        <p:spPr>
          <a:xfrm>
            <a:off x="8763665" y="403013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5F00FD33-1158-4671-8781-356BB0B04908}"/>
              </a:ext>
            </a:extLst>
          </p:cNvPr>
          <p:cNvSpPr/>
          <p:nvPr/>
        </p:nvSpPr>
        <p:spPr>
          <a:xfrm>
            <a:off x="8816853" y="425344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FEA0517D-713D-41E8-94B8-A7879890420E}"/>
              </a:ext>
            </a:extLst>
          </p:cNvPr>
          <p:cNvSpPr/>
          <p:nvPr/>
        </p:nvSpPr>
        <p:spPr>
          <a:xfrm>
            <a:off x="8758993" y="446278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B90A38F8-15C6-43C9-AD0B-75EEA903FB6C}"/>
              </a:ext>
            </a:extLst>
          </p:cNvPr>
          <p:cNvSpPr/>
          <p:nvPr/>
        </p:nvSpPr>
        <p:spPr>
          <a:xfrm>
            <a:off x="8816853" y="465118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01495EAD-AE2B-4EE8-9606-BFE0E4A5D959}"/>
              </a:ext>
            </a:extLst>
          </p:cNvPr>
          <p:cNvSpPr/>
          <p:nvPr/>
        </p:nvSpPr>
        <p:spPr>
          <a:xfrm>
            <a:off x="8758993" y="486649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FFBE9017-A835-4217-B9A4-F66F6A680FEC}"/>
              </a:ext>
            </a:extLst>
          </p:cNvPr>
          <p:cNvSpPr/>
          <p:nvPr/>
        </p:nvSpPr>
        <p:spPr>
          <a:xfrm>
            <a:off x="8827605" y="507271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1B7B477A-9D85-4E5C-834E-D1551876479A}"/>
              </a:ext>
            </a:extLst>
          </p:cNvPr>
          <p:cNvSpPr/>
          <p:nvPr/>
        </p:nvSpPr>
        <p:spPr>
          <a:xfrm>
            <a:off x="8769745" y="528204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30BBA8EE-6A6A-45EF-91D3-EF61634ED2DA}"/>
              </a:ext>
            </a:extLst>
          </p:cNvPr>
          <p:cNvSpPr/>
          <p:nvPr/>
        </p:nvSpPr>
        <p:spPr>
          <a:xfrm>
            <a:off x="8776531" y="551054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EF78B886-6B32-4EFF-BDFB-4A323973501E}"/>
              </a:ext>
            </a:extLst>
          </p:cNvPr>
          <p:cNvSpPr/>
          <p:nvPr/>
        </p:nvSpPr>
        <p:spPr>
          <a:xfrm>
            <a:off x="8718671" y="571987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3378DD6C-E646-4685-B87F-3CC5C065C3E0}"/>
              </a:ext>
            </a:extLst>
          </p:cNvPr>
          <p:cNvSpPr/>
          <p:nvPr/>
        </p:nvSpPr>
        <p:spPr>
          <a:xfrm>
            <a:off x="8784259" y="596952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DAC6337F-524A-4D04-9151-9E83F9AF92FD}"/>
              </a:ext>
            </a:extLst>
          </p:cNvPr>
          <p:cNvSpPr/>
          <p:nvPr/>
        </p:nvSpPr>
        <p:spPr>
          <a:xfrm>
            <a:off x="8726399" y="617885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2DC9A9E7-F39D-400F-B55B-6A8B5B62AE4E}"/>
              </a:ext>
            </a:extLst>
          </p:cNvPr>
          <p:cNvSpPr/>
          <p:nvPr/>
        </p:nvSpPr>
        <p:spPr>
          <a:xfrm>
            <a:off x="9826709" y="174892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FC9D22D8-B57A-4BE2-9AA0-F7A0047BF3ED}"/>
              </a:ext>
            </a:extLst>
          </p:cNvPr>
          <p:cNvSpPr/>
          <p:nvPr/>
        </p:nvSpPr>
        <p:spPr>
          <a:xfrm>
            <a:off x="9826515" y="1958258"/>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6E3CECD1-BD49-465F-83C0-C60D1E46EAF1}"/>
              </a:ext>
            </a:extLst>
          </p:cNvPr>
          <p:cNvSpPr/>
          <p:nvPr/>
        </p:nvSpPr>
        <p:spPr>
          <a:xfrm>
            <a:off x="9826709" y="215398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9165CA9D-6FA8-405B-A0B4-96FD0F82C40D}"/>
              </a:ext>
            </a:extLst>
          </p:cNvPr>
          <p:cNvSpPr/>
          <p:nvPr/>
        </p:nvSpPr>
        <p:spPr>
          <a:xfrm>
            <a:off x="9826515" y="237527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256CBAF1-A074-42CB-8302-6872537315EC}"/>
              </a:ext>
            </a:extLst>
          </p:cNvPr>
          <p:cNvSpPr/>
          <p:nvPr/>
        </p:nvSpPr>
        <p:spPr>
          <a:xfrm>
            <a:off x="9821763" y="257388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F6FEC1ED-B84B-4EC2-A011-D15B29FBDD00}"/>
              </a:ext>
            </a:extLst>
          </p:cNvPr>
          <p:cNvSpPr/>
          <p:nvPr/>
        </p:nvSpPr>
        <p:spPr>
          <a:xfrm>
            <a:off x="9825688" y="278321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E407DD92-090E-4BB7-B84A-413EF1D49507}"/>
              </a:ext>
            </a:extLst>
          </p:cNvPr>
          <p:cNvSpPr/>
          <p:nvPr/>
        </p:nvSpPr>
        <p:spPr>
          <a:xfrm>
            <a:off x="9820549" y="299687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6D5BCF9F-C166-4EB5-B81F-36F1AFD11521}"/>
              </a:ext>
            </a:extLst>
          </p:cNvPr>
          <p:cNvSpPr/>
          <p:nvPr/>
        </p:nvSpPr>
        <p:spPr>
          <a:xfrm>
            <a:off x="9824474" y="320620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6BBCD284-D929-49B3-B7D7-9B547079B002}"/>
              </a:ext>
            </a:extLst>
          </p:cNvPr>
          <p:cNvSpPr/>
          <p:nvPr/>
        </p:nvSpPr>
        <p:spPr>
          <a:xfrm>
            <a:off x="9826522" y="341574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CF2FF884-B971-483C-BF6C-EACFCB5C2E07}"/>
              </a:ext>
            </a:extLst>
          </p:cNvPr>
          <p:cNvSpPr/>
          <p:nvPr/>
        </p:nvSpPr>
        <p:spPr>
          <a:xfrm>
            <a:off x="9826328" y="362507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DD077D93-7CC6-4075-8DBE-39BE60B3548A}"/>
              </a:ext>
            </a:extLst>
          </p:cNvPr>
          <p:cNvSpPr/>
          <p:nvPr/>
        </p:nvSpPr>
        <p:spPr>
          <a:xfrm>
            <a:off x="9824668" y="382518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BA866994-8F4C-4169-812A-EF45B1C53862}"/>
              </a:ext>
            </a:extLst>
          </p:cNvPr>
          <p:cNvSpPr/>
          <p:nvPr/>
        </p:nvSpPr>
        <p:spPr>
          <a:xfrm>
            <a:off x="9828593" y="403452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D4EBE6E7-07EA-4CDB-9C48-CFC4FBE45F35}"/>
              </a:ext>
            </a:extLst>
          </p:cNvPr>
          <p:cNvSpPr/>
          <p:nvPr/>
        </p:nvSpPr>
        <p:spPr>
          <a:xfrm>
            <a:off x="9825734" y="424069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6051EDA5-C9D4-4AE3-B8E7-E214D22E8417}"/>
              </a:ext>
            </a:extLst>
          </p:cNvPr>
          <p:cNvSpPr/>
          <p:nvPr/>
        </p:nvSpPr>
        <p:spPr>
          <a:xfrm>
            <a:off x="9833778" y="4450030"/>
            <a:ext cx="361399"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95E99468-0312-4FD4-903E-3D04A4F1055D}"/>
              </a:ext>
            </a:extLst>
          </p:cNvPr>
          <p:cNvSpPr/>
          <p:nvPr/>
        </p:nvSpPr>
        <p:spPr>
          <a:xfrm>
            <a:off x="9826903" y="465716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39DF6871-F8A1-4338-9202-C313D7568BFE}"/>
              </a:ext>
            </a:extLst>
          </p:cNvPr>
          <p:cNvSpPr/>
          <p:nvPr/>
        </p:nvSpPr>
        <p:spPr>
          <a:xfrm>
            <a:off x="9826709" y="486649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991B9D40-58AC-4509-A3C5-A6CA425722BE}"/>
              </a:ext>
            </a:extLst>
          </p:cNvPr>
          <p:cNvSpPr/>
          <p:nvPr/>
        </p:nvSpPr>
        <p:spPr>
          <a:xfrm>
            <a:off x="9826903" y="507271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A4853A5-EA03-464C-9CEC-E597244F9AC2}"/>
              </a:ext>
            </a:extLst>
          </p:cNvPr>
          <p:cNvSpPr/>
          <p:nvPr/>
        </p:nvSpPr>
        <p:spPr>
          <a:xfrm>
            <a:off x="9826709" y="5282049"/>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2732BFB9-5C5F-4ECB-AE84-7F4484CA17F5}"/>
              </a:ext>
            </a:extLst>
          </p:cNvPr>
          <p:cNvSpPr/>
          <p:nvPr/>
        </p:nvSpPr>
        <p:spPr>
          <a:xfrm>
            <a:off x="9837026" y="5513843"/>
            <a:ext cx="354834"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C8CDCA4E-55FA-4635-A947-02C0AC11B1B4}"/>
              </a:ext>
            </a:extLst>
          </p:cNvPr>
          <p:cNvSpPr/>
          <p:nvPr/>
        </p:nvSpPr>
        <p:spPr>
          <a:xfrm>
            <a:off x="9828593" y="572317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5384F410-A831-4F6C-9208-16BF108E064F}"/>
              </a:ext>
            </a:extLst>
          </p:cNvPr>
          <p:cNvSpPr/>
          <p:nvPr/>
        </p:nvSpPr>
        <p:spPr>
          <a:xfrm>
            <a:off x="9785519" y="5986802"/>
            <a:ext cx="412087"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2FE92726-E64B-4814-BE37-F11936B1B907}"/>
              </a:ext>
            </a:extLst>
          </p:cNvPr>
          <p:cNvSpPr/>
          <p:nvPr/>
        </p:nvSpPr>
        <p:spPr>
          <a:xfrm>
            <a:off x="9785325" y="6196136"/>
            <a:ext cx="412087"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5337AAEF-FECF-47F6-887D-EB11940E40CF}"/>
              </a:ext>
            </a:extLst>
          </p:cNvPr>
          <p:cNvSpPr/>
          <p:nvPr/>
        </p:nvSpPr>
        <p:spPr>
          <a:xfrm>
            <a:off x="8637945" y="6402426"/>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54EFF81C-EC72-432D-B222-4BE2A8571149}"/>
              </a:ext>
            </a:extLst>
          </p:cNvPr>
          <p:cNvSpPr/>
          <p:nvPr/>
        </p:nvSpPr>
        <p:spPr>
          <a:xfrm>
            <a:off x="9666604" y="6396251"/>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94C3665B-C89D-4B00-BA42-3786EB37DAA3}"/>
              </a:ext>
            </a:extLst>
          </p:cNvPr>
          <p:cNvSpPr/>
          <p:nvPr/>
        </p:nvSpPr>
        <p:spPr>
          <a:xfrm>
            <a:off x="10433530" y="6402425"/>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4D6283FF-8DCF-4925-8E64-4FB8B42F944D}"/>
              </a:ext>
            </a:extLst>
          </p:cNvPr>
          <p:cNvSpPr txBox="1"/>
          <p:nvPr/>
        </p:nvSpPr>
        <p:spPr>
          <a:xfrm>
            <a:off x="10435639" y="1708016"/>
            <a:ext cx="417102" cy="230832"/>
          </a:xfrm>
          <a:prstGeom prst="rect">
            <a:avLst/>
          </a:prstGeom>
          <a:noFill/>
        </p:spPr>
        <p:txBody>
          <a:bodyPr wrap="square" rtlCol="0">
            <a:spAutoFit/>
          </a:bodyPr>
          <a:lstStyle/>
          <a:p>
            <a:r>
              <a:rPr lang="ar-SA" sz="900" b="1" dirty="0"/>
              <a:t>سكن أ</a:t>
            </a:r>
            <a:endParaRPr lang="en-US" sz="900" b="1" dirty="0"/>
          </a:p>
        </p:txBody>
      </p:sp>
      <p:sp>
        <p:nvSpPr>
          <p:cNvPr id="95" name="TextBox 94">
            <a:extLst>
              <a:ext uri="{FF2B5EF4-FFF2-40B4-BE49-F238E27FC236}">
                <a16:creationId xmlns:a16="http://schemas.microsoft.com/office/drawing/2014/main" id="{CB0ADC3B-7158-4F28-951F-DE29A2CD8680}"/>
              </a:ext>
            </a:extLst>
          </p:cNvPr>
          <p:cNvSpPr txBox="1"/>
          <p:nvPr/>
        </p:nvSpPr>
        <p:spPr>
          <a:xfrm>
            <a:off x="10194233" y="1923806"/>
            <a:ext cx="898003" cy="215444"/>
          </a:xfrm>
          <a:prstGeom prst="rect">
            <a:avLst/>
          </a:prstGeom>
          <a:noFill/>
        </p:spPr>
        <p:txBody>
          <a:bodyPr wrap="square" rtlCol="0">
            <a:spAutoFit/>
          </a:bodyPr>
          <a:lstStyle/>
          <a:p>
            <a:r>
              <a:rPr lang="ar-SA" sz="800" b="1" dirty="0"/>
              <a:t>سكن ب بأحكام خاصة</a:t>
            </a:r>
            <a:endParaRPr lang="en-US" sz="800" b="1" dirty="0"/>
          </a:p>
        </p:txBody>
      </p:sp>
      <p:sp>
        <p:nvSpPr>
          <p:cNvPr id="96" name="TextBox 95">
            <a:extLst>
              <a:ext uri="{FF2B5EF4-FFF2-40B4-BE49-F238E27FC236}">
                <a16:creationId xmlns:a16="http://schemas.microsoft.com/office/drawing/2014/main" id="{9E6FD3B7-8741-4A97-895B-37F7F8B783A9}"/>
              </a:ext>
            </a:extLst>
          </p:cNvPr>
          <p:cNvSpPr txBox="1"/>
          <p:nvPr/>
        </p:nvSpPr>
        <p:spPr>
          <a:xfrm>
            <a:off x="10234164" y="2144029"/>
            <a:ext cx="853119" cy="215444"/>
          </a:xfrm>
          <a:prstGeom prst="rect">
            <a:avLst/>
          </a:prstGeom>
          <a:noFill/>
        </p:spPr>
        <p:txBody>
          <a:bodyPr wrap="square" rtlCol="0">
            <a:spAutoFit/>
          </a:bodyPr>
          <a:lstStyle/>
          <a:p>
            <a:r>
              <a:rPr lang="ar-SA" sz="800" b="1" dirty="0"/>
              <a:t>سكن أ بأحكام خاصة</a:t>
            </a:r>
            <a:endParaRPr lang="en-US" sz="800" b="1" dirty="0"/>
          </a:p>
        </p:txBody>
      </p:sp>
      <p:sp>
        <p:nvSpPr>
          <p:cNvPr id="97" name="TextBox 96">
            <a:extLst>
              <a:ext uri="{FF2B5EF4-FFF2-40B4-BE49-F238E27FC236}">
                <a16:creationId xmlns:a16="http://schemas.microsoft.com/office/drawing/2014/main" id="{2A96A571-E614-44FA-B7D2-125E5EA66A40}"/>
              </a:ext>
            </a:extLst>
          </p:cNvPr>
          <p:cNvSpPr txBox="1"/>
          <p:nvPr/>
        </p:nvSpPr>
        <p:spPr>
          <a:xfrm>
            <a:off x="10439696" y="2529587"/>
            <a:ext cx="471604" cy="215444"/>
          </a:xfrm>
          <a:prstGeom prst="rect">
            <a:avLst/>
          </a:prstGeom>
          <a:noFill/>
        </p:spPr>
        <p:txBody>
          <a:bodyPr wrap="square" rtlCol="0">
            <a:spAutoFit/>
          </a:bodyPr>
          <a:lstStyle/>
          <a:p>
            <a:r>
              <a:rPr lang="ar-SA" sz="800" b="1" dirty="0"/>
              <a:t>سكن فلل</a:t>
            </a:r>
            <a:endParaRPr lang="en-US" sz="800" b="1" dirty="0"/>
          </a:p>
        </p:txBody>
      </p:sp>
      <p:sp>
        <p:nvSpPr>
          <p:cNvPr id="98" name="TextBox 97">
            <a:extLst>
              <a:ext uri="{FF2B5EF4-FFF2-40B4-BE49-F238E27FC236}">
                <a16:creationId xmlns:a16="http://schemas.microsoft.com/office/drawing/2014/main" id="{5C315DFB-79E5-4972-9C1F-D4408EF7C5AA}"/>
              </a:ext>
            </a:extLst>
          </p:cNvPr>
          <p:cNvSpPr txBox="1"/>
          <p:nvPr/>
        </p:nvSpPr>
        <p:spPr>
          <a:xfrm>
            <a:off x="10213906" y="2767302"/>
            <a:ext cx="889987" cy="215444"/>
          </a:xfrm>
          <a:prstGeom prst="rect">
            <a:avLst/>
          </a:prstGeom>
          <a:noFill/>
        </p:spPr>
        <p:txBody>
          <a:bodyPr wrap="square" rtlCol="0">
            <a:spAutoFit/>
          </a:bodyPr>
          <a:lstStyle/>
          <a:p>
            <a:r>
              <a:rPr lang="ar-SA" sz="800" b="1" dirty="0"/>
              <a:t>سكن ج بأحكام خاصة</a:t>
            </a:r>
            <a:endParaRPr lang="en-US" sz="800" b="1" dirty="0"/>
          </a:p>
        </p:txBody>
      </p:sp>
      <p:sp>
        <p:nvSpPr>
          <p:cNvPr id="99" name="TextBox 98">
            <a:extLst>
              <a:ext uri="{FF2B5EF4-FFF2-40B4-BE49-F238E27FC236}">
                <a16:creationId xmlns:a16="http://schemas.microsoft.com/office/drawing/2014/main" id="{5110A4E0-DCF2-430B-9337-D3FFC88DDB7A}"/>
              </a:ext>
            </a:extLst>
          </p:cNvPr>
          <p:cNvSpPr txBox="1"/>
          <p:nvPr/>
        </p:nvSpPr>
        <p:spPr>
          <a:xfrm>
            <a:off x="10440568" y="2333690"/>
            <a:ext cx="534121" cy="215444"/>
          </a:xfrm>
          <a:prstGeom prst="rect">
            <a:avLst/>
          </a:prstGeom>
          <a:noFill/>
        </p:spPr>
        <p:txBody>
          <a:bodyPr wrap="square" rtlCol="0">
            <a:spAutoFit/>
          </a:bodyPr>
          <a:lstStyle/>
          <a:p>
            <a:r>
              <a:rPr lang="ar-SA" sz="800" b="1" dirty="0"/>
              <a:t>سكن ريفي</a:t>
            </a:r>
            <a:endParaRPr lang="en-US" sz="800" b="1" dirty="0"/>
          </a:p>
        </p:txBody>
      </p:sp>
      <p:sp>
        <p:nvSpPr>
          <p:cNvPr id="100" name="TextBox 99">
            <a:extLst>
              <a:ext uri="{FF2B5EF4-FFF2-40B4-BE49-F238E27FC236}">
                <a16:creationId xmlns:a16="http://schemas.microsoft.com/office/drawing/2014/main" id="{F2571B54-FD38-4C26-BCA3-4EBB43D5479B}"/>
              </a:ext>
            </a:extLst>
          </p:cNvPr>
          <p:cNvSpPr txBox="1"/>
          <p:nvPr/>
        </p:nvSpPr>
        <p:spPr>
          <a:xfrm>
            <a:off x="10214710" y="2963660"/>
            <a:ext cx="821059" cy="215444"/>
          </a:xfrm>
          <a:prstGeom prst="rect">
            <a:avLst/>
          </a:prstGeom>
          <a:noFill/>
        </p:spPr>
        <p:txBody>
          <a:bodyPr wrap="square" rtlCol="0">
            <a:spAutoFit/>
          </a:bodyPr>
          <a:lstStyle/>
          <a:p>
            <a:r>
              <a:rPr lang="ar-SA" sz="800" b="1" dirty="0"/>
              <a:t>مركز تجاري فرعي</a:t>
            </a:r>
            <a:endParaRPr lang="en-US" sz="800" b="1" dirty="0"/>
          </a:p>
        </p:txBody>
      </p:sp>
      <p:sp>
        <p:nvSpPr>
          <p:cNvPr id="101" name="TextBox 100">
            <a:extLst>
              <a:ext uri="{FF2B5EF4-FFF2-40B4-BE49-F238E27FC236}">
                <a16:creationId xmlns:a16="http://schemas.microsoft.com/office/drawing/2014/main" id="{EC579A97-1613-4491-A0E8-93A04A5950D9}"/>
              </a:ext>
            </a:extLst>
          </p:cNvPr>
          <p:cNvSpPr txBox="1"/>
          <p:nvPr/>
        </p:nvSpPr>
        <p:spPr>
          <a:xfrm>
            <a:off x="10358477" y="3175794"/>
            <a:ext cx="611065" cy="215444"/>
          </a:xfrm>
          <a:prstGeom prst="rect">
            <a:avLst/>
          </a:prstGeom>
          <a:noFill/>
        </p:spPr>
        <p:txBody>
          <a:bodyPr wrap="square" rtlCol="0">
            <a:spAutoFit/>
          </a:bodyPr>
          <a:lstStyle/>
          <a:p>
            <a:r>
              <a:rPr lang="ar-SA" sz="800" b="1" dirty="0"/>
              <a:t>البلدة القديمة</a:t>
            </a:r>
            <a:endParaRPr lang="en-US" sz="800" b="1" dirty="0"/>
          </a:p>
        </p:txBody>
      </p:sp>
      <p:sp>
        <p:nvSpPr>
          <p:cNvPr id="102" name="TextBox 101">
            <a:extLst>
              <a:ext uri="{FF2B5EF4-FFF2-40B4-BE49-F238E27FC236}">
                <a16:creationId xmlns:a16="http://schemas.microsoft.com/office/drawing/2014/main" id="{CA3DB03B-80FF-40FB-8DAB-D63391069652}"/>
              </a:ext>
            </a:extLst>
          </p:cNvPr>
          <p:cNvSpPr txBox="1"/>
          <p:nvPr/>
        </p:nvSpPr>
        <p:spPr>
          <a:xfrm>
            <a:off x="10349129" y="3375215"/>
            <a:ext cx="596638" cy="215444"/>
          </a:xfrm>
          <a:prstGeom prst="rect">
            <a:avLst/>
          </a:prstGeom>
          <a:noFill/>
        </p:spPr>
        <p:txBody>
          <a:bodyPr wrap="square" rtlCol="0">
            <a:spAutoFit/>
          </a:bodyPr>
          <a:lstStyle/>
          <a:p>
            <a:r>
              <a:rPr lang="ar-SA" sz="800" b="1" dirty="0"/>
              <a:t>سكن زراعي</a:t>
            </a:r>
            <a:endParaRPr lang="en-US" sz="800" b="1" dirty="0"/>
          </a:p>
        </p:txBody>
      </p:sp>
      <p:sp>
        <p:nvSpPr>
          <p:cNvPr id="103" name="TextBox 102">
            <a:extLst>
              <a:ext uri="{FF2B5EF4-FFF2-40B4-BE49-F238E27FC236}">
                <a16:creationId xmlns:a16="http://schemas.microsoft.com/office/drawing/2014/main" id="{AAF3E24F-9481-4192-8731-6C37B2F5303F}"/>
              </a:ext>
            </a:extLst>
          </p:cNvPr>
          <p:cNvSpPr txBox="1"/>
          <p:nvPr/>
        </p:nvSpPr>
        <p:spPr>
          <a:xfrm>
            <a:off x="10187708" y="3600746"/>
            <a:ext cx="1008660" cy="200055"/>
          </a:xfrm>
          <a:prstGeom prst="rect">
            <a:avLst/>
          </a:prstGeom>
          <a:noFill/>
        </p:spPr>
        <p:txBody>
          <a:bodyPr wrap="square" rtlCol="0">
            <a:spAutoFit/>
          </a:bodyPr>
          <a:lstStyle/>
          <a:p>
            <a:r>
              <a:rPr lang="ar-SA" sz="700" b="1" dirty="0"/>
              <a:t>مركز تجاري بأحكام خاصة</a:t>
            </a:r>
            <a:endParaRPr lang="en-US" sz="700" b="1" dirty="0"/>
          </a:p>
        </p:txBody>
      </p:sp>
      <p:sp>
        <p:nvSpPr>
          <p:cNvPr id="104" name="TextBox 103">
            <a:extLst>
              <a:ext uri="{FF2B5EF4-FFF2-40B4-BE49-F238E27FC236}">
                <a16:creationId xmlns:a16="http://schemas.microsoft.com/office/drawing/2014/main" id="{066291C7-32C7-491B-8D72-B57657774C50}"/>
              </a:ext>
            </a:extLst>
          </p:cNvPr>
          <p:cNvSpPr txBox="1"/>
          <p:nvPr/>
        </p:nvSpPr>
        <p:spPr>
          <a:xfrm>
            <a:off x="10160331" y="3809569"/>
            <a:ext cx="1008660" cy="200055"/>
          </a:xfrm>
          <a:prstGeom prst="rect">
            <a:avLst/>
          </a:prstGeom>
          <a:noFill/>
        </p:spPr>
        <p:txBody>
          <a:bodyPr wrap="square" rtlCol="0">
            <a:spAutoFit/>
          </a:bodyPr>
          <a:lstStyle/>
          <a:p>
            <a:r>
              <a:rPr lang="ar-SA" sz="700" b="1" dirty="0"/>
              <a:t>تجاري طولي بأحكام خاصة</a:t>
            </a:r>
            <a:endParaRPr lang="en-US" sz="700" b="1" dirty="0"/>
          </a:p>
        </p:txBody>
      </p:sp>
      <p:sp>
        <p:nvSpPr>
          <p:cNvPr id="105" name="TextBox 104">
            <a:extLst>
              <a:ext uri="{FF2B5EF4-FFF2-40B4-BE49-F238E27FC236}">
                <a16:creationId xmlns:a16="http://schemas.microsoft.com/office/drawing/2014/main" id="{A19232AF-98E9-4F46-97F3-CF247DCE1AF3}"/>
              </a:ext>
            </a:extLst>
          </p:cNvPr>
          <p:cNvSpPr txBox="1"/>
          <p:nvPr/>
        </p:nvSpPr>
        <p:spPr>
          <a:xfrm>
            <a:off x="10177174" y="4019041"/>
            <a:ext cx="950901" cy="215444"/>
          </a:xfrm>
          <a:prstGeom prst="rect">
            <a:avLst/>
          </a:prstGeom>
          <a:noFill/>
        </p:spPr>
        <p:txBody>
          <a:bodyPr wrap="square" rtlCol="0">
            <a:spAutoFit/>
          </a:bodyPr>
          <a:lstStyle/>
          <a:p>
            <a:r>
              <a:rPr lang="ar-SA" sz="800" b="1" dirty="0"/>
              <a:t>مناطق خضراء مفتوحة</a:t>
            </a:r>
            <a:endParaRPr lang="en-US" sz="800" b="1" dirty="0"/>
          </a:p>
        </p:txBody>
      </p:sp>
      <p:sp>
        <p:nvSpPr>
          <p:cNvPr id="106" name="TextBox 105">
            <a:extLst>
              <a:ext uri="{FF2B5EF4-FFF2-40B4-BE49-F238E27FC236}">
                <a16:creationId xmlns:a16="http://schemas.microsoft.com/office/drawing/2014/main" id="{1E0956EC-784A-4985-B306-519ADD9AE15D}"/>
              </a:ext>
            </a:extLst>
          </p:cNvPr>
          <p:cNvSpPr txBox="1"/>
          <p:nvPr/>
        </p:nvSpPr>
        <p:spPr>
          <a:xfrm>
            <a:off x="10417659" y="4228286"/>
            <a:ext cx="561372" cy="215444"/>
          </a:xfrm>
          <a:prstGeom prst="rect">
            <a:avLst/>
          </a:prstGeom>
          <a:noFill/>
        </p:spPr>
        <p:txBody>
          <a:bodyPr wrap="square" rtlCol="0">
            <a:spAutoFit/>
          </a:bodyPr>
          <a:lstStyle/>
          <a:p>
            <a:r>
              <a:rPr lang="ar-SA" sz="800" b="1" dirty="0"/>
              <a:t>مباني عامة</a:t>
            </a:r>
            <a:endParaRPr lang="en-US" sz="800" b="1" dirty="0"/>
          </a:p>
        </p:txBody>
      </p:sp>
      <p:sp>
        <p:nvSpPr>
          <p:cNvPr id="107" name="TextBox 106">
            <a:extLst>
              <a:ext uri="{FF2B5EF4-FFF2-40B4-BE49-F238E27FC236}">
                <a16:creationId xmlns:a16="http://schemas.microsoft.com/office/drawing/2014/main" id="{2520C665-38AF-4F30-8A04-02A788DCDF0F}"/>
              </a:ext>
            </a:extLst>
          </p:cNvPr>
          <p:cNvSpPr txBox="1"/>
          <p:nvPr/>
        </p:nvSpPr>
        <p:spPr>
          <a:xfrm>
            <a:off x="10309197" y="4404073"/>
            <a:ext cx="748923" cy="276999"/>
          </a:xfrm>
          <a:prstGeom prst="rect">
            <a:avLst/>
          </a:prstGeom>
          <a:noFill/>
        </p:spPr>
        <p:txBody>
          <a:bodyPr wrap="square" rtlCol="0">
            <a:spAutoFit/>
          </a:bodyPr>
          <a:lstStyle/>
          <a:p>
            <a:pPr algn="ctr"/>
            <a:r>
              <a:rPr lang="ar-SA" sz="600" b="1" dirty="0"/>
              <a:t>منطقة صناعات خفيفية</a:t>
            </a:r>
          </a:p>
          <a:p>
            <a:pPr algn="ctr"/>
            <a:r>
              <a:rPr lang="ar-SA" sz="600" b="1" dirty="0"/>
              <a:t> بأحكام خاصة</a:t>
            </a:r>
            <a:endParaRPr lang="en-US" sz="600" b="1" dirty="0"/>
          </a:p>
        </p:txBody>
      </p:sp>
      <p:sp>
        <p:nvSpPr>
          <p:cNvPr id="108" name="TextBox 107">
            <a:extLst>
              <a:ext uri="{FF2B5EF4-FFF2-40B4-BE49-F238E27FC236}">
                <a16:creationId xmlns:a16="http://schemas.microsoft.com/office/drawing/2014/main" id="{AE05DDDA-8DF7-4A8A-850C-48B16EEADC2F}"/>
              </a:ext>
            </a:extLst>
          </p:cNvPr>
          <p:cNvSpPr txBox="1"/>
          <p:nvPr/>
        </p:nvSpPr>
        <p:spPr>
          <a:xfrm>
            <a:off x="10376396" y="4663926"/>
            <a:ext cx="671979" cy="215444"/>
          </a:xfrm>
          <a:prstGeom prst="rect">
            <a:avLst/>
          </a:prstGeom>
          <a:noFill/>
        </p:spPr>
        <p:txBody>
          <a:bodyPr wrap="square" rtlCol="0">
            <a:spAutoFit/>
          </a:bodyPr>
          <a:lstStyle/>
          <a:p>
            <a:r>
              <a:rPr lang="ar-SA" sz="800" b="1" dirty="0"/>
              <a:t>منطقة صناعية</a:t>
            </a:r>
            <a:endParaRPr lang="en-US" sz="800" b="1" dirty="0"/>
          </a:p>
        </p:txBody>
      </p:sp>
      <p:sp>
        <p:nvSpPr>
          <p:cNvPr id="109" name="TextBox 108">
            <a:extLst>
              <a:ext uri="{FF2B5EF4-FFF2-40B4-BE49-F238E27FC236}">
                <a16:creationId xmlns:a16="http://schemas.microsoft.com/office/drawing/2014/main" id="{7BE44396-30B5-44E1-A7DE-09A9FD79865F}"/>
              </a:ext>
            </a:extLst>
          </p:cNvPr>
          <p:cNvSpPr txBox="1"/>
          <p:nvPr/>
        </p:nvSpPr>
        <p:spPr>
          <a:xfrm>
            <a:off x="10489662" y="4855412"/>
            <a:ext cx="357790" cy="215444"/>
          </a:xfrm>
          <a:prstGeom prst="rect">
            <a:avLst/>
          </a:prstGeom>
          <a:noFill/>
        </p:spPr>
        <p:txBody>
          <a:bodyPr wrap="square" rtlCol="0">
            <a:spAutoFit/>
          </a:bodyPr>
          <a:lstStyle/>
          <a:p>
            <a:r>
              <a:rPr lang="ar-SA" sz="800" b="1" dirty="0"/>
              <a:t>مقابر</a:t>
            </a:r>
            <a:endParaRPr lang="en-US" sz="800" b="1" dirty="0"/>
          </a:p>
        </p:txBody>
      </p:sp>
      <p:sp>
        <p:nvSpPr>
          <p:cNvPr id="110" name="TextBox 109">
            <a:extLst>
              <a:ext uri="{FF2B5EF4-FFF2-40B4-BE49-F238E27FC236}">
                <a16:creationId xmlns:a16="http://schemas.microsoft.com/office/drawing/2014/main" id="{67731A94-8A87-41C2-83FA-7F2F8AE48123}"/>
              </a:ext>
            </a:extLst>
          </p:cNvPr>
          <p:cNvSpPr txBox="1"/>
          <p:nvPr/>
        </p:nvSpPr>
        <p:spPr>
          <a:xfrm>
            <a:off x="10408800" y="5265752"/>
            <a:ext cx="684803" cy="215444"/>
          </a:xfrm>
          <a:prstGeom prst="rect">
            <a:avLst/>
          </a:prstGeom>
          <a:noFill/>
        </p:spPr>
        <p:txBody>
          <a:bodyPr wrap="square" rtlCol="0">
            <a:spAutoFit/>
          </a:bodyPr>
          <a:lstStyle/>
          <a:p>
            <a:r>
              <a:rPr lang="ar-SA" sz="800" b="1" dirty="0"/>
              <a:t>مواقف سيارات</a:t>
            </a:r>
            <a:endParaRPr lang="en-US" sz="800" b="1" dirty="0"/>
          </a:p>
        </p:txBody>
      </p:sp>
      <p:sp>
        <p:nvSpPr>
          <p:cNvPr id="111" name="TextBox 110">
            <a:extLst>
              <a:ext uri="{FF2B5EF4-FFF2-40B4-BE49-F238E27FC236}">
                <a16:creationId xmlns:a16="http://schemas.microsoft.com/office/drawing/2014/main" id="{F8EA3018-F44F-4E92-9415-76148DD8FD42}"/>
              </a:ext>
            </a:extLst>
          </p:cNvPr>
          <p:cNvSpPr txBox="1"/>
          <p:nvPr/>
        </p:nvSpPr>
        <p:spPr>
          <a:xfrm>
            <a:off x="10399740" y="5054427"/>
            <a:ext cx="572593" cy="215444"/>
          </a:xfrm>
          <a:prstGeom prst="rect">
            <a:avLst/>
          </a:prstGeom>
          <a:noFill/>
        </p:spPr>
        <p:txBody>
          <a:bodyPr wrap="square" rtlCol="0">
            <a:spAutoFit/>
          </a:bodyPr>
          <a:lstStyle/>
          <a:p>
            <a:r>
              <a:rPr lang="ar-SA" sz="800" b="1" dirty="0"/>
              <a:t>حزام أخضر</a:t>
            </a:r>
            <a:endParaRPr lang="en-US" sz="800" b="1" dirty="0"/>
          </a:p>
        </p:txBody>
      </p:sp>
      <p:sp>
        <p:nvSpPr>
          <p:cNvPr id="112" name="TextBox 111">
            <a:extLst>
              <a:ext uri="{FF2B5EF4-FFF2-40B4-BE49-F238E27FC236}">
                <a16:creationId xmlns:a16="http://schemas.microsoft.com/office/drawing/2014/main" id="{F8F2B860-E686-410C-BF4E-6EBDD06B89BF}"/>
              </a:ext>
            </a:extLst>
          </p:cNvPr>
          <p:cNvSpPr txBox="1"/>
          <p:nvPr/>
        </p:nvSpPr>
        <p:spPr>
          <a:xfrm>
            <a:off x="10424123" y="5474196"/>
            <a:ext cx="566181" cy="215444"/>
          </a:xfrm>
          <a:prstGeom prst="rect">
            <a:avLst/>
          </a:prstGeom>
          <a:noFill/>
        </p:spPr>
        <p:txBody>
          <a:bodyPr wrap="square" rtlCol="0">
            <a:spAutoFit/>
          </a:bodyPr>
          <a:lstStyle/>
          <a:p>
            <a:r>
              <a:rPr lang="ar-SA" sz="800" b="1" dirty="0"/>
              <a:t>حرم الوادي</a:t>
            </a:r>
            <a:endParaRPr lang="en-US" sz="800" b="1" dirty="0"/>
          </a:p>
        </p:txBody>
      </p:sp>
      <p:sp>
        <p:nvSpPr>
          <p:cNvPr id="113" name="TextBox 112">
            <a:extLst>
              <a:ext uri="{FF2B5EF4-FFF2-40B4-BE49-F238E27FC236}">
                <a16:creationId xmlns:a16="http://schemas.microsoft.com/office/drawing/2014/main" id="{C717AEC8-1F06-46F6-81F6-137607745DFB}"/>
              </a:ext>
            </a:extLst>
          </p:cNvPr>
          <p:cNvSpPr txBox="1"/>
          <p:nvPr/>
        </p:nvSpPr>
        <p:spPr>
          <a:xfrm>
            <a:off x="10416597" y="5722718"/>
            <a:ext cx="534121" cy="215444"/>
          </a:xfrm>
          <a:prstGeom prst="rect">
            <a:avLst/>
          </a:prstGeom>
          <a:noFill/>
        </p:spPr>
        <p:txBody>
          <a:bodyPr wrap="square" rtlCol="0">
            <a:spAutoFit/>
          </a:bodyPr>
          <a:lstStyle/>
          <a:p>
            <a:r>
              <a:rPr lang="ar-SA" sz="800" b="1" dirty="0"/>
              <a:t>منطقة اثار</a:t>
            </a:r>
            <a:endParaRPr lang="en-US" sz="800" b="1" dirty="0"/>
          </a:p>
        </p:txBody>
      </p:sp>
      <p:sp>
        <p:nvSpPr>
          <p:cNvPr id="114" name="TextBox 113">
            <a:extLst>
              <a:ext uri="{FF2B5EF4-FFF2-40B4-BE49-F238E27FC236}">
                <a16:creationId xmlns:a16="http://schemas.microsoft.com/office/drawing/2014/main" id="{2A34BF86-A576-415D-9A02-E5FDBC154CE3}"/>
              </a:ext>
            </a:extLst>
          </p:cNvPr>
          <p:cNvSpPr txBox="1"/>
          <p:nvPr/>
        </p:nvSpPr>
        <p:spPr>
          <a:xfrm>
            <a:off x="10489662" y="6168041"/>
            <a:ext cx="463588" cy="215444"/>
          </a:xfrm>
          <a:prstGeom prst="rect">
            <a:avLst/>
          </a:prstGeom>
          <a:noFill/>
        </p:spPr>
        <p:txBody>
          <a:bodyPr wrap="square" rtlCol="0">
            <a:spAutoFit/>
          </a:bodyPr>
          <a:lstStyle/>
          <a:p>
            <a:r>
              <a:rPr lang="ar-SA" sz="800" b="1" dirty="0"/>
              <a:t>الشوارع</a:t>
            </a:r>
            <a:endParaRPr lang="en-US" sz="800" b="1" dirty="0"/>
          </a:p>
        </p:txBody>
      </p:sp>
      <p:sp>
        <p:nvSpPr>
          <p:cNvPr id="115" name="TextBox 114">
            <a:extLst>
              <a:ext uri="{FF2B5EF4-FFF2-40B4-BE49-F238E27FC236}">
                <a16:creationId xmlns:a16="http://schemas.microsoft.com/office/drawing/2014/main" id="{CDC75879-92D1-4B6A-8577-B7BD79D24C66}"/>
              </a:ext>
            </a:extLst>
          </p:cNvPr>
          <p:cNvSpPr txBox="1"/>
          <p:nvPr/>
        </p:nvSpPr>
        <p:spPr>
          <a:xfrm>
            <a:off x="10197218" y="5965951"/>
            <a:ext cx="958917" cy="200055"/>
          </a:xfrm>
          <a:prstGeom prst="rect">
            <a:avLst/>
          </a:prstGeom>
          <a:noFill/>
        </p:spPr>
        <p:txBody>
          <a:bodyPr wrap="square" rtlCol="0">
            <a:spAutoFit/>
          </a:bodyPr>
          <a:lstStyle/>
          <a:p>
            <a:r>
              <a:rPr lang="ar-SA" sz="700" b="1" dirty="0"/>
              <a:t>المجموع باستثناء الشوارع</a:t>
            </a:r>
            <a:endParaRPr lang="en-US" sz="700" b="1" dirty="0"/>
          </a:p>
        </p:txBody>
      </p:sp>
      <p:sp>
        <p:nvSpPr>
          <p:cNvPr id="116" name="TextBox 115">
            <a:extLst>
              <a:ext uri="{FF2B5EF4-FFF2-40B4-BE49-F238E27FC236}">
                <a16:creationId xmlns:a16="http://schemas.microsoft.com/office/drawing/2014/main" id="{6B5FE310-043A-4B40-AC2F-41B99C98CB4A}"/>
              </a:ext>
            </a:extLst>
          </p:cNvPr>
          <p:cNvSpPr txBox="1"/>
          <p:nvPr/>
        </p:nvSpPr>
        <p:spPr>
          <a:xfrm>
            <a:off x="9506815" y="1706829"/>
            <a:ext cx="615874" cy="261610"/>
          </a:xfrm>
          <a:prstGeom prst="rect">
            <a:avLst/>
          </a:prstGeom>
          <a:noFill/>
        </p:spPr>
        <p:txBody>
          <a:bodyPr wrap="square" rtlCol="0">
            <a:spAutoFit/>
          </a:bodyPr>
          <a:lstStyle/>
          <a:p>
            <a:r>
              <a:rPr lang="ar-SA" sz="1100" dirty="0"/>
              <a:t>1384.9</a:t>
            </a:r>
            <a:endParaRPr lang="en-US" sz="1100" dirty="0"/>
          </a:p>
        </p:txBody>
      </p:sp>
      <p:sp>
        <p:nvSpPr>
          <p:cNvPr id="117" name="TextBox 116">
            <a:extLst>
              <a:ext uri="{FF2B5EF4-FFF2-40B4-BE49-F238E27FC236}">
                <a16:creationId xmlns:a16="http://schemas.microsoft.com/office/drawing/2014/main" id="{71982FE6-979A-4933-B83F-5F0D58C4D667}"/>
              </a:ext>
            </a:extLst>
          </p:cNvPr>
          <p:cNvSpPr txBox="1"/>
          <p:nvPr/>
        </p:nvSpPr>
        <p:spPr>
          <a:xfrm>
            <a:off x="9564580" y="1907464"/>
            <a:ext cx="537327" cy="261610"/>
          </a:xfrm>
          <a:prstGeom prst="rect">
            <a:avLst/>
          </a:prstGeom>
          <a:noFill/>
        </p:spPr>
        <p:txBody>
          <a:bodyPr wrap="square" rtlCol="0">
            <a:spAutoFit/>
          </a:bodyPr>
          <a:lstStyle/>
          <a:p>
            <a:r>
              <a:rPr lang="ar-SA" sz="1100" dirty="0"/>
              <a:t>842.9</a:t>
            </a:r>
            <a:endParaRPr lang="en-US" sz="1100" dirty="0"/>
          </a:p>
        </p:txBody>
      </p:sp>
      <p:sp>
        <p:nvSpPr>
          <p:cNvPr id="118" name="TextBox 117">
            <a:extLst>
              <a:ext uri="{FF2B5EF4-FFF2-40B4-BE49-F238E27FC236}">
                <a16:creationId xmlns:a16="http://schemas.microsoft.com/office/drawing/2014/main" id="{E49585F0-CDD9-4675-B6D5-D55A7F97D22E}"/>
              </a:ext>
            </a:extLst>
          </p:cNvPr>
          <p:cNvSpPr txBox="1"/>
          <p:nvPr/>
        </p:nvSpPr>
        <p:spPr>
          <a:xfrm>
            <a:off x="9549416" y="2126303"/>
            <a:ext cx="537327" cy="261610"/>
          </a:xfrm>
          <a:prstGeom prst="rect">
            <a:avLst/>
          </a:prstGeom>
          <a:noFill/>
        </p:spPr>
        <p:txBody>
          <a:bodyPr wrap="square" rtlCol="0">
            <a:spAutoFit/>
          </a:bodyPr>
          <a:lstStyle/>
          <a:p>
            <a:r>
              <a:rPr lang="ar-SA" sz="1100" dirty="0"/>
              <a:t>493.8</a:t>
            </a:r>
            <a:endParaRPr lang="en-US" sz="1100" dirty="0"/>
          </a:p>
        </p:txBody>
      </p:sp>
      <p:sp>
        <p:nvSpPr>
          <p:cNvPr id="119" name="TextBox 118">
            <a:extLst>
              <a:ext uri="{FF2B5EF4-FFF2-40B4-BE49-F238E27FC236}">
                <a16:creationId xmlns:a16="http://schemas.microsoft.com/office/drawing/2014/main" id="{857C42C7-5A36-4936-AC61-7570D39018A4}"/>
              </a:ext>
            </a:extLst>
          </p:cNvPr>
          <p:cNvSpPr txBox="1"/>
          <p:nvPr/>
        </p:nvSpPr>
        <p:spPr>
          <a:xfrm>
            <a:off x="9559793" y="2341718"/>
            <a:ext cx="537327" cy="261610"/>
          </a:xfrm>
          <a:prstGeom prst="rect">
            <a:avLst/>
          </a:prstGeom>
          <a:noFill/>
        </p:spPr>
        <p:txBody>
          <a:bodyPr wrap="square" rtlCol="0">
            <a:spAutoFit/>
          </a:bodyPr>
          <a:lstStyle/>
          <a:p>
            <a:r>
              <a:rPr lang="ar-SA" sz="1100" dirty="0"/>
              <a:t>189.1</a:t>
            </a:r>
            <a:endParaRPr lang="en-US" sz="1100" dirty="0"/>
          </a:p>
        </p:txBody>
      </p:sp>
      <p:sp>
        <p:nvSpPr>
          <p:cNvPr id="120" name="TextBox 119">
            <a:extLst>
              <a:ext uri="{FF2B5EF4-FFF2-40B4-BE49-F238E27FC236}">
                <a16:creationId xmlns:a16="http://schemas.microsoft.com/office/drawing/2014/main" id="{FF04C3F0-5AE1-4629-8A37-ED1FC7BF101F}"/>
              </a:ext>
            </a:extLst>
          </p:cNvPr>
          <p:cNvSpPr txBox="1"/>
          <p:nvPr/>
        </p:nvSpPr>
        <p:spPr>
          <a:xfrm>
            <a:off x="9566363" y="2561414"/>
            <a:ext cx="537327" cy="261610"/>
          </a:xfrm>
          <a:prstGeom prst="rect">
            <a:avLst/>
          </a:prstGeom>
          <a:noFill/>
        </p:spPr>
        <p:txBody>
          <a:bodyPr wrap="square" rtlCol="0">
            <a:spAutoFit/>
          </a:bodyPr>
          <a:lstStyle/>
          <a:p>
            <a:r>
              <a:rPr lang="ar-SA" sz="1100" dirty="0"/>
              <a:t>231.5</a:t>
            </a:r>
            <a:endParaRPr lang="en-US" sz="1100" dirty="0"/>
          </a:p>
        </p:txBody>
      </p:sp>
      <p:sp>
        <p:nvSpPr>
          <p:cNvPr id="121" name="TextBox 120">
            <a:extLst>
              <a:ext uri="{FF2B5EF4-FFF2-40B4-BE49-F238E27FC236}">
                <a16:creationId xmlns:a16="http://schemas.microsoft.com/office/drawing/2014/main" id="{428190B5-D5B8-40C9-ABED-376ED594487D}"/>
              </a:ext>
            </a:extLst>
          </p:cNvPr>
          <p:cNvSpPr txBox="1"/>
          <p:nvPr/>
        </p:nvSpPr>
        <p:spPr>
          <a:xfrm>
            <a:off x="9567672" y="2763673"/>
            <a:ext cx="537327" cy="261610"/>
          </a:xfrm>
          <a:prstGeom prst="rect">
            <a:avLst/>
          </a:prstGeom>
          <a:noFill/>
        </p:spPr>
        <p:txBody>
          <a:bodyPr wrap="square" rtlCol="0">
            <a:spAutoFit/>
          </a:bodyPr>
          <a:lstStyle/>
          <a:p>
            <a:r>
              <a:rPr lang="ar-SA" sz="1100" dirty="0"/>
              <a:t>135.8</a:t>
            </a:r>
            <a:endParaRPr lang="en-US" sz="1100" dirty="0"/>
          </a:p>
        </p:txBody>
      </p:sp>
      <p:sp>
        <p:nvSpPr>
          <p:cNvPr id="122" name="TextBox 121">
            <a:extLst>
              <a:ext uri="{FF2B5EF4-FFF2-40B4-BE49-F238E27FC236}">
                <a16:creationId xmlns:a16="http://schemas.microsoft.com/office/drawing/2014/main" id="{98346643-382B-47A4-B3DF-03B1EBF2E4E1}"/>
              </a:ext>
            </a:extLst>
          </p:cNvPr>
          <p:cNvSpPr txBox="1"/>
          <p:nvPr/>
        </p:nvSpPr>
        <p:spPr>
          <a:xfrm>
            <a:off x="9578535" y="2956788"/>
            <a:ext cx="458780" cy="261610"/>
          </a:xfrm>
          <a:prstGeom prst="rect">
            <a:avLst/>
          </a:prstGeom>
          <a:noFill/>
        </p:spPr>
        <p:txBody>
          <a:bodyPr wrap="square" rtlCol="0">
            <a:spAutoFit/>
          </a:bodyPr>
          <a:lstStyle/>
          <a:p>
            <a:r>
              <a:rPr lang="ar-SA" sz="1100" dirty="0"/>
              <a:t>27.2</a:t>
            </a:r>
            <a:endParaRPr lang="en-US" sz="1100" dirty="0"/>
          </a:p>
        </p:txBody>
      </p:sp>
      <p:sp>
        <p:nvSpPr>
          <p:cNvPr id="123" name="TextBox 122">
            <a:extLst>
              <a:ext uri="{FF2B5EF4-FFF2-40B4-BE49-F238E27FC236}">
                <a16:creationId xmlns:a16="http://schemas.microsoft.com/office/drawing/2014/main" id="{57F7B7F8-0629-48DE-8F83-53D65090D208}"/>
              </a:ext>
            </a:extLst>
          </p:cNvPr>
          <p:cNvSpPr txBox="1"/>
          <p:nvPr/>
        </p:nvSpPr>
        <p:spPr>
          <a:xfrm>
            <a:off x="9592458" y="3174022"/>
            <a:ext cx="458780" cy="261610"/>
          </a:xfrm>
          <a:prstGeom prst="rect">
            <a:avLst/>
          </a:prstGeom>
          <a:noFill/>
        </p:spPr>
        <p:txBody>
          <a:bodyPr wrap="square" rtlCol="0">
            <a:spAutoFit/>
          </a:bodyPr>
          <a:lstStyle/>
          <a:p>
            <a:r>
              <a:rPr lang="ar-SA" sz="1100" dirty="0"/>
              <a:t>61.1</a:t>
            </a:r>
            <a:endParaRPr lang="en-US" sz="1100" dirty="0"/>
          </a:p>
        </p:txBody>
      </p:sp>
      <p:sp>
        <p:nvSpPr>
          <p:cNvPr id="124" name="TextBox 123">
            <a:extLst>
              <a:ext uri="{FF2B5EF4-FFF2-40B4-BE49-F238E27FC236}">
                <a16:creationId xmlns:a16="http://schemas.microsoft.com/office/drawing/2014/main" id="{DD087327-A82F-4F34-B470-DA0851F44B0E}"/>
              </a:ext>
            </a:extLst>
          </p:cNvPr>
          <p:cNvSpPr txBox="1"/>
          <p:nvPr/>
        </p:nvSpPr>
        <p:spPr>
          <a:xfrm>
            <a:off x="9520519" y="3386997"/>
            <a:ext cx="615874" cy="261610"/>
          </a:xfrm>
          <a:prstGeom prst="rect">
            <a:avLst/>
          </a:prstGeom>
          <a:noFill/>
        </p:spPr>
        <p:txBody>
          <a:bodyPr wrap="square" rtlCol="0">
            <a:spAutoFit/>
          </a:bodyPr>
          <a:lstStyle/>
          <a:p>
            <a:r>
              <a:rPr lang="ar-SA" sz="1100" dirty="0"/>
              <a:t>1677.1</a:t>
            </a:r>
            <a:endParaRPr lang="en-US" sz="1100" dirty="0"/>
          </a:p>
        </p:txBody>
      </p:sp>
      <p:sp>
        <p:nvSpPr>
          <p:cNvPr id="125" name="TextBox 124">
            <a:extLst>
              <a:ext uri="{FF2B5EF4-FFF2-40B4-BE49-F238E27FC236}">
                <a16:creationId xmlns:a16="http://schemas.microsoft.com/office/drawing/2014/main" id="{A5BA1A83-8DC6-4380-8C16-4398FF006479}"/>
              </a:ext>
            </a:extLst>
          </p:cNvPr>
          <p:cNvSpPr txBox="1"/>
          <p:nvPr/>
        </p:nvSpPr>
        <p:spPr>
          <a:xfrm>
            <a:off x="9599066" y="3563518"/>
            <a:ext cx="458780" cy="261610"/>
          </a:xfrm>
          <a:prstGeom prst="rect">
            <a:avLst/>
          </a:prstGeom>
          <a:noFill/>
        </p:spPr>
        <p:txBody>
          <a:bodyPr wrap="square" rtlCol="0">
            <a:spAutoFit/>
          </a:bodyPr>
          <a:lstStyle/>
          <a:p>
            <a:r>
              <a:rPr lang="ar-SA" sz="1100" dirty="0"/>
              <a:t>64.6</a:t>
            </a:r>
            <a:endParaRPr lang="en-US" sz="1100" dirty="0"/>
          </a:p>
        </p:txBody>
      </p:sp>
      <p:sp>
        <p:nvSpPr>
          <p:cNvPr id="126" name="TextBox 125">
            <a:extLst>
              <a:ext uri="{FF2B5EF4-FFF2-40B4-BE49-F238E27FC236}">
                <a16:creationId xmlns:a16="http://schemas.microsoft.com/office/drawing/2014/main" id="{1F8CBE78-247A-43E8-A36D-83EB3967AA1A}"/>
              </a:ext>
            </a:extLst>
          </p:cNvPr>
          <p:cNvSpPr txBox="1"/>
          <p:nvPr/>
        </p:nvSpPr>
        <p:spPr>
          <a:xfrm>
            <a:off x="9591736" y="3783303"/>
            <a:ext cx="458780" cy="261610"/>
          </a:xfrm>
          <a:prstGeom prst="rect">
            <a:avLst/>
          </a:prstGeom>
          <a:noFill/>
        </p:spPr>
        <p:txBody>
          <a:bodyPr wrap="square" rtlCol="0">
            <a:spAutoFit/>
          </a:bodyPr>
          <a:lstStyle/>
          <a:p>
            <a:r>
              <a:rPr lang="ar-SA" sz="1100" dirty="0"/>
              <a:t>93.9</a:t>
            </a:r>
            <a:endParaRPr lang="en-US" sz="1100" dirty="0"/>
          </a:p>
        </p:txBody>
      </p:sp>
      <p:sp>
        <p:nvSpPr>
          <p:cNvPr id="127" name="TextBox 126">
            <a:extLst>
              <a:ext uri="{FF2B5EF4-FFF2-40B4-BE49-F238E27FC236}">
                <a16:creationId xmlns:a16="http://schemas.microsoft.com/office/drawing/2014/main" id="{E6951B47-8D04-4FC8-B9CA-524B1F4DAF87}"/>
              </a:ext>
            </a:extLst>
          </p:cNvPr>
          <p:cNvSpPr txBox="1"/>
          <p:nvPr/>
        </p:nvSpPr>
        <p:spPr>
          <a:xfrm>
            <a:off x="9578535" y="3988360"/>
            <a:ext cx="458780" cy="261610"/>
          </a:xfrm>
          <a:prstGeom prst="rect">
            <a:avLst/>
          </a:prstGeom>
          <a:noFill/>
        </p:spPr>
        <p:txBody>
          <a:bodyPr wrap="square" rtlCol="0">
            <a:spAutoFit/>
          </a:bodyPr>
          <a:lstStyle/>
          <a:p>
            <a:r>
              <a:rPr lang="ar-SA" sz="1100" dirty="0"/>
              <a:t>15.9</a:t>
            </a:r>
            <a:endParaRPr lang="en-US" sz="1100" dirty="0"/>
          </a:p>
        </p:txBody>
      </p:sp>
      <p:sp>
        <p:nvSpPr>
          <p:cNvPr id="128" name="TextBox 127">
            <a:extLst>
              <a:ext uri="{FF2B5EF4-FFF2-40B4-BE49-F238E27FC236}">
                <a16:creationId xmlns:a16="http://schemas.microsoft.com/office/drawing/2014/main" id="{38A478BE-3FAB-4412-9F47-BD0129C31400}"/>
              </a:ext>
            </a:extLst>
          </p:cNvPr>
          <p:cNvSpPr txBox="1"/>
          <p:nvPr/>
        </p:nvSpPr>
        <p:spPr>
          <a:xfrm>
            <a:off x="9586242" y="4206839"/>
            <a:ext cx="420308" cy="261610"/>
          </a:xfrm>
          <a:prstGeom prst="rect">
            <a:avLst/>
          </a:prstGeom>
          <a:noFill/>
        </p:spPr>
        <p:txBody>
          <a:bodyPr wrap="square" rtlCol="0">
            <a:spAutoFit/>
          </a:bodyPr>
          <a:lstStyle/>
          <a:p>
            <a:r>
              <a:rPr lang="ar-SA" sz="1100" dirty="0"/>
              <a:t>127</a:t>
            </a:r>
            <a:endParaRPr lang="en-US" sz="1100" dirty="0"/>
          </a:p>
        </p:txBody>
      </p:sp>
      <p:sp>
        <p:nvSpPr>
          <p:cNvPr id="129" name="TextBox 128">
            <a:extLst>
              <a:ext uri="{FF2B5EF4-FFF2-40B4-BE49-F238E27FC236}">
                <a16:creationId xmlns:a16="http://schemas.microsoft.com/office/drawing/2014/main" id="{D7891195-FB5B-4096-8652-AA9DF85928A8}"/>
              </a:ext>
            </a:extLst>
          </p:cNvPr>
          <p:cNvSpPr txBox="1"/>
          <p:nvPr/>
        </p:nvSpPr>
        <p:spPr>
          <a:xfrm>
            <a:off x="9564580" y="4419609"/>
            <a:ext cx="537327" cy="261610"/>
          </a:xfrm>
          <a:prstGeom prst="rect">
            <a:avLst/>
          </a:prstGeom>
          <a:noFill/>
        </p:spPr>
        <p:txBody>
          <a:bodyPr wrap="square" rtlCol="0">
            <a:spAutoFit/>
          </a:bodyPr>
          <a:lstStyle/>
          <a:p>
            <a:r>
              <a:rPr lang="ar-SA" sz="1100" dirty="0"/>
              <a:t>193.7</a:t>
            </a:r>
            <a:endParaRPr lang="en-US" sz="1100" dirty="0"/>
          </a:p>
        </p:txBody>
      </p:sp>
      <p:sp>
        <p:nvSpPr>
          <p:cNvPr id="130" name="TextBox 129">
            <a:extLst>
              <a:ext uri="{FF2B5EF4-FFF2-40B4-BE49-F238E27FC236}">
                <a16:creationId xmlns:a16="http://schemas.microsoft.com/office/drawing/2014/main" id="{05C42FCF-3841-4723-93B1-7868A7C07C38}"/>
              </a:ext>
            </a:extLst>
          </p:cNvPr>
          <p:cNvSpPr txBox="1"/>
          <p:nvPr/>
        </p:nvSpPr>
        <p:spPr>
          <a:xfrm>
            <a:off x="9575293" y="4625580"/>
            <a:ext cx="537327" cy="261610"/>
          </a:xfrm>
          <a:prstGeom prst="rect">
            <a:avLst/>
          </a:prstGeom>
          <a:noFill/>
        </p:spPr>
        <p:txBody>
          <a:bodyPr wrap="square" rtlCol="0">
            <a:spAutoFit/>
          </a:bodyPr>
          <a:lstStyle/>
          <a:p>
            <a:r>
              <a:rPr lang="ar-SA" sz="1100" dirty="0"/>
              <a:t>143.3</a:t>
            </a:r>
            <a:endParaRPr lang="en-US" sz="1100" dirty="0"/>
          </a:p>
        </p:txBody>
      </p:sp>
      <p:sp>
        <p:nvSpPr>
          <p:cNvPr id="131" name="TextBox 130">
            <a:extLst>
              <a:ext uri="{FF2B5EF4-FFF2-40B4-BE49-F238E27FC236}">
                <a16:creationId xmlns:a16="http://schemas.microsoft.com/office/drawing/2014/main" id="{9BB4E4BF-A624-413F-91AB-1B426EAED929}"/>
              </a:ext>
            </a:extLst>
          </p:cNvPr>
          <p:cNvSpPr txBox="1"/>
          <p:nvPr/>
        </p:nvSpPr>
        <p:spPr>
          <a:xfrm>
            <a:off x="9653840" y="4821545"/>
            <a:ext cx="380232" cy="261610"/>
          </a:xfrm>
          <a:prstGeom prst="rect">
            <a:avLst/>
          </a:prstGeom>
          <a:noFill/>
        </p:spPr>
        <p:txBody>
          <a:bodyPr wrap="square" rtlCol="0">
            <a:spAutoFit/>
          </a:bodyPr>
          <a:lstStyle/>
          <a:p>
            <a:r>
              <a:rPr lang="ar-SA" sz="1100" dirty="0"/>
              <a:t>5.3</a:t>
            </a:r>
            <a:endParaRPr lang="en-US" sz="1100" dirty="0"/>
          </a:p>
        </p:txBody>
      </p:sp>
      <p:sp>
        <p:nvSpPr>
          <p:cNvPr id="132" name="TextBox 131">
            <a:extLst>
              <a:ext uri="{FF2B5EF4-FFF2-40B4-BE49-F238E27FC236}">
                <a16:creationId xmlns:a16="http://schemas.microsoft.com/office/drawing/2014/main" id="{6B78741F-C57E-4999-917C-42762ACDE461}"/>
              </a:ext>
            </a:extLst>
          </p:cNvPr>
          <p:cNvSpPr txBox="1"/>
          <p:nvPr/>
        </p:nvSpPr>
        <p:spPr>
          <a:xfrm>
            <a:off x="9626470" y="5021908"/>
            <a:ext cx="458780" cy="261610"/>
          </a:xfrm>
          <a:prstGeom prst="rect">
            <a:avLst/>
          </a:prstGeom>
          <a:noFill/>
        </p:spPr>
        <p:txBody>
          <a:bodyPr wrap="square" rtlCol="0">
            <a:spAutoFit/>
          </a:bodyPr>
          <a:lstStyle/>
          <a:p>
            <a:r>
              <a:rPr lang="ar-SA" sz="1100" dirty="0"/>
              <a:t>41.6</a:t>
            </a:r>
            <a:endParaRPr lang="en-US" sz="1100" dirty="0"/>
          </a:p>
        </p:txBody>
      </p:sp>
      <p:sp>
        <p:nvSpPr>
          <p:cNvPr id="133" name="TextBox 132">
            <a:extLst>
              <a:ext uri="{FF2B5EF4-FFF2-40B4-BE49-F238E27FC236}">
                <a16:creationId xmlns:a16="http://schemas.microsoft.com/office/drawing/2014/main" id="{A20F0355-F5FC-445E-B980-C276F15B8A10}"/>
              </a:ext>
            </a:extLst>
          </p:cNvPr>
          <p:cNvSpPr txBox="1"/>
          <p:nvPr/>
        </p:nvSpPr>
        <p:spPr>
          <a:xfrm>
            <a:off x="9653840" y="5246941"/>
            <a:ext cx="380232" cy="261610"/>
          </a:xfrm>
          <a:prstGeom prst="rect">
            <a:avLst/>
          </a:prstGeom>
          <a:noFill/>
        </p:spPr>
        <p:txBody>
          <a:bodyPr wrap="square" rtlCol="0">
            <a:spAutoFit/>
          </a:bodyPr>
          <a:lstStyle/>
          <a:p>
            <a:r>
              <a:rPr lang="ar-SA" sz="1100" dirty="0"/>
              <a:t>1.3</a:t>
            </a:r>
            <a:endParaRPr lang="en-US" sz="1100" dirty="0"/>
          </a:p>
        </p:txBody>
      </p:sp>
      <p:sp>
        <p:nvSpPr>
          <p:cNvPr id="134" name="TextBox 133">
            <a:extLst>
              <a:ext uri="{FF2B5EF4-FFF2-40B4-BE49-F238E27FC236}">
                <a16:creationId xmlns:a16="http://schemas.microsoft.com/office/drawing/2014/main" id="{57BB32BC-0601-4DFB-A28B-C68A69A9A34F}"/>
              </a:ext>
            </a:extLst>
          </p:cNvPr>
          <p:cNvSpPr txBox="1"/>
          <p:nvPr/>
        </p:nvSpPr>
        <p:spPr>
          <a:xfrm>
            <a:off x="9657136" y="5472365"/>
            <a:ext cx="458780" cy="261610"/>
          </a:xfrm>
          <a:prstGeom prst="rect">
            <a:avLst/>
          </a:prstGeom>
          <a:noFill/>
        </p:spPr>
        <p:txBody>
          <a:bodyPr wrap="square" rtlCol="0">
            <a:spAutoFit/>
          </a:bodyPr>
          <a:lstStyle/>
          <a:p>
            <a:r>
              <a:rPr lang="ar-SA" sz="1100" dirty="0"/>
              <a:t>49.6</a:t>
            </a:r>
            <a:endParaRPr lang="en-US" sz="1100" dirty="0"/>
          </a:p>
        </p:txBody>
      </p:sp>
      <p:sp>
        <p:nvSpPr>
          <p:cNvPr id="135" name="TextBox 134">
            <a:extLst>
              <a:ext uri="{FF2B5EF4-FFF2-40B4-BE49-F238E27FC236}">
                <a16:creationId xmlns:a16="http://schemas.microsoft.com/office/drawing/2014/main" id="{84E8F337-0FAF-4E62-9902-4F01AB227CC5}"/>
              </a:ext>
            </a:extLst>
          </p:cNvPr>
          <p:cNvSpPr txBox="1"/>
          <p:nvPr/>
        </p:nvSpPr>
        <p:spPr>
          <a:xfrm>
            <a:off x="9635294" y="5722718"/>
            <a:ext cx="458780" cy="261610"/>
          </a:xfrm>
          <a:prstGeom prst="rect">
            <a:avLst/>
          </a:prstGeom>
          <a:noFill/>
        </p:spPr>
        <p:txBody>
          <a:bodyPr wrap="square" rtlCol="0">
            <a:spAutoFit/>
          </a:bodyPr>
          <a:lstStyle/>
          <a:p>
            <a:r>
              <a:rPr lang="ar-SA" sz="1100" dirty="0"/>
              <a:t>13.3</a:t>
            </a:r>
            <a:endParaRPr lang="en-US" sz="1100" dirty="0"/>
          </a:p>
        </p:txBody>
      </p:sp>
      <p:sp>
        <p:nvSpPr>
          <p:cNvPr id="136" name="TextBox 135">
            <a:extLst>
              <a:ext uri="{FF2B5EF4-FFF2-40B4-BE49-F238E27FC236}">
                <a16:creationId xmlns:a16="http://schemas.microsoft.com/office/drawing/2014/main" id="{AB4E3B89-E79E-493F-9F2C-FEB0FCF33DC1}"/>
              </a:ext>
            </a:extLst>
          </p:cNvPr>
          <p:cNvSpPr txBox="1"/>
          <p:nvPr/>
        </p:nvSpPr>
        <p:spPr>
          <a:xfrm>
            <a:off x="9556265" y="5926237"/>
            <a:ext cx="615874" cy="261610"/>
          </a:xfrm>
          <a:prstGeom prst="rect">
            <a:avLst/>
          </a:prstGeom>
          <a:noFill/>
        </p:spPr>
        <p:txBody>
          <a:bodyPr wrap="square" rtlCol="0">
            <a:spAutoFit/>
          </a:bodyPr>
          <a:lstStyle/>
          <a:p>
            <a:r>
              <a:rPr lang="ar-SA" sz="1100" dirty="0"/>
              <a:t>4720.2</a:t>
            </a:r>
            <a:endParaRPr lang="en-US" sz="1100" dirty="0"/>
          </a:p>
        </p:txBody>
      </p:sp>
      <p:sp>
        <p:nvSpPr>
          <p:cNvPr id="137" name="TextBox 136">
            <a:extLst>
              <a:ext uri="{FF2B5EF4-FFF2-40B4-BE49-F238E27FC236}">
                <a16:creationId xmlns:a16="http://schemas.microsoft.com/office/drawing/2014/main" id="{7D25C8BC-8A1F-4274-8845-97CB0ACD6ED3}"/>
              </a:ext>
            </a:extLst>
          </p:cNvPr>
          <p:cNvSpPr txBox="1"/>
          <p:nvPr/>
        </p:nvSpPr>
        <p:spPr>
          <a:xfrm>
            <a:off x="9570641" y="6147524"/>
            <a:ext cx="615874" cy="261610"/>
          </a:xfrm>
          <a:prstGeom prst="rect">
            <a:avLst/>
          </a:prstGeom>
          <a:noFill/>
        </p:spPr>
        <p:txBody>
          <a:bodyPr wrap="square" rtlCol="0">
            <a:spAutoFit/>
          </a:bodyPr>
          <a:lstStyle/>
          <a:p>
            <a:r>
              <a:rPr lang="ar-SA" sz="1100" dirty="0"/>
              <a:t>994.50</a:t>
            </a:r>
            <a:endParaRPr lang="en-US" sz="1100" dirty="0"/>
          </a:p>
        </p:txBody>
      </p:sp>
      <p:sp>
        <p:nvSpPr>
          <p:cNvPr id="138" name="TextBox 137">
            <a:extLst>
              <a:ext uri="{FF2B5EF4-FFF2-40B4-BE49-F238E27FC236}">
                <a16:creationId xmlns:a16="http://schemas.microsoft.com/office/drawing/2014/main" id="{99D7841D-0A0E-4C88-9277-76EC0C3E4CD3}"/>
              </a:ext>
            </a:extLst>
          </p:cNvPr>
          <p:cNvSpPr txBox="1"/>
          <p:nvPr/>
        </p:nvSpPr>
        <p:spPr>
          <a:xfrm>
            <a:off x="10489662" y="6383240"/>
            <a:ext cx="474810" cy="215444"/>
          </a:xfrm>
          <a:prstGeom prst="rect">
            <a:avLst/>
          </a:prstGeom>
          <a:noFill/>
        </p:spPr>
        <p:txBody>
          <a:bodyPr wrap="square" rtlCol="0">
            <a:spAutoFit/>
          </a:bodyPr>
          <a:lstStyle/>
          <a:p>
            <a:r>
              <a:rPr lang="ar-SA" sz="800" b="1" dirty="0"/>
              <a:t>المجموع</a:t>
            </a:r>
            <a:endParaRPr lang="en-US" sz="800" b="1" dirty="0"/>
          </a:p>
        </p:txBody>
      </p:sp>
      <p:sp>
        <p:nvSpPr>
          <p:cNvPr id="139" name="TextBox 138">
            <a:extLst>
              <a:ext uri="{FF2B5EF4-FFF2-40B4-BE49-F238E27FC236}">
                <a16:creationId xmlns:a16="http://schemas.microsoft.com/office/drawing/2014/main" id="{C5ECCB6D-3931-49FE-8CA0-66D713201E2C}"/>
              </a:ext>
            </a:extLst>
          </p:cNvPr>
          <p:cNvSpPr txBox="1"/>
          <p:nvPr/>
        </p:nvSpPr>
        <p:spPr>
          <a:xfrm>
            <a:off x="9550035" y="6352320"/>
            <a:ext cx="615874" cy="261610"/>
          </a:xfrm>
          <a:prstGeom prst="rect">
            <a:avLst/>
          </a:prstGeom>
          <a:noFill/>
        </p:spPr>
        <p:txBody>
          <a:bodyPr wrap="square" rtlCol="0">
            <a:spAutoFit/>
          </a:bodyPr>
          <a:lstStyle/>
          <a:p>
            <a:r>
              <a:rPr lang="ar-SA" sz="1100" dirty="0">
                <a:solidFill>
                  <a:srgbClr val="FF0000"/>
                </a:solidFill>
              </a:rPr>
              <a:t>5714.7</a:t>
            </a:r>
            <a:endParaRPr lang="en-US" sz="1100" dirty="0">
              <a:solidFill>
                <a:srgbClr val="FF0000"/>
              </a:solidFill>
            </a:endParaRPr>
          </a:p>
        </p:txBody>
      </p:sp>
      <p:sp>
        <p:nvSpPr>
          <p:cNvPr id="140" name="TextBox 139">
            <a:extLst>
              <a:ext uri="{FF2B5EF4-FFF2-40B4-BE49-F238E27FC236}">
                <a16:creationId xmlns:a16="http://schemas.microsoft.com/office/drawing/2014/main" id="{95679FEF-862E-4EE6-96C6-E44789CFA69F}"/>
              </a:ext>
            </a:extLst>
          </p:cNvPr>
          <p:cNvSpPr txBox="1"/>
          <p:nvPr/>
        </p:nvSpPr>
        <p:spPr>
          <a:xfrm>
            <a:off x="8684252" y="6355075"/>
            <a:ext cx="545342" cy="261610"/>
          </a:xfrm>
          <a:prstGeom prst="rect">
            <a:avLst/>
          </a:prstGeom>
          <a:noFill/>
        </p:spPr>
        <p:txBody>
          <a:bodyPr wrap="square" rtlCol="0">
            <a:spAutoFit/>
          </a:bodyPr>
          <a:lstStyle/>
          <a:p>
            <a:r>
              <a:rPr lang="ar-SA" sz="1100" dirty="0">
                <a:solidFill>
                  <a:srgbClr val="FF0000"/>
                </a:solidFill>
              </a:rPr>
              <a:t>100%</a:t>
            </a:r>
            <a:endParaRPr lang="en-US" sz="1100" dirty="0">
              <a:solidFill>
                <a:srgbClr val="FF0000"/>
              </a:solidFill>
            </a:endParaRPr>
          </a:p>
        </p:txBody>
      </p:sp>
      <p:sp>
        <p:nvSpPr>
          <p:cNvPr id="141" name="TextBox 140">
            <a:extLst>
              <a:ext uri="{FF2B5EF4-FFF2-40B4-BE49-F238E27FC236}">
                <a16:creationId xmlns:a16="http://schemas.microsoft.com/office/drawing/2014/main" id="{AB41A837-F529-47FE-AA03-2509A647E2CE}"/>
              </a:ext>
            </a:extLst>
          </p:cNvPr>
          <p:cNvSpPr txBox="1"/>
          <p:nvPr/>
        </p:nvSpPr>
        <p:spPr>
          <a:xfrm>
            <a:off x="8669462" y="6127879"/>
            <a:ext cx="583814" cy="261610"/>
          </a:xfrm>
          <a:prstGeom prst="rect">
            <a:avLst/>
          </a:prstGeom>
          <a:noFill/>
        </p:spPr>
        <p:txBody>
          <a:bodyPr wrap="square" rtlCol="0">
            <a:spAutoFit/>
          </a:bodyPr>
          <a:lstStyle/>
          <a:p>
            <a:r>
              <a:rPr lang="ar-SA" sz="1100" dirty="0"/>
              <a:t>14.6%</a:t>
            </a:r>
            <a:endParaRPr lang="en-US" sz="1100" dirty="0"/>
          </a:p>
        </p:txBody>
      </p:sp>
      <p:sp>
        <p:nvSpPr>
          <p:cNvPr id="142" name="TextBox 141">
            <a:extLst>
              <a:ext uri="{FF2B5EF4-FFF2-40B4-BE49-F238E27FC236}">
                <a16:creationId xmlns:a16="http://schemas.microsoft.com/office/drawing/2014/main" id="{A2F83A0A-4CDC-46F1-818E-4DE0B3130B80}"/>
              </a:ext>
            </a:extLst>
          </p:cNvPr>
          <p:cNvSpPr txBox="1"/>
          <p:nvPr/>
        </p:nvSpPr>
        <p:spPr>
          <a:xfrm>
            <a:off x="8668005" y="5942269"/>
            <a:ext cx="583814" cy="261610"/>
          </a:xfrm>
          <a:prstGeom prst="rect">
            <a:avLst/>
          </a:prstGeom>
          <a:noFill/>
        </p:spPr>
        <p:txBody>
          <a:bodyPr wrap="square" rtlCol="0">
            <a:spAutoFit/>
          </a:bodyPr>
          <a:lstStyle/>
          <a:p>
            <a:r>
              <a:rPr lang="ar-SA" sz="1100" dirty="0"/>
              <a:t>85.4%</a:t>
            </a:r>
            <a:endParaRPr lang="en-US" sz="1100" dirty="0"/>
          </a:p>
        </p:txBody>
      </p:sp>
      <p:sp>
        <p:nvSpPr>
          <p:cNvPr id="143" name="TextBox 142">
            <a:extLst>
              <a:ext uri="{FF2B5EF4-FFF2-40B4-BE49-F238E27FC236}">
                <a16:creationId xmlns:a16="http://schemas.microsoft.com/office/drawing/2014/main" id="{35695CD0-9BBB-4EE5-BBA1-BCDAE1A50434}"/>
              </a:ext>
            </a:extLst>
          </p:cNvPr>
          <p:cNvSpPr txBox="1"/>
          <p:nvPr/>
        </p:nvSpPr>
        <p:spPr>
          <a:xfrm>
            <a:off x="8679966" y="5719875"/>
            <a:ext cx="505267" cy="261610"/>
          </a:xfrm>
          <a:prstGeom prst="rect">
            <a:avLst/>
          </a:prstGeom>
          <a:noFill/>
        </p:spPr>
        <p:txBody>
          <a:bodyPr wrap="square" rtlCol="0">
            <a:spAutoFit/>
          </a:bodyPr>
          <a:lstStyle/>
          <a:p>
            <a:r>
              <a:rPr lang="ar-SA" sz="1100" dirty="0"/>
              <a:t>0.2%</a:t>
            </a:r>
            <a:endParaRPr lang="en-US" sz="1100" dirty="0"/>
          </a:p>
        </p:txBody>
      </p:sp>
      <p:sp>
        <p:nvSpPr>
          <p:cNvPr id="144" name="TextBox 143">
            <a:extLst>
              <a:ext uri="{FF2B5EF4-FFF2-40B4-BE49-F238E27FC236}">
                <a16:creationId xmlns:a16="http://schemas.microsoft.com/office/drawing/2014/main" id="{13D43B9E-B487-460F-AB37-108438508CC1}"/>
              </a:ext>
            </a:extLst>
          </p:cNvPr>
          <p:cNvSpPr txBox="1"/>
          <p:nvPr/>
        </p:nvSpPr>
        <p:spPr>
          <a:xfrm>
            <a:off x="8693053" y="5259133"/>
            <a:ext cx="583814" cy="261610"/>
          </a:xfrm>
          <a:prstGeom prst="rect">
            <a:avLst/>
          </a:prstGeom>
          <a:noFill/>
        </p:spPr>
        <p:txBody>
          <a:bodyPr wrap="square" rtlCol="0">
            <a:spAutoFit/>
          </a:bodyPr>
          <a:lstStyle/>
          <a:p>
            <a:r>
              <a:rPr lang="ar-SA" sz="1100" dirty="0"/>
              <a:t>0.02%</a:t>
            </a:r>
            <a:endParaRPr lang="en-US" sz="1100" dirty="0"/>
          </a:p>
        </p:txBody>
      </p:sp>
      <p:sp>
        <p:nvSpPr>
          <p:cNvPr id="145" name="TextBox 144">
            <a:extLst>
              <a:ext uri="{FF2B5EF4-FFF2-40B4-BE49-F238E27FC236}">
                <a16:creationId xmlns:a16="http://schemas.microsoft.com/office/drawing/2014/main" id="{5D45C61D-6060-4BF7-A32B-5E8F9F800CDF}"/>
              </a:ext>
            </a:extLst>
          </p:cNvPr>
          <p:cNvSpPr txBox="1"/>
          <p:nvPr/>
        </p:nvSpPr>
        <p:spPr>
          <a:xfrm>
            <a:off x="8686607" y="5483633"/>
            <a:ext cx="583814" cy="261610"/>
          </a:xfrm>
          <a:prstGeom prst="rect">
            <a:avLst/>
          </a:prstGeom>
          <a:noFill/>
        </p:spPr>
        <p:txBody>
          <a:bodyPr wrap="square" rtlCol="0">
            <a:spAutoFit/>
          </a:bodyPr>
          <a:lstStyle/>
          <a:p>
            <a:r>
              <a:rPr lang="ar-SA" sz="1100" dirty="0"/>
              <a:t>0.73%</a:t>
            </a:r>
            <a:endParaRPr lang="en-US" sz="1100" dirty="0"/>
          </a:p>
        </p:txBody>
      </p:sp>
      <p:sp>
        <p:nvSpPr>
          <p:cNvPr id="146" name="TextBox 145">
            <a:extLst>
              <a:ext uri="{FF2B5EF4-FFF2-40B4-BE49-F238E27FC236}">
                <a16:creationId xmlns:a16="http://schemas.microsoft.com/office/drawing/2014/main" id="{68FE3D03-55E8-435B-A91C-A501961A1D10}"/>
              </a:ext>
            </a:extLst>
          </p:cNvPr>
          <p:cNvSpPr txBox="1"/>
          <p:nvPr/>
        </p:nvSpPr>
        <p:spPr>
          <a:xfrm>
            <a:off x="8669462" y="5021087"/>
            <a:ext cx="583814" cy="261610"/>
          </a:xfrm>
          <a:prstGeom prst="rect">
            <a:avLst/>
          </a:prstGeom>
          <a:noFill/>
        </p:spPr>
        <p:txBody>
          <a:bodyPr wrap="square" rtlCol="0">
            <a:spAutoFit/>
          </a:bodyPr>
          <a:lstStyle/>
          <a:p>
            <a:r>
              <a:rPr lang="ar-SA" sz="1100" dirty="0"/>
              <a:t>0.61%</a:t>
            </a:r>
            <a:endParaRPr lang="en-US" sz="1100" dirty="0"/>
          </a:p>
        </p:txBody>
      </p:sp>
      <p:sp>
        <p:nvSpPr>
          <p:cNvPr id="147" name="TextBox 146">
            <a:extLst>
              <a:ext uri="{FF2B5EF4-FFF2-40B4-BE49-F238E27FC236}">
                <a16:creationId xmlns:a16="http://schemas.microsoft.com/office/drawing/2014/main" id="{3B6DD473-4597-4886-BADF-123AC54A9A31}"/>
              </a:ext>
            </a:extLst>
          </p:cNvPr>
          <p:cNvSpPr txBox="1"/>
          <p:nvPr/>
        </p:nvSpPr>
        <p:spPr>
          <a:xfrm>
            <a:off x="8681004" y="4836138"/>
            <a:ext cx="583814" cy="261610"/>
          </a:xfrm>
          <a:prstGeom prst="rect">
            <a:avLst/>
          </a:prstGeom>
          <a:noFill/>
        </p:spPr>
        <p:txBody>
          <a:bodyPr wrap="square" rtlCol="0">
            <a:spAutoFit/>
          </a:bodyPr>
          <a:lstStyle/>
          <a:p>
            <a:r>
              <a:rPr lang="ar-SA" sz="1100" dirty="0"/>
              <a:t>0.08%</a:t>
            </a:r>
            <a:endParaRPr lang="en-US" sz="1100" dirty="0"/>
          </a:p>
        </p:txBody>
      </p:sp>
      <p:sp>
        <p:nvSpPr>
          <p:cNvPr id="148" name="TextBox 147">
            <a:extLst>
              <a:ext uri="{FF2B5EF4-FFF2-40B4-BE49-F238E27FC236}">
                <a16:creationId xmlns:a16="http://schemas.microsoft.com/office/drawing/2014/main" id="{85EB552B-E04F-45DD-8940-2EC85B3D6970}"/>
              </a:ext>
            </a:extLst>
          </p:cNvPr>
          <p:cNvSpPr txBox="1"/>
          <p:nvPr/>
        </p:nvSpPr>
        <p:spPr>
          <a:xfrm>
            <a:off x="8672113" y="4624497"/>
            <a:ext cx="583814" cy="261610"/>
          </a:xfrm>
          <a:prstGeom prst="rect">
            <a:avLst/>
          </a:prstGeom>
          <a:noFill/>
        </p:spPr>
        <p:txBody>
          <a:bodyPr wrap="square" rtlCol="0">
            <a:spAutoFit/>
          </a:bodyPr>
          <a:lstStyle/>
          <a:p>
            <a:r>
              <a:rPr lang="ar-SA" sz="1100" dirty="0"/>
              <a:t>2.10%</a:t>
            </a:r>
            <a:endParaRPr lang="en-US" sz="1100" dirty="0"/>
          </a:p>
        </p:txBody>
      </p:sp>
      <p:sp>
        <p:nvSpPr>
          <p:cNvPr id="149" name="TextBox 148">
            <a:extLst>
              <a:ext uri="{FF2B5EF4-FFF2-40B4-BE49-F238E27FC236}">
                <a16:creationId xmlns:a16="http://schemas.microsoft.com/office/drawing/2014/main" id="{460CBEAD-C3F5-4F01-8435-C6FB06FAECF7}"/>
              </a:ext>
            </a:extLst>
          </p:cNvPr>
          <p:cNvSpPr txBox="1"/>
          <p:nvPr/>
        </p:nvSpPr>
        <p:spPr>
          <a:xfrm>
            <a:off x="8662482" y="4423332"/>
            <a:ext cx="583814" cy="261610"/>
          </a:xfrm>
          <a:prstGeom prst="rect">
            <a:avLst/>
          </a:prstGeom>
          <a:noFill/>
        </p:spPr>
        <p:txBody>
          <a:bodyPr wrap="square" rtlCol="0">
            <a:spAutoFit/>
          </a:bodyPr>
          <a:lstStyle/>
          <a:p>
            <a:r>
              <a:rPr lang="ar-SA" sz="1100" dirty="0"/>
              <a:t>2.84%</a:t>
            </a:r>
            <a:endParaRPr lang="en-US" sz="1100" dirty="0"/>
          </a:p>
        </p:txBody>
      </p:sp>
      <p:sp>
        <p:nvSpPr>
          <p:cNvPr id="150" name="TextBox 149">
            <a:extLst>
              <a:ext uri="{FF2B5EF4-FFF2-40B4-BE49-F238E27FC236}">
                <a16:creationId xmlns:a16="http://schemas.microsoft.com/office/drawing/2014/main" id="{BD59E4C1-225A-4259-AF11-75C2DE5455BE}"/>
              </a:ext>
            </a:extLst>
          </p:cNvPr>
          <p:cNvSpPr txBox="1"/>
          <p:nvPr/>
        </p:nvSpPr>
        <p:spPr>
          <a:xfrm>
            <a:off x="8661580" y="4204804"/>
            <a:ext cx="583814" cy="261610"/>
          </a:xfrm>
          <a:prstGeom prst="rect">
            <a:avLst/>
          </a:prstGeom>
          <a:noFill/>
        </p:spPr>
        <p:txBody>
          <a:bodyPr wrap="square" rtlCol="0">
            <a:spAutoFit/>
          </a:bodyPr>
          <a:lstStyle/>
          <a:p>
            <a:r>
              <a:rPr lang="ar-SA" sz="1100" dirty="0"/>
              <a:t>1.86%</a:t>
            </a:r>
            <a:endParaRPr lang="en-US" sz="1100" dirty="0"/>
          </a:p>
        </p:txBody>
      </p:sp>
      <p:sp>
        <p:nvSpPr>
          <p:cNvPr id="151" name="TextBox 150">
            <a:extLst>
              <a:ext uri="{FF2B5EF4-FFF2-40B4-BE49-F238E27FC236}">
                <a16:creationId xmlns:a16="http://schemas.microsoft.com/office/drawing/2014/main" id="{41F5FA89-D8F9-4B88-9311-929391E8021C}"/>
              </a:ext>
            </a:extLst>
          </p:cNvPr>
          <p:cNvSpPr txBox="1"/>
          <p:nvPr/>
        </p:nvSpPr>
        <p:spPr>
          <a:xfrm>
            <a:off x="8652686" y="3982582"/>
            <a:ext cx="583814" cy="261610"/>
          </a:xfrm>
          <a:prstGeom prst="rect">
            <a:avLst/>
          </a:prstGeom>
          <a:noFill/>
        </p:spPr>
        <p:txBody>
          <a:bodyPr wrap="square" rtlCol="0">
            <a:spAutoFit/>
          </a:bodyPr>
          <a:lstStyle/>
          <a:p>
            <a:r>
              <a:rPr lang="ar-SA" sz="1100" dirty="0"/>
              <a:t>0.23%</a:t>
            </a:r>
            <a:endParaRPr lang="en-US" sz="1100" dirty="0"/>
          </a:p>
        </p:txBody>
      </p:sp>
      <p:sp>
        <p:nvSpPr>
          <p:cNvPr id="152" name="TextBox 151">
            <a:extLst>
              <a:ext uri="{FF2B5EF4-FFF2-40B4-BE49-F238E27FC236}">
                <a16:creationId xmlns:a16="http://schemas.microsoft.com/office/drawing/2014/main" id="{14E3C8EF-9DF1-42BC-8C36-8F70B9C1CF1E}"/>
              </a:ext>
            </a:extLst>
          </p:cNvPr>
          <p:cNvSpPr txBox="1"/>
          <p:nvPr/>
        </p:nvSpPr>
        <p:spPr>
          <a:xfrm>
            <a:off x="8649010" y="3760450"/>
            <a:ext cx="583814" cy="261610"/>
          </a:xfrm>
          <a:prstGeom prst="rect">
            <a:avLst/>
          </a:prstGeom>
          <a:noFill/>
        </p:spPr>
        <p:txBody>
          <a:bodyPr wrap="square" rtlCol="0">
            <a:spAutoFit/>
          </a:bodyPr>
          <a:lstStyle/>
          <a:p>
            <a:r>
              <a:rPr lang="ar-SA" sz="1100" dirty="0"/>
              <a:t>1.38%</a:t>
            </a:r>
            <a:endParaRPr lang="en-US" sz="1100" dirty="0"/>
          </a:p>
        </p:txBody>
      </p:sp>
      <p:sp>
        <p:nvSpPr>
          <p:cNvPr id="153" name="TextBox 152">
            <a:extLst>
              <a:ext uri="{FF2B5EF4-FFF2-40B4-BE49-F238E27FC236}">
                <a16:creationId xmlns:a16="http://schemas.microsoft.com/office/drawing/2014/main" id="{964F49AF-A98E-44A9-A7B2-4DC7F6206891}"/>
              </a:ext>
            </a:extLst>
          </p:cNvPr>
          <p:cNvSpPr txBox="1"/>
          <p:nvPr/>
        </p:nvSpPr>
        <p:spPr>
          <a:xfrm>
            <a:off x="8655786" y="3569968"/>
            <a:ext cx="583814" cy="261610"/>
          </a:xfrm>
          <a:prstGeom prst="rect">
            <a:avLst/>
          </a:prstGeom>
          <a:noFill/>
        </p:spPr>
        <p:txBody>
          <a:bodyPr wrap="square" rtlCol="0">
            <a:spAutoFit/>
          </a:bodyPr>
          <a:lstStyle/>
          <a:p>
            <a:r>
              <a:rPr lang="ar-SA" sz="1100" dirty="0"/>
              <a:t>0.95%</a:t>
            </a:r>
            <a:endParaRPr lang="en-US" sz="1100" dirty="0"/>
          </a:p>
        </p:txBody>
      </p:sp>
      <p:sp>
        <p:nvSpPr>
          <p:cNvPr id="154" name="TextBox 153">
            <a:extLst>
              <a:ext uri="{FF2B5EF4-FFF2-40B4-BE49-F238E27FC236}">
                <a16:creationId xmlns:a16="http://schemas.microsoft.com/office/drawing/2014/main" id="{35A6A741-9897-4BFA-9707-4A8F05073516}"/>
              </a:ext>
            </a:extLst>
          </p:cNvPr>
          <p:cNvSpPr txBox="1"/>
          <p:nvPr/>
        </p:nvSpPr>
        <p:spPr>
          <a:xfrm>
            <a:off x="8632011" y="3375123"/>
            <a:ext cx="662361" cy="261610"/>
          </a:xfrm>
          <a:prstGeom prst="rect">
            <a:avLst/>
          </a:prstGeom>
          <a:noFill/>
        </p:spPr>
        <p:txBody>
          <a:bodyPr wrap="square" rtlCol="0">
            <a:spAutoFit/>
          </a:bodyPr>
          <a:lstStyle/>
          <a:p>
            <a:r>
              <a:rPr lang="ar-SA" sz="1100" dirty="0"/>
              <a:t>24.62%</a:t>
            </a:r>
            <a:endParaRPr lang="en-US" sz="1100" dirty="0"/>
          </a:p>
        </p:txBody>
      </p:sp>
      <p:sp>
        <p:nvSpPr>
          <p:cNvPr id="155" name="TextBox 154">
            <a:extLst>
              <a:ext uri="{FF2B5EF4-FFF2-40B4-BE49-F238E27FC236}">
                <a16:creationId xmlns:a16="http://schemas.microsoft.com/office/drawing/2014/main" id="{702522CC-9175-4CEE-B55E-AF5D8453D239}"/>
              </a:ext>
            </a:extLst>
          </p:cNvPr>
          <p:cNvSpPr txBox="1"/>
          <p:nvPr/>
        </p:nvSpPr>
        <p:spPr>
          <a:xfrm>
            <a:off x="8688283" y="3181287"/>
            <a:ext cx="505267" cy="261610"/>
          </a:xfrm>
          <a:prstGeom prst="rect">
            <a:avLst/>
          </a:prstGeom>
          <a:noFill/>
        </p:spPr>
        <p:txBody>
          <a:bodyPr wrap="square" rtlCol="0">
            <a:spAutoFit/>
          </a:bodyPr>
          <a:lstStyle/>
          <a:p>
            <a:r>
              <a:rPr lang="ar-SA" sz="1100" dirty="0"/>
              <a:t>0.9%</a:t>
            </a:r>
            <a:endParaRPr lang="en-US" sz="1100" dirty="0"/>
          </a:p>
        </p:txBody>
      </p:sp>
      <p:sp>
        <p:nvSpPr>
          <p:cNvPr id="156" name="TextBox 155">
            <a:extLst>
              <a:ext uri="{FF2B5EF4-FFF2-40B4-BE49-F238E27FC236}">
                <a16:creationId xmlns:a16="http://schemas.microsoft.com/office/drawing/2014/main" id="{472A4445-9578-4390-8EC2-3CB6AF7EA7E9}"/>
              </a:ext>
            </a:extLst>
          </p:cNvPr>
          <p:cNvSpPr txBox="1"/>
          <p:nvPr/>
        </p:nvSpPr>
        <p:spPr>
          <a:xfrm>
            <a:off x="8679676" y="2963660"/>
            <a:ext cx="505267" cy="261610"/>
          </a:xfrm>
          <a:prstGeom prst="rect">
            <a:avLst/>
          </a:prstGeom>
          <a:noFill/>
        </p:spPr>
        <p:txBody>
          <a:bodyPr wrap="square" rtlCol="0">
            <a:spAutoFit/>
          </a:bodyPr>
          <a:lstStyle/>
          <a:p>
            <a:r>
              <a:rPr lang="ar-SA" sz="1100" dirty="0"/>
              <a:t>0.4%</a:t>
            </a:r>
            <a:endParaRPr lang="en-US" sz="1100" dirty="0"/>
          </a:p>
        </p:txBody>
      </p:sp>
      <p:sp>
        <p:nvSpPr>
          <p:cNvPr id="157" name="TextBox 156">
            <a:extLst>
              <a:ext uri="{FF2B5EF4-FFF2-40B4-BE49-F238E27FC236}">
                <a16:creationId xmlns:a16="http://schemas.microsoft.com/office/drawing/2014/main" id="{7F138953-8A61-4044-B526-1F11DB911C6D}"/>
              </a:ext>
            </a:extLst>
          </p:cNvPr>
          <p:cNvSpPr txBox="1"/>
          <p:nvPr/>
        </p:nvSpPr>
        <p:spPr>
          <a:xfrm>
            <a:off x="8707278" y="2754716"/>
            <a:ext cx="583814" cy="261610"/>
          </a:xfrm>
          <a:prstGeom prst="rect">
            <a:avLst/>
          </a:prstGeom>
          <a:noFill/>
        </p:spPr>
        <p:txBody>
          <a:bodyPr wrap="square" rtlCol="0">
            <a:spAutoFit/>
          </a:bodyPr>
          <a:lstStyle/>
          <a:p>
            <a:r>
              <a:rPr lang="ar-SA" sz="1100" dirty="0"/>
              <a:t>1.99%</a:t>
            </a:r>
            <a:endParaRPr lang="en-US" sz="1100" dirty="0"/>
          </a:p>
        </p:txBody>
      </p:sp>
      <p:sp>
        <p:nvSpPr>
          <p:cNvPr id="158" name="TextBox 157">
            <a:extLst>
              <a:ext uri="{FF2B5EF4-FFF2-40B4-BE49-F238E27FC236}">
                <a16:creationId xmlns:a16="http://schemas.microsoft.com/office/drawing/2014/main" id="{D6B87909-5444-40CF-822E-E792076EC532}"/>
              </a:ext>
            </a:extLst>
          </p:cNvPr>
          <p:cNvSpPr txBox="1"/>
          <p:nvPr/>
        </p:nvSpPr>
        <p:spPr>
          <a:xfrm>
            <a:off x="8689327" y="2545755"/>
            <a:ext cx="583814" cy="261610"/>
          </a:xfrm>
          <a:prstGeom prst="rect">
            <a:avLst/>
          </a:prstGeom>
          <a:noFill/>
        </p:spPr>
        <p:txBody>
          <a:bodyPr wrap="square" rtlCol="0">
            <a:spAutoFit/>
          </a:bodyPr>
          <a:lstStyle/>
          <a:p>
            <a:r>
              <a:rPr lang="ar-SA" sz="1100" dirty="0"/>
              <a:t>2.40%</a:t>
            </a:r>
            <a:endParaRPr lang="en-US" sz="1100" dirty="0"/>
          </a:p>
        </p:txBody>
      </p:sp>
      <p:sp>
        <p:nvSpPr>
          <p:cNvPr id="159" name="TextBox 158">
            <a:extLst>
              <a:ext uri="{FF2B5EF4-FFF2-40B4-BE49-F238E27FC236}">
                <a16:creationId xmlns:a16="http://schemas.microsoft.com/office/drawing/2014/main" id="{6976D8C4-E00A-4903-823B-8395D42CE933}"/>
              </a:ext>
            </a:extLst>
          </p:cNvPr>
          <p:cNvSpPr txBox="1"/>
          <p:nvPr/>
        </p:nvSpPr>
        <p:spPr>
          <a:xfrm>
            <a:off x="8645652" y="2325261"/>
            <a:ext cx="583814" cy="261610"/>
          </a:xfrm>
          <a:prstGeom prst="rect">
            <a:avLst/>
          </a:prstGeom>
          <a:noFill/>
        </p:spPr>
        <p:txBody>
          <a:bodyPr wrap="square" rtlCol="0">
            <a:spAutoFit/>
          </a:bodyPr>
          <a:lstStyle/>
          <a:p>
            <a:r>
              <a:rPr lang="ar-SA" sz="1100" dirty="0"/>
              <a:t>2.78%</a:t>
            </a:r>
            <a:endParaRPr lang="en-US" sz="1100" dirty="0"/>
          </a:p>
        </p:txBody>
      </p:sp>
      <p:sp>
        <p:nvSpPr>
          <p:cNvPr id="160" name="TextBox 159">
            <a:extLst>
              <a:ext uri="{FF2B5EF4-FFF2-40B4-BE49-F238E27FC236}">
                <a16:creationId xmlns:a16="http://schemas.microsoft.com/office/drawing/2014/main" id="{6D65DA6A-E514-47C9-AC4F-D157A14AC603}"/>
              </a:ext>
            </a:extLst>
          </p:cNvPr>
          <p:cNvSpPr txBox="1"/>
          <p:nvPr/>
        </p:nvSpPr>
        <p:spPr>
          <a:xfrm>
            <a:off x="8662254" y="2102923"/>
            <a:ext cx="583814" cy="261610"/>
          </a:xfrm>
          <a:prstGeom prst="rect">
            <a:avLst/>
          </a:prstGeom>
          <a:noFill/>
        </p:spPr>
        <p:txBody>
          <a:bodyPr wrap="square" rtlCol="0">
            <a:spAutoFit/>
          </a:bodyPr>
          <a:lstStyle/>
          <a:p>
            <a:r>
              <a:rPr lang="ar-SA" sz="1100" dirty="0"/>
              <a:t>7.45%</a:t>
            </a:r>
            <a:endParaRPr lang="en-US" sz="1100" dirty="0"/>
          </a:p>
        </p:txBody>
      </p:sp>
      <p:sp>
        <p:nvSpPr>
          <p:cNvPr id="161" name="TextBox 160">
            <a:extLst>
              <a:ext uri="{FF2B5EF4-FFF2-40B4-BE49-F238E27FC236}">
                <a16:creationId xmlns:a16="http://schemas.microsoft.com/office/drawing/2014/main" id="{085AFCC7-0EC4-443A-8DFA-FD9B49FEC4A4}"/>
              </a:ext>
            </a:extLst>
          </p:cNvPr>
          <p:cNvSpPr txBox="1"/>
          <p:nvPr/>
        </p:nvSpPr>
        <p:spPr>
          <a:xfrm>
            <a:off x="8628731" y="1909792"/>
            <a:ext cx="662361" cy="261610"/>
          </a:xfrm>
          <a:prstGeom prst="rect">
            <a:avLst/>
          </a:prstGeom>
          <a:noFill/>
        </p:spPr>
        <p:txBody>
          <a:bodyPr wrap="square" rtlCol="0">
            <a:spAutoFit/>
          </a:bodyPr>
          <a:lstStyle/>
          <a:p>
            <a:r>
              <a:rPr lang="ar-SA" sz="1100" dirty="0"/>
              <a:t>12.37%</a:t>
            </a:r>
            <a:endParaRPr lang="en-US" sz="1100" dirty="0"/>
          </a:p>
        </p:txBody>
      </p:sp>
      <p:sp>
        <p:nvSpPr>
          <p:cNvPr id="162" name="TextBox 161">
            <a:extLst>
              <a:ext uri="{FF2B5EF4-FFF2-40B4-BE49-F238E27FC236}">
                <a16:creationId xmlns:a16="http://schemas.microsoft.com/office/drawing/2014/main" id="{A0ACB41B-2BEE-4F52-8E63-35345172205B}"/>
              </a:ext>
            </a:extLst>
          </p:cNvPr>
          <p:cNvSpPr txBox="1"/>
          <p:nvPr/>
        </p:nvSpPr>
        <p:spPr>
          <a:xfrm>
            <a:off x="8642214" y="1711193"/>
            <a:ext cx="662361" cy="261610"/>
          </a:xfrm>
          <a:prstGeom prst="rect">
            <a:avLst/>
          </a:prstGeom>
          <a:noFill/>
        </p:spPr>
        <p:txBody>
          <a:bodyPr wrap="square" rtlCol="0">
            <a:spAutoFit/>
          </a:bodyPr>
          <a:lstStyle/>
          <a:p>
            <a:r>
              <a:rPr lang="ar-SA" sz="1100" dirty="0"/>
              <a:t>20.33%</a:t>
            </a:r>
            <a:endParaRPr lang="en-US" sz="1100" dirty="0"/>
          </a:p>
        </p:txBody>
      </p:sp>
      <p:pic>
        <p:nvPicPr>
          <p:cNvPr id="166" name="Picture 165">
            <a:extLst>
              <a:ext uri="{FF2B5EF4-FFF2-40B4-BE49-F238E27FC236}">
                <a16:creationId xmlns:a16="http://schemas.microsoft.com/office/drawing/2014/main" id="{BA247B11-0C51-4E4E-97DD-E23D4C609420}"/>
              </a:ext>
            </a:extLst>
          </p:cNvPr>
          <p:cNvPicPr>
            <a:picLocks noChangeAspect="1"/>
          </p:cNvPicPr>
          <p:nvPr/>
        </p:nvPicPr>
        <p:blipFill rotWithShape="1">
          <a:blip r:embed="rId3">
            <a:extLst>
              <a:ext uri="{28A0092B-C50C-407E-A947-70E740481C1C}">
                <a14:useLocalDpi xmlns:a14="http://schemas.microsoft.com/office/drawing/2010/main" val="0"/>
              </a:ext>
            </a:extLst>
          </a:blip>
          <a:srcRect l="8975" t="4485" r="20454" b="24018"/>
          <a:stretch/>
        </p:blipFill>
        <p:spPr>
          <a:xfrm rot="16200000">
            <a:off x="1074732" y="-502304"/>
            <a:ext cx="6213713" cy="7869226"/>
          </a:xfrm>
          <a:prstGeom prst="rect">
            <a:avLst/>
          </a:prstGeom>
        </p:spPr>
      </p:pic>
      <p:pic>
        <p:nvPicPr>
          <p:cNvPr id="167" name="Picture 166">
            <a:extLst>
              <a:ext uri="{FF2B5EF4-FFF2-40B4-BE49-F238E27FC236}">
                <a16:creationId xmlns:a16="http://schemas.microsoft.com/office/drawing/2014/main" id="{2B86F3E8-8419-43B6-A732-5A11B9F432A6}"/>
              </a:ext>
            </a:extLst>
          </p:cNvPr>
          <p:cNvPicPr>
            <a:picLocks noChangeAspect="1"/>
          </p:cNvPicPr>
          <p:nvPr/>
        </p:nvPicPr>
        <p:blipFill>
          <a:blip r:embed="rId4"/>
          <a:stretch>
            <a:fillRect/>
          </a:stretch>
        </p:blipFill>
        <p:spPr>
          <a:xfrm>
            <a:off x="7226297" y="562783"/>
            <a:ext cx="266143" cy="1103880"/>
          </a:xfrm>
          <a:prstGeom prst="rect">
            <a:avLst/>
          </a:prstGeom>
        </p:spPr>
      </p:pic>
      <p:sp>
        <p:nvSpPr>
          <p:cNvPr id="168" name="TextBox 167">
            <a:extLst>
              <a:ext uri="{FF2B5EF4-FFF2-40B4-BE49-F238E27FC236}">
                <a16:creationId xmlns:a16="http://schemas.microsoft.com/office/drawing/2014/main" id="{1A801A33-863C-4A20-8793-985A53EC6129}"/>
              </a:ext>
            </a:extLst>
          </p:cNvPr>
          <p:cNvSpPr txBox="1"/>
          <p:nvPr/>
        </p:nvSpPr>
        <p:spPr>
          <a:xfrm>
            <a:off x="793756" y="6283042"/>
            <a:ext cx="889987" cy="369332"/>
          </a:xfrm>
          <a:prstGeom prst="rect">
            <a:avLst/>
          </a:prstGeom>
          <a:noFill/>
        </p:spPr>
        <p:txBody>
          <a:bodyPr wrap="none" rtlCol="0">
            <a:spAutoFit/>
          </a:bodyPr>
          <a:lstStyle/>
          <a:p>
            <a:r>
              <a:rPr lang="ar-SA" dirty="0"/>
              <a:t>1:5000</a:t>
            </a:r>
            <a:endParaRPr lang="en-US" dirty="0"/>
          </a:p>
        </p:txBody>
      </p:sp>
    </p:spTree>
    <p:extLst>
      <p:ext uri="{BB962C8B-B14F-4D97-AF65-F5344CB8AC3E}">
        <p14:creationId xmlns:p14="http://schemas.microsoft.com/office/powerpoint/2010/main" val="39522828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01C63B-E976-433F-9887-D2D5CE208BDF}"/>
              </a:ext>
            </a:extLst>
          </p:cNvPr>
          <p:cNvPicPr>
            <a:picLocks noChangeAspect="1"/>
          </p:cNvPicPr>
          <p:nvPr/>
        </p:nvPicPr>
        <p:blipFill rotWithShape="1">
          <a:blip r:embed="rId2">
            <a:extLst>
              <a:ext uri="{28A0092B-C50C-407E-A947-70E740481C1C}">
                <a14:useLocalDpi xmlns:a14="http://schemas.microsoft.com/office/drawing/2010/main" val="0"/>
              </a:ext>
            </a:extLst>
          </a:blip>
          <a:srcRect l="11220" t="7206" r="22850" b="20188"/>
          <a:stretch/>
        </p:blipFill>
        <p:spPr>
          <a:xfrm rot="16200000">
            <a:off x="1379677" y="-974548"/>
            <a:ext cx="6489433" cy="8932985"/>
          </a:xfrm>
          <a:prstGeom prst="rect">
            <a:avLst/>
          </a:prstGeom>
        </p:spPr>
      </p:pic>
      <p:sp>
        <p:nvSpPr>
          <p:cNvPr id="5" name="Arrow: Pentagon 4">
            <a:extLst>
              <a:ext uri="{FF2B5EF4-FFF2-40B4-BE49-F238E27FC236}">
                <a16:creationId xmlns:a16="http://schemas.microsoft.com/office/drawing/2014/main" id="{5A098368-FBCD-47EF-95AC-F52FF2755BF1}"/>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2B0DAA2-7172-4B7E-919D-EFEFEC23845E}"/>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Rectangle 6">
            <a:extLst>
              <a:ext uri="{FF2B5EF4-FFF2-40B4-BE49-F238E27FC236}">
                <a16:creationId xmlns:a16="http://schemas.microsoft.com/office/drawing/2014/main" id="{A1D11EEF-0398-48E4-B484-2C2BCF9A3276}"/>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D71A2240-B6F9-4885-A1BB-AD24B961A05F}"/>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43CB6CB1-28B8-4C91-A29D-887BE1BCAA4A}"/>
              </a:ext>
            </a:extLst>
          </p:cNvPr>
          <p:cNvSpPr/>
          <p:nvPr/>
        </p:nvSpPr>
        <p:spPr>
          <a:xfrm>
            <a:off x="8886357" y="462023"/>
            <a:ext cx="1425391"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المخطط الثاني</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10" name="Picture 9">
            <a:extLst>
              <a:ext uri="{FF2B5EF4-FFF2-40B4-BE49-F238E27FC236}">
                <a16:creationId xmlns:a16="http://schemas.microsoft.com/office/drawing/2014/main" id="{F8B00776-6017-4732-8A4A-8BB39BF42192}"/>
              </a:ext>
            </a:extLst>
          </p:cNvPr>
          <p:cNvPicPr>
            <a:picLocks noChangeAspect="1"/>
          </p:cNvPicPr>
          <p:nvPr/>
        </p:nvPicPr>
        <p:blipFill>
          <a:blip r:embed="rId3"/>
          <a:stretch>
            <a:fillRect/>
          </a:stretch>
        </p:blipFill>
        <p:spPr>
          <a:xfrm>
            <a:off x="8399945" y="1144877"/>
            <a:ext cx="3571875" cy="5457825"/>
          </a:xfrm>
          <a:prstGeom prst="rect">
            <a:avLst/>
          </a:prstGeom>
        </p:spPr>
      </p:pic>
      <p:sp>
        <p:nvSpPr>
          <p:cNvPr id="11" name="Rectangle 10">
            <a:extLst>
              <a:ext uri="{FF2B5EF4-FFF2-40B4-BE49-F238E27FC236}">
                <a16:creationId xmlns:a16="http://schemas.microsoft.com/office/drawing/2014/main" id="{4D0568FE-6766-4BCA-A41B-C263123C838A}"/>
              </a:ext>
            </a:extLst>
          </p:cNvPr>
          <p:cNvSpPr/>
          <p:nvPr/>
        </p:nvSpPr>
        <p:spPr>
          <a:xfrm>
            <a:off x="9605302" y="1205089"/>
            <a:ext cx="1128584" cy="107092"/>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39CE7231-25D8-41C3-8463-4099FF9E49C8}"/>
              </a:ext>
            </a:extLst>
          </p:cNvPr>
          <p:cNvSpPr txBox="1"/>
          <p:nvPr/>
        </p:nvSpPr>
        <p:spPr>
          <a:xfrm>
            <a:off x="9537129" y="1136109"/>
            <a:ext cx="1156086" cy="253916"/>
          </a:xfrm>
          <a:prstGeom prst="rect">
            <a:avLst/>
          </a:prstGeom>
          <a:noFill/>
        </p:spPr>
        <p:txBody>
          <a:bodyPr wrap="none" rtlCol="0">
            <a:spAutoFit/>
          </a:bodyPr>
          <a:lstStyle/>
          <a:p>
            <a:r>
              <a:rPr lang="ar-SA" sz="1050" dirty="0"/>
              <a:t>جدول مساحات الهيكلي</a:t>
            </a:r>
            <a:endParaRPr lang="en-US" sz="1050" dirty="0"/>
          </a:p>
        </p:txBody>
      </p:sp>
      <p:sp>
        <p:nvSpPr>
          <p:cNvPr id="13" name="Rectangle 12">
            <a:extLst>
              <a:ext uri="{FF2B5EF4-FFF2-40B4-BE49-F238E27FC236}">
                <a16:creationId xmlns:a16="http://schemas.microsoft.com/office/drawing/2014/main" id="{2FEC09BB-9EE8-4FE1-90D2-72341E93E12B}"/>
              </a:ext>
            </a:extLst>
          </p:cNvPr>
          <p:cNvSpPr/>
          <p:nvPr/>
        </p:nvSpPr>
        <p:spPr>
          <a:xfrm>
            <a:off x="10371421" y="1349251"/>
            <a:ext cx="1256270" cy="107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2364A7B-C653-47C1-B12D-F71489ABC057}"/>
              </a:ext>
            </a:extLst>
          </p:cNvPr>
          <p:cNvSpPr/>
          <p:nvPr/>
        </p:nvSpPr>
        <p:spPr>
          <a:xfrm>
            <a:off x="9501730" y="1353869"/>
            <a:ext cx="630794" cy="107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E1C1CD2-86CE-496C-A293-6A983691F49F}"/>
              </a:ext>
            </a:extLst>
          </p:cNvPr>
          <p:cNvSpPr txBox="1"/>
          <p:nvPr/>
        </p:nvSpPr>
        <p:spPr>
          <a:xfrm>
            <a:off x="10208935" y="1271835"/>
            <a:ext cx="1475084" cy="253916"/>
          </a:xfrm>
          <a:prstGeom prst="rect">
            <a:avLst/>
          </a:prstGeom>
          <a:noFill/>
        </p:spPr>
        <p:txBody>
          <a:bodyPr wrap="none" rtlCol="0">
            <a:spAutoFit/>
          </a:bodyPr>
          <a:lstStyle/>
          <a:p>
            <a:r>
              <a:rPr lang="ar-SA" sz="1050" dirty="0"/>
              <a:t>مساحة المخطط الهيكلي بالدونم</a:t>
            </a:r>
            <a:endParaRPr lang="en-US" sz="1050" dirty="0"/>
          </a:p>
        </p:txBody>
      </p:sp>
      <p:sp>
        <p:nvSpPr>
          <p:cNvPr id="16" name="TextBox 15">
            <a:extLst>
              <a:ext uri="{FF2B5EF4-FFF2-40B4-BE49-F238E27FC236}">
                <a16:creationId xmlns:a16="http://schemas.microsoft.com/office/drawing/2014/main" id="{01032F18-73D3-49D8-BBD9-88BECBB469A7}"/>
              </a:ext>
            </a:extLst>
          </p:cNvPr>
          <p:cNvSpPr txBox="1"/>
          <p:nvPr/>
        </p:nvSpPr>
        <p:spPr>
          <a:xfrm>
            <a:off x="9558116" y="1291999"/>
            <a:ext cx="537327" cy="230832"/>
          </a:xfrm>
          <a:prstGeom prst="rect">
            <a:avLst/>
          </a:prstGeom>
          <a:noFill/>
        </p:spPr>
        <p:txBody>
          <a:bodyPr wrap="none" rtlCol="0">
            <a:spAutoFit/>
          </a:bodyPr>
          <a:lstStyle/>
          <a:p>
            <a:r>
              <a:rPr lang="ar-SA" sz="900" dirty="0"/>
              <a:t>6000.1</a:t>
            </a:r>
            <a:endParaRPr lang="en-US" sz="900" dirty="0"/>
          </a:p>
        </p:txBody>
      </p:sp>
      <p:sp>
        <p:nvSpPr>
          <p:cNvPr id="17" name="Rectangle 16">
            <a:extLst>
              <a:ext uri="{FF2B5EF4-FFF2-40B4-BE49-F238E27FC236}">
                <a16:creationId xmlns:a16="http://schemas.microsoft.com/office/drawing/2014/main" id="{1DCF6913-E1B9-4A7A-A843-35901C0BFDBF}"/>
              </a:ext>
            </a:extLst>
          </p:cNvPr>
          <p:cNvSpPr/>
          <p:nvPr/>
        </p:nvSpPr>
        <p:spPr>
          <a:xfrm>
            <a:off x="11158134" y="1513695"/>
            <a:ext cx="602296"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C7640893-3B00-437D-97EF-E35F12B9A3E9}"/>
              </a:ext>
            </a:extLst>
          </p:cNvPr>
          <p:cNvSpPr txBox="1"/>
          <p:nvPr/>
        </p:nvSpPr>
        <p:spPr>
          <a:xfrm>
            <a:off x="11242383" y="1453598"/>
            <a:ext cx="423514" cy="253916"/>
          </a:xfrm>
          <a:prstGeom prst="rect">
            <a:avLst/>
          </a:prstGeom>
          <a:noFill/>
        </p:spPr>
        <p:txBody>
          <a:bodyPr wrap="none" rtlCol="0">
            <a:spAutoFit/>
          </a:bodyPr>
          <a:lstStyle/>
          <a:p>
            <a:r>
              <a:rPr lang="ar-SA" sz="1050" dirty="0"/>
              <a:t>الرمز</a:t>
            </a:r>
            <a:endParaRPr lang="en-US" sz="1050" dirty="0"/>
          </a:p>
        </p:txBody>
      </p:sp>
      <p:sp>
        <p:nvSpPr>
          <p:cNvPr id="19" name="Rectangle 18">
            <a:extLst>
              <a:ext uri="{FF2B5EF4-FFF2-40B4-BE49-F238E27FC236}">
                <a16:creationId xmlns:a16="http://schemas.microsoft.com/office/drawing/2014/main" id="{CC397908-B1C5-455D-B838-6DC06981E087}"/>
              </a:ext>
            </a:extLst>
          </p:cNvPr>
          <p:cNvSpPr/>
          <p:nvPr/>
        </p:nvSpPr>
        <p:spPr>
          <a:xfrm>
            <a:off x="10268522" y="1516983"/>
            <a:ext cx="678222"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72FEAAC-6727-4B60-92DF-BE8E99DFFF2F}"/>
              </a:ext>
            </a:extLst>
          </p:cNvPr>
          <p:cNvSpPr txBox="1"/>
          <p:nvPr/>
        </p:nvSpPr>
        <p:spPr>
          <a:xfrm>
            <a:off x="10352771" y="1456886"/>
            <a:ext cx="559769" cy="253916"/>
          </a:xfrm>
          <a:prstGeom prst="rect">
            <a:avLst/>
          </a:prstGeom>
          <a:noFill/>
        </p:spPr>
        <p:txBody>
          <a:bodyPr wrap="none" rtlCol="0">
            <a:spAutoFit/>
          </a:bodyPr>
          <a:lstStyle/>
          <a:p>
            <a:r>
              <a:rPr lang="ar-SA" sz="1050" dirty="0"/>
              <a:t>التصنيف</a:t>
            </a:r>
            <a:endParaRPr lang="en-US" sz="1050" dirty="0"/>
          </a:p>
        </p:txBody>
      </p:sp>
      <p:sp>
        <p:nvSpPr>
          <p:cNvPr id="21" name="Rectangle 20">
            <a:extLst>
              <a:ext uri="{FF2B5EF4-FFF2-40B4-BE49-F238E27FC236}">
                <a16:creationId xmlns:a16="http://schemas.microsoft.com/office/drawing/2014/main" id="{DD6E4575-AB75-4555-A77A-EA95760533D7}"/>
              </a:ext>
            </a:extLst>
          </p:cNvPr>
          <p:cNvSpPr/>
          <p:nvPr/>
        </p:nvSpPr>
        <p:spPr>
          <a:xfrm>
            <a:off x="9409025" y="1529826"/>
            <a:ext cx="678222"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086604A7-6C8D-47C1-8A38-07C02168FAFC}"/>
              </a:ext>
            </a:extLst>
          </p:cNvPr>
          <p:cNvSpPr txBox="1"/>
          <p:nvPr/>
        </p:nvSpPr>
        <p:spPr>
          <a:xfrm>
            <a:off x="9329133" y="1460961"/>
            <a:ext cx="827471" cy="253916"/>
          </a:xfrm>
          <a:prstGeom prst="rect">
            <a:avLst/>
          </a:prstGeom>
          <a:noFill/>
        </p:spPr>
        <p:txBody>
          <a:bodyPr wrap="none" rtlCol="0">
            <a:spAutoFit/>
          </a:bodyPr>
          <a:lstStyle/>
          <a:p>
            <a:r>
              <a:rPr lang="ar-SA" sz="1050" dirty="0"/>
              <a:t>المساحة بالدونم</a:t>
            </a:r>
            <a:endParaRPr lang="en-US" sz="1050" dirty="0"/>
          </a:p>
        </p:txBody>
      </p:sp>
      <p:sp>
        <p:nvSpPr>
          <p:cNvPr id="23" name="Rectangle 22">
            <a:extLst>
              <a:ext uri="{FF2B5EF4-FFF2-40B4-BE49-F238E27FC236}">
                <a16:creationId xmlns:a16="http://schemas.microsoft.com/office/drawing/2014/main" id="{8728362B-B348-435B-A8D0-7E3592488266}"/>
              </a:ext>
            </a:extLst>
          </p:cNvPr>
          <p:cNvSpPr/>
          <p:nvPr/>
        </p:nvSpPr>
        <p:spPr>
          <a:xfrm>
            <a:off x="8488808" y="1512211"/>
            <a:ext cx="787994" cy="139014"/>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BDCCFB67-D919-4035-B525-EA02C8BD4098}"/>
              </a:ext>
            </a:extLst>
          </p:cNvPr>
          <p:cNvSpPr txBox="1"/>
          <p:nvPr/>
        </p:nvSpPr>
        <p:spPr>
          <a:xfrm>
            <a:off x="8573057" y="1452114"/>
            <a:ext cx="859316" cy="253916"/>
          </a:xfrm>
          <a:prstGeom prst="rect">
            <a:avLst/>
          </a:prstGeom>
          <a:noFill/>
        </p:spPr>
        <p:txBody>
          <a:bodyPr wrap="square" rtlCol="0">
            <a:spAutoFit/>
          </a:bodyPr>
          <a:lstStyle/>
          <a:p>
            <a:r>
              <a:rPr lang="ar-SA" sz="1050" dirty="0"/>
              <a:t>النسبة المئوية</a:t>
            </a:r>
            <a:endParaRPr lang="en-US" sz="1050" dirty="0"/>
          </a:p>
        </p:txBody>
      </p:sp>
      <p:sp>
        <p:nvSpPr>
          <p:cNvPr id="25" name="Rectangle 24">
            <a:extLst>
              <a:ext uri="{FF2B5EF4-FFF2-40B4-BE49-F238E27FC236}">
                <a16:creationId xmlns:a16="http://schemas.microsoft.com/office/drawing/2014/main" id="{0342F15F-22BF-4E55-901A-6C5C7A4DA69A}"/>
              </a:ext>
            </a:extLst>
          </p:cNvPr>
          <p:cNvSpPr/>
          <p:nvPr/>
        </p:nvSpPr>
        <p:spPr>
          <a:xfrm>
            <a:off x="10659745" y="171487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472305A-EE5A-4BD3-B35B-D4C53EA635A7}"/>
              </a:ext>
            </a:extLst>
          </p:cNvPr>
          <p:cNvSpPr/>
          <p:nvPr/>
        </p:nvSpPr>
        <p:spPr>
          <a:xfrm>
            <a:off x="10208935" y="1928036"/>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AA5ECBE-D6EB-4940-A4C2-8457FFC8DCF8}"/>
              </a:ext>
            </a:extLst>
          </p:cNvPr>
          <p:cNvSpPr/>
          <p:nvPr/>
        </p:nvSpPr>
        <p:spPr>
          <a:xfrm>
            <a:off x="10208935" y="2127835"/>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5309EF0-3D5C-4473-A8B6-9EA1317D7BB0}"/>
              </a:ext>
            </a:extLst>
          </p:cNvPr>
          <p:cNvSpPr/>
          <p:nvPr/>
        </p:nvSpPr>
        <p:spPr>
          <a:xfrm>
            <a:off x="10208934" y="2323919"/>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152E6D4-AC51-4356-A513-7E82B221FB79}"/>
              </a:ext>
            </a:extLst>
          </p:cNvPr>
          <p:cNvSpPr/>
          <p:nvPr/>
        </p:nvSpPr>
        <p:spPr>
          <a:xfrm>
            <a:off x="10201560" y="2545847"/>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A01CA70-6C7A-42B1-A097-13DBE57E4CA3}"/>
              </a:ext>
            </a:extLst>
          </p:cNvPr>
          <p:cNvSpPr/>
          <p:nvPr/>
        </p:nvSpPr>
        <p:spPr>
          <a:xfrm>
            <a:off x="10208934" y="2753789"/>
            <a:ext cx="821513" cy="142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6B71310-0415-4E67-9D19-D919A376B128}"/>
              </a:ext>
            </a:extLst>
          </p:cNvPr>
          <p:cNvSpPr/>
          <p:nvPr/>
        </p:nvSpPr>
        <p:spPr>
          <a:xfrm>
            <a:off x="10202710" y="2955513"/>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6E55181-0805-4644-AA8C-39BF6E59E3EC}"/>
              </a:ext>
            </a:extLst>
          </p:cNvPr>
          <p:cNvSpPr/>
          <p:nvPr/>
        </p:nvSpPr>
        <p:spPr>
          <a:xfrm>
            <a:off x="10208018" y="3165322"/>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F738493-DE04-48E4-9BF1-E841AB92F760}"/>
              </a:ext>
            </a:extLst>
          </p:cNvPr>
          <p:cNvSpPr/>
          <p:nvPr/>
        </p:nvSpPr>
        <p:spPr>
          <a:xfrm>
            <a:off x="10208018" y="3375627"/>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99228D51-B4DA-4D49-ADD5-55A364BE3599}"/>
              </a:ext>
            </a:extLst>
          </p:cNvPr>
          <p:cNvSpPr/>
          <p:nvPr/>
        </p:nvSpPr>
        <p:spPr>
          <a:xfrm>
            <a:off x="10209233" y="3570933"/>
            <a:ext cx="821513" cy="1839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39FB4F2-CBD2-492D-BA9C-96A6B5D4E490}"/>
              </a:ext>
            </a:extLst>
          </p:cNvPr>
          <p:cNvSpPr/>
          <p:nvPr/>
        </p:nvSpPr>
        <p:spPr>
          <a:xfrm>
            <a:off x="10209233" y="3781148"/>
            <a:ext cx="821513" cy="1847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324D21DB-A0FD-4CA2-BF09-B5FDE2BBFF13}"/>
              </a:ext>
            </a:extLst>
          </p:cNvPr>
          <p:cNvSpPr/>
          <p:nvPr/>
        </p:nvSpPr>
        <p:spPr>
          <a:xfrm>
            <a:off x="10170672" y="4014627"/>
            <a:ext cx="858857" cy="1505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5757E9A-49E9-4224-A18A-6792F6B715B5}"/>
              </a:ext>
            </a:extLst>
          </p:cNvPr>
          <p:cNvSpPr/>
          <p:nvPr/>
        </p:nvSpPr>
        <p:spPr>
          <a:xfrm>
            <a:off x="10210812" y="4210389"/>
            <a:ext cx="821513" cy="1640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586D410-097E-43B4-A869-7DFF402AC7D4}"/>
              </a:ext>
            </a:extLst>
          </p:cNvPr>
          <p:cNvSpPr/>
          <p:nvPr/>
        </p:nvSpPr>
        <p:spPr>
          <a:xfrm>
            <a:off x="10208017" y="4416014"/>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86E85A6D-E89E-4451-A5A8-CEDBA645B218}"/>
              </a:ext>
            </a:extLst>
          </p:cNvPr>
          <p:cNvSpPr/>
          <p:nvPr/>
        </p:nvSpPr>
        <p:spPr>
          <a:xfrm>
            <a:off x="10208017" y="4618976"/>
            <a:ext cx="821513" cy="1749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C9D7F5F-4B2F-4C73-8D86-FFE4EC519B8E}"/>
              </a:ext>
            </a:extLst>
          </p:cNvPr>
          <p:cNvSpPr/>
          <p:nvPr/>
        </p:nvSpPr>
        <p:spPr>
          <a:xfrm>
            <a:off x="10208017" y="4830587"/>
            <a:ext cx="821513" cy="1452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2FE5358-40FC-4674-99D8-E9A3975C1606}"/>
              </a:ext>
            </a:extLst>
          </p:cNvPr>
          <p:cNvSpPr/>
          <p:nvPr/>
        </p:nvSpPr>
        <p:spPr>
          <a:xfrm>
            <a:off x="10208016" y="5036162"/>
            <a:ext cx="821513" cy="170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1CE0362-E331-4E98-B416-8A2DBA26A50A}"/>
              </a:ext>
            </a:extLst>
          </p:cNvPr>
          <p:cNvSpPr/>
          <p:nvPr/>
        </p:nvSpPr>
        <p:spPr>
          <a:xfrm>
            <a:off x="10210596" y="5243206"/>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D14BBF8-3FD6-42B4-A21D-167246D28D48}"/>
              </a:ext>
            </a:extLst>
          </p:cNvPr>
          <p:cNvSpPr/>
          <p:nvPr/>
        </p:nvSpPr>
        <p:spPr>
          <a:xfrm>
            <a:off x="10208016" y="5449878"/>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CCAEBC65-9B8F-41CD-889E-2D6E90608198}"/>
              </a:ext>
            </a:extLst>
          </p:cNvPr>
          <p:cNvSpPr/>
          <p:nvPr/>
        </p:nvSpPr>
        <p:spPr>
          <a:xfrm>
            <a:off x="10185882" y="5690505"/>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C7AB6816-A9CF-402F-89A0-EF26A077024A}"/>
              </a:ext>
            </a:extLst>
          </p:cNvPr>
          <p:cNvSpPr/>
          <p:nvPr/>
        </p:nvSpPr>
        <p:spPr>
          <a:xfrm>
            <a:off x="10191941" y="5925348"/>
            <a:ext cx="821513" cy="180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6571448E-F182-4BC5-A8E1-D161394F3F58}"/>
              </a:ext>
            </a:extLst>
          </p:cNvPr>
          <p:cNvSpPr/>
          <p:nvPr/>
        </p:nvSpPr>
        <p:spPr>
          <a:xfrm>
            <a:off x="10191940" y="6146646"/>
            <a:ext cx="82151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DF6568F-4625-4FE3-B715-DCC87BF1E23A}"/>
              </a:ext>
            </a:extLst>
          </p:cNvPr>
          <p:cNvSpPr/>
          <p:nvPr/>
        </p:nvSpPr>
        <p:spPr>
          <a:xfrm>
            <a:off x="8762263" y="170603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F327E439-2486-43E3-B51A-9CD0398DA35B}"/>
              </a:ext>
            </a:extLst>
          </p:cNvPr>
          <p:cNvSpPr/>
          <p:nvPr/>
        </p:nvSpPr>
        <p:spPr>
          <a:xfrm>
            <a:off x="8704403" y="191536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10F41CDF-0F4B-4E80-B337-3CD86218F201}"/>
              </a:ext>
            </a:extLst>
          </p:cNvPr>
          <p:cNvSpPr/>
          <p:nvPr/>
        </p:nvSpPr>
        <p:spPr>
          <a:xfrm>
            <a:off x="8777315" y="2124698"/>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6CC1186B-702C-4160-A135-C5DCF4247853}"/>
              </a:ext>
            </a:extLst>
          </p:cNvPr>
          <p:cNvSpPr/>
          <p:nvPr/>
        </p:nvSpPr>
        <p:spPr>
          <a:xfrm>
            <a:off x="8719455" y="233403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CCF95B4-2F98-4BBE-8363-F501D908B89A}"/>
              </a:ext>
            </a:extLst>
          </p:cNvPr>
          <p:cNvSpPr/>
          <p:nvPr/>
        </p:nvSpPr>
        <p:spPr>
          <a:xfrm>
            <a:off x="8762263" y="254445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38040D7E-ADA7-4CBF-8059-453C231494E0}"/>
              </a:ext>
            </a:extLst>
          </p:cNvPr>
          <p:cNvSpPr/>
          <p:nvPr/>
        </p:nvSpPr>
        <p:spPr>
          <a:xfrm>
            <a:off x="8704403" y="275379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872A04D-2599-44E1-BE28-19336E85F921}"/>
              </a:ext>
            </a:extLst>
          </p:cNvPr>
          <p:cNvSpPr/>
          <p:nvPr/>
        </p:nvSpPr>
        <p:spPr>
          <a:xfrm>
            <a:off x="8769503" y="296312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FCE028D8-657A-4472-ACAB-6DAA23EEE2AF}"/>
              </a:ext>
            </a:extLst>
          </p:cNvPr>
          <p:cNvSpPr/>
          <p:nvPr/>
        </p:nvSpPr>
        <p:spPr>
          <a:xfrm>
            <a:off x="8711643" y="3172458"/>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3CFFDE67-EE28-46CA-8F08-173C7CFAA8EF}"/>
              </a:ext>
            </a:extLst>
          </p:cNvPr>
          <p:cNvSpPr/>
          <p:nvPr/>
        </p:nvSpPr>
        <p:spPr>
          <a:xfrm>
            <a:off x="8762263" y="338352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D6B456D1-ABD6-40E0-8684-0732B976A102}"/>
              </a:ext>
            </a:extLst>
          </p:cNvPr>
          <p:cNvSpPr/>
          <p:nvPr/>
        </p:nvSpPr>
        <p:spPr>
          <a:xfrm>
            <a:off x="8704403" y="359286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9E9CF57C-A612-413C-B687-B4E54AEDD8BB}"/>
              </a:ext>
            </a:extLst>
          </p:cNvPr>
          <p:cNvSpPr/>
          <p:nvPr/>
        </p:nvSpPr>
        <p:spPr>
          <a:xfrm>
            <a:off x="8756637" y="378859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402297AC-5CD9-4A6D-9711-61BFC4C061FA}"/>
              </a:ext>
            </a:extLst>
          </p:cNvPr>
          <p:cNvSpPr/>
          <p:nvPr/>
        </p:nvSpPr>
        <p:spPr>
          <a:xfrm>
            <a:off x="8698777" y="399792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0A94F06F-36D1-463C-B4D7-E03569FF786A}"/>
              </a:ext>
            </a:extLst>
          </p:cNvPr>
          <p:cNvSpPr/>
          <p:nvPr/>
        </p:nvSpPr>
        <p:spPr>
          <a:xfrm>
            <a:off x="8751965" y="422123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44A4D82F-AB18-4345-90D0-649C9F475D66}"/>
              </a:ext>
            </a:extLst>
          </p:cNvPr>
          <p:cNvSpPr/>
          <p:nvPr/>
        </p:nvSpPr>
        <p:spPr>
          <a:xfrm>
            <a:off x="8694105" y="4430568"/>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21A12D1B-EB7C-469B-96DE-636199656F0F}"/>
              </a:ext>
            </a:extLst>
          </p:cNvPr>
          <p:cNvSpPr/>
          <p:nvPr/>
        </p:nvSpPr>
        <p:spPr>
          <a:xfrm>
            <a:off x="8751965" y="461897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C26BC125-B0A4-4099-A6DE-C79BB8383F0F}"/>
              </a:ext>
            </a:extLst>
          </p:cNvPr>
          <p:cNvSpPr/>
          <p:nvPr/>
        </p:nvSpPr>
        <p:spPr>
          <a:xfrm>
            <a:off x="8694105" y="483428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DDD7BBA1-8922-446C-81CF-D10661C572BD}"/>
              </a:ext>
            </a:extLst>
          </p:cNvPr>
          <p:cNvSpPr/>
          <p:nvPr/>
        </p:nvSpPr>
        <p:spPr>
          <a:xfrm>
            <a:off x="8762717" y="504050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E66F69E3-3192-4AC1-8A0E-9E7AF45107C8}"/>
              </a:ext>
            </a:extLst>
          </p:cNvPr>
          <p:cNvSpPr/>
          <p:nvPr/>
        </p:nvSpPr>
        <p:spPr>
          <a:xfrm>
            <a:off x="8704857" y="524983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39A6248F-6384-449C-970F-B75EBFED1083}"/>
              </a:ext>
            </a:extLst>
          </p:cNvPr>
          <p:cNvSpPr/>
          <p:nvPr/>
        </p:nvSpPr>
        <p:spPr>
          <a:xfrm>
            <a:off x="8711643" y="5478328"/>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C546D7FA-6D81-43DA-804E-F5B802597477}"/>
              </a:ext>
            </a:extLst>
          </p:cNvPr>
          <p:cNvSpPr/>
          <p:nvPr/>
        </p:nvSpPr>
        <p:spPr>
          <a:xfrm>
            <a:off x="8653783" y="568766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A7FE0DCE-3EEA-4961-A06B-F3B711BE4CFD}"/>
              </a:ext>
            </a:extLst>
          </p:cNvPr>
          <p:cNvSpPr/>
          <p:nvPr/>
        </p:nvSpPr>
        <p:spPr>
          <a:xfrm>
            <a:off x="8719371" y="593731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D61198F5-2A0A-4FD7-8C54-63F38E6D3C72}"/>
              </a:ext>
            </a:extLst>
          </p:cNvPr>
          <p:cNvSpPr/>
          <p:nvPr/>
        </p:nvSpPr>
        <p:spPr>
          <a:xfrm>
            <a:off x="8661511" y="614664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22EB3072-4CE7-4E4C-A5B6-518C69D30DEF}"/>
              </a:ext>
            </a:extLst>
          </p:cNvPr>
          <p:cNvSpPr/>
          <p:nvPr/>
        </p:nvSpPr>
        <p:spPr>
          <a:xfrm>
            <a:off x="9761821" y="171671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753C60A3-D830-4054-81D7-64644B445704}"/>
              </a:ext>
            </a:extLst>
          </p:cNvPr>
          <p:cNvSpPr/>
          <p:nvPr/>
        </p:nvSpPr>
        <p:spPr>
          <a:xfrm>
            <a:off x="9761627" y="1926045"/>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2104C0B-500D-482A-8BFF-BF4D2D3F9E27}"/>
              </a:ext>
            </a:extLst>
          </p:cNvPr>
          <p:cNvSpPr/>
          <p:nvPr/>
        </p:nvSpPr>
        <p:spPr>
          <a:xfrm>
            <a:off x="9761821" y="212177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9726A8D7-7ED7-4197-B05F-E9464EE4F17B}"/>
              </a:ext>
            </a:extLst>
          </p:cNvPr>
          <p:cNvSpPr/>
          <p:nvPr/>
        </p:nvSpPr>
        <p:spPr>
          <a:xfrm>
            <a:off x="9761627" y="234305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C4DE14AB-1EA2-42A9-B0DF-1F1711EB37A1}"/>
              </a:ext>
            </a:extLst>
          </p:cNvPr>
          <p:cNvSpPr/>
          <p:nvPr/>
        </p:nvSpPr>
        <p:spPr>
          <a:xfrm>
            <a:off x="9756875" y="254166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BD51F951-B082-47AF-8225-594480BB13BD}"/>
              </a:ext>
            </a:extLst>
          </p:cNvPr>
          <p:cNvSpPr/>
          <p:nvPr/>
        </p:nvSpPr>
        <p:spPr>
          <a:xfrm>
            <a:off x="9760800" y="275100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31610C30-4B9C-4A41-A541-3C48DBE323F2}"/>
              </a:ext>
            </a:extLst>
          </p:cNvPr>
          <p:cNvSpPr/>
          <p:nvPr/>
        </p:nvSpPr>
        <p:spPr>
          <a:xfrm>
            <a:off x="9755661" y="296466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1D8CE24B-A5F9-4C57-92C0-C3B0EA8CA606}"/>
              </a:ext>
            </a:extLst>
          </p:cNvPr>
          <p:cNvSpPr/>
          <p:nvPr/>
        </p:nvSpPr>
        <p:spPr>
          <a:xfrm>
            <a:off x="9759586" y="317399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94E837A3-13F7-4EAF-BD88-445805A2B315}"/>
              </a:ext>
            </a:extLst>
          </p:cNvPr>
          <p:cNvSpPr/>
          <p:nvPr/>
        </p:nvSpPr>
        <p:spPr>
          <a:xfrm>
            <a:off x="9761634" y="3383527"/>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A0B80A33-6494-4595-9719-C091945A3314}"/>
              </a:ext>
            </a:extLst>
          </p:cNvPr>
          <p:cNvSpPr/>
          <p:nvPr/>
        </p:nvSpPr>
        <p:spPr>
          <a:xfrm>
            <a:off x="9761440" y="3592861"/>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978229EB-134E-4A5D-82D1-FC129E6A7132}"/>
              </a:ext>
            </a:extLst>
          </p:cNvPr>
          <p:cNvSpPr/>
          <p:nvPr/>
        </p:nvSpPr>
        <p:spPr>
          <a:xfrm>
            <a:off x="9759780" y="379297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A6B3A600-ECC6-4E31-92B4-EF5AF48356C1}"/>
              </a:ext>
            </a:extLst>
          </p:cNvPr>
          <p:cNvSpPr/>
          <p:nvPr/>
        </p:nvSpPr>
        <p:spPr>
          <a:xfrm>
            <a:off x="9763705" y="4002310"/>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85573C9D-031C-4FF2-B806-2DC499BDC575}"/>
              </a:ext>
            </a:extLst>
          </p:cNvPr>
          <p:cNvSpPr/>
          <p:nvPr/>
        </p:nvSpPr>
        <p:spPr>
          <a:xfrm>
            <a:off x="9760846" y="4208483"/>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FD63D12C-F6A6-48FF-A575-C689AF0D78E9}"/>
              </a:ext>
            </a:extLst>
          </p:cNvPr>
          <p:cNvSpPr/>
          <p:nvPr/>
        </p:nvSpPr>
        <p:spPr>
          <a:xfrm>
            <a:off x="9768890" y="4417817"/>
            <a:ext cx="361399"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13568C6B-EEA9-4120-A6B6-739554EBEB8E}"/>
              </a:ext>
            </a:extLst>
          </p:cNvPr>
          <p:cNvSpPr/>
          <p:nvPr/>
        </p:nvSpPr>
        <p:spPr>
          <a:xfrm>
            <a:off x="9762015" y="462495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FBC91A7-625F-4D1E-9536-E83AE05C674E}"/>
              </a:ext>
            </a:extLst>
          </p:cNvPr>
          <p:cNvSpPr/>
          <p:nvPr/>
        </p:nvSpPr>
        <p:spPr>
          <a:xfrm>
            <a:off x="9761821" y="483428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3A326032-EAD7-43A4-9E26-3D4041EB692C}"/>
              </a:ext>
            </a:extLst>
          </p:cNvPr>
          <p:cNvSpPr/>
          <p:nvPr/>
        </p:nvSpPr>
        <p:spPr>
          <a:xfrm>
            <a:off x="9762015" y="5040502"/>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A12B6282-DC60-42EF-A664-3A4A41CAFDBA}"/>
              </a:ext>
            </a:extLst>
          </p:cNvPr>
          <p:cNvSpPr/>
          <p:nvPr/>
        </p:nvSpPr>
        <p:spPr>
          <a:xfrm>
            <a:off x="9761821" y="5249836"/>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0B5739AE-C4C7-4A7F-9AE7-E56C5BCED0B5}"/>
              </a:ext>
            </a:extLst>
          </p:cNvPr>
          <p:cNvSpPr/>
          <p:nvPr/>
        </p:nvSpPr>
        <p:spPr>
          <a:xfrm>
            <a:off x="9772138" y="5481630"/>
            <a:ext cx="354834"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F4B02AD0-BF46-4B6B-B393-009A9CFC5134}"/>
              </a:ext>
            </a:extLst>
          </p:cNvPr>
          <p:cNvSpPr/>
          <p:nvPr/>
        </p:nvSpPr>
        <p:spPr>
          <a:xfrm>
            <a:off x="9754652" y="5690964"/>
            <a:ext cx="370703"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0E7E1075-A3F8-4F3A-B621-FDC7F523CF01}"/>
              </a:ext>
            </a:extLst>
          </p:cNvPr>
          <p:cNvSpPr/>
          <p:nvPr/>
        </p:nvSpPr>
        <p:spPr>
          <a:xfrm>
            <a:off x="9720631" y="5954589"/>
            <a:ext cx="412087"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A578B2EB-EE97-4A57-807F-784F7BE1729A}"/>
              </a:ext>
            </a:extLst>
          </p:cNvPr>
          <p:cNvSpPr/>
          <p:nvPr/>
        </p:nvSpPr>
        <p:spPr>
          <a:xfrm>
            <a:off x="9720437" y="6163923"/>
            <a:ext cx="412087" cy="1583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06F5F36E-F847-4900-A781-B2B664E4EAA2}"/>
              </a:ext>
            </a:extLst>
          </p:cNvPr>
          <p:cNvSpPr/>
          <p:nvPr/>
        </p:nvSpPr>
        <p:spPr>
          <a:xfrm>
            <a:off x="8573057" y="6370213"/>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7BD93A4A-EB84-49E1-82F0-3F8ECC02EE84}"/>
              </a:ext>
            </a:extLst>
          </p:cNvPr>
          <p:cNvSpPr/>
          <p:nvPr/>
        </p:nvSpPr>
        <p:spPr>
          <a:xfrm>
            <a:off x="9601716" y="6364038"/>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D2CE4314-EB60-48C6-8027-6042F03D0D70}"/>
              </a:ext>
            </a:extLst>
          </p:cNvPr>
          <p:cNvSpPr/>
          <p:nvPr/>
        </p:nvSpPr>
        <p:spPr>
          <a:xfrm>
            <a:off x="10368642" y="6370212"/>
            <a:ext cx="517017" cy="142915"/>
          </a:xfrm>
          <a:prstGeom prst="rect">
            <a:avLst/>
          </a:prstGeom>
          <a:solidFill>
            <a:srgbClr val="DCDCDC"/>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9DAADBE5-9952-49BD-91CF-A74E0402FAF1}"/>
              </a:ext>
            </a:extLst>
          </p:cNvPr>
          <p:cNvSpPr txBox="1"/>
          <p:nvPr/>
        </p:nvSpPr>
        <p:spPr>
          <a:xfrm>
            <a:off x="10370751" y="1675803"/>
            <a:ext cx="417102" cy="230832"/>
          </a:xfrm>
          <a:prstGeom prst="rect">
            <a:avLst/>
          </a:prstGeom>
          <a:noFill/>
        </p:spPr>
        <p:txBody>
          <a:bodyPr wrap="none" rtlCol="0">
            <a:spAutoFit/>
          </a:bodyPr>
          <a:lstStyle/>
          <a:p>
            <a:r>
              <a:rPr lang="ar-SA" sz="900" b="1" dirty="0"/>
              <a:t>سكن أ</a:t>
            </a:r>
            <a:endParaRPr lang="en-US" sz="900" b="1" dirty="0"/>
          </a:p>
        </p:txBody>
      </p:sp>
      <p:sp>
        <p:nvSpPr>
          <p:cNvPr id="95" name="TextBox 94">
            <a:extLst>
              <a:ext uri="{FF2B5EF4-FFF2-40B4-BE49-F238E27FC236}">
                <a16:creationId xmlns:a16="http://schemas.microsoft.com/office/drawing/2014/main" id="{7494E396-10FB-4E1D-80E2-09242C76F81A}"/>
              </a:ext>
            </a:extLst>
          </p:cNvPr>
          <p:cNvSpPr txBox="1"/>
          <p:nvPr/>
        </p:nvSpPr>
        <p:spPr>
          <a:xfrm>
            <a:off x="10129345" y="1891593"/>
            <a:ext cx="898003" cy="215444"/>
          </a:xfrm>
          <a:prstGeom prst="rect">
            <a:avLst/>
          </a:prstGeom>
          <a:noFill/>
        </p:spPr>
        <p:txBody>
          <a:bodyPr wrap="none" rtlCol="0">
            <a:spAutoFit/>
          </a:bodyPr>
          <a:lstStyle/>
          <a:p>
            <a:r>
              <a:rPr lang="ar-SA" sz="800" b="1" dirty="0"/>
              <a:t>سكن ب بأحكام خاصة</a:t>
            </a:r>
            <a:endParaRPr lang="en-US" sz="800" b="1" dirty="0"/>
          </a:p>
        </p:txBody>
      </p:sp>
      <p:sp>
        <p:nvSpPr>
          <p:cNvPr id="96" name="TextBox 95">
            <a:extLst>
              <a:ext uri="{FF2B5EF4-FFF2-40B4-BE49-F238E27FC236}">
                <a16:creationId xmlns:a16="http://schemas.microsoft.com/office/drawing/2014/main" id="{8277322B-6734-4C3D-AD07-94E207696E25}"/>
              </a:ext>
            </a:extLst>
          </p:cNvPr>
          <p:cNvSpPr txBox="1"/>
          <p:nvPr/>
        </p:nvSpPr>
        <p:spPr>
          <a:xfrm>
            <a:off x="10169276" y="2111816"/>
            <a:ext cx="853119" cy="215444"/>
          </a:xfrm>
          <a:prstGeom prst="rect">
            <a:avLst/>
          </a:prstGeom>
          <a:noFill/>
        </p:spPr>
        <p:txBody>
          <a:bodyPr wrap="none" rtlCol="0">
            <a:spAutoFit/>
          </a:bodyPr>
          <a:lstStyle/>
          <a:p>
            <a:r>
              <a:rPr lang="ar-SA" sz="800" b="1" dirty="0"/>
              <a:t>سكن أ بأحكام خاصة</a:t>
            </a:r>
            <a:endParaRPr lang="en-US" sz="800" b="1" dirty="0"/>
          </a:p>
        </p:txBody>
      </p:sp>
      <p:sp>
        <p:nvSpPr>
          <p:cNvPr id="97" name="TextBox 96">
            <a:extLst>
              <a:ext uri="{FF2B5EF4-FFF2-40B4-BE49-F238E27FC236}">
                <a16:creationId xmlns:a16="http://schemas.microsoft.com/office/drawing/2014/main" id="{0D03E0A8-1AFC-4618-AB44-2B0DE7EFEBBC}"/>
              </a:ext>
            </a:extLst>
          </p:cNvPr>
          <p:cNvSpPr txBox="1"/>
          <p:nvPr/>
        </p:nvSpPr>
        <p:spPr>
          <a:xfrm>
            <a:off x="10374808" y="2497374"/>
            <a:ext cx="471604" cy="215444"/>
          </a:xfrm>
          <a:prstGeom prst="rect">
            <a:avLst/>
          </a:prstGeom>
          <a:noFill/>
        </p:spPr>
        <p:txBody>
          <a:bodyPr wrap="none" rtlCol="0">
            <a:spAutoFit/>
          </a:bodyPr>
          <a:lstStyle/>
          <a:p>
            <a:r>
              <a:rPr lang="ar-SA" sz="800" b="1" dirty="0"/>
              <a:t>سكن فلل</a:t>
            </a:r>
            <a:endParaRPr lang="en-US" sz="800" b="1" dirty="0"/>
          </a:p>
        </p:txBody>
      </p:sp>
      <p:sp>
        <p:nvSpPr>
          <p:cNvPr id="98" name="TextBox 97">
            <a:extLst>
              <a:ext uri="{FF2B5EF4-FFF2-40B4-BE49-F238E27FC236}">
                <a16:creationId xmlns:a16="http://schemas.microsoft.com/office/drawing/2014/main" id="{4BE079BE-44BE-4885-A3EE-B721E119D9EE}"/>
              </a:ext>
            </a:extLst>
          </p:cNvPr>
          <p:cNvSpPr txBox="1"/>
          <p:nvPr/>
        </p:nvSpPr>
        <p:spPr>
          <a:xfrm>
            <a:off x="10149018" y="2735089"/>
            <a:ext cx="889987" cy="215444"/>
          </a:xfrm>
          <a:prstGeom prst="rect">
            <a:avLst/>
          </a:prstGeom>
          <a:noFill/>
        </p:spPr>
        <p:txBody>
          <a:bodyPr wrap="none" rtlCol="0">
            <a:spAutoFit/>
          </a:bodyPr>
          <a:lstStyle/>
          <a:p>
            <a:r>
              <a:rPr lang="ar-SA" sz="800" b="1" dirty="0"/>
              <a:t>سكن ج بأحكام خاصة</a:t>
            </a:r>
            <a:endParaRPr lang="en-US" sz="800" b="1" dirty="0"/>
          </a:p>
        </p:txBody>
      </p:sp>
      <p:sp>
        <p:nvSpPr>
          <p:cNvPr id="99" name="TextBox 98">
            <a:extLst>
              <a:ext uri="{FF2B5EF4-FFF2-40B4-BE49-F238E27FC236}">
                <a16:creationId xmlns:a16="http://schemas.microsoft.com/office/drawing/2014/main" id="{5E75E5C9-BC0F-4718-BAD0-03203CEAAFD0}"/>
              </a:ext>
            </a:extLst>
          </p:cNvPr>
          <p:cNvSpPr txBox="1"/>
          <p:nvPr/>
        </p:nvSpPr>
        <p:spPr>
          <a:xfrm>
            <a:off x="10375680" y="2301477"/>
            <a:ext cx="534121" cy="215444"/>
          </a:xfrm>
          <a:prstGeom prst="rect">
            <a:avLst/>
          </a:prstGeom>
          <a:noFill/>
        </p:spPr>
        <p:txBody>
          <a:bodyPr wrap="none" rtlCol="0">
            <a:spAutoFit/>
          </a:bodyPr>
          <a:lstStyle/>
          <a:p>
            <a:r>
              <a:rPr lang="ar-SA" sz="800" b="1" dirty="0"/>
              <a:t>سكن ريفي</a:t>
            </a:r>
            <a:endParaRPr lang="en-US" sz="800" b="1" dirty="0"/>
          </a:p>
        </p:txBody>
      </p:sp>
      <p:sp>
        <p:nvSpPr>
          <p:cNvPr id="100" name="TextBox 99">
            <a:extLst>
              <a:ext uri="{FF2B5EF4-FFF2-40B4-BE49-F238E27FC236}">
                <a16:creationId xmlns:a16="http://schemas.microsoft.com/office/drawing/2014/main" id="{12ADE647-25DF-487C-B188-3563CE53973D}"/>
              </a:ext>
            </a:extLst>
          </p:cNvPr>
          <p:cNvSpPr txBox="1"/>
          <p:nvPr/>
        </p:nvSpPr>
        <p:spPr>
          <a:xfrm>
            <a:off x="10149822" y="2931447"/>
            <a:ext cx="821059" cy="215444"/>
          </a:xfrm>
          <a:prstGeom prst="rect">
            <a:avLst/>
          </a:prstGeom>
          <a:noFill/>
        </p:spPr>
        <p:txBody>
          <a:bodyPr wrap="none" rtlCol="0">
            <a:spAutoFit/>
          </a:bodyPr>
          <a:lstStyle/>
          <a:p>
            <a:r>
              <a:rPr lang="ar-SA" sz="800" b="1" dirty="0"/>
              <a:t>مركز تجاري فرعي</a:t>
            </a:r>
            <a:endParaRPr lang="en-US" sz="800" b="1" dirty="0"/>
          </a:p>
        </p:txBody>
      </p:sp>
      <p:sp>
        <p:nvSpPr>
          <p:cNvPr id="101" name="TextBox 100">
            <a:extLst>
              <a:ext uri="{FF2B5EF4-FFF2-40B4-BE49-F238E27FC236}">
                <a16:creationId xmlns:a16="http://schemas.microsoft.com/office/drawing/2014/main" id="{1CB02127-D116-4A71-AF0B-933663691F59}"/>
              </a:ext>
            </a:extLst>
          </p:cNvPr>
          <p:cNvSpPr txBox="1"/>
          <p:nvPr/>
        </p:nvSpPr>
        <p:spPr>
          <a:xfrm>
            <a:off x="10293589" y="3143581"/>
            <a:ext cx="611065" cy="215444"/>
          </a:xfrm>
          <a:prstGeom prst="rect">
            <a:avLst/>
          </a:prstGeom>
          <a:noFill/>
        </p:spPr>
        <p:txBody>
          <a:bodyPr wrap="none" rtlCol="0">
            <a:spAutoFit/>
          </a:bodyPr>
          <a:lstStyle/>
          <a:p>
            <a:r>
              <a:rPr lang="ar-SA" sz="800" b="1" dirty="0"/>
              <a:t>البلدة القديمة</a:t>
            </a:r>
            <a:endParaRPr lang="en-US" sz="800" b="1" dirty="0"/>
          </a:p>
        </p:txBody>
      </p:sp>
      <p:sp>
        <p:nvSpPr>
          <p:cNvPr id="102" name="TextBox 101">
            <a:extLst>
              <a:ext uri="{FF2B5EF4-FFF2-40B4-BE49-F238E27FC236}">
                <a16:creationId xmlns:a16="http://schemas.microsoft.com/office/drawing/2014/main" id="{FDB9A23C-D8D8-4A26-AF0F-45BA5C888182}"/>
              </a:ext>
            </a:extLst>
          </p:cNvPr>
          <p:cNvSpPr txBox="1"/>
          <p:nvPr/>
        </p:nvSpPr>
        <p:spPr>
          <a:xfrm>
            <a:off x="10284241" y="3343002"/>
            <a:ext cx="596638" cy="215444"/>
          </a:xfrm>
          <a:prstGeom prst="rect">
            <a:avLst/>
          </a:prstGeom>
          <a:noFill/>
        </p:spPr>
        <p:txBody>
          <a:bodyPr wrap="none" rtlCol="0">
            <a:spAutoFit/>
          </a:bodyPr>
          <a:lstStyle/>
          <a:p>
            <a:r>
              <a:rPr lang="ar-SA" sz="800" b="1" dirty="0"/>
              <a:t>سكن زراعي</a:t>
            </a:r>
            <a:endParaRPr lang="en-US" sz="800" b="1" dirty="0"/>
          </a:p>
        </p:txBody>
      </p:sp>
      <p:sp>
        <p:nvSpPr>
          <p:cNvPr id="103" name="TextBox 102">
            <a:extLst>
              <a:ext uri="{FF2B5EF4-FFF2-40B4-BE49-F238E27FC236}">
                <a16:creationId xmlns:a16="http://schemas.microsoft.com/office/drawing/2014/main" id="{B89AB6CA-17E9-4356-95AE-130935FA8DD9}"/>
              </a:ext>
            </a:extLst>
          </p:cNvPr>
          <p:cNvSpPr txBox="1"/>
          <p:nvPr/>
        </p:nvSpPr>
        <p:spPr>
          <a:xfrm>
            <a:off x="10122820" y="3568533"/>
            <a:ext cx="1008660" cy="200055"/>
          </a:xfrm>
          <a:prstGeom prst="rect">
            <a:avLst/>
          </a:prstGeom>
          <a:noFill/>
        </p:spPr>
        <p:txBody>
          <a:bodyPr wrap="square" rtlCol="0">
            <a:spAutoFit/>
          </a:bodyPr>
          <a:lstStyle/>
          <a:p>
            <a:r>
              <a:rPr lang="ar-SA" sz="700" b="1" dirty="0"/>
              <a:t>مركز تجاري بأحكام خاصة</a:t>
            </a:r>
            <a:endParaRPr lang="en-US" sz="700" b="1" dirty="0"/>
          </a:p>
        </p:txBody>
      </p:sp>
      <p:sp>
        <p:nvSpPr>
          <p:cNvPr id="104" name="TextBox 103">
            <a:extLst>
              <a:ext uri="{FF2B5EF4-FFF2-40B4-BE49-F238E27FC236}">
                <a16:creationId xmlns:a16="http://schemas.microsoft.com/office/drawing/2014/main" id="{18CBA0B1-59BE-49CF-B961-25F4846112EA}"/>
              </a:ext>
            </a:extLst>
          </p:cNvPr>
          <p:cNvSpPr txBox="1"/>
          <p:nvPr/>
        </p:nvSpPr>
        <p:spPr>
          <a:xfrm>
            <a:off x="10095443" y="3777356"/>
            <a:ext cx="1008660" cy="200055"/>
          </a:xfrm>
          <a:prstGeom prst="rect">
            <a:avLst/>
          </a:prstGeom>
          <a:noFill/>
        </p:spPr>
        <p:txBody>
          <a:bodyPr wrap="square" rtlCol="0">
            <a:spAutoFit/>
          </a:bodyPr>
          <a:lstStyle/>
          <a:p>
            <a:r>
              <a:rPr lang="ar-SA" sz="700" b="1" dirty="0"/>
              <a:t>تجاري طولي بأحكام خاصة</a:t>
            </a:r>
            <a:endParaRPr lang="en-US" sz="700" b="1" dirty="0"/>
          </a:p>
        </p:txBody>
      </p:sp>
      <p:sp>
        <p:nvSpPr>
          <p:cNvPr id="105" name="TextBox 104">
            <a:extLst>
              <a:ext uri="{FF2B5EF4-FFF2-40B4-BE49-F238E27FC236}">
                <a16:creationId xmlns:a16="http://schemas.microsoft.com/office/drawing/2014/main" id="{2071281D-E0FB-45FD-BEE5-D18533BAF9C3}"/>
              </a:ext>
            </a:extLst>
          </p:cNvPr>
          <p:cNvSpPr txBox="1"/>
          <p:nvPr/>
        </p:nvSpPr>
        <p:spPr>
          <a:xfrm>
            <a:off x="10112286" y="3986828"/>
            <a:ext cx="950901" cy="215444"/>
          </a:xfrm>
          <a:prstGeom prst="rect">
            <a:avLst/>
          </a:prstGeom>
          <a:noFill/>
        </p:spPr>
        <p:txBody>
          <a:bodyPr wrap="none" rtlCol="0">
            <a:spAutoFit/>
          </a:bodyPr>
          <a:lstStyle/>
          <a:p>
            <a:r>
              <a:rPr lang="ar-SA" sz="800" b="1" dirty="0"/>
              <a:t>مناطق خضراء مفتوحة</a:t>
            </a:r>
            <a:endParaRPr lang="en-US" sz="800" b="1" dirty="0"/>
          </a:p>
        </p:txBody>
      </p:sp>
      <p:sp>
        <p:nvSpPr>
          <p:cNvPr id="106" name="TextBox 105">
            <a:extLst>
              <a:ext uri="{FF2B5EF4-FFF2-40B4-BE49-F238E27FC236}">
                <a16:creationId xmlns:a16="http://schemas.microsoft.com/office/drawing/2014/main" id="{B2E15BDA-FBEE-43BF-BE5D-98EB8744CFDB}"/>
              </a:ext>
            </a:extLst>
          </p:cNvPr>
          <p:cNvSpPr txBox="1"/>
          <p:nvPr/>
        </p:nvSpPr>
        <p:spPr>
          <a:xfrm>
            <a:off x="10352771" y="4196073"/>
            <a:ext cx="561372" cy="215444"/>
          </a:xfrm>
          <a:prstGeom prst="rect">
            <a:avLst/>
          </a:prstGeom>
          <a:noFill/>
        </p:spPr>
        <p:txBody>
          <a:bodyPr wrap="none" rtlCol="0">
            <a:spAutoFit/>
          </a:bodyPr>
          <a:lstStyle/>
          <a:p>
            <a:r>
              <a:rPr lang="ar-SA" sz="800" b="1" dirty="0"/>
              <a:t>مباني عامة</a:t>
            </a:r>
            <a:endParaRPr lang="en-US" sz="800" b="1" dirty="0"/>
          </a:p>
        </p:txBody>
      </p:sp>
      <p:sp>
        <p:nvSpPr>
          <p:cNvPr id="107" name="TextBox 106">
            <a:extLst>
              <a:ext uri="{FF2B5EF4-FFF2-40B4-BE49-F238E27FC236}">
                <a16:creationId xmlns:a16="http://schemas.microsoft.com/office/drawing/2014/main" id="{546975D7-0539-4977-A564-AC727D5D7885}"/>
              </a:ext>
            </a:extLst>
          </p:cNvPr>
          <p:cNvSpPr txBox="1"/>
          <p:nvPr/>
        </p:nvSpPr>
        <p:spPr>
          <a:xfrm>
            <a:off x="10244309" y="4371860"/>
            <a:ext cx="748923" cy="276999"/>
          </a:xfrm>
          <a:prstGeom prst="rect">
            <a:avLst/>
          </a:prstGeom>
          <a:noFill/>
        </p:spPr>
        <p:txBody>
          <a:bodyPr wrap="none" rtlCol="0">
            <a:spAutoFit/>
          </a:bodyPr>
          <a:lstStyle/>
          <a:p>
            <a:pPr algn="ctr"/>
            <a:r>
              <a:rPr lang="ar-SA" sz="600" b="1" dirty="0"/>
              <a:t>منطقة صناعات خفيفية</a:t>
            </a:r>
          </a:p>
          <a:p>
            <a:pPr algn="ctr"/>
            <a:r>
              <a:rPr lang="ar-SA" sz="600" b="1" dirty="0"/>
              <a:t> بأحكام خاصة</a:t>
            </a:r>
            <a:endParaRPr lang="en-US" sz="600" b="1" dirty="0"/>
          </a:p>
        </p:txBody>
      </p:sp>
      <p:sp>
        <p:nvSpPr>
          <p:cNvPr id="108" name="TextBox 107">
            <a:extLst>
              <a:ext uri="{FF2B5EF4-FFF2-40B4-BE49-F238E27FC236}">
                <a16:creationId xmlns:a16="http://schemas.microsoft.com/office/drawing/2014/main" id="{E986D43A-D49C-4791-BF9F-CA8825F9D32C}"/>
              </a:ext>
            </a:extLst>
          </p:cNvPr>
          <p:cNvSpPr txBox="1"/>
          <p:nvPr/>
        </p:nvSpPr>
        <p:spPr>
          <a:xfrm>
            <a:off x="10311508" y="4631713"/>
            <a:ext cx="671979" cy="215444"/>
          </a:xfrm>
          <a:prstGeom prst="rect">
            <a:avLst/>
          </a:prstGeom>
          <a:noFill/>
        </p:spPr>
        <p:txBody>
          <a:bodyPr wrap="none" rtlCol="0">
            <a:spAutoFit/>
          </a:bodyPr>
          <a:lstStyle/>
          <a:p>
            <a:r>
              <a:rPr lang="ar-SA" sz="800" b="1" dirty="0"/>
              <a:t>منطقة صناعية</a:t>
            </a:r>
            <a:endParaRPr lang="en-US" sz="800" b="1" dirty="0"/>
          </a:p>
        </p:txBody>
      </p:sp>
      <p:sp>
        <p:nvSpPr>
          <p:cNvPr id="109" name="TextBox 108">
            <a:extLst>
              <a:ext uri="{FF2B5EF4-FFF2-40B4-BE49-F238E27FC236}">
                <a16:creationId xmlns:a16="http://schemas.microsoft.com/office/drawing/2014/main" id="{7496F850-2A94-47AA-8CD9-BB6635C7C908}"/>
              </a:ext>
            </a:extLst>
          </p:cNvPr>
          <p:cNvSpPr txBox="1"/>
          <p:nvPr/>
        </p:nvSpPr>
        <p:spPr>
          <a:xfrm>
            <a:off x="10424774" y="4823199"/>
            <a:ext cx="357790" cy="215444"/>
          </a:xfrm>
          <a:prstGeom prst="rect">
            <a:avLst/>
          </a:prstGeom>
          <a:noFill/>
        </p:spPr>
        <p:txBody>
          <a:bodyPr wrap="none" rtlCol="0">
            <a:spAutoFit/>
          </a:bodyPr>
          <a:lstStyle/>
          <a:p>
            <a:r>
              <a:rPr lang="ar-SA" sz="800" b="1" dirty="0"/>
              <a:t>مقابر</a:t>
            </a:r>
            <a:endParaRPr lang="en-US" sz="800" b="1" dirty="0"/>
          </a:p>
        </p:txBody>
      </p:sp>
      <p:sp>
        <p:nvSpPr>
          <p:cNvPr id="110" name="TextBox 109">
            <a:extLst>
              <a:ext uri="{FF2B5EF4-FFF2-40B4-BE49-F238E27FC236}">
                <a16:creationId xmlns:a16="http://schemas.microsoft.com/office/drawing/2014/main" id="{37977BB6-B73C-4673-8171-58A89DF531BD}"/>
              </a:ext>
            </a:extLst>
          </p:cNvPr>
          <p:cNvSpPr txBox="1"/>
          <p:nvPr/>
        </p:nvSpPr>
        <p:spPr>
          <a:xfrm>
            <a:off x="10343912" y="5233539"/>
            <a:ext cx="684803" cy="215444"/>
          </a:xfrm>
          <a:prstGeom prst="rect">
            <a:avLst/>
          </a:prstGeom>
          <a:noFill/>
        </p:spPr>
        <p:txBody>
          <a:bodyPr wrap="none" rtlCol="0">
            <a:spAutoFit/>
          </a:bodyPr>
          <a:lstStyle/>
          <a:p>
            <a:r>
              <a:rPr lang="ar-SA" sz="800" b="1" dirty="0"/>
              <a:t>مواقف سيارات</a:t>
            </a:r>
            <a:endParaRPr lang="en-US" sz="800" b="1" dirty="0"/>
          </a:p>
        </p:txBody>
      </p:sp>
      <p:sp>
        <p:nvSpPr>
          <p:cNvPr id="111" name="TextBox 110">
            <a:extLst>
              <a:ext uri="{FF2B5EF4-FFF2-40B4-BE49-F238E27FC236}">
                <a16:creationId xmlns:a16="http://schemas.microsoft.com/office/drawing/2014/main" id="{64A1BDED-B1F2-46B0-A3F6-003D800E2829}"/>
              </a:ext>
            </a:extLst>
          </p:cNvPr>
          <p:cNvSpPr txBox="1"/>
          <p:nvPr/>
        </p:nvSpPr>
        <p:spPr>
          <a:xfrm>
            <a:off x="10334852" y="5022214"/>
            <a:ext cx="572593" cy="215444"/>
          </a:xfrm>
          <a:prstGeom prst="rect">
            <a:avLst/>
          </a:prstGeom>
          <a:noFill/>
        </p:spPr>
        <p:txBody>
          <a:bodyPr wrap="none" rtlCol="0">
            <a:spAutoFit/>
          </a:bodyPr>
          <a:lstStyle/>
          <a:p>
            <a:r>
              <a:rPr lang="ar-SA" sz="800" b="1" dirty="0"/>
              <a:t>حزام أخضر</a:t>
            </a:r>
            <a:endParaRPr lang="en-US" sz="800" b="1" dirty="0"/>
          </a:p>
        </p:txBody>
      </p:sp>
      <p:sp>
        <p:nvSpPr>
          <p:cNvPr id="112" name="TextBox 111">
            <a:extLst>
              <a:ext uri="{FF2B5EF4-FFF2-40B4-BE49-F238E27FC236}">
                <a16:creationId xmlns:a16="http://schemas.microsoft.com/office/drawing/2014/main" id="{76E02E86-2684-4BCA-A606-68E8E059E634}"/>
              </a:ext>
            </a:extLst>
          </p:cNvPr>
          <p:cNvSpPr txBox="1"/>
          <p:nvPr/>
        </p:nvSpPr>
        <p:spPr>
          <a:xfrm>
            <a:off x="10359235" y="5441983"/>
            <a:ext cx="566181" cy="215444"/>
          </a:xfrm>
          <a:prstGeom prst="rect">
            <a:avLst/>
          </a:prstGeom>
          <a:noFill/>
        </p:spPr>
        <p:txBody>
          <a:bodyPr wrap="none" rtlCol="0">
            <a:spAutoFit/>
          </a:bodyPr>
          <a:lstStyle/>
          <a:p>
            <a:r>
              <a:rPr lang="ar-SA" sz="800" b="1" dirty="0"/>
              <a:t>حرم الوادي</a:t>
            </a:r>
            <a:endParaRPr lang="en-US" sz="800" b="1" dirty="0"/>
          </a:p>
        </p:txBody>
      </p:sp>
      <p:sp>
        <p:nvSpPr>
          <p:cNvPr id="113" name="TextBox 112">
            <a:extLst>
              <a:ext uri="{FF2B5EF4-FFF2-40B4-BE49-F238E27FC236}">
                <a16:creationId xmlns:a16="http://schemas.microsoft.com/office/drawing/2014/main" id="{6B00A148-20C5-420F-8AFD-6A43EFC39E86}"/>
              </a:ext>
            </a:extLst>
          </p:cNvPr>
          <p:cNvSpPr txBox="1"/>
          <p:nvPr/>
        </p:nvSpPr>
        <p:spPr>
          <a:xfrm>
            <a:off x="10351709" y="5690505"/>
            <a:ext cx="534121" cy="215444"/>
          </a:xfrm>
          <a:prstGeom prst="rect">
            <a:avLst/>
          </a:prstGeom>
          <a:noFill/>
        </p:spPr>
        <p:txBody>
          <a:bodyPr wrap="none" rtlCol="0">
            <a:spAutoFit/>
          </a:bodyPr>
          <a:lstStyle/>
          <a:p>
            <a:r>
              <a:rPr lang="ar-SA" sz="800" b="1" dirty="0"/>
              <a:t>منطقة اثار</a:t>
            </a:r>
            <a:endParaRPr lang="en-US" sz="800" b="1" dirty="0"/>
          </a:p>
        </p:txBody>
      </p:sp>
      <p:sp>
        <p:nvSpPr>
          <p:cNvPr id="114" name="TextBox 113">
            <a:extLst>
              <a:ext uri="{FF2B5EF4-FFF2-40B4-BE49-F238E27FC236}">
                <a16:creationId xmlns:a16="http://schemas.microsoft.com/office/drawing/2014/main" id="{A3E83D20-F8EC-4E97-AA4E-8C183B80723C}"/>
              </a:ext>
            </a:extLst>
          </p:cNvPr>
          <p:cNvSpPr txBox="1"/>
          <p:nvPr/>
        </p:nvSpPr>
        <p:spPr>
          <a:xfrm>
            <a:off x="10424774" y="6135828"/>
            <a:ext cx="463588" cy="215444"/>
          </a:xfrm>
          <a:prstGeom prst="rect">
            <a:avLst/>
          </a:prstGeom>
          <a:noFill/>
        </p:spPr>
        <p:txBody>
          <a:bodyPr wrap="none" rtlCol="0">
            <a:spAutoFit/>
          </a:bodyPr>
          <a:lstStyle/>
          <a:p>
            <a:r>
              <a:rPr lang="ar-SA" sz="800" b="1" dirty="0"/>
              <a:t>الشوارع</a:t>
            </a:r>
            <a:endParaRPr lang="en-US" sz="800" b="1" dirty="0"/>
          </a:p>
        </p:txBody>
      </p:sp>
      <p:sp>
        <p:nvSpPr>
          <p:cNvPr id="115" name="TextBox 114">
            <a:extLst>
              <a:ext uri="{FF2B5EF4-FFF2-40B4-BE49-F238E27FC236}">
                <a16:creationId xmlns:a16="http://schemas.microsoft.com/office/drawing/2014/main" id="{F9912CBC-B93E-4F4F-9B95-13B644D5A3DE}"/>
              </a:ext>
            </a:extLst>
          </p:cNvPr>
          <p:cNvSpPr txBox="1"/>
          <p:nvPr/>
        </p:nvSpPr>
        <p:spPr>
          <a:xfrm>
            <a:off x="10132330" y="5933738"/>
            <a:ext cx="958917" cy="200055"/>
          </a:xfrm>
          <a:prstGeom prst="rect">
            <a:avLst/>
          </a:prstGeom>
          <a:noFill/>
        </p:spPr>
        <p:txBody>
          <a:bodyPr wrap="none" rtlCol="0">
            <a:spAutoFit/>
          </a:bodyPr>
          <a:lstStyle/>
          <a:p>
            <a:r>
              <a:rPr lang="ar-SA" sz="700" b="1" dirty="0"/>
              <a:t>المجموع باستثناء الشوارع</a:t>
            </a:r>
            <a:endParaRPr lang="en-US" sz="700" b="1" dirty="0"/>
          </a:p>
        </p:txBody>
      </p:sp>
      <p:sp>
        <p:nvSpPr>
          <p:cNvPr id="116" name="TextBox 115">
            <a:extLst>
              <a:ext uri="{FF2B5EF4-FFF2-40B4-BE49-F238E27FC236}">
                <a16:creationId xmlns:a16="http://schemas.microsoft.com/office/drawing/2014/main" id="{E9500BD4-1812-40B6-872A-520D3DD2E6AB}"/>
              </a:ext>
            </a:extLst>
          </p:cNvPr>
          <p:cNvSpPr txBox="1"/>
          <p:nvPr/>
        </p:nvSpPr>
        <p:spPr>
          <a:xfrm>
            <a:off x="9441927" y="1674616"/>
            <a:ext cx="615874" cy="261610"/>
          </a:xfrm>
          <a:prstGeom prst="rect">
            <a:avLst/>
          </a:prstGeom>
          <a:noFill/>
        </p:spPr>
        <p:txBody>
          <a:bodyPr wrap="none" rtlCol="0">
            <a:spAutoFit/>
          </a:bodyPr>
          <a:lstStyle/>
          <a:p>
            <a:r>
              <a:rPr lang="ar-SA" sz="1100" dirty="0"/>
              <a:t>1384.9</a:t>
            </a:r>
            <a:endParaRPr lang="en-US" sz="1100" dirty="0"/>
          </a:p>
        </p:txBody>
      </p:sp>
      <p:sp>
        <p:nvSpPr>
          <p:cNvPr id="117" name="TextBox 116">
            <a:extLst>
              <a:ext uri="{FF2B5EF4-FFF2-40B4-BE49-F238E27FC236}">
                <a16:creationId xmlns:a16="http://schemas.microsoft.com/office/drawing/2014/main" id="{5279A7FD-16DF-485D-AA50-6719FE6C8806}"/>
              </a:ext>
            </a:extLst>
          </p:cNvPr>
          <p:cNvSpPr txBox="1"/>
          <p:nvPr/>
        </p:nvSpPr>
        <p:spPr>
          <a:xfrm>
            <a:off x="9499692" y="1875251"/>
            <a:ext cx="537327" cy="261610"/>
          </a:xfrm>
          <a:prstGeom prst="rect">
            <a:avLst/>
          </a:prstGeom>
          <a:noFill/>
        </p:spPr>
        <p:txBody>
          <a:bodyPr wrap="none" rtlCol="0">
            <a:spAutoFit/>
          </a:bodyPr>
          <a:lstStyle/>
          <a:p>
            <a:r>
              <a:rPr lang="ar-SA" sz="1100" dirty="0"/>
              <a:t>890.8</a:t>
            </a:r>
            <a:endParaRPr lang="en-US" sz="1100" dirty="0"/>
          </a:p>
        </p:txBody>
      </p:sp>
      <p:sp>
        <p:nvSpPr>
          <p:cNvPr id="118" name="TextBox 117">
            <a:extLst>
              <a:ext uri="{FF2B5EF4-FFF2-40B4-BE49-F238E27FC236}">
                <a16:creationId xmlns:a16="http://schemas.microsoft.com/office/drawing/2014/main" id="{A2F6A00E-6B7F-4B98-AFC9-789F3EC44AAC}"/>
              </a:ext>
            </a:extLst>
          </p:cNvPr>
          <p:cNvSpPr txBox="1"/>
          <p:nvPr/>
        </p:nvSpPr>
        <p:spPr>
          <a:xfrm>
            <a:off x="9484528" y="2094090"/>
            <a:ext cx="537327" cy="261610"/>
          </a:xfrm>
          <a:prstGeom prst="rect">
            <a:avLst/>
          </a:prstGeom>
          <a:noFill/>
        </p:spPr>
        <p:txBody>
          <a:bodyPr wrap="none" rtlCol="0">
            <a:spAutoFit/>
          </a:bodyPr>
          <a:lstStyle/>
          <a:p>
            <a:r>
              <a:rPr lang="ar-SA" sz="1100" dirty="0"/>
              <a:t>398.9</a:t>
            </a:r>
            <a:endParaRPr lang="en-US" sz="1100" dirty="0"/>
          </a:p>
        </p:txBody>
      </p:sp>
      <p:sp>
        <p:nvSpPr>
          <p:cNvPr id="119" name="TextBox 118">
            <a:extLst>
              <a:ext uri="{FF2B5EF4-FFF2-40B4-BE49-F238E27FC236}">
                <a16:creationId xmlns:a16="http://schemas.microsoft.com/office/drawing/2014/main" id="{2AE396C8-5EAF-4D67-8340-5D796E35312D}"/>
              </a:ext>
            </a:extLst>
          </p:cNvPr>
          <p:cNvSpPr txBox="1"/>
          <p:nvPr/>
        </p:nvSpPr>
        <p:spPr>
          <a:xfrm>
            <a:off x="9494905" y="2309505"/>
            <a:ext cx="537327" cy="261610"/>
          </a:xfrm>
          <a:prstGeom prst="rect">
            <a:avLst/>
          </a:prstGeom>
          <a:noFill/>
        </p:spPr>
        <p:txBody>
          <a:bodyPr wrap="none" rtlCol="0">
            <a:spAutoFit/>
          </a:bodyPr>
          <a:lstStyle/>
          <a:p>
            <a:r>
              <a:rPr lang="ar-SA" sz="1100" dirty="0"/>
              <a:t>189.1</a:t>
            </a:r>
            <a:endParaRPr lang="en-US" sz="1100" dirty="0"/>
          </a:p>
        </p:txBody>
      </p:sp>
      <p:sp>
        <p:nvSpPr>
          <p:cNvPr id="120" name="TextBox 119">
            <a:extLst>
              <a:ext uri="{FF2B5EF4-FFF2-40B4-BE49-F238E27FC236}">
                <a16:creationId xmlns:a16="http://schemas.microsoft.com/office/drawing/2014/main" id="{33DE6E9C-94AC-4277-85C9-38091F977A41}"/>
              </a:ext>
            </a:extLst>
          </p:cNvPr>
          <p:cNvSpPr txBox="1"/>
          <p:nvPr/>
        </p:nvSpPr>
        <p:spPr>
          <a:xfrm>
            <a:off x="9501475" y="2529201"/>
            <a:ext cx="537327" cy="261610"/>
          </a:xfrm>
          <a:prstGeom prst="rect">
            <a:avLst/>
          </a:prstGeom>
          <a:noFill/>
        </p:spPr>
        <p:txBody>
          <a:bodyPr wrap="none" rtlCol="0">
            <a:spAutoFit/>
          </a:bodyPr>
          <a:lstStyle/>
          <a:p>
            <a:r>
              <a:rPr lang="ar-SA" sz="1100" dirty="0"/>
              <a:t>231.5</a:t>
            </a:r>
            <a:endParaRPr lang="en-US" sz="1100" dirty="0"/>
          </a:p>
        </p:txBody>
      </p:sp>
      <p:sp>
        <p:nvSpPr>
          <p:cNvPr id="121" name="TextBox 120">
            <a:extLst>
              <a:ext uri="{FF2B5EF4-FFF2-40B4-BE49-F238E27FC236}">
                <a16:creationId xmlns:a16="http://schemas.microsoft.com/office/drawing/2014/main" id="{BB176DBE-B6DD-4BD6-81B1-31F5BC75B547}"/>
              </a:ext>
            </a:extLst>
          </p:cNvPr>
          <p:cNvSpPr txBox="1"/>
          <p:nvPr/>
        </p:nvSpPr>
        <p:spPr>
          <a:xfrm>
            <a:off x="9502784" y="2731460"/>
            <a:ext cx="537327" cy="261610"/>
          </a:xfrm>
          <a:prstGeom prst="rect">
            <a:avLst/>
          </a:prstGeom>
          <a:noFill/>
        </p:spPr>
        <p:txBody>
          <a:bodyPr wrap="none" rtlCol="0">
            <a:spAutoFit/>
          </a:bodyPr>
          <a:lstStyle/>
          <a:p>
            <a:r>
              <a:rPr lang="ar-SA" sz="1100" dirty="0"/>
              <a:t>138.8</a:t>
            </a:r>
            <a:endParaRPr lang="en-US" sz="1100" dirty="0"/>
          </a:p>
        </p:txBody>
      </p:sp>
      <p:sp>
        <p:nvSpPr>
          <p:cNvPr id="122" name="TextBox 121">
            <a:extLst>
              <a:ext uri="{FF2B5EF4-FFF2-40B4-BE49-F238E27FC236}">
                <a16:creationId xmlns:a16="http://schemas.microsoft.com/office/drawing/2014/main" id="{6A13FCCD-27A7-437A-A3FB-4D6C4C0DCE73}"/>
              </a:ext>
            </a:extLst>
          </p:cNvPr>
          <p:cNvSpPr txBox="1"/>
          <p:nvPr/>
        </p:nvSpPr>
        <p:spPr>
          <a:xfrm>
            <a:off x="9513647" y="2924575"/>
            <a:ext cx="458780" cy="261610"/>
          </a:xfrm>
          <a:prstGeom prst="rect">
            <a:avLst/>
          </a:prstGeom>
          <a:noFill/>
        </p:spPr>
        <p:txBody>
          <a:bodyPr wrap="none" rtlCol="0">
            <a:spAutoFit/>
          </a:bodyPr>
          <a:lstStyle/>
          <a:p>
            <a:r>
              <a:rPr lang="ar-SA" sz="1100" dirty="0"/>
              <a:t>27.2</a:t>
            </a:r>
            <a:endParaRPr lang="en-US" sz="1100" dirty="0"/>
          </a:p>
        </p:txBody>
      </p:sp>
      <p:sp>
        <p:nvSpPr>
          <p:cNvPr id="123" name="TextBox 122">
            <a:extLst>
              <a:ext uri="{FF2B5EF4-FFF2-40B4-BE49-F238E27FC236}">
                <a16:creationId xmlns:a16="http://schemas.microsoft.com/office/drawing/2014/main" id="{24147183-EAB5-480D-AF67-688F0A28E3CC}"/>
              </a:ext>
            </a:extLst>
          </p:cNvPr>
          <p:cNvSpPr txBox="1"/>
          <p:nvPr/>
        </p:nvSpPr>
        <p:spPr>
          <a:xfrm>
            <a:off x="9527570" y="3141809"/>
            <a:ext cx="458780" cy="261610"/>
          </a:xfrm>
          <a:prstGeom prst="rect">
            <a:avLst/>
          </a:prstGeom>
          <a:noFill/>
        </p:spPr>
        <p:txBody>
          <a:bodyPr wrap="none" rtlCol="0">
            <a:spAutoFit/>
          </a:bodyPr>
          <a:lstStyle/>
          <a:p>
            <a:r>
              <a:rPr lang="ar-SA" sz="1100" dirty="0"/>
              <a:t>64.2</a:t>
            </a:r>
            <a:endParaRPr lang="en-US" sz="1100" dirty="0"/>
          </a:p>
        </p:txBody>
      </p:sp>
      <p:sp>
        <p:nvSpPr>
          <p:cNvPr id="124" name="TextBox 123">
            <a:extLst>
              <a:ext uri="{FF2B5EF4-FFF2-40B4-BE49-F238E27FC236}">
                <a16:creationId xmlns:a16="http://schemas.microsoft.com/office/drawing/2014/main" id="{44A5802E-5F80-460F-AEA5-49B1C04FEED0}"/>
              </a:ext>
            </a:extLst>
          </p:cNvPr>
          <p:cNvSpPr txBox="1"/>
          <p:nvPr/>
        </p:nvSpPr>
        <p:spPr>
          <a:xfrm>
            <a:off x="9455631" y="3354784"/>
            <a:ext cx="420308" cy="261610"/>
          </a:xfrm>
          <a:prstGeom prst="rect">
            <a:avLst/>
          </a:prstGeom>
          <a:noFill/>
        </p:spPr>
        <p:txBody>
          <a:bodyPr wrap="none" rtlCol="0">
            <a:spAutoFit/>
          </a:bodyPr>
          <a:lstStyle/>
          <a:p>
            <a:r>
              <a:rPr lang="ar-SA" sz="1100" dirty="0"/>
              <a:t>803</a:t>
            </a:r>
            <a:endParaRPr lang="en-US" sz="1100" dirty="0"/>
          </a:p>
        </p:txBody>
      </p:sp>
      <p:sp>
        <p:nvSpPr>
          <p:cNvPr id="125" name="TextBox 124">
            <a:extLst>
              <a:ext uri="{FF2B5EF4-FFF2-40B4-BE49-F238E27FC236}">
                <a16:creationId xmlns:a16="http://schemas.microsoft.com/office/drawing/2014/main" id="{548D0D4D-FDC5-4FAF-8EEE-5BCBAD878995}"/>
              </a:ext>
            </a:extLst>
          </p:cNvPr>
          <p:cNvSpPr txBox="1"/>
          <p:nvPr/>
        </p:nvSpPr>
        <p:spPr>
          <a:xfrm>
            <a:off x="9534178" y="3531305"/>
            <a:ext cx="458780" cy="261610"/>
          </a:xfrm>
          <a:prstGeom prst="rect">
            <a:avLst/>
          </a:prstGeom>
          <a:noFill/>
        </p:spPr>
        <p:txBody>
          <a:bodyPr wrap="none" rtlCol="0">
            <a:spAutoFit/>
          </a:bodyPr>
          <a:lstStyle/>
          <a:p>
            <a:r>
              <a:rPr lang="ar-SA" sz="1100" dirty="0"/>
              <a:t>64.6</a:t>
            </a:r>
            <a:endParaRPr lang="en-US" sz="1100" dirty="0"/>
          </a:p>
        </p:txBody>
      </p:sp>
      <p:sp>
        <p:nvSpPr>
          <p:cNvPr id="126" name="TextBox 125">
            <a:extLst>
              <a:ext uri="{FF2B5EF4-FFF2-40B4-BE49-F238E27FC236}">
                <a16:creationId xmlns:a16="http://schemas.microsoft.com/office/drawing/2014/main" id="{535190BE-F0AF-4379-B5DB-007A4F912A1B}"/>
              </a:ext>
            </a:extLst>
          </p:cNvPr>
          <p:cNvSpPr txBox="1"/>
          <p:nvPr/>
        </p:nvSpPr>
        <p:spPr>
          <a:xfrm>
            <a:off x="9526848" y="3751090"/>
            <a:ext cx="458780" cy="261610"/>
          </a:xfrm>
          <a:prstGeom prst="rect">
            <a:avLst/>
          </a:prstGeom>
          <a:noFill/>
        </p:spPr>
        <p:txBody>
          <a:bodyPr wrap="none" rtlCol="0">
            <a:spAutoFit/>
          </a:bodyPr>
          <a:lstStyle/>
          <a:p>
            <a:r>
              <a:rPr lang="ar-SA" sz="1100" dirty="0"/>
              <a:t>94.9</a:t>
            </a:r>
            <a:endParaRPr lang="en-US" sz="1100" dirty="0"/>
          </a:p>
        </p:txBody>
      </p:sp>
      <p:sp>
        <p:nvSpPr>
          <p:cNvPr id="127" name="TextBox 126">
            <a:extLst>
              <a:ext uri="{FF2B5EF4-FFF2-40B4-BE49-F238E27FC236}">
                <a16:creationId xmlns:a16="http://schemas.microsoft.com/office/drawing/2014/main" id="{016DDAA2-7202-459B-A663-AA30FED3393D}"/>
              </a:ext>
            </a:extLst>
          </p:cNvPr>
          <p:cNvSpPr txBox="1"/>
          <p:nvPr/>
        </p:nvSpPr>
        <p:spPr>
          <a:xfrm>
            <a:off x="9513647" y="3956147"/>
            <a:ext cx="458780" cy="261610"/>
          </a:xfrm>
          <a:prstGeom prst="rect">
            <a:avLst/>
          </a:prstGeom>
          <a:noFill/>
        </p:spPr>
        <p:txBody>
          <a:bodyPr wrap="none" rtlCol="0">
            <a:spAutoFit/>
          </a:bodyPr>
          <a:lstStyle/>
          <a:p>
            <a:r>
              <a:rPr lang="ar-SA" sz="1100" dirty="0"/>
              <a:t>10.9</a:t>
            </a:r>
            <a:endParaRPr lang="en-US" sz="1100" dirty="0"/>
          </a:p>
        </p:txBody>
      </p:sp>
      <p:sp>
        <p:nvSpPr>
          <p:cNvPr id="128" name="TextBox 127">
            <a:extLst>
              <a:ext uri="{FF2B5EF4-FFF2-40B4-BE49-F238E27FC236}">
                <a16:creationId xmlns:a16="http://schemas.microsoft.com/office/drawing/2014/main" id="{F153ADC5-2B05-49F6-8517-984E815DE47F}"/>
              </a:ext>
            </a:extLst>
          </p:cNvPr>
          <p:cNvSpPr txBox="1"/>
          <p:nvPr/>
        </p:nvSpPr>
        <p:spPr>
          <a:xfrm>
            <a:off x="9521354" y="4174626"/>
            <a:ext cx="420308" cy="261610"/>
          </a:xfrm>
          <a:prstGeom prst="rect">
            <a:avLst/>
          </a:prstGeom>
          <a:noFill/>
        </p:spPr>
        <p:txBody>
          <a:bodyPr wrap="none" rtlCol="0">
            <a:spAutoFit/>
          </a:bodyPr>
          <a:lstStyle/>
          <a:p>
            <a:r>
              <a:rPr lang="ar-SA" sz="1100" dirty="0"/>
              <a:t>133</a:t>
            </a:r>
            <a:endParaRPr lang="en-US" sz="1100" dirty="0"/>
          </a:p>
        </p:txBody>
      </p:sp>
      <p:sp>
        <p:nvSpPr>
          <p:cNvPr id="129" name="TextBox 128">
            <a:extLst>
              <a:ext uri="{FF2B5EF4-FFF2-40B4-BE49-F238E27FC236}">
                <a16:creationId xmlns:a16="http://schemas.microsoft.com/office/drawing/2014/main" id="{1170311E-641D-43F2-9421-1D2EFB5F6CFD}"/>
              </a:ext>
            </a:extLst>
          </p:cNvPr>
          <p:cNvSpPr txBox="1"/>
          <p:nvPr/>
        </p:nvSpPr>
        <p:spPr>
          <a:xfrm>
            <a:off x="9499692" y="4387396"/>
            <a:ext cx="537327" cy="261610"/>
          </a:xfrm>
          <a:prstGeom prst="rect">
            <a:avLst/>
          </a:prstGeom>
          <a:noFill/>
        </p:spPr>
        <p:txBody>
          <a:bodyPr wrap="none" rtlCol="0">
            <a:spAutoFit/>
          </a:bodyPr>
          <a:lstStyle/>
          <a:p>
            <a:r>
              <a:rPr lang="ar-SA" sz="1100" dirty="0"/>
              <a:t>193.7</a:t>
            </a:r>
            <a:endParaRPr lang="en-US" sz="1100" dirty="0"/>
          </a:p>
        </p:txBody>
      </p:sp>
      <p:sp>
        <p:nvSpPr>
          <p:cNvPr id="130" name="TextBox 129">
            <a:extLst>
              <a:ext uri="{FF2B5EF4-FFF2-40B4-BE49-F238E27FC236}">
                <a16:creationId xmlns:a16="http://schemas.microsoft.com/office/drawing/2014/main" id="{E6EC2A64-68AC-4305-963F-E7D98CBE6557}"/>
              </a:ext>
            </a:extLst>
          </p:cNvPr>
          <p:cNvSpPr txBox="1"/>
          <p:nvPr/>
        </p:nvSpPr>
        <p:spPr>
          <a:xfrm>
            <a:off x="9510405" y="4593367"/>
            <a:ext cx="537327" cy="261610"/>
          </a:xfrm>
          <a:prstGeom prst="rect">
            <a:avLst/>
          </a:prstGeom>
          <a:noFill/>
        </p:spPr>
        <p:txBody>
          <a:bodyPr wrap="none" rtlCol="0">
            <a:spAutoFit/>
          </a:bodyPr>
          <a:lstStyle/>
          <a:p>
            <a:r>
              <a:rPr lang="ar-SA" sz="1100" dirty="0"/>
              <a:t>143.3</a:t>
            </a:r>
            <a:endParaRPr lang="en-US" sz="1100" dirty="0"/>
          </a:p>
        </p:txBody>
      </p:sp>
      <p:sp>
        <p:nvSpPr>
          <p:cNvPr id="131" name="TextBox 130">
            <a:extLst>
              <a:ext uri="{FF2B5EF4-FFF2-40B4-BE49-F238E27FC236}">
                <a16:creationId xmlns:a16="http://schemas.microsoft.com/office/drawing/2014/main" id="{4D342BAF-3892-41F1-871D-0CF73D50BCF6}"/>
              </a:ext>
            </a:extLst>
          </p:cNvPr>
          <p:cNvSpPr txBox="1"/>
          <p:nvPr/>
        </p:nvSpPr>
        <p:spPr>
          <a:xfrm>
            <a:off x="9588952" y="4789332"/>
            <a:ext cx="380232" cy="261610"/>
          </a:xfrm>
          <a:prstGeom prst="rect">
            <a:avLst/>
          </a:prstGeom>
          <a:noFill/>
        </p:spPr>
        <p:txBody>
          <a:bodyPr wrap="none" rtlCol="0">
            <a:spAutoFit/>
          </a:bodyPr>
          <a:lstStyle/>
          <a:p>
            <a:r>
              <a:rPr lang="ar-SA" sz="1100" dirty="0"/>
              <a:t>6.3</a:t>
            </a:r>
            <a:endParaRPr lang="en-US" sz="1100" dirty="0"/>
          </a:p>
        </p:txBody>
      </p:sp>
      <p:sp>
        <p:nvSpPr>
          <p:cNvPr id="132" name="TextBox 131">
            <a:extLst>
              <a:ext uri="{FF2B5EF4-FFF2-40B4-BE49-F238E27FC236}">
                <a16:creationId xmlns:a16="http://schemas.microsoft.com/office/drawing/2014/main" id="{03159E93-A039-4673-8B2E-EAC28C92DF36}"/>
              </a:ext>
            </a:extLst>
          </p:cNvPr>
          <p:cNvSpPr txBox="1"/>
          <p:nvPr/>
        </p:nvSpPr>
        <p:spPr>
          <a:xfrm>
            <a:off x="9561582" y="4989695"/>
            <a:ext cx="458780" cy="261610"/>
          </a:xfrm>
          <a:prstGeom prst="rect">
            <a:avLst/>
          </a:prstGeom>
          <a:noFill/>
        </p:spPr>
        <p:txBody>
          <a:bodyPr wrap="none" rtlCol="0">
            <a:spAutoFit/>
          </a:bodyPr>
          <a:lstStyle/>
          <a:p>
            <a:r>
              <a:rPr lang="ar-SA" sz="1100" dirty="0"/>
              <a:t>41.6</a:t>
            </a:r>
            <a:endParaRPr lang="en-US" sz="1100" dirty="0"/>
          </a:p>
        </p:txBody>
      </p:sp>
      <p:sp>
        <p:nvSpPr>
          <p:cNvPr id="133" name="TextBox 132">
            <a:extLst>
              <a:ext uri="{FF2B5EF4-FFF2-40B4-BE49-F238E27FC236}">
                <a16:creationId xmlns:a16="http://schemas.microsoft.com/office/drawing/2014/main" id="{97F34FF5-FFF7-4515-BF19-70C75645C7E7}"/>
              </a:ext>
            </a:extLst>
          </p:cNvPr>
          <p:cNvSpPr txBox="1"/>
          <p:nvPr/>
        </p:nvSpPr>
        <p:spPr>
          <a:xfrm>
            <a:off x="9588952" y="5214728"/>
            <a:ext cx="380232" cy="261610"/>
          </a:xfrm>
          <a:prstGeom prst="rect">
            <a:avLst/>
          </a:prstGeom>
          <a:noFill/>
        </p:spPr>
        <p:txBody>
          <a:bodyPr wrap="none" rtlCol="0">
            <a:spAutoFit/>
          </a:bodyPr>
          <a:lstStyle/>
          <a:p>
            <a:r>
              <a:rPr lang="ar-SA" sz="1100" dirty="0"/>
              <a:t>1.3</a:t>
            </a:r>
            <a:endParaRPr lang="en-US" sz="1100" dirty="0"/>
          </a:p>
        </p:txBody>
      </p:sp>
      <p:sp>
        <p:nvSpPr>
          <p:cNvPr id="134" name="TextBox 133">
            <a:extLst>
              <a:ext uri="{FF2B5EF4-FFF2-40B4-BE49-F238E27FC236}">
                <a16:creationId xmlns:a16="http://schemas.microsoft.com/office/drawing/2014/main" id="{91ECE068-247E-4028-8AC7-C094B5BA220B}"/>
              </a:ext>
            </a:extLst>
          </p:cNvPr>
          <p:cNvSpPr txBox="1"/>
          <p:nvPr/>
        </p:nvSpPr>
        <p:spPr>
          <a:xfrm>
            <a:off x="9592248" y="5440152"/>
            <a:ext cx="458780" cy="261610"/>
          </a:xfrm>
          <a:prstGeom prst="rect">
            <a:avLst/>
          </a:prstGeom>
          <a:noFill/>
        </p:spPr>
        <p:txBody>
          <a:bodyPr wrap="none" rtlCol="0">
            <a:spAutoFit/>
          </a:bodyPr>
          <a:lstStyle/>
          <a:p>
            <a:r>
              <a:rPr lang="ar-SA" sz="1100" dirty="0"/>
              <a:t>49.6</a:t>
            </a:r>
            <a:endParaRPr lang="en-US" sz="1100" dirty="0"/>
          </a:p>
        </p:txBody>
      </p:sp>
      <p:sp>
        <p:nvSpPr>
          <p:cNvPr id="135" name="TextBox 134">
            <a:extLst>
              <a:ext uri="{FF2B5EF4-FFF2-40B4-BE49-F238E27FC236}">
                <a16:creationId xmlns:a16="http://schemas.microsoft.com/office/drawing/2014/main" id="{8D504730-2E26-4D54-96F5-710B53E5B9E4}"/>
              </a:ext>
            </a:extLst>
          </p:cNvPr>
          <p:cNvSpPr txBox="1"/>
          <p:nvPr/>
        </p:nvSpPr>
        <p:spPr>
          <a:xfrm>
            <a:off x="9570406" y="5690505"/>
            <a:ext cx="458780" cy="261610"/>
          </a:xfrm>
          <a:prstGeom prst="rect">
            <a:avLst/>
          </a:prstGeom>
          <a:noFill/>
        </p:spPr>
        <p:txBody>
          <a:bodyPr wrap="none" rtlCol="0">
            <a:spAutoFit/>
          </a:bodyPr>
          <a:lstStyle/>
          <a:p>
            <a:r>
              <a:rPr lang="ar-SA" sz="1100" dirty="0"/>
              <a:t>13.3</a:t>
            </a:r>
            <a:endParaRPr lang="en-US" sz="1100" dirty="0"/>
          </a:p>
        </p:txBody>
      </p:sp>
      <p:sp>
        <p:nvSpPr>
          <p:cNvPr id="136" name="TextBox 135">
            <a:extLst>
              <a:ext uri="{FF2B5EF4-FFF2-40B4-BE49-F238E27FC236}">
                <a16:creationId xmlns:a16="http://schemas.microsoft.com/office/drawing/2014/main" id="{AFE6F9D3-5390-463E-86AE-AC9C6DED2CD9}"/>
              </a:ext>
            </a:extLst>
          </p:cNvPr>
          <p:cNvSpPr txBox="1"/>
          <p:nvPr/>
        </p:nvSpPr>
        <p:spPr>
          <a:xfrm>
            <a:off x="9491377" y="5894024"/>
            <a:ext cx="615874" cy="261610"/>
          </a:xfrm>
          <a:prstGeom prst="rect">
            <a:avLst/>
          </a:prstGeom>
          <a:noFill/>
        </p:spPr>
        <p:txBody>
          <a:bodyPr wrap="none" rtlCol="0">
            <a:spAutoFit/>
          </a:bodyPr>
          <a:lstStyle/>
          <a:p>
            <a:r>
              <a:rPr lang="ar-SA" sz="1100" dirty="0"/>
              <a:t>4815.1</a:t>
            </a:r>
            <a:endParaRPr lang="en-US" sz="1100" dirty="0"/>
          </a:p>
        </p:txBody>
      </p:sp>
      <p:sp>
        <p:nvSpPr>
          <p:cNvPr id="137" name="TextBox 136">
            <a:extLst>
              <a:ext uri="{FF2B5EF4-FFF2-40B4-BE49-F238E27FC236}">
                <a16:creationId xmlns:a16="http://schemas.microsoft.com/office/drawing/2014/main" id="{E74A1032-2CD2-4DE4-BE8C-12815BA15D0C}"/>
              </a:ext>
            </a:extLst>
          </p:cNvPr>
          <p:cNvSpPr txBox="1"/>
          <p:nvPr/>
        </p:nvSpPr>
        <p:spPr>
          <a:xfrm>
            <a:off x="9505753" y="6115311"/>
            <a:ext cx="487634" cy="261610"/>
          </a:xfrm>
          <a:prstGeom prst="rect">
            <a:avLst/>
          </a:prstGeom>
          <a:noFill/>
        </p:spPr>
        <p:txBody>
          <a:bodyPr wrap="none" rtlCol="0">
            <a:spAutoFit/>
          </a:bodyPr>
          <a:lstStyle/>
          <a:p>
            <a:r>
              <a:rPr lang="ar-SA" sz="1100" dirty="0"/>
              <a:t>1185</a:t>
            </a:r>
            <a:endParaRPr lang="en-US" sz="1100" dirty="0"/>
          </a:p>
        </p:txBody>
      </p:sp>
      <p:sp>
        <p:nvSpPr>
          <p:cNvPr id="138" name="TextBox 137">
            <a:extLst>
              <a:ext uri="{FF2B5EF4-FFF2-40B4-BE49-F238E27FC236}">
                <a16:creationId xmlns:a16="http://schemas.microsoft.com/office/drawing/2014/main" id="{BD59C0BF-78FF-4786-9673-2BE7795D4223}"/>
              </a:ext>
            </a:extLst>
          </p:cNvPr>
          <p:cNvSpPr txBox="1"/>
          <p:nvPr/>
        </p:nvSpPr>
        <p:spPr>
          <a:xfrm>
            <a:off x="10424774" y="6351027"/>
            <a:ext cx="474810" cy="215444"/>
          </a:xfrm>
          <a:prstGeom prst="rect">
            <a:avLst/>
          </a:prstGeom>
          <a:noFill/>
        </p:spPr>
        <p:txBody>
          <a:bodyPr wrap="none" rtlCol="0">
            <a:spAutoFit/>
          </a:bodyPr>
          <a:lstStyle/>
          <a:p>
            <a:r>
              <a:rPr lang="ar-SA" sz="800" b="1" dirty="0"/>
              <a:t>المجموع</a:t>
            </a:r>
            <a:endParaRPr lang="en-US" sz="800" b="1" dirty="0"/>
          </a:p>
        </p:txBody>
      </p:sp>
      <p:sp>
        <p:nvSpPr>
          <p:cNvPr id="139" name="TextBox 138">
            <a:extLst>
              <a:ext uri="{FF2B5EF4-FFF2-40B4-BE49-F238E27FC236}">
                <a16:creationId xmlns:a16="http://schemas.microsoft.com/office/drawing/2014/main" id="{CFCEAAC8-E14D-419B-969A-E0DA681809E2}"/>
              </a:ext>
            </a:extLst>
          </p:cNvPr>
          <p:cNvSpPr txBox="1"/>
          <p:nvPr/>
        </p:nvSpPr>
        <p:spPr>
          <a:xfrm>
            <a:off x="9485147" y="6320107"/>
            <a:ext cx="615874" cy="261610"/>
          </a:xfrm>
          <a:prstGeom prst="rect">
            <a:avLst/>
          </a:prstGeom>
          <a:noFill/>
        </p:spPr>
        <p:txBody>
          <a:bodyPr wrap="none" rtlCol="0">
            <a:spAutoFit/>
          </a:bodyPr>
          <a:lstStyle/>
          <a:p>
            <a:r>
              <a:rPr lang="ar-SA" sz="1100" dirty="0">
                <a:solidFill>
                  <a:srgbClr val="FF0000"/>
                </a:solidFill>
              </a:rPr>
              <a:t>6000.1</a:t>
            </a:r>
            <a:endParaRPr lang="en-US" sz="1100" dirty="0">
              <a:solidFill>
                <a:srgbClr val="FF0000"/>
              </a:solidFill>
            </a:endParaRPr>
          </a:p>
        </p:txBody>
      </p:sp>
      <p:sp>
        <p:nvSpPr>
          <p:cNvPr id="140" name="TextBox 139">
            <a:extLst>
              <a:ext uri="{FF2B5EF4-FFF2-40B4-BE49-F238E27FC236}">
                <a16:creationId xmlns:a16="http://schemas.microsoft.com/office/drawing/2014/main" id="{295D5219-318F-4248-AC12-6DF03DE1B867}"/>
              </a:ext>
            </a:extLst>
          </p:cNvPr>
          <p:cNvSpPr txBox="1"/>
          <p:nvPr/>
        </p:nvSpPr>
        <p:spPr>
          <a:xfrm>
            <a:off x="8619364" y="6322862"/>
            <a:ext cx="545342" cy="261610"/>
          </a:xfrm>
          <a:prstGeom prst="rect">
            <a:avLst/>
          </a:prstGeom>
          <a:noFill/>
        </p:spPr>
        <p:txBody>
          <a:bodyPr wrap="none" rtlCol="0">
            <a:spAutoFit/>
          </a:bodyPr>
          <a:lstStyle/>
          <a:p>
            <a:r>
              <a:rPr lang="ar-SA" sz="1100" dirty="0">
                <a:solidFill>
                  <a:srgbClr val="FF0000"/>
                </a:solidFill>
              </a:rPr>
              <a:t>100%</a:t>
            </a:r>
            <a:endParaRPr lang="en-US" sz="1100" dirty="0">
              <a:solidFill>
                <a:srgbClr val="FF0000"/>
              </a:solidFill>
            </a:endParaRPr>
          </a:p>
        </p:txBody>
      </p:sp>
      <p:sp>
        <p:nvSpPr>
          <p:cNvPr id="141" name="TextBox 140">
            <a:extLst>
              <a:ext uri="{FF2B5EF4-FFF2-40B4-BE49-F238E27FC236}">
                <a16:creationId xmlns:a16="http://schemas.microsoft.com/office/drawing/2014/main" id="{C18813E4-24AF-4B1A-A277-46FA75FE108D}"/>
              </a:ext>
            </a:extLst>
          </p:cNvPr>
          <p:cNvSpPr txBox="1"/>
          <p:nvPr/>
        </p:nvSpPr>
        <p:spPr>
          <a:xfrm>
            <a:off x="8604574" y="6095666"/>
            <a:ext cx="662361" cy="261610"/>
          </a:xfrm>
          <a:prstGeom prst="rect">
            <a:avLst/>
          </a:prstGeom>
          <a:noFill/>
        </p:spPr>
        <p:txBody>
          <a:bodyPr wrap="none" rtlCol="0">
            <a:spAutoFit/>
          </a:bodyPr>
          <a:lstStyle/>
          <a:p>
            <a:r>
              <a:rPr lang="ar-SA" sz="1100" dirty="0"/>
              <a:t>15.51%</a:t>
            </a:r>
            <a:endParaRPr lang="en-US" sz="1100" dirty="0"/>
          </a:p>
        </p:txBody>
      </p:sp>
      <p:sp>
        <p:nvSpPr>
          <p:cNvPr id="142" name="TextBox 141">
            <a:extLst>
              <a:ext uri="{FF2B5EF4-FFF2-40B4-BE49-F238E27FC236}">
                <a16:creationId xmlns:a16="http://schemas.microsoft.com/office/drawing/2014/main" id="{6D32BC1F-FACA-46EC-90F8-C626D8F95AD5}"/>
              </a:ext>
            </a:extLst>
          </p:cNvPr>
          <p:cNvSpPr txBox="1"/>
          <p:nvPr/>
        </p:nvSpPr>
        <p:spPr>
          <a:xfrm>
            <a:off x="8603117" y="5910056"/>
            <a:ext cx="662361" cy="261610"/>
          </a:xfrm>
          <a:prstGeom prst="rect">
            <a:avLst/>
          </a:prstGeom>
          <a:noFill/>
        </p:spPr>
        <p:txBody>
          <a:bodyPr wrap="none" rtlCol="0">
            <a:spAutoFit/>
          </a:bodyPr>
          <a:lstStyle/>
          <a:p>
            <a:r>
              <a:rPr lang="ar-SA" sz="1100" dirty="0"/>
              <a:t>84.49%</a:t>
            </a:r>
            <a:endParaRPr lang="en-US" sz="1100" dirty="0"/>
          </a:p>
        </p:txBody>
      </p:sp>
      <p:sp>
        <p:nvSpPr>
          <p:cNvPr id="143" name="TextBox 142">
            <a:extLst>
              <a:ext uri="{FF2B5EF4-FFF2-40B4-BE49-F238E27FC236}">
                <a16:creationId xmlns:a16="http://schemas.microsoft.com/office/drawing/2014/main" id="{52079963-755B-44A4-B43A-1DBC61B17D48}"/>
              </a:ext>
            </a:extLst>
          </p:cNvPr>
          <p:cNvSpPr txBox="1"/>
          <p:nvPr/>
        </p:nvSpPr>
        <p:spPr>
          <a:xfrm>
            <a:off x="8615078" y="5687662"/>
            <a:ext cx="505267" cy="261610"/>
          </a:xfrm>
          <a:prstGeom prst="rect">
            <a:avLst/>
          </a:prstGeom>
          <a:noFill/>
        </p:spPr>
        <p:txBody>
          <a:bodyPr wrap="none" rtlCol="0">
            <a:spAutoFit/>
          </a:bodyPr>
          <a:lstStyle/>
          <a:p>
            <a:r>
              <a:rPr lang="ar-SA" sz="1100" dirty="0"/>
              <a:t>0.2%</a:t>
            </a:r>
            <a:endParaRPr lang="en-US" sz="1100" dirty="0"/>
          </a:p>
        </p:txBody>
      </p:sp>
      <p:sp>
        <p:nvSpPr>
          <p:cNvPr id="144" name="TextBox 143">
            <a:extLst>
              <a:ext uri="{FF2B5EF4-FFF2-40B4-BE49-F238E27FC236}">
                <a16:creationId xmlns:a16="http://schemas.microsoft.com/office/drawing/2014/main" id="{7F1E58D3-17CC-40F0-B482-0997E178F895}"/>
              </a:ext>
            </a:extLst>
          </p:cNvPr>
          <p:cNvSpPr txBox="1"/>
          <p:nvPr/>
        </p:nvSpPr>
        <p:spPr>
          <a:xfrm>
            <a:off x="8628165" y="5226920"/>
            <a:ext cx="583814" cy="261610"/>
          </a:xfrm>
          <a:prstGeom prst="rect">
            <a:avLst/>
          </a:prstGeom>
          <a:noFill/>
        </p:spPr>
        <p:txBody>
          <a:bodyPr wrap="none" rtlCol="0">
            <a:spAutoFit/>
          </a:bodyPr>
          <a:lstStyle/>
          <a:p>
            <a:r>
              <a:rPr lang="ar-SA" sz="1100" dirty="0"/>
              <a:t>0.02%</a:t>
            </a:r>
            <a:endParaRPr lang="en-US" sz="1100" dirty="0"/>
          </a:p>
        </p:txBody>
      </p:sp>
      <p:sp>
        <p:nvSpPr>
          <p:cNvPr id="145" name="TextBox 144">
            <a:extLst>
              <a:ext uri="{FF2B5EF4-FFF2-40B4-BE49-F238E27FC236}">
                <a16:creationId xmlns:a16="http://schemas.microsoft.com/office/drawing/2014/main" id="{8B93CBF8-FAE5-4227-AE38-04E12A5E3512}"/>
              </a:ext>
            </a:extLst>
          </p:cNvPr>
          <p:cNvSpPr txBox="1"/>
          <p:nvPr/>
        </p:nvSpPr>
        <p:spPr>
          <a:xfrm>
            <a:off x="8621719" y="5451420"/>
            <a:ext cx="583814" cy="261610"/>
          </a:xfrm>
          <a:prstGeom prst="rect">
            <a:avLst/>
          </a:prstGeom>
          <a:noFill/>
        </p:spPr>
        <p:txBody>
          <a:bodyPr wrap="none" rtlCol="0">
            <a:spAutoFit/>
          </a:bodyPr>
          <a:lstStyle/>
          <a:p>
            <a:r>
              <a:rPr lang="ar-SA" sz="1100" dirty="0"/>
              <a:t>0.73%</a:t>
            </a:r>
            <a:endParaRPr lang="en-US" sz="1100" dirty="0"/>
          </a:p>
        </p:txBody>
      </p:sp>
      <p:sp>
        <p:nvSpPr>
          <p:cNvPr id="146" name="TextBox 145">
            <a:extLst>
              <a:ext uri="{FF2B5EF4-FFF2-40B4-BE49-F238E27FC236}">
                <a16:creationId xmlns:a16="http://schemas.microsoft.com/office/drawing/2014/main" id="{DBE31A68-5569-4648-B424-6639D701124B}"/>
              </a:ext>
            </a:extLst>
          </p:cNvPr>
          <p:cNvSpPr txBox="1"/>
          <p:nvPr/>
        </p:nvSpPr>
        <p:spPr>
          <a:xfrm>
            <a:off x="8604574" y="4988874"/>
            <a:ext cx="583814" cy="261610"/>
          </a:xfrm>
          <a:prstGeom prst="rect">
            <a:avLst/>
          </a:prstGeom>
          <a:noFill/>
        </p:spPr>
        <p:txBody>
          <a:bodyPr wrap="none" rtlCol="0">
            <a:spAutoFit/>
          </a:bodyPr>
          <a:lstStyle/>
          <a:p>
            <a:r>
              <a:rPr lang="ar-SA" sz="1100" dirty="0"/>
              <a:t>0.61%</a:t>
            </a:r>
            <a:endParaRPr lang="en-US" sz="1100" dirty="0"/>
          </a:p>
        </p:txBody>
      </p:sp>
      <p:sp>
        <p:nvSpPr>
          <p:cNvPr id="147" name="TextBox 146">
            <a:extLst>
              <a:ext uri="{FF2B5EF4-FFF2-40B4-BE49-F238E27FC236}">
                <a16:creationId xmlns:a16="http://schemas.microsoft.com/office/drawing/2014/main" id="{EB8D72E1-4363-4493-AEAA-253810EF4C49}"/>
              </a:ext>
            </a:extLst>
          </p:cNvPr>
          <p:cNvSpPr txBox="1"/>
          <p:nvPr/>
        </p:nvSpPr>
        <p:spPr>
          <a:xfrm>
            <a:off x="8616116" y="4803925"/>
            <a:ext cx="505267" cy="261610"/>
          </a:xfrm>
          <a:prstGeom prst="rect">
            <a:avLst/>
          </a:prstGeom>
          <a:noFill/>
        </p:spPr>
        <p:txBody>
          <a:bodyPr wrap="none" rtlCol="0">
            <a:spAutoFit/>
          </a:bodyPr>
          <a:lstStyle/>
          <a:p>
            <a:r>
              <a:rPr lang="ar-SA" sz="1100" dirty="0"/>
              <a:t>0.1%</a:t>
            </a:r>
            <a:endParaRPr lang="en-US" sz="1100" dirty="0"/>
          </a:p>
        </p:txBody>
      </p:sp>
      <p:sp>
        <p:nvSpPr>
          <p:cNvPr id="148" name="TextBox 147">
            <a:extLst>
              <a:ext uri="{FF2B5EF4-FFF2-40B4-BE49-F238E27FC236}">
                <a16:creationId xmlns:a16="http://schemas.microsoft.com/office/drawing/2014/main" id="{EFAC18B9-19A1-488F-AF93-EFBA6F210D72}"/>
              </a:ext>
            </a:extLst>
          </p:cNvPr>
          <p:cNvSpPr txBox="1"/>
          <p:nvPr/>
        </p:nvSpPr>
        <p:spPr>
          <a:xfrm>
            <a:off x="8607225" y="4592284"/>
            <a:ext cx="583814" cy="261610"/>
          </a:xfrm>
          <a:prstGeom prst="rect">
            <a:avLst/>
          </a:prstGeom>
          <a:noFill/>
        </p:spPr>
        <p:txBody>
          <a:bodyPr wrap="none" rtlCol="0">
            <a:spAutoFit/>
          </a:bodyPr>
          <a:lstStyle/>
          <a:p>
            <a:r>
              <a:rPr lang="ar-SA" sz="1100" dirty="0"/>
              <a:t>2.10%</a:t>
            </a:r>
            <a:endParaRPr lang="en-US" sz="1100" dirty="0"/>
          </a:p>
        </p:txBody>
      </p:sp>
      <p:sp>
        <p:nvSpPr>
          <p:cNvPr id="149" name="TextBox 148">
            <a:extLst>
              <a:ext uri="{FF2B5EF4-FFF2-40B4-BE49-F238E27FC236}">
                <a16:creationId xmlns:a16="http://schemas.microsoft.com/office/drawing/2014/main" id="{27266EF2-F913-48C0-8371-DA5697D1F7BE}"/>
              </a:ext>
            </a:extLst>
          </p:cNvPr>
          <p:cNvSpPr txBox="1"/>
          <p:nvPr/>
        </p:nvSpPr>
        <p:spPr>
          <a:xfrm>
            <a:off x="8597594" y="4391119"/>
            <a:ext cx="583814" cy="261610"/>
          </a:xfrm>
          <a:prstGeom prst="rect">
            <a:avLst/>
          </a:prstGeom>
          <a:noFill/>
        </p:spPr>
        <p:txBody>
          <a:bodyPr wrap="none" rtlCol="0">
            <a:spAutoFit/>
          </a:bodyPr>
          <a:lstStyle/>
          <a:p>
            <a:r>
              <a:rPr lang="ar-SA" sz="1100" dirty="0"/>
              <a:t>2.84%</a:t>
            </a:r>
            <a:endParaRPr lang="en-US" sz="1100" dirty="0"/>
          </a:p>
        </p:txBody>
      </p:sp>
      <p:sp>
        <p:nvSpPr>
          <p:cNvPr id="150" name="TextBox 149">
            <a:extLst>
              <a:ext uri="{FF2B5EF4-FFF2-40B4-BE49-F238E27FC236}">
                <a16:creationId xmlns:a16="http://schemas.microsoft.com/office/drawing/2014/main" id="{81C8E978-2F0B-4C40-A8E8-5D1B2848A6D8}"/>
              </a:ext>
            </a:extLst>
          </p:cNvPr>
          <p:cNvSpPr txBox="1"/>
          <p:nvPr/>
        </p:nvSpPr>
        <p:spPr>
          <a:xfrm>
            <a:off x="8596692" y="4172591"/>
            <a:ext cx="583814" cy="261610"/>
          </a:xfrm>
          <a:prstGeom prst="rect">
            <a:avLst/>
          </a:prstGeom>
          <a:noFill/>
        </p:spPr>
        <p:txBody>
          <a:bodyPr wrap="none" rtlCol="0">
            <a:spAutoFit/>
          </a:bodyPr>
          <a:lstStyle/>
          <a:p>
            <a:r>
              <a:rPr lang="ar-SA" sz="1100" dirty="0"/>
              <a:t>1.86%</a:t>
            </a:r>
            <a:endParaRPr lang="en-US" sz="1100" dirty="0"/>
          </a:p>
        </p:txBody>
      </p:sp>
      <p:sp>
        <p:nvSpPr>
          <p:cNvPr id="151" name="TextBox 150">
            <a:extLst>
              <a:ext uri="{FF2B5EF4-FFF2-40B4-BE49-F238E27FC236}">
                <a16:creationId xmlns:a16="http://schemas.microsoft.com/office/drawing/2014/main" id="{FC124BD8-B712-4019-B57F-5B8E6472D19B}"/>
              </a:ext>
            </a:extLst>
          </p:cNvPr>
          <p:cNvSpPr txBox="1"/>
          <p:nvPr/>
        </p:nvSpPr>
        <p:spPr>
          <a:xfrm>
            <a:off x="8587798" y="3950369"/>
            <a:ext cx="583814" cy="261610"/>
          </a:xfrm>
          <a:prstGeom prst="rect">
            <a:avLst/>
          </a:prstGeom>
          <a:noFill/>
        </p:spPr>
        <p:txBody>
          <a:bodyPr wrap="none" rtlCol="0">
            <a:spAutoFit/>
          </a:bodyPr>
          <a:lstStyle/>
          <a:p>
            <a:r>
              <a:rPr lang="ar-SA" sz="1100" dirty="0"/>
              <a:t>0.23%</a:t>
            </a:r>
            <a:endParaRPr lang="en-US" sz="1100" dirty="0"/>
          </a:p>
        </p:txBody>
      </p:sp>
      <p:sp>
        <p:nvSpPr>
          <p:cNvPr id="152" name="TextBox 151">
            <a:extLst>
              <a:ext uri="{FF2B5EF4-FFF2-40B4-BE49-F238E27FC236}">
                <a16:creationId xmlns:a16="http://schemas.microsoft.com/office/drawing/2014/main" id="{96FCAF0F-66A2-4726-9795-AFC109D6B57C}"/>
              </a:ext>
            </a:extLst>
          </p:cNvPr>
          <p:cNvSpPr txBox="1"/>
          <p:nvPr/>
        </p:nvSpPr>
        <p:spPr>
          <a:xfrm>
            <a:off x="8584122" y="3728237"/>
            <a:ext cx="505267" cy="261610"/>
          </a:xfrm>
          <a:prstGeom prst="rect">
            <a:avLst/>
          </a:prstGeom>
          <a:noFill/>
        </p:spPr>
        <p:txBody>
          <a:bodyPr wrap="none" rtlCol="0">
            <a:spAutoFit/>
          </a:bodyPr>
          <a:lstStyle/>
          <a:p>
            <a:r>
              <a:rPr lang="ar-SA" sz="1100" dirty="0"/>
              <a:t>1.4%</a:t>
            </a:r>
            <a:endParaRPr lang="en-US" sz="1100" dirty="0"/>
          </a:p>
        </p:txBody>
      </p:sp>
      <p:sp>
        <p:nvSpPr>
          <p:cNvPr id="153" name="TextBox 152">
            <a:extLst>
              <a:ext uri="{FF2B5EF4-FFF2-40B4-BE49-F238E27FC236}">
                <a16:creationId xmlns:a16="http://schemas.microsoft.com/office/drawing/2014/main" id="{EA372CEF-FADA-4495-A5D5-A5A6CE1C7BC8}"/>
              </a:ext>
            </a:extLst>
          </p:cNvPr>
          <p:cNvSpPr txBox="1"/>
          <p:nvPr/>
        </p:nvSpPr>
        <p:spPr>
          <a:xfrm>
            <a:off x="8590898" y="3537755"/>
            <a:ext cx="583814" cy="261610"/>
          </a:xfrm>
          <a:prstGeom prst="rect">
            <a:avLst/>
          </a:prstGeom>
          <a:noFill/>
        </p:spPr>
        <p:txBody>
          <a:bodyPr wrap="none" rtlCol="0">
            <a:spAutoFit/>
          </a:bodyPr>
          <a:lstStyle/>
          <a:p>
            <a:r>
              <a:rPr lang="ar-SA" sz="1100" dirty="0"/>
              <a:t>0.95%</a:t>
            </a:r>
            <a:endParaRPr lang="en-US" sz="1100" dirty="0"/>
          </a:p>
        </p:txBody>
      </p:sp>
      <p:sp>
        <p:nvSpPr>
          <p:cNvPr id="154" name="TextBox 153">
            <a:extLst>
              <a:ext uri="{FF2B5EF4-FFF2-40B4-BE49-F238E27FC236}">
                <a16:creationId xmlns:a16="http://schemas.microsoft.com/office/drawing/2014/main" id="{A950652C-A9B5-4540-8375-7B3C6A8AF8DD}"/>
              </a:ext>
            </a:extLst>
          </p:cNvPr>
          <p:cNvSpPr txBox="1"/>
          <p:nvPr/>
        </p:nvSpPr>
        <p:spPr>
          <a:xfrm>
            <a:off x="8567123" y="3342910"/>
            <a:ext cx="662361" cy="261610"/>
          </a:xfrm>
          <a:prstGeom prst="rect">
            <a:avLst/>
          </a:prstGeom>
          <a:noFill/>
        </p:spPr>
        <p:txBody>
          <a:bodyPr wrap="none" rtlCol="0">
            <a:spAutoFit/>
          </a:bodyPr>
          <a:lstStyle/>
          <a:p>
            <a:r>
              <a:rPr lang="ar-SA" sz="1100" dirty="0"/>
              <a:t>21.62%</a:t>
            </a:r>
            <a:endParaRPr lang="en-US" sz="1100" dirty="0"/>
          </a:p>
        </p:txBody>
      </p:sp>
      <p:sp>
        <p:nvSpPr>
          <p:cNvPr id="155" name="TextBox 154">
            <a:extLst>
              <a:ext uri="{FF2B5EF4-FFF2-40B4-BE49-F238E27FC236}">
                <a16:creationId xmlns:a16="http://schemas.microsoft.com/office/drawing/2014/main" id="{4245DC46-34FA-4F24-BB5D-A44521570373}"/>
              </a:ext>
            </a:extLst>
          </p:cNvPr>
          <p:cNvSpPr txBox="1"/>
          <p:nvPr/>
        </p:nvSpPr>
        <p:spPr>
          <a:xfrm>
            <a:off x="8623395" y="3149074"/>
            <a:ext cx="388248" cy="261610"/>
          </a:xfrm>
          <a:prstGeom prst="rect">
            <a:avLst/>
          </a:prstGeom>
          <a:noFill/>
        </p:spPr>
        <p:txBody>
          <a:bodyPr wrap="none" rtlCol="0">
            <a:spAutoFit/>
          </a:bodyPr>
          <a:lstStyle/>
          <a:p>
            <a:r>
              <a:rPr lang="ar-SA" sz="1100" dirty="0"/>
              <a:t>1%</a:t>
            </a:r>
            <a:endParaRPr lang="en-US" sz="1100" dirty="0"/>
          </a:p>
        </p:txBody>
      </p:sp>
      <p:sp>
        <p:nvSpPr>
          <p:cNvPr id="156" name="TextBox 155">
            <a:extLst>
              <a:ext uri="{FF2B5EF4-FFF2-40B4-BE49-F238E27FC236}">
                <a16:creationId xmlns:a16="http://schemas.microsoft.com/office/drawing/2014/main" id="{A6EC1842-3F96-4822-BA58-5E96B78C8514}"/>
              </a:ext>
            </a:extLst>
          </p:cNvPr>
          <p:cNvSpPr txBox="1"/>
          <p:nvPr/>
        </p:nvSpPr>
        <p:spPr>
          <a:xfrm>
            <a:off x="8614788" y="2931447"/>
            <a:ext cx="505267" cy="261610"/>
          </a:xfrm>
          <a:prstGeom prst="rect">
            <a:avLst/>
          </a:prstGeom>
          <a:noFill/>
        </p:spPr>
        <p:txBody>
          <a:bodyPr wrap="none" rtlCol="0">
            <a:spAutoFit/>
          </a:bodyPr>
          <a:lstStyle/>
          <a:p>
            <a:r>
              <a:rPr lang="ar-SA" sz="1100" dirty="0"/>
              <a:t>0.4%</a:t>
            </a:r>
            <a:endParaRPr lang="en-US" sz="1100" dirty="0"/>
          </a:p>
        </p:txBody>
      </p:sp>
      <p:sp>
        <p:nvSpPr>
          <p:cNvPr id="157" name="TextBox 156">
            <a:extLst>
              <a:ext uri="{FF2B5EF4-FFF2-40B4-BE49-F238E27FC236}">
                <a16:creationId xmlns:a16="http://schemas.microsoft.com/office/drawing/2014/main" id="{0686713C-6606-4FAD-9564-04647091188C}"/>
              </a:ext>
            </a:extLst>
          </p:cNvPr>
          <p:cNvSpPr txBox="1"/>
          <p:nvPr/>
        </p:nvSpPr>
        <p:spPr>
          <a:xfrm>
            <a:off x="8642390" y="2722503"/>
            <a:ext cx="388248" cy="261610"/>
          </a:xfrm>
          <a:prstGeom prst="rect">
            <a:avLst/>
          </a:prstGeom>
          <a:noFill/>
        </p:spPr>
        <p:txBody>
          <a:bodyPr wrap="none" rtlCol="0">
            <a:spAutoFit/>
          </a:bodyPr>
          <a:lstStyle/>
          <a:p>
            <a:r>
              <a:rPr lang="ar-SA" sz="1100" dirty="0"/>
              <a:t>2%</a:t>
            </a:r>
            <a:endParaRPr lang="en-US" sz="1100" dirty="0"/>
          </a:p>
        </p:txBody>
      </p:sp>
      <p:sp>
        <p:nvSpPr>
          <p:cNvPr id="158" name="TextBox 157">
            <a:extLst>
              <a:ext uri="{FF2B5EF4-FFF2-40B4-BE49-F238E27FC236}">
                <a16:creationId xmlns:a16="http://schemas.microsoft.com/office/drawing/2014/main" id="{CFDFFD84-5A3F-4013-99BD-BDE9D83DE240}"/>
              </a:ext>
            </a:extLst>
          </p:cNvPr>
          <p:cNvSpPr txBox="1"/>
          <p:nvPr/>
        </p:nvSpPr>
        <p:spPr>
          <a:xfrm>
            <a:off x="8624439" y="2513542"/>
            <a:ext cx="583814" cy="261610"/>
          </a:xfrm>
          <a:prstGeom prst="rect">
            <a:avLst/>
          </a:prstGeom>
          <a:noFill/>
        </p:spPr>
        <p:txBody>
          <a:bodyPr wrap="none" rtlCol="0">
            <a:spAutoFit/>
          </a:bodyPr>
          <a:lstStyle/>
          <a:p>
            <a:r>
              <a:rPr lang="ar-SA" sz="1100" dirty="0"/>
              <a:t>2.40%</a:t>
            </a:r>
            <a:endParaRPr lang="en-US" sz="1100" dirty="0"/>
          </a:p>
        </p:txBody>
      </p:sp>
      <p:sp>
        <p:nvSpPr>
          <p:cNvPr id="159" name="TextBox 158">
            <a:extLst>
              <a:ext uri="{FF2B5EF4-FFF2-40B4-BE49-F238E27FC236}">
                <a16:creationId xmlns:a16="http://schemas.microsoft.com/office/drawing/2014/main" id="{2780AD0C-A868-4928-BF98-7C9E6CDDDD2F}"/>
              </a:ext>
            </a:extLst>
          </p:cNvPr>
          <p:cNvSpPr txBox="1"/>
          <p:nvPr/>
        </p:nvSpPr>
        <p:spPr>
          <a:xfrm>
            <a:off x="8580764" y="2293048"/>
            <a:ext cx="583814" cy="261610"/>
          </a:xfrm>
          <a:prstGeom prst="rect">
            <a:avLst/>
          </a:prstGeom>
          <a:noFill/>
        </p:spPr>
        <p:txBody>
          <a:bodyPr wrap="none" rtlCol="0">
            <a:spAutoFit/>
          </a:bodyPr>
          <a:lstStyle/>
          <a:p>
            <a:r>
              <a:rPr lang="ar-SA" sz="1100" dirty="0"/>
              <a:t>2.78%</a:t>
            </a:r>
            <a:endParaRPr lang="en-US" sz="1100" dirty="0"/>
          </a:p>
        </p:txBody>
      </p:sp>
      <p:sp>
        <p:nvSpPr>
          <p:cNvPr id="160" name="TextBox 159">
            <a:extLst>
              <a:ext uri="{FF2B5EF4-FFF2-40B4-BE49-F238E27FC236}">
                <a16:creationId xmlns:a16="http://schemas.microsoft.com/office/drawing/2014/main" id="{6B549AAB-03CD-41BF-A67E-DC5C6CBD393E}"/>
              </a:ext>
            </a:extLst>
          </p:cNvPr>
          <p:cNvSpPr txBox="1"/>
          <p:nvPr/>
        </p:nvSpPr>
        <p:spPr>
          <a:xfrm>
            <a:off x="8597366" y="2070710"/>
            <a:ext cx="505267" cy="261610"/>
          </a:xfrm>
          <a:prstGeom prst="rect">
            <a:avLst/>
          </a:prstGeom>
          <a:noFill/>
        </p:spPr>
        <p:txBody>
          <a:bodyPr wrap="none" rtlCol="0">
            <a:spAutoFit/>
          </a:bodyPr>
          <a:lstStyle/>
          <a:p>
            <a:r>
              <a:rPr lang="ar-SA" sz="1100" dirty="0"/>
              <a:t>6.5%</a:t>
            </a:r>
            <a:endParaRPr lang="en-US" sz="1100" dirty="0"/>
          </a:p>
        </p:txBody>
      </p:sp>
      <p:sp>
        <p:nvSpPr>
          <p:cNvPr id="161" name="TextBox 160">
            <a:extLst>
              <a:ext uri="{FF2B5EF4-FFF2-40B4-BE49-F238E27FC236}">
                <a16:creationId xmlns:a16="http://schemas.microsoft.com/office/drawing/2014/main" id="{FC861768-93EC-4865-9A65-211953B3114A}"/>
              </a:ext>
            </a:extLst>
          </p:cNvPr>
          <p:cNvSpPr txBox="1"/>
          <p:nvPr/>
        </p:nvSpPr>
        <p:spPr>
          <a:xfrm>
            <a:off x="8563843" y="1877579"/>
            <a:ext cx="583814" cy="261610"/>
          </a:xfrm>
          <a:prstGeom prst="rect">
            <a:avLst/>
          </a:prstGeom>
          <a:noFill/>
        </p:spPr>
        <p:txBody>
          <a:bodyPr wrap="none" rtlCol="0">
            <a:spAutoFit/>
          </a:bodyPr>
          <a:lstStyle/>
          <a:p>
            <a:r>
              <a:rPr lang="ar-SA" sz="1100" dirty="0"/>
              <a:t>14.8%</a:t>
            </a:r>
            <a:endParaRPr lang="en-US" sz="1100" dirty="0"/>
          </a:p>
        </p:txBody>
      </p:sp>
      <p:sp>
        <p:nvSpPr>
          <p:cNvPr id="162" name="TextBox 161">
            <a:extLst>
              <a:ext uri="{FF2B5EF4-FFF2-40B4-BE49-F238E27FC236}">
                <a16:creationId xmlns:a16="http://schemas.microsoft.com/office/drawing/2014/main" id="{57AB940B-4D8A-45E4-ACBF-EBC5663C04DF}"/>
              </a:ext>
            </a:extLst>
          </p:cNvPr>
          <p:cNvSpPr txBox="1"/>
          <p:nvPr/>
        </p:nvSpPr>
        <p:spPr>
          <a:xfrm>
            <a:off x="8577326" y="1678980"/>
            <a:ext cx="662361" cy="261610"/>
          </a:xfrm>
          <a:prstGeom prst="rect">
            <a:avLst/>
          </a:prstGeom>
          <a:noFill/>
        </p:spPr>
        <p:txBody>
          <a:bodyPr wrap="none" rtlCol="0">
            <a:spAutoFit/>
          </a:bodyPr>
          <a:lstStyle/>
          <a:p>
            <a:r>
              <a:rPr lang="ar-SA" sz="1100" dirty="0"/>
              <a:t>20.33%</a:t>
            </a:r>
            <a:endParaRPr lang="en-US" sz="1100" dirty="0"/>
          </a:p>
        </p:txBody>
      </p:sp>
      <p:pic>
        <p:nvPicPr>
          <p:cNvPr id="164" name="Picture 163">
            <a:extLst>
              <a:ext uri="{FF2B5EF4-FFF2-40B4-BE49-F238E27FC236}">
                <a16:creationId xmlns:a16="http://schemas.microsoft.com/office/drawing/2014/main" id="{9521F88C-837F-4998-8A6D-9D28CD63D42D}"/>
              </a:ext>
            </a:extLst>
          </p:cNvPr>
          <p:cNvPicPr>
            <a:picLocks noChangeAspect="1"/>
          </p:cNvPicPr>
          <p:nvPr/>
        </p:nvPicPr>
        <p:blipFill>
          <a:blip r:embed="rId4"/>
          <a:stretch>
            <a:fillRect/>
          </a:stretch>
        </p:blipFill>
        <p:spPr>
          <a:xfrm>
            <a:off x="7587373" y="408331"/>
            <a:ext cx="266143" cy="1103880"/>
          </a:xfrm>
          <a:prstGeom prst="rect">
            <a:avLst/>
          </a:prstGeom>
        </p:spPr>
      </p:pic>
      <p:sp>
        <p:nvSpPr>
          <p:cNvPr id="165" name="Rectangle 164">
            <a:extLst>
              <a:ext uri="{FF2B5EF4-FFF2-40B4-BE49-F238E27FC236}">
                <a16:creationId xmlns:a16="http://schemas.microsoft.com/office/drawing/2014/main" id="{1D3E3287-1258-4AA8-B490-5E1E49F8568B}"/>
              </a:ext>
            </a:extLst>
          </p:cNvPr>
          <p:cNvSpPr/>
          <p:nvPr/>
        </p:nvSpPr>
        <p:spPr>
          <a:xfrm>
            <a:off x="176272" y="25529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67" name="TextBox 166">
            <a:extLst>
              <a:ext uri="{FF2B5EF4-FFF2-40B4-BE49-F238E27FC236}">
                <a16:creationId xmlns:a16="http://schemas.microsoft.com/office/drawing/2014/main" id="{BB3C3EEB-4BCE-405A-A641-A255E868DF31}"/>
              </a:ext>
            </a:extLst>
          </p:cNvPr>
          <p:cNvSpPr txBox="1"/>
          <p:nvPr/>
        </p:nvSpPr>
        <p:spPr>
          <a:xfrm>
            <a:off x="793756" y="6283042"/>
            <a:ext cx="889987" cy="369332"/>
          </a:xfrm>
          <a:prstGeom prst="rect">
            <a:avLst/>
          </a:prstGeom>
          <a:noFill/>
        </p:spPr>
        <p:txBody>
          <a:bodyPr wrap="none" rtlCol="0">
            <a:spAutoFit/>
          </a:bodyPr>
          <a:lstStyle/>
          <a:p>
            <a:r>
              <a:rPr lang="ar-SA" dirty="0"/>
              <a:t>1:5000</a:t>
            </a:r>
            <a:endParaRPr lang="en-US" dirty="0"/>
          </a:p>
        </p:txBody>
      </p:sp>
    </p:spTree>
    <p:extLst>
      <p:ext uri="{BB962C8B-B14F-4D97-AF65-F5344CB8AC3E}">
        <p14:creationId xmlns:p14="http://schemas.microsoft.com/office/powerpoint/2010/main" val="36051517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ØµÙØ±Ø© Ø°Ø§Øª ØµÙØ©">
            <a:extLst>
              <a:ext uri="{FF2B5EF4-FFF2-40B4-BE49-F238E27FC236}">
                <a16:creationId xmlns:a16="http://schemas.microsoft.com/office/drawing/2014/main" id="{DD1B19B0-003E-457A-A1C4-87456F6F32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921" y="0"/>
            <a:ext cx="47863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peech Bubble: Rectangle 3">
            <a:extLst>
              <a:ext uri="{FF2B5EF4-FFF2-40B4-BE49-F238E27FC236}">
                <a16:creationId xmlns:a16="http://schemas.microsoft.com/office/drawing/2014/main" id="{5A1CF340-2244-47A6-8C6B-85DD1C4C1203}"/>
              </a:ext>
            </a:extLst>
          </p:cNvPr>
          <p:cNvSpPr/>
          <p:nvPr/>
        </p:nvSpPr>
        <p:spPr>
          <a:xfrm>
            <a:off x="4128247" y="134471"/>
            <a:ext cx="7758953" cy="2864223"/>
          </a:xfrm>
          <a:prstGeom prst="wedgeRectCallout">
            <a:avLst>
              <a:gd name="adj1" fmla="val -62254"/>
              <a:gd name="adj2" fmla="val 53580"/>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63515C7-85FF-4111-A809-5B69DD56F43F}"/>
              </a:ext>
            </a:extLst>
          </p:cNvPr>
          <p:cNvSpPr/>
          <p:nvPr/>
        </p:nvSpPr>
        <p:spPr>
          <a:xfrm>
            <a:off x="5303298" y="689419"/>
            <a:ext cx="5408853" cy="1754326"/>
          </a:xfrm>
          <a:prstGeom prst="rect">
            <a:avLst/>
          </a:prstGeom>
          <a:noFill/>
        </p:spPr>
        <p:txBody>
          <a:bodyPr wrap="none" lIns="91440" tIns="45720" rIns="91440" bIns="45720">
            <a:spAutoFit/>
          </a:bodyPr>
          <a:lstStyle/>
          <a:p>
            <a:pPr algn="ctr"/>
            <a:r>
              <a:rPr lang="ar-SA"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وشكرا لحسن استماعكم</a:t>
            </a:r>
          </a:p>
          <a:p>
            <a:pPr algn="ctr"/>
            <a:r>
              <a:rPr lang="ar-SA"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هل من استفسارات ؟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372664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2EBA8B47-C3C8-4BCA-802E-B189DBE646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5177" y="1319174"/>
            <a:ext cx="5574786" cy="3944896"/>
          </a:xfrm>
          <a:prstGeom prst="rect">
            <a:avLst/>
          </a:prstGeom>
          <a:ln>
            <a:noFill/>
          </a:ln>
          <a:effectLst>
            <a:outerShdw blurRad="190500" algn="tl" rotWithShape="0">
              <a:srgbClr val="000000">
                <a:alpha val="70000"/>
              </a:srgbClr>
            </a:outerShdw>
          </a:effectLst>
        </p:spPr>
      </p:pic>
      <p:pic>
        <p:nvPicPr>
          <p:cNvPr id="19" name="Picture 18">
            <a:extLst>
              <a:ext uri="{FF2B5EF4-FFF2-40B4-BE49-F238E27FC236}">
                <a16:creationId xmlns:a16="http://schemas.microsoft.com/office/drawing/2014/main" id="{45507277-A5D6-41F4-A94B-1CACB734BE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07" y="237067"/>
            <a:ext cx="5299364" cy="6383865"/>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0587FF54-A6C1-4FFE-B6BD-AD27C237AB70}"/>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EDF7AEE6-5D7B-45FD-AD34-3695D5ABC644}"/>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2CFFD1C-E1D7-48D1-A60C-41F37FAB94E0}"/>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7055B49B-A653-4551-8E15-0C25CF00E724}"/>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5313D146-E8BB-49A0-953E-3C0463D65B93}"/>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ABC5B56-BF69-4E4A-9775-3A19147EC06E}"/>
              </a:ext>
            </a:extLst>
          </p:cNvPr>
          <p:cNvSpPr/>
          <p:nvPr/>
        </p:nvSpPr>
        <p:spPr>
          <a:xfrm>
            <a:off x="8071962" y="436670"/>
            <a:ext cx="2826415"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المشروع</a:t>
            </a:r>
          </a:p>
        </p:txBody>
      </p:sp>
      <p:sp>
        <p:nvSpPr>
          <p:cNvPr id="22" name="Rectangle 21">
            <a:extLst>
              <a:ext uri="{FF2B5EF4-FFF2-40B4-BE49-F238E27FC236}">
                <a16:creationId xmlns:a16="http://schemas.microsoft.com/office/drawing/2014/main" id="{17540B8F-8371-4F7E-B9C7-68A43425F9CC}"/>
              </a:ext>
            </a:extLst>
          </p:cNvPr>
          <p:cNvSpPr/>
          <p:nvPr/>
        </p:nvSpPr>
        <p:spPr>
          <a:xfrm>
            <a:off x="1708879" y="2323475"/>
            <a:ext cx="1107311" cy="674557"/>
          </a:xfrm>
          <a:prstGeom prst="rect">
            <a:avLst/>
          </a:pr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Connector: Elbow 23">
            <a:extLst>
              <a:ext uri="{FF2B5EF4-FFF2-40B4-BE49-F238E27FC236}">
                <a16:creationId xmlns:a16="http://schemas.microsoft.com/office/drawing/2014/main" id="{AA0B8449-FF79-460A-B83F-CEAD1B798940}"/>
              </a:ext>
            </a:extLst>
          </p:cNvPr>
          <p:cNvCxnSpPr>
            <a:cxnSpLocks/>
            <a:stCxn id="22" idx="3"/>
          </p:cNvCxnSpPr>
          <p:nvPr/>
        </p:nvCxnSpPr>
        <p:spPr>
          <a:xfrm>
            <a:off x="2816190" y="2660754"/>
            <a:ext cx="2970013" cy="768246"/>
          </a:xfrm>
          <a:prstGeom prst="bentConnector3">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C3D9B40-CE62-44C2-9E4D-9D7FA352335D}"/>
              </a:ext>
            </a:extLst>
          </p:cNvPr>
          <p:cNvPicPr>
            <a:picLocks noChangeAspect="1"/>
          </p:cNvPicPr>
          <p:nvPr/>
        </p:nvPicPr>
        <p:blipFill>
          <a:blip r:embed="rId4"/>
          <a:stretch>
            <a:fillRect/>
          </a:stretch>
        </p:blipFill>
        <p:spPr>
          <a:xfrm>
            <a:off x="3902007" y="5433347"/>
            <a:ext cx="1318982" cy="948384"/>
          </a:xfrm>
          <a:prstGeom prst="rect">
            <a:avLst/>
          </a:prstGeom>
        </p:spPr>
      </p:pic>
      <p:pic>
        <p:nvPicPr>
          <p:cNvPr id="13" name="Picture 12">
            <a:extLst>
              <a:ext uri="{FF2B5EF4-FFF2-40B4-BE49-F238E27FC236}">
                <a16:creationId xmlns:a16="http://schemas.microsoft.com/office/drawing/2014/main" id="{59D6E949-26F6-483F-9FEF-AFC1E4D63AAD}"/>
              </a:ext>
            </a:extLst>
          </p:cNvPr>
          <p:cNvPicPr>
            <a:picLocks noChangeAspect="1"/>
          </p:cNvPicPr>
          <p:nvPr/>
        </p:nvPicPr>
        <p:blipFill>
          <a:blip r:embed="rId5"/>
          <a:stretch>
            <a:fillRect/>
          </a:stretch>
        </p:blipFill>
        <p:spPr>
          <a:xfrm>
            <a:off x="3913564" y="4489637"/>
            <a:ext cx="1071517" cy="856072"/>
          </a:xfrm>
          <a:prstGeom prst="rect">
            <a:avLst/>
          </a:prstGeom>
        </p:spPr>
      </p:pic>
      <p:sp>
        <p:nvSpPr>
          <p:cNvPr id="14" name="Rectangle 13">
            <a:extLst>
              <a:ext uri="{FF2B5EF4-FFF2-40B4-BE49-F238E27FC236}">
                <a16:creationId xmlns:a16="http://schemas.microsoft.com/office/drawing/2014/main" id="{521B4545-60A2-4F6F-A459-0E8B0D2C00F0}"/>
              </a:ext>
            </a:extLst>
          </p:cNvPr>
          <p:cNvSpPr/>
          <p:nvPr/>
        </p:nvSpPr>
        <p:spPr>
          <a:xfrm>
            <a:off x="4412972" y="4489637"/>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59C7E24-DD9B-40C3-A483-9301810C01C3}"/>
              </a:ext>
            </a:extLst>
          </p:cNvPr>
          <p:cNvSpPr txBox="1"/>
          <p:nvPr/>
        </p:nvSpPr>
        <p:spPr>
          <a:xfrm>
            <a:off x="4400007" y="4476046"/>
            <a:ext cx="766557" cy="338554"/>
          </a:xfrm>
          <a:prstGeom prst="rect">
            <a:avLst/>
          </a:prstGeom>
          <a:noFill/>
        </p:spPr>
        <p:txBody>
          <a:bodyPr wrap="none" rtlCol="0">
            <a:spAutoFit/>
          </a:bodyPr>
          <a:lstStyle/>
          <a:p>
            <a:r>
              <a:rPr lang="ar-SA" sz="1600" dirty="0"/>
              <a:t>أراضي أ</a:t>
            </a:r>
            <a:endParaRPr lang="en-US" sz="1600" dirty="0"/>
          </a:p>
        </p:txBody>
      </p:sp>
      <p:sp>
        <p:nvSpPr>
          <p:cNvPr id="16" name="TextBox 15">
            <a:extLst>
              <a:ext uri="{FF2B5EF4-FFF2-40B4-BE49-F238E27FC236}">
                <a16:creationId xmlns:a16="http://schemas.microsoft.com/office/drawing/2014/main" id="{56930B1E-7F76-402B-99EE-0BA45CCFDB9B}"/>
              </a:ext>
            </a:extLst>
          </p:cNvPr>
          <p:cNvSpPr txBox="1"/>
          <p:nvPr/>
        </p:nvSpPr>
        <p:spPr>
          <a:xfrm>
            <a:off x="4397682" y="4769830"/>
            <a:ext cx="869149" cy="338554"/>
          </a:xfrm>
          <a:prstGeom prst="rect">
            <a:avLst/>
          </a:prstGeom>
          <a:noFill/>
        </p:spPr>
        <p:txBody>
          <a:bodyPr wrap="none" rtlCol="0">
            <a:spAutoFit/>
          </a:bodyPr>
          <a:lstStyle/>
          <a:p>
            <a:r>
              <a:rPr lang="ar-SA" sz="1600" dirty="0"/>
              <a:t>أراضي ب</a:t>
            </a:r>
            <a:endParaRPr lang="en-US" sz="1600" dirty="0"/>
          </a:p>
        </p:txBody>
      </p:sp>
      <p:sp>
        <p:nvSpPr>
          <p:cNvPr id="17" name="TextBox 16">
            <a:extLst>
              <a:ext uri="{FF2B5EF4-FFF2-40B4-BE49-F238E27FC236}">
                <a16:creationId xmlns:a16="http://schemas.microsoft.com/office/drawing/2014/main" id="{0DE80C5E-1490-46F4-BD3C-F5BA47D83D3B}"/>
              </a:ext>
            </a:extLst>
          </p:cNvPr>
          <p:cNvSpPr txBox="1"/>
          <p:nvPr/>
        </p:nvSpPr>
        <p:spPr>
          <a:xfrm>
            <a:off x="4415389" y="5094793"/>
            <a:ext cx="838691" cy="338554"/>
          </a:xfrm>
          <a:prstGeom prst="rect">
            <a:avLst/>
          </a:prstGeom>
          <a:noFill/>
        </p:spPr>
        <p:txBody>
          <a:bodyPr wrap="none" rtlCol="0">
            <a:spAutoFit/>
          </a:bodyPr>
          <a:lstStyle/>
          <a:p>
            <a:r>
              <a:rPr lang="ar-SA" sz="1600" dirty="0"/>
              <a:t>أراضي ج</a:t>
            </a:r>
            <a:endParaRPr lang="en-US" sz="1600" dirty="0"/>
          </a:p>
        </p:txBody>
      </p:sp>
      <p:graphicFrame>
        <p:nvGraphicFramePr>
          <p:cNvPr id="30" name="Chart 29">
            <a:extLst>
              <a:ext uri="{FF2B5EF4-FFF2-40B4-BE49-F238E27FC236}">
                <a16:creationId xmlns:a16="http://schemas.microsoft.com/office/drawing/2014/main" id="{E71254FC-2DCA-4DC4-AD84-1D488DA8ED59}"/>
              </a:ext>
            </a:extLst>
          </p:cNvPr>
          <p:cNvGraphicFramePr/>
          <p:nvPr>
            <p:extLst>
              <p:ext uri="{D42A27DB-BD31-4B8C-83A1-F6EECF244321}">
                <p14:modId xmlns:p14="http://schemas.microsoft.com/office/powerpoint/2010/main" val="1097210205"/>
              </p:ext>
            </p:extLst>
          </p:nvPr>
        </p:nvGraphicFramePr>
        <p:xfrm>
          <a:off x="4874184" y="4663112"/>
          <a:ext cx="3372787" cy="2072127"/>
        </p:xfrm>
        <a:graphic>
          <a:graphicData uri="http://schemas.openxmlformats.org/drawingml/2006/chart">
            <c:chart xmlns:c="http://schemas.openxmlformats.org/drawingml/2006/chart" xmlns:r="http://schemas.openxmlformats.org/officeDocument/2006/relationships" r:id="rId6"/>
          </a:graphicData>
        </a:graphic>
      </p:graphicFrame>
      <p:sp>
        <p:nvSpPr>
          <p:cNvPr id="32" name="Rounded Rectangle 4">
            <a:extLst>
              <a:ext uri="{FF2B5EF4-FFF2-40B4-BE49-F238E27FC236}">
                <a16:creationId xmlns:a16="http://schemas.microsoft.com/office/drawing/2014/main" id="{7CD270EA-2FBC-416B-8CBC-6306B5835F12}"/>
              </a:ext>
            </a:extLst>
          </p:cNvPr>
          <p:cNvSpPr/>
          <p:nvPr/>
        </p:nvSpPr>
        <p:spPr>
          <a:xfrm>
            <a:off x="7718889" y="5412416"/>
            <a:ext cx="4252978" cy="1015663"/>
          </a:xfrm>
          <a:prstGeom prst="round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327581A8-A4ED-4846-A9A0-160D90C9CF6D}"/>
              </a:ext>
            </a:extLst>
          </p:cNvPr>
          <p:cNvSpPr txBox="1"/>
          <p:nvPr/>
        </p:nvSpPr>
        <p:spPr>
          <a:xfrm>
            <a:off x="7817622" y="5406015"/>
            <a:ext cx="4196266" cy="1015663"/>
          </a:xfrm>
          <a:prstGeom prst="rect">
            <a:avLst/>
          </a:prstGeom>
          <a:noFill/>
        </p:spPr>
        <p:txBody>
          <a:bodyPr wrap="square" rtlCol="0">
            <a:spAutoFit/>
          </a:bodyPr>
          <a:lstStyle/>
          <a:p>
            <a:pPr algn="ctr"/>
            <a:r>
              <a:rPr lang="ar-SA" sz="2000" b="1" dirty="0">
                <a:solidFill>
                  <a:schemeClr val="bg1"/>
                </a:solidFill>
              </a:rPr>
              <a:t>يوجد في محافظة سلفيت </a:t>
            </a:r>
            <a:r>
              <a:rPr lang="ar-SA" sz="2000" b="1" dirty="0">
                <a:solidFill>
                  <a:srgbClr val="FFC000"/>
                </a:solidFill>
              </a:rPr>
              <a:t>18</a:t>
            </a:r>
            <a:r>
              <a:rPr lang="ar-SA" sz="2000" b="1" dirty="0">
                <a:solidFill>
                  <a:schemeClr val="bg1"/>
                </a:solidFill>
              </a:rPr>
              <a:t> تجمع فلسطينيا و يبلغ عدد سكانها </a:t>
            </a:r>
            <a:r>
              <a:rPr lang="ar-SA" sz="2000" b="1" dirty="0">
                <a:solidFill>
                  <a:srgbClr val="FFC000"/>
                </a:solidFill>
              </a:rPr>
              <a:t>72,279</a:t>
            </a:r>
            <a:r>
              <a:rPr lang="ar-SA" sz="2000" b="1" dirty="0">
                <a:solidFill>
                  <a:schemeClr val="bg1"/>
                </a:solidFill>
              </a:rPr>
              <a:t> نسمة و </a:t>
            </a:r>
            <a:r>
              <a:rPr lang="ar-SA" sz="2000" b="1" dirty="0">
                <a:solidFill>
                  <a:srgbClr val="FFC000"/>
                </a:solidFill>
              </a:rPr>
              <a:t>24</a:t>
            </a:r>
            <a:r>
              <a:rPr lang="ar-SA" sz="2000" b="1" dirty="0">
                <a:solidFill>
                  <a:schemeClr val="bg1"/>
                </a:solidFill>
              </a:rPr>
              <a:t>مستعمرة اسرائيلة يبلغ عدد سكانها </a:t>
            </a:r>
            <a:r>
              <a:rPr lang="ar-SA" sz="2000" b="1" dirty="0">
                <a:solidFill>
                  <a:srgbClr val="FFC000"/>
                </a:solidFill>
              </a:rPr>
              <a:t>37,632</a:t>
            </a:r>
            <a:endParaRPr lang="ar-SA" sz="2000" b="1" dirty="0">
              <a:solidFill>
                <a:schemeClr val="bg1"/>
              </a:solidFill>
            </a:endParaRPr>
          </a:p>
        </p:txBody>
      </p:sp>
    </p:spTree>
    <p:extLst>
      <p:ext uri="{BB962C8B-B14F-4D97-AF65-F5344CB8AC3E}">
        <p14:creationId xmlns:p14="http://schemas.microsoft.com/office/powerpoint/2010/main" val="17455637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D75BF7E2-22F9-4258-867A-7D7278F372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3156" y="1327279"/>
            <a:ext cx="5616807" cy="3943192"/>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92EEDD6D-9E90-46F4-B53E-88B26FBD2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07" y="237067"/>
            <a:ext cx="5299364" cy="6383865"/>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6E731853-05F6-4A96-B7E3-BBFE3E53E03F}"/>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9" name="Arrow: Pentagon 8">
            <a:extLst>
              <a:ext uri="{FF2B5EF4-FFF2-40B4-BE49-F238E27FC236}">
                <a16:creationId xmlns:a16="http://schemas.microsoft.com/office/drawing/2014/main" id="{7C63D6D1-4C76-4BB5-A435-A95DF143AB89}"/>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FDB04D8-DA43-4634-A359-12FB981B4992}"/>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10">
            <a:extLst>
              <a:ext uri="{FF2B5EF4-FFF2-40B4-BE49-F238E27FC236}">
                <a16:creationId xmlns:a16="http://schemas.microsoft.com/office/drawing/2014/main" id="{23FE94F8-6290-4ADC-8C71-D315E7FDF43B}"/>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Rectangle 11">
            <a:extLst>
              <a:ext uri="{FF2B5EF4-FFF2-40B4-BE49-F238E27FC236}">
                <a16:creationId xmlns:a16="http://schemas.microsoft.com/office/drawing/2014/main" id="{206E1456-579A-48B7-9943-681401DD0A1F}"/>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Rectangle 12">
            <a:extLst>
              <a:ext uri="{FF2B5EF4-FFF2-40B4-BE49-F238E27FC236}">
                <a16:creationId xmlns:a16="http://schemas.microsoft.com/office/drawing/2014/main" id="{E34FDE1C-D485-4017-85B3-967F512CD194}"/>
              </a:ext>
            </a:extLst>
          </p:cNvPr>
          <p:cNvSpPr/>
          <p:nvPr/>
        </p:nvSpPr>
        <p:spPr>
          <a:xfrm>
            <a:off x="8366914" y="436670"/>
            <a:ext cx="2531463"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a:t>
            </a: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الموقع</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4" name="Rectangle 13">
            <a:extLst>
              <a:ext uri="{FF2B5EF4-FFF2-40B4-BE49-F238E27FC236}">
                <a16:creationId xmlns:a16="http://schemas.microsoft.com/office/drawing/2014/main" id="{ABA88589-4249-48D8-87BC-57B354618C56}"/>
              </a:ext>
            </a:extLst>
          </p:cNvPr>
          <p:cNvSpPr/>
          <p:nvPr/>
        </p:nvSpPr>
        <p:spPr>
          <a:xfrm>
            <a:off x="1708879" y="2323475"/>
            <a:ext cx="1107311" cy="674557"/>
          </a:xfrm>
          <a:prstGeom prst="rect">
            <a:avLst/>
          </a:pr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nector: Elbow 14">
            <a:extLst>
              <a:ext uri="{FF2B5EF4-FFF2-40B4-BE49-F238E27FC236}">
                <a16:creationId xmlns:a16="http://schemas.microsoft.com/office/drawing/2014/main" id="{FF32E078-A0F2-4665-8441-3DADA54DC591}"/>
              </a:ext>
            </a:extLst>
          </p:cNvPr>
          <p:cNvCxnSpPr>
            <a:cxnSpLocks/>
            <a:stCxn id="14" idx="3"/>
          </p:cNvCxnSpPr>
          <p:nvPr/>
        </p:nvCxnSpPr>
        <p:spPr>
          <a:xfrm>
            <a:off x="2816190" y="2660754"/>
            <a:ext cx="2970013" cy="768246"/>
          </a:xfrm>
          <a:prstGeom prst="bentConnector3">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37187B89-64C3-4EBB-A77D-D18D476C9C01}"/>
              </a:ext>
            </a:extLst>
          </p:cNvPr>
          <p:cNvPicPr>
            <a:picLocks noChangeAspect="1"/>
          </p:cNvPicPr>
          <p:nvPr/>
        </p:nvPicPr>
        <p:blipFill>
          <a:blip r:embed="rId4"/>
          <a:stretch>
            <a:fillRect/>
          </a:stretch>
        </p:blipFill>
        <p:spPr>
          <a:xfrm>
            <a:off x="3902007" y="5433347"/>
            <a:ext cx="1318982" cy="948384"/>
          </a:xfrm>
          <a:prstGeom prst="rect">
            <a:avLst/>
          </a:prstGeom>
        </p:spPr>
      </p:pic>
      <p:pic>
        <p:nvPicPr>
          <p:cNvPr id="17" name="Picture 16">
            <a:extLst>
              <a:ext uri="{FF2B5EF4-FFF2-40B4-BE49-F238E27FC236}">
                <a16:creationId xmlns:a16="http://schemas.microsoft.com/office/drawing/2014/main" id="{8BB3C934-E55C-49FB-8AD7-FB7ACF02D141}"/>
              </a:ext>
            </a:extLst>
          </p:cNvPr>
          <p:cNvPicPr>
            <a:picLocks noChangeAspect="1"/>
          </p:cNvPicPr>
          <p:nvPr/>
        </p:nvPicPr>
        <p:blipFill>
          <a:blip r:embed="rId5"/>
          <a:stretch>
            <a:fillRect/>
          </a:stretch>
        </p:blipFill>
        <p:spPr>
          <a:xfrm>
            <a:off x="3913564" y="4489637"/>
            <a:ext cx="1071517" cy="856072"/>
          </a:xfrm>
          <a:prstGeom prst="rect">
            <a:avLst/>
          </a:prstGeom>
        </p:spPr>
      </p:pic>
      <p:sp>
        <p:nvSpPr>
          <p:cNvPr id="18" name="Rectangle 17">
            <a:extLst>
              <a:ext uri="{FF2B5EF4-FFF2-40B4-BE49-F238E27FC236}">
                <a16:creationId xmlns:a16="http://schemas.microsoft.com/office/drawing/2014/main" id="{CED9CA74-4FE2-4605-ADC4-1869724B812A}"/>
              </a:ext>
            </a:extLst>
          </p:cNvPr>
          <p:cNvSpPr/>
          <p:nvPr/>
        </p:nvSpPr>
        <p:spPr>
          <a:xfrm>
            <a:off x="4412972" y="4489637"/>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2764C51-08D8-4E11-8876-141F20D0901E}"/>
              </a:ext>
            </a:extLst>
          </p:cNvPr>
          <p:cNvSpPr txBox="1"/>
          <p:nvPr/>
        </p:nvSpPr>
        <p:spPr>
          <a:xfrm>
            <a:off x="4400007" y="4476046"/>
            <a:ext cx="766557" cy="338554"/>
          </a:xfrm>
          <a:prstGeom prst="rect">
            <a:avLst/>
          </a:prstGeom>
          <a:noFill/>
        </p:spPr>
        <p:txBody>
          <a:bodyPr wrap="none" rtlCol="0">
            <a:spAutoFit/>
          </a:bodyPr>
          <a:lstStyle/>
          <a:p>
            <a:r>
              <a:rPr lang="ar-SA" sz="1600" dirty="0"/>
              <a:t>أراضي أ</a:t>
            </a:r>
            <a:endParaRPr lang="en-US" sz="1600" dirty="0"/>
          </a:p>
        </p:txBody>
      </p:sp>
      <p:sp>
        <p:nvSpPr>
          <p:cNvPr id="20" name="TextBox 19">
            <a:extLst>
              <a:ext uri="{FF2B5EF4-FFF2-40B4-BE49-F238E27FC236}">
                <a16:creationId xmlns:a16="http://schemas.microsoft.com/office/drawing/2014/main" id="{BA27F2A2-AB02-451C-9CCB-2089B9CF09A9}"/>
              </a:ext>
            </a:extLst>
          </p:cNvPr>
          <p:cNvSpPr txBox="1"/>
          <p:nvPr/>
        </p:nvSpPr>
        <p:spPr>
          <a:xfrm>
            <a:off x="4397682" y="4769830"/>
            <a:ext cx="869149" cy="338554"/>
          </a:xfrm>
          <a:prstGeom prst="rect">
            <a:avLst/>
          </a:prstGeom>
          <a:noFill/>
        </p:spPr>
        <p:txBody>
          <a:bodyPr wrap="none" rtlCol="0">
            <a:spAutoFit/>
          </a:bodyPr>
          <a:lstStyle/>
          <a:p>
            <a:r>
              <a:rPr lang="ar-SA" sz="1600" dirty="0"/>
              <a:t>أراضي ب</a:t>
            </a:r>
            <a:endParaRPr lang="en-US" sz="1600" dirty="0"/>
          </a:p>
        </p:txBody>
      </p:sp>
      <p:sp>
        <p:nvSpPr>
          <p:cNvPr id="21" name="TextBox 20">
            <a:extLst>
              <a:ext uri="{FF2B5EF4-FFF2-40B4-BE49-F238E27FC236}">
                <a16:creationId xmlns:a16="http://schemas.microsoft.com/office/drawing/2014/main" id="{3414028F-32C4-46E8-AFC7-EB0062A7AA95}"/>
              </a:ext>
            </a:extLst>
          </p:cNvPr>
          <p:cNvSpPr txBox="1"/>
          <p:nvPr/>
        </p:nvSpPr>
        <p:spPr>
          <a:xfrm>
            <a:off x="4415389" y="5094793"/>
            <a:ext cx="838691" cy="338554"/>
          </a:xfrm>
          <a:prstGeom prst="rect">
            <a:avLst/>
          </a:prstGeom>
          <a:noFill/>
        </p:spPr>
        <p:txBody>
          <a:bodyPr wrap="none" rtlCol="0">
            <a:spAutoFit/>
          </a:bodyPr>
          <a:lstStyle/>
          <a:p>
            <a:r>
              <a:rPr lang="ar-SA" sz="1600" dirty="0"/>
              <a:t>أراضي ج</a:t>
            </a:r>
            <a:endParaRPr lang="en-US" sz="1600" dirty="0"/>
          </a:p>
        </p:txBody>
      </p:sp>
      <p:sp>
        <p:nvSpPr>
          <p:cNvPr id="27" name="Rounded Rectangle 7">
            <a:extLst>
              <a:ext uri="{FF2B5EF4-FFF2-40B4-BE49-F238E27FC236}">
                <a16:creationId xmlns:a16="http://schemas.microsoft.com/office/drawing/2014/main" id="{0544F0F7-D123-4BD8-A0B6-2AB5CB5A529C}"/>
              </a:ext>
            </a:extLst>
          </p:cNvPr>
          <p:cNvSpPr/>
          <p:nvPr/>
        </p:nvSpPr>
        <p:spPr>
          <a:xfrm>
            <a:off x="6280879" y="5395361"/>
            <a:ext cx="5412273" cy="1032753"/>
          </a:xfrm>
          <a:prstGeom prst="roundRect">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526F942E-64D3-48FE-8947-02FE9F5E92D2}"/>
              </a:ext>
            </a:extLst>
          </p:cNvPr>
          <p:cNvSpPr txBox="1"/>
          <p:nvPr/>
        </p:nvSpPr>
        <p:spPr>
          <a:xfrm>
            <a:off x="6466477" y="5433347"/>
            <a:ext cx="5041076" cy="1323439"/>
          </a:xfrm>
          <a:prstGeom prst="rect">
            <a:avLst/>
          </a:prstGeom>
          <a:noFill/>
        </p:spPr>
        <p:txBody>
          <a:bodyPr wrap="square" rtlCol="0">
            <a:spAutoFit/>
          </a:bodyPr>
          <a:lstStyle/>
          <a:p>
            <a:pPr algn="ctr"/>
            <a:r>
              <a:rPr lang="ar-SA" sz="2000" b="1" dirty="0">
                <a:solidFill>
                  <a:schemeClr val="bg1"/>
                </a:solidFill>
              </a:rPr>
              <a:t>يسعى الاحتلال الى اقامة تكتل استيطاني يسيطر على أكبرمساحة تصل الى </a:t>
            </a:r>
            <a:r>
              <a:rPr lang="ar-SA" sz="2000" b="1" dirty="0">
                <a:solidFill>
                  <a:srgbClr val="FFC000"/>
                </a:solidFill>
              </a:rPr>
              <a:t>70% </a:t>
            </a:r>
            <a:r>
              <a:rPr lang="ar-SA" sz="2000" b="1" dirty="0">
                <a:solidFill>
                  <a:schemeClr val="bg1"/>
                </a:solidFill>
              </a:rPr>
              <a:t>من اراضي المحافظة وما هومنفذ على الواقع يصل الى </a:t>
            </a:r>
            <a:r>
              <a:rPr lang="ar-SA" sz="2000" b="1" dirty="0">
                <a:solidFill>
                  <a:srgbClr val="FFC000"/>
                </a:solidFill>
              </a:rPr>
              <a:t>40%</a:t>
            </a:r>
          </a:p>
          <a:p>
            <a:pPr algn="ctr"/>
            <a:endParaRPr lang="ar-SA" sz="2000" b="1" dirty="0">
              <a:solidFill>
                <a:schemeClr val="bg1"/>
              </a:solidFill>
            </a:endParaRPr>
          </a:p>
        </p:txBody>
      </p:sp>
    </p:spTree>
    <p:extLst>
      <p:ext uri="{BB962C8B-B14F-4D97-AF65-F5344CB8AC3E}">
        <p14:creationId xmlns:p14="http://schemas.microsoft.com/office/powerpoint/2010/main" val="3805182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A5DB397B-8F00-471A-8E15-9D832C58CF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0277" y="1335393"/>
            <a:ext cx="5582136" cy="3930390"/>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9A19733A-BA92-411D-9476-81486B07A6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07" y="237067"/>
            <a:ext cx="5299364" cy="6383865"/>
          </a:xfrm>
          <a:prstGeom prst="rect">
            <a:avLst/>
          </a:prstGeom>
        </p:spPr>
      </p:pic>
      <p:sp>
        <p:nvSpPr>
          <p:cNvPr id="5" name="Rectangle 4">
            <a:extLst>
              <a:ext uri="{FF2B5EF4-FFF2-40B4-BE49-F238E27FC236}">
                <a16:creationId xmlns:a16="http://schemas.microsoft.com/office/drawing/2014/main" id="{F51C31E8-8C70-4363-BC09-955FEEED1089}"/>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42D3704A-CEC1-450E-98E4-06A512B31E02}"/>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810B39A-267F-42B8-BFD6-61B0C7BBB9F6}"/>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F73A35EB-1640-4888-8C46-DDF317DA8322}"/>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AC352FF1-2B4D-44E6-8F94-378BE3AFCE43}"/>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527BD93B-55D3-43F5-9017-55DEA6687D3E}"/>
              </a:ext>
            </a:extLst>
          </p:cNvPr>
          <p:cNvSpPr/>
          <p:nvPr/>
        </p:nvSpPr>
        <p:spPr>
          <a:xfrm>
            <a:off x="8366914" y="436670"/>
            <a:ext cx="2531463" cy="549061"/>
          </a:xfrm>
          <a:prstGeom prst="rect">
            <a:avLst/>
          </a:prstGeom>
        </p:spPr>
        <p:txBody>
          <a:bodyPr wrap="none">
            <a:spAutoFit/>
          </a:bodyPr>
          <a:lstStyle/>
          <a:p>
            <a:pPr algn="r" rtl="1">
              <a:lnSpc>
                <a:spcPct val="106000"/>
              </a:lnSpc>
              <a:spcAft>
                <a:spcPts val="800"/>
              </a:spcAft>
            </a:pPr>
            <a:r>
              <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مقدمة عامة حول </a:t>
            </a:r>
            <a:r>
              <a:rPr lang="ar-SA"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الموقع</a:t>
            </a:r>
            <a:endParaRPr lang="ar-JO" sz="28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11" name="Rectangle 10">
            <a:extLst>
              <a:ext uri="{FF2B5EF4-FFF2-40B4-BE49-F238E27FC236}">
                <a16:creationId xmlns:a16="http://schemas.microsoft.com/office/drawing/2014/main" id="{508FC724-3B27-4DD7-B101-2D72AFBF9E59}"/>
              </a:ext>
            </a:extLst>
          </p:cNvPr>
          <p:cNvSpPr/>
          <p:nvPr/>
        </p:nvSpPr>
        <p:spPr>
          <a:xfrm>
            <a:off x="1708879" y="2323475"/>
            <a:ext cx="1107311" cy="674557"/>
          </a:xfrm>
          <a:prstGeom prst="rect">
            <a:avLst/>
          </a:pr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or: Elbow 11">
            <a:extLst>
              <a:ext uri="{FF2B5EF4-FFF2-40B4-BE49-F238E27FC236}">
                <a16:creationId xmlns:a16="http://schemas.microsoft.com/office/drawing/2014/main" id="{22D507DF-69D2-4140-B834-105FAB29B822}"/>
              </a:ext>
            </a:extLst>
          </p:cNvPr>
          <p:cNvCxnSpPr>
            <a:cxnSpLocks/>
            <a:stCxn id="11" idx="3"/>
          </p:cNvCxnSpPr>
          <p:nvPr/>
        </p:nvCxnSpPr>
        <p:spPr>
          <a:xfrm>
            <a:off x="2816190" y="2660754"/>
            <a:ext cx="2954415" cy="1472581"/>
          </a:xfrm>
          <a:prstGeom prst="bentConnector3">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5FE1FCD6-40A1-45A3-B23E-A48B6C32F210}"/>
              </a:ext>
            </a:extLst>
          </p:cNvPr>
          <p:cNvPicPr>
            <a:picLocks noChangeAspect="1"/>
          </p:cNvPicPr>
          <p:nvPr/>
        </p:nvPicPr>
        <p:blipFill>
          <a:blip r:embed="rId4"/>
          <a:stretch>
            <a:fillRect/>
          </a:stretch>
        </p:blipFill>
        <p:spPr>
          <a:xfrm>
            <a:off x="3902007" y="5433347"/>
            <a:ext cx="1318982" cy="948384"/>
          </a:xfrm>
          <a:prstGeom prst="rect">
            <a:avLst/>
          </a:prstGeom>
        </p:spPr>
      </p:pic>
      <p:pic>
        <p:nvPicPr>
          <p:cNvPr id="14" name="Picture 13">
            <a:extLst>
              <a:ext uri="{FF2B5EF4-FFF2-40B4-BE49-F238E27FC236}">
                <a16:creationId xmlns:a16="http://schemas.microsoft.com/office/drawing/2014/main" id="{2B407A01-9FAD-467B-A908-ECF53AB8CA9C}"/>
              </a:ext>
            </a:extLst>
          </p:cNvPr>
          <p:cNvPicPr>
            <a:picLocks noChangeAspect="1"/>
          </p:cNvPicPr>
          <p:nvPr/>
        </p:nvPicPr>
        <p:blipFill>
          <a:blip r:embed="rId5"/>
          <a:stretch>
            <a:fillRect/>
          </a:stretch>
        </p:blipFill>
        <p:spPr>
          <a:xfrm>
            <a:off x="3913564" y="4489637"/>
            <a:ext cx="1071517" cy="856072"/>
          </a:xfrm>
          <a:prstGeom prst="rect">
            <a:avLst/>
          </a:prstGeom>
        </p:spPr>
      </p:pic>
      <p:sp>
        <p:nvSpPr>
          <p:cNvPr id="15" name="Rectangle 14">
            <a:extLst>
              <a:ext uri="{FF2B5EF4-FFF2-40B4-BE49-F238E27FC236}">
                <a16:creationId xmlns:a16="http://schemas.microsoft.com/office/drawing/2014/main" id="{ADDE89F5-CF46-41DC-B23C-9A307A89A1B5}"/>
              </a:ext>
            </a:extLst>
          </p:cNvPr>
          <p:cNvSpPr/>
          <p:nvPr/>
        </p:nvSpPr>
        <p:spPr>
          <a:xfrm>
            <a:off x="4412972" y="4489637"/>
            <a:ext cx="771392" cy="898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29F105CF-77D3-44D5-B7D1-6CD02D25177F}"/>
              </a:ext>
            </a:extLst>
          </p:cNvPr>
          <p:cNvSpPr txBox="1"/>
          <p:nvPr/>
        </p:nvSpPr>
        <p:spPr>
          <a:xfrm>
            <a:off x="4400007" y="4476046"/>
            <a:ext cx="766557" cy="338554"/>
          </a:xfrm>
          <a:prstGeom prst="rect">
            <a:avLst/>
          </a:prstGeom>
          <a:noFill/>
        </p:spPr>
        <p:txBody>
          <a:bodyPr wrap="none" rtlCol="0">
            <a:spAutoFit/>
          </a:bodyPr>
          <a:lstStyle/>
          <a:p>
            <a:r>
              <a:rPr lang="ar-SA" sz="1600" dirty="0"/>
              <a:t>أراضي أ</a:t>
            </a:r>
            <a:endParaRPr lang="en-US" sz="1600" dirty="0"/>
          </a:p>
        </p:txBody>
      </p:sp>
      <p:sp>
        <p:nvSpPr>
          <p:cNvPr id="17" name="TextBox 16">
            <a:extLst>
              <a:ext uri="{FF2B5EF4-FFF2-40B4-BE49-F238E27FC236}">
                <a16:creationId xmlns:a16="http://schemas.microsoft.com/office/drawing/2014/main" id="{52515B29-4372-49F6-A520-03A53E58585B}"/>
              </a:ext>
            </a:extLst>
          </p:cNvPr>
          <p:cNvSpPr txBox="1"/>
          <p:nvPr/>
        </p:nvSpPr>
        <p:spPr>
          <a:xfrm>
            <a:off x="4397682" y="4769830"/>
            <a:ext cx="869149" cy="338554"/>
          </a:xfrm>
          <a:prstGeom prst="rect">
            <a:avLst/>
          </a:prstGeom>
          <a:noFill/>
        </p:spPr>
        <p:txBody>
          <a:bodyPr wrap="none" rtlCol="0">
            <a:spAutoFit/>
          </a:bodyPr>
          <a:lstStyle/>
          <a:p>
            <a:r>
              <a:rPr lang="ar-SA" sz="1600" dirty="0"/>
              <a:t>أراضي ب</a:t>
            </a:r>
            <a:endParaRPr lang="en-US" sz="1600" dirty="0"/>
          </a:p>
        </p:txBody>
      </p:sp>
      <p:sp>
        <p:nvSpPr>
          <p:cNvPr id="18" name="TextBox 17">
            <a:extLst>
              <a:ext uri="{FF2B5EF4-FFF2-40B4-BE49-F238E27FC236}">
                <a16:creationId xmlns:a16="http://schemas.microsoft.com/office/drawing/2014/main" id="{A0D6C912-D790-49CD-9683-563ECDE6FAC7}"/>
              </a:ext>
            </a:extLst>
          </p:cNvPr>
          <p:cNvSpPr txBox="1"/>
          <p:nvPr/>
        </p:nvSpPr>
        <p:spPr>
          <a:xfrm>
            <a:off x="4415389" y="5094793"/>
            <a:ext cx="838691" cy="338554"/>
          </a:xfrm>
          <a:prstGeom prst="rect">
            <a:avLst/>
          </a:prstGeom>
          <a:noFill/>
        </p:spPr>
        <p:txBody>
          <a:bodyPr wrap="none" rtlCol="0">
            <a:spAutoFit/>
          </a:bodyPr>
          <a:lstStyle/>
          <a:p>
            <a:r>
              <a:rPr lang="ar-SA" sz="1600" dirty="0"/>
              <a:t>أراضي ج</a:t>
            </a:r>
            <a:endParaRPr lang="en-US" sz="1600" dirty="0"/>
          </a:p>
        </p:txBody>
      </p:sp>
    </p:spTree>
    <p:extLst>
      <p:ext uri="{BB962C8B-B14F-4D97-AF65-F5344CB8AC3E}">
        <p14:creationId xmlns:p14="http://schemas.microsoft.com/office/powerpoint/2010/main" val="2544785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001993A1-B727-4042-98D0-70703652F0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468" y="208056"/>
            <a:ext cx="8276029" cy="6412876"/>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2C5C387C-9488-4536-A2F0-FE3B69AF0764}"/>
              </a:ext>
            </a:extLst>
          </p:cNvPr>
          <p:cNvSpPr/>
          <p:nvPr/>
        </p:nvSpPr>
        <p:spPr>
          <a:xfrm>
            <a:off x="132412" y="237068"/>
            <a:ext cx="11839455" cy="6398370"/>
          </a:xfrm>
          <a:prstGeom prst="rect">
            <a:avLst/>
          </a:prstGeom>
          <a:noFill/>
          <a:ln>
            <a:solidFill>
              <a:schemeClr val="accent4"/>
            </a:solidFill>
          </a:ln>
        </p:spPr>
        <p:txBody>
          <a:bodyPr vert="horz" lIns="91440" tIns="45720" rIns="91440" bIns="45720" rtlCol="0">
            <a:noAutofit/>
          </a:bodyPr>
          <a:lstStyle/>
          <a:p>
            <a:pPr marL="342900" indent="-342900" algn="r" rtl="1">
              <a:lnSpc>
                <a:spcPct val="106000"/>
              </a:lnSpc>
              <a:spcAft>
                <a:spcPts val="800"/>
              </a:spcAft>
              <a:buFont typeface="Wingdings" panose="05000000000000000000" pitchFamily="2" charset="2"/>
              <a:buChar char="v"/>
            </a:pPr>
            <a:endParaRPr lang="ar-JO" sz="2500" b="1" dirty="0">
              <a:latin typeface="Traditional Arabic" panose="02020603050405020304" pitchFamily="18" charset="-78"/>
              <a:ea typeface="Calibri" panose="020F0502020204030204" pitchFamily="34" charset="0"/>
              <a:cs typeface="Traditional Arabic" panose="02020603050405020304" pitchFamily="18" charset="-78"/>
            </a:endParaRPr>
          </a:p>
        </p:txBody>
      </p:sp>
      <p:sp>
        <p:nvSpPr>
          <p:cNvPr id="6" name="Arrow: Pentagon 5">
            <a:extLst>
              <a:ext uri="{FF2B5EF4-FFF2-40B4-BE49-F238E27FC236}">
                <a16:creationId xmlns:a16="http://schemas.microsoft.com/office/drawing/2014/main" id="{C2CDAE86-F7D4-4CDA-86F3-76BE89D414B9}"/>
              </a:ext>
            </a:extLst>
          </p:cNvPr>
          <p:cNvSpPr/>
          <p:nvPr/>
        </p:nvSpPr>
        <p:spPr>
          <a:xfrm flipH="1">
            <a:off x="8043333" y="237068"/>
            <a:ext cx="2855044" cy="948266"/>
          </a:xfrm>
          <a:prstGeom prst="homePlate">
            <a:avLst/>
          </a:prstGeom>
          <a:solidFill>
            <a:srgbClr val="2038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D58C2E9-97F5-498B-BE9F-7A4C53601E0F}"/>
              </a:ext>
            </a:extLst>
          </p:cNvPr>
          <p:cNvSpPr/>
          <p:nvPr/>
        </p:nvSpPr>
        <p:spPr>
          <a:xfrm>
            <a:off x="11743720" y="237068"/>
            <a:ext cx="228147" cy="933760"/>
          </a:xfrm>
          <a:prstGeom prst="rect">
            <a:avLst/>
          </a:prstGeom>
          <a:solidFill>
            <a:schemeClr val="accent1">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9FAE1A83-8283-49B2-AE7B-A7B9E7ECC0D4}"/>
              </a:ext>
            </a:extLst>
          </p:cNvPr>
          <p:cNvSpPr/>
          <p:nvPr/>
        </p:nvSpPr>
        <p:spPr>
          <a:xfrm>
            <a:off x="11385890" y="237068"/>
            <a:ext cx="228147" cy="933760"/>
          </a:xfrm>
          <a:prstGeom prst="rect">
            <a:avLst/>
          </a:prstGeom>
          <a:solidFill>
            <a:schemeClr val="accent2">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Rectangle 8">
            <a:extLst>
              <a:ext uri="{FF2B5EF4-FFF2-40B4-BE49-F238E27FC236}">
                <a16:creationId xmlns:a16="http://schemas.microsoft.com/office/drawing/2014/main" id="{6BBED9BD-0BE3-4379-B294-CD9151768AF6}"/>
              </a:ext>
            </a:extLst>
          </p:cNvPr>
          <p:cNvSpPr/>
          <p:nvPr/>
        </p:nvSpPr>
        <p:spPr>
          <a:xfrm>
            <a:off x="11028060" y="237068"/>
            <a:ext cx="228147" cy="933760"/>
          </a:xfrm>
          <a:prstGeom prst="rect">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Rectangle 13">
            <a:extLst>
              <a:ext uri="{FF2B5EF4-FFF2-40B4-BE49-F238E27FC236}">
                <a16:creationId xmlns:a16="http://schemas.microsoft.com/office/drawing/2014/main" id="{E4920FFD-720A-459F-BF6F-C99BDB58CCD6}"/>
              </a:ext>
            </a:extLst>
          </p:cNvPr>
          <p:cNvSpPr/>
          <p:nvPr/>
        </p:nvSpPr>
        <p:spPr>
          <a:xfrm>
            <a:off x="8253943" y="469276"/>
            <a:ext cx="2521844" cy="483850"/>
          </a:xfrm>
          <a:prstGeom prst="rect">
            <a:avLst/>
          </a:prstGeom>
        </p:spPr>
        <p:txBody>
          <a:bodyPr wrap="none">
            <a:spAutoFit/>
          </a:bodyPr>
          <a:lstStyle/>
          <a:p>
            <a:pPr algn="r" rtl="1">
              <a:lnSpc>
                <a:spcPct val="106000"/>
              </a:lnSpc>
              <a:spcAft>
                <a:spcPts val="800"/>
              </a:spcAft>
            </a:pP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م</a:t>
            </a:r>
            <a:r>
              <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بررات اختيار مدينة</a:t>
            </a:r>
            <a:r>
              <a:rPr lang="ar-SA"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rPr>
              <a:t> سلفيت</a:t>
            </a:r>
            <a:endParaRPr lang="ar-JO" sz="2400" b="1" dirty="0">
              <a:solidFill>
                <a:schemeClr val="bg1"/>
              </a:solidFill>
              <a:latin typeface="Traditional Arabic" panose="02020603050405020304" pitchFamily="18" charset="-78"/>
              <a:ea typeface="Calibri" panose="020F0502020204030204" pitchFamily="34" charset="0"/>
              <a:cs typeface="Traditional Arabic" panose="02020603050405020304" pitchFamily="18" charset="-78"/>
            </a:endParaRPr>
          </a:p>
        </p:txBody>
      </p:sp>
      <p:pic>
        <p:nvPicPr>
          <p:cNvPr id="2" name="Picture 1">
            <a:extLst>
              <a:ext uri="{FF2B5EF4-FFF2-40B4-BE49-F238E27FC236}">
                <a16:creationId xmlns:a16="http://schemas.microsoft.com/office/drawing/2014/main" id="{09B0BF3C-4E6E-4123-860E-5EE8D616EB23}"/>
              </a:ext>
            </a:extLst>
          </p:cNvPr>
          <p:cNvPicPr>
            <a:picLocks noChangeAspect="1"/>
          </p:cNvPicPr>
          <p:nvPr/>
        </p:nvPicPr>
        <p:blipFill>
          <a:blip r:embed="rId3"/>
          <a:stretch>
            <a:fillRect/>
          </a:stretch>
        </p:blipFill>
        <p:spPr>
          <a:xfrm>
            <a:off x="7753743" y="547379"/>
            <a:ext cx="266143" cy="1103880"/>
          </a:xfrm>
          <a:prstGeom prst="rect">
            <a:avLst/>
          </a:prstGeom>
        </p:spPr>
      </p:pic>
      <p:sp>
        <p:nvSpPr>
          <p:cNvPr id="10" name="Rectangle 9">
            <a:extLst>
              <a:ext uri="{FF2B5EF4-FFF2-40B4-BE49-F238E27FC236}">
                <a16:creationId xmlns:a16="http://schemas.microsoft.com/office/drawing/2014/main" id="{3AECC1E3-AD4E-423D-97CA-8F47E603A4DB}"/>
              </a:ext>
            </a:extLst>
          </p:cNvPr>
          <p:cNvSpPr/>
          <p:nvPr/>
        </p:nvSpPr>
        <p:spPr>
          <a:xfrm>
            <a:off x="9432639" y="1470046"/>
            <a:ext cx="2055425" cy="59897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18"/>
          </a:p>
        </p:txBody>
      </p:sp>
      <p:sp>
        <p:nvSpPr>
          <p:cNvPr id="11" name="TextBox 10">
            <a:extLst>
              <a:ext uri="{FF2B5EF4-FFF2-40B4-BE49-F238E27FC236}">
                <a16:creationId xmlns:a16="http://schemas.microsoft.com/office/drawing/2014/main" id="{D3A590B9-4A6D-49B4-9D16-72C142AD7E2D}"/>
              </a:ext>
            </a:extLst>
          </p:cNvPr>
          <p:cNvSpPr txBox="1"/>
          <p:nvPr/>
        </p:nvSpPr>
        <p:spPr>
          <a:xfrm>
            <a:off x="9647682" y="1517663"/>
            <a:ext cx="2501390" cy="461665"/>
          </a:xfrm>
          <a:prstGeom prst="rect">
            <a:avLst/>
          </a:prstGeom>
          <a:noFill/>
        </p:spPr>
        <p:txBody>
          <a:bodyPr wrap="square" rtlCol="0">
            <a:spAutoFit/>
          </a:bodyPr>
          <a:lstStyle/>
          <a:p>
            <a:r>
              <a:rPr lang="ar-SA" sz="2400" b="1" dirty="0">
                <a:solidFill>
                  <a:srgbClr val="FFC000"/>
                </a:solidFill>
              </a:rPr>
              <a:t>محددات سياسية</a:t>
            </a:r>
            <a:endParaRPr lang="en-US" sz="2400" b="1" dirty="0">
              <a:solidFill>
                <a:srgbClr val="FFC000"/>
              </a:solidFill>
            </a:endParaRPr>
          </a:p>
        </p:txBody>
      </p:sp>
      <p:sp>
        <p:nvSpPr>
          <p:cNvPr id="12" name="TextBox 11">
            <a:extLst>
              <a:ext uri="{FF2B5EF4-FFF2-40B4-BE49-F238E27FC236}">
                <a16:creationId xmlns:a16="http://schemas.microsoft.com/office/drawing/2014/main" id="{8EFCF298-F8AE-4206-AF2F-6525F9B17F66}"/>
              </a:ext>
            </a:extLst>
          </p:cNvPr>
          <p:cNvSpPr txBox="1"/>
          <p:nvPr/>
        </p:nvSpPr>
        <p:spPr>
          <a:xfrm>
            <a:off x="5211064" y="2233769"/>
            <a:ext cx="6532656" cy="2031325"/>
          </a:xfrm>
          <a:prstGeom prst="rect">
            <a:avLst/>
          </a:prstGeom>
          <a:noFill/>
        </p:spPr>
        <p:txBody>
          <a:bodyPr wrap="square" rtlCol="0">
            <a:spAutoFit/>
          </a:bodyPr>
          <a:lstStyle/>
          <a:p>
            <a:pPr algn="r"/>
            <a:r>
              <a:rPr lang="ar-SA" b="1" dirty="0"/>
              <a:t>1-وجود أكبر مستوطنة بالضفة الغربية </a:t>
            </a:r>
          </a:p>
          <a:p>
            <a:pPr algn="r"/>
            <a:r>
              <a:rPr lang="ar-SA" b="1" dirty="0"/>
              <a:t>على جزء من أراضي مدينة سلفيت.</a:t>
            </a:r>
          </a:p>
          <a:p>
            <a:pPr algn="r"/>
            <a:endParaRPr lang="ar-SA" b="1" dirty="0"/>
          </a:p>
          <a:p>
            <a:pPr algn="r"/>
            <a:r>
              <a:rPr lang="ar-SA" b="1" dirty="0"/>
              <a:t>2-استلاء الاحتلال على 10,845 دونم</a:t>
            </a:r>
          </a:p>
          <a:p>
            <a:pPr algn="r"/>
            <a:r>
              <a:rPr lang="ar-SA" b="1" dirty="0"/>
              <a:t> من أراضي المدينة.</a:t>
            </a:r>
          </a:p>
          <a:p>
            <a:pPr algn="r"/>
            <a:endParaRPr lang="ar-SA" b="1" dirty="0"/>
          </a:p>
          <a:p>
            <a:pPr algn="r"/>
            <a:endParaRPr lang="en-US" b="1" dirty="0"/>
          </a:p>
        </p:txBody>
      </p:sp>
    </p:spTree>
    <p:extLst>
      <p:ext uri="{BB962C8B-B14F-4D97-AF65-F5344CB8AC3E}">
        <p14:creationId xmlns:p14="http://schemas.microsoft.com/office/powerpoint/2010/main" val="36388740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fade">
                                      <p:cBhvr>
                                        <p:cTn id="7" dur="1000"/>
                                        <p:tgtEl>
                                          <p:spTgt spid="12">
                                            <p:txEl>
                                              <p:pRg st="3" end="3"/>
                                            </p:txEl>
                                          </p:spTgt>
                                        </p:tgtEl>
                                      </p:cBhvr>
                                    </p:animEffect>
                                    <p:anim calcmode="lin" valueType="num">
                                      <p:cBhvr>
                                        <p:cTn id="8"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xEl>
                                              <p:pRg st="4" end="4"/>
                                            </p:txEl>
                                          </p:spTgt>
                                        </p:tgtEl>
                                        <p:attrNameLst>
                                          <p:attrName>style.visibility</p:attrName>
                                        </p:attrNameLst>
                                      </p:cBhvr>
                                      <p:to>
                                        <p:strVal val="visible"/>
                                      </p:to>
                                    </p:set>
                                    <p:animEffect transition="in" filter="fade">
                                      <p:cBhvr>
                                        <p:cTn id="12" dur="1000"/>
                                        <p:tgtEl>
                                          <p:spTgt spid="12">
                                            <p:txEl>
                                              <p:pRg st="4" end="4"/>
                                            </p:txEl>
                                          </p:spTgt>
                                        </p:tgtEl>
                                      </p:cBhvr>
                                    </p:animEffect>
                                    <p:anim calcmode="lin" valueType="num">
                                      <p:cBhvr>
                                        <p:cTn id="13"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10294</TotalTime>
  <Words>1459</Words>
  <Application>Microsoft Office PowerPoint</Application>
  <PresentationFormat>Widescreen</PresentationFormat>
  <Paragraphs>574</Paragraphs>
  <Slides>54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Adobe Gothic Std B</vt:lpstr>
      <vt:lpstr>Arabic Typesetting</vt:lpstr>
      <vt:lpstr>Arial</vt:lpstr>
      <vt:lpstr>Calibri</vt:lpstr>
      <vt:lpstr>Calibri Light</vt:lpstr>
      <vt:lpstr>Euphemia</vt:lpstr>
      <vt:lpstr>Simplified Arabic</vt:lpstr>
      <vt:lpstr>Times New Roman</vt:lpstr>
      <vt:lpstr>Traditional Arabic</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hana</dc:creator>
  <cp:lastModifiedBy>hana</cp:lastModifiedBy>
  <cp:revision>181</cp:revision>
  <dcterms:created xsi:type="dcterms:W3CDTF">2018-05-02T11:03:53Z</dcterms:created>
  <dcterms:modified xsi:type="dcterms:W3CDTF">2018-05-25T12:20:54Z</dcterms:modified>
</cp:coreProperties>
</file>