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70"/>
  </p:notesMasterIdLst>
  <p:sldIdLst>
    <p:sldId id="330" r:id="rId2"/>
    <p:sldId id="331" r:id="rId3"/>
    <p:sldId id="332" r:id="rId4"/>
    <p:sldId id="333" r:id="rId5"/>
    <p:sldId id="334" r:id="rId6"/>
    <p:sldId id="335" r:id="rId7"/>
    <p:sldId id="336" r:id="rId8"/>
    <p:sldId id="337" r:id="rId9"/>
    <p:sldId id="338" r:id="rId10"/>
    <p:sldId id="339" r:id="rId11"/>
    <p:sldId id="340" r:id="rId12"/>
    <p:sldId id="341" r:id="rId13"/>
    <p:sldId id="342" r:id="rId14"/>
    <p:sldId id="343" r:id="rId15"/>
    <p:sldId id="344" r:id="rId16"/>
    <p:sldId id="372" r:id="rId17"/>
    <p:sldId id="373" r:id="rId18"/>
    <p:sldId id="374" r:id="rId19"/>
    <p:sldId id="375" r:id="rId20"/>
    <p:sldId id="376" r:id="rId21"/>
    <p:sldId id="377" r:id="rId22"/>
    <p:sldId id="378" r:id="rId23"/>
    <p:sldId id="379" r:id="rId24"/>
    <p:sldId id="362" r:id="rId25"/>
    <p:sldId id="363" r:id="rId26"/>
    <p:sldId id="380" r:id="rId27"/>
    <p:sldId id="381" r:id="rId28"/>
    <p:sldId id="366" r:id="rId29"/>
    <p:sldId id="367" r:id="rId30"/>
    <p:sldId id="368" r:id="rId31"/>
    <p:sldId id="369" r:id="rId32"/>
    <p:sldId id="370" r:id="rId33"/>
    <p:sldId id="387" r:id="rId34"/>
    <p:sldId id="386" r:id="rId35"/>
    <p:sldId id="389" r:id="rId36"/>
    <p:sldId id="390" r:id="rId37"/>
    <p:sldId id="385" r:id="rId38"/>
    <p:sldId id="392" r:id="rId39"/>
    <p:sldId id="393" r:id="rId40"/>
    <p:sldId id="394" r:id="rId41"/>
    <p:sldId id="395" r:id="rId42"/>
    <p:sldId id="383" r:id="rId43"/>
    <p:sldId id="382" r:id="rId44"/>
    <p:sldId id="397" r:id="rId45"/>
    <p:sldId id="398" r:id="rId46"/>
    <p:sldId id="399" r:id="rId47"/>
    <p:sldId id="400" r:id="rId48"/>
    <p:sldId id="401" r:id="rId49"/>
    <p:sldId id="310" r:id="rId50"/>
    <p:sldId id="311" r:id="rId51"/>
    <p:sldId id="312" r:id="rId52"/>
    <p:sldId id="313" r:id="rId53"/>
    <p:sldId id="325" r:id="rId54"/>
    <p:sldId id="324" r:id="rId55"/>
    <p:sldId id="309" r:id="rId56"/>
    <p:sldId id="314" r:id="rId57"/>
    <p:sldId id="315" r:id="rId58"/>
    <p:sldId id="316" r:id="rId59"/>
    <p:sldId id="317" r:id="rId60"/>
    <p:sldId id="318" r:id="rId61"/>
    <p:sldId id="319" r:id="rId62"/>
    <p:sldId id="320" r:id="rId63"/>
    <p:sldId id="321" r:id="rId64"/>
    <p:sldId id="322" r:id="rId65"/>
    <p:sldId id="323" r:id="rId66"/>
    <p:sldId id="384" r:id="rId67"/>
    <p:sldId id="327" r:id="rId68"/>
    <p:sldId id="329" r:id="rId6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82" autoAdjust="0"/>
    <p:restoredTop sz="94434" autoAdjust="0"/>
  </p:normalViewPr>
  <p:slideViewPr>
    <p:cSldViewPr>
      <p:cViewPr varScale="1">
        <p:scale>
          <a:sx n="70" d="100"/>
          <a:sy n="70" d="100"/>
        </p:scale>
        <p:origin x="137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291309-FB0E-4B2B-8EA5-AE2D0FEBDE0C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B8AADB6-D63F-40D8-8BE8-68C0994CC6F9}">
      <dgm:prSet phldrT="[Text]"/>
      <dgm:spPr/>
      <dgm:t>
        <a:bodyPr/>
        <a:lstStyle/>
        <a:p>
          <a:r>
            <a:rPr lang="en-US" dirty="0" smtClean="0"/>
            <a:t>Introduction</a:t>
          </a:r>
          <a:endParaRPr lang="en-US" dirty="0"/>
        </a:p>
      </dgm:t>
    </dgm:pt>
    <dgm:pt modelId="{A4C1240B-9CA1-4353-ACB6-E032B8BF96D2}" type="parTrans" cxnId="{4A9F961F-F103-4FA0-A75C-36327E66F659}">
      <dgm:prSet/>
      <dgm:spPr/>
      <dgm:t>
        <a:bodyPr/>
        <a:lstStyle/>
        <a:p>
          <a:endParaRPr lang="en-US"/>
        </a:p>
      </dgm:t>
    </dgm:pt>
    <dgm:pt modelId="{36E012D7-00DE-46BF-913E-6B5114F5EB0F}" type="sibTrans" cxnId="{4A9F961F-F103-4FA0-A75C-36327E66F659}">
      <dgm:prSet/>
      <dgm:spPr/>
      <dgm:t>
        <a:bodyPr/>
        <a:lstStyle/>
        <a:p>
          <a:endParaRPr lang="en-US"/>
        </a:p>
      </dgm:t>
    </dgm:pt>
    <dgm:pt modelId="{A62B68DB-9516-405E-A07F-E92B947001B1}">
      <dgm:prSet phldrT="[Text]"/>
      <dgm:spPr/>
      <dgm:t>
        <a:bodyPr/>
        <a:lstStyle/>
        <a:p>
          <a:r>
            <a:rPr lang="en-US" dirty="0" smtClean="0"/>
            <a:t>Structural Design </a:t>
          </a:r>
          <a:endParaRPr lang="en-US" dirty="0"/>
        </a:p>
      </dgm:t>
    </dgm:pt>
    <dgm:pt modelId="{B3DF0765-E30C-4B3A-94C1-4E14ACD445F7}" type="parTrans" cxnId="{722E53EA-1AB1-4A7A-9519-5C1833A0A1D3}">
      <dgm:prSet/>
      <dgm:spPr/>
      <dgm:t>
        <a:bodyPr/>
        <a:lstStyle/>
        <a:p>
          <a:endParaRPr lang="en-US"/>
        </a:p>
      </dgm:t>
    </dgm:pt>
    <dgm:pt modelId="{15195E9B-0AED-4C75-8A93-01290AC1B0DF}" type="sibTrans" cxnId="{722E53EA-1AB1-4A7A-9519-5C1833A0A1D3}">
      <dgm:prSet/>
      <dgm:spPr/>
      <dgm:t>
        <a:bodyPr/>
        <a:lstStyle/>
        <a:p>
          <a:endParaRPr lang="en-US"/>
        </a:p>
      </dgm:t>
    </dgm:pt>
    <dgm:pt modelId="{D895E4BD-EE40-4EF1-9B92-9725E54932C7}">
      <dgm:prSet/>
      <dgm:spPr/>
      <dgm:t>
        <a:bodyPr/>
        <a:lstStyle/>
        <a:p>
          <a:r>
            <a:rPr lang="en-US" dirty="0" smtClean="0"/>
            <a:t>Quantity Surveying and Cost Estimation</a:t>
          </a:r>
          <a:endParaRPr lang="en-US" dirty="0"/>
        </a:p>
      </dgm:t>
    </dgm:pt>
    <dgm:pt modelId="{074C212B-C762-4E43-8F64-7A09107166C0}" type="parTrans" cxnId="{918F8627-A2E6-4788-AC91-E2502AB2F800}">
      <dgm:prSet/>
      <dgm:spPr/>
      <dgm:t>
        <a:bodyPr/>
        <a:lstStyle/>
        <a:p>
          <a:endParaRPr lang="en-US"/>
        </a:p>
      </dgm:t>
    </dgm:pt>
    <dgm:pt modelId="{98287F75-C75E-47C1-A8A6-F87253F42F2E}" type="sibTrans" cxnId="{918F8627-A2E6-4788-AC91-E2502AB2F800}">
      <dgm:prSet/>
      <dgm:spPr/>
      <dgm:t>
        <a:bodyPr/>
        <a:lstStyle/>
        <a:p>
          <a:endParaRPr lang="en-US"/>
        </a:p>
      </dgm:t>
    </dgm:pt>
    <dgm:pt modelId="{76C76AB6-A221-4391-9E5E-A0A2A4837EDF}">
      <dgm:prSet/>
      <dgm:spPr/>
      <dgm:t>
        <a:bodyPr/>
        <a:lstStyle/>
        <a:p>
          <a:r>
            <a:rPr lang="en-US" dirty="0" smtClean="0"/>
            <a:t>Environmental Design</a:t>
          </a:r>
          <a:endParaRPr lang="en-US" dirty="0"/>
        </a:p>
      </dgm:t>
    </dgm:pt>
    <dgm:pt modelId="{EE689B0C-7276-43DC-B263-B477B50FE479}" type="sibTrans" cxnId="{C752D496-2594-4AF1-9D04-7EB0496A7505}">
      <dgm:prSet/>
      <dgm:spPr/>
      <dgm:t>
        <a:bodyPr/>
        <a:lstStyle/>
        <a:p>
          <a:endParaRPr lang="en-US"/>
        </a:p>
      </dgm:t>
    </dgm:pt>
    <dgm:pt modelId="{E4D6BA23-5EF8-4A7B-AE61-648670F55D18}" type="parTrans" cxnId="{C752D496-2594-4AF1-9D04-7EB0496A7505}">
      <dgm:prSet/>
      <dgm:spPr/>
      <dgm:t>
        <a:bodyPr/>
        <a:lstStyle/>
        <a:p>
          <a:endParaRPr lang="en-US"/>
        </a:p>
      </dgm:t>
    </dgm:pt>
    <dgm:pt modelId="{C09A351D-8011-43FE-B050-B1CC0D043AF4}">
      <dgm:prSet/>
      <dgm:spPr/>
      <dgm:t>
        <a:bodyPr/>
        <a:lstStyle/>
        <a:p>
          <a:r>
            <a:rPr lang="en-US" dirty="0" smtClean="0"/>
            <a:t>Mechanical Design</a:t>
          </a:r>
          <a:endParaRPr lang="en-US" dirty="0"/>
        </a:p>
      </dgm:t>
    </dgm:pt>
    <dgm:pt modelId="{9B76039F-5E1B-45EC-AE5A-F4B9893FC678}" type="parTrans" cxnId="{241FCFD3-AEAF-496D-90A1-FA409EEBD579}">
      <dgm:prSet/>
      <dgm:spPr/>
      <dgm:t>
        <a:bodyPr/>
        <a:lstStyle/>
        <a:p>
          <a:endParaRPr lang="en-US"/>
        </a:p>
      </dgm:t>
    </dgm:pt>
    <dgm:pt modelId="{19FC9AB9-D0EC-4C60-A7AB-86D37A214CF8}" type="sibTrans" cxnId="{241FCFD3-AEAF-496D-90A1-FA409EEBD579}">
      <dgm:prSet/>
      <dgm:spPr/>
      <dgm:t>
        <a:bodyPr/>
        <a:lstStyle/>
        <a:p>
          <a:endParaRPr lang="en-US"/>
        </a:p>
      </dgm:t>
    </dgm:pt>
    <dgm:pt modelId="{1EF80461-44B9-41BE-AC74-864773E30929}">
      <dgm:prSet/>
      <dgm:spPr/>
      <dgm:t>
        <a:bodyPr/>
        <a:lstStyle/>
        <a:p>
          <a:r>
            <a:rPr lang="en-US" dirty="0" smtClean="0"/>
            <a:t>Electrical Design</a:t>
          </a:r>
          <a:endParaRPr lang="en-US" dirty="0"/>
        </a:p>
      </dgm:t>
    </dgm:pt>
    <dgm:pt modelId="{EC2FD33C-AD48-4B2F-BC75-B30D1005149B}" type="parTrans" cxnId="{033ACF89-5E36-427D-B6DE-21130E3AFF0C}">
      <dgm:prSet/>
      <dgm:spPr/>
      <dgm:t>
        <a:bodyPr/>
        <a:lstStyle/>
        <a:p>
          <a:endParaRPr lang="en-US"/>
        </a:p>
      </dgm:t>
    </dgm:pt>
    <dgm:pt modelId="{B38FE205-2C14-485A-8E56-BD2916E53292}" type="sibTrans" cxnId="{033ACF89-5E36-427D-B6DE-21130E3AFF0C}">
      <dgm:prSet/>
      <dgm:spPr/>
      <dgm:t>
        <a:bodyPr/>
        <a:lstStyle/>
        <a:p>
          <a:endParaRPr lang="en-US"/>
        </a:p>
      </dgm:t>
    </dgm:pt>
    <dgm:pt modelId="{A758AD78-5218-4B8D-B405-807D50B2A21B}">
      <dgm:prSet phldrT="[Text]"/>
      <dgm:spPr/>
      <dgm:t>
        <a:bodyPr/>
        <a:lstStyle/>
        <a:p>
          <a:r>
            <a:rPr lang="en-US" dirty="0" smtClean="0"/>
            <a:t>Architectural Design</a:t>
          </a:r>
          <a:endParaRPr lang="en-US" dirty="0"/>
        </a:p>
      </dgm:t>
    </dgm:pt>
    <dgm:pt modelId="{32337F9B-C614-4520-BA97-181B7896E578}" type="sibTrans" cxnId="{DCCAB06D-CFD7-48B7-8785-6C802D3A9732}">
      <dgm:prSet/>
      <dgm:spPr/>
      <dgm:t>
        <a:bodyPr/>
        <a:lstStyle/>
        <a:p>
          <a:endParaRPr lang="en-US"/>
        </a:p>
      </dgm:t>
    </dgm:pt>
    <dgm:pt modelId="{0F42BEBD-0E37-49D0-B1CA-61A977CC32E9}" type="parTrans" cxnId="{DCCAB06D-CFD7-48B7-8785-6C802D3A9732}">
      <dgm:prSet/>
      <dgm:spPr/>
      <dgm:t>
        <a:bodyPr/>
        <a:lstStyle/>
        <a:p>
          <a:endParaRPr lang="en-US"/>
        </a:p>
      </dgm:t>
    </dgm:pt>
    <dgm:pt modelId="{00DF5582-C49E-4148-B4B6-BF3CFFD622ED}">
      <dgm:prSet/>
      <dgm:spPr/>
      <dgm:t>
        <a:bodyPr/>
        <a:lstStyle/>
        <a:p>
          <a:r>
            <a:rPr lang="en-US" dirty="0" smtClean="0"/>
            <a:t>Safety Design</a:t>
          </a:r>
          <a:endParaRPr lang="en-US" dirty="0"/>
        </a:p>
      </dgm:t>
    </dgm:pt>
    <dgm:pt modelId="{99F8E9A1-5B65-4E8F-A0E9-D5860F941F03}" type="parTrans" cxnId="{50985389-EAFB-4AEC-B0DF-125DC416475E}">
      <dgm:prSet/>
      <dgm:spPr/>
      <dgm:t>
        <a:bodyPr/>
        <a:lstStyle/>
        <a:p>
          <a:endParaRPr lang="en-US"/>
        </a:p>
      </dgm:t>
    </dgm:pt>
    <dgm:pt modelId="{61D948A4-83FA-4CF1-83F0-3DB1A9F3AC44}" type="sibTrans" cxnId="{50985389-EAFB-4AEC-B0DF-125DC416475E}">
      <dgm:prSet/>
      <dgm:spPr/>
      <dgm:t>
        <a:bodyPr/>
        <a:lstStyle/>
        <a:p>
          <a:endParaRPr lang="en-US"/>
        </a:p>
      </dgm:t>
    </dgm:pt>
    <dgm:pt modelId="{0ED9C3EB-7C67-4CF0-BF59-DE3135681435}" type="pres">
      <dgm:prSet presAssocID="{AA291309-FB0E-4B2B-8EA5-AE2D0FEBDE0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8A4FEB2-FA61-48E5-AEF3-DC9044104B96}" type="pres">
      <dgm:prSet presAssocID="{7B8AADB6-D63F-40D8-8BE8-68C0994CC6F9}" presName="parentText" presStyleLbl="node1" presStyleIdx="0" presStyleCnt="8" custLinFactY="-66992" custLinFactNeighborX="-11111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561803-1AFE-49E5-907C-54CCAEC15283}" type="pres">
      <dgm:prSet presAssocID="{36E012D7-00DE-46BF-913E-6B5114F5EB0F}" presName="spacer" presStyleCnt="0"/>
      <dgm:spPr/>
      <dgm:t>
        <a:bodyPr/>
        <a:lstStyle/>
        <a:p>
          <a:endParaRPr lang="en-US"/>
        </a:p>
      </dgm:t>
    </dgm:pt>
    <dgm:pt modelId="{2AB2D2D6-487A-42D1-B9EB-6D4A225F700C}" type="pres">
      <dgm:prSet presAssocID="{A758AD78-5218-4B8D-B405-807D50B2A21B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3D847D-EDD6-4968-BC75-C8A0E38039E8}" type="pres">
      <dgm:prSet presAssocID="{32337F9B-C614-4520-BA97-181B7896E578}" presName="spacer" presStyleCnt="0"/>
      <dgm:spPr/>
      <dgm:t>
        <a:bodyPr/>
        <a:lstStyle/>
        <a:p>
          <a:endParaRPr lang="en-US"/>
        </a:p>
      </dgm:t>
    </dgm:pt>
    <dgm:pt modelId="{B4A0CF96-84ED-4E2A-92B4-90B4E835CBB6}" type="pres">
      <dgm:prSet presAssocID="{A62B68DB-9516-405E-A07F-E92B947001B1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48E13C-23C9-4799-AE4B-9C9384B424A7}" type="pres">
      <dgm:prSet presAssocID="{15195E9B-0AED-4C75-8A93-01290AC1B0DF}" presName="spacer" presStyleCnt="0"/>
      <dgm:spPr/>
      <dgm:t>
        <a:bodyPr/>
        <a:lstStyle/>
        <a:p>
          <a:endParaRPr lang="en-US"/>
        </a:p>
      </dgm:t>
    </dgm:pt>
    <dgm:pt modelId="{6789C1F8-081D-4BA3-9E11-0D42C246FF85}" type="pres">
      <dgm:prSet presAssocID="{76C76AB6-A221-4391-9E5E-A0A2A4837EDF}" presName="parentText" presStyleLbl="node1" presStyleIdx="3" presStyleCnt="8" custLinFactY="285608" custLinFactNeighborX="-1042" custLinFactNeighborY="3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4A25E7-8397-474C-8FF0-D2138B1B22EE}" type="pres">
      <dgm:prSet presAssocID="{EE689B0C-7276-43DC-B263-B477B50FE479}" presName="spacer" presStyleCnt="0"/>
      <dgm:spPr/>
      <dgm:t>
        <a:bodyPr/>
        <a:lstStyle/>
        <a:p>
          <a:endParaRPr lang="en-US"/>
        </a:p>
      </dgm:t>
    </dgm:pt>
    <dgm:pt modelId="{3933A982-5BB8-40D0-BD0A-94A97F4112D8}" type="pres">
      <dgm:prSet presAssocID="{C09A351D-8011-43FE-B050-B1CC0D043AF4}" presName="parentText" presStyleLbl="node1" presStyleIdx="4" presStyleCnt="8" custLinFactY="-95660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E4C551-8C37-473C-A800-46B7B14B1B08}" type="pres">
      <dgm:prSet presAssocID="{19FC9AB9-D0EC-4C60-A7AB-86D37A214CF8}" presName="spacer" presStyleCnt="0"/>
      <dgm:spPr/>
      <dgm:t>
        <a:bodyPr/>
        <a:lstStyle/>
        <a:p>
          <a:endParaRPr lang="en-US"/>
        </a:p>
      </dgm:t>
    </dgm:pt>
    <dgm:pt modelId="{09A2EE6E-3E21-4BDD-A533-16B5A7BB8411}" type="pres">
      <dgm:prSet presAssocID="{1EF80461-44B9-41BE-AC74-864773E30929}" presName="parentText" presStyleLbl="node1" presStyleIdx="5" presStyleCnt="8" custLinFactY="-93296" custLinFactNeighborX="-1111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A033F8-0659-4269-84E4-BAF8CC92C4AC}" type="pres">
      <dgm:prSet presAssocID="{B38FE205-2C14-485A-8E56-BD2916E53292}" presName="spacer" presStyleCnt="0"/>
      <dgm:spPr/>
      <dgm:t>
        <a:bodyPr/>
        <a:lstStyle/>
        <a:p>
          <a:endParaRPr lang="en-US"/>
        </a:p>
      </dgm:t>
    </dgm:pt>
    <dgm:pt modelId="{9C30D6B3-0198-48EA-A319-E9D75049740E}" type="pres">
      <dgm:prSet presAssocID="{00DF5582-C49E-4148-B4B6-BF3CFFD622ED}" presName="parentText" presStyleLbl="node1" presStyleIdx="6" presStyleCnt="8" custScaleY="86385" custLinFactY="-100000" custLinFactNeighborY="-10114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5D2C97-CC92-4728-9B2F-87CD10E61427}" type="pres">
      <dgm:prSet presAssocID="{61D948A4-83FA-4CF1-83F0-3DB1A9F3AC44}" presName="spacer" presStyleCnt="0"/>
      <dgm:spPr/>
      <dgm:t>
        <a:bodyPr/>
        <a:lstStyle/>
        <a:p>
          <a:endParaRPr lang="en-US"/>
        </a:p>
      </dgm:t>
    </dgm:pt>
    <dgm:pt modelId="{6D90CBBB-0829-4DAA-9AF9-0C9E67016A56}" type="pres">
      <dgm:prSet presAssocID="{D895E4BD-EE40-4EF1-9B92-9725E54932C7}" presName="parentText" presStyleLbl="node1" presStyleIdx="7" presStyleCnt="8" custScaleY="117198" custLinFactY="1789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18F8627-A2E6-4788-AC91-E2502AB2F800}" srcId="{AA291309-FB0E-4B2B-8EA5-AE2D0FEBDE0C}" destId="{D895E4BD-EE40-4EF1-9B92-9725E54932C7}" srcOrd="7" destOrd="0" parTransId="{074C212B-C762-4E43-8F64-7A09107166C0}" sibTransId="{98287F75-C75E-47C1-A8A6-F87253F42F2E}"/>
    <dgm:cxn modelId="{092DA9BC-7422-4A39-BF28-6DF2A6B52E65}" type="presOf" srcId="{A62B68DB-9516-405E-A07F-E92B947001B1}" destId="{B4A0CF96-84ED-4E2A-92B4-90B4E835CBB6}" srcOrd="0" destOrd="0" presId="urn:microsoft.com/office/officeart/2005/8/layout/vList2"/>
    <dgm:cxn modelId="{8569A016-82D0-43A0-801C-9B118DFBFCE0}" type="presOf" srcId="{D895E4BD-EE40-4EF1-9B92-9725E54932C7}" destId="{6D90CBBB-0829-4DAA-9AF9-0C9E67016A56}" srcOrd="0" destOrd="0" presId="urn:microsoft.com/office/officeart/2005/8/layout/vList2"/>
    <dgm:cxn modelId="{B2902FAD-5203-4B00-9F10-E59448C610F3}" type="presOf" srcId="{AA291309-FB0E-4B2B-8EA5-AE2D0FEBDE0C}" destId="{0ED9C3EB-7C67-4CF0-BF59-DE3135681435}" srcOrd="0" destOrd="0" presId="urn:microsoft.com/office/officeart/2005/8/layout/vList2"/>
    <dgm:cxn modelId="{DCCAB06D-CFD7-48B7-8785-6C802D3A9732}" srcId="{AA291309-FB0E-4B2B-8EA5-AE2D0FEBDE0C}" destId="{A758AD78-5218-4B8D-B405-807D50B2A21B}" srcOrd="1" destOrd="0" parTransId="{0F42BEBD-0E37-49D0-B1CA-61A977CC32E9}" sibTransId="{32337F9B-C614-4520-BA97-181B7896E578}"/>
    <dgm:cxn modelId="{C752D496-2594-4AF1-9D04-7EB0496A7505}" srcId="{AA291309-FB0E-4B2B-8EA5-AE2D0FEBDE0C}" destId="{76C76AB6-A221-4391-9E5E-A0A2A4837EDF}" srcOrd="3" destOrd="0" parTransId="{E4D6BA23-5EF8-4A7B-AE61-648670F55D18}" sibTransId="{EE689B0C-7276-43DC-B263-B477B50FE479}"/>
    <dgm:cxn modelId="{6A48D5E3-C3C4-451A-9ACB-48348C606E79}" type="presOf" srcId="{7B8AADB6-D63F-40D8-8BE8-68C0994CC6F9}" destId="{E8A4FEB2-FA61-48E5-AEF3-DC9044104B96}" srcOrd="0" destOrd="0" presId="urn:microsoft.com/office/officeart/2005/8/layout/vList2"/>
    <dgm:cxn modelId="{033ACF89-5E36-427D-B6DE-21130E3AFF0C}" srcId="{AA291309-FB0E-4B2B-8EA5-AE2D0FEBDE0C}" destId="{1EF80461-44B9-41BE-AC74-864773E30929}" srcOrd="5" destOrd="0" parTransId="{EC2FD33C-AD48-4B2F-BC75-B30D1005149B}" sibTransId="{B38FE205-2C14-485A-8E56-BD2916E53292}"/>
    <dgm:cxn modelId="{1A8FCD15-8E67-4201-978A-27614A6A75FA}" type="presOf" srcId="{00DF5582-C49E-4148-B4B6-BF3CFFD622ED}" destId="{9C30D6B3-0198-48EA-A319-E9D75049740E}" srcOrd="0" destOrd="0" presId="urn:microsoft.com/office/officeart/2005/8/layout/vList2"/>
    <dgm:cxn modelId="{33E40553-2EF8-43B6-B436-477F1E9698CB}" type="presOf" srcId="{1EF80461-44B9-41BE-AC74-864773E30929}" destId="{09A2EE6E-3E21-4BDD-A533-16B5A7BB8411}" srcOrd="0" destOrd="0" presId="urn:microsoft.com/office/officeart/2005/8/layout/vList2"/>
    <dgm:cxn modelId="{54AF2EA9-DB58-479A-AB76-3EBAC569B7C0}" type="presOf" srcId="{A758AD78-5218-4B8D-B405-807D50B2A21B}" destId="{2AB2D2D6-487A-42D1-B9EB-6D4A225F700C}" srcOrd="0" destOrd="0" presId="urn:microsoft.com/office/officeart/2005/8/layout/vList2"/>
    <dgm:cxn modelId="{241FCFD3-AEAF-496D-90A1-FA409EEBD579}" srcId="{AA291309-FB0E-4B2B-8EA5-AE2D0FEBDE0C}" destId="{C09A351D-8011-43FE-B050-B1CC0D043AF4}" srcOrd="4" destOrd="0" parTransId="{9B76039F-5E1B-45EC-AE5A-F4B9893FC678}" sibTransId="{19FC9AB9-D0EC-4C60-A7AB-86D37A214CF8}"/>
    <dgm:cxn modelId="{C86548C7-1F42-4353-9B3C-35F0271BF038}" type="presOf" srcId="{C09A351D-8011-43FE-B050-B1CC0D043AF4}" destId="{3933A982-5BB8-40D0-BD0A-94A97F4112D8}" srcOrd="0" destOrd="0" presId="urn:microsoft.com/office/officeart/2005/8/layout/vList2"/>
    <dgm:cxn modelId="{50985389-EAFB-4AEC-B0DF-125DC416475E}" srcId="{AA291309-FB0E-4B2B-8EA5-AE2D0FEBDE0C}" destId="{00DF5582-C49E-4148-B4B6-BF3CFFD622ED}" srcOrd="6" destOrd="0" parTransId="{99F8E9A1-5B65-4E8F-A0E9-D5860F941F03}" sibTransId="{61D948A4-83FA-4CF1-83F0-3DB1A9F3AC44}"/>
    <dgm:cxn modelId="{722E53EA-1AB1-4A7A-9519-5C1833A0A1D3}" srcId="{AA291309-FB0E-4B2B-8EA5-AE2D0FEBDE0C}" destId="{A62B68DB-9516-405E-A07F-E92B947001B1}" srcOrd="2" destOrd="0" parTransId="{B3DF0765-E30C-4B3A-94C1-4E14ACD445F7}" sibTransId="{15195E9B-0AED-4C75-8A93-01290AC1B0DF}"/>
    <dgm:cxn modelId="{4A9F961F-F103-4FA0-A75C-36327E66F659}" srcId="{AA291309-FB0E-4B2B-8EA5-AE2D0FEBDE0C}" destId="{7B8AADB6-D63F-40D8-8BE8-68C0994CC6F9}" srcOrd="0" destOrd="0" parTransId="{A4C1240B-9CA1-4353-ACB6-E032B8BF96D2}" sibTransId="{36E012D7-00DE-46BF-913E-6B5114F5EB0F}"/>
    <dgm:cxn modelId="{02382E35-7A3C-4115-A635-7E8E1E79586D}" type="presOf" srcId="{76C76AB6-A221-4391-9E5E-A0A2A4837EDF}" destId="{6789C1F8-081D-4BA3-9E11-0D42C246FF85}" srcOrd="0" destOrd="0" presId="urn:microsoft.com/office/officeart/2005/8/layout/vList2"/>
    <dgm:cxn modelId="{00B42886-F1B7-4EC1-901E-33679D2AA9D1}" type="presParOf" srcId="{0ED9C3EB-7C67-4CF0-BF59-DE3135681435}" destId="{E8A4FEB2-FA61-48E5-AEF3-DC9044104B96}" srcOrd="0" destOrd="0" presId="urn:microsoft.com/office/officeart/2005/8/layout/vList2"/>
    <dgm:cxn modelId="{4B3BE3B4-BB5B-4C70-94D4-970FB57723EF}" type="presParOf" srcId="{0ED9C3EB-7C67-4CF0-BF59-DE3135681435}" destId="{4B561803-1AFE-49E5-907C-54CCAEC15283}" srcOrd="1" destOrd="0" presId="urn:microsoft.com/office/officeart/2005/8/layout/vList2"/>
    <dgm:cxn modelId="{F67B42CA-CD7E-4565-9118-22C15AFDCD28}" type="presParOf" srcId="{0ED9C3EB-7C67-4CF0-BF59-DE3135681435}" destId="{2AB2D2D6-487A-42D1-B9EB-6D4A225F700C}" srcOrd="2" destOrd="0" presId="urn:microsoft.com/office/officeart/2005/8/layout/vList2"/>
    <dgm:cxn modelId="{0EF09B32-B670-47ED-9F73-748244F10B19}" type="presParOf" srcId="{0ED9C3EB-7C67-4CF0-BF59-DE3135681435}" destId="{EA3D847D-EDD6-4968-BC75-C8A0E38039E8}" srcOrd="3" destOrd="0" presId="urn:microsoft.com/office/officeart/2005/8/layout/vList2"/>
    <dgm:cxn modelId="{A1A66D1F-063A-4C47-93C7-0631E09626BC}" type="presParOf" srcId="{0ED9C3EB-7C67-4CF0-BF59-DE3135681435}" destId="{B4A0CF96-84ED-4E2A-92B4-90B4E835CBB6}" srcOrd="4" destOrd="0" presId="urn:microsoft.com/office/officeart/2005/8/layout/vList2"/>
    <dgm:cxn modelId="{F9370153-AB13-4734-B3DD-D388DEAA189F}" type="presParOf" srcId="{0ED9C3EB-7C67-4CF0-BF59-DE3135681435}" destId="{8348E13C-23C9-4799-AE4B-9C9384B424A7}" srcOrd="5" destOrd="0" presId="urn:microsoft.com/office/officeart/2005/8/layout/vList2"/>
    <dgm:cxn modelId="{C9BDB553-0B74-4BF0-8569-C178FF63A667}" type="presParOf" srcId="{0ED9C3EB-7C67-4CF0-BF59-DE3135681435}" destId="{6789C1F8-081D-4BA3-9E11-0D42C246FF85}" srcOrd="6" destOrd="0" presId="urn:microsoft.com/office/officeart/2005/8/layout/vList2"/>
    <dgm:cxn modelId="{FCEA18CA-9FA5-4B7A-9D96-575102249F7A}" type="presParOf" srcId="{0ED9C3EB-7C67-4CF0-BF59-DE3135681435}" destId="{CC4A25E7-8397-474C-8FF0-D2138B1B22EE}" srcOrd="7" destOrd="0" presId="urn:microsoft.com/office/officeart/2005/8/layout/vList2"/>
    <dgm:cxn modelId="{DFF30E6E-5B68-41D4-AF4A-D742AF8D4826}" type="presParOf" srcId="{0ED9C3EB-7C67-4CF0-BF59-DE3135681435}" destId="{3933A982-5BB8-40D0-BD0A-94A97F4112D8}" srcOrd="8" destOrd="0" presId="urn:microsoft.com/office/officeart/2005/8/layout/vList2"/>
    <dgm:cxn modelId="{0C578684-A13A-4A7A-8CA0-BED8F78D562B}" type="presParOf" srcId="{0ED9C3EB-7C67-4CF0-BF59-DE3135681435}" destId="{24E4C551-8C37-473C-A800-46B7B14B1B08}" srcOrd="9" destOrd="0" presId="urn:microsoft.com/office/officeart/2005/8/layout/vList2"/>
    <dgm:cxn modelId="{FE4EB5A2-9F51-4665-BEB0-A2A1CFDA5D77}" type="presParOf" srcId="{0ED9C3EB-7C67-4CF0-BF59-DE3135681435}" destId="{09A2EE6E-3E21-4BDD-A533-16B5A7BB8411}" srcOrd="10" destOrd="0" presId="urn:microsoft.com/office/officeart/2005/8/layout/vList2"/>
    <dgm:cxn modelId="{F39FFD57-D617-4033-A643-500AB46BAF7C}" type="presParOf" srcId="{0ED9C3EB-7C67-4CF0-BF59-DE3135681435}" destId="{1DA033F8-0659-4269-84E4-BAF8CC92C4AC}" srcOrd="11" destOrd="0" presId="urn:microsoft.com/office/officeart/2005/8/layout/vList2"/>
    <dgm:cxn modelId="{416BE1A2-4C30-4440-9CFE-EB0328A601CF}" type="presParOf" srcId="{0ED9C3EB-7C67-4CF0-BF59-DE3135681435}" destId="{9C30D6B3-0198-48EA-A319-E9D75049740E}" srcOrd="12" destOrd="0" presId="urn:microsoft.com/office/officeart/2005/8/layout/vList2"/>
    <dgm:cxn modelId="{29B8D839-4823-4EA5-B2C7-CA4059016479}" type="presParOf" srcId="{0ED9C3EB-7C67-4CF0-BF59-DE3135681435}" destId="{2B5D2C97-CC92-4728-9B2F-87CD10E61427}" srcOrd="13" destOrd="0" presId="urn:microsoft.com/office/officeart/2005/8/layout/vList2"/>
    <dgm:cxn modelId="{32927C84-63AB-4DF3-BFDD-9524F0798D95}" type="presParOf" srcId="{0ED9C3EB-7C67-4CF0-BF59-DE3135681435}" destId="{6D90CBBB-0829-4DAA-9AF9-0C9E67016A56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A4FEB2-FA61-48E5-AEF3-DC9044104B96}">
      <dsp:nvSpPr>
        <dsp:cNvPr id="0" name=""/>
        <dsp:cNvSpPr/>
      </dsp:nvSpPr>
      <dsp:spPr>
        <a:xfrm>
          <a:off x="0" y="0"/>
          <a:ext cx="7315200" cy="6236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Introduction</a:t>
          </a:r>
          <a:endParaRPr lang="en-US" sz="2200" kern="1200" dirty="0"/>
        </a:p>
      </dsp:txBody>
      <dsp:txXfrm>
        <a:off x="30442" y="30442"/>
        <a:ext cx="7254316" cy="562726"/>
      </dsp:txXfrm>
    </dsp:sp>
    <dsp:sp modelId="{2AB2D2D6-487A-42D1-B9EB-6D4A225F700C}">
      <dsp:nvSpPr>
        <dsp:cNvPr id="0" name=""/>
        <dsp:cNvSpPr/>
      </dsp:nvSpPr>
      <dsp:spPr>
        <a:xfrm>
          <a:off x="0" y="712098"/>
          <a:ext cx="7315200" cy="6236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Architectural Design</a:t>
          </a:r>
          <a:endParaRPr lang="en-US" sz="2200" kern="1200" dirty="0"/>
        </a:p>
      </dsp:txBody>
      <dsp:txXfrm>
        <a:off x="30442" y="742540"/>
        <a:ext cx="7254316" cy="562726"/>
      </dsp:txXfrm>
    </dsp:sp>
    <dsp:sp modelId="{B4A0CF96-84ED-4E2A-92B4-90B4E835CBB6}">
      <dsp:nvSpPr>
        <dsp:cNvPr id="0" name=""/>
        <dsp:cNvSpPr/>
      </dsp:nvSpPr>
      <dsp:spPr>
        <a:xfrm>
          <a:off x="0" y="1410588"/>
          <a:ext cx="7315200" cy="6236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Structural Design </a:t>
          </a:r>
          <a:endParaRPr lang="en-US" sz="2200" kern="1200" dirty="0"/>
        </a:p>
      </dsp:txBody>
      <dsp:txXfrm>
        <a:off x="30442" y="1441030"/>
        <a:ext cx="7254316" cy="562726"/>
      </dsp:txXfrm>
    </dsp:sp>
    <dsp:sp modelId="{6789C1F8-081D-4BA3-9E11-0D42C246FF85}">
      <dsp:nvSpPr>
        <dsp:cNvPr id="0" name=""/>
        <dsp:cNvSpPr/>
      </dsp:nvSpPr>
      <dsp:spPr>
        <a:xfrm>
          <a:off x="0" y="4114798"/>
          <a:ext cx="7315200" cy="6236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Environmental Design</a:t>
          </a:r>
          <a:endParaRPr lang="en-US" sz="2200" kern="1200" dirty="0"/>
        </a:p>
      </dsp:txBody>
      <dsp:txXfrm>
        <a:off x="30442" y="4145240"/>
        <a:ext cx="7254316" cy="562726"/>
      </dsp:txXfrm>
    </dsp:sp>
    <dsp:sp modelId="{3933A982-5BB8-40D0-BD0A-94A97F4112D8}">
      <dsp:nvSpPr>
        <dsp:cNvPr id="0" name=""/>
        <dsp:cNvSpPr/>
      </dsp:nvSpPr>
      <dsp:spPr>
        <a:xfrm>
          <a:off x="0" y="2136142"/>
          <a:ext cx="7315200" cy="6236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Mechanical Design</a:t>
          </a:r>
          <a:endParaRPr lang="en-US" sz="2200" kern="1200" dirty="0"/>
        </a:p>
      </dsp:txBody>
      <dsp:txXfrm>
        <a:off x="30442" y="2166584"/>
        <a:ext cx="7254316" cy="562726"/>
      </dsp:txXfrm>
    </dsp:sp>
    <dsp:sp modelId="{09A2EE6E-3E21-4BDD-A533-16B5A7BB8411}">
      <dsp:nvSpPr>
        <dsp:cNvPr id="0" name=""/>
        <dsp:cNvSpPr/>
      </dsp:nvSpPr>
      <dsp:spPr>
        <a:xfrm>
          <a:off x="0" y="2849374"/>
          <a:ext cx="7315200" cy="6236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Electrical Design</a:t>
          </a:r>
          <a:endParaRPr lang="en-US" sz="2200" kern="1200" dirty="0"/>
        </a:p>
      </dsp:txBody>
      <dsp:txXfrm>
        <a:off x="30442" y="2879816"/>
        <a:ext cx="7254316" cy="562726"/>
      </dsp:txXfrm>
    </dsp:sp>
    <dsp:sp modelId="{9C30D6B3-0198-48EA-A319-E9D75049740E}">
      <dsp:nvSpPr>
        <dsp:cNvPr id="0" name=""/>
        <dsp:cNvSpPr/>
      </dsp:nvSpPr>
      <dsp:spPr>
        <a:xfrm>
          <a:off x="0" y="3505200"/>
          <a:ext cx="7315200" cy="53870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Safety Design</a:t>
          </a:r>
          <a:endParaRPr lang="en-US" sz="2200" kern="1200" dirty="0"/>
        </a:p>
      </dsp:txBody>
      <dsp:txXfrm>
        <a:off x="26297" y="3531497"/>
        <a:ext cx="7262606" cy="486111"/>
      </dsp:txXfrm>
    </dsp:sp>
    <dsp:sp modelId="{6D90CBBB-0829-4DAA-9AF9-0C9E67016A56}">
      <dsp:nvSpPr>
        <dsp:cNvPr id="0" name=""/>
        <dsp:cNvSpPr/>
      </dsp:nvSpPr>
      <dsp:spPr>
        <a:xfrm>
          <a:off x="0" y="4831741"/>
          <a:ext cx="7315200" cy="73085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Quantity Surveying and Cost Estimation</a:t>
          </a:r>
          <a:endParaRPr lang="en-US" sz="2200" kern="1200" dirty="0"/>
        </a:p>
      </dsp:txBody>
      <dsp:txXfrm>
        <a:off x="35678" y="4867419"/>
        <a:ext cx="7243844" cy="6595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DCDD81-DC4C-400A-BB8F-CE985CCDC93E}" type="datetimeFigureOut">
              <a:rPr lang="en-US" smtClean="0"/>
              <a:pPr/>
              <a:t>12/18/2015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882A40-21BC-4A68-BA8F-6FF82E4770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248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82A40-21BC-4A68-BA8F-6FF82E4770B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1904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figure shows the distribution of the diffusers in Dinning 1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floor 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82A40-21BC-4A68-BA8F-6FF82E4770B8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6672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Dialux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program were used in our analysis to get a helpful and useful allocation of the artificial lighting, two different spaces were chosen to test and those were, manager ,dinning,  kitchen, employee area and storage.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targeted value of U (uniformity) and (unified glare rating) UGR shall be achieved for each space where </a:t>
            </a:r>
            <a:r>
              <a:rPr 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 &gt;0.6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UGR should not exceed 19, so to get these values suitable paint, tile, color of furniture and appropriate type of lamp have to be applied.[25]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82A40-21BC-4A68-BA8F-6FF82E4770B8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9098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figure shows the distribution of the sprinkler units in part of the restaurant.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82A40-21BC-4A68-BA8F-6FF82E4770B8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6661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This</a:t>
            </a:r>
            <a:r>
              <a:rPr lang="en-US" baseline="0" dirty="0" smtClean="0"/>
              <a:t> figure shows the distribution of the smoke and flame detector units.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Two fire detectors are used in this design: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A) Flame detector: this detector is found in two main areas: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The service area (Restaurant kitchen).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The parking area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purpose of using this type to detect and response for any flame or fire presence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Note: Gases usually exists, so if smoke detectors are installed there will be always a false alarm.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B) Smoke detectors: This type is found in the dining areas, reception and in the manager room.</a:t>
            </a:r>
            <a:r>
              <a:rPr lang="en-US" dirty="0" smtClean="0">
                <a:effectLst/>
              </a:rPr>
              <a:t>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82A40-21BC-4A68-BA8F-6FF82E4770B8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4840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figure shows the distribution</a:t>
            </a:r>
            <a:r>
              <a:rPr lang="en-US" baseline="0" dirty="0" smtClean="0"/>
              <a:t> of the extinguisher.</a:t>
            </a:r>
          </a:p>
          <a:p>
            <a:endParaRPr lang="en-US" baseline="0" dirty="0" smtClean="0"/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Type K: It is located in the cooking zone which is specialized in kitchen hazards.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Type A: It is located in the dining areas, corridors and the manager office.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82A40-21BC-4A68-BA8F-6FF82E4770B8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8677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82A40-21BC-4A68-BA8F-6FF82E4770B8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7828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 : values form the schedule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F62A33-373B-4C16-A9ED-A27A70F610DA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7156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82A40-21BC-4A68-BA8F-6FF82E4770B8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8300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82A40-21BC-4A68-BA8F-6FF82E4770B8}" type="slidenum">
              <a:rPr lang="en-US" smtClean="0"/>
              <a:pPr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691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 it's shown in the standards, the reverberant time inside the Dining room does not match the specifications of restaurants that is ( 0.8 – 1.2 ) s 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F62A33-373B-4C16-A9ED-A27A70F610DA}" type="slidenum">
              <a:rPr lang="en-US" smtClean="0"/>
              <a:pPr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627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Location of the project is in </a:t>
            </a:r>
            <a:r>
              <a:rPr lang="en-US" dirty="0" err="1" smtClean="0"/>
              <a:t>jamal</a:t>
            </a:r>
            <a:r>
              <a:rPr lang="en-US" dirty="0" smtClean="0"/>
              <a:t> </a:t>
            </a:r>
            <a:r>
              <a:rPr lang="en-US" dirty="0" err="1" smtClean="0"/>
              <a:t>abd</a:t>
            </a:r>
            <a:r>
              <a:rPr lang="en-US" dirty="0" smtClean="0"/>
              <a:t> </a:t>
            </a:r>
            <a:r>
              <a:rPr lang="en-US" dirty="0" err="1" smtClean="0"/>
              <a:t>alnaser</a:t>
            </a:r>
            <a:r>
              <a:rPr lang="en-US" dirty="0" smtClean="0"/>
              <a:t> park in </a:t>
            </a:r>
            <a:r>
              <a:rPr lang="en-US" dirty="0" err="1" smtClean="0"/>
              <a:t>nablus</a:t>
            </a:r>
            <a:r>
              <a:rPr lang="en-US" baseline="0" dirty="0" smtClean="0"/>
              <a:t> in </a:t>
            </a:r>
            <a:r>
              <a:rPr lang="en-US" baseline="0" dirty="0" err="1" smtClean="0"/>
              <a:t>yafa</a:t>
            </a:r>
            <a:r>
              <a:rPr lang="en-US" baseline="0" dirty="0" smtClean="0"/>
              <a:t> street , type of restaurant is fine dinning </a:t>
            </a:r>
          </a:p>
          <a:p>
            <a:r>
              <a:rPr lang="en-US" baseline="0" dirty="0" smtClean="0"/>
              <a:t>The project is important because the </a:t>
            </a:r>
            <a:r>
              <a:rPr lang="en-US" baseline="0" dirty="0" err="1" smtClean="0"/>
              <a:t>municapility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workiing</a:t>
            </a:r>
            <a:r>
              <a:rPr lang="en-US" baseline="0" dirty="0" smtClean="0"/>
              <a:t> to develop the park and </a:t>
            </a:r>
            <a:r>
              <a:rPr lang="en-US" baseline="0" dirty="0" err="1" smtClean="0"/>
              <a:t>theres</a:t>
            </a:r>
            <a:r>
              <a:rPr lang="en-US" baseline="0" dirty="0" smtClean="0"/>
              <a:t> no  restaurants so it will be destination for the </a:t>
            </a:r>
            <a:r>
              <a:rPr lang="en-US" baseline="0" dirty="0" err="1" smtClean="0"/>
              <a:t>vsitors</a:t>
            </a:r>
            <a:endParaRPr lang="en-US" dirty="0" smtClean="0"/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Area =2000m^2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82A40-21BC-4A68-BA8F-6FF82E4770B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8096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All values lies in the range (0.8-1.2) Which is suitable for Dining rooms.</a:t>
            </a:r>
          </a:p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F62A33-373B-4C16-A9ED-A27A70F610DA}" type="slidenum">
              <a:rPr lang="en-US" smtClean="0"/>
              <a:pPr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7458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main entrance of the restaurant is from Jamal Abdel Nasser Park, the secondary entrance of parking, management, and services are from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Yafa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Street as shown in the figure below.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site contains parking which the capacity of it about 36 car, and there are two ramps the first one for entrance, and the second one for exit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82A40-21BC-4A68-BA8F-6FF82E4770B8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881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The ground floor contains the reception and cashier, coat room, kitchen, dining area, mechanical and electrical rooms and storage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82A40-21BC-4A68-BA8F-6FF82E4770B8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5354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8569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0144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compatibility had achieved as shown in the figure 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82A40-21BC-4A68-BA8F-6FF82E4770B8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3665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5128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Irrigate grass</a:t>
            </a:r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3CFF69-129D-4EBF-A712-C4A15923C905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8138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8148-5CDD-4158-9034-0ED84C4123B8}" type="datetimeFigureOut">
              <a:rPr lang="en-US" smtClean="0"/>
              <a:pPr/>
              <a:t>12/18/2015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B3DC-815C-4E86-86DC-24D3623F4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8148-5CDD-4158-9034-0ED84C4123B8}" type="datetimeFigureOut">
              <a:rPr lang="en-US" smtClean="0"/>
              <a:pPr/>
              <a:t>12/18/2015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B3DC-815C-4E86-86DC-24D3623F4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8148-5CDD-4158-9034-0ED84C4123B8}" type="datetimeFigureOut">
              <a:rPr lang="en-US" smtClean="0"/>
              <a:pPr/>
              <a:t>12/18/2015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B3DC-815C-4E86-86DC-24D3623F4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8148-5CDD-4158-9034-0ED84C4123B8}" type="datetimeFigureOut">
              <a:rPr lang="en-US" smtClean="0"/>
              <a:pPr/>
              <a:t>12/18/2015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B3DC-815C-4E86-86DC-24D3623F4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8148-5CDD-4158-9034-0ED84C4123B8}" type="datetimeFigureOut">
              <a:rPr lang="en-US" smtClean="0"/>
              <a:pPr/>
              <a:t>12/18/2015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B3DC-815C-4E86-86DC-24D3623F4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8148-5CDD-4158-9034-0ED84C4123B8}" type="datetimeFigureOut">
              <a:rPr lang="en-US" smtClean="0"/>
              <a:pPr/>
              <a:t>12/18/2015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B3DC-815C-4E86-86DC-24D3623F4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8148-5CDD-4158-9034-0ED84C4123B8}" type="datetimeFigureOut">
              <a:rPr lang="en-US" smtClean="0"/>
              <a:pPr/>
              <a:t>12/18/2015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B3DC-815C-4E86-86DC-24D3623F4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8148-5CDD-4158-9034-0ED84C4123B8}" type="datetimeFigureOut">
              <a:rPr lang="en-US" smtClean="0"/>
              <a:pPr/>
              <a:t>12/18/2015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B3DC-815C-4E86-86DC-24D3623F4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8148-5CDD-4158-9034-0ED84C4123B8}" type="datetimeFigureOut">
              <a:rPr lang="en-US" smtClean="0"/>
              <a:pPr/>
              <a:t>12/18/2015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B3DC-815C-4E86-86DC-24D3623F4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8148-5CDD-4158-9034-0ED84C4123B8}" type="datetimeFigureOut">
              <a:rPr lang="en-US" smtClean="0"/>
              <a:pPr/>
              <a:t>12/18/2015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B3DC-815C-4E86-86DC-24D3623F4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8148-5CDD-4158-9034-0ED84C4123B8}" type="datetimeFigureOut">
              <a:rPr lang="en-US" smtClean="0"/>
              <a:pPr/>
              <a:t>12/18/2015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B3DC-815C-4E86-86DC-24D3623F4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18148-5CDD-4158-9034-0ED84C4123B8}" type="datetimeFigureOut">
              <a:rPr lang="en-US" smtClean="0"/>
              <a:pPr/>
              <a:t>12/18/2015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2B3DC-815C-4E86-86DC-24D3623F4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tif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jpe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Maysa\Desktop\murad1.mp4" TargetMode="Externa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pn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ysa\Desktop\5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4419600" cy="6858001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5" name="Rectangle 4"/>
          <p:cNvSpPr/>
          <p:nvPr/>
        </p:nvSpPr>
        <p:spPr>
          <a:xfrm>
            <a:off x="3505200" y="381000"/>
            <a:ext cx="56388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400" b="1" cap="none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</a:rPr>
              <a:t>       Restaurant Design</a:t>
            </a:r>
            <a:endParaRPr lang="en-US" sz="4400" b="1" cap="none" spc="50" dirty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00200" y="2209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907280" y="1384696"/>
            <a:ext cx="3810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+mj-lt"/>
              </a:rPr>
              <a:t>Graduation Project “2”</a:t>
            </a:r>
            <a:endParaRPr lang="en-US" sz="2800" b="1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91403" y="2682177"/>
            <a:ext cx="4191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          Prepared  by:</a:t>
            </a:r>
          </a:p>
          <a:p>
            <a:r>
              <a:rPr lang="en-US" sz="2800" b="1" dirty="0" err="1" smtClean="0">
                <a:cs typeface="Times New Roman" pitchFamily="18" charset="0"/>
              </a:rPr>
              <a:t>Isra</a:t>
            </a:r>
            <a:r>
              <a:rPr lang="en-US" sz="2800" b="1" dirty="0" smtClean="0">
                <a:cs typeface="Times New Roman" pitchFamily="18" charset="0"/>
              </a:rPr>
              <a:t>’ Hasan Ali</a:t>
            </a:r>
          </a:p>
          <a:p>
            <a:r>
              <a:rPr lang="en-US" sz="2800" b="1" dirty="0" smtClean="0">
                <a:cs typeface="Times New Roman" pitchFamily="18" charset="0"/>
              </a:rPr>
              <a:t>Lubna Ahmad Jallad</a:t>
            </a:r>
          </a:p>
          <a:p>
            <a:r>
              <a:rPr lang="en-US" sz="2800" b="1" dirty="0" smtClean="0">
                <a:cs typeface="Times New Roman" pitchFamily="18" charset="0"/>
              </a:rPr>
              <a:t>Masa Jamal </a:t>
            </a:r>
            <a:r>
              <a:rPr lang="en-US" sz="2800" b="1" dirty="0" err="1" smtClean="0">
                <a:cs typeface="Times New Roman" pitchFamily="18" charset="0"/>
              </a:rPr>
              <a:t>Shanteer</a:t>
            </a:r>
            <a:endParaRPr lang="en-US" sz="2800" b="1" dirty="0" smtClean="0">
              <a:cs typeface="Times New Roman" pitchFamily="18" charset="0"/>
            </a:endParaRPr>
          </a:p>
          <a:p>
            <a:r>
              <a:rPr lang="en-US" sz="2800" b="1" dirty="0" err="1" smtClean="0">
                <a:cs typeface="Times New Roman" pitchFamily="18" charset="0"/>
              </a:rPr>
              <a:t>Maysa</a:t>
            </a:r>
            <a:r>
              <a:rPr lang="en-US" sz="2800" b="1" dirty="0" smtClean="0">
                <a:cs typeface="Times New Roman" pitchFamily="18" charset="0"/>
              </a:rPr>
              <a:t>’ Mohammed </a:t>
            </a:r>
            <a:r>
              <a:rPr lang="en-US" sz="2800" b="1" dirty="0" smtClean="0">
                <a:cs typeface="Times New Roman" pitchFamily="18" charset="0"/>
              </a:rPr>
              <a:t>Anaya</a:t>
            </a:r>
          </a:p>
          <a:p>
            <a:endParaRPr lang="en-US" sz="2800" b="1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4678680" y="5486400"/>
            <a:ext cx="4267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n>
                  <a:solidFill>
                    <a:schemeClr val="tx1"/>
                  </a:solidFill>
                </a:ln>
                <a:latin typeface="+mj-lt"/>
                <a:cs typeface="Times New Roman" pitchFamily="18" charset="0"/>
              </a:rPr>
              <a:t>	</a:t>
            </a:r>
            <a:r>
              <a:rPr lang="en-US" sz="2400" dirty="0" smtClean="0">
                <a:ln>
                  <a:solidFill>
                    <a:schemeClr val="tx1"/>
                  </a:solidFill>
                </a:ln>
                <a:latin typeface="+mj-lt"/>
                <a:cs typeface="Times New Roman" pitchFamily="18" charset="0"/>
              </a:rPr>
              <a:t>   Supervisor :</a:t>
            </a:r>
            <a:endParaRPr lang="en-US" sz="2400" dirty="0" smtClean="0">
              <a:ln>
                <a:solidFill>
                  <a:schemeClr val="tx1"/>
                </a:solidFill>
              </a:ln>
              <a:latin typeface="+mj-lt"/>
              <a:cs typeface="Times New Roman" pitchFamily="18" charset="0"/>
            </a:endParaRPr>
          </a:p>
          <a:p>
            <a:r>
              <a:rPr lang="en-US" sz="2400" dirty="0" smtClean="0">
                <a:ln>
                  <a:solidFill>
                    <a:schemeClr val="tx1"/>
                  </a:solidFill>
                </a:ln>
                <a:latin typeface="+mj-lt"/>
                <a:cs typeface="Times New Roman" pitchFamily="18" charset="0"/>
              </a:rPr>
              <a:t>        Dr. </a:t>
            </a:r>
            <a:r>
              <a:rPr lang="en-US" sz="2400" dirty="0" err="1" smtClean="0">
                <a:ln>
                  <a:solidFill>
                    <a:schemeClr val="tx1"/>
                  </a:solidFill>
                </a:ln>
                <a:latin typeface="+mj-lt"/>
                <a:cs typeface="Times New Roman" pitchFamily="18" charset="0"/>
              </a:rPr>
              <a:t>Mokarram</a:t>
            </a:r>
            <a:r>
              <a:rPr lang="en-US" sz="2400" dirty="0" smtClean="0">
                <a:ln>
                  <a:solidFill>
                    <a:schemeClr val="tx1"/>
                  </a:solidFill>
                </a:ln>
                <a:latin typeface="+mj-lt"/>
                <a:cs typeface="Times New Roman" pitchFamily="18" charset="0"/>
              </a:rPr>
              <a:t> Abbas</a:t>
            </a:r>
          </a:p>
        </p:txBody>
      </p:sp>
    </p:spTree>
    <p:extLst>
      <p:ext uri="{BB962C8B-B14F-4D97-AF65-F5344CB8AC3E}">
        <p14:creationId xmlns:p14="http://schemas.microsoft.com/office/powerpoint/2010/main" val="318333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545814"/>
            <a:ext cx="50663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Sections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066801"/>
            <a:ext cx="8686800" cy="25146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Rectangle 4"/>
          <p:cNvSpPr/>
          <p:nvPr/>
        </p:nvSpPr>
        <p:spPr>
          <a:xfrm>
            <a:off x="3962400" y="3581400"/>
            <a:ext cx="1600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Section A-A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4038600"/>
            <a:ext cx="8077200" cy="2362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6" name="Rectangle 5"/>
          <p:cNvSpPr/>
          <p:nvPr/>
        </p:nvSpPr>
        <p:spPr>
          <a:xfrm>
            <a:off x="4114800" y="6488668"/>
            <a:ext cx="1600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SectionB</a:t>
            </a:r>
            <a:r>
              <a:rPr lang="en-US" b="1" dirty="0" smtClean="0">
                <a:solidFill>
                  <a:srgbClr val="FF0000"/>
                </a:solidFill>
              </a:rPr>
              <a:t>-B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92186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Architectural Design:</a:t>
            </a:r>
          </a:p>
        </p:txBody>
      </p:sp>
    </p:spTree>
    <p:extLst>
      <p:ext uri="{BB962C8B-B14F-4D97-AF65-F5344CB8AC3E}">
        <p14:creationId xmlns:p14="http://schemas.microsoft.com/office/powerpoint/2010/main" val="57889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1371600"/>
            <a:ext cx="63285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Bodoni MT" panose="02070603080606020203" pitchFamily="18" charset="0"/>
              </a:rPr>
              <a:t>Requirements for Handicapped People</a:t>
            </a:r>
            <a:endParaRPr lang="en-US" sz="2400" b="1" dirty="0">
              <a:latin typeface="Bodoni MT" panose="02070603080606020203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399" y="2286000"/>
            <a:ext cx="3810000" cy="31902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2044" y="2286000"/>
            <a:ext cx="3994333" cy="31902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Rectangle 7"/>
          <p:cNvSpPr/>
          <p:nvPr/>
        </p:nvSpPr>
        <p:spPr>
          <a:xfrm>
            <a:off x="6324600" y="5638800"/>
            <a:ext cx="9092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latin typeface="Cambria" pitchFamily="18" charset="0"/>
              </a:rPr>
              <a:t>Ramps</a:t>
            </a:r>
            <a:endParaRPr lang="en-US" b="1" dirty="0">
              <a:latin typeface="Cambria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52250" y="5638800"/>
            <a:ext cx="13722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latin typeface="Cambria" pitchFamily="18" charset="0"/>
              </a:rPr>
              <a:t>Special W.C</a:t>
            </a:r>
            <a:endParaRPr lang="en-US" b="1" dirty="0">
              <a:latin typeface="Cambria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02919" y="351302"/>
            <a:ext cx="492186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Architectural Design:</a:t>
            </a:r>
          </a:p>
        </p:txBody>
      </p:sp>
    </p:spTree>
    <p:extLst>
      <p:ext uri="{BB962C8B-B14F-4D97-AF65-F5344CB8AC3E}">
        <p14:creationId xmlns:p14="http://schemas.microsoft.com/office/powerpoint/2010/main" val="2619706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304800"/>
            <a:ext cx="8458200" cy="618630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en-US" sz="6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6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6000" b="1" dirty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Structural</a:t>
            </a:r>
            <a:r>
              <a:rPr lang="en-US" sz="6600" b="1" dirty="0" smtClean="0">
                <a:cs typeface="Times New Roman" pitchFamily="18" charset="0"/>
              </a:rPr>
              <a:t> </a:t>
            </a:r>
            <a:r>
              <a:rPr lang="en-US" sz="6000" b="1" dirty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Design</a:t>
            </a:r>
          </a:p>
          <a:p>
            <a:pPr algn="ctr"/>
            <a:endParaRPr lang="en-US" sz="6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6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6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863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4800" y="381000"/>
            <a:ext cx="8534400" cy="60631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4000" b="1" dirty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Structural Design:</a:t>
            </a:r>
          </a:p>
          <a:p>
            <a:endParaRPr lang="en-US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1- Design codes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 Loads</a:t>
            </a:r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3- Sap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model and checks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4- Structural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elements and detailing</a:t>
            </a:r>
          </a:p>
          <a:p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838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62000" y="1752600"/>
            <a:ext cx="327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Codes: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3400" y="2551836"/>
            <a:ext cx="8305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ACI -318-08 (American Concrete Institution) for reinforced concrete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structural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design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UBC-97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(Uniform Building Code) for earthquake load computations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ASCE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(American Society Of Civil Engineers)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for design loads.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3400" y="228600"/>
            <a:ext cx="6019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Structural Design:</a:t>
            </a:r>
          </a:p>
        </p:txBody>
      </p:sp>
    </p:spTree>
    <p:extLst>
      <p:ext uri="{BB962C8B-B14F-4D97-AF65-F5344CB8AC3E}">
        <p14:creationId xmlns:p14="http://schemas.microsoft.com/office/powerpoint/2010/main" val="3014981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748862" y="1468940"/>
            <a:ext cx="16998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Loads: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1000" y="381000"/>
            <a:ext cx="424827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Structural Design: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62000" y="2590800"/>
          <a:ext cx="6553200" cy="2800350"/>
        </p:xfrm>
        <a:graphic>
          <a:graphicData uri="http://schemas.openxmlformats.org/drawingml/2006/table">
            <a:tbl>
              <a:tblPr/>
              <a:tblGrid>
                <a:gridCol w="3993357"/>
                <a:gridCol w="2559843"/>
              </a:tblGrid>
              <a:tr h="6858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Arial"/>
                        </a:rPr>
                        <a:t>Type of loads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Arial"/>
                        </a:rPr>
                        <a:t>Load (KN/m2)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7048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Calibri"/>
                          <a:ea typeface="Calibri"/>
                          <a:cs typeface="Arial"/>
                        </a:rPr>
                        <a:t>Live load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Arial"/>
                        </a:rPr>
                        <a:t>  5KN/m</a:t>
                      </a:r>
                      <a:r>
                        <a:rPr lang="en-US" sz="2800" baseline="30000" dirty="0">
                          <a:latin typeface="Calibri"/>
                          <a:ea typeface="Calibri"/>
                          <a:cs typeface="Arial"/>
                        </a:rPr>
                        <a:t>2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7048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Calibri"/>
                          <a:ea typeface="Calibri"/>
                          <a:cs typeface="Arial"/>
                        </a:rPr>
                        <a:t>Super imposed 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Arial"/>
                        </a:rPr>
                        <a:t>  4KN/m</a:t>
                      </a:r>
                      <a:r>
                        <a:rPr lang="en-US" sz="2800" baseline="30000" dirty="0">
                          <a:latin typeface="Calibri"/>
                          <a:ea typeface="Calibri"/>
                          <a:cs typeface="Arial"/>
                        </a:rPr>
                        <a:t>2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48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Calibri"/>
                          <a:ea typeface="Calibri"/>
                          <a:cs typeface="Arial"/>
                        </a:rPr>
                        <a:t>Exterior walls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Arial"/>
                        </a:rPr>
                        <a:t>  25KN/m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41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04800" y="304800"/>
            <a:ext cx="525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Structural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System:</a:t>
            </a:r>
            <a:endParaRPr lang="en-US" sz="3600" b="1" dirty="0">
              <a:solidFill>
                <a:schemeClr val="accent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7544" y="1196752"/>
            <a:ext cx="8305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system of the slab is one way ribbed slab(30 cm thickness ) with Drop beams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Beam girder system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3212976"/>
            <a:ext cx="6715125" cy="27813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609600" y="609600"/>
            <a:ext cx="21419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Sap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model:</a:t>
            </a:r>
            <a:endParaRPr lang="en-US" sz="3200" b="1" dirty="0">
              <a:solidFill>
                <a:schemeClr val="accent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447800"/>
            <a:ext cx="6400800" cy="50536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9512" y="188640"/>
            <a:ext cx="40876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Checks for model :</a:t>
            </a:r>
            <a:endParaRPr lang="en-US" sz="3200" b="1" dirty="0">
              <a:solidFill>
                <a:schemeClr val="accent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476672"/>
            <a:ext cx="4680520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Rectangle 6"/>
          <p:cNvSpPr/>
          <p:nvPr/>
        </p:nvSpPr>
        <p:spPr>
          <a:xfrm>
            <a:off x="395536" y="1268760"/>
            <a:ext cx="32528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1. Compatibility check: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395536" y="3861048"/>
            <a:ext cx="24240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Deflection</a:t>
            </a:r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check:</a:t>
            </a:r>
          </a:p>
        </p:txBody>
      </p:sp>
      <p:pic>
        <p:nvPicPr>
          <p:cNvPr id="9" name="صورة 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3645024"/>
            <a:ext cx="4752528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مستطيل 9"/>
          <p:cNvSpPr/>
          <p:nvPr/>
        </p:nvSpPr>
        <p:spPr>
          <a:xfrm>
            <a:off x="-108520" y="4581128"/>
            <a:ext cx="46440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U from sap = 33.25 mm &lt; U max= 39mm </a:t>
            </a:r>
            <a:endParaRPr lang="en-US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23528" y="54868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2. Equilibrium</a:t>
            </a:r>
            <a:r>
              <a:rPr lang="en-US" sz="2800" b="1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check: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990600" y="1143000"/>
          <a:ext cx="6096000" cy="160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/>
                <a:gridCol w="14478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Manual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Error</a:t>
                      </a:r>
                      <a:endParaRPr lang="en-US" dirty="0"/>
                    </a:p>
                  </a:txBody>
                  <a:tcPr/>
                </a:tc>
              </a:tr>
              <a:tr h="31496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Dead load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21570.22 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KN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21874.4 KN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1.39 % 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Live load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7368.77 K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7463.7KN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1.3 %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276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Super imposed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12486.7 KN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12560.96 KN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0.6 %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395536" y="3645024"/>
            <a:ext cx="35293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3. Internal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Forces Check: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04799" y="4191000"/>
          <a:ext cx="7848601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7828"/>
                <a:gridCol w="2256473"/>
                <a:gridCol w="1962150"/>
                <a:gridCol w="1962150"/>
              </a:tblGrid>
              <a:tr h="229568">
                <a:tc>
                  <a:txBody>
                    <a:bodyPr/>
                    <a:lstStyle/>
                    <a:p>
                      <a:r>
                        <a:rPr lang="en-US" dirty="0" smtClean="0"/>
                        <a:t>Load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Manual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Error</a:t>
                      </a:r>
                      <a:endParaRPr lang="en-US" dirty="0"/>
                    </a:p>
                  </a:txBody>
                  <a:tcPr/>
                </a:tc>
              </a:tr>
              <a:tr h="226423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For Dead load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350.33  </a:t>
                      </a:r>
                      <a:r>
                        <a:rPr lang="en-US" dirty="0" err="1" smtClean="0">
                          <a:latin typeface="Times New Roman" pitchFamily="18" charset="0"/>
                          <a:cs typeface="Times New Roman" pitchFamily="18" charset="0"/>
                        </a:rPr>
                        <a:t>KN.m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360.4 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dirty="0" err="1" smtClean="0">
                          <a:latin typeface="Times New Roman" pitchFamily="18" charset="0"/>
                          <a:cs typeface="Times New Roman" pitchFamily="18" charset="0"/>
                        </a:rPr>
                        <a:t>KN.m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2.79 % 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/>
          </p:cNvGraphicFramePr>
          <p:nvPr>
            <p:extLst/>
          </p:nvPr>
        </p:nvGraphicFramePr>
        <p:xfrm>
          <a:off x="762000" y="838200"/>
          <a:ext cx="7315200" cy="556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53519"/>
            <a:ext cx="4724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Outline:</a:t>
            </a:r>
          </a:p>
        </p:txBody>
      </p:sp>
    </p:spTree>
    <p:extLst>
      <p:ext uri="{BB962C8B-B14F-4D97-AF65-F5344CB8AC3E}">
        <p14:creationId xmlns:p14="http://schemas.microsoft.com/office/powerpoint/2010/main" val="125887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3568" y="188640"/>
            <a:ext cx="8077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Design of Slab: One-Way Ribbed Slab</a:t>
            </a:r>
            <a:endParaRPr lang="en-US" sz="3200" b="1" dirty="0">
              <a:solidFill>
                <a:schemeClr val="accent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4038600"/>
            <a:ext cx="6715125" cy="27813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764704"/>
            <a:ext cx="8286750" cy="32575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1520" y="260648"/>
            <a:ext cx="2590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Beam Design:</a:t>
            </a:r>
            <a:endParaRPr lang="en-US" sz="3200" b="1" dirty="0">
              <a:solidFill>
                <a:schemeClr val="accent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4788024" cy="30689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37885"/>
            <a:ext cx="8604449" cy="28201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1340768"/>
            <a:ext cx="254372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00736" y="457200"/>
            <a:ext cx="30219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Column Design:</a:t>
            </a:r>
            <a:endParaRPr lang="en-US" sz="3200" b="1" dirty="0">
              <a:solidFill>
                <a:schemeClr val="accent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219200"/>
            <a:ext cx="2743200" cy="54164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2132856"/>
            <a:ext cx="3514725" cy="3505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18849" y="533400"/>
            <a:ext cx="29530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Footing Design:</a:t>
            </a:r>
            <a:endParaRPr lang="en-US" sz="3200" b="1" dirty="0">
              <a:solidFill>
                <a:schemeClr val="accent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76400"/>
            <a:ext cx="4905375" cy="3352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556792"/>
            <a:ext cx="3276600" cy="3784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0"/>
            <a:ext cx="3581400" cy="90872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Shear Wall </a:t>
            </a:r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Design:</a:t>
            </a:r>
            <a:endParaRPr lang="en-US" sz="32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1340768"/>
            <a:ext cx="4991100" cy="35189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905375"/>
            <a:ext cx="7324725" cy="19526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0472" y="1268760"/>
            <a:ext cx="3332806" cy="36164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0808"/>
            <a:ext cx="5796136" cy="24384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228600" y="304800"/>
            <a:ext cx="24513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Stair</a:t>
            </a:r>
            <a:r>
              <a:rPr lang="en-US" sz="2800" b="1" dirty="0" smtClean="0">
                <a:latin typeface="Cambria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Design:</a:t>
            </a:r>
            <a:endParaRPr lang="en-US" sz="3200" b="1" dirty="0">
              <a:solidFill>
                <a:schemeClr val="accent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149080"/>
            <a:ext cx="7668344" cy="22322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3291" y="692696"/>
            <a:ext cx="3360709" cy="33843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98317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endParaRPr lang="ar-SA" sz="6600" b="1" dirty="0" smtClean="0">
              <a:ln w="11430"/>
              <a:solidFill>
                <a:schemeClr val="accent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ar-SA" sz="6600" b="1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ar-SA" sz="6600" b="1" dirty="0" smtClean="0">
                <a:ln w="11430"/>
                <a:solidFill>
                  <a:schemeClr val="accent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600" b="1" dirty="0" smtClean="0">
                <a:ln w="11430"/>
                <a:solidFill>
                  <a:schemeClr val="accent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</a:t>
            </a:r>
          </a:p>
          <a:p>
            <a:pPr algn="ctr"/>
            <a:endParaRPr lang="ar-SA" sz="6600" b="1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algn="ctr"/>
            <a:endParaRPr lang="ar-SA" sz="6600" b="1" dirty="0" smtClean="0">
              <a:latin typeface="Times New Roman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 txBox="1">
            <a:spLocks/>
          </p:cNvSpPr>
          <p:nvPr/>
        </p:nvSpPr>
        <p:spPr>
          <a:xfrm>
            <a:off x="457200" y="304800"/>
            <a:ext cx="8229600" cy="618630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rtlCol="0">
            <a:spAutoFit/>
          </a:bodyPr>
          <a:lstStyle/>
          <a:p>
            <a:endParaRPr lang="en-US" sz="3200" b="1" dirty="0" smtClean="0">
              <a:solidFill>
                <a:schemeClr val="accent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	Mechanical design:</a:t>
            </a:r>
            <a:endParaRPr lang="en-US" sz="3200" b="1" dirty="0" smtClean="0">
              <a:solidFill>
                <a:schemeClr val="accent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endParaRPr lang="ar-SA" sz="6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143000" indent="-1143000">
              <a:lnSpc>
                <a:spcPct val="150000"/>
              </a:lnSpc>
            </a:pP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Water supply</a:t>
            </a:r>
            <a:endParaRPr lang="ar-S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indent="-1143000">
              <a:lnSpc>
                <a:spcPct val="150000"/>
              </a:lnSpc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2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Water drainage</a:t>
            </a:r>
            <a:endParaRPr lang="ar-S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indent="-1143000"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Water refining</a:t>
            </a:r>
            <a:endParaRPr lang="ar-S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indent="-1143000">
              <a:lnSpc>
                <a:spcPct val="150000"/>
              </a:lnSpc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4.Water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tanks </a:t>
            </a:r>
          </a:p>
          <a:p>
            <a:pPr marL="1143000" indent="-1143000">
              <a:lnSpc>
                <a:spcPct val="150000"/>
              </a:lnSpc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5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HVAC system</a:t>
            </a:r>
          </a:p>
          <a:p>
            <a:pPr marL="1143000" indent="-1143000"/>
            <a:endParaRPr lang="ar-SA" sz="2800" b="1" i="1" dirty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5800" y="558225"/>
            <a:ext cx="25104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Water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supply</a:t>
            </a:r>
          </a:p>
        </p:txBody>
      </p:sp>
      <p:pic>
        <p:nvPicPr>
          <p:cNvPr id="5" name="صورة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76400"/>
            <a:ext cx="5791200" cy="4648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6477000" y="3352800"/>
            <a:ext cx="2564998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ea typeface="Calibri" pitchFamily="34" charset="0"/>
                <a:cs typeface="Times New Roman" pitchFamily="18" charset="0"/>
              </a:rPr>
              <a:t>In ground &amp;first  floor 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meter   :  2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" 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vertical : 2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" 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horizontal : 1.5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" 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branch: 3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/4“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	</a:t>
            </a:r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Water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drainage</a:t>
            </a:r>
            <a:endParaRPr lang="en-US" b="1" dirty="0">
              <a:solidFill>
                <a:schemeClr val="accent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0"/>
            <a:ext cx="5514975" cy="46291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مستطيل 3"/>
          <p:cNvSpPr/>
          <p:nvPr/>
        </p:nvSpPr>
        <p:spPr>
          <a:xfrm>
            <a:off x="6361700" y="3505200"/>
            <a:ext cx="2782300" cy="12618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Branches diameter: 2“</a:t>
            </a:r>
          </a:p>
          <a:p>
            <a:endParaRPr lang="en-US" b="1" dirty="0" smtClean="0"/>
          </a:p>
          <a:p>
            <a:pPr lvl="0"/>
            <a:r>
              <a:rPr lang="en-US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Minimum Trap size :</a:t>
            </a:r>
            <a:r>
              <a:rPr lang="en-US" sz="2000" dirty="0" smtClean="0"/>
              <a:t>1.5˝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04800" y="152400"/>
            <a:ext cx="35814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Introduction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38100" y="1676400"/>
            <a:ext cx="4114800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Location</a:t>
            </a:r>
          </a:p>
          <a:p>
            <a:pPr lvl="1">
              <a:lnSpc>
                <a:spcPct val="150000"/>
              </a:lnSpc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Jamal Abdel-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Naser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park </a:t>
            </a:r>
          </a:p>
          <a:p>
            <a:pPr lvl="1">
              <a:lnSpc>
                <a:spcPct val="150000"/>
              </a:lnSpc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in Nablus.</a:t>
            </a:r>
          </a:p>
          <a:p>
            <a:pPr>
              <a:lnSpc>
                <a:spcPct val="150000"/>
              </a:lnSpc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Type of restaurant</a:t>
            </a:r>
          </a:p>
          <a:p>
            <a:pPr lvl="1">
              <a:lnSpc>
                <a:spcPct val="150000"/>
              </a:lnSpc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-Fine dining </a:t>
            </a:r>
          </a:p>
          <a:p>
            <a:pPr>
              <a:lnSpc>
                <a:spcPct val="150000"/>
              </a:lnSpc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Project significance</a:t>
            </a:r>
          </a:p>
          <a:p>
            <a:pPr lvl="1">
              <a:lnSpc>
                <a:spcPct val="150000"/>
              </a:lnSpc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-The park has no restaurant</a:t>
            </a:r>
          </a:p>
          <a:p>
            <a:pPr lvl="1">
              <a:lnSpc>
                <a:spcPct val="150000"/>
              </a:lnSpc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-Attraction element</a:t>
            </a:r>
          </a:p>
          <a:p>
            <a:pPr lvl="1">
              <a:lnSpc>
                <a:spcPct val="150000"/>
              </a:lnSpc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1" y="981133"/>
            <a:ext cx="5029200" cy="5572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20230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381000"/>
            <a:ext cx="54102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Water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refining</a:t>
            </a:r>
          </a:p>
          <a:p>
            <a:pPr>
              <a:buNone/>
            </a:pPr>
            <a:endParaRPr lang="en-US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8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228600" y="990600"/>
            <a:ext cx="86106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saving of drink water=56%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2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savings after using the proposed Water-use Equipments will    </a:t>
            </a: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increase </a:t>
            </a:r>
            <a:r>
              <a:rPr lang="en-US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by 20% at least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sz="2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Low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(Savings in Water costs estimation&gt; 60%)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صورة 1" descr="تنزيل (2)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81000" y="4495800"/>
            <a:ext cx="2181225" cy="19431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صورة 0" descr="N3205N__49953.1408689920.500.500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819400" y="4495800"/>
            <a:ext cx="2514600" cy="1905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صورة 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4419600"/>
            <a:ext cx="2438400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Water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refining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i="1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66800"/>
            <a:ext cx="8915400" cy="50291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3733800" cy="106680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Water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tanks: 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en-US" b="1" i="1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pic>
        <p:nvPicPr>
          <p:cNvPr id="552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143000"/>
            <a:ext cx="3429000" cy="4114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143000"/>
            <a:ext cx="3200400" cy="41851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1219200" y="5638800"/>
            <a:ext cx="16530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Before refining</a:t>
            </a:r>
          </a:p>
          <a:p>
            <a:pPr>
              <a:buNone/>
            </a:pP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N=30 tanks</a:t>
            </a:r>
          </a:p>
        </p:txBody>
      </p:sp>
      <p:sp>
        <p:nvSpPr>
          <p:cNvPr id="8" name="Rectangle 7"/>
          <p:cNvSpPr/>
          <p:nvPr/>
        </p:nvSpPr>
        <p:spPr>
          <a:xfrm>
            <a:off x="6019800" y="5562600"/>
            <a:ext cx="14991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After refining</a:t>
            </a:r>
          </a:p>
          <a:p>
            <a:pPr>
              <a:buNone/>
            </a:pP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N=17 tanks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HVAC System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4" name="صورة 1" descr="Capturehh.PNG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1219200"/>
            <a:ext cx="7467600" cy="4953000"/>
          </a:xfrm>
          <a:prstGeom prst="rect">
            <a:avLst/>
          </a:prstGeom>
        </p:spPr>
      </p:pic>
      <p:graphicFrame>
        <p:nvGraphicFramePr>
          <p:cNvPr id="5" name="Table 3"/>
          <p:cNvGraphicFramePr>
            <a:graphicFrameLocks noGrp="1"/>
          </p:cNvGraphicFramePr>
          <p:nvPr>
            <p:extLst/>
          </p:nvPr>
        </p:nvGraphicFramePr>
        <p:xfrm>
          <a:off x="533400" y="6172200"/>
          <a:ext cx="7696200" cy="472441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019301"/>
                <a:gridCol w="1828799"/>
                <a:gridCol w="1828799"/>
                <a:gridCol w="2019301"/>
              </a:tblGrid>
              <a:tr h="4724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Dinning </a:t>
                      </a:r>
                      <a:r>
                        <a:rPr lang="en-US" sz="1800" baseline="0" dirty="0" smtClean="0">
                          <a:effectLst/>
                        </a:rPr>
                        <a:t> F1</a:t>
                      </a:r>
                      <a:endParaRPr lang="en-US" sz="1800" dirty="0">
                        <a:effectLst/>
                        <a:latin typeface="Calibri" charset="0"/>
                        <a:ea typeface="Calibri" charset="0"/>
                        <a:cs typeface="Arial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Area :428.886</a:t>
                      </a:r>
                      <a:endParaRPr lang="en-US" sz="1800" dirty="0">
                        <a:effectLst/>
                        <a:latin typeface="Calibri" charset="0"/>
                        <a:ea typeface="Calibri" charset="0"/>
                        <a:cs typeface="Arial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Cooling load :53.6</a:t>
                      </a:r>
                      <a:endParaRPr lang="en-US" sz="1800" dirty="0">
                        <a:effectLst/>
                        <a:latin typeface="Calibri" charset="0"/>
                        <a:ea typeface="Calibri" charset="0"/>
                        <a:cs typeface="Arial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# of diffusers : 60</a:t>
                      </a:r>
                      <a:endParaRPr lang="en-US" sz="1800" dirty="0">
                        <a:effectLst/>
                        <a:latin typeface="Calibri" charset="0"/>
                        <a:ea typeface="Calibri" charset="0"/>
                        <a:cs typeface="Arial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057840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152400"/>
            <a:ext cx="8610600" cy="651870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endParaRPr lang="en-US" sz="7200" b="1" dirty="0" smtClean="0">
              <a:ln w="11430"/>
              <a:solidFill>
                <a:schemeClr val="accent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buNone/>
            </a:pPr>
            <a:endParaRPr lang="en-US" sz="72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7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Electrical Design </a:t>
            </a:r>
          </a:p>
          <a:p>
            <a:pPr algn="ctr">
              <a:buNone/>
            </a:pPr>
            <a:endParaRPr lang="en-US" sz="72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ar-SA" sz="72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002118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1295400"/>
            <a:ext cx="6019800" cy="3886200"/>
          </a:xfrm>
        </p:spPr>
        <p:txBody>
          <a:bodyPr>
            <a:normAutofit/>
          </a:bodyPr>
          <a:lstStyle/>
          <a:p>
            <a:pPr marL="3429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141823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Factors: U &gt; 0.6 &amp; UGR &lt; 19%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141823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General </a:t>
            </a:r>
            <a:r>
              <a:rPr lang="en-US" sz="2400" dirty="0">
                <a:solidFill>
                  <a:srgbClr val="141823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Artificial </a:t>
            </a:r>
            <a:r>
              <a:rPr lang="en-US" sz="2400" dirty="0" smtClean="0">
                <a:solidFill>
                  <a:srgbClr val="141823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Lighting used:</a:t>
            </a:r>
            <a:endParaRPr lang="en-US" sz="2400" dirty="0">
              <a:solidFill>
                <a:srgbClr val="141823"/>
              </a:solidFill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</a:pPr>
            <a:r>
              <a:rPr lang="en-US" sz="2400" dirty="0">
                <a:solidFill>
                  <a:srgbClr val="141823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Lamps:  </a:t>
            </a:r>
            <a:r>
              <a:rPr lang="en-US" sz="2400" dirty="0" smtClean="0">
                <a:solidFill>
                  <a:srgbClr val="141823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ELBA  FIDA </a:t>
            </a:r>
            <a:r>
              <a:rPr lang="en-US" sz="2400" dirty="0">
                <a:solidFill>
                  <a:srgbClr val="141823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05-418P</a:t>
            </a:r>
          </a:p>
          <a:p>
            <a:pPr lvl="1">
              <a:lnSpc>
                <a:spcPct val="150000"/>
              </a:lnSpc>
            </a:pPr>
            <a:r>
              <a:rPr lang="en-US" sz="2400" dirty="0" smtClean="0">
                <a:solidFill>
                  <a:srgbClr val="141823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Chandeliers (</a:t>
            </a:r>
            <a:r>
              <a:rPr lang="en-US" sz="2400" dirty="0" smtClean="0"/>
              <a:t>Incandescent) </a:t>
            </a:r>
            <a:endParaRPr lang="en-US" sz="2400" dirty="0">
              <a:solidFill>
                <a:srgbClr val="141823"/>
              </a:solidFill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</a:pPr>
            <a:r>
              <a:rPr lang="en-US" sz="2400" dirty="0">
                <a:solidFill>
                  <a:srgbClr val="141823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Spot Lights </a:t>
            </a:r>
            <a:r>
              <a:rPr lang="en-US" sz="2400" dirty="0" smtClean="0"/>
              <a:t>Lamp used ( </a:t>
            </a:r>
            <a:r>
              <a:rPr lang="en-US" sz="2400" dirty="0" err="1" smtClean="0"/>
              <a:t>Disano</a:t>
            </a:r>
            <a:r>
              <a:rPr lang="en-US" sz="2400" dirty="0" smtClean="0"/>
              <a:t>  </a:t>
            </a:r>
            <a:r>
              <a:rPr lang="en-US" sz="2400" dirty="0" err="1" smtClean="0"/>
              <a:t>Janes</a:t>
            </a:r>
            <a:r>
              <a:rPr lang="en-US" sz="2400" dirty="0" smtClean="0"/>
              <a:t>)</a:t>
            </a:r>
          </a:p>
          <a:p>
            <a:pPr lvl="1">
              <a:lnSpc>
                <a:spcPct val="150000"/>
              </a:lnSpc>
            </a:pPr>
            <a:endParaRPr lang="en-US" sz="2400" dirty="0" smtClean="0">
              <a:solidFill>
                <a:srgbClr val="141823"/>
              </a:solidFill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</a:pPr>
            <a:endParaRPr lang="en-US" sz="2400" dirty="0">
              <a:solidFill>
                <a:srgbClr val="141823"/>
              </a:solidFill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1000" y="304801"/>
            <a:ext cx="6477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Artificial lighting for </a:t>
            </a:r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dinning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en-US" sz="3200" b="1" dirty="0"/>
          </a:p>
        </p:txBody>
      </p:sp>
      <p:pic>
        <p:nvPicPr>
          <p:cNvPr id="4" name="Picture 4" descr="C:\Users\WINDOWS 7\Desktop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3276600"/>
            <a:ext cx="1371600" cy="16002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84164" y="1524000"/>
            <a:ext cx="3259836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 descr="C:\Users\WINDOWS 7\Desktop\New folder (2)\disano 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43600" y="3276600"/>
            <a:ext cx="1676400" cy="16042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6117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Artificial lighting for dining room</a:t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pic>
        <p:nvPicPr>
          <p:cNvPr id="604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1447800"/>
            <a:ext cx="8077200" cy="25439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04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4343400"/>
            <a:ext cx="7974777" cy="20859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2263366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152400"/>
            <a:ext cx="8610600" cy="651870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endParaRPr lang="en-US" sz="7200" b="1" dirty="0" smtClean="0">
              <a:ln w="11430"/>
              <a:solidFill>
                <a:schemeClr val="accent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buNone/>
            </a:pPr>
            <a:endParaRPr lang="en-US" sz="72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7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Safety Design </a:t>
            </a:r>
          </a:p>
          <a:p>
            <a:pPr algn="ctr">
              <a:buNone/>
            </a:pPr>
            <a:endParaRPr lang="en-US" sz="72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ar-SA" sz="72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877848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Fire system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10000" y="6096000"/>
            <a:ext cx="20363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Sprinkler system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عنصر نائب للمحتوى 6" descr="sprinklers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33400" y="1219200"/>
            <a:ext cx="7848600" cy="4800600"/>
          </a:xfrm>
        </p:spPr>
      </p:pic>
    </p:spTree>
    <p:extLst>
      <p:ext uri="{BB962C8B-B14F-4D97-AF65-F5344CB8AC3E}">
        <p14:creationId xmlns:p14="http://schemas.microsoft.com/office/powerpoint/2010/main" val="309158474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Fire system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962400" y="5867400"/>
            <a:ext cx="17514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Detector system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عنصر نائب للمحتوى 6" descr="dedector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1143000"/>
            <a:ext cx="7924800" cy="4560411"/>
          </a:xfrm>
        </p:spPr>
      </p:pic>
    </p:spTree>
    <p:extLst>
      <p:ext uri="{BB962C8B-B14F-4D97-AF65-F5344CB8AC3E}">
        <p14:creationId xmlns:p14="http://schemas.microsoft.com/office/powerpoint/2010/main" val="6199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04801" y="304800"/>
            <a:ext cx="8382000" cy="618630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en-US" sz="6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6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6600" b="1" dirty="0" smtClean="0">
                <a:cs typeface="Times New Roman" pitchFamily="18" charset="0"/>
              </a:rPr>
              <a:t>   </a:t>
            </a:r>
            <a:r>
              <a:rPr lang="en-US" sz="6000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Architectural </a:t>
            </a:r>
            <a:r>
              <a:rPr lang="en-US" sz="6000" b="1" dirty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Design</a:t>
            </a:r>
          </a:p>
          <a:p>
            <a:endParaRPr lang="en-US" sz="6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6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6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0096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Fire system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505200" y="6248400"/>
            <a:ext cx="3276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Extinguisher system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عنصر نائب للمحتوى 6" descr="extengusure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1524000"/>
            <a:ext cx="8305800" cy="4495800"/>
          </a:xfrm>
        </p:spPr>
      </p:pic>
    </p:spTree>
    <p:extLst>
      <p:ext uri="{BB962C8B-B14F-4D97-AF65-F5344CB8AC3E}">
        <p14:creationId xmlns:p14="http://schemas.microsoft.com/office/powerpoint/2010/main" val="169984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0"/>
            <a:ext cx="5143500" cy="132556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Emergency Exits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3291840"/>
            <a:ext cx="7620000" cy="35661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717330" y="5021466"/>
            <a:ext cx="6415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Exit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9" name="صورة 8" descr="exit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990600"/>
            <a:ext cx="6051452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28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381000"/>
            <a:ext cx="8534400" cy="6172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endParaRPr lang="ar-SA" sz="6600" b="1" dirty="0" smtClean="0">
              <a:ln w="11430"/>
              <a:solidFill>
                <a:schemeClr val="accent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ar-SA" sz="6600" b="1" dirty="0" smtClean="0">
                <a:ln w="11430"/>
                <a:solidFill>
                  <a:schemeClr val="accent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en-US" sz="6600" b="1" dirty="0" smtClean="0">
              <a:ln w="11430"/>
              <a:solidFill>
                <a:schemeClr val="accent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en-US" sz="6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Environmental Design</a:t>
            </a:r>
          </a:p>
          <a:p>
            <a:pPr algn="ctr">
              <a:buNone/>
            </a:pPr>
            <a:endParaRPr lang="en-US" sz="66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ar-SA" sz="66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4762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4800" y="304800"/>
            <a:ext cx="8534400" cy="649408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4000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Environmental</a:t>
            </a:r>
            <a:r>
              <a:rPr lang="en-US" sz="4000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sz="4000" b="1" dirty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Design</a:t>
            </a:r>
            <a:r>
              <a:rPr lang="en-US" sz="4000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:</a:t>
            </a:r>
          </a:p>
          <a:p>
            <a:endParaRPr lang="en-US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1-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layers for the elements</a:t>
            </a:r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 Thermal analysis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3- Daylight factor</a:t>
            </a:r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4- Shading design</a:t>
            </a:r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5- Photovoltaic System 	</a:t>
            </a:r>
          </a:p>
          <a:p>
            <a:pPr>
              <a:lnSpc>
                <a:spcPct val="150000"/>
              </a:lnSpc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6-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18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صورة 50" descr="external wall 1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-306385"/>
            <a:ext cx="9144000" cy="716438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304800" y="-304800"/>
            <a:ext cx="9677400" cy="1066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228600" y="655320"/>
            <a:ext cx="3657600" cy="37642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914400"/>
            <a:ext cx="3657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charset="0"/>
                <a:ea typeface="Times New Roman" charset="0"/>
                <a:cs typeface="Times New Roman" charset="0"/>
              </a:rPr>
              <a:t>U-Value:0.47 (W/m</a:t>
            </a:r>
            <a:r>
              <a:rPr lang="en-US" sz="2800" baseline="30000" dirty="0" smtClean="0">
                <a:latin typeface="Times New Roman" charset="0"/>
                <a:ea typeface="Times New Roman" charset="0"/>
                <a:cs typeface="Times New Roman" charset="0"/>
              </a:rPr>
              <a:t>2</a:t>
            </a:r>
            <a:r>
              <a:rPr lang="en-US" sz="2800" dirty="0" smtClean="0">
                <a:latin typeface="Times New Roman" charset="0"/>
                <a:ea typeface="Times New Roman" charset="0"/>
                <a:cs typeface="Times New Roman" charset="0"/>
              </a:rPr>
              <a:t>.K)</a:t>
            </a:r>
            <a:endParaRPr lang="en-US" sz="28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05000" y="-112931"/>
            <a:ext cx="495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smtClean="0">
                <a:latin typeface="Times New Roman" charset="0"/>
                <a:ea typeface="Times New Roman" charset="0"/>
                <a:cs typeface="Times New Roman" charset="0"/>
              </a:rPr>
              <a:t>External Wall Material</a:t>
            </a:r>
            <a:endParaRPr lang="en-US" sz="36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922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52" descr="internal walll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304800"/>
            <a:ext cx="92964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-304800" y="-76200"/>
            <a:ext cx="9677400" cy="1066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-518160" y="731520"/>
            <a:ext cx="4610100" cy="37642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67000" y="-112931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charset="0"/>
                <a:ea typeface="Times New Roman" charset="0"/>
                <a:cs typeface="Times New Roman" charset="0"/>
              </a:rPr>
              <a:t>Partition Material</a:t>
            </a:r>
            <a:endParaRPr lang="en-US" sz="36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-152400" y="6629400"/>
            <a:ext cx="96774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0" y="1447800"/>
            <a:ext cx="419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charset="0"/>
                <a:ea typeface="Times New Roman" charset="0"/>
                <a:cs typeface="Times New Roman" charset="0"/>
              </a:rPr>
              <a:t>U-Value:0.64 (W/m</a:t>
            </a:r>
            <a:r>
              <a:rPr lang="en-US" sz="2800" baseline="30000" dirty="0" smtClean="0">
                <a:latin typeface="Times New Roman" charset="0"/>
                <a:ea typeface="Times New Roman" charset="0"/>
                <a:cs typeface="Times New Roman" charset="0"/>
              </a:rPr>
              <a:t>2</a:t>
            </a:r>
            <a:r>
              <a:rPr lang="en-US" sz="2800" dirty="0" smtClean="0">
                <a:latin typeface="Times New Roman" charset="0"/>
                <a:ea typeface="Times New Roman" charset="0"/>
                <a:cs typeface="Times New Roman" charset="0"/>
              </a:rPr>
              <a:t>.K)</a:t>
            </a:r>
            <a:endParaRPr lang="en-US" sz="28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765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55" descr="roof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304800" y="-304800"/>
            <a:ext cx="9677400" cy="1066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228600" y="762000"/>
            <a:ext cx="3657600" cy="37642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914400"/>
            <a:ext cx="3657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charset="0"/>
                <a:ea typeface="Times New Roman" charset="0"/>
                <a:cs typeface="Times New Roman" charset="0"/>
              </a:rPr>
              <a:t>U-Value:0.43 (W/m</a:t>
            </a:r>
            <a:r>
              <a:rPr lang="en-US" sz="2800" baseline="30000" dirty="0" smtClean="0">
                <a:latin typeface="Times New Roman" charset="0"/>
                <a:ea typeface="Times New Roman" charset="0"/>
                <a:cs typeface="Times New Roman" charset="0"/>
              </a:rPr>
              <a:t>2</a:t>
            </a:r>
            <a:r>
              <a:rPr lang="en-US" sz="2800" dirty="0" smtClean="0">
                <a:latin typeface="Times New Roman" charset="0"/>
                <a:ea typeface="Times New Roman" charset="0"/>
                <a:cs typeface="Times New Roman" charset="0"/>
              </a:rPr>
              <a:t>.K)</a:t>
            </a:r>
            <a:endParaRPr lang="en-US" sz="28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05000" y="-112931"/>
            <a:ext cx="495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charset="0"/>
                <a:ea typeface="Times New Roman" charset="0"/>
                <a:cs typeface="Times New Roman" charset="0"/>
              </a:rPr>
              <a:t>Roof Wall Material</a:t>
            </a:r>
            <a:endParaRPr lang="en-US" sz="36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15975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57" descr="floooor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304800" y="-304800"/>
            <a:ext cx="9677400" cy="1066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228600" y="548640"/>
            <a:ext cx="3657600" cy="37642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914400"/>
            <a:ext cx="3657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charset="0"/>
                <a:ea typeface="Times New Roman" charset="0"/>
                <a:cs typeface="Times New Roman" charset="0"/>
              </a:rPr>
              <a:t>U-Value:0.14 (W/m</a:t>
            </a:r>
            <a:r>
              <a:rPr lang="en-US" sz="2800" baseline="30000" dirty="0" smtClean="0">
                <a:latin typeface="Times New Roman" charset="0"/>
                <a:ea typeface="Times New Roman" charset="0"/>
                <a:cs typeface="Times New Roman" charset="0"/>
              </a:rPr>
              <a:t>2</a:t>
            </a:r>
            <a:r>
              <a:rPr lang="en-US" sz="2800" dirty="0" smtClean="0">
                <a:latin typeface="Times New Roman" charset="0"/>
                <a:ea typeface="Times New Roman" charset="0"/>
                <a:cs typeface="Times New Roman" charset="0"/>
              </a:rPr>
              <a:t>.K)</a:t>
            </a:r>
            <a:endParaRPr lang="en-US" sz="28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81200" y="-112931"/>
            <a:ext cx="495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charset="0"/>
                <a:ea typeface="Times New Roman" charset="0"/>
                <a:cs typeface="Times New Roman" charset="0"/>
              </a:rPr>
              <a:t>Floor Material</a:t>
            </a:r>
            <a:endParaRPr lang="en-US" sz="36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36100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12" descr="WL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304800" y="-304801"/>
            <a:ext cx="9677400" cy="11402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228600" y="548640"/>
            <a:ext cx="3657600" cy="40233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914400"/>
            <a:ext cx="3657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charset="0"/>
                <a:ea typeface="Times New Roman" charset="0"/>
                <a:cs typeface="Times New Roman" charset="0"/>
              </a:rPr>
              <a:t>U-Value:2.41 (W/m</a:t>
            </a:r>
            <a:r>
              <a:rPr lang="en-US" sz="2800" baseline="30000" dirty="0" smtClean="0">
                <a:latin typeface="Times New Roman" charset="0"/>
                <a:ea typeface="Times New Roman" charset="0"/>
                <a:cs typeface="Times New Roman" charset="0"/>
              </a:rPr>
              <a:t>2</a:t>
            </a:r>
            <a:r>
              <a:rPr lang="en-US" sz="2800" dirty="0" smtClean="0">
                <a:latin typeface="Times New Roman" charset="0"/>
                <a:ea typeface="Times New Roman" charset="0"/>
                <a:cs typeface="Times New Roman" charset="0"/>
              </a:rPr>
              <a:t>.K)</a:t>
            </a:r>
            <a:endParaRPr lang="en-US" sz="28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81200" y="-112931"/>
            <a:ext cx="495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charset="0"/>
                <a:ea typeface="Times New Roman" charset="0"/>
                <a:cs typeface="Times New Roman" charset="0"/>
              </a:rPr>
              <a:t>Glasses Material</a:t>
            </a:r>
            <a:endParaRPr lang="en-US" sz="36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031406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Thermal Analysis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Gain Breakdown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3" descr="Gain breakdown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78432" y="571818"/>
            <a:ext cx="3475313" cy="3276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374" y="2210118"/>
            <a:ext cx="5151712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90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7200" y="228601"/>
            <a:ext cx="8153400" cy="627864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en-US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000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	Architectural </a:t>
            </a:r>
            <a:r>
              <a:rPr lang="en-US" sz="4000" b="1" dirty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Design:</a:t>
            </a:r>
          </a:p>
          <a:p>
            <a:endParaRPr lang="en-US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1-video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elevations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2-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site plan and accessibility 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3-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plans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4-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sections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5-Requirements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Handicapped People</a:t>
            </a:r>
          </a:p>
          <a:p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777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Energy Simulation</a:t>
            </a:r>
          </a:p>
          <a:p>
            <a:pPr lvl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Restaurant with large number of people (250 persons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0">
              <a:buNone/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None/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600200"/>
            <a:ext cx="7086600" cy="4343400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1828800" y="5802997"/>
            <a:ext cx="64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Monthly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heating and cooling loads with 250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persons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Cooling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loads</a:t>
            </a:r>
          </a:p>
          <a:p>
            <a:endParaRPr lang="en-US" dirty="0" smtClean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8585071"/>
              </p:ext>
            </p:extLst>
          </p:nvPr>
        </p:nvGraphicFramePr>
        <p:xfrm>
          <a:off x="914400" y="1447800"/>
          <a:ext cx="6705600" cy="4495800"/>
        </p:xfrm>
        <a:graphic>
          <a:graphicData uri="http://schemas.openxmlformats.org/drawingml/2006/table">
            <a:tbl>
              <a:tblPr/>
              <a:tblGrid>
                <a:gridCol w="1991716"/>
                <a:gridCol w="2226831"/>
                <a:gridCol w="2487053"/>
              </a:tblGrid>
              <a:tr h="5619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Zone </a:t>
                      </a:r>
                      <a:endParaRPr lang="en-US" sz="2400" b="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Area </a:t>
                      </a:r>
                      <a:endParaRPr lang="en-US" sz="2400" b="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Cooling load </a:t>
                      </a:r>
                      <a:endParaRPr lang="en-US" sz="2400" b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Dinning </a:t>
                      </a:r>
                      <a:endParaRPr lang="en-US" sz="2400" b="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351.376</a:t>
                      </a:r>
                      <a:endParaRPr lang="en-US" sz="2400" b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44</a:t>
                      </a:r>
                      <a:endParaRPr lang="en-US" sz="2400" b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Kitchen </a:t>
                      </a:r>
                      <a:endParaRPr lang="en-US" sz="2400" b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156.594</a:t>
                      </a:r>
                      <a:endParaRPr lang="en-US" sz="2400" b="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30.5</a:t>
                      </a:r>
                      <a:endParaRPr lang="en-US" sz="2400" b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Storage </a:t>
                      </a:r>
                      <a:endParaRPr lang="en-US" sz="2400" b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47.09</a:t>
                      </a:r>
                      <a:endParaRPr lang="en-US" sz="2400" b="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9.1</a:t>
                      </a:r>
                      <a:endParaRPr lang="en-US" sz="2400" b="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E+M</a:t>
                      </a:r>
                      <a:endParaRPr lang="en-US" sz="2400" b="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23.412</a:t>
                      </a:r>
                      <a:endParaRPr lang="en-US" sz="2400" b="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4.6</a:t>
                      </a:r>
                      <a:endParaRPr lang="en-US" sz="2400" b="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Dinning 1</a:t>
                      </a:r>
                      <a:endParaRPr lang="en-US" sz="2400" b="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428.886</a:t>
                      </a:r>
                      <a:endParaRPr lang="en-US" sz="2400" b="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53.6</a:t>
                      </a:r>
                      <a:endParaRPr lang="en-US" sz="2400" b="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Adme</a:t>
                      </a:r>
                      <a:endParaRPr lang="en-US" sz="2400" b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59.398</a:t>
                      </a:r>
                      <a:endParaRPr lang="en-US" sz="2400" b="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11.6</a:t>
                      </a:r>
                      <a:endParaRPr lang="en-US" sz="2400" b="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Employe</a:t>
                      </a:r>
                      <a:endParaRPr lang="en-US" sz="2400" b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69.518</a:t>
                      </a:r>
                      <a:endParaRPr lang="en-US" sz="2400" b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13.6</a:t>
                      </a:r>
                      <a:endParaRPr lang="en-US" sz="2400" b="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Heating loads</a:t>
            </a:r>
          </a:p>
          <a:p>
            <a:endParaRPr lang="en-US" dirty="0" smtClean="0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6079955"/>
              </p:ext>
            </p:extLst>
          </p:nvPr>
        </p:nvGraphicFramePr>
        <p:xfrm>
          <a:off x="762000" y="1447798"/>
          <a:ext cx="6858000" cy="4419603"/>
        </p:xfrm>
        <a:graphic>
          <a:graphicData uri="http://schemas.openxmlformats.org/drawingml/2006/table">
            <a:tbl>
              <a:tblPr/>
              <a:tblGrid>
                <a:gridCol w="1769806"/>
                <a:gridCol w="2322871"/>
                <a:gridCol w="2765323"/>
              </a:tblGrid>
              <a:tr h="5476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Zone </a:t>
                      </a:r>
                      <a:endParaRPr lang="en-US" sz="2400" b="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Area </a:t>
                      </a:r>
                      <a:endParaRPr lang="en-US" sz="2400" b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Heating load </a:t>
                      </a:r>
                      <a:endParaRPr lang="en-US" sz="2400" b="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</a:tr>
              <a:tr h="5476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Dinning </a:t>
                      </a:r>
                      <a:endParaRPr lang="en-US" sz="2400" b="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351.376</a:t>
                      </a:r>
                      <a:endParaRPr lang="en-US" sz="2400" b="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10.489</a:t>
                      </a:r>
                      <a:endParaRPr lang="en-US" sz="2400" b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5476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Kitchen </a:t>
                      </a:r>
                      <a:endParaRPr lang="en-US" sz="2400" b="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156.594</a:t>
                      </a:r>
                      <a:endParaRPr lang="en-US" sz="2400" b="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2.078</a:t>
                      </a:r>
                      <a:endParaRPr lang="en-US" sz="2400" b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76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Storage </a:t>
                      </a:r>
                      <a:endParaRPr lang="en-US" sz="2400" b="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47.09</a:t>
                      </a:r>
                      <a:endParaRPr lang="en-US" sz="2400" b="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0.117</a:t>
                      </a:r>
                      <a:endParaRPr lang="en-US" sz="2400" b="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5476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E+M</a:t>
                      </a:r>
                      <a:endParaRPr lang="en-US" sz="2400" b="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23.412</a:t>
                      </a:r>
                      <a:endParaRPr lang="en-US" sz="2400" b="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0.842</a:t>
                      </a:r>
                      <a:endParaRPr lang="en-US" sz="2400" b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92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Dinning 1</a:t>
                      </a:r>
                      <a:endParaRPr lang="en-US" sz="2400" b="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428.886</a:t>
                      </a:r>
                      <a:endParaRPr lang="en-US" sz="2400" b="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13.163</a:t>
                      </a:r>
                      <a:endParaRPr lang="en-US" sz="2400" b="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5476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Adme</a:t>
                      </a:r>
                      <a:endParaRPr lang="en-US" sz="2400" b="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59.398</a:t>
                      </a:r>
                      <a:endParaRPr lang="en-US" sz="2400" b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0.297</a:t>
                      </a:r>
                      <a:endParaRPr lang="en-US" sz="2400" b="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7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Employe</a:t>
                      </a:r>
                      <a:endParaRPr lang="en-US" sz="2400" b="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69.518</a:t>
                      </a:r>
                      <a:endParaRPr lang="en-US" sz="2400" b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1.3</a:t>
                      </a:r>
                      <a:endParaRPr lang="en-US" sz="2400" b="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59436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 smtClean="0">
                <a:latin typeface="Times New Roman" pitchFamily="18" charset="0"/>
                <a:ea typeface="+mn-ea"/>
                <a:cs typeface="Times New Roman" pitchFamily="18" charset="0"/>
              </a:rPr>
              <a:t>Glazing material properties</a:t>
            </a:r>
            <a:endParaRPr lang="en-US" sz="2000" b="1" dirty="0"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6813" y="1112521"/>
            <a:ext cx="5808180" cy="510539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04800" y="404635"/>
            <a:ext cx="4267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sz="40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Daylight factor </a:t>
            </a:r>
          </a:p>
        </p:txBody>
      </p:sp>
    </p:spTree>
    <p:extLst>
      <p:ext uri="{BB962C8B-B14F-4D97-AF65-F5344CB8AC3E}">
        <p14:creationId xmlns:p14="http://schemas.microsoft.com/office/powerpoint/2010/main" val="3755882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838200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>
                <a:latin typeface="Times New Roman" pitchFamily="18" charset="0"/>
                <a:ea typeface="+mn-ea"/>
                <a:cs typeface="Times New Roman" pitchFamily="18" charset="0"/>
              </a:rPr>
              <a:t>Average Daylight </a:t>
            </a:r>
            <a:r>
              <a:rPr lang="en-US" sz="2000" b="1" dirty="0" smtClean="0">
                <a:latin typeface="Times New Roman" pitchFamily="18" charset="0"/>
                <a:ea typeface="+mn-ea"/>
                <a:cs typeface="Times New Roman" pitchFamily="18" charset="0"/>
              </a:rPr>
              <a:t>Values </a:t>
            </a:r>
            <a:endParaRPr lang="en-US" sz="2000" b="1" dirty="0"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088534"/>
              </p:ext>
            </p:extLst>
          </p:nvPr>
        </p:nvGraphicFramePr>
        <p:xfrm>
          <a:off x="838200" y="685799"/>
          <a:ext cx="6702425" cy="6019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62000"/>
                <a:gridCol w="990600"/>
                <a:gridCol w="914400"/>
                <a:gridCol w="762000"/>
                <a:gridCol w="1524000"/>
                <a:gridCol w="1749425"/>
              </a:tblGrid>
              <a:tr h="5945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Zone 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 Floor 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Orientation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DF-Value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Uniformity distribution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Picture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0404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Kitchen 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Ground floor </a:t>
                      </a:r>
                      <a:endParaRPr lang="en-US" sz="12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north</a:t>
                      </a:r>
                      <a:endParaRPr lang="en-US" sz="12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2.1%</a:t>
                      </a:r>
                      <a:endParaRPr lang="en-US" sz="12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62</a:t>
                      </a:r>
                      <a:r>
                        <a:rPr lang="en-US" sz="1400" b="1" dirty="0">
                          <a:effectLst/>
                        </a:rPr>
                        <a:t>%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9661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Dinning 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Ground floor </a:t>
                      </a:r>
                      <a:endParaRPr lang="en-US" sz="12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South-east </a:t>
                      </a:r>
                      <a:endParaRPr lang="en-US" sz="12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5.31%</a:t>
                      </a:r>
                      <a:endParaRPr lang="en-US" sz="12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64.6</a:t>
                      </a:r>
                      <a:r>
                        <a:rPr lang="en-US" sz="1400" b="1" dirty="0">
                          <a:effectLst/>
                        </a:rPr>
                        <a:t>%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1890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Manger</a:t>
                      </a:r>
                      <a:endParaRPr lang="en-US" sz="12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1</a:t>
                      </a:r>
                      <a:r>
                        <a:rPr lang="en-US" sz="1200" b="1" baseline="30000">
                          <a:effectLst/>
                        </a:rPr>
                        <a:t>st</a:t>
                      </a:r>
                      <a:r>
                        <a:rPr lang="en-US" sz="1200" b="1">
                          <a:effectLst/>
                        </a:rPr>
                        <a:t> Floor</a:t>
                      </a:r>
                      <a:endParaRPr lang="en-US" sz="12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West 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4.12%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60.2</a:t>
                      </a:r>
                      <a:r>
                        <a:rPr lang="en-US" sz="1400" b="1" dirty="0">
                          <a:effectLst/>
                        </a:rPr>
                        <a:t>%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0918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Employee</a:t>
                      </a:r>
                      <a:endParaRPr lang="en-US" sz="12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1</a:t>
                      </a:r>
                      <a:r>
                        <a:rPr lang="en-US" sz="1200" b="1" baseline="30000">
                          <a:effectLst/>
                        </a:rPr>
                        <a:t>st</a:t>
                      </a:r>
                      <a:r>
                        <a:rPr lang="en-US" sz="1200" b="1">
                          <a:effectLst/>
                        </a:rPr>
                        <a:t> floor</a:t>
                      </a:r>
                      <a:endParaRPr lang="en-US" sz="12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North</a:t>
                      </a:r>
                      <a:endParaRPr lang="en-US" sz="12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3.59%</a:t>
                      </a:r>
                      <a:endParaRPr lang="en-US" sz="12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60.4</a:t>
                      </a:r>
                      <a:r>
                        <a:rPr lang="en-US" sz="1400" b="1" dirty="0">
                          <a:effectLst/>
                        </a:rPr>
                        <a:t>%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1376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Dinning </a:t>
                      </a:r>
                      <a:endParaRPr lang="en-US" sz="12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1</a:t>
                      </a:r>
                      <a:r>
                        <a:rPr lang="en-US" sz="1200" b="1" baseline="30000" dirty="0">
                          <a:effectLst/>
                        </a:rPr>
                        <a:t>st</a:t>
                      </a:r>
                      <a:r>
                        <a:rPr lang="en-US" sz="1200" b="1" dirty="0">
                          <a:effectLst/>
                        </a:rPr>
                        <a:t> floor 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South-east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5.92%</a:t>
                      </a:r>
                      <a:endParaRPr lang="en-US" sz="12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70.7</a:t>
                      </a:r>
                      <a:r>
                        <a:rPr lang="en-US" sz="1400" b="1" dirty="0">
                          <a:effectLst/>
                        </a:rPr>
                        <a:t>%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029" name="صورة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3112" y="1371600"/>
            <a:ext cx="1600200" cy="93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صورة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5835579" y="2438400"/>
            <a:ext cx="1533525" cy="89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صورة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3197" y="3429000"/>
            <a:ext cx="798288" cy="1075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صورة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4087" y="4724400"/>
            <a:ext cx="1238250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صورة 1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7946" y="5715000"/>
            <a:ext cx="151948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b="1" dirty="0" smtClean="0">
                <a:solidFill>
                  <a:schemeClr val="accent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Shading Design</a:t>
            </a:r>
            <a:endParaRPr lang="en-US" sz="4000" b="1" dirty="0">
              <a:solidFill>
                <a:schemeClr val="accent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4" name="Picture 25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524000"/>
            <a:ext cx="4953000" cy="1600200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457200" y="3276600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concept of vertical louvers in the east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and west elevation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4114800"/>
            <a:ext cx="4876800" cy="1600200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457200" y="6149220"/>
            <a:ext cx="74066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concept of 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horizontal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cantilevers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in the south elevation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1592" y="3124200"/>
            <a:ext cx="1955208" cy="360535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5548" y="432448"/>
            <a:ext cx="3491704" cy="2844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b="1" dirty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Photovoltaic system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1676400"/>
            <a:ext cx="8610600" cy="46283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/>
          <a:lstStyle/>
          <a:p>
            <a:pPr marL="0" indent="0">
              <a:buNone/>
            </a:pPr>
            <a:r>
              <a:rPr lang="en-US" sz="4400" b="1" dirty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Acoustical </a:t>
            </a:r>
            <a:r>
              <a:rPr lang="en-US" sz="4400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Design</a:t>
            </a:r>
            <a:endParaRPr lang="en-US" sz="4400" b="1" dirty="0">
              <a:solidFill>
                <a:schemeClr val="accent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4" name="Picture 3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19200" y="1295400"/>
            <a:ext cx="6705600" cy="472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371600" y="6172200"/>
            <a:ext cx="7315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RT60 Values for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dinning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room in GF floor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before modifications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970" y="647312"/>
            <a:ext cx="5268060" cy="55633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4191000" cy="350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3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28600"/>
            <a:ext cx="4114800" cy="33528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مستطيل 5"/>
          <p:cNvSpPr/>
          <p:nvPr/>
        </p:nvSpPr>
        <p:spPr>
          <a:xfrm>
            <a:off x="1219200" y="3810000"/>
            <a:ext cx="7239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Cloudsorba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suspended acoustic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panels and the installation of it.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3569015"/>
              </p:ext>
            </p:extLst>
          </p:nvPr>
        </p:nvGraphicFramePr>
        <p:xfrm>
          <a:off x="762000" y="5029200"/>
          <a:ext cx="7391398" cy="1676400"/>
        </p:xfrm>
        <a:graphic>
          <a:graphicData uri="http://schemas.openxmlformats.org/drawingml/2006/table">
            <a:tbl>
              <a:tblPr/>
              <a:tblGrid>
                <a:gridCol w="1847848"/>
                <a:gridCol w="803413"/>
                <a:gridCol w="1044437"/>
                <a:gridCol w="883754"/>
                <a:gridCol w="803413"/>
                <a:gridCol w="964096"/>
                <a:gridCol w="1044437"/>
              </a:tblGrid>
              <a:tr h="838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Frequency(Hz)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125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250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500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1000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2000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4000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8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Absorption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Coefficient</a:t>
                      </a:r>
                      <a:endParaRPr lang="en-US" sz="1800" b="1" kern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0.45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0.85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0.95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مستطيل 7"/>
          <p:cNvSpPr/>
          <p:nvPr/>
        </p:nvSpPr>
        <p:spPr>
          <a:xfrm>
            <a:off x="304800" y="4572000"/>
            <a:ext cx="838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absorption of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Cloudsorba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suspended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acoustic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panels in all frequencies.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4572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Architectural Design:</a:t>
            </a:r>
            <a:r>
              <a:rPr lang="en-US" b="1" dirty="0" smtClean="0">
                <a:latin typeface="+mj-lt"/>
                <a:cs typeface="Times New Roman" pitchFamily="18" charset="0"/>
              </a:rPr>
              <a:t/>
            </a:r>
            <a:br>
              <a:rPr lang="en-US" b="1" dirty="0" smtClean="0">
                <a:latin typeface="+mj-lt"/>
                <a:cs typeface="Times New Roman" pitchFamily="18" charset="0"/>
              </a:rPr>
            </a:br>
            <a:endParaRPr lang="en-US" b="1" dirty="0"/>
          </a:p>
        </p:txBody>
      </p:sp>
      <p:pic>
        <p:nvPicPr>
          <p:cNvPr id="4" name="murad1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066800" y="1233488"/>
            <a:ext cx="701040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718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609600"/>
            <a:ext cx="4419600" cy="4876800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145815" y="5486400"/>
            <a:ext cx="352096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RT60 Values for dining room in GF floor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before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modifications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000"/>
            <a:ext cx="4267200" cy="4495800"/>
          </a:xfrm>
          <a:prstGeom prst="rect">
            <a:avLst/>
          </a:prstGeom>
        </p:spPr>
      </p:pic>
      <p:sp>
        <p:nvSpPr>
          <p:cNvPr id="3" name="Right Arrow 2"/>
          <p:cNvSpPr/>
          <p:nvPr/>
        </p:nvSpPr>
        <p:spPr>
          <a:xfrm>
            <a:off x="4142390" y="3276600"/>
            <a:ext cx="6858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8428" y="5397062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RT60 Values for dining room </a:t>
            </a: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GF floor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</a:p>
          <a:p>
            <a:pPr algn="ctr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modifications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r>
              <a:rPr lang="en-US" dirty="0"/>
              <a:t>STC </a:t>
            </a:r>
            <a:r>
              <a:rPr lang="en-US" dirty="0" smtClean="0"/>
              <a:t>Calculations</a:t>
            </a:r>
          </a:p>
          <a:p>
            <a:endParaRPr lang="en-US" dirty="0"/>
          </a:p>
        </p:txBody>
      </p:sp>
      <p:pic>
        <p:nvPicPr>
          <p:cNvPr id="4" name="Picture 4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143000"/>
            <a:ext cx="6324600" cy="3856037"/>
          </a:xfrm>
          <a:prstGeom prst="rect">
            <a:avLst/>
          </a:prstGeom>
        </p:spPr>
      </p:pic>
      <p:sp>
        <p:nvSpPr>
          <p:cNvPr id="5" name="Rounded Rectangle 10"/>
          <p:cNvSpPr/>
          <p:nvPr/>
        </p:nvSpPr>
        <p:spPr>
          <a:xfrm>
            <a:off x="609600" y="5257800"/>
            <a:ext cx="26670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Required STC 50-54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ight Arrow 11"/>
          <p:cNvSpPr/>
          <p:nvPr/>
        </p:nvSpPr>
        <p:spPr>
          <a:xfrm>
            <a:off x="3733800" y="5334000"/>
            <a:ext cx="19812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" name="Rounded Rectangle 12"/>
          <p:cNvSpPr/>
          <p:nvPr/>
        </p:nvSpPr>
        <p:spPr>
          <a:xfrm>
            <a:off x="6172200" y="5181600"/>
            <a:ext cx="2362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53.3  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r>
              <a:rPr lang="en-US" dirty="0"/>
              <a:t>STC </a:t>
            </a:r>
            <a:r>
              <a:rPr lang="en-US" dirty="0" smtClean="0"/>
              <a:t>Calculations</a:t>
            </a:r>
          </a:p>
          <a:p>
            <a:endParaRPr lang="en-US" dirty="0"/>
          </a:p>
        </p:txBody>
      </p:sp>
      <p:sp>
        <p:nvSpPr>
          <p:cNvPr id="5" name="Rounded Rectangle 10"/>
          <p:cNvSpPr/>
          <p:nvPr/>
        </p:nvSpPr>
        <p:spPr>
          <a:xfrm>
            <a:off x="609600" y="5257800"/>
            <a:ext cx="26670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Required STC 50-55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ight Arrow 11"/>
          <p:cNvSpPr/>
          <p:nvPr/>
        </p:nvSpPr>
        <p:spPr>
          <a:xfrm>
            <a:off x="3733800" y="5334000"/>
            <a:ext cx="19812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" name="Rounded Rectangle 12"/>
          <p:cNvSpPr/>
          <p:nvPr/>
        </p:nvSpPr>
        <p:spPr>
          <a:xfrm>
            <a:off x="6172200" y="5181600"/>
            <a:ext cx="2362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51.63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4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129862"/>
            <a:ext cx="6248400" cy="39322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38200" y="457200"/>
            <a:ext cx="78486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/>
              <a:t>Speakers:</a:t>
            </a: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Sound system calculations for the restaurant were only made for the dining halls.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صورة 7"/>
          <p:cNvPicPr/>
          <p:nvPr/>
        </p:nvPicPr>
        <p:blipFill>
          <a:blip r:embed="rId2" cstate="print"/>
          <a:srcRect l="21240" r="18200" b="27847"/>
          <a:stretch>
            <a:fillRect/>
          </a:stretch>
        </p:blipFill>
        <p:spPr bwMode="auto">
          <a:xfrm>
            <a:off x="1600200" y="2209800"/>
            <a:ext cx="6248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81000"/>
            <a:ext cx="7239000" cy="4876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مستطيل 4"/>
          <p:cNvSpPr/>
          <p:nvPr/>
        </p:nvSpPr>
        <p:spPr>
          <a:xfrm>
            <a:off x="2209800" y="5638800"/>
            <a:ext cx="5410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distribution of loudspeakers in G.F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2209800" y="5638800"/>
            <a:ext cx="5410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distribution of loudspeakers in F.F</a:t>
            </a:r>
          </a:p>
        </p:txBody>
      </p:sp>
      <p:pic>
        <p:nvPicPr>
          <p:cNvPr id="7" name="صورة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533400"/>
            <a:ext cx="7086600" cy="4724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304800"/>
            <a:ext cx="8610600" cy="63709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endParaRPr lang="en-US" sz="6000" b="1" dirty="0" smtClean="0">
              <a:ln w="11430"/>
              <a:solidFill>
                <a:schemeClr val="accent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buNone/>
            </a:pPr>
            <a:endParaRPr lang="en-US" sz="60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6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Quantity </a:t>
            </a:r>
            <a:r>
              <a:rPr lang="en-US" sz="60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surveying and cost </a:t>
            </a:r>
            <a:r>
              <a:rPr lang="en-US" sz="6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estimation</a:t>
            </a:r>
          </a:p>
          <a:p>
            <a:pPr algn="ctr">
              <a:buNone/>
            </a:pPr>
            <a:endParaRPr lang="en-US" sz="60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ar-SA" sz="60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451275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Quantity surveying and cost estimation:</a:t>
            </a: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229600" cy="563880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total cost of the restaurant is about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1.21 million NIS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total cost per meter square for the restaurant is about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776.45 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NIS/m²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>
              <a:lnSpc>
                <a:spcPct val="15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WINDOWS 7\Desktop\Grout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" y="152400"/>
            <a:ext cx="9098692" cy="70874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40140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457200"/>
            <a:ext cx="510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Site plan: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295400"/>
            <a:ext cx="9144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1228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45528" y="728907"/>
            <a:ext cx="270247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Ground Floor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Area=726m^2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1621459"/>
            <a:ext cx="7239001" cy="5236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0" y="0"/>
            <a:ext cx="5105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Architectural Design:</a:t>
            </a:r>
          </a:p>
        </p:txBody>
      </p:sp>
    </p:spTree>
    <p:extLst>
      <p:ext uri="{BB962C8B-B14F-4D97-AF65-F5344CB8AC3E}">
        <p14:creationId xmlns:p14="http://schemas.microsoft.com/office/powerpoint/2010/main" val="129104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31999" y="947410"/>
            <a:ext cx="23622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 Floor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Area=864 m^2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33269" y="39469"/>
            <a:ext cx="492186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Architectural Design: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25413" y="685800"/>
            <a:ext cx="71628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79902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926</TotalTime>
  <Words>1241</Words>
  <Application>Microsoft Office PowerPoint</Application>
  <PresentationFormat>On-screen Show (4:3)</PresentationFormat>
  <Paragraphs>401</Paragraphs>
  <Slides>68</Slides>
  <Notes>20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75" baseType="lpstr">
      <vt:lpstr>Arial</vt:lpstr>
      <vt:lpstr>Bodoni MT</vt:lpstr>
      <vt:lpstr>Calibri</vt:lpstr>
      <vt:lpstr>Cambria</vt:lpstr>
      <vt:lpstr>Times New Roman</vt:lpstr>
      <vt:lpstr>Wingdings</vt:lpstr>
      <vt:lpstr>سمة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Architectural Design: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Shear Wall Design: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Water refining </vt:lpstr>
      <vt:lpstr>Water tanks:    </vt:lpstr>
      <vt:lpstr>HVAC System</vt:lpstr>
      <vt:lpstr>PowerPoint Presentation</vt:lpstr>
      <vt:lpstr>PowerPoint Presentation</vt:lpstr>
      <vt:lpstr>Artificial lighting for dining room  </vt:lpstr>
      <vt:lpstr>PowerPoint Presentation</vt:lpstr>
      <vt:lpstr>Fire system </vt:lpstr>
      <vt:lpstr>Fire system </vt:lpstr>
      <vt:lpstr>Fire system </vt:lpstr>
      <vt:lpstr>Emergency Exits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Thermal Analysis</vt:lpstr>
      <vt:lpstr>PowerPoint Presentation</vt:lpstr>
      <vt:lpstr>PowerPoint Presentation</vt:lpstr>
      <vt:lpstr>PowerPoint Presentation</vt:lpstr>
      <vt:lpstr>Glazing material properties</vt:lpstr>
      <vt:lpstr>Average Daylight Values </vt:lpstr>
      <vt:lpstr>Shading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Quantity surveying and cost estimation: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Maysa</dc:creator>
  <cp:lastModifiedBy>falah</cp:lastModifiedBy>
  <cp:revision>114</cp:revision>
  <dcterms:created xsi:type="dcterms:W3CDTF">2015-12-08T06:49:22Z</dcterms:created>
  <dcterms:modified xsi:type="dcterms:W3CDTF">2015-12-18T20:42:26Z</dcterms:modified>
</cp:coreProperties>
</file>