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72" r:id="rId4"/>
  </p:sldMasterIdLst>
  <p:notesMasterIdLst>
    <p:notesMasterId r:id="rId14"/>
  </p:notesMasterIdLst>
  <p:handoutMasterIdLst>
    <p:handoutMasterId r:id="rId15"/>
  </p:handoutMasterIdLst>
  <p:sldIdLst>
    <p:sldId id="256" r:id="rId5"/>
    <p:sldId id="259" r:id="rId6"/>
    <p:sldId id="261" r:id="rId7"/>
    <p:sldId id="263" r:id="rId8"/>
    <p:sldId id="258" r:id="rId9"/>
    <p:sldId id="264" r:id="rId10"/>
    <p:sldId id="262" r:id="rId11"/>
    <p:sldId id="265" r:id="rId12"/>
    <p:sldId id="26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48" autoAdjust="0"/>
  </p:normalViewPr>
  <p:slideViewPr>
    <p:cSldViewPr snapToGrid="0">
      <p:cViewPr varScale="1">
        <p:scale>
          <a:sx n="89" d="100"/>
          <a:sy n="89" d="100"/>
        </p:scale>
        <p:origin x="43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32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5AA53B-3EEE-4DE4-BB81-9044890C2946}" type="doc">
      <dgm:prSet loTypeId="urn:microsoft.com/office/officeart/2008/layout/VerticalCurvedList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6750AC01-D39D-4F3A-9DC8-2A211EE986A2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 smtClean="0"/>
            <a:t>Introduction</a:t>
          </a:r>
          <a:r>
            <a:rPr lang="en-US" dirty="0"/>
            <a:t>	</a:t>
          </a:r>
        </a:p>
      </dgm:t>
    </dgm:pt>
    <dgm:pt modelId="{720680DC-AAA4-4434-A582-60EBCC5BA355}" type="parTrans" cxnId="{0B5DAE5F-BCDC-4BF7-A6E7-CF856886A64D}">
      <dgm:prSet/>
      <dgm:spPr/>
      <dgm:t>
        <a:bodyPr/>
        <a:lstStyle/>
        <a:p>
          <a:endParaRPr lang="en-US"/>
        </a:p>
      </dgm:t>
    </dgm:pt>
    <dgm:pt modelId="{CA077D98-8478-47EA-B6A9-99ACE60C64D4}" type="sibTrans" cxnId="{0B5DAE5F-BCDC-4BF7-A6E7-CF856886A64D}">
      <dgm:prSet/>
      <dgm:spPr/>
      <dgm:t>
        <a:bodyPr/>
        <a:lstStyle/>
        <a:p>
          <a:endParaRPr lang="en-US"/>
        </a:p>
      </dgm:t>
    </dgm:pt>
    <dgm:pt modelId="{236D895F-D107-4AD9-AC17-19EAE94EA46E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smtClean="0"/>
            <a:t>Simulation and Results </a:t>
          </a:r>
          <a:endParaRPr lang="en-US" dirty="0"/>
        </a:p>
      </dgm:t>
    </dgm:pt>
    <dgm:pt modelId="{B4CB3FA0-3F6E-487A-B640-63D9331B39A4}" type="parTrans" cxnId="{7C1FC7E9-3B78-456E-9979-26B3D484DD12}">
      <dgm:prSet/>
      <dgm:spPr/>
      <dgm:t>
        <a:bodyPr/>
        <a:lstStyle/>
        <a:p>
          <a:endParaRPr lang="en-US"/>
        </a:p>
      </dgm:t>
    </dgm:pt>
    <dgm:pt modelId="{8CC2D819-BF27-4029-882C-035CE9490910}" type="sibTrans" cxnId="{7C1FC7E9-3B78-456E-9979-26B3D484DD12}">
      <dgm:prSet/>
      <dgm:spPr/>
      <dgm:t>
        <a:bodyPr/>
        <a:lstStyle/>
        <a:p>
          <a:endParaRPr lang="en-US"/>
        </a:p>
      </dgm:t>
    </dgm:pt>
    <dgm:pt modelId="{4EE6D254-4CDB-4DAF-BD85-F726B3034502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 smtClean="0"/>
            <a:t>Two Wi-Fi module (ESP12-F) </a:t>
          </a:r>
          <a:endParaRPr lang="en-US" dirty="0"/>
        </a:p>
      </dgm:t>
    </dgm:pt>
    <dgm:pt modelId="{B44B4562-28AF-423D-9665-BEC0FE34D556}" type="parTrans" cxnId="{50C011B6-79E1-425F-978F-ABF8DB4809DD}">
      <dgm:prSet/>
      <dgm:spPr/>
      <dgm:t>
        <a:bodyPr/>
        <a:lstStyle/>
        <a:p>
          <a:endParaRPr lang="en-US"/>
        </a:p>
      </dgm:t>
    </dgm:pt>
    <dgm:pt modelId="{9713322D-F2E1-4156-AF4F-E00BCFFB41FA}" type="sibTrans" cxnId="{50C011B6-79E1-425F-978F-ABF8DB4809DD}">
      <dgm:prSet/>
      <dgm:spPr/>
      <dgm:t>
        <a:bodyPr/>
        <a:lstStyle/>
        <a:p>
          <a:endParaRPr lang="en-US"/>
        </a:p>
      </dgm:t>
    </dgm:pt>
    <dgm:pt modelId="{FB5F2B50-8738-46EB-95B9-F489525FAD8C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 smtClean="0"/>
            <a:t>ESP8266 VS Arduino UNO</a:t>
          </a:r>
          <a:endParaRPr lang="en-US" dirty="0"/>
        </a:p>
      </dgm:t>
    </dgm:pt>
    <dgm:pt modelId="{D13AFE30-A6AF-47CA-B152-8025389DFEC0}" type="parTrans" cxnId="{AD1121DF-C0A1-4FF5-92AB-E69BD413C727}">
      <dgm:prSet/>
      <dgm:spPr/>
      <dgm:t>
        <a:bodyPr/>
        <a:lstStyle/>
        <a:p>
          <a:endParaRPr lang="en-US"/>
        </a:p>
      </dgm:t>
    </dgm:pt>
    <dgm:pt modelId="{3AA2EE44-168B-44F8-9B2C-F3BD9C3A6DAF}" type="sibTrans" cxnId="{AD1121DF-C0A1-4FF5-92AB-E69BD413C727}">
      <dgm:prSet/>
      <dgm:spPr/>
      <dgm:t>
        <a:bodyPr/>
        <a:lstStyle/>
        <a:p>
          <a:endParaRPr lang="en-US"/>
        </a:p>
      </dgm:t>
    </dgm:pt>
    <dgm:pt modelId="{2158371B-347E-40F3-8D73-E8A618DB7FE6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 smtClean="0"/>
            <a:t>The Code as Flow Chart</a:t>
          </a:r>
          <a:endParaRPr lang="en-US" dirty="0"/>
        </a:p>
      </dgm:t>
    </dgm:pt>
    <dgm:pt modelId="{A41A225B-1E26-4F5E-BDD3-D90B4EED8FD6}" type="parTrans" cxnId="{E4A71401-05A2-4D4C-A47A-CA0E44A51AF8}">
      <dgm:prSet/>
      <dgm:spPr/>
      <dgm:t>
        <a:bodyPr/>
        <a:lstStyle/>
        <a:p>
          <a:endParaRPr lang="en-US"/>
        </a:p>
      </dgm:t>
    </dgm:pt>
    <dgm:pt modelId="{06C4AE75-95AC-42D4-9E81-21C4A8537D14}" type="sibTrans" cxnId="{E4A71401-05A2-4D4C-A47A-CA0E44A51AF8}">
      <dgm:prSet/>
      <dgm:spPr/>
      <dgm:t>
        <a:bodyPr/>
        <a:lstStyle/>
        <a:p>
          <a:endParaRPr lang="en-US"/>
        </a:p>
      </dgm:t>
    </dgm:pt>
    <dgm:pt modelId="{A9DC6739-E0A2-4FAB-A5F0-0B210B3A742C}">
      <dgm:prSet/>
      <dgm:spPr/>
      <dgm:t>
        <a:bodyPr/>
        <a:lstStyle/>
        <a:p>
          <a:r>
            <a:rPr lang="en-US" smtClean="0"/>
            <a:t>Methodology</a:t>
          </a:r>
          <a:endParaRPr lang="en-US"/>
        </a:p>
      </dgm:t>
    </dgm:pt>
    <dgm:pt modelId="{8BC1BD0F-EA20-4D97-97E9-5CE9150BCA18}" type="parTrans" cxnId="{4D1E69EA-47AE-48B3-A50B-B2BAE206C1B0}">
      <dgm:prSet/>
      <dgm:spPr/>
      <dgm:t>
        <a:bodyPr/>
        <a:lstStyle/>
        <a:p>
          <a:endParaRPr lang="en-US"/>
        </a:p>
      </dgm:t>
    </dgm:pt>
    <dgm:pt modelId="{3F9C61F4-1ED8-4F84-8267-5431834C0AFB}" type="sibTrans" cxnId="{4D1E69EA-47AE-48B3-A50B-B2BAE206C1B0}">
      <dgm:prSet/>
      <dgm:spPr/>
      <dgm:t>
        <a:bodyPr/>
        <a:lstStyle/>
        <a:p>
          <a:endParaRPr lang="en-US"/>
        </a:p>
      </dgm:t>
    </dgm:pt>
    <dgm:pt modelId="{57806726-6E60-4ACC-9C1C-7DF9CC365A10}" type="pres">
      <dgm:prSet presAssocID="{7E5AA53B-3EEE-4DE4-BB81-9044890C294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90561C55-3C6E-4D53-85E1-2C50BCDDA392}" type="pres">
      <dgm:prSet presAssocID="{7E5AA53B-3EEE-4DE4-BB81-9044890C2946}" presName="Name1" presStyleCnt="0"/>
      <dgm:spPr/>
    </dgm:pt>
    <dgm:pt modelId="{B6CD42EC-5AD4-4004-AE5B-47EDA668DAA8}" type="pres">
      <dgm:prSet presAssocID="{7E5AA53B-3EEE-4DE4-BB81-9044890C2946}" presName="cycle" presStyleCnt="0"/>
      <dgm:spPr/>
    </dgm:pt>
    <dgm:pt modelId="{963B8EE3-40CC-4A0A-B420-D0BF920973CE}" type="pres">
      <dgm:prSet presAssocID="{7E5AA53B-3EEE-4DE4-BB81-9044890C2946}" presName="srcNode" presStyleLbl="node1" presStyleIdx="0" presStyleCnt="6"/>
      <dgm:spPr/>
    </dgm:pt>
    <dgm:pt modelId="{D79B43FC-100B-4A0D-A4D5-0D2D04B99064}" type="pres">
      <dgm:prSet presAssocID="{7E5AA53B-3EEE-4DE4-BB81-9044890C2946}" presName="conn" presStyleLbl="parChTrans1D2" presStyleIdx="0" presStyleCnt="1"/>
      <dgm:spPr/>
      <dgm:t>
        <a:bodyPr/>
        <a:lstStyle/>
        <a:p>
          <a:endParaRPr lang="en-US"/>
        </a:p>
      </dgm:t>
    </dgm:pt>
    <dgm:pt modelId="{3CAD8DA1-8D53-445C-ACE8-D8449E4F0F55}" type="pres">
      <dgm:prSet presAssocID="{7E5AA53B-3EEE-4DE4-BB81-9044890C2946}" presName="extraNode" presStyleLbl="node1" presStyleIdx="0" presStyleCnt="6"/>
      <dgm:spPr/>
    </dgm:pt>
    <dgm:pt modelId="{429CABD1-4116-474B-81BF-735E2CA9DD00}" type="pres">
      <dgm:prSet presAssocID="{7E5AA53B-3EEE-4DE4-BB81-9044890C2946}" presName="dstNode" presStyleLbl="node1" presStyleIdx="0" presStyleCnt="6"/>
      <dgm:spPr/>
    </dgm:pt>
    <dgm:pt modelId="{58319267-C71E-43C9-94E1-827D0616C7A7}" type="pres">
      <dgm:prSet presAssocID="{6750AC01-D39D-4F3A-9DC8-2A211EE986A2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F9B8A9-2412-4B74-84A9-69422DB81CDC}" type="pres">
      <dgm:prSet presAssocID="{6750AC01-D39D-4F3A-9DC8-2A211EE986A2}" presName="accent_1" presStyleCnt="0"/>
      <dgm:spPr/>
    </dgm:pt>
    <dgm:pt modelId="{07CB3071-D555-47DA-A36A-69EB91531FD8}" type="pres">
      <dgm:prSet presAssocID="{6750AC01-D39D-4F3A-9DC8-2A211EE986A2}" presName="accentRepeatNode" presStyleLbl="solidFgAcc1" presStyleIdx="0" presStyleCnt="6"/>
      <dgm:spPr/>
    </dgm:pt>
    <dgm:pt modelId="{48593D6C-9727-499C-8B3A-3A304E57C6D0}" type="pres">
      <dgm:prSet presAssocID="{4EE6D254-4CDB-4DAF-BD85-F726B3034502}" presName="text_2" presStyleLbl="node1" presStyleIdx="1" presStyleCnt="6" custLinFactNeighborX="1130" custLinFactNeighborY="-23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DBF658-61C5-4233-A685-D74B228E6CC7}" type="pres">
      <dgm:prSet presAssocID="{4EE6D254-4CDB-4DAF-BD85-F726B3034502}" presName="accent_2" presStyleCnt="0"/>
      <dgm:spPr/>
    </dgm:pt>
    <dgm:pt modelId="{61413017-2218-427E-97BB-A5A851084F7F}" type="pres">
      <dgm:prSet presAssocID="{4EE6D254-4CDB-4DAF-BD85-F726B3034502}" presName="accentRepeatNode" presStyleLbl="solidFgAcc1" presStyleIdx="1" presStyleCnt="6"/>
      <dgm:spPr/>
    </dgm:pt>
    <dgm:pt modelId="{19E17CDB-ED05-42B3-B413-7C1A29192243}" type="pres">
      <dgm:prSet presAssocID="{FB5F2B50-8738-46EB-95B9-F489525FAD8C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11BF4A-D4C3-4D71-83F2-054D8029EEF2}" type="pres">
      <dgm:prSet presAssocID="{FB5F2B50-8738-46EB-95B9-F489525FAD8C}" presName="accent_3" presStyleCnt="0"/>
      <dgm:spPr/>
    </dgm:pt>
    <dgm:pt modelId="{E11F52B7-E525-4D96-B415-D590E303FEEA}" type="pres">
      <dgm:prSet presAssocID="{FB5F2B50-8738-46EB-95B9-F489525FAD8C}" presName="accentRepeatNode" presStyleLbl="solidFgAcc1" presStyleIdx="2" presStyleCnt="6"/>
      <dgm:spPr/>
    </dgm:pt>
    <dgm:pt modelId="{7BCAE8FE-E317-4D9A-8972-BD1A68BBC587}" type="pres">
      <dgm:prSet presAssocID="{2158371B-347E-40F3-8D73-E8A618DB7FE6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2BA696-352E-42FB-AAB1-F56D63AA9C0B}" type="pres">
      <dgm:prSet presAssocID="{2158371B-347E-40F3-8D73-E8A618DB7FE6}" presName="accent_4" presStyleCnt="0"/>
      <dgm:spPr/>
    </dgm:pt>
    <dgm:pt modelId="{B790FDC4-D717-4FF2-B72B-6B6808F95A9C}" type="pres">
      <dgm:prSet presAssocID="{2158371B-347E-40F3-8D73-E8A618DB7FE6}" presName="accentRepeatNode" presStyleLbl="solidFgAcc1" presStyleIdx="3" presStyleCnt="6"/>
      <dgm:spPr/>
    </dgm:pt>
    <dgm:pt modelId="{4DD43448-ABB7-44CA-925E-04C128B0B25C}" type="pres">
      <dgm:prSet presAssocID="{A9DC6739-E0A2-4FAB-A5F0-0B210B3A742C}" presName="text_5" presStyleLbl="node1" presStyleIdx="4" presStyleCnt="6">
        <dgm:presLayoutVars>
          <dgm:bulletEnabled val="1"/>
        </dgm:presLayoutVars>
      </dgm:prSet>
      <dgm:spPr/>
    </dgm:pt>
    <dgm:pt modelId="{DA5884CF-31FC-481B-AA2D-C87B0DAFFE7C}" type="pres">
      <dgm:prSet presAssocID="{A9DC6739-E0A2-4FAB-A5F0-0B210B3A742C}" presName="accent_5" presStyleCnt="0"/>
      <dgm:spPr/>
    </dgm:pt>
    <dgm:pt modelId="{856AC087-4DC0-4F9B-803F-FDBFE70E7CE8}" type="pres">
      <dgm:prSet presAssocID="{A9DC6739-E0A2-4FAB-A5F0-0B210B3A742C}" presName="accentRepeatNode" presStyleLbl="solidFgAcc1" presStyleIdx="4" presStyleCnt="6"/>
      <dgm:spPr/>
    </dgm:pt>
    <dgm:pt modelId="{9480FEE8-A699-4C3A-86E8-4E2507130667}" type="pres">
      <dgm:prSet presAssocID="{236D895F-D107-4AD9-AC17-19EAE94EA46E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B7023D-6351-4E10-968F-021E8A751949}" type="pres">
      <dgm:prSet presAssocID="{236D895F-D107-4AD9-AC17-19EAE94EA46E}" presName="accent_6" presStyleCnt="0"/>
      <dgm:spPr/>
    </dgm:pt>
    <dgm:pt modelId="{FAED0B4E-70B7-4472-97EC-512E5F9A2629}" type="pres">
      <dgm:prSet presAssocID="{236D895F-D107-4AD9-AC17-19EAE94EA46E}" presName="accentRepeatNode" presStyleLbl="solidFgAcc1" presStyleIdx="5" presStyleCnt="6"/>
      <dgm:spPr/>
    </dgm:pt>
  </dgm:ptLst>
  <dgm:cxnLst>
    <dgm:cxn modelId="{9418502D-590F-4883-84D5-EF09371B1EAC}" type="presOf" srcId="{4EE6D254-4CDB-4DAF-BD85-F726B3034502}" destId="{48593D6C-9727-499C-8B3A-3A304E57C6D0}" srcOrd="0" destOrd="0" presId="urn:microsoft.com/office/officeart/2008/layout/VerticalCurvedList"/>
    <dgm:cxn modelId="{4D1E69EA-47AE-48B3-A50B-B2BAE206C1B0}" srcId="{7E5AA53B-3EEE-4DE4-BB81-9044890C2946}" destId="{A9DC6739-E0A2-4FAB-A5F0-0B210B3A742C}" srcOrd="4" destOrd="0" parTransId="{8BC1BD0F-EA20-4D97-97E9-5CE9150BCA18}" sibTransId="{3F9C61F4-1ED8-4F84-8267-5431834C0AFB}"/>
    <dgm:cxn modelId="{E6EAA184-E4BE-4767-BD9B-DA6DBC7D3D6F}" type="presOf" srcId="{2158371B-347E-40F3-8D73-E8A618DB7FE6}" destId="{7BCAE8FE-E317-4D9A-8972-BD1A68BBC587}" srcOrd="0" destOrd="0" presId="urn:microsoft.com/office/officeart/2008/layout/VerticalCurvedList"/>
    <dgm:cxn modelId="{AD1121DF-C0A1-4FF5-92AB-E69BD413C727}" srcId="{7E5AA53B-3EEE-4DE4-BB81-9044890C2946}" destId="{FB5F2B50-8738-46EB-95B9-F489525FAD8C}" srcOrd="2" destOrd="0" parTransId="{D13AFE30-A6AF-47CA-B152-8025389DFEC0}" sibTransId="{3AA2EE44-168B-44F8-9B2C-F3BD9C3A6DAF}"/>
    <dgm:cxn modelId="{E9824720-5AC6-436A-BB64-FEF0EBF55BEB}" type="presOf" srcId="{A9DC6739-E0A2-4FAB-A5F0-0B210B3A742C}" destId="{4DD43448-ABB7-44CA-925E-04C128B0B25C}" srcOrd="0" destOrd="0" presId="urn:microsoft.com/office/officeart/2008/layout/VerticalCurvedList"/>
    <dgm:cxn modelId="{50C011B6-79E1-425F-978F-ABF8DB4809DD}" srcId="{7E5AA53B-3EEE-4DE4-BB81-9044890C2946}" destId="{4EE6D254-4CDB-4DAF-BD85-F726B3034502}" srcOrd="1" destOrd="0" parTransId="{B44B4562-28AF-423D-9665-BEC0FE34D556}" sibTransId="{9713322D-F2E1-4156-AF4F-E00BCFFB41FA}"/>
    <dgm:cxn modelId="{4F65CC8F-B5A8-40BE-A32B-05862B543D6A}" type="presOf" srcId="{7E5AA53B-3EEE-4DE4-BB81-9044890C2946}" destId="{57806726-6E60-4ACC-9C1C-7DF9CC365A10}" srcOrd="0" destOrd="0" presId="urn:microsoft.com/office/officeart/2008/layout/VerticalCurvedList"/>
    <dgm:cxn modelId="{7C1FC7E9-3B78-456E-9979-26B3D484DD12}" srcId="{7E5AA53B-3EEE-4DE4-BB81-9044890C2946}" destId="{236D895F-D107-4AD9-AC17-19EAE94EA46E}" srcOrd="5" destOrd="0" parTransId="{B4CB3FA0-3F6E-487A-B640-63D9331B39A4}" sibTransId="{8CC2D819-BF27-4029-882C-035CE9490910}"/>
    <dgm:cxn modelId="{E4A71401-05A2-4D4C-A47A-CA0E44A51AF8}" srcId="{7E5AA53B-3EEE-4DE4-BB81-9044890C2946}" destId="{2158371B-347E-40F3-8D73-E8A618DB7FE6}" srcOrd="3" destOrd="0" parTransId="{A41A225B-1E26-4F5E-BDD3-D90B4EED8FD6}" sibTransId="{06C4AE75-95AC-42D4-9E81-21C4A8537D14}"/>
    <dgm:cxn modelId="{6A42D7D6-5425-4A6E-B045-A50825C1EB6A}" type="presOf" srcId="{236D895F-D107-4AD9-AC17-19EAE94EA46E}" destId="{9480FEE8-A699-4C3A-86E8-4E2507130667}" srcOrd="0" destOrd="0" presId="urn:microsoft.com/office/officeart/2008/layout/VerticalCurvedList"/>
    <dgm:cxn modelId="{0B5DAE5F-BCDC-4BF7-A6E7-CF856886A64D}" srcId="{7E5AA53B-3EEE-4DE4-BB81-9044890C2946}" destId="{6750AC01-D39D-4F3A-9DC8-2A211EE986A2}" srcOrd="0" destOrd="0" parTransId="{720680DC-AAA4-4434-A582-60EBCC5BA355}" sibTransId="{CA077D98-8478-47EA-B6A9-99ACE60C64D4}"/>
    <dgm:cxn modelId="{A4633C99-C92E-477E-8F05-2C449751C3DC}" type="presOf" srcId="{FB5F2B50-8738-46EB-95B9-F489525FAD8C}" destId="{19E17CDB-ED05-42B3-B413-7C1A29192243}" srcOrd="0" destOrd="0" presId="urn:microsoft.com/office/officeart/2008/layout/VerticalCurvedList"/>
    <dgm:cxn modelId="{A11E3B12-1828-45A7-86C3-BB85832DF84D}" type="presOf" srcId="{CA077D98-8478-47EA-B6A9-99ACE60C64D4}" destId="{D79B43FC-100B-4A0D-A4D5-0D2D04B99064}" srcOrd="0" destOrd="0" presId="urn:microsoft.com/office/officeart/2008/layout/VerticalCurvedList"/>
    <dgm:cxn modelId="{29DA474E-5DFA-4C66-882F-319C49ABBB19}" type="presOf" srcId="{6750AC01-D39D-4F3A-9DC8-2A211EE986A2}" destId="{58319267-C71E-43C9-94E1-827D0616C7A7}" srcOrd="0" destOrd="0" presId="urn:microsoft.com/office/officeart/2008/layout/VerticalCurvedList"/>
    <dgm:cxn modelId="{4E25B52E-70EF-4A0F-B410-0B49263AF380}" type="presParOf" srcId="{57806726-6E60-4ACC-9C1C-7DF9CC365A10}" destId="{90561C55-3C6E-4D53-85E1-2C50BCDDA392}" srcOrd="0" destOrd="0" presId="urn:microsoft.com/office/officeart/2008/layout/VerticalCurvedList"/>
    <dgm:cxn modelId="{2B3DD9E4-EC9C-4B92-B380-F89BF82E7CF3}" type="presParOf" srcId="{90561C55-3C6E-4D53-85E1-2C50BCDDA392}" destId="{B6CD42EC-5AD4-4004-AE5B-47EDA668DAA8}" srcOrd="0" destOrd="0" presId="urn:microsoft.com/office/officeart/2008/layout/VerticalCurvedList"/>
    <dgm:cxn modelId="{EA357085-80A4-4D1D-9BD2-56B1E9A721FB}" type="presParOf" srcId="{B6CD42EC-5AD4-4004-AE5B-47EDA668DAA8}" destId="{963B8EE3-40CC-4A0A-B420-D0BF920973CE}" srcOrd="0" destOrd="0" presId="urn:microsoft.com/office/officeart/2008/layout/VerticalCurvedList"/>
    <dgm:cxn modelId="{F175C6D0-411C-40FD-A19B-860D49F42061}" type="presParOf" srcId="{B6CD42EC-5AD4-4004-AE5B-47EDA668DAA8}" destId="{D79B43FC-100B-4A0D-A4D5-0D2D04B99064}" srcOrd="1" destOrd="0" presId="urn:microsoft.com/office/officeart/2008/layout/VerticalCurvedList"/>
    <dgm:cxn modelId="{794BB944-68C0-47A5-9792-652802EB36AC}" type="presParOf" srcId="{B6CD42EC-5AD4-4004-AE5B-47EDA668DAA8}" destId="{3CAD8DA1-8D53-445C-ACE8-D8449E4F0F55}" srcOrd="2" destOrd="0" presId="urn:microsoft.com/office/officeart/2008/layout/VerticalCurvedList"/>
    <dgm:cxn modelId="{B8CC75C4-3D1A-49E7-80D2-915668C1368C}" type="presParOf" srcId="{B6CD42EC-5AD4-4004-AE5B-47EDA668DAA8}" destId="{429CABD1-4116-474B-81BF-735E2CA9DD00}" srcOrd="3" destOrd="0" presId="urn:microsoft.com/office/officeart/2008/layout/VerticalCurvedList"/>
    <dgm:cxn modelId="{28110BB8-F33F-498C-9A75-98364B05EFA5}" type="presParOf" srcId="{90561C55-3C6E-4D53-85E1-2C50BCDDA392}" destId="{58319267-C71E-43C9-94E1-827D0616C7A7}" srcOrd="1" destOrd="0" presId="urn:microsoft.com/office/officeart/2008/layout/VerticalCurvedList"/>
    <dgm:cxn modelId="{3866F6C9-5521-48F2-B6C3-40C9896E1605}" type="presParOf" srcId="{90561C55-3C6E-4D53-85E1-2C50BCDDA392}" destId="{79F9B8A9-2412-4B74-84A9-69422DB81CDC}" srcOrd="2" destOrd="0" presId="urn:microsoft.com/office/officeart/2008/layout/VerticalCurvedList"/>
    <dgm:cxn modelId="{D2205A4F-BB7A-4399-BC2F-78E18EC6EAFE}" type="presParOf" srcId="{79F9B8A9-2412-4B74-84A9-69422DB81CDC}" destId="{07CB3071-D555-47DA-A36A-69EB91531FD8}" srcOrd="0" destOrd="0" presId="urn:microsoft.com/office/officeart/2008/layout/VerticalCurvedList"/>
    <dgm:cxn modelId="{D1424838-429B-47C3-99D4-4F6D43E9B7AC}" type="presParOf" srcId="{90561C55-3C6E-4D53-85E1-2C50BCDDA392}" destId="{48593D6C-9727-499C-8B3A-3A304E57C6D0}" srcOrd="3" destOrd="0" presId="urn:microsoft.com/office/officeart/2008/layout/VerticalCurvedList"/>
    <dgm:cxn modelId="{91534992-7449-48EF-8BE8-34EA90E5D0E9}" type="presParOf" srcId="{90561C55-3C6E-4D53-85E1-2C50BCDDA392}" destId="{CDDBF658-61C5-4233-A685-D74B228E6CC7}" srcOrd="4" destOrd="0" presId="urn:microsoft.com/office/officeart/2008/layout/VerticalCurvedList"/>
    <dgm:cxn modelId="{0844E70C-AA20-42B0-92F7-48CBD36270F8}" type="presParOf" srcId="{CDDBF658-61C5-4233-A685-D74B228E6CC7}" destId="{61413017-2218-427E-97BB-A5A851084F7F}" srcOrd="0" destOrd="0" presId="urn:microsoft.com/office/officeart/2008/layout/VerticalCurvedList"/>
    <dgm:cxn modelId="{48C8B3FF-5DF4-4A60-B8A1-75C078AE9FDB}" type="presParOf" srcId="{90561C55-3C6E-4D53-85E1-2C50BCDDA392}" destId="{19E17CDB-ED05-42B3-B413-7C1A29192243}" srcOrd="5" destOrd="0" presId="urn:microsoft.com/office/officeart/2008/layout/VerticalCurvedList"/>
    <dgm:cxn modelId="{659DFEE0-E38A-4D1F-9132-5481F36C3856}" type="presParOf" srcId="{90561C55-3C6E-4D53-85E1-2C50BCDDA392}" destId="{AE11BF4A-D4C3-4D71-83F2-054D8029EEF2}" srcOrd="6" destOrd="0" presId="urn:microsoft.com/office/officeart/2008/layout/VerticalCurvedList"/>
    <dgm:cxn modelId="{FE80B5AF-382A-45CD-AF09-7A3C380F844D}" type="presParOf" srcId="{AE11BF4A-D4C3-4D71-83F2-054D8029EEF2}" destId="{E11F52B7-E525-4D96-B415-D590E303FEEA}" srcOrd="0" destOrd="0" presId="urn:microsoft.com/office/officeart/2008/layout/VerticalCurvedList"/>
    <dgm:cxn modelId="{59ABB256-DB21-4C13-A451-11734A2C3B05}" type="presParOf" srcId="{90561C55-3C6E-4D53-85E1-2C50BCDDA392}" destId="{7BCAE8FE-E317-4D9A-8972-BD1A68BBC587}" srcOrd="7" destOrd="0" presId="urn:microsoft.com/office/officeart/2008/layout/VerticalCurvedList"/>
    <dgm:cxn modelId="{F0006100-FE7F-4090-9B74-38D0C07F1BC5}" type="presParOf" srcId="{90561C55-3C6E-4D53-85E1-2C50BCDDA392}" destId="{522BA696-352E-42FB-AAB1-F56D63AA9C0B}" srcOrd="8" destOrd="0" presId="urn:microsoft.com/office/officeart/2008/layout/VerticalCurvedList"/>
    <dgm:cxn modelId="{F4CF303E-4D44-40FB-89CE-95229A019A3A}" type="presParOf" srcId="{522BA696-352E-42FB-AAB1-F56D63AA9C0B}" destId="{B790FDC4-D717-4FF2-B72B-6B6808F95A9C}" srcOrd="0" destOrd="0" presId="urn:microsoft.com/office/officeart/2008/layout/VerticalCurvedList"/>
    <dgm:cxn modelId="{8CBCA6CA-3670-46C9-9A8B-0615CC15306E}" type="presParOf" srcId="{90561C55-3C6E-4D53-85E1-2C50BCDDA392}" destId="{4DD43448-ABB7-44CA-925E-04C128B0B25C}" srcOrd="9" destOrd="0" presId="urn:microsoft.com/office/officeart/2008/layout/VerticalCurvedList"/>
    <dgm:cxn modelId="{B7C3EF44-1293-4B51-8455-183B9268A7E3}" type="presParOf" srcId="{90561C55-3C6E-4D53-85E1-2C50BCDDA392}" destId="{DA5884CF-31FC-481B-AA2D-C87B0DAFFE7C}" srcOrd="10" destOrd="0" presId="urn:microsoft.com/office/officeart/2008/layout/VerticalCurvedList"/>
    <dgm:cxn modelId="{36F0C746-E6A3-4D55-A33F-076DB9B86C10}" type="presParOf" srcId="{DA5884CF-31FC-481B-AA2D-C87B0DAFFE7C}" destId="{856AC087-4DC0-4F9B-803F-FDBFE70E7CE8}" srcOrd="0" destOrd="0" presId="urn:microsoft.com/office/officeart/2008/layout/VerticalCurvedList"/>
    <dgm:cxn modelId="{37D72D13-C462-499E-B3CD-1D01001244DB}" type="presParOf" srcId="{90561C55-3C6E-4D53-85E1-2C50BCDDA392}" destId="{9480FEE8-A699-4C3A-86E8-4E2507130667}" srcOrd="11" destOrd="0" presId="urn:microsoft.com/office/officeart/2008/layout/VerticalCurvedList"/>
    <dgm:cxn modelId="{4364A035-A8AC-494E-BECD-BBB8632A8E00}" type="presParOf" srcId="{90561C55-3C6E-4D53-85E1-2C50BCDDA392}" destId="{4BB7023D-6351-4E10-968F-021E8A751949}" srcOrd="12" destOrd="0" presId="urn:microsoft.com/office/officeart/2008/layout/VerticalCurvedList"/>
    <dgm:cxn modelId="{FAD6DDFA-F7D3-4137-B08D-8B7AFCD2B2BB}" type="presParOf" srcId="{4BB7023D-6351-4E10-968F-021E8A751949}" destId="{FAED0B4E-70B7-4472-97EC-512E5F9A262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9B43FC-100B-4A0D-A4D5-0D2D04B99064}">
      <dsp:nvSpPr>
        <dsp:cNvPr id="0" name=""/>
        <dsp:cNvSpPr/>
      </dsp:nvSpPr>
      <dsp:spPr>
        <a:xfrm>
          <a:off x="-4838100" y="-741466"/>
          <a:ext cx="5762391" cy="5762391"/>
        </a:xfrm>
        <a:prstGeom prst="blockArc">
          <a:avLst>
            <a:gd name="adj1" fmla="val 18900000"/>
            <a:gd name="adj2" fmla="val 2700000"/>
            <a:gd name="adj3" fmla="val 375"/>
          </a:avLst>
        </a:prstGeom>
        <a:noFill/>
        <a:ln w="1270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319267-C71E-43C9-94E1-827D0616C7A7}">
      <dsp:nvSpPr>
        <dsp:cNvPr id="0" name=""/>
        <dsp:cNvSpPr/>
      </dsp:nvSpPr>
      <dsp:spPr>
        <a:xfrm>
          <a:off x="344963" y="225356"/>
          <a:ext cx="6450695" cy="45054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7617" tIns="55880" rIns="55880" bIns="55880" numCol="1" spcCol="1270" anchor="ctr" anchorCtr="0">
          <a:noAutofit/>
        </a:bodyPr>
        <a:lstStyle/>
        <a:p>
          <a:pPr lvl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Introduction</a:t>
          </a:r>
          <a:r>
            <a:rPr lang="en-US" sz="2200" kern="1200" dirty="0"/>
            <a:t>	</a:t>
          </a:r>
        </a:p>
      </dsp:txBody>
      <dsp:txXfrm>
        <a:off x="344963" y="225356"/>
        <a:ext cx="6450695" cy="450541"/>
      </dsp:txXfrm>
    </dsp:sp>
    <dsp:sp modelId="{07CB3071-D555-47DA-A36A-69EB91531FD8}">
      <dsp:nvSpPr>
        <dsp:cNvPr id="0" name=""/>
        <dsp:cNvSpPr/>
      </dsp:nvSpPr>
      <dsp:spPr>
        <a:xfrm>
          <a:off x="63375" y="169038"/>
          <a:ext cx="563176" cy="5631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593D6C-9727-499C-8B3A-3A304E57C6D0}">
      <dsp:nvSpPr>
        <dsp:cNvPr id="0" name=""/>
        <dsp:cNvSpPr/>
      </dsp:nvSpPr>
      <dsp:spPr>
        <a:xfrm>
          <a:off x="774153" y="890278"/>
          <a:ext cx="6080094" cy="45054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7617" tIns="55880" rIns="55880" bIns="55880" numCol="1" spcCol="1270" anchor="ctr" anchorCtr="0">
          <a:noAutofit/>
        </a:bodyPr>
        <a:lstStyle/>
        <a:p>
          <a:pPr lvl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Two Wi-Fi module (ESP12-F) </a:t>
          </a:r>
          <a:endParaRPr lang="en-US" sz="2200" kern="1200" dirty="0"/>
        </a:p>
      </dsp:txBody>
      <dsp:txXfrm>
        <a:off x="774153" y="890278"/>
        <a:ext cx="6080094" cy="450541"/>
      </dsp:txXfrm>
    </dsp:sp>
    <dsp:sp modelId="{61413017-2218-427E-97BB-A5A851084F7F}">
      <dsp:nvSpPr>
        <dsp:cNvPr id="0" name=""/>
        <dsp:cNvSpPr/>
      </dsp:nvSpPr>
      <dsp:spPr>
        <a:xfrm>
          <a:off x="433976" y="844765"/>
          <a:ext cx="563176" cy="5631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E17CDB-ED05-42B3-B413-7C1A29192243}">
      <dsp:nvSpPr>
        <dsp:cNvPr id="0" name=""/>
        <dsp:cNvSpPr/>
      </dsp:nvSpPr>
      <dsp:spPr>
        <a:xfrm>
          <a:off x="885030" y="1576809"/>
          <a:ext cx="5910627" cy="45054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7617" tIns="55880" rIns="55880" bIns="55880" numCol="1" spcCol="1270" anchor="ctr" anchorCtr="0">
          <a:noAutofit/>
        </a:bodyPr>
        <a:lstStyle/>
        <a:p>
          <a:pPr lvl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ESP8266 VS Arduino UNO</a:t>
          </a:r>
          <a:endParaRPr lang="en-US" sz="2200" kern="1200" dirty="0"/>
        </a:p>
      </dsp:txBody>
      <dsp:txXfrm>
        <a:off x="885030" y="1576809"/>
        <a:ext cx="5910627" cy="450541"/>
      </dsp:txXfrm>
    </dsp:sp>
    <dsp:sp modelId="{E11F52B7-E525-4D96-B415-D590E303FEEA}">
      <dsp:nvSpPr>
        <dsp:cNvPr id="0" name=""/>
        <dsp:cNvSpPr/>
      </dsp:nvSpPr>
      <dsp:spPr>
        <a:xfrm>
          <a:off x="603442" y="1520491"/>
          <a:ext cx="563176" cy="5631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CAE8FE-E317-4D9A-8972-BD1A68BBC587}">
      <dsp:nvSpPr>
        <dsp:cNvPr id="0" name=""/>
        <dsp:cNvSpPr/>
      </dsp:nvSpPr>
      <dsp:spPr>
        <a:xfrm>
          <a:off x="885030" y="2252107"/>
          <a:ext cx="5910627" cy="45054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7617" tIns="55880" rIns="55880" bIns="55880" numCol="1" spcCol="1270" anchor="ctr" anchorCtr="0">
          <a:noAutofit/>
        </a:bodyPr>
        <a:lstStyle/>
        <a:p>
          <a:pPr lvl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The Code as Flow Chart</a:t>
          </a:r>
          <a:endParaRPr lang="en-US" sz="2200" kern="1200" dirty="0"/>
        </a:p>
      </dsp:txBody>
      <dsp:txXfrm>
        <a:off x="885030" y="2252107"/>
        <a:ext cx="5910627" cy="450541"/>
      </dsp:txXfrm>
    </dsp:sp>
    <dsp:sp modelId="{B790FDC4-D717-4FF2-B72B-6B6808F95A9C}">
      <dsp:nvSpPr>
        <dsp:cNvPr id="0" name=""/>
        <dsp:cNvSpPr/>
      </dsp:nvSpPr>
      <dsp:spPr>
        <a:xfrm>
          <a:off x="603442" y="2195789"/>
          <a:ext cx="563176" cy="5631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D43448-ABB7-44CA-925E-04C128B0B25C}">
      <dsp:nvSpPr>
        <dsp:cNvPr id="0" name=""/>
        <dsp:cNvSpPr/>
      </dsp:nvSpPr>
      <dsp:spPr>
        <a:xfrm>
          <a:off x="715564" y="2927833"/>
          <a:ext cx="6080094" cy="45054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7617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Methodology</a:t>
          </a:r>
          <a:endParaRPr lang="en-US" sz="2200" kern="1200"/>
        </a:p>
      </dsp:txBody>
      <dsp:txXfrm>
        <a:off x="715564" y="2927833"/>
        <a:ext cx="6080094" cy="450541"/>
      </dsp:txXfrm>
    </dsp:sp>
    <dsp:sp modelId="{856AC087-4DC0-4F9B-803F-FDBFE70E7CE8}">
      <dsp:nvSpPr>
        <dsp:cNvPr id="0" name=""/>
        <dsp:cNvSpPr/>
      </dsp:nvSpPr>
      <dsp:spPr>
        <a:xfrm>
          <a:off x="433976" y="2871516"/>
          <a:ext cx="563176" cy="5631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80FEE8-A699-4C3A-86E8-4E2507130667}">
      <dsp:nvSpPr>
        <dsp:cNvPr id="0" name=""/>
        <dsp:cNvSpPr/>
      </dsp:nvSpPr>
      <dsp:spPr>
        <a:xfrm>
          <a:off x="344963" y="3603560"/>
          <a:ext cx="6450695" cy="45054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7617" tIns="55880" rIns="55880" bIns="55880" numCol="1" spcCol="1270" anchor="ctr" anchorCtr="0">
          <a:noAutofit/>
        </a:bodyPr>
        <a:lstStyle/>
        <a:p>
          <a:pPr lvl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Simulation and Results </a:t>
          </a:r>
          <a:endParaRPr lang="en-US" sz="2200" kern="1200" dirty="0"/>
        </a:p>
      </dsp:txBody>
      <dsp:txXfrm>
        <a:off x="344963" y="3603560"/>
        <a:ext cx="6450695" cy="450541"/>
      </dsp:txXfrm>
    </dsp:sp>
    <dsp:sp modelId="{FAED0B4E-70B7-4472-97EC-512E5F9A2629}">
      <dsp:nvSpPr>
        <dsp:cNvPr id="0" name=""/>
        <dsp:cNvSpPr/>
      </dsp:nvSpPr>
      <dsp:spPr>
        <a:xfrm>
          <a:off x="63375" y="3547242"/>
          <a:ext cx="563176" cy="5631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E644646B-21C0-410B-BA17-64C59EB2927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289392C-F5C5-4C38-94CE-455C7F40279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29A4FD-FAFB-4CDA-9DC5-D20CA18269A9}" type="datetimeFigureOut">
              <a:rPr lang="en-US" smtClean="0"/>
              <a:t>1/2/2021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A62F3D2C-86D2-4CEA-B1B8-750885E16D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6D5F72-69F2-4B4B-A943-B04C4B1E36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EBA49-8001-49C3-9348-74483362155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906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91E35E-F34C-4F0E-B8A1-D9F5F49CB3AD}" type="datetimeFigureOut">
              <a:rPr lang="en-US" smtClean="0"/>
              <a:t>1/2/2021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F15BC-4AA1-41C4-8C26-91A7E3BB93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467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052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354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1566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3817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064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018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701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526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981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29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167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574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318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690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29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803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2855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xmlns="" id="{493D4EDA-58E0-40CC-B3CA-14CDEB349D2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Digital Connections">
            <a:extLst>
              <a:ext uri="{FF2B5EF4-FFF2-40B4-BE49-F238E27FC236}">
                <a16:creationId xmlns:a16="http://schemas.microsoft.com/office/drawing/2014/main" xmlns="" id="{3840F91C-EDD0-4D4E-A4AB-E6C77856C88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65" t="9091" r="3502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AA9EB0BC-A85E-4C26-B355-5DFCEF6CCB4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446534" y="453643"/>
            <a:ext cx="11298933" cy="98554"/>
            <a:chOff x="446534" y="453643"/>
            <a:chExt cx="11298933" cy="9855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3643E56B-BD42-413D-B17D-7958270F5DE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446534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xmlns="" id="{96C04F74-9467-4FA5-95DC-8D481A2974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8042147" y="453643"/>
              <a:ext cx="3703320" cy="985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D73DE1C3-5C37-42E9-A3F0-256F193832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A2E7EC3-E07C-46CE-9B25-41865A50681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48732" y="4428067"/>
            <a:ext cx="11260667" cy="1962497"/>
          </a:xfrm>
          <a:prstGeom prst="rect">
            <a:avLst/>
          </a:prstGeom>
          <a:solidFill>
            <a:schemeClr val="accent1">
              <a:alpha val="97000"/>
            </a:scheme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C02C5318-1A1E-49D0-B2E2-A4B0FA9E8A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91" y="4572002"/>
            <a:ext cx="10993549" cy="895244"/>
          </a:xfrm>
        </p:spPr>
        <p:txBody>
          <a:bodyPr>
            <a:noAutofit/>
          </a:bodyPr>
          <a:lstStyle/>
          <a:p>
            <a:r>
              <a:rPr lang="en-US" sz="6000" dirty="0"/>
              <a:t/>
            </a:r>
            <a:br>
              <a:rPr lang="en-US" sz="6000" dirty="0"/>
            </a:br>
            <a:r>
              <a:rPr lang="en-US" sz="6000" dirty="0"/>
              <a:t> </a:t>
            </a:r>
            <a:r>
              <a:rPr lang="en-US" sz="4000" b="1" i="1" dirty="0">
                <a:solidFill>
                  <a:schemeClr val="bg1"/>
                </a:solidFill>
              </a:rPr>
              <a:t>IOT Water and Gas monitoring system </a:t>
            </a:r>
            <a:endParaRPr lang="en-US" sz="4000" i="1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8B6CF59-4E5B-494D-A2F7-97ADD01E64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1194" y="5467246"/>
            <a:ext cx="10993546" cy="484822"/>
          </a:xfrm>
        </p:spPr>
        <p:txBody>
          <a:bodyPr>
            <a:noAutofit/>
          </a:bodyPr>
          <a:lstStyle/>
          <a:p>
            <a:pPr lvl="0">
              <a:buClr>
                <a:srgbClr val="336666"/>
              </a:buClr>
            </a:pPr>
            <a:r>
              <a:rPr lang="en-IE" altLang="en-US" sz="1800" b="1" dirty="0">
                <a:solidFill>
                  <a:schemeClr val="bg1"/>
                </a:solidFill>
              </a:rPr>
              <a:t>Presented </a:t>
            </a:r>
            <a:r>
              <a:rPr lang="en-IE" altLang="en-US" sz="1800" b="1" dirty="0" smtClean="0">
                <a:solidFill>
                  <a:schemeClr val="bg1"/>
                </a:solidFill>
              </a:rPr>
              <a:t>by:  </a:t>
            </a:r>
            <a:r>
              <a:rPr lang="en-IE" altLang="en-US" sz="1800" b="1" dirty="0" err="1" smtClean="0">
                <a:solidFill>
                  <a:schemeClr val="bg1"/>
                </a:solidFill>
              </a:rPr>
              <a:t>Dr</a:t>
            </a:r>
            <a:r>
              <a:rPr lang="en-IE" altLang="en-US" sz="1800" b="1" dirty="0" err="1">
                <a:solidFill>
                  <a:schemeClr val="bg1"/>
                </a:solidFill>
              </a:rPr>
              <a:t>.</a:t>
            </a:r>
            <a:r>
              <a:rPr lang="en-IE" altLang="en-US" sz="1800" b="1" dirty="0">
                <a:solidFill>
                  <a:schemeClr val="bg1"/>
                </a:solidFill>
              </a:rPr>
              <a:t> </a:t>
            </a:r>
            <a:r>
              <a:rPr lang="en-IE" altLang="en-US" sz="1800" b="1" dirty="0" err="1">
                <a:solidFill>
                  <a:schemeClr val="bg1"/>
                </a:solidFill>
              </a:rPr>
              <a:t>Falah</a:t>
            </a:r>
            <a:r>
              <a:rPr lang="en-IE" altLang="en-US" sz="1800" b="1" dirty="0">
                <a:solidFill>
                  <a:schemeClr val="bg1"/>
                </a:solidFill>
              </a:rPr>
              <a:t> Mohammed</a:t>
            </a:r>
          </a:p>
        </p:txBody>
      </p:sp>
    </p:spTree>
    <p:extLst>
      <p:ext uri="{BB962C8B-B14F-4D97-AF65-F5344CB8AC3E}">
        <p14:creationId xmlns:p14="http://schemas.microsoft.com/office/powerpoint/2010/main" val="148770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xmlns="" id="{4AE9D071-98CF-435C-BD2B-976514544DC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Content Placeholder 4" descr="Digital Numbers">
            <a:extLst>
              <a:ext uri="{FF2B5EF4-FFF2-40B4-BE49-F238E27FC236}">
                <a16:creationId xmlns:a16="http://schemas.microsoft.com/office/drawing/2014/main" xmlns="" id="{EA70616B-E344-4856-8DF9-707C2623661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681" r="9091" b="1271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D619FC33-16ED-4246-9596-BEFEB55E4CF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438067" y="457200"/>
            <a:ext cx="7507083" cy="5935132"/>
            <a:chOff x="438067" y="457200"/>
            <a:chExt cx="7507083" cy="5935132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2EEA80E1-F99F-4009-837F-2F72F8A5D58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438067" y="618067"/>
              <a:ext cx="7503665" cy="5774265"/>
            </a:xfrm>
            <a:prstGeom prst="rect">
              <a:avLst/>
            </a:prstGeom>
            <a:solidFill>
              <a:schemeClr val="accent1">
                <a:alpha val="97000"/>
              </a:schemeClr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0230AF9A-4641-4BD8-9F95-9607CD30403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438068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8703D4EC-9389-41B6-B88B-B6FDC8CD333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7F2616EE-270D-4F4C-BA1F-2708D387B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1006956"/>
            <a:ext cx="7213600" cy="1121871"/>
          </a:xfrm>
        </p:spPr>
        <p:txBody>
          <a:bodyPr anchor="ctr">
            <a:normAutofit/>
          </a:bodyPr>
          <a:lstStyle/>
          <a:p>
            <a:pPr algn="ctr"/>
            <a:r>
              <a:rPr lang="en-US" dirty="0"/>
              <a:t>Overview</a:t>
            </a:r>
          </a:p>
        </p:txBody>
      </p:sp>
      <p:graphicFrame>
        <p:nvGraphicFramePr>
          <p:cNvPr id="6" name="Content Placeholder 5" descr="SmartArt">
            <a:extLst>
              <a:ext uri="{FF2B5EF4-FFF2-40B4-BE49-F238E27FC236}">
                <a16:creationId xmlns:a16="http://schemas.microsoft.com/office/drawing/2014/main" xmlns="" id="{BF629521-FFD2-45DA-9D1D-A5F09BD5A2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483965"/>
              </p:ext>
            </p:extLst>
          </p:nvPr>
        </p:nvGraphicFramePr>
        <p:xfrm>
          <a:off x="584200" y="1873514"/>
          <a:ext cx="6854248" cy="42794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20932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B040558-A365-4CCE-92FA-5A48CD98F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100" y="462874"/>
            <a:ext cx="11029616" cy="10138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805" y="261257"/>
            <a:ext cx="11029615" cy="5991101"/>
          </a:xfrm>
        </p:spPr>
        <p:txBody>
          <a:bodyPr>
            <a:normAutofit/>
          </a:bodyPr>
          <a:lstStyle/>
          <a:p>
            <a:r>
              <a:rPr lang="en-US" sz="2400" dirty="0"/>
              <a:t>We talked in our first graduation project about the importance of water and gas in our lives and how it affects the lives of people in all </a:t>
            </a:r>
            <a:r>
              <a:rPr lang="en-US" sz="2400" dirty="0" smtClean="0"/>
              <a:t>fields.</a:t>
            </a:r>
          </a:p>
          <a:p>
            <a:r>
              <a:rPr lang="en-US" sz="2400" dirty="0" smtClean="0"/>
              <a:t> </a:t>
            </a:r>
            <a:r>
              <a:rPr lang="en-US" sz="2400" dirty="0"/>
              <a:t>we had proposed an idea to protect water and gas by designing an alarm device that sends a short message to the user's </a:t>
            </a:r>
            <a:r>
              <a:rPr lang="en-US" sz="2400" dirty="0" smtClean="0"/>
              <a:t>phone.</a:t>
            </a:r>
          </a:p>
          <a:p>
            <a:r>
              <a:rPr lang="en-US" sz="2400" dirty="0" smtClean="0"/>
              <a:t>the </a:t>
            </a:r>
            <a:r>
              <a:rPr lang="en-US" sz="2400" dirty="0"/>
              <a:t>main piece in that project was the Arduino, but when we looked at it more broadly </a:t>
            </a:r>
            <a:r>
              <a:rPr lang="en-US" sz="2400" dirty="0" smtClean="0"/>
              <a:t>we </a:t>
            </a:r>
            <a:r>
              <a:rPr lang="en-US" sz="2400" dirty="0"/>
              <a:t>thought that we need an advanced system that has more advantages in terms of cost, size and areas covered ...</a:t>
            </a:r>
          </a:p>
        </p:txBody>
      </p:sp>
    </p:spTree>
    <p:extLst>
      <p:ext uri="{BB962C8B-B14F-4D97-AF65-F5344CB8AC3E}">
        <p14:creationId xmlns:p14="http://schemas.microsoft.com/office/powerpoint/2010/main" val="170334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07984"/>
            <a:ext cx="11029616" cy="988332"/>
          </a:xfrm>
        </p:spPr>
        <p:txBody>
          <a:bodyPr/>
          <a:lstStyle/>
          <a:p>
            <a:r>
              <a:rPr lang="en-US" dirty="0"/>
              <a:t>Two Wi-Fi module (ESP12-F)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1717990"/>
            <a:ext cx="8521549" cy="4944067"/>
          </a:xfrm>
        </p:spPr>
        <p:txBody>
          <a:bodyPr>
            <a:normAutofit/>
          </a:bodyPr>
          <a:lstStyle/>
          <a:p>
            <a:r>
              <a:rPr lang="en-US" sz="2000" dirty="0"/>
              <a:t>ESP-12F Wi-Fi module is developed by Ai-thinker Team. core processor ESP8266 in smaller sizes of the module encapsulates </a:t>
            </a:r>
            <a:r>
              <a:rPr lang="en-US" sz="2000" dirty="0" err="1"/>
              <a:t>Tensilica</a:t>
            </a:r>
            <a:r>
              <a:rPr lang="en-US" sz="2000" dirty="0"/>
              <a:t> L106 integrates industry-leading ultra-low power 32-bit MCU micro, with the 16-bit short mode, Clock speed support 80 MHz, 160 MHz, supports the RTOS, integrated Wi-Fi MAC/BB/RF/PA/LNA, on-board antenna. The module supports standard IEEE802.11 b/g/n agreement, complete TCP/IP protocol stack. Users can use the add modules to an existing device networking, or building a separate network controller. ESP8266 is high integration wireless SOCs, designed for space and power constrained mobile platform designers. It provides unsurpassed ability to embed Wi-Fi 30 </a:t>
            </a:r>
          </a:p>
          <a:p>
            <a:endParaRPr lang="en-US" sz="2000" dirty="0"/>
          </a:p>
          <a:p>
            <a:r>
              <a:rPr lang="en-US" sz="2000" dirty="0"/>
              <a:t>capabilities within other systems, or to function as a standalone application, with the lowest cost, and minimal space requirement.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102742" y="2040783"/>
            <a:ext cx="2657400" cy="229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03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689" y="448091"/>
            <a:ext cx="11029616" cy="988332"/>
          </a:xfrm>
        </p:spPr>
        <p:txBody>
          <a:bodyPr/>
          <a:lstStyle/>
          <a:p>
            <a:r>
              <a:rPr lang="en-US" dirty="0" smtClean="0"/>
              <a:t> ESP8266 VS Arduino UNO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689" y="1966746"/>
            <a:ext cx="11029616" cy="4469680"/>
          </a:xfrm>
        </p:spPr>
        <p:txBody>
          <a:bodyPr>
            <a:noAutofit/>
          </a:bodyPr>
          <a:lstStyle/>
          <a:p>
            <a:r>
              <a:rPr lang="en-US" sz="2000" dirty="0" smtClean="0"/>
              <a:t>1- </a:t>
            </a:r>
            <a:r>
              <a:rPr lang="en-US" sz="2000" dirty="0"/>
              <a:t>The voltage of operation of the ESP microprocessors is 3.3 V compared to the Arduino operating voltage of 5V.</a:t>
            </a:r>
          </a:p>
          <a:p>
            <a:r>
              <a:rPr lang="en-US" sz="2000" dirty="0"/>
              <a:t>2- We know that the current consumption is significant for battery-based projects to increase the lifetime of the project. In common the NODEMCU is based on the ESP8266 microprocessor have a very low current consumption between 15 µA and 400 mA which can be further decreased with the deep sleep mode activated to 0.5 µA.</a:t>
            </a:r>
          </a:p>
          <a:p>
            <a:endParaRPr lang="en-US" sz="2000" dirty="0"/>
          </a:p>
          <a:p>
            <a:r>
              <a:rPr lang="en-US" sz="2000" dirty="0"/>
              <a:t>3- As Arduino boards are all operating  with 16 MHz . The ESP based boards are much faster with a clock speed of 52 MHz up to 160 MHz for the ESP32. This is 10 times faster. </a:t>
            </a:r>
          </a:p>
          <a:p>
            <a:endParaRPr lang="en-US" sz="2000" dirty="0"/>
          </a:p>
          <a:p>
            <a:r>
              <a:rPr lang="en-US" sz="2000" dirty="0"/>
              <a:t>4- The ESP based boards like the NODEMCU smaller than these Arduino boards .</a:t>
            </a:r>
          </a:p>
        </p:txBody>
      </p:sp>
    </p:spTree>
    <p:extLst>
      <p:ext uri="{BB962C8B-B14F-4D97-AF65-F5344CB8AC3E}">
        <p14:creationId xmlns:p14="http://schemas.microsoft.com/office/powerpoint/2010/main" val="49760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648" y="464739"/>
            <a:ext cx="11029616" cy="988332"/>
          </a:xfrm>
        </p:spPr>
        <p:txBody>
          <a:bodyPr>
            <a:normAutofit/>
          </a:bodyPr>
          <a:lstStyle/>
          <a:p>
            <a:r>
              <a:rPr lang="en-US" dirty="0"/>
              <a:t>The Code as Flow Chart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07300" y="2059013"/>
            <a:ext cx="8895484" cy="4282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66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190" y="404918"/>
            <a:ext cx="11029616" cy="988332"/>
          </a:xfrm>
        </p:spPr>
        <p:txBody>
          <a:bodyPr/>
          <a:lstStyle/>
          <a:p>
            <a:r>
              <a:rPr lang="en-US" dirty="0"/>
              <a:t>Methodology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921" y="1146793"/>
            <a:ext cx="11507888" cy="4469680"/>
          </a:xfrm>
        </p:spPr>
        <p:txBody>
          <a:bodyPr>
            <a:normAutofit/>
          </a:bodyPr>
          <a:lstStyle/>
          <a:p>
            <a:r>
              <a:rPr lang="en-US" sz="2000" dirty="0"/>
              <a:t>We have </a:t>
            </a:r>
            <a:r>
              <a:rPr lang="en-US" sz="2000" dirty="0" smtClean="0"/>
              <a:t>developed </a:t>
            </a:r>
            <a:r>
              <a:rPr lang="en-US" sz="2000" dirty="0"/>
              <a:t>our project by using two </a:t>
            </a:r>
            <a:r>
              <a:rPr lang="en-US" sz="2000" dirty="0" err="1"/>
              <a:t>WiFi</a:t>
            </a:r>
            <a:r>
              <a:rPr lang="en-US" sz="2000" dirty="0"/>
              <a:t> module (esp8266) instead of </a:t>
            </a:r>
            <a:r>
              <a:rPr lang="en-US" sz="2000" dirty="0" err="1"/>
              <a:t>arduino</a:t>
            </a:r>
            <a:r>
              <a:rPr lang="en-US" sz="2000" dirty="0"/>
              <a:t> </a:t>
            </a:r>
            <a:r>
              <a:rPr lang="en-US" sz="2000" dirty="0" err="1"/>
              <a:t>uno</a:t>
            </a:r>
            <a:r>
              <a:rPr lang="en-US" sz="2000" dirty="0"/>
              <a:t>. </a:t>
            </a:r>
            <a:endParaRPr lang="en-US" sz="2000" dirty="0" smtClean="0"/>
          </a:p>
          <a:p>
            <a:r>
              <a:rPr lang="en-US" sz="2000" dirty="0" smtClean="0"/>
              <a:t>And </a:t>
            </a:r>
            <a:r>
              <a:rPr lang="en-US" sz="2000" dirty="0"/>
              <a:t>we use </a:t>
            </a:r>
            <a:r>
              <a:rPr lang="en-US" sz="2000" dirty="0" smtClean="0"/>
              <a:t> </a:t>
            </a:r>
            <a:r>
              <a:rPr lang="en-US" sz="2000" dirty="0"/>
              <a:t>GSM Module </a:t>
            </a:r>
            <a:r>
              <a:rPr lang="en-US" sz="2000" dirty="0" smtClean="0"/>
              <a:t>to send </a:t>
            </a:r>
            <a:r>
              <a:rPr lang="en-US" sz="2000" dirty="0"/>
              <a:t>SMS Alert and </a:t>
            </a:r>
            <a:r>
              <a:rPr lang="en-US" sz="2000" dirty="0" smtClean="0"/>
              <a:t>buzzer </a:t>
            </a:r>
            <a:r>
              <a:rPr lang="en-US" sz="2000" dirty="0"/>
              <a:t>and blinking light </a:t>
            </a:r>
            <a:r>
              <a:rPr lang="en-US" sz="2000" dirty="0" smtClean="0"/>
              <a:t>Alarm . </a:t>
            </a:r>
          </a:p>
          <a:p>
            <a:r>
              <a:rPr lang="en-US" sz="2000" dirty="0" smtClean="0"/>
              <a:t>Our </a:t>
            </a:r>
            <a:r>
              <a:rPr lang="en-US" sz="2000" dirty="0"/>
              <a:t>system contains water and gas sensors to detect leakage, the sensors collect information and the system is controlled by the Wi-Fi modules (esp8266) which talk to each </a:t>
            </a:r>
            <a:r>
              <a:rPr lang="en-US" sz="2000" dirty="0" smtClean="0"/>
              <a:t>other.</a:t>
            </a:r>
          </a:p>
          <a:p>
            <a:r>
              <a:rPr lang="en-US" sz="2000" dirty="0" smtClean="0"/>
              <a:t>the </a:t>
            </a:r>
            <a:r>
              <a:rPr lang="en-US" sz="2000" dirty="0"/>
              <a:t>client one decides the danger according to the sensors information and send information to the access </a:t>
            </a:r>
            <a:r>
              <a:rPr lang="en-US" sz="2000" dirty="0" smtClean="0"/>
              <a:t>point</a:t>
            </a:r>
          </a:p>
          <a:p>
            <a:r>
              <a:rPr lang="en-US" sz="2000" dirty="0" smtClean="0"/>
              <a:t> </a:t>
            </a:r>
            <a:r>
              <a:rPr lang="en-US" sz="2000" dirty="0"/>
              <a:t>they work as a complete system and sends SMS to the owner using a GSM </a:t>
            </a:r>
            <a:r>
              <a:rPr lang="en-US" sz="2000" dirty="0" smtClean="0"/>
              <a:t>module.</a:t>
            </a:r>
          </a:p>
          <a:p>
            <a:r>
              <a:rPr lang="en-US" sz="2000" dirty="0" smtClean="0"/>
              <a:t>also </a:t>
            </a:r>
            <a:r>
              <a:rPr lang="en-US" sz="2000" dirty="0"/>
              <a:t>Sound and light Alarm will be ON according to the sensors information.</a:t>
            </a:r>
          </a:p>
        </p:txBody>
      </p:sp>
    </p:spTree>
    <p:extLst>
      <p:ext uri="{BB962C8B-B14F-4D97-AF65-F5344CB8AC3E}">
        <p14:creationId xmlns:p14="http://schemas.microsoft.com/office/powerpoint/2010/main" val="238371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64" y="501753"/>
            <a:ext cx="10289057" cy="3633047"/>
          </a:xfrm>
        </p:spPr>
        <p:txBody>
          <a:bodyPr/>
          <a:lstStyle/>
          <a:p>
            <a:r>
              <a:rPr lang="en-US" dirty="0"/>
              <a:t>After applying the code and start the simulation we get several results depend on the situation </a:t>
            </a:r>
            <a:r>
              <a:rPr lang="en-US" dirty="0" smtClean="0"/>
              <a:t>around: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 descr="C:\Users\MT2X\Desktop\129751391_685488888820641_4790637241398040605_n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888" y="2427006"/>
            <a:ext cx="3179066" cy="427177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64023" y="941160"/>
            <a:ext cx="56316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SIMULATION AND RESULTS 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96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379F11E2-8BA5-4C5C-AE7C-361E5EA011F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1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Digital Numbers">
            <a:extLst>
              <a:ext uri="{FF2B5EF4-FFF2-40B4-BE49-F238E27FC236}">
                <a16:creationId xmlns:a16="http://schemas.microsoft.com/office/drawing/2014/main" xmlns="" id="{A21EA617-6D48-425F-97A8-7FEC82C8F40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89" r="9642" b="1"/>
          <a:stretch/>
        </p:blipFill>
        <p:spPr>
          <a:xfrm>
            <a:off x="446534" y="723899"/>
            <a:ext cx="7498616" cy="567690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7C00E1DA-EC7C-40FC-95E3-11FDCD2E429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042147" y="723899"/>
            <a:ext cx="3703320" cy="56666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F87E73C-2B1A-4602-BFBE-CFE1E55D9B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96275" y="1419226"/>
            <a:ext cx="3081576" cy="17467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Thank You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9A421166-2996-41A7-B094-AE5316F347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446534" y="453643"/>
            <a:ext cx="11298933" cy="98554"/>
            <a:chOff x="446534" y="453643"/>
            <a:chExt cx="11298933" cy="9855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FDBB1B92-A3EB-43E4-8FAB-D20E8ED14CE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446534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3F3972F4-FE7E-48EA-AAD8-9BE5750A667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8042147" y="453643"/>
              <a:ext cx="3703320" cy="985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221614E5-870B-4D5E-A43B-8FF7E532348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34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b385d60f68dd989dca1fdc827799d853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911b479caf7b199da365455750e4572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  <Status xmlns="71af3243-3dd4-4a8d-8c0d-dd76da1f02a5">Not started</Status>
  </documentManagement>
</p:properties>
</file>

<file path=customXml/itemProps1.xml><?xml version="1.0" encoding="utf-8"?>
<ds:datastoreItem xmlns:ds="http://schemas.openxmlformats.org/officeDocument/2006/customXml" ds:itemID="{E3FC8A1C-A436-42C0-AC33-FAFFFAF219B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3852F5D-AAE7-473B-9767-8875B60BC6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F5C8BF1-B0E4-49A1-808F-40F2AD30E743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Tech design</Template>
  <TotalTime>0</TotalTime>
  <Words>552</Words>
  <Application>Microsoft Office PowerPoint</Application>
  <PresentationFormat>Widescreen</PresentationFormat>
  <Paragraphs>40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</vt:lpstr>
      <vt:lpstr>Gill Sans MT</vt:lpstr>
      <vt:lpstr>Wingdings 2</vt:lpstr>
      <vt:lpstr>Dividend</vt:lpstr>
      <vt:lpstr>  IOT Water and Gas monitoring system </vt:lpstr>
      <vt:lpstr>Overview</vt:lpstr>
      <vt:lpstr>Introduction</vt:lpstr>
      <vt:lpstr>Two Wi-Fi module (ESP12-F) </vt:lpstr>
      <vt:lpstr> ESP8266 VS Arduino UNO</vt:lpstr>
      <vt:lpstr>The Code as Flow Chart </vt:lpstr>
      <vt:lpstr>Methodology 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2020-12-10T20:34:07Z</dcterms:created>
  <dcterms:modified xsi:type="dcterms:W3CDTF">2021-01-02T20:54:23Z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