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83" r:id="rId6"/>
    <p:sldId id="282" r:id="rId7"/>
    <p:sldId id="307" r:id="rId8"/>
    <p:sldId id="285" r:id="rId9"/>
    <p:sldId id="284" r:id="rId10"/>
    <p:sldId id="308" r:id="rId11"/>
    <p:sldId id="288" r:id="rId12"/>
    <p:sldId id="289" r:id="rId13"/>
    <p:sldId id="290" r:id="rId14"/>
    <p:sldId id="287" r:id="rId15"/>
    <p:sldId id="286" r:id="rId16"/>
    <p:sldId id="299" r:id="rId17"/>
    <p:sldId id="298" r:id="rId18"/>
    <p:sldId id="292" r:id="rId19"/>
    <p:sldId id="291" r:id="rId20"/>
    <p:sldId id="294" r:id="rId21"/>
    <p:sldId id="295" r:id="rId22"/>
    <p:sldId id="296" r:id="rId23"/>
    <p:sldId id="301" r:id="rId24"/>
    <p:sldId id="302" r:id="rId25"/>
    <p:sldId id="304" r:id="rId26"/>
    <p:sldId id="305" r:id="rId27"/>
    <p:sldId id="306" r:id="rId28"/>
    <p:sldId id="303" r:id="rId29"/>
    <p:sldId id="281" r:id="rId3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ajalla UI"/>
        <a:cs typeface="Majalla UI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Majalla UI"/>
        <a:cs typeface="Majalla U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5" d="100"/>
          <a:sy n="65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7B6D3-66E3-44C4-B683-C96A42948F61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5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75B17-D2D0-4121-A82B-F70156CD7C9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6D90-B414-4B2C-BD57-A54D3391FD3C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462C0-B06A-4E14-B3B8-3D7B9F9EA32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84AA2-FADB-4561-8454-71849F35BEC3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7D029-0689-497B-97D0-C638BEE5070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6A1A3-EA45-4795-99EB-4831A46259FC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87A07-D544-483F-93C2-9668C4B34AA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CA157-AED7-4C55-A1F5-F36FB06CA97D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9C321-1DBD-4FCD-A48C-A610E324E0E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9B6E-0421-4E9A-8E0D-FFEC45FD70EC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6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D6432-917A-42F2-B91C-0B41AEDC607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98A2E-8A9C-4BC0-99EA-28860BBFBD80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8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E6C85-AABF-4161-871A-C80E056CF45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62D0-2990-4ACE-AE5C-CAF20B3C61C4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4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27120-9DF3-47ED-8856-07ABF69B528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348FE-1CBD-435E-BB71-9883C3327CA5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3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3F072-08F9-42D3-B271-1D0F82F8E77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B6C-5F48-4768-9D32-1C6EF0EA591E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6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C5C1B-2883-4500-934D-BF66B7E809D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ذو زاوية واحدة مخدوشة ودائرية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ثلث قائم الزاوية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9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4974-A88F-4E6F-9D7C-5A05028DDD7E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10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1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62A4C-DEC5-4CC8-B0F9-9EA7B050D40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28" name="عنصر نائب للعنوان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9" name="عنصر نائب للنص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28CDE75-9CA3-4038-BE0A-D17582AEBF25}" type="datetimeFigureOut">
              <a:rPr lang="ar-SA"/>
              <a:pPr>
                <a:defRPr/>
              </a:pPr>
              <a:t>02/03/1436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73FAB5-FB76-4384-B0DB-9E17B98A5E2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grpSp>
        <p:nvGrpSpPr>
          <p:cNvPr id="1033" name="مجموعة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2" r:id="rId2"/>
    <p:sldLayoutId id="214748372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22" r:id="rId9"/>
    <p:sldLayoutId id="2147483718" r:id="rId10"/>
    <p:sldLayoutId id="214748371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5pPr>
      <a:lvl6pPr marL="4572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6pPr>
      <a:lvl7pPr marL="9144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7pPr>
      <a:lvl8pPr marL="13716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8pPr>
      <a:lvl9pPr marL="18288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18" charset="-78"/>
        </a:defRPr>
      </a:lvl9pPr>
    </p:titleStyle>
    <p:bodyStyle>
      <a:lvl1pPr marL="273050" indent="-273050" algn="r" rtl="1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46063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914400" indent="-246063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187450" indent="-209550" algn="r" rtl="1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462088" indent="-209550" algn="r" rtl="1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86742" cy="407196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Power </a:t>
            </a:r>
            <a:r>
              <a:rPr lang="en-US" sz="4000" dirty="0"/>
              <a:t>factor correction by Static </a:t>
            </a: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en-US" sz="4000" dirty="0" smtClean="0"/>
              <a:t>Variable Compensator (SVC)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Supervised by:</a:t>
            </a:r>
            <a:br>
              <a:rPr lang="en-US" sz="4000" dirty="0" smtClean="0"/>
            </a:br>
            <a:r>
              <a:rPr lang="en-US" sz="4000" dirty="0" smtClean="0"/>
              <a:t> Dr. </a:t>
            </a:r>
            <a:r>
              <a:rPr lang="en-US" sz="4000" dirty="0" err="1" smtClean="0"/>
              <a:t>Kamel</a:t>
            </a:r>
            <a:r>
              <a:rPr lang="en-US" sz="4000" dirty="0" smtClean="0"/>
              <a:t> </a:t>
            </a:r>
            <a:r>
              <a:rPr lang="en-US" sz="4000" dirty="0" err="1" smtClean="0"/>
              <a:t>Saleh</a:t>
            </a:r>
            <a:endParaRPr lang="ar-SA" sz="4000" dirty="0"/>
          </a:p>
        </p:txBody>
      </p:sp>
      <p:pic>
        <p:nvPicPr>
          <p:cNvPr id="13314" name="صورة 3" descr="C:\Documents and Settings\Amp Sys 5111\Desktop\ي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214313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smtClean="0">
                <a:cs typeface="Traditional Arabic" pitchFamily="18" charset="-78"/>
              </a:rPr>
              <a:t>PF meter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971550" y="1916113"/>
            <a:ext cx="254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Zero Crossing Detector</a:t>
            </a:r>
          </a:p>
        </p:txBody>
      </p:sp>
      <p:pic>
        <p:nvPicPr>
          <p:cNvPr id="45061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05113"/>
            <a:ext cx="9144000" cy="4052887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/>
              <a:t>PF meter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68313" y="2420938"/>
            <a:ext cx="8229600" cy="3903662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zero cross detection is a circuit that gives a pulse as  indication when the input voltage waveform crosses the zero axis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39750" y="1773238"/>
            <a:ext cx="32400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nstantia" pitchFamily="18" charset="0"/>
              </a:rPr>
              <a:t>Zero Crossing Detector</a:t>
            </a:r>
          </a:p>
        </p:txBody>
      </p:sp>
      <p:pic>
        <p:nvPicPr>
          <p:cNvPr id="21508" name="Picture 4" descr="C:\Users\abu l jod\Desktop\temp\20141124_144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500438"/>
            <a:ext cx="4921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/>
              <a:t>PF meter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903662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zero cross detection output for both voltage and current will be the inputs for the Arduino </a:t>
            </a:r>
            <a:r>
              <a:rPr lang="en-US" sz="2400" smtClean="0">
                <a:cs typeface="Majalla UI"/>
              </a:rPr>
              <a:t>microcontroller</a:t>
            </a:r>
            <a:r>
              <a:rPr lang="en-US" smtClean="0">
                <a:cs typeface="Majalla UI"/>
              </a:rPr>
              <a:t> to calculate the power factor of the load  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9750" y="1773238"/>
            <a:ext cx="32400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nstantia" pitchFamily="18" charset="0"/>
              </a:rPr>
              <a:t>Zero Crossing Detector</a:t>
            </a:r>
          </a:p>
        </p:txBody>
      </p:sp>
      <p:pic>
        <p:nvPicPr>
          <p:cNvPr id="22532" name="Picture 2" descr="C:\Users\abu l jod\Desktop\temp\20141222_141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679825"/>
            <a:ext cx="5472113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/>
              <a:t>PF meter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903662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arduino program performs the following tasks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1- counting the time between Voltage and Current pulses  of zero crossing detector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2- determines the phase shift from the counted time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3- determines the PF from the phase shift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39750" y="1773238"/>
            <a:ext cx="32400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latin typeface="Constantia" pitchFamily="18" charset="0"/>
              </a:rPr>
              <a:t>Arduino</a:t>
            </a:r>
            <a:endParaRPr lang="en-US" sz="2400">
              <a:latin typeface="Constantia" pitchFamily="18" charset="0"/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292600"/>
            <a:ext cx="40513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5876925"/>
            <a:ext cx="21685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Calculation of firing angle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408487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*firing angle should be the output of the controller, so it should be calculated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Open loop method is used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*We made some assumptions which are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-Pload    -Vbus      -Qload    are constants    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eaLnBrk="1" hangingPunct="1"/>
            <a:r>
              <a:rPr lang="en-US" sz="4800" smtClean="0">
                <a:cs typeface="Traditional Arabic" pitchFamily="18" charset="-78"/>
              </a:rPr>
              <a:t>Calculation of firing angle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2276872"/>
            <a:ext cx="8229600" cy="4047728"/>
          </a:xfrm>
          <a:blipFill rotWithShape="1">
            <a:blip r:embed="rId2"/>
            <a:stretch>
              <a:fillRect l="-2296" t="-753" b="-14006"/>
            </a:stretch>
          </a:blip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>
                <a:noFill/>
                <a:ea typeface="+mn-ea"/>
              </a:rPr>
              <a:t> 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900113" y="1716088"/>
            <a:ext cx="5903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Constantia" pitchFamily="18" charset="0"/>
              </a:rPr>
              <a:t>Procedures of determining the value of alfa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eaLnBrk="1" hangingPunct="1"/>
            <a:r>
              <a:rPr lang="en-US" sz="4800" smtClean="0">
                <a:cs typeface="Traditional Arabic" pitchFamily="18" charset="-78"/>
              </a:rPr>
              <a:t>Calculation of firing angle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4581525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*Numerical method which is Bi-sectional Method  use number of iteration to find the value of alfa until the different between the previous value and the current value will be less than the specific value  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 This method is very practical in our situation because it can reach a good value of alfa after 10 iterations with very low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percentage of error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900113" y="1716088"/>
            <a:ext cx="5903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Constantia" pitchFamily="18" charset="0"/>
              </a:rPr>
              <a:t>Numerical method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92275" y="5157788"/>
          <a:ext cx="5411470" cy="1542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1505"/>
                <a:gridCol w="1804670"/>
                <a:gridCol w="1725295"/>
              </a:tblGrid>
              <a:tr h="4686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iterations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Max Error (%)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Max Error (degree)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259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90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863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Times New Roman"/>
                          <a:cs typeface="Arial"/>
                        </a:rPr>
                        <a:t>0.097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0.1746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eaLnBrk="1" hangingPunct="1"/>
            <a:r>
              <a:rPr lang="en-US" sz="4800" smtClean="0">
                <a:cs typeface="Traditional Arabic" pitchFamily="18" charset="-78"/>
              </a:rPr>
              <a:t>Calculation of firing angle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4048125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 In this method the measured PF of the load is divided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 into intervals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*according to each interval, a specific firing angle is determined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 When number of intervals is increased, the accuracy of determining the value of  alfa is increased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* The compiler takes too small time to perform this method with respect to the numerical method  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z="2400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900113" y="1716088"/>
            <a:ext cx="5903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Constantia" pitchFamily="18" charset="0"/>
              </a:rPr>
              <a:t>Intervals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Generation of firing angle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479925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*From the calculated firing angle we transform this angle to a time value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*The time of firing angle should be related to the to the instant time when the voltage cross the zero axis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*So the generated firing angle to the triac should be synchronized with the zero crossing detector pulse of the voltage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cs typeface="Traditional Arabic" pitchFamily="18" charset="-78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625" y="50800"/>
            <a:ext cx="9121775" cy="6842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516562"/>
          </a:xfrm>
        </p:spPr>
        <p:txBody>
          <a:bodyPr>
            <a:normAutofit fontScale="92500" lnSpcReduction="20000"/>
          </a:bodyPr>
          <a:lstStyle/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Overview  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Project overall </a:t>
            </a:r>
            <a:endParaRPr lang="en-US" sz="2400" dirty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ea typeface="+mn-ea"/>
              </a:rPr>
              <a:t>* </a:t>
            </a:r>
            <a:r>
              <a:rPr lang="en-US" sz="2400" dirty="0" smtClean="0">
                <a:ea typeface="+mn-ea"/>
              </a:rPr>
              <a:t> PF </a:t>
            </a:r>
            <a:r>
              <a:rPr lang="en-US" sz="2400" dirty="0">
                <a:ea typeface="+mn-ea"/>
              </a:rPr>
              <a:t>meter </a:t>
            </a: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 Calculation of firing angle    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 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Generation of firing angle   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Results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ea typeface="+mn-ea"/>
            </a:endParaRP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Comparison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 </a:t>
            </a:r>
          </a:p>
          <a:p>
            <a:pPr marL="274320" indent="-274320" algn="l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ea typeface="+mn-ea"/>
              </a:rPr>
              <a:t>*  Problems   </a:t>
            </a:r>
            <a:endParaRPr lang="en-US" sz="2400" dirty="0">
              <a:ea typeface="+mn-ea"/>
            </a:endParaRPr>
          </a:p>
        </p:txBody>
      </p:sp>
      <p:sp>
        <p:nvSpPr>
          <p:cNvPr id="14338" name="مستطيل 5"/>
          <p:cNvSpPr>
            <a:spLocks noChangeArrowheads="1"/>
          </p:cNvSpPr>
          <p:nvPr/>
        </p:nvSpPr>
        <p:spPr bwMode="auto">
          <a:xfrm>
            <a:off x="1000125" y="571500"/>
            <a:ext cx="457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400">
                <a:latin typeface="Constantia" pitchFamily="18" charset="0"/>
              </a:rPr>
              <a:t>Content</a:t>
            </a:r>
            <a:endParaRPr lang="ar-SA" sz="44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Results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results of the project will be shown in videos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Comparison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624387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problems in the ordinary method do not exist in our method  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improvement of PF in steps 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Life time is decreased by increasing the voltage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As the V      </a:t>
            </a:r>
            <a:r>
              <a:rPr lang="en-US" smtClean="0">
                <a:cs typeface="Majalla UI"/>
                <a:sym typeface="Wingdings" pitchFamily="2" charset="2"/>
              </a:rPr>
              <a:t></a:t>
            </a:r>
            <a:r>
              <a:rPr lang="en-US" smtClean="0">
                <a:cs typeface="Majalla UI"/>
              </a:rPr>
              <a:t> Qc        </a:t>
            </a:r>
            <a:r>
              <a:rPr lang="en-US" smtClean="0">
                <a:cs typeface="Majalla UI"/>
                <a:sym typeface="Wingdings" pitchFamily="2" charset="2"/>
              </a:rPr>
              <a:t></a:t>
            </a:r>
            <a:r>
              <a:rPr lang="en-US" smtClean="0">
                <a:cs typeface="Majalla UI"/>
              </a:rPr>
              <a:t> V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*As the V      </a:t>
            </a:r>
            <a:r>
              <a:rPr lang="en-US" smtClean="0">
                <a:cs typeface="Majalla UI"/>
                <a:sym typeface="Wingdings" pitchFamily="2" charset="2"/>
              </a:rPr>
              <a:t></a:t>
            </a:r>
            <a:r>
              <a:rPr lang="en-US" smtClean="0">
                <a:cs typeface="Majalla UI"/>
              </a:rPr>
              <a:t> Qc        </a:t>
            </a:r>
            <a:r>
              <a:rPr lang="en-US" smtClean="0">
                <a:cs typeface="Majalla UI"/>
                <a:sym typeface="Wingdings" pitchFamily="2" charset="2"/>
              </a:rPr>
              <a:t></a:t>
            </a:r>
            <a:r>
              <a:rPr lang="en-US" smtClean="0">
                <a:cs typeface="Majalla UI"/>
              </a:rPr>
              <a:t> V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1363" y="3500438"/>
            <a:ext cx="35718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0100" y="3573463"/>
            <a:ext cx="3571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6975" y="3500438"/>
            <a:ext cx="3571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9788" y="3500438"/>
            <a:ext cx="35718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8488" y="3951288"/>
            <a:ext cx="2857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5813" y="3970338"/>
            <a:ext cx="2857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1225" y="4024313"/>
            <a:ext cx="2857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1900" y="4024313"/>
            <a:ext cx="2857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079500"/>
          </a:xfrm>
        </p:spPr>
        <p:txBody>
          <a:bodyPr/>
          <a:lstStyle/>
          <a:p>
            <a:pPr eaLnBrk="1" hangingPunct="1"/>
            <a:r>
              <a:rPr lang="en-US" sz="4800" smtClean="0">
                <a:cs typeface="Traditional Arabic" pitchFamily="18" charset="-78"/>
              </a:rPr>
              <a:t>Comparison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After achieving the technical requirements, there is the economical advantages compared with the ordinary method :-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Less cost of the capacitor banks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No contactors requires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Easy maintenance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Closed loop system</a:t>
            </a:r>
            <a:endParaRPr lang="en-US" dirty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5157787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*Our project can be simply done by closed loop method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*The close loop controller is much easier than open loop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*In this method we only need PF meter which is built in this semester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Closed loop system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767262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System keeps adjusting the value of alfa until the measured PF of the load equal to reference PF , then means we don’t have to make any assumption to any value and the response will be more accurate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*No need to know the real power, reactive power or voltage at the bus of the load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*Simulation of close loop method was done last semester 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Problems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Problems we faced: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*We could not use a closed loop system because we couldn’t find potential and current transformers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*We couldn’t find PF meter so we built one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5400" smtClean="0">
                <a:cs typeface="Traditional Arabic" pitchFamily="18" charset="-78"/>
              </a:rPr>
              <a:t>Problems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57200" y="2063750"/>
            <a:ext cx="8229600" cy="4389438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Problems may the project face: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main problem is the harmonics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harmonics might be a problem for certain loads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*harmonics is a problem to the capacitor bank itself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عنوان 1"/>
          <p:cNvSpPr>
            <a:spLocks noGrp="1"/>
          </p:cNvSpPr>
          <p:nvPr>
            <p:ph type="title" idx="4294967295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*Full Simulation of the project </a:t>
            </a:r>
            <a:endParaRPr lang="ar-SA" smtClean="0"/>
          </a:p>
        </p:txBody>
      </p:sp>
      <p:pic>
        <p:nvPicPr>
          <p:cNvPr id="37890" name="عنصر نائب للمحتوى 3" descr="C:\Users\ADia\Desktop\graduating project\references\pics\all sim.pn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927225"/>
            <a:ext cx="8401050" cy="4645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cs typeface="Traditional Arabic" pitchFamily="18" charset="-78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>
              <a:cs typeface="Majalla UI"/>
            </a:endParaRPr>
          </a:p>
        </p:txBody>
      </p:sp>
      <p:pic>
        <p:nvPicPr>
          <p:cNvPr id="38915" name="صورة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39938" name="Picture 3" descr="C:\Users\ADia\Desktop\pics\thank-yo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3025" y="0"/>
            <a:ext cx="921702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* Overview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428625" y="3857625"/>
            <a:ext cx="8229600" cy="2786063"/>
          </a:xfrm>
          <a:prstGeom prst="rect">
            <a:avLst/>
          </a:prstGeom>
        </p:spPr>
        <p:txBody>
          <a:bodyPr rtlCol="1" anchor="ctr">
            <a:normAutofit fontScale="97500"/>
          </a:bodyPr>
          <a:lstStyle/>
          <a:p>
            <a:pPr algn="l" fontAlgn="auto">
              <a:spcAft>
                <a:spcPts val="0"/>
              </a:spcAft>
              <a:defRPr/>
            </a:pPr>
            <a:endParaRPr lang="ar-SA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357188" y="4143375"/>
            <a:ext cx="8229600" cy="1143000"/>
          </a:xfrm>
          <a:prstGeom prst="rect">
            <a:avLst/>
          </a:prstGeom>
        </p:spPr>
        <p:txBody>
          <a:bodyPr rtlCol="1" anchor="ctr">
            <a:normAutofit fontScale="97500"/>
          </a:bodyPr>
          <a:lstStyle/>
          <a:p>
            <a:pPr algn="l" fontAlgn="auto">
              <a:spcAft>
                <a:spcPts val="0"/>
              </a:spcAft>
              <a:defRPr/>
            </a:pPr>
            <a:endParaRPr lang="ar-SA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69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70" name="Rectangle 13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7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72" name="Rectangle 16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73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74" name="Rectangle 19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7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76" name="Rectangle 22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77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78" name="Rectangle 2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7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80" name="Rectangle 2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pic>
        <p:nvPicPr>
          <p:cNvPr id="15381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38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2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pic>
        <p:nvPicPr>
          <p:cNvPr id="15383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4429125"/>
            <a:ext cx="324008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4" name="Rectangle 32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85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pic>
        <p:nvPicPr>
          <p:cNvPr id="15386" name="Picture 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5643563"/>
            <a:ext cx="38576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7" name="Rectangle 35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88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pic>
        <p:nvPicPr>
          <p:cNvPr id="15389" name="Picture 3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4143375"/>
            <a:ext cx="3581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0" name="Rectangle 38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5391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5392" name="Rectangle 41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pic>
        <p:nvPicPr>
          <p:cNvPr id="15393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5500688"/>
            <a:ext cx="41243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* Overview </a:t>
            </a:r>
            <a:endParaRPr lang="ar-SA" dirty="0"/>
          </a:p>
        </p:txBody>
      </p:sp>
      <p:sp>
        <p:nvSpPr>
          <p:cNvPr id="1638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sz="2400" smtClean="0">
                <a:cs typeface="Majalla UI"/>
              </a:rPr>
              <a:t>This method uses only one capacitor bank and we control the PF by changing the RMS voltage applied to the capacitor other than controlling capacitance value. 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</a:t>
            </a:r>
            <a:endParaRPr lang="en-US" sz="2400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 typeface="Wingdings 2" pitchFamily="18" charset="2"/>
              <a:buNone/>
            </a:pPr>
            <a:endParaRPr lang="ar-SA" smtClean="0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3929063"/>
            <a:ext cx="2679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3400" algn="l"/>
                <a:tab pos="2898775" algn="l"/>
              </a:tabLst>
            </a:pPr>
            <a:endParaRPr lang="ar-SA">
              <a:cs typeface="Arial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>
              <a:latin typeface="Constantia" pitchFamily="18" charset="0"/>
            </a:endParaRPr>
          </a:p>
        </p:txBody>
      </p:sp>
      <p:pic>
        <p:nvPicPr>
          <p:cNvPr id="16393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5072063"/>
            <a:ext cx="27749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3141663"/>
            <a:ext cx="37052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Overview </a:t>
            </a:r>
            <a:endParaRPr lang="en-US" dirty="0"/>
          </a:p>
        </p:txBody>
      </p:sp>
      <p:pic>
        <p:nvPicPr>
          <p:cNvPr id="17410" name="Content Placeholder 3" descr="C:\Users\ADia\Desktop\pics\phase-angle-wav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4248150" cy="3449638"/>
          </a:xfrm>
        </p:spPr>
      </p:pic>
      <p:pic>
        <p:nvPicPr>
          <p:cNvPr id="1741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40275" y="4365625"/>
            <a:ext cx="3667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2057400"/>
            <a:ext cx="36226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6650" y="3017838"/>
            <a:ext cx="357188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Project overall 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11725"/>
          </a:xfrm>
        </p:spPr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The project consists of two main parts :</a:t>
            </a:r>
            <a:br>
              <a:rPr lang="en-US" smtClean="0">
                <a:cs typeface="Majalla UI"/>
              </a:rPr>
            </a:br>
            <a:r>
              <a:rPr lang="en-US" smtClean="0">
                <a:cs typeface="Majalla UI"/>
              </a:rPr>
              <a:t/>
            </a:r>
            <a:br>
              <a:rPr lang="en-US" smtClean="0">
                <a:cs typeface="Majalla UI"/>
              </a:rPr>
            </a:br>
            <a:r>
              <a:rPr lang="en-US" smtClean="0">
                <a:cs typeface="Majalla UI"/>
              </a:rPr>
              <a:t>1 – Power Factor Meter.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2 – Compensation controller.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3933825"/>
            <a:ext cx="85693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 flipV="1">
            <a:off x="457200" y="476250"/>
            <a:ext cx="8229600" cy="228600"/>
          </a:xfrm>
        </p:spPr>
        <p:txBody>
          <a:bodyPr/>
          <a:lstStyle/>
          <a:p>
            <a:endParaRPr lang="ar-SA" sz="4500" smtClean="0"/>
          </a:p>
        </p:txBody>
      </p:sp>
      <p:pic>
        <p:nvPicPr>
          <p:cNvPr id="44036" name="Picture 5" descr="C:\Users\Admin\Desktop\BD243 (1)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26988"/>
            <a:ext cx="9144000" cy="686117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/>
              <a:t>PF meter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* There is two main ways to calculate the PF </a:t>
            </a: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* first method use the real and reactive power as shown       in the following equation</a:t>
            </a:r>
            <a:br>
              <a:rPr lang="en-US" smtClean="0">
                <a:cs typeface="Majalla UI"/>
              </a:rPr>
            </a:br>
            <a:r>
              <a:rPr lang="en-US" smtClean="0">
                <a:cs typeface="Majalla UI"/>
              </a:rPr>
              <a:t>  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  * the second method use the time shift between the the      current and the voltage 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3500438"/>
            <a:ext cx="1643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3643313"/>
            <a:ext cx="17351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5310188"/>
            <a:ext cx="2000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7963" y="5300663"/>
            <a:ext cx="18573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2488"/>
          </a:xfrm>
        </p:spPr>
        <p:txBody>
          <a:bodyPr/>
          <a:lstStyle/>
          <a:p>
            <a:pPr eaLnBrk="1" hangingPunct="1"/>
            <a:r>
              <a:rPr lang="en-US" sz="4800" smtClean="0">
                <a:cs typeface="Traditional Arabic" pitchFamily="18" charset="-78"/>
              </a:rPr>
              <a:t>PF meter</a:t>
            </a:r>
            <a:endParaRPr lang="en-US" smtClean="0">
              <a:cs typeface="Traditional Arabic" pitchFamily="18" charset="-78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In our project the first mission is to find the phase shift between the voltage and the current</a:t>
            </a: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endParaRPr lang="en-US" smtClean="0">
              <a:cs typeface="Majalla UI"/>
            </a:endParaRPr>
          </a:p>
          <a:p>
            <a:pPr marL="0" indent="0" algn="l" eaLnBrk="1" hangingPunct="1">
              <a:buFont typeface="Wingdings 2" pitchFamily="18" charset="2"/>
              <a:buNone/>
            </a:pPr>
            <a:r>
              <a:rPr lang="en-US" smtClean="0">
                <a:cs typeface="Majalla UI"/>
              </a:rPr>
              <a:t>We could achieve this step using help of Zero Crossing Detector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429000"/>
            <a:ext cx="31051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2409</TotalTime>
  <Words>773</Words>
  <Application>Microsoft Office PowerPoint</Application>
  <PresentationFormat>On-screen Show (4:3)</PresentationFormat>
  <Paragraphs>149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تدفق</vt:lpstr>
      <vt:lpstr>  Power factor correction by Static  Variable Compensator (SVC)  Supervised by:  Dr. Kamel Saleh</vt:lpstr>
      <vt:lpstr>PowerPoint Presentation</vt:lpstr>
      <vt:lpstr>* Overview  </vt:lpstr>
      <vt:lpstr>* Overview </vt:lpstr>
      <vt:lpstr>Overview </vt:lpstr>
      <vt:lpstr>Project overall </vt:lpstr>
      <vt:lpstr>PowerPoint Presentation</vt:lpstr>
      <vt:lpstr>PF meter</vt:lpstr>
      <vt:lpstr>PF meter</vt:lpstr>
      <vt:lpstr>PF meter</vt:lpstr>
      <vt:lpstr>PF meter</vt:lpstr>
      <vt:lpstr>PF meter</vt:lpstr>
      <vt:lpstr>PF meter</vt:lpstr>
      <vt:lpstr>Calculation of firing angle</vt:lpstr>
      <vt:lpstr>Calculation of firing angle</vt:lpstr>
      <vt:lpstr>Calculation of firing angle</vt:lpstr>
      <vt:lpstr>Calculation of firing angle</vt:lpstr>
      <vt:lpstr>Generation of firing angle</vt:lpstr>
      <vt:lpstr>PowerPoint Presentation</vt:lpstr>
      <vt:lpstr>Results</vt:lpstr>
      <vt:lpstr>Comparison</vt:lpstr>
      <vt:lpstr>Comparison</vt:lpstr>
      <vt:lpstr>Closed loop system</vt:lpstr>
      <vt:lpstr>Closed loop system</vt:lpstr>
      <vt:lpstr>Problems</vt:lpstr>
      <vt:lpstr>Problems</vt:lpstr>
      <vt:lpstr>*Full Simulation of the project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ADia</dc:creator>
  <cp:lastModifiedBy>abu l jod</cp:lastModifiedBy>
  <cp:revision>164</cp:revision>
  <dcterms:created xsi:type="dcterms:W3CDTF">2014-05-12T17:02:17Z</dcterms:created>
  <dcterms:modified xsi:type="dcterms:W3CDTF">2014-12-23T06:48:54Z</dcterms:modified>
</cp:coreProperties>
</file>