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F6A1-36AF-4F96-963A-671058FE4D7A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8FCA-87FC-4E7D-A987-5151B420F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247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F6A1-36AF-4F96-963A-671058FE4D7A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8FCA-87FC-4E7D-A987-5151B420F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526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F6A1-36AF-4F96-963A-671058FE4D7A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8FCA-87FC-4E7D-A987-5151B420F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1235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F6A1-36AF-4F96-963A-671058FE4D7A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8FCA-87FC-4E7D-A987-5151B420F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130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F6A1-36AF-4F96-963A-671058FE4D7A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8FCA-87FC-4E7D-A987-5151B420F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247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F6A1-36AF-4F96-963A-671058FE4D7A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8FCA-87FC-4E7D-A987-5151B420F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8961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F6A1-36AF-4F96-963A-671058FE4D7A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8FCA-87FC-4E7D-A987-5151B420F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9946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F6A1-36AF-4F96-963A-671058FE4D7A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8FCA-87FC-4E7D-A987-5151B420F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619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F6A1-36AF-4F96-963A-671058FE4D7A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8FCA-87FC-4E7D-A987-5151B420F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518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F6A1-36AF-4F96-963A-671058FE4D7A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8FCA-87FC-4E7D-A987-5151B420F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735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F6A1-36AF-4F96-963A-671058FE4D7A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8FCA-87FC-4E7D-A987-5151B420F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327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BF6A1-36AF-4F96-963A-671058FE4D7A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48FCA-87FC-4E7D-A987-5151B420F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624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602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3.Ice cream+ cow manure</a:t>
            </a:r>
            <a:endParaRPr lang="en-GB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en-GB" sz="2400" dirty="0"/>
              <a:t>Working volume 2.7 L .Ice-cream waste to cow manure ratio of 1:5(w/w</a:t>
            </a:r>
            <a:r>
              <a:rPr lang="en-GB" sz="2400" dirty="0" smtClean="0"/>
              <a:t>).</a:t>
            </a:r>
          </a:p>
          <a:p>
            <a:r>
              <a:rPr lang="en-GB" sz="2400" dirty="0" smtClean="0"/>
              <a:t>Mesophilic </a:t>
            </a:r>
            <a:r>
              <a:rPr lang="en-GB" sz="2400" dirty="0"/>
              <a:t>(uncontrolled</a:t>
            </a:r>
            <a:r>
              <a:rPr lang="en-GB" sz="2400" dirty="0" smtClean="0"/>
              <a:t>)</a:t>
            </a:r>
          </a:p>
          <a:p>
            <a:endParaRPr lang="en-GB" sz="2400" b="1" dirty="0"/>
          </a:p>
          <a:p>
            <a:endParaRPr lang="en-GB" dirty="0"/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28" b="9428"/>
          <a:stretch/>
        </p:blipFill>
        <p:spPr>
          <a:xfrm>
            <a:off x="899592" y="2845431"/>
            <a:ext cx="2664296" cy="3648075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3635896" y="4669468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7" y="2845430"/>
            <a:ext cx="3105681" cy="36480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070340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foaming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Foam is a substance formed by trapping pockets of gas in a liquid. </a:t>
            </a:r>
            <a:endParaRPr lang="en-GB" dirty="0" smtClean="0"/>
          </a:p>
          <a:p>
            <a:r>
              <a:rPr lang="en-GB" dirty="0" smtClean="0"/>
              <a:t>Proteins </a:t>
            </a:r>
            <a:r>
              <a:rPr lang="en-GB" dirty="0"/>
              <a:t>play a crucial role in foam </a:t>
            </a:r>
            <a:r>
              <a:rPr lang="en-GB" dirty="0" smtClean="0"/>
              <a:t>formation.</a:t>
            </a:r>
          </a:p>
          <a:p>
            <a:r>
              <a:rPr lang="en-GB" dirty="0" smtClean="0"/>
              <a:t>To </a:t>
            </a:r>
            <a:r>
              <a:rPr lang="en-GB" dirty="0"/>
              <a:t>study the effect of foam formation </a:t>
            </a:r>
            <a:r>
              <a:rPr lang="en-GB" dirty="0" smtClean="0"/>
              <a:t>behaviour </a:t>
            </a:r>
            <a:r>
              <a:rPr lang="en-GB" dirty="0"/>
              <a:t>a set of experiments were performed by </a:t>
            </a:r>
            <a:r>
              <a:rPr lang="en-GB" dirty="0" smtClean="0"/>
              <a:t>adding </a:t>
            </a:r>
            <a:r>
              <a:rPr lang="en-GB" dirty="0"/>
              <a:t>antifoaming material such as (Corn oil, olive oil, acetic acid and silicone oil )</a:t>
            </a:r>
          </a:p>
        </p:txBody>
      </p:sp>
    </p:spTree>
    <p:extLst>
      <p:ext uri="{BB962C8B-B14F-4D97-AF65-F5344CB8AC3E}">
        <p14:creationId xmlns:p14="http://schemas.microsoft.com/office/powerpoint/2010/main" val="41875122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2770" y="4653136"/>
            <a:ext cx="4968552" cy="1694076"/>
          </a:xfrm>
        </p:spPr>
        <p:txBody>
          <a:bodyPr>
            <a:normAutofit/>
          </a:bodyPr>
          <a:lstStyle/>
          <a:p>
            <a:r>
              <a:rPr lang="en-GB" sz="2000" b="1" dirty="0"/>
              <a:t>The  amount of foam reduced </a:t>
            </a:r>
            <a:r>
              <a:rPr lang="en-GB" sz="2000" b="1" dirty="0" smtClean="0"/>
              <a:t>.</a:t>
            </a:r>
          </a:p>
          <a:p>
            <a:r>
              <a:rPr lang="en-GB" sz="2000" b="1" dirty="0" smtClean="0"/>
              <a:t>Change </a:t>
            </a:r>
            <a:r>
              <a:rPr lang="en-GB" sz="2000" b="1" dirty="0"/>
              <a:t>in pH value (6-7</a:t>
            </a:r>
            <a:r>
              <a:rPr lang="en-GB" sz="2000" b="1" dirty="0" smtClean="0"/>
              <a:t>).</a:t>
            </a:r>
          </a:p>
          <a:p>
            <a:r>
              <a:rPr lang="en-GB" sz="2000" b="1" dirty="0" smtClean="0"/>
              <a:t> </a:t>
            </a:r>
            <a:r>
              <a:rPr lang="en-GB" sz="2000" b="1" dirty="0"/>
              <a:t>Three layers were formed</a:t>
            </a:r>
            <a:r>
              <a:rPr lang="en-GB" sz="2000" b="1" dirty="0" smtClean="0"/>
              <a:t>.</a:t>
            </a:r>
          </a:p>
          <a:p>
            <a:r>
              <a:rPr lang="en-GB" sz="2000" b="1" dirty="0" smtClean="0"/>
              <a:t>This </a:t>
            </a:r>
            <a:r>
              <a:rPr lang="en-GB" sz="2000" b="1" dirty="0"/>
              <a:t>choice is ignored.</a:t>
            </a:r>
          </a:p>
        </p:txBody>
      </p:sp>
      <p:pic>
        <p:nvPicPr>
          <p:cNvPr id="4" name="صورة 19" descr="https://scontent.fjrs7-1.fna.fbcdn.net/v/t34.0-12/29745790_1976281942635181_1672135898_n.jpg?_nc_cat=0&amp;oh=23134da4213be98cb2d5da02e727cf3b&amp;oe=5AC060BC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76672"/>
            <a:ext cx="5274310" cy="39554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784852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5696" y="4653136"/>
            <a:ext cx="5688632" cy="1473027"/>
          </a:xfrm>
        </p:spPr>
        <p:txBody>
          <a:bodyPr>
            <a:normAutofit/>
          </a:bodyPr>
          <a:lstStyle/>
          <a:p>
            <a:r>
              <a:rPr lang="en-GB" sz="2000" b="1" dirty="0"/>
              <a:t>The foam  was reduced</a:t>
            </a:r>
            <a:r>
              <a:rPr lang="en-GB" sz="2000" b="1" dirty="0" smtClean="0"/>
              <a:t>.</a:t>
            </a:r>
            <a:endParaRPr lang="ar-SA" sz="2000" b="1" dirty="0" smtClean="0"/>
          </a:p>
          <a:p>
            <a:r>
              <a:rPr lang="en-GB" sz="2000" b="1" dirty="0" smtClean="0"/>
              <a:t>The </a:t>
            </a:r>
            <a:r>
              <a:rPr lang="en-GB" sz="2000" b="1" dirty="0"/>
              <a:t>pH dropped to (3-5).  </a:t>
            </a:r>
            <a:endParaRPr lang="ar-SA" sz="2000" b="1" dirty="0" smtClean="0"/>
          </a:p>
          <a:p>
            <a:r>
              <a:rPr lang="en-GB" sz="2000" b="1" dirty="0" smtClean="0"/>
              <a:t>This </a:t>
            </a:r>
            <a:r>
              <a:rPr lang="en-GB" sz="2000" b="1" dirty="0"/>
              <a:t>choice is ignored.</a:t>
            </a:r>
          </a:p>
          <a:p>
            <a:endParaRPr lang="en-GB" dirty="0"/>
          </a:p>
        </p:txBody>
      </p:sp>
      <p:pic>
        <p:nvPicPr>
          <p:cNvPr id="5" name="صورة 53" descr="https://scontent.fjrs7-1.fna.fbcdn.net/v/t34.0-12/29664273_1976281892635186_275467919_n.jpg?_nc_cat=0&amp;oh=8b872a64bdb8a2467d1af2a051261632&amp;oe=5AC13FD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4844" y="620688"/>
            <a:ext cx="5445467" cy="39604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102018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4118" y="4720119"/>
            <a:ext cx="5376194" cy="1406044"/>
          </a:xfrm>
        </p:spPr>
        <p:txBody>
          <a:bodyPr>
            <a:normAutofit/>
          </a:bodyPr>
          <a:lstStyle/>
          <a:p>
            <a:r>
              <a:rPr lang="en-GB" sz="2000" b="1" dirty="0"/>
              <a:t>Diluted sample with a dilution factor 1:20. </a:t>
            </a:r>
            <a:endParaRPr lang="ar-SA" sz="2000" b="1" dirty="0" smtClean="0"/>
          </a:p>
          <a:p>
            <a:r>
              <a:rPr lang="en-GB" sz="2000" b="1" dirty="0" smtClean="0"/>
              <a:t> </a:t>
            </a:r>
            <a:r>
              <a:rPr lang="en-GB" sz="2000" b="1" dirty="0"/>
              <a:t>The foaming problem was overcome by heating from 40 C to 60 C.</a:t>
            </a:r>
          </a:p>
        </p:txBody>
      </p:sp>
      <p:pic>
        <p:nvPicPr>
          <p:cNvPr id="4" name="صورة 54" descr="https://scontent.fjrs7-1.fna.fbcdn.net/v/t34.0-12/29852484_1976282019301840_1461955359_n.jpg?_nc_cat=0&amp;oh=f184a130c5640edc93324580e0864ddd&amp;oe=5AC0827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118" y="764704"/>
            <a:ext cx="5274310" cy="39554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70220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4.Ice cream +sludge sewage </a:t>
            </a:r>
            <a:endParaRPr lang="en-GB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 </a:t>
            </a:r>
            <a:r>
              <a:rPr lang="en-GB" sz="2400" dirty="0"/>
              <a:t>Working volume 1L.Ice cream waste to sludge sewage ratio of 1:10(w/w</a:t>
            </a:r>
            <a:r>
              <a:rPr lang="en-GB" sz="2400" dirty="0" smtClean="0"/>
              <a:t>).</a:t>
            </a:r>
            <a:endParaRPr lang="ar-SA" sz="2400" dirty="0" smtClean="0"/>
          </a:p>
          <a:p>
            <a:r>
              <a:rPr lang="en-GB" sz="2400" dirty="0" smtClean="0"/>
              <a:t>Thermophilic </a:t>
            </a:r>
            <a:r>
              <a:rPr lang="en-GB" sz="2400" dirty="0"/>
              <a:t>60 C.</a:t>
            </a:r>
          </a:p>
        </p:txBody>
      </p:sp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3" r="-73"/>
          <a:stretch/>
        </p:blipFill>
        <p:spPr bwMode="auto">
          <a:xfrm>
            <a:off x="1763688" y="3284984"/>
            <a:ext cx="5267325" cy="2514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7654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Total Solid Test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146980767"/>
                  </p:ext>
                </p:extLst>
              </p:nvPr>
            </p:nvGraphicFramePr>
            <p:xfrm>
              <a:off x="1043608" y="1988841"/>
              <a:ext cx="7056784" cy="374441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345881"/>
                    <a:gridCol w="2028119"/>
                    <a:gridCol w="1841392"/>
                    <a:gridCol w="1841392"/>
                  </a:tblGrid>
                  <a:tr h="104610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Sample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Initial TS%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Final TS%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TS removal%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1177254">
                    <a:tc>
                      <a:txBody>
                        <a:bodyPr/>
                        <a:lstStyle/>
                        <a:p>
                          <a:pPr algn="l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Ice cream waste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GB" sz="1200">
                                  <a:effectLst/>
                                  <a:latin typeface="Cambria Math"/>
                                </a:rPr>
                                <m:t>39</m:t>
                              </m:r>
                              <m:r>
                                <a:rPr lang="en-GB" sz="1200">
                                  <a:effectLst/>
                                  <a:latin typeface="Cambria Math"/>
                                </a:rPr>
                                <m:t>.</m:t>
                              </m:r>
                              <m:r>
                                <a:rPr lang="en-GB" sz="1200">
                                  <a:effectLst/>
                                  <a:latin typeface="Cambria Math"/>
                                </a:rPr>
                                <m:t>86</m:t>
                              </m:r>
                              <m:r>
                                <a:rPr lang="en-US" sz="1200">
                                  <a:effectLst/>
                                  <a:latin typeface="Cambria Math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sz="1200">
                              <a:effectLst/>
                            </a:rPr>
                            <a:t>1.38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GB" sz="1200">
                                  <a:effectLst/>
                                  <a:latin typeface="Cambria Math"/>
                                </a:rPr>
                                <m:t>30</m:t>
                              </m:r>
                              <m:r>
                                <a:rPr lang="en-GB" sz="1200">
                                  <a:effectLst/>
                                  <a:latin typeface="Cambria Math"/>
                                </a:rPr>
                                <m:t>.</m:t>
                              </m:r>
                              <m:r>
                                <a:rPr lang="en-GB" sz="1200">
                                  <a:effectLst/>
                                  <a:latin typeface="Cambria Math"/>
                                </a:rPr>
                                <m:t>73</m:t>
                              </m:r>
                              <m:r>
                                <a:rPr lang="en-US" sz="1200">
                                  <a:effectLst/>
                                  <a:latin typeface="Cambria Math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sz="1200">
                              <a:effectLst/>
                            </a:rPr>
                            <a:t>2.01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21%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1521062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Ice cream waste with waste water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GB" sz="1200">
                                  <a:effectLst/>
                                  <a:latin typeface="Cambria Math"/>
                                </a:rPr>
                                <m:t>36</m:t>
                              </m:r>
                              <m:r>
                                <a:rPr lang="en-GB" sz="1200">
                                  <a:effectLst/>
                                  <a:latin typeface="Cambria Math"/>
                                </a:rPr>
                                <m:t>.</m:t>
                              </m:r>
                              <m:r>
                                <a:rPr lang="en-GB" sz="1200">
                                  <a:effectLst/>
                                  <a:latin typeface="Cambria Math"/>
                                </a:rPr>
                                <m:t>76</m:t>
                              </m:r>
                              <m:r>
                                <a:rPr lang="en-US" sz="1200">
                                  <a:effectLst/>
                                  <a:latin typeface="Cambria Math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sz="1200">
                              <a:effectLst/>
                            </a:rPr>
                            <a:t>4.85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>
                                    <a:effectLst/>
                                    <a:latin typeface="Cambria Math"/>
                                  </a:rPr>
                                  <m:t>25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32%</a:t>
                          </a:r>
                          <a:endParaRPr lang="en-GB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146980767"/>
                  </p:ext>
                </p:extLst>
              </p:nvPr>
            </p:nvGraphicFramePr>
            <p:xfrm>
              <a:off x="1043608" y="1988841"/>
              <a:ext cx="7056784" cy="374441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345881"/>
                    <a:gridCol w="2028119"/>
                    <a:gridCol w="1841392"/>
                    <a:gridCol w="1841392"/>
                  </a:tblGrid>
                  <a:tr h="104610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Sample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Initial TS%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Final TS%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TS removal%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1177254">
                    <a:tc>
                      <a:txBody>
                        <a:bodyPr/>
                        <a:lstStyle/>
                        <a:p>
                          <a:pPr algn="l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Ice cream waste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66366" t="-91192" r="-181381" b="-1295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83444" t="-91192" r="-100000" b="-1295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21%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1521062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Ice cream waste with waste water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66366" t="-148193" r="-181381" b="-4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83444" t="-148193" r="-100000" b="-4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32%</a:t>
                          </a:r>
                          <a:endParaRPr lang="en-GB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1493295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Total </a:t>
            </a:r>
            <a:r>
              <a:rPr lang="en-US" b="1" dirty="0"/>
              <a:t>volatile</a:t>
            </a:r>
            <a:r>
              <a:rPr lang="en-US" b="1" dirty="0" smtClean="0"/>
              <a:t> Solid</a:t>
            </a:r>
            <a:r>
              <a:rPr lang="ar-SA" b="1" dirty="0" smtClean="0"/>
              <a:t> </a:t>
            </a:r>
            <a:r>
              <a:rPr lang="en-US" b="1" dirty="0" smtClean="0"/>
              <a:t>Test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928079105"/>
                  </p:ext>
                </p:extLst>
              </p:nvPr>
            </p:nvGraphicFramePr>
            <p:xfrm>
              <a:off x="1115616" y="2348880"/>
              <a:ext cx="7272807" cy="3456384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507015"/>
                    <a:gridCol w="1985264"/>
                    <a:gridCol w="1985264"/>
                    <a:gridCol w="1795264"/>
                  </a:tblGrid>
                  <a:tr h="1139728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Sample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Initial  TVS%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Final TVS%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TVS removal%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1108727">
                    <a:tc>
                      <a:txBody>
                        <a:bodyPr/>
                        <a:lstStyle/>
                        <a:p>
                          <a:pPr algn="l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Ice cream waste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GB" sz="1200">
                                  <a:effectLst/>
                                  <a:latin typeface="Cambria Math"/>
                                </a:rPr>
                                <m:t>83</m:t>
                              </m:r>
                              <m:r>
                                <a:rPr lang="en-GB" sz="1200">
                                  <a:effectLst/>
                                  <a:latin typeface="Cambria Math"/>
                                </a:rPr>
                                <m:t>.</m:t>
                              </m:r>
                              <m:r>
                                <a:rPr lang="en-GB" sz="1200">
                                  <a:effectLst/>
                                  <a:latin typeface="Cambria Math"/>
                                </a:rPr>
                                <m:t>64</m:t>
                              </m:r>
                              <m:r>
                                <a:rPr lang="en-US" sz="1200">
                                  <a:effectLst/>
                                  <a:latin typeface="Cambria Math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sz="1200">
                              <a:effectLst/>
                            </a:rPr>
                            <a:t>1.24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GB" sz="1200">
                                  <a:effectLst/>
                                  <a:latin typeface="Cambria Math"/>
                                </a:rPr>
                                <m:t>88</m:t>
                              </m:r>
                              <m:r>
                                <a:rPr lang="en-GB" sz="1200">
                                  <a:effectLst/>
                                  <a:latin typeface="Cambria Math"/>
                                </a:rPr>
                                <m:t>.</m:t>
                              </m:r>
                              <m:r>
                                <a:rPr lang="en-GB" sz="1200">
                                  <a:effectLst/>
                                  <a:latin typeface="Cambria Math"/>
                                </a:rPr>
                                <m:t>78</m:t>
                              </m:r>
                              <m:r>
                                <a:rPr lang="en-US" sz="1200">
                                  <a:effectLst/>
                                  <a:latin typeface="Cambria Math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sz="1200">
                              <a:effectLst/>
                            </a:rPr>
                            <a:t>5.455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6%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1207929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Ice cream waste with waste water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GB" sz="1200">
                                  <a:effectLst/>
                                  <a:latin typeface="Cambria Math"/>
                                </a:rPr>
                                <m:t>79</m:t>
                              </m:r>
                              <m:r>
                                <a:rPr lang="en-GB" sz="1200">
                                  <a:effectLst/>
                                  <a:latin typeface="Cambria Math"/>
                                </a:rPr>
                                <m:t>.</m:t>
                              </m:r>
                              <m:r>
                                <a:rPr lang="en-GB" sz="1200">
                                  <a:effectLst/>
                                  <a:latin typeface="Cambria Math"/>
                                </a:rPr>
                                <m:t>208</m:t>
                              </m:r>
                              <m:r>
                                <a:rPr lang="en-US" sz="1200">
                                  <a:effectLst/>
                                  <a:latin typeface="Cambria Math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sz="1200">
                              <a:effectLst/>
                            </a:rPr>
                            <a:t>6.775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GB" sz="1200">
                                  <a:effectLst/>
                                  <a:latin typeface="Cambria Math"/>
                                </a:rPr>
                                <m:t>85</m:t>
                              </m:r>
                              <m:r>
                                <a:rPr lang="en-US" sz="1200">
                                  <a:effectLst/>
                                  <a:latin typeface="Cambria Math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sz="1200">
                              <a:effectLst/>
                            </a:rPr>
                            <a:t>2.357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8%</a:t>
                          </a:r>
                          <a:endParaRPr lang="en-GB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928079105"/>
                  </p:ext>
                </p:extLst>
              </p:nvPr>
            </p:nvGraphicFramePr>
            <p:xfrm>
              <a:off x="1115616" y="2348880"/>
              <a:ext cx="7272807" cy="3456384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507015"/>
                    <a:gridCol w="1985264"/>
                    <a:gridCol w="1985264"/>
                    <a:gridCol w="1795264"/>
                  </a:tblGrid>
                  <a:tr h="1139728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Sample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Initial  TVS%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Final TVS%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TVS removal%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1108727">
                    <a:tc>
                      <a:txBody>
                        <a:bodyPr/>
                        <a:lstStyle/>
                        <a:p>
                          <a:pPr algn="l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Ice cream waste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75767" t="-104945" r="-190491" b="-1093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75767" t="-104945" r="-90491" b="-1093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6%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1207929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Ice cream waste with waste water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75767" t="-188384" r="-190491" b="-5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75767" t="-188384" r="-90491" b="-5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8%</a:t>
                          </a:r>
                          <a:endParaRPr lang="en-GB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1180466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Chemical Oxygen Demand </a:t>
            </a:r>
            <a:r>
              <a:rPr lang="en-US" sz="3600" b="1" dirty="0" smtClean="0"/>
              <a:t> Test</a:t>
            </a:r>
            <a:endParaRPr lang="en-GB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819504347"/>
                  </p:ext>
                </p:extLst>
              </p:nvPr>
            </p:nvGraphicFramePr>
            <p:xfrm>
              <a:off x="1115616" y="1988840"/>
              <a:ext cx="7128792" cy="3600401"/>
            </p:xfrm>
            <a:graphic>
              <a:graphicData uri="http://schemas.openxmlformats.org/drawingml/2006/table">
                <a:tbl>
                  <a:tblPr rtl="1" firstRow="1" firstCol="1" bandRow="1">
                    <a:tableStyleId>{5C22544A-7EE6-4342-B048-85BDC9FD1C3A}</a:tableStyleId>
                  </a:tblPr>
                  <a:tblGrid>
                    <a:gridCol w="1782198"/>
                    <a:gridCol w="1782198"/>
                    <a:gridCol w="1782198"/>
                    <a:gridCol w="1782198"/>
                  </a:tblGrid>
                  <a:tr h="985193"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COD Removal mg/L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Final COD mg/L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Initial COD mg/L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Sample 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1137419"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18 %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113</a:t>
                          </a:r>
                          <a14:m>
                            <m:oMath xmlns:m="http://schemas.openxmlformats.org/officeDocument/2006/math">
                              <m:r>
                                <a:rPr lang="ar-JO" sz="1200">
                                  <a:effectLst/>
                                  <a:latin typeface="Cambria Math"/>
                                </a:rPr>
                                <m:t>∓</m:t>
                              </m:r>
                            </m:oMath>
                          </a14:m>
                          <a:r>
                            <a:rPr lang="en-US" sz="1200">
                              <a:effectLst/>
                            </a:rPr>
                            <a:t>10.61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137</a:t>
                          </a:r>
                          <a14:m>
                            <m:oMath xmlns:m="http://schemas.openxmlformats.org/officeDocument/2006/math">
                              <m:r>
                                <a:rPr lang="ar-JO" sz="1200">
                                  <a:effectLst/>
                                  <a:latin typeface="Cambria Math"/>
                                </a:rPr>
                                <m:t>∓</m:t>
                              </m:r>
                              <m:r>
                                <a:rPr lang="en-US" sz="1200">
                                  <a:effectLst/>
                                  <a:latin typeface="Cambria Math"/>
                                </a:rPr>
                                <m:t>4</m:t>
                              </m:r>
                              <m:r>
                                <a:rPr lang="en-US" sz="1200">
                                  <a:effectLst/>
                                  <a:latin typeface="Cambria Math"/>
                                </a:rPr>
                                <m:t>.</m:t>
                              </m:r>
                              <m:r>
                                <a:rPr lang="en-US" sz="1200">
                                  <a:effectLst/>
                                  <a:latin typeface="Cambria Math"/>
                                </a:rPr>
                                <m:t>24</m:t>
                              </m:r>
                            </m:oMath>
                          </a14:m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Ice-cream waste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1477789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76 %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19</a:t>
                          </a:r>
                          <a14:m>
                            <m:oMath xmlns:m="http://schemas.openxmlformats.org/officeDocument/2006/math">
                              <m:r>
                                <a:rPr lang="ar-JO" sz="1200">
                                  <a:effectLst/>
                                  <a:latin typeface="Cambria Math"/>
                                </a:rPr>
                                <m:t>∓</m:t>
                              </m:r>
                            </m:oMath>
                          </a14:m>
                          <a:r>
                            <a:rPr lang="en-US" sz="1200">
                              <a:effectLst/>
                            </a:rPr>
                            <a:t>2.12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78</a:t>
                          </a:r>
                          <a14:m>
                            <m:oMath xmlns:m="http://schemas.openxmlformats.org/officeDocument/2006/math">
                              <m:r>
                                <a:rPr lang="ar-JO" sz="1200">
                                  <a:effectLst/>
                                  <a:latin typeface="Cambria Math"/>
                                </a:rPr>
                                <m:t>∓</m:t>
                              </m:r>
                            </m:oMath>
                          </a14:m>
                          <a:r>
                            <a:rPr lang="en-US" sz="1200">
                              <a:effectLst/>
                            </a:rPr>
                            <a:t>6.36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Ice-cream with waste water</a:t>
                          </a:r>
                          <a:endParaRPr lang="en-GB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819504347"/>
                  </p:ext>
                </p:extLst>
              </p:nvPr>
            </p:nvGraphicFramePr>
            <p:xfrm>
              <a:off x="1115616" y="1988840"/>
              <a:ext cx="7128792" cy="3600401"/>
            </p:xfrm>
            <a:graphic>
              <a:graphicData uri="http://schemas.openxmlformats.org/drawingml/2006/table">
                <a:tbl>
                  <a:tblPr rtl="1" firstRow="1" firstCol="1" bandRow="1">
                    <a:tableStyleId>{5C22544A-7EE6-4342-B048-85BDC9FD1C3A}</a:tableStyleId>
                  </a:tblPr>
                  <a:tblGrid>
                    <a:gridCol w="1782198"/>
                    <a:gridCol w="1782198"/>
                    <a:gridCol w="1782198"/>
                    <a:gridCol w="1782198"/>
                  </a:tblGrid>
                  <a:tr h="985193"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COD Removal mg/L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Final COD mg/L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Initial COD mg/L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Sample 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1137419"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18 %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99659" t="-87097" r="-199659" b="-1306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200342" t="-87097" r="-100342" b="-1306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Ice-cream waste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1477789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76 %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99659" t="-143210" r="-1996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200342" t="-143210" r="-1003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Ice-cream with waste water</a:t>
                          </a:r>
                          <a:endParaRPr lang="en-GB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0678220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5. Ice cream+cow manure</a:t>
            </a:r>
            <a:endParaRPr lang="en-GB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Working volume 5.7 </a:t>
            </a:r>
            <a:r>
              <a:rPr lang="en-GB" sz="2400" dirty="0" smtClean="0"/>
              <a:t>L Ice-cream </a:t>
            </a:r>
            <a:r>
              <a:rPr lang="en-GB" sz="2400" dirty="0"/>
              <a:t>waste to cow manure ratio of 1:10(w/w</a:t>
            </a:r>
            <a:r>
              <a:rPr lang="en-GB" sz="2400" dirty="0" smtClean="0"/>
              <a:t>).</a:t>
            </a:r>
          </a:p>
          <a:p>
            <a:r>
              <a:rPr lang="en-GB" sz="2400" dirty="0" smtClean="0"/>
              <a:t>Mesophilic </a:t>
            </a:r>
            <a:r>
              <a:rPr lang="en-GB" sz="2400" dirty="0"/>
              <a:t>(uncontrolled)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348880"/>
            <a:ext cx="3384376" cy="4248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760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Outline</a:t>
            </a:r>
            <a:br>
              <a:rPr lang="en-US" b="1" dirty="0" smtClean="0"/>
            </a:b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Introduction. </a:t>
            </a:r>
          </a:p>
          <a:p>
            <a:r>
              <a:rPr lang="en-GB" dirty="0" smtClean="0"/>
              <a:t>The objectives of this project. </a:t>
            </a:r>
          </a:p>
          <a:p>
            <a:r>
              <a:rPr lang="en-GB" dirty="0" smtClean="0"/>
              <a:t>The methodology and challenging</a:t>
            </a:r>
          </a:p>
          <a:p>
            <a:r>
              <a:rPr lang="en-GB" dirty="0" smtClean="0"/>
              <a:t>Results of this project.</a:t>
            </a:r>
          </a:p>
          <a:p>
            <a:r>
              <a:rPr lang="en-GB" dirty="0" smtClean="0"/>
              <a:t>Conclusion and the recommendation.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28727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/>
              <a:t>It is possible to produce </a:t>
            </a:r>
            <a:r>
              <a:rPr lang="en-GB" sz="3200" b="1" dirty="0" smtClean="0"/>
              <a:t>bio-ethanol </a:t>
            </a:r>
            <a:r>
              <a:rPr lang="en-GB" sz="3200" b="1" dirty="0"/>
              <a:t>from </a:t>
            </a:r>
            <a:r>
              <a:rPr lang="ar-SA" sz="3200" b="1" dirty="0" smtClean="0"/>
              <a:t>    </a:t>
            </a:r>
            <a:r>
              <a:rPr lang="en-GB" sz="3200" b="1" dirty="0" smtClean="0"/>
              <a:t>ice-cream </a:t>
            </a:r>
            <a:r>
              <a:rPr lang="en-GB" sz="3200" b="1" dirty="0"/>
              <a:t>wastes ??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4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step 1 </a:t>
            </a:r>
            <a:endParaRPr lang="en-GB" sz="4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en-GB" b="1" dirty="0" smtClean="0"/>
              <a:t>Preparation </a:t>
            </a:r>
            <a:r>
              <a:rPr lang="en-GB" b="1" dirty="0"/>
              <a:t>of yeast culture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4427984" y="2924944"/>
            <a:ext cx="0" cy="5040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2942928" y="3429000"/>
            <a:ext cx="29252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942928" y="3429000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868144" y="3429000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1651484" y="4265022"/>
            <a:ext cx="2633606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b="1" dirty="0"/>
              <a:t>Yeast extract broth media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087545" y="4281247"/>
            <a:ext cx="1585627" cy="369332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b="1" dirty="0"/>
              <a:t>Defined media</a:t>
            </a:r>
          </a:p>
        </p:txBody>
      </p:sp>
    </p:spTree>
    <p:extLst>
      <p:ext uri="{BB962C8B-B14F-4D97-AF65-F5344CB8AC3E}">
        <p14:creationId xmlns:p14="http://schemas.microsoft.com/office/powerpoint/2010/main" val="38458348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Step </a:t>
            </a:r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b="1" dirty="0" smtClean="0"/>
              <a:t>Fermentation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2564904"/>
            <a:ext cx="7355160" cy="3633267"/>
          </a:xfrm>
        </p:spPr>
        <p:txBody>
          <a:bodyPr/>
          <a:lstStyle/>
          <a:p>
            <a:r>
              <a:rPr lang="en-GB" dirty="0"/>
              <a:t>Yeast+ice </a:t>
            </a:r>
            <a:r>
              <a:rPr lang="en-GB" dirty="0" smtClean="0"/>
              <a:t>cream </a:t>
            </a:r>
            <a:r>
              <a:rPr lang="en-GB" dirty="0"/>
              <a:t>were add to Yeast extract broth media also </a:t>
            </a:r>
            <a:r>
              <a:rPr lang="en-GB" dirty="0" smtClean="0"/>
              <a:t>to Defined media.</a:t>
            </a:r>
          </a:p>
          <a:p>
            <a:r>
              <a:rPr lang="en-US" dirty="0" smtClean="0"/>
              <a:t>The same think for </a:t>
            </a:r>
            <a:r>
              <a:rPr lang="en-GB" dirty="0"/>
              <a:t>Glucose</a:t>
            </a:r>
          </a:p>
        </p:txBody>
      </p:sp>
    </p:spTree>
    <p:extLst>
      <p:ext uri="{BB962C8B-B14F-4D97-AF65-F5344CB8AC3E}">
        <p14:creationId xmlns:p14="http://schemas.microsoft.com/office/powerpoint/2010/main" val="16214598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Step </a:t>
            </a:r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b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sz="4000" b="1" dirty="0" smtClean="0"/>
              <a:t>Estimation </a:t>
            </a:r>
            <a:r>
              <a:rPr lang="en-GB" sz="4000" b="1" dirty="0"/>
              <a:t>of Ethanol Concentration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629600875"/>
                  </p:ext>
                </p:extLst>
              </p:nvPr>
            </p:nvGraphicFramePr>
            <p:xfrm>
              <a:off x="1115616" y="2348879"/>
              <a:ext cx="7128792" cy="3816423"/>
            </p:xfrm>
            <a:graphic>
              <a:graphicData uri="http://schemas.openxmlformats.org/drawingml/2006/table">
                <a:tbl>
                  <a:tblPr rtl="1" firstRow="1" firstCol="1" bandRow="1">
                    <a:tableStyleId>{5C22544A-7EE6-4342-B048-85BDC9FD1C3A}</a:tableStyleId>
                  </a:tblPr>
                  <a:tblGrid>
                    <a:gridCol w="3245120"/>
                    <a:gridCol w="3883672"/>
                  </a:tblGrid>
                  <a:tr h="86937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12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Ethanol. concentration (g/L)</a:t>
                          </a:r>
                          <a:endParaRPr lang="en-GB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GB" sz="1100">
                            <a:effectLst/>
                          </a:endParaRPr>
                        </a:p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Sample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86937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180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>
                                    <a:effectLst/>
                                    <a:latin typeface="Cambria Math"/>
                                  </a:rPr>
                                  <m:t>15</m:t>
                                </m:r>
                                <m:r>
                                  <a:rPr lang="en-GB" sz="1200">
                                    <a:effectLst/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lang="en-GB" sz="1200">
                                    <a:effectLst/>
                                    <a:latin typeface="Cambria Math"/>
                                  </a:rPr>
                                  <m:t>117</m:t>
                                </m:r>
                                <m:r>
                                  <a:rPr lang="en-GB" sz="1200">
                                    <a:effectLst/>
                                    <a:latin typeface="Cambria Math"/>
                                  </a:rPr>
                                  <m:t>∓</m:t>
                                </m:r>
                                <m:r>
                                  <a:rPr lang="en-GB" sz="1200">
                                    <a:effectLst/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GB" sz="1200">
                                    <a:effectLst/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lang="en-GB" sz="1200">
                                    <a:effectLst/>
                                    <a:latin typeface="Cambria Math"/>
                                  </a:rPr>
                                  <m:t>521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 </a:t>
                          </a:r>
                          <a:endParaRPr lang="en-GB" sz="1100" dirty="0">
                            <a:effectLst/>
                          </a:endParaRPr>
                        </a:p>
                        <a:p>
                          <a:pPr algn="l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Ice cream with malt extract broth</a:t>
                          </a:r>
                          <a:endParaRPr lang="en-GB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692557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12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11</a:t>
                          </a:r>
                          <a14:m>
                            <m:oMath xmlns:m="http://schemas.openxmlformats.org/officeDocument/2006/math">
                              <m:r>
                                <a:rPr lang="en-GB" sz="1200">
                                  <a:effectLst/>
                                  <a:latin typeface="Cambria Math"/>
                                </a:rPr>
                                <m:t>.</m:t>
                              </m:r>
                              <m:r>
                                <a:rPr lang="en-GB" sz="1200">
                                  <a:effectLst/>
                                  <a:latin typeface="Cambria Math"/>
                                </a:rPr>
                                <m:t>337</m:t>
                              </m:r>
                              <m:r>
                                <a:rPr lang="en-GB" sz="1200">
                                  <a:effectLst/>
                                  <a:latin typeface="Cambria Math"/>
                                </a:rPr>
                                <m:t>∓</m:t>
                              </m:r>
                              <m:r>
                                <a:rPr lang="en-GB" sz="1200">
                                  <a:effectLst/>
                                  <a:latin typeface="Cambria Math"/>
                                </a:rPr>
                                <m:t>0</m:t>
                              </m:r>
                              <m:r>
                                <a:rPr lang="en-GB" sz="1200">
                                  <a:effectLst/>
                                  <a:latin typeface="Cambria Math"/>
                                </a:rPr>
                                <m:t>.</m:t>
                              </m:r>
                              <m:r>
                                <a:rPr lang="en-GB" sz="1200">
                                  <a:effectLst/>
                                  <a:latin typeface="Cambria Math"/>
                                </a:rPr>
                                <m:t>148</m:t>
                              </m:r>
                            </m:oMath>
                          </a14:m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Glucose with malt extract broth</a:t>
                          </a:r>
                          <a:endParaRPr lang="en-GB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692557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2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GB" sz="1200">
                                  <a:effectLst/>
                                  <a:latin typeface="Cambria Math"/>
                                </a:rPr>
                                <m:t>13</m:t>
                              </m:r>
                              <m:r>
                                <a:rPr lang="en-GB" sz="1200">
                                  <a:effectLst/>
                                  <a:latin typeface="Cambria Math"/>
                                </a:rPr>
                                <m:t>.</m:t>
                              </m:r>
                              <m:r>
                                <a:rPr lang="en-GB" sz="1200">
                                  <a:effectLst/>
                                  <a:latin typeface="Cambria Math"/>
                                </a:rPr>
                                <m:t>740</m:t>
                              </m:r>
                              <m:r>
                                <a:rPr lang="en-GB" sz="1200">
                                  <a:effectLst/>
                                  <a:latin typeface="Cambria Math"/>
                                </a:rPr>
                                <m:t>∓</m:t>
                              </m:r>
                            </m:oMath>
                          </a14:m>
                          <a:r>
                            <a:rPr lang="en-GB" sz="1200">
                              <a:effectLst/>
                            </a:rPr>
                            <a:t>0.033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Ice cream with defined media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692557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600"/>
                            </a:spcBef>
                            <a:spcAft>
                              <a:spcPts val="12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>
                                    <a:effectLst/>
                                    <a:latin typeface="Cambria Math"/>
                                  </a:rPr>
                                  <m:t>10</m:t>
                                </m:r>
                                <m:r>
                                  <a:rPr lang="en-GB" sz="1200">
                                    <a:effectLst/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lang="en-GB" sz="1200">
                                    <a:effectLst/>
                                    <a:latin typeface="Cambria Math"/>
                                  </a:rPr>
                                  <m:t>985</m:t>
                                </m:r>
                                <m:r>
                                  <a:rPr lang="en-GB" sz="1200">
                                    <a:effectLst/>
                                    <a:latin typeface="Cambria Math"/>
                                  </a:rPr>
                                  <m:t>∓</m:t>
                                </m:r>
                                <m:r>
                                  <a:rPr lang="en-GB" sz="1200">
                                    <a:effectLst/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GB" sz="1200">
                                    <a:effectLst/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lang="en-GB" sz="1200">
                                    <a:effectLst/>
                                    <a:latin typeface="Cambria Math"/>
                                  </a:rPr>
                                  <m:t>628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Glucose with defined media</a:t>
                          </a:r>
                          <a:endParaRPr lang="en-GB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629600875"/>
                  </p:ext>
                </p:extLst>
              </p:nvPr>
            </p:nvGraphicFramePr>
            <p:xfrm>
              <a:off x="1115616" y="2348879"/>
              <a:ext cx="7128792" cy="3816423"/>
            </p:xfrm>
            <a:graphic>
              <a:graphicData uri="http://schemas.openxmlformats.org/drawingml/2006/table">
                <a:tbl>
                  <a:tblPr rtl="1" firstRow="1" firstCol="1" bandRow="1">
                    <a:tableStyleId>{5C22544A-7EE6-4342-B048-85BDC9FD1C3A}</a:tableStyleId>
                  </a:tblPr>
                  <a:tblGrid>
                    <a:gridCol w="3245120"/>
                    <a:gridCol w="3883672"/>
                  </a:tblGrid>
                  <a:tr h="86937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Bef>
                              <a:spcPts val="120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Ethanol. concentration (g/L)</a:t>
                          </a:r>
                          <a:endParaRPr lang="en-GB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GB" sz="1100">
                            <a:effectLst/>
                          </a:endParaRPr>
                        </a:p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Sample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86937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t="-103521" r="-119925" b="-2408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 </a:t>
                          </a:r>
                          <a:endParaRPr lang="en-GB" sz="1100" dirty="0">
                            <a:effectLst/>
                          </a:endParaRPr>
                        </a:p>
                        <a:p>
                          <a:pPr algn="l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Ice cream with malt extract broth</a:t>
                          </a:r>
                          <a:endParaRPr lang="en-GB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69255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t="-253509" r="-119925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Glucose with malt extract broth</a:t>
                          </a:r>
                          <a:endParaRPr lang="en-GB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69255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t="-356637" r="-119925" b="-1017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Ice cream with defined media</a:t>
                          </a:r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69255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t="-452632" r="-119925" b="-8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Glucose with defined media</a:t>
                          </a:r>
                          <a:endParaRPr lang="en-GB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2044778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conclusion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en-GB" dirty="0" smtClean="0"/>
              <a:t>*</a:t>
            </a:r>
            <a:r>
              <a:rPr lang="en-GB" sz="3500" dirty="0" smtClean="0"/>
              <a:t>A </a:t>
            </a:r>
            <a:r>
              <a:rPr lang="en-GB" sz="3500" dirty="0"/>
              <a:t>large amount of ice-cream waste is required to produce </a:t>
            </a:r>
            <a:r>
              <a:rPr lang="en-GB" sz="3500" dirty="0">
                <a:solidFill>
                  <a:srgbClr val="FF0000"/>
                </a:solidFill>
              </a:rPr>
              <a:t>small amounts </a:t>
            </a:r>
            <a:r>
              <a:rPr lang="en-GB" sz="3500" dirty="0"/>
              <a:t>of bio-gas</a:t>
            </a:r>
            <a:r>
              <a:rPr lang="en-GB" sz="3500" dirty="0" smtClean="0"/>
              <a:t>.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GB" sz="3500" dirty="0" smtClean="0"/>
              <a:t>* </a:t>
            </a:r>
            <a:r>
              <a:rPr lang="en-GB" sz="3500" dirty="0"/>
              <a:t>Ice cream waste must be assisted by some seeding materials such as cows, poultry manure and others. </a:t>
            </a:r>
            <a:endParaRPr lang="en-GB" sz="3500" dirty="0" smtClean="0"/>
          </a:p>
          <a:p>
            <a:pPr marL="0" indent="0" algn="just">
              <a:lnSpc>
                <a:spcPct val="170000"/>
              </a:lnSpc>
              <a:buNone/>
            </a:pPr>
            <a:r>
              <a:rPr lang="en-GB" sz="3500" dirty="0" smtClean="0"/>
              <a:t>*</a:t>
            </a:r>
            <a:r>
              <a:rPr lang="en-GB" sz="3500" dirty="0">
                <a:solidFill>
                  <a:srgbClr val="FF0000"/>
                </a:solidFill>
              </a:rPr>
              <a:t>The temperature </a:t>
            </a:r>
            <a:r>
              <a:rPr lang="en-GB" sz="3500" dirty="0"/>
              <a:t>plays a major role in the production of bio-gas, including mesophilic and thermophilic</a:t>
            </a:r>
            <a:r>
              <a:rPr lang="en-GB" sz="3500" dirty="0" smtClean="0"/>
              <a:t>.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GB" sz="3500" dirty="0" smtClean="0"/>
              <a:t>* </a:t>
            </a:r>
            <a:r>
              <a:rPr lang="en-GB" sz="3500" b="1" dirty="0">
                <a:solidFill>
                  <a:srgbClr val="FF0000"/>
                </a:solidFill>
              </a:rPr>
              <a:t>TS</a:t>
            </a:r>
            <a:r>
              <a:rPr lang="en-GB" sz="3500" dirty="0"/>
              <a:t>, </a:t>
            </a:r>
            <a:r>
              <a:rPr lang="en-GB" sz="3500" b="1" dirty="0">
                <a:solidFill>
                  <a:srgbClr val="FF0000"/>
                </a:solidFill>
              </a:rPr>
              <a:t>VS</a:t>
            </a:r>
            <a:r>
              <a:rPr lang="en-GB" sz="3500" dirty="0"/>
              <a:t>,</a:t>
            </a:r>
            <a:r>
              <a:rPr lang="en-GB" sz="3500" b="1" dirty="0">
                <a:solidFill>
                  <a:srgbClr val="FF0000"/>
                </a:solidFill>
              </a:rPr>
              <a:t>pH</a:t>
            </a:r>
            <a:r>
              <a:rPr lang="en-GB" sz="3500" dirty="0">
                <a:solidFill>
                  <a:srgbClr val="FF0000"/>
                </a:solidFill>
              </a:rPr>
              <a:t> </a:t>
            </a:r>
            <a:r>
              <a:rPr lang="en-GB" sz="3500" dirty="0"/>
              <a:t>and </a:t>
            </a:r>
            <a:r>
              <a:rPr lang="en-GB" sz="3500" b="1" dirty="0">
                <a:solidFill>
                  <a:srgbClr val="FF0000"/>
                </a:solidFill>
              </a:rPr>
              <a:t>COD</a:t>
            </a:r>
            <a:r>
              <a:rPr lang="en-GB" sz="3500" dirty="0">
                <a:solidFill>
                  <a:srgbClr val="FF0000"/>
                </a:solidFill>
              </a:rPr>
              <a:t> </a:t>
            </a:r>
            <a:r>
              <a:rPr lang="en-GB" sz="3500" dirty="0"/>
              <a:t>are very important parameters which give indication about efficiency of anaerobic digester.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0368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Recommendation and future work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</a:pPr>
            <a:r>
              <a:rPr lang="en-GB" sz="5000" b="1" dirty="0">
                <a:solidFill>
                  <a:srgbClr val="FF0000"/>
                </a:solidFill>
              </a:rPr>
              <a:t>AD</a:t>
            </a:r>
            <a:r>
              <a:rPr lang="en-GB" sz="5000" dirty="0"/>
              <a:t> sensitive to different parameters such as heating and mixing. </a:t>
            </a:r>
            <a:r>
              <a:rPr lang="en-GB" sz="5000" dirty="0" smtClean="0"/>
              <a:t>It </a:t>
            </a:r>
            <a:r>
              <a:rPr lang="en-GB" sz="5000" dirty="0"/>
              <a:t>must be taken into account. </a:t>
            </a:r>
            <a:endParaRPr lang="en-GB" sz="5000" dirty="0" smtClean="0"/>
          </a:p>
          <a:p>
            <a:pPr>
              <a:lnSpc>
                <a:spcPct val="120000"/>
              </a:lnSpc>
            </a:pPr>
            <a:r>
              <a:rPr lang="en-GB" sz="5000" dirty="0" smtClean="0"/>
              <a:t>The </a:t>
            </a:r>
            <a:r>
              <a:rPr lang="en-GB" sz="5000" b="1" dirty="0">
                <a:solidFill>
                  <a:srgbClr val="FF0000"/>
                </a:solidFill>
              </a:rPr>
              <a:t>pH</a:t>
            </a:r>
            <a:r>
              <a:rPr lang="en-GB" sz="5000" dirty="0"/>
              <a:t> below </a:t>
            </a:r>
            <a:r>
              <a:rPr lang="en-GB" sz="5000" dirty="0">
                <a:solidFill>
                  <a:srgbClr val="FF0000"/>
                </a:solidFill>
              </a:rPr>
              <a:t>6.8</a:t>
            </a:r>
            <a:r>
              <a:rPr lang="en-GB" sz="5000" dirty="0"/>
              <a:t> or above</a:t>
            </a:r>
            <a:r>
              <a:rPr lang="en-GB" sz="5000" dirty="0">
                <a:solidFill>
                  <a:srgbClr val="FF0000"/>
                </a:solidFill>
              </a:rPr>
              <a:t>7.2</a:t>
            </a:r>
            <a:r>
              <a:rPr lang="en-GB" sz="5000" dirty="0"/>
              <a:t> is restrictive and toxic to methane forming bacteria. </a:t>
            </a:r>
            <a:endParaRPr lang="en-GB" sz="5000" dirty="0" smtClean="0"/>
          </a:p>
          <a:p>
            <a:pPr>
              <a:lnSpc>
                <a:spcPct val="120000"/>
              </a:lnSpc>
            </a:pPr>
            <a:r>
              <a:rPr lang="en-GB" sz="5000" dirty="0" smtClean="0">
                <a:solidFill>
                  <a:srgbClr val="FF0000"/>
                </a:solidFill>
              </a:rPr>
              <a:t>Thermophilic</a:t>
            </a:r>
            <a:r>
              <a:rPr lang="en-GB" sz="5000" dirty="0" smtClean="0"/>
              <a:t> </a:t>
            </a:r>
            <a:r>
              <a:rPr lang="en-GB" sz="5000" dirty="0"/>
              <a:t>condition is the best for biogas production to eliminate the foam. </a:t>
            </a:r>
            <a:endParaRPr lang="en-GB" sz="5000" dirty="0" smtClean="0"/>
          </a:p>
          <a:p>
            <a:pPr>
              <a:lnSpc>
                <a:spcPct val="120000"/>
              </a:lnSpc>
            </a:pPr>
            <a:r>
              <a:rPr lang="en-GB" sz="5000" b="1" dirty="0" smtClean="0">
                <a:solidFill>
                  <a:srgbClr val="FF0000"/>
                </a:solidFill>
              </a:rPr>
              <a:t>C/N</a:t>
            </a:r>
            <a:r>
              <a:rPr lang="en-GB" sz="5000" dirty="0" smtClean="0"/>
              <a:t> </a:t>
            </a:r>
            <a:r>
              <a:rPr lang="en-GB" sz="5000" dirty="0"/>
              <a:t>it must be between </a:t>
            </a:r>
            <a:r>
              <a:rPr lang="en-GB" sz="5000" dirty="0">
                <a:solidFill>
                  <a:srgbClr val="FF0000"/>
                </a:solidFill>
              </a:rPr>
              <a:t>20-30 </a:t>
            </a:r>
            <a:r>
              <a:rPr lang="en-GB" sz="5000" dirty="0"/>
              <a:t>as optimum value otherwise it affects biogas production. </a:t>
            </a:r>
            <a:endParaRPr lang="en-GB" sz="5000" dirty="0" smtClean="0"/>
          </a:p>
          <a:p>
            <a:pPr>
              <a:lnSpc>
                <a:spcPct val="120000"/>
              </a:lnSpc>
            </a:pPr>
            <a:r>
              <a:rPr lang="en-GB" sz="5000" dirty="0" smtClean="0"/>
              <a:t>Use </a:t>
            </a:r>
            <a:r>
              <a:rPr lang="en-GB" sz="5000" dirty="0"/>
              <a:t>another method for ice cream waste disposal conversion such as bioethanol fermentation process.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56412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1" cy="6858000"/>
          </a:xfrm>
        </p:spPr>
      </p:pic>
    </p:spTree>
    <p:extLst>
      <p:ext uri="{BB962C8B-B14F-4D97-AF65-F5344CB8AC3E}">
        <p14:creationId xmlns:p14="http://schemas.microsoft.com/office/powerpoint/2010/main" val="12274924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95529"/>
          </a:xfrm>
        </p:spPr>
      </p:pic>
    </p:spTree>
    <p:extLst>
      <p:ext uri="{BB962C8B-B14F-4D97-AF65-F5344CB8AC3E}">
        <p14:creationId xmlns:p14="http://schemas.microsoft.com/office/powerpoint/2010/main" val="1110976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Introduction</a:t>
            </a:r>
            <a:endParaRPr lang="en-GB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2816"/>
            <a:ext cx="9144000" cy="5085183"/>
          </a:xfrm>
        </p:spPr>
      </p:pic>
    </p:spTree>
    <p:extLst>
      <p:ext uri="{BB962C8B-B14F-4D97-AF65-F5344CB8AC3E}">
        <p14:creationId xmlns:p14="http://schemas.microsoft.com/office/powerpoint/2010/main" val="3272199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24136"/>
          </a:xfrm>
        </p:spPr>
        <p:txBody>
          <a:bodyPr/>
          <a:lstStyle/>
          <a:p>
            <a:r>
              <a:rPr lang="en-US" b="1" dirty="0" smtClean="0"/>
              <a:t>AL ARZ Company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pPr algn="just"/>
            <a:r>
              <a:rPr lang="en-GB" sz="2400" dirty="0" smtClean="0"/>
              <a:t>Al ARZ has evolved to be the leader of frozen treats market in Palestine. Since its establishment by the late Mohammad </a:t>
            </a:r>
            <a:r>
              <a:rPr lang="en-GB" sz="2400" dirty="0" err="1" smtClean="0"/>
              <a:t>Anabtawi</a:t>
            </a:r>
            <a:r>
              <a:rPr lang="en-GB" sz="2400" dirty="0" smtClean="0"/>
              <a:t> in Nablus, Palestine, Al ARZ grew into a successful producer of high quality ice cream, the production capacity reaching more 8 million litres of ice cream per month, using only the best equipment, and the waste accounts for 6% of monthly production. </a:t>
            </a:r>
            <a:endParaRPr lang="en-GB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04664"/>
            <a:ext cx="726182" cy="874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3879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objectives 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convert the wastes from ice-cream 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biogas using anaerobic digestion treatment process.</a:t>
            </a:r>
          </a:p>
          <a:p>
            <a:pPr lvl="0"/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study the effect of operating parameters such as temperature 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seeding 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efficiency of anaerobic digester.</a:t>
            </a:r>
          </a:p>
          <a:p>
            <a:pPr lv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investigate whether it was possible to produce bioethanol from ice-cream wastes. 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208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Methodology</a:t>
            </a:r>
            <a:r>
              <a:rPr lang="ar-SA" b="1" dirty="0" smtClean="0"/>
              <a:t> </a:t>
            </a:r>
            <a:r>
              <a:rPr lang="en-US" b="1" dirty="0" smtClean="0"/>
              <a:t>and Result 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800" b="1" dirty="0" smtClean="0"/>
              <a:t>1. ice cream without seeding</a:t>
            </a:r>
          </a:p>
          <a:p>
            <a:r>
              <a:rPr lang="en-GB" sz="1800" dirty="0"/>
              <a:t>Working volume </a:t>
            </a:r>
            <a:r>
              <a:rPr lang="en-GB" sz="1800" dirty="0" smtClean="0"/>
              <a:t>14L </a:t>
            </a:r>
          </a:p>
          <a:p>
            <a:r>
              <a:rPr lang="en-GB" sz="1800" dirty="0" smtClean="0"/>
              <a:t>mesophilic </a:t>
            </a:r>
            <a:r>
              <a:rPr lang="en-GB" sz="1800" dirty="0"/>
              <a:t>(at room temperature</a:t>
            </a:r>
            <a:r>
              <a:rPr lang="en-GB" sz="1800" dirty="0" smtClean="0"/>
              <a:t>).</a:t>
            </a:r>
          </a:p>
          <a:p>
            <a:endParaRPr lang="en-GB" dirty="0"/>
          </a:p>
        </p:txBody>
      </p:sp>
      <p:pic>
        <p:nvPicPr>
          <p:cNvPr id="4" name="Picture 3" descr="C:\Users\Hp\Desktop\IMG_20180214_125805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" b="4"/>
          <a:stretch/>
        </p:blipFill>
        <p:spPr bwMode="auto">
          <a:xfrm>
            <a:off x="1115616" y="2852936"/>
            <a:ext cx="2016224" cy="3168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928" y="2708921"/>
            <a:ext cx="2078384" cy="3312367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3275856" y="4437112"/>
            <a:ext cx="165618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2489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Sample 2</a:t>
            </a:r>
            <a:endParaRPr lang="en-GB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en-GB" sz="2400" dirty="0"/>
              <a:t>working volume 14 L</a:t>
            </a:r>
            <a:r>
              <a:rPr lang="en-GB" sz="2400" dirty="0" smtClean="0"/>
              <a:t>.</a:t>
            </a:r>
            <a:endParaRPr lang="ar-SA" sz="2400" dirty="0" smtClean="0"/>
          </a:p>
          <a:p>
            <a:r>
              <a:rPr lang="en-GB" sz="2400" dirty="0" smtClean="0"/>
              <a:t>Thermophilic </a:t>
            </a:r>
            <a:r>
              <a:rPr lang="en-GB" sz="2400" dirty="0"/>
              <a:t>condition.</a:t>
            </a:r>
          </a:p>
          <a:p>
            <a:endParaRPr lang="en-GB" dirty="0"/>
          </a:p>
        </p:txBody>
      </p:sp>
      <p:pic>
        <p:nvPicPr>
          <p:cNvPr id="4" name="Picture 3" descr="C:\Users\Hp\Desktop\IMG_20180214_132308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 b="19"/>
          <a:stretch/>
        </p:blipFill>
        <p:spPr bwMode="auto">
          <a:xfrm>
            <a:off x="1187624" y="2708920"/>
            <a:ext cx="2524125" cy="3448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596321"/>
            <a:ext cx="2646294" cy="3528392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3851920" y="4581128"/>
            <a:ext cx="158417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1176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2.Ice cream+Poultry manure</a:t>
            </a:r>
            <a:endParaRPr lang="en-GB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Working volume 2.5 L. Ice cream waste to poultry manure ratio of 1:10(w/w</a:t>
            </a:r>
            <a:r>
              <a:rPr lang="en-GB" sz="2400" dirty="0" smtClean="0"/>
              <a:t>).</a:t>
            </a:r>
          </a:p>
          <a:p>
            <a:r>
              <a:rPr lang="en-GB" sz="2400" dirty="0" smtClean="0"/>
              <a:t>Mesophilic </a:t>
            </a:r>
            <a:r>
              <a:rPr lang="en-GB" sz="2400" dirty="0"/>
              <a:t>(at room temperature</a:t>
            </a:r>
            <a:r>
              <a:rPr lang="en-GB" sz="2400" dirty="0" smtClean="0"/>
              <a:t>)</a:t>
            </a:r>
          </a:p>
          <a:p>
            <a:endParaRPr lang="en-GB" sz="2400" dirty="0"/>
          </a:p>
        </p:txBody>
      </p:sp>
      <p:pic>
        <p:nvPicPr>
          <p:cNvPr id="4" name="Picture 3" descr="C:\Users\Hp\Desktop\IMG_20180221_095559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" r="35"/>
          <a:stretch/>
        </p:blipFill>
        <p:spPr bwMode="auto">
          <a:xfrm>
            <a:off x="1187624" y="3068960"/>
            <a:ext cx="2377440" cy="29527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Straight Arrow Connector 5"/>
          <p:cNvCxnSpPr/>
          <p:nvPr/>
        </p:nvCxnSpPr>
        <p:spPr>
          <a:xfrm>
            <a:off x="3779912" y="4545335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" name="Picture 6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3" b="1113"/>
          <a:stretch/>
        </p:blipFill>
        <p:spPr>
          <a:xfrm>
            <a:off x="5220073" y="3068960"/>
            <a:ext cx="2232248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427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Sample 2</a:t>
            </a:r>
            <a:endParaRPr lang="en-GB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Working volume </a:t>
            </a:r>
            <a:r>
              <a:rPr lang="en-GB" sz="2400" dirty="0" smtClean="0"/>
              <a:t>2.5L</a:t>
            </a:r>
          </a:p>
          <a:p>
            <a:r>
              <a:rPr lang="en-GB" sz="2400" dirty="0" smtClean="0"/>
              <a:t>Thermophilic Condition</a:t>
            </a:r>
          </a:p>
          <a:p>
            <a:endParaRPr lang="en-GB" dirty="0"/>
          </a:p>
        </p:txBody>
      </p:sp>
      <p:pic>
        <p:nvPicPr>
          <p:cNvPr id="4" name="Picture 3" descr="C:\Users\Hp\Desktop\IMG_20180221_095548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" b="-8"/>
          <a:stretch/>
        </p:blipFill>
        <p:spPr bwMode="auto">
          <a:xfrm>
            <a:off x="1907704" y="2996952"/>
            <a:ext cx="2447925" cy="295084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Straight Arrow Connector 5"/>
          <p:cNvCxnSpPr/>
          <p:nvPr/>
        </p:nvCxnSpPr>
        <p:spPr>
          <a:xfrm>
            <a:off x="4572000" y="4293096"/>
            <a:ext cx="11521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5868144" y="3645024"/>
            <a:ext cx="2520280" cy="15841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No bio gas produce 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30209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728</Words>
  <Application>Microsoft Office PowerPoint</Application>
  <PresentationFormat>On-screen Show (4:3)</PresentationFormat>
  <Paragraphs>120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PowerPoint Presentation</vt:lpstr>
      <vt:lpstr>Outline </vt:lpstr>
      <vt:lpstr>Introduction</vt:lpstr>
      <vt:lpstr>AL ARZ Company</vt:lpstr>
      <vt:lpstr>The objectives </vt:lpstr>
      <vt:lpstr>Methodology and Result </vt:lpstr>
      <vt:lpstr>Sample 2</vt:lpstr>
      <vt:lpstr>2.Ice cream+Poultry manure</vt:lpstr>
      <vt:lpstr>Sample 2</vt:lpstr>
      <vt:lpstr>3.Ice cream+ cow manure</vt:lpstr>
      <vt:lpstr>foaming</vt:lpstr>
      <vt:lpstr>PowerPoint Presentation</vt:lpstr>
      <vt:lpstr>PowerPoint Presentation</vt:lpstr>
      <vt:lpstr>PowerPoint Presentation</vt:lpstr>
      <vt:lpstr>4.Ice cream +sludge sewage </vt:lpstr>
      <vt:lpstr>Total Solid Test</vt:lpstr>
      <vt:lpstr>Total volatile Solid Test</vt:lpstr>
      <vt:lpstr>Chemical Oxygen Demand  Test</vt:lpstr>
      <vt:lpstr>5. Ice cream+cow manure</vt:lpstr>
      <vt:lpstr>It is possible to produce bio-ethanol from     ice-cream wastes ??</vt:lpstr>
      <vt:lpstr>Step 2 Fermentation</vt:lpstr>
      <vt:lpstr>Step 3  Estimation of Ethanol Concentration</vt:lpstr>
      <vt:lpstr>conclusion</vt:lpstr>
      <vt:lpstr>Recommendation and future work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12</cp:revision>
  <dcterms:created xsi:type="dcterms:W3CDTF">2018-05-13T18:39:17Z</dcterms:created>
  <dcterms:modified xsi:type="dcterms:W3CDTF">2018-06-06T06:58:45Z</dcterms:modified>
</cp:coreProperties>
</file>