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rawings/drawing1.xml" ContentType="application/vnd.openxmlformats-officedocument.drawingml.chartshapes+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charts/chart17.xml" ContentType="application/vnd.openxmlformats-officedocument.drawingml.chart+xml"/>
  <Override PartName="/ppt/charts/style17.xml" ContentType="application/vnd.ms-office.chartstyle+xml"/>
  <Override PartName="/ppt/charts/colors17.xml" ContentType="application/vnd.ms-office.chartcolorstyle+xml"/>
  <Override PartName="/ppt/charts/chart18.xml" ContentType="application/vnd.openxmlformats-officedocument.drawingml.chart+xml"/>
  <Override PartName="/ppt/charts/style18.xml" ContentType="application/vnd.ms-office.chartstyle+xml"/>
  <Override PartName="/ppt/charts/colors18.xml" ContentType="application/vnd.ms-office.chartcolorstyle+xml"/>
  <Override PartName="/ppt/charts/chart19.xml" ContentType="application/vnd.openxmlformats-officedocument.drawingml.chart+xml"/>
  <Override PartName="/ppt/charts/style19.xml" ContentType="application/vnd.ms-office.chartstyle+xml"/>
  <Override PartName="/ppt/charts/colors19.xml" ContentType="application/vnd.ms-office.chartcolorstyle+xml"/>
  <Override PartName="/ppt/charts/chart20.xml" ContentType="application/vnd.openxmlformats-officedocument.drawingml.chart+xml"/>
  <Override PartName="/ppt/charts/style20.xml" ContentType="application/vnd.ms-office.chartstyle+xml"/>
  <Override PartName="/ppt/charts/colors20.xml" ContentType="application/vnd.ms-office.chartcolorstyle+xml"/>
  <Override PartName="/ppt/charts/chart21.xml" ContentType="application/vnd.openxmlformats-officedocument.drawingml.chart+xml"/>
  <Override PartName="/ppt/charts/style21.xml" ContentType="application/vnd.ms-office.chartstyle+xml"/>
  <Override PartName="/ppt/charts/colors2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3"/>
  </p:notesMasterIdLst>
  <p:sldIdLst>
    <p:sldId id="361" r:id="rId2"/>
    <p:sldId id="362" r:id="rId3"/>
    <p:sldId id="368" r:id="rId4"/>
    <p:sldId id="369" r:id="rId5"/>
    <p:sldId id="372" r:id="rId6"/>
    <p:sldId id="374" r:id="rId7"/>
    <p:sldId id="407" r:id="rId8"/>
    <p:sldId id="380" r:id="rId9"/>
    <p:sldId id="390" r:id="rId10"/>
    <p:sldId id="381" r:id="rId11"/>
    <p:sldId id="408" r:id="rId12"/>
    <p:sldId id="316" r:id="rId13"/>
    <p:sldId id="301" r:id="rId14"/>
    <p:sldId id="299" r:id="rId15"/>
    <p:sldId id="317" r:id="rId16"/>
    <p:sldId id="302" r:id="rId17"/>
    <p:sldId id="382" r:id="rId18"/>
    <p:sldId id="296" r:id="rId19"/>
    <p:sldId id="292" r:id="rId20"/>
    <p:sldId id="297" r:id="rId21"/>
    <p:sldId id="295" r:id="rId22"/>
    <p:sldId id="293" r:id="rId23"/>
    <p:sldId id="294" r:id="rId24"/>
    <p:sldId id="298" r:id="rId25"/>
    <p:sldId id="383" r:id="rId26"/>
    <p:sldId id="326" r:id="rId27"/>
    <p:sldId id="327" r:id="rId28"/>
    <p:sldId id="328" r:id="rId29"/>
    <p:sldId id="289" r:id="rId30"/>
    <p:sldId id="329" r:id="rId31"/>
    <p:sldId id="274" r:id="rId32"/>
    <p:sldId id="276" r:id="rId33"/>
    <p:sldId id="330" r:id="rId34"/>
    <p:sldId id="331" r:id="rId35"/>
    <p:sldId id="332" r:id="rId36"/>
    <p:sldId id="347" r:id="rId37"/>
    <p:sldId id="277" r:id="rId38"/>
    <p:sldId id="341" r:id="rId39"/>
    <p:sldId id="275" r:id="rId40"/>
    <p:sldId id="334" r:id="rId41"/>
    <p:sldId id="335" r:id="rId42"/>
    <p:sldId id="266" r:id="rId43"/>
    <p:sldId id="337" r:id="rId44"/>
    <p:sldId id="338" r:id="rId45"/>
    <p:sldId id="260" r:id="rId46"/>
    <p:sldId id="342" r:id="rId47"/>
    <p:sldId id="343" r:id="rId48"/>
    <p:sldId id="340" r:id="rId49"/>
    <p:sldId id="282" r:id="rId50"/>
    <p:sldId id="339" r:id="rId51"/>
    <p:sldId id="344" r:id="rId52"/>
    <p:sldId id="345" r:id="rId53"/>
    <p:sldId id="346" r:id="rId54"/>
    <p:sldId id="290" r:id="rId55"/>
    <p:sldId id="291" r:id="rId56"/>
    <p:sldId id="384" r:id="rId57"/>
    <p:sldId id="391" r:id="rId58"/>
    <p:sldId id="385" r:id="rId59"/>
    <p:sldId id="387" r:id="rId60"/>
    <p:sldId id="409" r:id="rId61"/>
    <p:sldId id="279" r:id="rId62"/>
    <p:sldId id="269" r:id="rId63"/>
    <p:sldId id="404" r:id="rId64"/>
    <p:sldId id="413" r:id="rId65"/>
    <p:sldId id="389" r:id="rId66"/>
    <p:sldId id="395" r:id="rId67"/>
    <p:sldId id="272" r:id="rId68"/>
    <p:sldId id="257" r:id="rId69"/>
    <p:sldId id="258" r:id="rId70"/>
    <p:sldId id="259" r:id="rId71"/>
    <p:sldId id="262" r:id="rId72"/>
    <p:sldId id="280" r:id="rId73"/>
    <p:sldId id="263" r:id="rId74"/>
    <p:sldId id="410" r:id="rId75"/>
    <p:sldId id="403" r:id="rId76"/>
    <p:sldId id="411" r:id="rId77"/>
    <p:sldId id="283" r:id="rId78"/>
    <p:sldId id="394" r:id="rId79"/>
    <p:sldId id="400" r:id="rId80"/>
    <p:sldId id="401" r:id="rId81"/>
    <p:sldId id="402" r:id="rId82"/>
    <p:sldId id="399" r:id="rId83"/>
    <p:sldId id="412" r:id="rId84"/>
    <p:sldId id="271" r:id="rId85"/>
    <p:sldId id="270" r:id="rId86"/>
    <p:sldId id="281" r:id="rId87"/>
    <p:sldId id="318" r:id="rId88"/>
    <p:sldId id="285" r:id="rId89"/>
    <p:sldId id="286" r:id="rId90"/>
    <p:sldId id="405" r:id="rId91"/>
    <p:sldId id="414" r:id="rId9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ya abudayeh" initials="aa" lastIdx="2" clrIdx="0">
    <p:extLst>
      <p:ext uri="{19B8F6BF-5375-455C-9EA6-DF929625EA0E}">
        <p15:presenceInfo xmlns:p15="http://schemas.microsoft.com/office/powerpoint/2012/main" userId="d3bb48b93b99edb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BB27"/>
    <a:srgbClr val="357529"/>
    <a:srgbClr val="7AB502"/>
    <a:srgbClr val="136734"/>
    <a:srgbClr val="E174FD"/>
    <a:srgbClr val="DE009F"/>
    <a:srgbClr val="FF00C5"/>
    <a:srgbClr val="B4E900"/>
    <a:srgbClr val="267300"/>
    <a:srgbClr val="C2B85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16" autoAdjust="0"/>
    <p:restoredTop sz="94889" autoAdjust="0"/>
  </p:normalViewPr>
  <p:slideViewPr>
    <p:cSldViewPr snapToGrid="0">
      <p:cViewPr varScale="1">
        <p:scale>
          <a:sx n="82" d="100"/>
          <a:sy n="82" d="100"/>
        </p:scale>
        <p:origin x="74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notesMaster" Target="notesMasters/notesMaster1.xml"/><Relationship Id="rId98"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rts/_rels/chart1.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1.xml"/></Relationships>
</file>

<file path=ppt/charts/_rels/chart6.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5.xml"/><Relationship Id="rId1" Type="http://schemas.microsoft.com/office/2011/relationships/chartStyle" Target="style15.xml"/></Relationships>
</file>

<file path=ppt/charts/_rels/chart16.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6.xml"/><Relationship Id="rId1" Type="http://schemas.microsoft.com/office/2011/relationships/chartStyle" Target="style16.xml"/></Relationships>
</file>

<file path=ppt/charts/_rels/chart17.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7.xml"/><Relationship Id="rId1" Type="http://schemas.microsoft.com/office/2011/relationships/chartStyle" Target="style17.xml"/></Relationships>
</file>

<file path=ppt/charts/_rels/chart18.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8.xml"/><Relationship Id="rId1" Type="http://schemas.microsoft.com/office/2011/relationships/chartStyle" Target="style18.xml"/></Relationships>
</file>

<file path=ppt/charts/_rels/chart19.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19.xml"/><Relationship Id="rId1" Type="http://schemas.microsoft.com/office/2011/relationships/chartStyle" Target="style19.xml"/></Relationships>
</file>

<file path=ppt/charts/_rels/chart20.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20.xml"/><Relationship Id="rId1" Type="http://schemas.microsoft.com/office/2011/relationships/chartStyle" Target="style20.xml"/></Relationships>
</file>

<file path=ppt/charts/_rels/chart21.xml.rels><?xml version="1.0" encoding="UTF-8" standalone="yes"?>
<Relationships xmlns="http://schemas.openxmlformats.org/package/2006/relationships"><Relationship Id="rId3" Type="http://schemas.openxmlformats.org/officeDocument/2006/relationships/oleObject" Target="file:///C:\Users\HP\Desktop\&#1582;&#1585;&#1575;&#1574;&#1591;\&#1578;&#1581;&#1604;&#1610;&#1604;%20&#1605;&#1581;&#1604;&#1610;\&#1606;&#1587;&#1576;&#1577;%20&#1575;&#1604;&#1582;&#1585;&#1575;&#1574;&#1591;.xlsx" TargetMode="External"/><Relationship Id="rId2" Type="http://schemas.microsoft.com/office/2011/relationships/chartColorStyle" Target="colors21.xml"/><Relationship Id="rId1" Type="http://schemas.microsoft.com/office/2011/relationships/chartStyle" Target="style2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c:spPr>
          <c:dPt>
            <c:idx val="0"/>
            <c:bubble3D val="0"/>
            <c:spPr>
              <a:solidFill>
                <a:srgbClr val="65AF7E"/>
              </a:solidFill>
              <a:ln w="19050">
                <a:solidFill>
                  <a:schemeClr val="bg1"/>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2C23-40BE-9AEF-9588CD3C52BF}"/>
              </c:ext>
            </c:extLst>
          </c:dPt>
          <c:dPt>
            <c:idx val="1"/>
            <c:bubble3D val="0"/>
            <c:spPr>
              <a:solidFill>
                <a:srgbClr val="9DD69F"/>
              </a:solidFill>
              <a:ln w="19050">
                <a:solidFill>
                  <a:schemeClr val="bg1"/>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2C23-40BE-9AEF-9588CD3C52BF}"/>
              </c:ext>
            </c:extLst>
          </c:dPt>
          <c:dPt>
            <c:idx val="2"/>
            <c:bubble3D val="0"/>
            <c:spPr>
              <a:solidFill>
                <a:srgbClr val="E4F5C1"/>
              </a:solidFill>
              <a:ln w="19050">
                <a:solidFill>
                  <a:schemeClr val="bg1"/>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2C23-40BE-9AEF-9588CD3C52BF}"/>
              </c:ext>
            </c:extLst>
          </c:dPt>
          <c:dLbls>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tx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Sheet1!$L$56:$L$58</c:f>
              <c:strCache>
                <c:ptCount val="3"/>
                <c:pt idx="0">
                  <c:v>عالي</c:v>
                </c:pt>
                <c:pt idx="1">
                  <c:v>متوسط</c:v>
                </c:pt>
                <c:pt idx="2">
                  <c:v>منخفص</c:v>
                </c:pt>
              </c:strCache>
            </c:strRef>
          </c:cat>
          <c:val>
            <c:numRef>
              <c:f>Sheet1!$M$56:$M$58</c:f>
              <c:numCache>
                <c:formatCode>#,##0.00</c:formatCode>
                <c:ptCount val="3"/>
                <c:pt idx="0">
                  <c:v>46861255.399999999</c:v>
                </c:pt>
                <c:pt idx="1">
                  <c:v>244037656.30000001</c:v>
                </c:pt>
                <c:pt idx="2">
                  <c:v>305662897.69999999</c:v>
                </c:pt>
              </c:numCache>
            </c:numRef>
          </c:val>
          <c:extLst>
            <c:ext xmlns:c16="http://schemas.microsoft.com/office/drawing/2014/chart" uri="{C3380CC4-5D6E-409C-BE32-E72D297353CC}">
              <c16:uniqueId val="{00000006-2C23-40BE-9AEF-9588CD3C52BF}"/>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a:effectLst>
              <a:outerShdw blurRad="57150" dist="19050" dir="5400000" sx="102000" sy="102000" algn="ctr" rotWithShape="0">
                <a:srgbClr val="000000">
                  <a:alpha val="63000"/>
                </a:srgbClr>
              </a:outerShdw>
            </a:effectLst>
          </c:spPr>
          <c:dPt>
            <c:idx val="0"/>
            <c:bubble3D val="0"/>
            <c:spPr>
              <a:solidFill>
                <a:srgbClr val="65AF7E"/>
              </a:solid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1-5552-4ED5-9C9C-6D9179E7A7A5}"/>
              </c:ext>
            </c:extLst>
          </c:dPt>
          <c:dPt>
            <c:idx val="1"/>
            <c:bubble3D val="0"/>
            <c:spPr>
              <a:solidFill>
                <a:srgbClr val="9DD69F"/>
              </a:solid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3-5552-4ED5-9C9C-6D9179E7A7A5}"/>
              </c:ext>
            </c:extLst>
          </c:dPt>
          <c:dPt>
            <c:idx val="2"/>
            <c:bubble3D val="0"/>
            <c:spPr>
              <a:solidFill>
                <a:srgbClr val="E4F5C1"/>
              </a:solid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5-5552-4ED5-9C9C-6D9179E7A7A5}"/>
              </c:ext>
            </c:extLst>
          </c:dPt>
          <c:dPt>
            <c:idx val="3"/>
            <c:bubble3D val="0"/>
            <c:spPr>
              <a:pattFill prst="wdUpDiag">
                <a:fgClr>
                  <a:srgbClr val="7EEE4A"/>
                </a:fgClr>
                <a:bgClr>
                  <a:schemeClr val="bg1"/>
                </a:bgClr>
              </a:patt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7-5552-4ED5-9C9C-6D9179E7A7A5}"/>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Sheet1!$M$61:$P$61</c:f>
              <c:strCache>
                <c:ptCount val="4"/>
                <c:pt idx="0">
                  <c:v>عالي</c:v>
                </c:pt>
                <c:pt idx="1">
                  <c:v>متوسط</c:v>
                </c:pt>
                <c:pt idx="2">
                  <c:v>منخفض</c:v>
                </c:pt>
                <c:pt idx="3">
                  <c:v>غابات</c:v>
                </c:pt>
              </c:strCache>
            </c:strRef>
          </c:cat>
          <c:val>
            <c:numRef>
              <c:f>Sheet1!$M$62:$P$62</c:f>
              <c:numCache>
                <c:formatCode>#,##0.00</c:formatCode>
                <c:ptCount val="4"/>
                <c:pt idx="0">
                  <c:v>46861255.399999999</c:v>
                </c:pt>
                <c:pt idx="1">
                  <c:v>244037656.30000001</c:v>
                </c:pt>
                <c:pt idx="2">
                  <c:v>305662897.69999999</c:v>
                </c:pt>
                <c:pt idx="3">
                  <c:v>6742931.5999999996</c:v>
                </c:pt>
              </c:numCache>
            </c:numRef>
          </c:val>
          <c:extLst>
            <c:ext xmlns:c16="http://schemas.microsoft.com/office/drawing/2014/chart" uri="{C3380CC4-5D6E-409C-BE32-E72D297353CC}">
              <c16:uniqueId val="{00000008-5552-4ED5-9C9C-6D9179E7A7A5}"/>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2700">
              <a:solidFill>
                <a:schemeClr val="bg1"/>
              </a:solidFill>
            </a:ln>
            <a:effectLst>
              <a:outerShdw blurRad="57150" dist="19050" dir="5400000" sx="102000" sy="102000" algn="ctr" rotWithShape="0">
                <a:srgbClr val="000000">
                  <a:alpha val="63000"/>
                </a:srgbClr>
              </a:outerShdw>
            </a:effectLst>
          </c:spPr>
          <c:dPt>
            <c:idx val="0"/>
            <c:bubble3D val="0"/>
            <c:spPr>
              <a:solidFill>
                <a:srgbClr val="C3A098"/>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1-E0CC-4A10-8E87-1E0058E3D486}"/>
              </c:ext>
            </c:extLst>
          </c:dPt>
          <c:dPt>
            <c:idx val="1"/>
            <c:bubble3D val="0"/>
            <c:spPr>
              <a:solidFill>
                <a:srgbClr val="E4C8BC"/>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3-E0CC-4A10-8E87-1E0058E3D486}"/>
              </c:ext>
            </c:extLst>
          </c:dPt>
          <c:dPt>
            <c:idx val="2"/>
            <c:bubble3D val="0"/>
            <c:spPr>
              <a:solidFill>
                <a:srgbClr val="E4D4BB"/>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5-E0CC-4A10-8E87-1E0058E3D486}"/>
              </c:ext>
            </c:extLst>
          </c:dPt>
          <c:dPt>
            <c:idx val="3"/>
            <c:bubble3D val="0"/>
            <c:spPr>
              <a:solidFill>
                <a:srgbClr val="242C77"/>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7-E0CC-4A10-8E87-1E0058E3D486}"/>
              </c:ext>
            </c:extLst>
          </c:dPt>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Sheet1!$M$65:$P$65</c:f>
              <c:strCache>
                <c:ptCount val="4"/>
                <c:pt idx="0">
                  <c:v>أ</c:v>
                </c:pt>
                <c:pt idx="1">
                  <c:v>ب</c:v>
                </c:pt>
                <c:pt idx="2">
                  <c:v>ج</c:v>
                </c:pt>
                <c:pt idx="3">
                  <c:v>مستوطنات</c:v>
                </c:pt>
              </c:strCache>
            </c:strRef>
          </c:cat>
          <c:val>
            <c:numRef>
              <c:f>Sheet1!$M$66:$P$66</c:f>
              <c:numCache>
                <c:formatCode>#,##0.00</c:formatCode>
                <c:ptCount val="4"/>
                <c:pt idx="0">
                  <c:v>108350326.40000001</c:v>
                </c:pt>
                <c:pt idx="1">
                  <c:v>232822516.19999999</c:v>
                </c:pt>
                <c:pt idx="2" formatCode="General">
                  <c:v>259279618.11140299</c:v>
                </c:pt>
                <c:pt idx="3">
                  <c:v>5186351.9000000004</c:v>
                </c:pt>
              </c:numCache>
            </c:numRef>
          </c:val>
          <c:extLst>
            <c:ext xmlns:c16="http://schemas.microsoft.com/office/drawing/2014/chart" uri="{C3380CC4-5D6E-409C-BE32-E72D297353CC}">
              <c16:uniqueId val="{00000008-E0CC-4A10-8E87-1E0058E3D486}"/>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ar-EG"/>
              <a:t>الهرم السكاني لنابلس الحضرية</a:t>
            </a:r>
            <a:endParaRPr lang="en-US"/>
          </a:p>
        </c:rich>
      </c:tx>
      <c:overlay val="0"/>
      <c:spPr>
        <a:solidFill>
          <a:srgbClr val="7EC34C"/>
        </a:solid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3.5785777081262897E-2"/>
          <c:y val="3.3415431830863665E-2"/>
          <c:w val="0.93672033865912396"/>
          <c:h val="0.85798081096162193"/>
        </c:manualLayout>
      </c:layout>
      <c:barChart>
        <c:barDir val="bar"/>
        <c:grouping val="stacked"/>
        <c:varyColors val="0"/>
        <c:ser>
          <c:idx val="0"/>
          <c:order val="0"/>
          <c:tx>
            <c:strRef>
              <c:f>Sheet1!$H$121</c:f>
              <c:strCache>
                <c:ptCount val="1"/>
                <c:pt idx="0">
                  <c:v>ذكور </c:v>
                </c:pt>
              </c:strCache>
            </c:strRef>
          </c:tx>
          <c:spPr>
            <a:solidFill>
              <a:srgbClr val="1F9239"/>
            </a:solidFill>
            <a:ln>
              <a:noFill/>
            </a:ln>
            <a:effectLst>
              <a:outerShdw blurRad="57150" dist="19050" dir="5400000" algn="ctr" rotWithShape="0">
                <a:srgbClr val="000000">
                  <a:alpha val="63000"/>
                </a:srgbClr>
              </a:outerShdw>
            </a:effectLst>
          </c:spPr>
          <c:invertIfNegative val="0"/>
          <c:cat>
            <c:strRef>
              <c:f>Sheet1!$I$120:$V$120</c:f>
              <c:strCache>
                <c:ptCount val="13"/>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strCache>
            </c:strRef>
          </c:cat>
          <c:val>
            <c:numRef>
              <c:f>Sheet1!$I$121:$V$121</c:f>
              <c:numCache>
                <c:formatCode>#,##0</c:formatCode>
                <c:ptCount val="14"/>
                <c:pt idx="0">
                  <c:v>11722</c:v>
                </c:pt>
                <c:pt idx="1">
                  <c:v>11571</c:v>
                </c:pt>
                <c:pt idx="2">
                  <c:v>11015</c:v>
                </c:pt>
                <c:pt idx="3">
                  <c:v>10753</c:v>
                </c:pt>
                <c:pt idx="4">
                  <c:v>10022</c:v>
                </c:pt>
                <c:pt idx="5">
                  <c:v>8384</c:v>
                </c:pt>
                <c:pt idx="6">
                  <c:v>6258</c:v>
                </c:pt>
                <c:pt idx="7">
                  <c:v>5874</c:v>
                </c:pt>
                <c:pt idx="8">
                  <c:v>5516</c:v>
                </c:pt>
                <c:pt idx="9">
                  <c:v>5056</c:v>
                </c:pt>
                <c:pt idx="10">
                  <c:v>4748</c:v>
                </c:pt>
                <c:pt idx="11">
                  <c:v>3610</c:v>
                </c:pt>
                <c:pt idx="12">
                  <c:v>2190</c:v>
                </c:pt>
              </c:numCache>
            </c:numRef>
          </c:val>
          <c:extLst>
            <c:ext xmlns:c16="http://schemas.microsoft.com/office/drawing/2014/chart" uri="{C3380CC4-5D6E-409C-BE32-E72D297353CC}">
              <c16:uniqueId val="{00000000-F322-4C4F-8921-015F2AA3A324}"/>
            </c:ext>
          </c:extLst>
        </c:ser>
        <c:ser>
          <c:idx val="1"/>
          <c:order val="1"/>
          <c:tx>
            <c:strRef>
              <c:f>Sheet1!$H$122</c:f>
              <c:strCache>
                <c:ptCount val="1"/>
                <c:pt idx="0">
                  <c:v>اناث</c:v>
                </c:pt>
              </c:strCache>
            </c:strRef>
          </c:tx>
          <c:spPr>
            <a:solidFill>
              <a:srgbClr val="7EC34C"/>
            </a:solidFill>
            <a:ln>
              <a:noFill/>
            </a:ln>
            <a:effectLst>
              <a:outerShdw blurRad="57150" dist="19050" dir="5400000" algn="ctr" rotWithShape="0">
                <a:srgbClr val="000000">
                  <a:alpha val="63000"/>
                </a:srgbClr>
              </a:outerShdw>
            </a:effectLst>
          </c:spPr>
          <c:invertIfNegative val="0"/>
          <c:cat>
            <c:strRef>
              <c:f>Sheet1!$I$120:$V$120</c:f>
              <c:strCache>
                <c:ptCount val="13"/>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strCache>
            </c:strRef>
          </c:cat>
          <c:val>
            <c:numRef>
              <c:f>Sheet1!$I$122:$V$122</c:f>
              <c:numCache>
                <c:formatCode>#,##0</c:formatCode>
                <c:ptCount val="14"/>
                <c:pt idx="0">
                  <c:v>-10937</c:v>
                </c:pt>
                <c:pt idx="1">
                  <c:v>-11064</c:v>
                </c:pt>
                <c:pt idx="2">
                  <c:v>-10424</c:v>
                </c:pt>
                <c:pt idx="3">
                  <c:v>-10365</c:v>
                </c:pt>
                <c:pt idx="4">
                  <c:v>-9747</c:v>
                </c:pt>
                <c:pt idx="5">
                  <c:v>-8255</c:v>
                </c:pt>
                <c:pt idx="6">
                  <c:v>-6722</c:v>
                </c:pt>
                <c:pt idx="7">
                  <c:v>-6154</c:v>
                </c:pt>
                <c:pt idx="8">
                  <c:v>-5687</c:v>
                </c:pt>
                <c:pt idx="9">
                  <c:v>-4940</c:v>
                </c:pt>
                <c:pt idx="10">
                  <c:v>-4594</c:v>
                </c:pt>
                <c:pt idx="11">
                  <c:v>-3290</c:v>
                </c:pt>
                <c:pt idx="12">
                  <c:v>-2147</c:v>
                </c:pt>
              </c:numCache>
            </c:numRef>
          </c:val>
          <c:extLst>
            <c:ext xmlns:c16="http://schemas.microsoft.com/office/drawing/2014/chart" uri="{C3380CC4-5D6E-409C-BE32-E72D297353CC}">
              <c16:uniqueId val="{00000001-F322-4C4F-8921-015F2AA3A324}"/>
            </c:ext>
          </c:extLst>
        </c:ser>
        <c:dLbls>
          <c:showLegendKey val="0"/>
          <c:showVal val="0"/>
          <c:showCatName val="0"/>
          <c:showSerName val="0"/>
          <c:showPercent val="0"/>
          <c:showBubbleSize val="0"/>
        </c:dLbls>
        <c:gapWidth val="150"/>
        <c:overlap val="100"/>
        <c:axId val="561643104"/>
        <c:axId val="561642384"/>
      </c:barChart>
      <c:catAx>
        <c:axId val="561643104"/>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400" b="1" i="0" u="none" strike="noStrike" kern="1200" baseline="0">
                <a:solidFill>
                  <a:srgbClr val="FEBB27"/>
                </a:solidFill>
                <a:effectLst>
                  <a:outerShdw blurRad="38100" dist="38100" dir="2700000" algn="tl">
                    <a:srgbClr val="000000">
                      <a:alpha val="43137"/>
                    </a:srgbClr>
                  </a:outerShdw>
                </a:effectLst>
                <a:latin typeface="+mn-lt"/>
                <a:ea typeface="+mn-ea"/>
                <a:cs typeface="+mn-cs"/>
              </a:defRPr>
            </a:pPr>
            <a:endParaRPr lang="en-US"/>
          </a:p>
        </c:txPr>
        <c:crossAx val="561642384"/>
        <c:crosses val="autoZero"/>
        <c:auto val="1"/>
        <c:lblAlgn val="ctr"/>
        <c:lblOffset val="100"/>
        <c:noMultiLvlLbl val="0"/>
      </c:catAx>
      <c:valAx>
        <c:axId val="561642384"/>
        <c:scaling>
          <c:orientation val="minMax"/>
        </c:scaling>
        <c:delete val="0"/>
        <c:axPos val="b"/>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rgbClr val="FEBB27"/>
                </a:solidFill>
                <a:effectLst>
                  <a:outerShdw blurRad="38100" dist="38100" dir="2700000" algn="tl">
                    <a:srgbClr val="000000">
                      <a:alpha val="43137"/>
                    </a:srgbClr>
                  </a:outerShdw>
                </a:effectLst>
                <a:latin typeface="+mn-lt"/>
                <a:ea typeface="+mn-ea"/>
                <a:cs typeface="+mn-cs"/>
              </a:defRPr>
            </a:pPr>
            <a:endParaRPr lang="en-US"/>
          </a:p>
        </c:txPr>
        <c:crossAx val="5616431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1" i="0" u="none" strike="noStrike" kern="1200" baseline="0">
              <a:solidFill>
                <a:schemeClr val="accent6">
                  <a:lumMod val="50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Sheet1!$B$61</c:f>
              <c:strCache>
                <c:ptCount val="1"/>
                <c:pt idx="0">
                  <c:v>1</c:v>
                </c:pt>
              </c:strCache>
            </c:strRef>
          </c:tx>
          <c:spPr>
            <a:solidFill>
              <a:srgbClr val="FFF5EB"/>
            </a:solidFill>
            <a:ln>
              <a:noFill/>
            </a:ln>
            <a:effectLst/>
            <a:sp3d/>
          </c:spPr>
          <c:invertIfNegative val="0"/>
          <c:val>
            <c:numRef>
              <c:f>Sheet1!$B$62</c:f>
              <c:numCache>
                <c:formatCode>General</c:formatCode>
                <c:ptCount val="1"/>
                <c:pt idx="0">
                  <c:v>878540.98147100001</c:v>
                </c:pt>
              </c:numCache>
            </c:numRef>
          </c:val>
          <c:extLst>
            <c:ext xmlns:c16="http://schemas.microsoft.com/office/drawing/2014/chart" uri="{C3380CC4-5D6E-409C-BE32-E72D297353CC}">
              <c16:uniqueId val="{00000000-9B69-4CA0-8468-AD5318543C0C}"/>
            </c:ext>
          </c:extLst>
        </c:ser>
        <c:ser>
          <c:idx val="1"/>
          <c:order val="1"/>
          <c:tx>
            <c:strRef>
              <c:f>Sheet1!$C$61</c:f>
              <c:strCache>
                <c:ptCount val="1"/>
                <c:pt idx="0">
                  <c:v>2</c:v>
                </c:pt>
              </c:strCache>
            </c:strRef>
          </c:tx>
          <c:spPr>
            <a:solidFill>
              <a:srgbClr val="FEE6CE"/>
            </a:solidFill>
            <a:ln>
              <a:noFill/>
            </a:ln>
            <a:effectLst/>
            <a:sp3d/>
          </c:spPr>
          <c:invertIfNegative val="0"/>
          <c:val>
            <c:numRef>
              <c:f>Sheet1!$C$62</c:f>
              <c:numCache>
                <c:formatCode>General</c:formatCode>
                <c:ptCount val="1"/>
                <c:pt idx="0">
                  <c:v>6602307.8228390003</c:v>
                </c:pt>
              </c:numCache>
            </c:numRef>
          </c:val>
          <c:extLst>
            <c:ext xmlns:c16="http://schemas.microsoft.com/office/drawing/2014/chart" uri="{C3380CC4-5D6E-409C-BE32-E72D297353CC}">
              <c16:uniqueId val="{00000001-9B69-4CA0-8468-AD5318543C0C}"/>
            </c:ext>
          </c:extLst>
        </c:ser>
        <c:ser>
          <c:idx val="2"/>
          <c:order val="2"/>
          <c:tx>
            <c:strRef>
              <c:f>Sheet1!$D$61</c:f>
              <c:strCache>
                <c:ptCount val="1"/>
                <c:pt idx="0">
                  <c:v>3</c:v>
                </c:pt>
              </c:strCache>
            </c:strRef>
          </c:tx>
          <c:spPr>
            <a:solidFill>
              <a:srgbClr val="FCD0A1"/>
            </a:solidFill>
            <a:ln>
              <a:noFill/>
            </a:ln>
            <a:effectLst/>
            <a:sp3d/>
          </c:spPr>
          <c:invertIfNegative val="0"/>
          <c:val>
            <c:numRef>
              <c:f>Sheet1!$D$62</c:f>
              <c:numCache>
                <c:formatCode>General</c:formatCode>
                <c:ptCount val="1"/>
                <c:pt idx="0">
                  <c:v>10277710.048341</c:v>
                </c:pt>
              </c:numCache>
            </c:numRef>
          </c:val>
          <c:extLst>
            <c:ext xmlns:c16="http://schemas.microsoft.com/office/drawing/2014/chart" uri="{C3380CC4-5D6E-409C-BE32-E72D297353CC}">
              <c16:uniqueId val="{00000002-9B69-4CA0-8468-AD5318543C0C}"/>
            </c:ext>
          </c:extLst>
        </c:ser>
        <c:ser>
          <c:idx val="3"/>
          <c:order val="3"/>
          <c:tx>
            <c:strRef>
              <c:f>Sheet1!$E$61</c:f>
              <c:strCache>
                <c:ptCount val="1"/>
                <c:pt idx="0">
                  <c:v>4</c:v>
                </c:pt>
              </c:strCache>
            </c:strRef>
          </c:tx>
          <c:spPr>
            <a:solidFill>
              <a:srgbClr val="FDAE6B"/>
            </a:solidFill>
            <a:ln>
              <a:noFill/>
            </a:ln>
            <a:effectLst/>
            <a:sp3d/>
          </c:spPr>
          <c:invertIfNegative val="0"/>
          <c:val>
            <c:numRef>
              <c:f>Sheet1!$E$62</c:f>
              <c:numCache>
                <c:formatCode>General</c:formatCode>
                <c:ptCount val="1"/>
                <c:pt idx="0">
                  <c:v>27281408.780425001</c:v>
                </c:pt>
              </c:numCache>
            </c:numRef>
          </c:val>
          <c:extLst>
            <c:ext xmlns:c16="http://schemas.microsoft.com/office/drawing/2014/chart" uri="{C3380CC4-5D6E-409C-BE32-E72D297353CC}">
              <c16:uniqueId val="{00000003-9B69-4CA0-8468-AD5318543C0C}"/>
            </c:ext>
          </c:extLst>
        </c:ser>
        <c:ser>
          <c:idx val="4"/>
          <c:order val="4"/>
          <c:tx>
            <c:strRef>
              <c:f>Sheet1!$F$61</c:f>
              <c:strCache>
                <c:ptCount val="1"/>
                <c:pt idx="0">
                  <c:v>5</c:v>
                </c:pt>
              </c:strCache>
            </c:strRef>
          </c:tx>
          <c:spPr>
            <a:solidFill>
              <a:srgbClr val="FD8C3D"/>
            </a:solidFill>
            <a:ln>
              <a:noFill/>
            </a:ln>
            <a:effectLst/>
            <a:sp3d/>
          </c:spPr>
          <c:invertIfNegative val="0"/>
          <c:val>
            <c:numRef>
              <c:f>Sheet1!$F$62</c:f>
              <c:numCache>
                <c:formatCode>General</c:formatCode>
                <c:ptCount val="1"/>
                <c:pt idx="0">
                  <c:v>274230001.49829298</c:v>
                </c:pt>
              </c:numCache>
            </c:numRef>
          </c:val>
          <c:extLst>
            <c:ext xmlns:c16="http://schemas.microsoft.com/office/drawing/2014/chart" uri="{C3380CC4-5D6E-409C-BE32-E72D297353CC}">
              <c16:uniqueId val="{00000004-9B69-4CA0-8468-AD5318543C0C}"/>
            </c:ext>
          </c:extLst>
        </c:ser>
        <c:ser>
          <c:idx val="5"/>
          <c:order val="5"/>
          <c:tx>
            <c:strRef>
              <c:f>Sheet1!$G$61</c:f>
              <c:strCache>
                <c:ptCount val="1"/>
                <c:pt idx="0">
                  <c:v>6</c:v>
                </c:pt>
              </c:strCache>
            </c:strRef>
          </c:tx>
          <c:spPr>
            <a:solidFill>
              <a:srgbClr val="F16913"/>
            </a:solidFill>
            <a:ln>
              <a:noFill/>
            </a:ln>
            <a:effectLst/>
            <a:sp3d/>
          </c:spPr>
          <c:invertIfNegative val="0"/>
          <c:val>
            <c:numRef>
              <c:f>Sheet1!$G$62</c:f>
              <c:numCache>
                <c:formatCode>General</c:formatCode>
                <c:ptCount val="1"/>
                <c:pt idx="0">
                  <c:v>62041941.031712003</c:v>
                </c:pt>
              </c:numCache>
            </c:numRef>
          </c:val>
          <c:extLst>
            <c:ext xmlns:c16="http://schemas.microsoft.com/office/drawing/2014/chart" uri="{C3380CC4-5D6E-409C-BE32-E72D297353CC}">
              <c16:uniqueId val="{00000005-9B69-4CA0-8468-AD5318543C0C}"/>
            </c:ext>
          </c:extLst>
        </c:ser>
        <c:ser>
          <c:idx val="6"/>
          <c:order val="6"/>
          <c:tx>
            <c:strRef>
              <c:f>Sheet1!$H$61</c:f>
              <c:strCache>
                <c:ptCount val="1"/>
                <c:pt idx="0">
                  <c:v>7</c:v>
                </c:pt>
              </c:strCache>
            </c:strRef>
          </c:tx>
          <c:spPr>
            <a:solidFill>
              <a:srgbClr val="D84801"/>
            </a:solidFill>
            <a:ln>
              <a:noFill/>
            </a:ln>
            <a:effectLst/>
            <a:sp3d/>
          </c:spPr>
          <c:invertIfNegative val="0"/>
          <c:val>
            <c:numRef>
              <c:f>Sheet1!$H$62</c:f>
              <c:numCache>
                <c:formatCode>General</c:formatCode>
                <c:ptCount val="1"/>
                <c:pt idx="0">
                  <c:v>11940352.830105999</c:v>
                </c:pt>
              </c:numCache>
            </c:numRef>
          </c:val>
          <c:extLst>
            <c:ext xmlns:c16="http://schemas.microsoft.com/office/drawing/2014/chart" uri="{C3380CC4-5D6E-409C-BE32-E72D297353CC}">
              <c16:uniqueId val="{00000006-9B69-4CA0-8468-AD5318543C0C}"/>
            </c:ext>
          </c:extLst>
        </c:ser>
        <c:ser>
          <c:idx val="7"/>
          <c:order val="7"/>
          <c:tx>
            <c:strRef>
              <c:f>Sheet1!$I$61</c:f>
              <c:strCache>
                <c:ptCount val="1"/>
                <c:pt idx="0">
                  <c:v>8</c:v>
                </c:pt>
              </c:strCache>
            </c:strRef>
          </c:tx>
          <c:spPr>
            <a:solidFill>
              <a:srgbClr val="A53601"/>
            </a:solidFill>
            <a:ln>
              <a:noFill/>
            </a:ln>
            <a:effectLst/>
            <a:sp3d/>
          </c:spPr>
          <c:invertIfNegative val="0"/>
          <c:val>
            <c:numRef>
              <c:f>Sheet1!$I$62</c:f>
              <c:numCache>
                <c:formatCode>General</c:formatCode>
                <c:ptCount val="1"/>
                <c:pt idx="0">
                  <c:v>3427400.2791579999</c:v>
                </c:pt>
              </c:numCache>
            </c:numRef>
          </c:val>
          <c:extLst>
            <c:ext xmlns:c16="http://schemas.microsoft.com/office/drawing/2014/chart" uri="{C3380CC4-5D6E-409C-BE32-E72D297353CC}">
              <c16:uniqueId val="{00000007-9B69-4CA0-8468-AD5318543C0C}"/>
            </c:ext>
          </c:extLst>
        </c:ser>
        <c:ser>
          <c:idx val="8"/>
          <c:order val="8"/>
          <c:tx>
            <c:strRef>
              <c:f>Sheet1!$J$61</c:f>
              <c:strCache>
                <c:ptCount val="1"/>
                <c:pt idx="0">
                  <c:v>9</c:v>
                </c:pt>
              </c:strCache>
            </c:strRef>
          </c:tx>
          <c:spPr>
            <a:solidFill>
              <a:srgbClr val="7F2701"/>
            </a:solidFill>
            <a:ln>
              <a:noFill/>
            </a:ln>
            <a:effectLst/>
            <a:sp3d/>
          </c:spPr>
          <c:invertIfNegative val="0"/>
          <c:val>
            <c:numRef>
              <c:f>Sheet1!$J$62</c:f>
              <c:numCache>
                <c:formatCode>General</c:formatCode>
                <c:ptCount val="1"/>
                <c:pt idx="0">
                  <c:v>889663.13011699996</c:v>
                </c:pt>
              </c:numCache>
            </c:numRef>
          </c:val>
          <c:extLst>
            <c:ext xmlns:c16="http://schemas.microsoft.com/office/drawing/2014/chart" uri="{C3380CC4-5D6E-409C-BE32-E72D297353CC}">
              <c16:uniqueId val="{00000008-9B69-4CA0-8468-AD5318543C0C}"/>
            </c:ext>
          </c:extLst>
        </c:ser>
        <c:dLbls>
          <c:showLegendKey val="0"/>
          <c:showVal val="0"/>
          <c:showCatName val="0"/>
          <c:showSerName val="0"/>
          <c:showPercent val="0"/>
          <c:showBubbleSize val="0"/>
        </c:dLbls>
        <c:gapWidth val="150"/>
        <c:shape val="box"/>
        <c:axId val="528514440"/>
        <c:axId val="528514800"/>
        <c:axId val="0"/>
      </c:bar3DChart>
      <c:catAx>
        <c:axId val="528514440"/>
        <c:scaling>
          <c:orientation val="minMax"/>
        </c:scaling>
        <c:delete val="1"/>
        <c:axPos val="b"/>
        <c:numFmt formatCode="General" sourceLinked="1"/>
        <c:majorTickMark val="none"/>
        <c:minorTickMark val="none"/>
        <c:tickLblPos val="nextTo"/>
        <c:crossAx val="528514800"/>
        <c:crosses val="autoZero"/>
        <c:auto val="1"/>
        <c:lblAlgn val="ctr"/>
        <c:lblOffset val="100"/>
        <c:noMultiLvlLbl val="0"/>
      </c:catAx>
      <c:valAx>
        <c:axId val="528514800"/>
        <c:scaling>
          <c:orientation val="minMax"/>
        </c:scaling>
        <c:delete val="1"/>
        <c:axPos val="l"/>
        <c:majorGridlines>
          <c:spPr>
            <a:ln w="9525" cap="flat" cmpd="sng" algn="ctr">
              <a:solidFill>
                <a:schemeClr val="bg1"/>
              </a:solidFill>
              <a:round/>
            </a:ln>
            <a:effectLst/>
          </c:spPr>
        </c:majorGridlines>
        <c:minorGridlines>
          <c:spPr>
            <a:ln w="9525" cap="flat" cmpd="sng" algn="ctr">
              <a:solidFill>
                <a:schemeClr val="bg1"/>
              </a:solidFill>
              <a:round/>
            </a:ln>
            <a:effectLst/>
          </c:spPr>
        </c:minorGridlines>
        <c:numFmt formatCode="General" sourceLinked="1"/>
        <c:majorTickMark val="none"/>
        <c:minorTickMark val="none"/>
        <c:tickLblPos val="nextTo"/>
        <c:crossAx val="52851444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Sheet1!$B$75</c:f>
              <c:strCache>
                <c:ptCount val="1"/>
                <c:pt idx="0">
                  <c:v>أ</c:v>
                </c:pt>
              </c:strCache>
            </c:strRef>
          </c:tx>
          <c:spPr>
            <a:solidFill>
              <a:srgbClr val="38A700"/>
            </a:solidFill>
            <a:ln>
              <a:noFill/>
            </a:ln>
            <a:effectLst/>
            <a:sp3d/>
          </c:spPr>
          <c:invertIfNegative val="0"/>
          <c:val>
            <c:numRef>
              <c:f>Sheet1!$B$76</c:f>
              <c:numCache>
                <c:formatCode>General</c:formatCode>
                <c:ptCount val="1"/>
                <c:pt idx="0">
                  <c:v>11385</c:v>
                </c:pt>
              </c:numCache>
            </c:numRef>
          </c:val>
          <c:extLst>
            <c:ext xmlns:c16="http://schemas.microsoft.com/office/drawing/2014/chart" uri="{C3380CC4-5D6E-409C-BE32-E72D297353CC}">
              <c16:uniqueId val="{00000000-4486-42CE-9F06-F3EF19634B9F}"/>
            </c:ext>
          </c:extLst>
        </c:ser>
        <c:ser>
          <c:idx val="1"/>
          <c:order val="1"/>
          <c:tx>
            <c:strRef>
              <c:f>Sheet1!$C$75</c:f>
              <c:strCache>
                <c:ptCount val="1"/>
                <c:pt idx="0">
                  <c:v>ب</c:v>
                </c:pt>
              </c:strCache>
            </c:strRef>
          </c:tx>
          <c:spPr>
            <a:solidFill>
              <a:srgbClr val="52B701"/>
            </a:solidFill>
            <a:ln>
              <a:noFill/>
            </a:ln>
            <a:effectLst/>
            <a:sp3d/>
          </c:spPr>
          <c:invertIfNegative val="0"/>
          <c:val>
            <c:numRef>
              <c:f>Sheet1!$C$76</c:f>
              <c:numCache>
                <c:formatCode>General</c:formatCode>
                <c:ptCount val="1"/>
                <c:pt idx="0">
                  <c:v>693</c:v>
                </c:pt>
              </c:numCache>
            </c:numRef>
          </c:val>
          <c:extLst>
            <c:ext xmlns:c16="http://schemas.microsoft.com/office/drawing/2014/chart" uri="{C3380CC4-5D6E-409C-BE32-E72D297353CC}">
              <c16:uniqueId val="{00000001-4486-42CE-9F06-F3EF19634B9F}"/>
            </c:ext>
          </c:extLst>
        </c:ser>
        <c:ser>
          <c:idx val="2"/>
          <c:order val="2"/>
          <c:tx>
            <c:strRef>
              <c:f>Sheet1!$D$75</c:f>
              <c:strCache>
                <c:ptCount val="1"/>
                <c:pt idx="0">
                  <c:v>ج</c:v>
                </c:pt>
              </c:strCache>
            </c:strRef>
          </c:tx>
          <c:spPr>
            <a:solidFill>
              <a:srgbClr val="6FC500"/>
            </a:solidFill>
            <a:ln>
              <a:noFill/>
            </a:ln>
            <a:effectLst/>
            <a:sp3d/>
          </c:spPr>
          <c:invertIfNegative val="0"/>
          <c:val>
            <c:numRef>
              <c:f>Sheet1!$D$76</c:f>
              <c:numCache>
                <c:formatCode>General</c:formatCode>
                <c:ptCount val="1"/>
                <c:pt idx="0">
                  <c:v>760</c:v>
                </c:pt>
              </c:numCache>
            </c:numRef>
          </c:val>
          <c:extLst>
            <c:ext xmlns:c16="http://schemas.microsoft.com/office/drawing/2014/chart" uri="{C3380CC4-5D6E-409C-BE32-E72D297353CC}">
              <c16:uniqueId val="{00000002-4486-42CE-9F06-F3EF19634B9F}"/>
            </c:ext>
          </c:extLst>
        </c:ser>
        <c:ser>
          <c:idx val="3"/>
          <c:order val="3"/>
          <c:tx>
            <c:strRef>
              <c:f>Sheet1!$E$75</c:f>
              <c:strCache>
                <c:ptCount val="1"/>
                <c:pt idx="0">
                  <c:v>ح</c:v>
                </c:pt>
              </c:strCache>
            </c:strRef>
          </c:tx>
          <c:spPr>
            <a:solidFill>
              <a:srgbClr val="8DD401"/>
            </a:solidFill>
            <a:ln>
              <a:noFill/>
            </a:ln>
            <a:effectLst/>
            <a:sp3d/>
          </c:spPr>
          <c:invertIfNegative val="0"/>
          <c:val>
            <c:numRef>
              <c:f>Sheet1!$E$76</c:f>
              <c:numCache>
                <c:formatCode>General</c:formatCode>
                <c:ptCount val="1"/>
                <c:pt idx="0">
                  <c:v>695</c:v>
                </c:pt>
              </c:numCache>
            </c:numRef>
          </c:val>
          <c:extLst>
            <c:ext xmlns:c16="http://schemas.microsoft.com/office/drawing/2014/chart" uri="{C3380CC4-5D6E-409C-BE32-E72D297353CC}">
              <c16:uniqueId val="{00000003-4486-42CE-9F06-F3EF19634B9F}"/>
            </c:ext>
          </c:extLst>
        </c:ser>
        <c:ser>
          <c:idx val="4"/>
          <c:order val="4"/>
          <c:tx>
            <c:strRef>
              <c:f>Sheet1!$F$75</c:f>
              <c:strCache>
                <c:ptCount val="1"/>
                <c:pt idx="0">
                  <c:v>خ</c:v>
                </c:pt>
              </c:strCache>
            </c:strRef>
          </c:tx>
          <c:spPr>
            <a:solidFill>
              <a:srgbClr val="AFE201"/>
            </a:solidFill>
            <a:ln>
              <a:noFill/>
            </a:ln>
            <a:effectLst/>
            <a:sp3d/>
          </c:spPr>
          <c:invertIfNegative val="0"/>
          <c:val>
            <c:numRef>
              <c:f>Sheet1!$F$76</c:f>
              <c:numCache>
                <c:formatCode>General</c:formatCode>
                <c:ptCount val="1"/>
                <c:pt idx="0">
                  <c:v>542</c:v>
                </c:pt>
              </c:numCache>
            </c:numRef>
          </c:val>
          <c:extLst>
            <c:ext xmlns:c16="http://schemas.microsoft.com/office/drawing/2014/chart" uri="{C3380CC4-5D6E-409C-BE32-E72D297353CC}">
              <c16:uniqueId val="{00000004-4486-42CE-9F06-F3EF19634B9F}"/>
            </c:ext>
          </c:extLst>
        </c:ser>
        <c:ser>
          <c:idx val="5"/>
          <c:order val="5"/>
          <c:tx>
            <c:strRef>
              <c:f>Sheet1!$G$75</c:f>
              <c:strCache>
                <c:ptCount val="1"/>
                <c:pt idx="0">
                  <c:v>ت</c:v>
                </c:pt>
              </c:strCache>
            </c:strRef>
          </c:tx>
          <c:spPr>
            <a:solidFill>
              <a:srgbClr val="D5F100"/>
            </a:solidFill>
            <a:ln>
              <a:noFill/>
            </a:ln>
            <a:effectLst/>
            <a:sp3d/>
          </c:spPr>
          <c:invertIfNegative val="0"/>
          <c:val>
            <c:numRef>
              <c:f>Sheet1!$G$76</c:f>
              <c:numCache>
                <c:formatCode>General</c:formatCode>
                <c:ptCount val="1"/>
                <c:pt idx="0">
                  <c:v>426</c:v>
                </c:pt>
              </c:numCache>
            </c:numRef>
          </c:val>
          <c:extLst>
            <c:ext xmlns:c16="http://schemas.microsoft.com/office/drawing/2014/chart" uri="{C3380CC4-5D6E-409C-BE32-E72D297353CC}">
              <c16:uniqueId val="{00000005-4486-42CE-9F06-F3EF19634B9F}"/>
            </c:ext>
          </c:extLst>
        </c:ser>
        <c:ser>
          <c:idx val="6"/>
          <c:order val="6"/>
          <c:tx>
            <c:strRef>
              <c:f>Sheet1!$H$75</c:f>
              <c:strCache>
                <c:ptCount val="1"/>
                <c:pt idx="0">
                  <c:v>ذ</c:v>
                </c:pt>
              </c:strCache>
            </c:strRef>
          </c:tx>
          <c:spPr>
            <a:solidFill>
              <a:srgbClr val="FFFF01"/>
            </a:solidFill>
            <a:ln>
              <a:noFill/>
            </a:ln>
            <a:effectLst/>
            <a:sp3d/>
          </c:spPr>
          <c:invertIfNegative val="0"/>
          <c:val>
            <c:numRef>
              <c:f>Sheet1!$H$76</c:f>
              <c:numCache>
                <c:formatCode>General</c:formatCode>
                <c:ptCount val="1"/>
                <c:pt idx="0">
                  <c:v>250</c:v>
                </c:pt>
              </c:numCache>
            </c:numRef>
          </c:val>
          <c:extLst>
            <c:ext xmlns:c16="http://schemas.microsoft.com/office/drawing/2014/chart" uri="{C3380CC4-5D6E-409C-BE32-E72D297353CC}">
              <c16:uniqueId val="{00000006-4486-42CE-9F06-F3EF19634B9F}"/>
            </c:ext>
          </c:extLst>
        </c:ser>
        <c:ser>
          <c:idx val="7"/>
          <c:order val="7"/>
          <c:tx>
            <c:strRef>
              <c:f>Sheet1!$I$75</c:f>
              <c:strCache>
                <c:ptCount val="1"/>
                <c:pt idx="0">
                  <c:v>ر</c:v>
                </c:pt>
              </c:strCache>
            </c:strRef>
          </c:tx>
          <c:spPr>
            <a:solidFill>
              <a:srgbClr val="FFD401"/>
            </a:solidFill>
            <a:ln>
              <a:noFill/>
            </a:ln>
            <a:effectLst/>
            <a:sp3d/>
          </c:spPr>
          <c:invertIfNegative val="0"/>
          <c:val>
            <c:numRef>
              <c:f>Sheet1!$I$76</c:f>
              <c:numCache>
                <c:formatCode>General</c:formatCode>
                <c:ptCount val="1"/>
                <c:pt idx="0">
                  <c:v>184</c:v>
                </c:pt>
              </c:numCache>
            </c:numRef>
          </c:val>
          <c:extLst>
            <c:ext xmlns:c16="http://schemas.microsoft.com/office/drawing/2014/chart" uri="{C3380CC4-5D6E-409C-BE32-E72D297353CC}">
              <c16:uniqueId val="{00000007-4486-42CE-9F06-F3EF19634B9F}"/>
            </c:ext>
          </c:extLst>
        </c:ser>
        <c:ser>
          <c:idx val="8"/>
          <c:order val="8"/>
          <c:tx>
            <c:strRef>
              <c:f>Sheet1!$J$75</c:f>
              <c:strCache>
                <c:ptCount val="1"/>
                <c:pt idx="0">
                  <c:v>ز</c:v>
                </c:pt>
              </c:strCache>
            </c:strRef>
          </c:tx>
          <c:spPr>
            <a:solidFill>
              <a:srgbClr val="FFAA01"/>
            </a:solidFill>
            <a:ln>
              <a:noFill/>
            </a:ln>
            <a:effectLst/>
            <a:sp3d/>
          </c:spPr>
          <c:invertIfNegative val="0"/>
          <c:val>
            <c:numRef>
              <c:f>Sheet1!$J$76</c:f>
              <c:numCache>
                <c:formatCode>General</c:formatCode>
                <c:ptCount val="1"/>
                <c:pt idx="0">
                  <c:v>169</c:v>
                </c:pt>
              </c:numCache>
            </c:numRef>
          </c:val>
          <c:extLst>
            <c:ext xmlns:c16="http://schemas.microsoft.com/office/drawing/2014/chart" uri="{C3380CC4-5D6E-409C-BE32-E72D297353CC}">
              <c16:uniqueId val="{00000008-4486-42CE-9F06-F3EF19634B9F}"/>
            </c:ext>
          </c:extLst>
        </c:ser>
        <c:ser>
          <c:idx val="9"/>
          <c:order val="9"/>
          <c:tx>
            <c:strRef>
              <c:f>Sheet1!$K$75</c:f>
              <c:strCache>
                <c:ptCount val="1"/>
                <c:pt idx="0">
                  <c:v>س</c:v>
                </c:pt>
              </c:strCache>
            </c:strRef>
          </c:tx>
          <c:spPr>
            <a:solidFill>
              <a:srgbClr val="FF7F00"/>
            </a:solidFill>
            <a:ln>
              <a:noFill/>
            </a:ln>
            <a:effectLst/>
            <a:sp3d/>
          </c:spPr>
          <c:invertIfNegative val="0"/>
          <c:val>
            <c:numRef>
              <c:f>Sheet1!$K$76</c:f>
              <c:numCache>
                <c:formatCode>General</c:formatCode>
                <c:ptCount val="1"/>
                <c:pt idx="0">
                  <c:v>140</c:v>
                </c:pt>
              </c:numCache>
            </c:numRef>
          </c:val>
          <c:extLst>
            <c:ext xmlns:c16="http://schemas.microsoft.com/office/drawing/2014/chart" uri="{C3380CC4-5D6E-409C-BE32-E72D297353CC}">
              <c16:uniqueId val="{00000009-4486-42CE-9F06-F3EF19634B9F}"/>
            </c:ext>
          </c:extLst>
        </c:ser>
        <c:ser>
          <c:idx val="10"/>
          <c:order val="10"/>
          <c:tx>
            <c:strRef>
              <c:f>Sheet1!$L$75</c:f>
              <c:strCache>
                <c:ptCount val="1"/>
                <c:pt idx="0">
                  <c:v>ي</c:v>
                </c:pt>
              </c:strCache>
            </c:strRef>
          </c:tx>
          <c:spPr>
            <a:solidFill>
              <a:srgbClr val="FF5500"/>
            </a:solidFill>
            <a:ln>
              <a:noFill/>
            </a:ln>
            <a:effectLst/>
            <a:sp3d/>
          </c:spPr>
          <c:invertIfNegative val="0"/>
          <c:val>
            <c:numRef>
              <c:f>Sheet1!$L$76</c:f>
              <c:numCache>
                <c:formatCode>General</c:formatCode>
                <c:ptCount val="1"/>
                <c:pt idx="0">
                  <c:v>92</c:v>
                </c:pt>
              </c:numCache>
            </c:numRef>
          </c:val>
          <c:extLst>
            <c:ext xmlns:c16="http://schemas.microsoft.com/office/drawing/2014/chart" uri="{C3380CC4-5D6E-409C-BE32-E72D297353CC}">
              <c16:uniqueId val="{0000000A-4486-42CE-9F06-F3EF19634B9F}"/>
            </c:ext>
          </c:extLst>
        </c:ser>
        <c:dLbls>
          <c:showLegendKey val="0"/>
          <c:showVal val="0"/>
          <c:showCatName val="0"/>
          <c:showSerName val="0"/>
          <c:showPercent val="0"/>
          <c:showBubbleSize val="0"/>
        </c:dLbls>
        <c:gapWidth val="150"/>
        <c:shape val="box"/>
        <c:axId val="556053808"/>
        <c:axId val="556051288"/>
        <c:axId val="0"/>
      </c:bar3DChart>
      <c:catAx>
        <c:axId val="556053808"/>
        <c:scaling>
          <c:orientation val="minMax"/>
        </c:scaling>
        <c:delete val="1"/>
        <c:axPos val="b"/>
        <c:numFmt formatCode="General" sourceLinked="1"/>
        <c:majorTickMark val="none"/>
        <c:minorTickMark val="none"/>
        <c:tickLblPos val="nextTo"/>
        <c:crossAx val="556051288"/>
        <c:crosses val="autoZero"/>
        <c:auto val="1"/>
        <c:lblAlgn val="ctr"/>
        <c:lblOffset val="100"/>
        <c:noMultiLvlLbl val="0"/>
      </c:catAx>
      <c:valAx>
        <c:axId val="556051288"/>
        <c:scaling>
          <c:orientation val="minMax"/>
        </c:scaling>
        <c:delete val="1"/>
        <c:axPos val="l"/>
        <c:majorGridlines>
          <c:spPr>
            <a:ln w="9525" cap="flat" cmpd="sng" algn="ctr">
              <a:solidFill>
                <a:schemeClr val="bg1"/>
              </a:solidFill>
              <a:round/>
            </a:ln>
            <a:effectLst/>
          </c:spPr>
        </c:majorGridlines>
        <c:minorGridlines>
          <c:spPr>
            <a:ln w="9525" cap="flat" cmpd="sng" algn="ctr">
              <a:solidFill>
                <a:schemeClr val="bg1"/>
              </a:solidFill>
              <a:round/>
            </a:ln>
            <a:effectLst/>
          </c:spPr>
        </c:minorGridlines>
        <c:numFmt formatCode="General" sourceLinked="1"/>
        <c:majorTickMark val="none"/>
        <c:minorTickMark val="none"/>
        <c:tickLblPos val="nextTo"/>
        <c:crossAx val="55605380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a:effectLst>
              <a:outerShdw blurRad="57150" dist="25400" dir="5400000" sx="103000" sy="103000" algn="ctr" rotWithShape="0">
                <a:srgbClr val="000000">
                  <a:alpha val="63000"/>
                </a:srgbClr>
              </a:outerShdw>
            </a:effectLst>
          </c:spPr>
          <c:dPt>
            <c:idx val="0"/>
            <c:bubble3D val="0"/>
            <c:spPr>
              <a:solidFill>
                <a:srgbClr val="E5550E"/>
              </a:solidFill>
              <a:ln w="19050">
                <a:solidFill>
                  <a:schemeClr val="bg1"/>
                </a:solidFill>
              </a:ln>
              <a:effectLst>
                <a:outerShdw blurRad="57150" dist="25400" dir="5400000" sx="103000" sy="103000" algn="ctr" rotWithShape="0">
                  <a:srgbClr val="000000">
                    <a:alpha val="63000"/>
                  </a:srgbClr>
                </a:outerShdw>
              </a:effectLst>
            </c:spPr>
            <c:extLst>
              <c:ext xmlns:c16="http://schemas.microsoft.com/office/drawing/2014/chart" uri="{C3380CC4-5D6E-409C-BE32-E72D297353CC}">
                <c16:uniqueId val="{00000001-6489-47B9-8AF1-F9B74F121AB8}"/>
              </c:ext>
            </c:extLst>
          </c:dPt>
          <c:dPt>
            <c:idx val="1"/>
            <c:bubble3D val="0"/>
            <c:spPr>
              <a:solidFill>
                <a:srgbClr val="FDAE6B"/>
              </a:solidFill>
              <a:ln w="19050">
                <a:solidFill>
                  <a:schemeClr val="bg1"/>
                </a:solidFill>
              </a:ln>
              <a:effectLst>
                <a:outerShdw blurRad="57150" dist="25400" dir="5400000" sx="103000" sy="103000" algn="ctr" rotWithShape="0">
                  <a:srgbClr val="000000">
                    <a:alpha val="63000"/>
                  </a:srgbClr>
                </a:outerShdw>
              </a:effectLst>
            </c:spPr>
            <c:extLst>
              <c:ext xmlns:c16="http://schemas.microsoft.com/office/drawing/2014/chart" uri="{C3380CC4-5D6E-409C-BE32-E72D297353CC}">
                <c16:uniqueId val="{00000003-6489-47B9-8AF1-F9B74F121AB8}"/>
              </c:ext>
            </c:extLst>
          </c:dPt>
          <c:dPt>
            <c:idx val="2"/>
            <c:bubble3D val="0"/>
            <c:spPr>
              <a:solidFill>
                <a:srgbClr val="FEE6CE"/>
              </a:solidFill>
              <a:ln w="19050">
                <a:solidFill>
                  <a:schemeClr val="bg1"/>
                </a:solidFill>
              </a:ln>
              <a:effectLst>
                <a:outerShdw blurRad="57150" dist="25400" dir="5400000" sx="103000" sy="103000" algn="ctr" rotWithShape="0">
                  <a:srgbClr val="000000">
                    <a:alpha val="63000"/>
                  </a:srgbClr>
                </a:outerShdw>
              </a:effectLst>
            </c:spPr>
            <c:extLst>
              <c:ext xmlns:c16="http://schemas.microsoft.com/office/drawing/2014/chart" uri="{C3380CC4-5D6E-409C-BE32-E72D297353CC}">
                <c16:uniqueId val="{00000005-6489-47B9-8AF1-F9B74F121AB8}"/>
              </c:ext>
            </c:extLst>
          </c:dPt>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Sheet1!$B$53:$D$53</c:f>
              <c:strCache>
                <c:ptCount val="3"/>
                <c:pt idx="0">
                  <c:v>تيراروزا</c:v>
                </c:pt>
                <c:pt idx="1">
                  <c:v>ثقيلة </c:v>
                </c:pt>
                <c:pt idx="2">
                  <c:v>بنية وحمراء</c:v>
                </c:pt>
              </c:strCache>
            </c:strRef>
          </c:cat>
          <c:val>
            <c:numRef>
              <c:f>Sheet1!$B$54:$D$54</c:f>
              <c:numCache>
                <c:formatCode>General</c:formatCode>
                <c:ptCount val="3"/>
                <c:pt idx="0">
                  <c:v>71608083.074405998</c:v>
                </c:pt>
                <c:pt idx="1">
                  <c:v>13730485.615924001</c:v>
                </c:pt>
                <c:pt idx="2">
                  <c:v>22856333.075697001</c:v>
                </c:pt>
              </c:numCache>
            </c:numRef>
          </c:val>
          <c:extLst>
            <c:ext xmlns:c16="http://schemas.microsoft.com/office/drawing/2014/chart" uri="{C3380CC4-5D6E-409C-BE32-E72D297353CC}">
              <c16:uniqueId val="{00000006-6489-47B9-8AF1-F9B74F121AB8}"/>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2700">
              <a:solidFill>
                <a:schemeClr val="bg1"/>
              </a:solidFill>
            </a:ln>
            <a:effectLst>
              <a:outerShdw blurRad="57150" dist="38100" dir="5400000" sx="102000" sy="102000" algn="ctr" rotWithShape="0">
                <a:srgbClr val="000000">
                  <a:alpha val="63000"/>
                </a:srgbClr>
              </a:outerShdw>
            </a:effectLst>
          </c:spPr>
          <c:dPt>
            <c:idx val="0"/>
            <c:bubble3D val="0"/>
            <c:spPr>
              <a:solidFill>
                <a:srgbClr val="E1E1E1"/>
              </a:solidFill>
              <a:ln w="1270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1-3E3E-4138-BCAF-718105BAA4B7}"/>
              </c:ext>
            </c:extLst>
          </c:dPt>
          <c:dPt>
            <c:idx val="1"/>
            <c:bubble3D val="0"/>
            <c:spPr>
              <a:solidFill>
                <a:srgbClr val="CECECE"/>
              </a:solidFill>
              <a:ln w="1270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3-3E3E-4138-BCAF-718105BAA4B7}"/>
              </c:ext>
            </c:extLst>
          </c:dPt>
          <c:dPt>
            <c:idx val="2"/>
            <c:bubble3D val="0"/>
            <c:spPr>
              <a:solidFill>
                <a:srgbClr val="9CB5D3"/>
              </a:solidFill>
              <a:ln w="1270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5-3E3E-4138-BCAF-718105BAA4B7}"/>
              </c:ext>
            </c:extLst>
          </c:dPt>
          <c:dPt>
            <c:idx val="3"/>
            <c:bubble3D val="0"/>
            <c:spPr>
              <a:solidFill>
                <a:srgbClr val="467DBD"/>
              </a:solidFill>
              <a:ln w="1270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7-3E3E-4138-BCAF-718105BAA4B7}"/>
              </c:ext>
            </c:extLst>
          </c:dPt>
          <c:dPt>
            <c:idx val="4"/>
            <c:bubble3D val="0"/>
            <c:spPr>
              <a:solidFill>
                <a:srgbClr val="004DA7"/>
              </a:solidFill>
              <a:ln w="1270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9-3E3E-4138-BCAF-718105BAA4B7}"/>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Sheet1!$F$39:$J$39</c:f>
              <c:strCache>
                <c:ptCount val="5"/>
                <c:pt idx="0">
                  <c:v>400-300</c:v>
                </c:pt>
                <c:pt idx="1">
                  <c:v>500-400</c:v>
                </c:pt>
                <c:pt idx="2">
                  <c:v>600-500</c:v>
                </c:pt>
                <c:pt idx="3">
                  <c:v>600-700</c:v>
                </c:pt>
                <c:pt idx="4">
                  <c:v>700-800</c:v>
                </c:pt>
              </c:strCache>
            </c:strRef>
          </c:cat>
          <c:val>
            <c:numRef>
              <c:f>Sheet1!$F$40:$J$40</c:f>
              <c:numCache>
                <c:formatCode>General</c:formatCode>
                <c:ptCount val="5"/>
                <c:pt idx="0">
                  <c:v>19307567.212673999</c:v>
                </c:pt>
                <c:pt idx="1">
                  <c:v>18519821.032412</c:v>
                </c:pt>
                <c:pt idx="2">
                  <c:v>35530456.223361</c:v>
                </c:pt>
                <c:pt idx="3">
                  <c:v>31618792.615568001</c:v>
                </c:pt>
                <c:pt idx="4">
                  <c:v>3218264.709123</c:v>
                </c:pt>
              </c:numCache>
            </c:numRef>
          </c:val>
          <c:extLst>
            <c:ext xmlns:c16="http://schemas.microsoft.com/office/drawing/2014/chart" uri="{C3380CC4-5D6E-409C-BE32-E72D297353CC}">
              <c16:uniqueId val="{0000000A-3E3E-4138-BCAF-718105BAA4B7}"/>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a:effectLst>
              <a:outerShdw blurRad="57150" dist="19050" dir="5400000" sx="102000" sy="102000" algn="ctr" rotWithShape="0">
                <a:srgbClr val="000000">
                  <a:alpha val="63000"/>
                </a:srgbClr>
              </a:outerShdw>
            </a:effectLst>
          </c:spPr>
          <c:dPt>
            <c:idx val="0"/>
            <c:bubble3D val="0"/>
            <c:spPr>
              <a:solidFill>
                <a:srgbClr val="428D47"/>
              </a:solid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1-FE8B-4380-9565-EDD4455F375E}"/>
              </c:ext>
            </c:extLst>
          </c:dPt>
          <c:dPt>
            <c:idx val="1"/>
            <c:bubble3D val="0"/>
            <c:spPr>
              <a:solidFill>
                <a:srgbClr val="F5D463"/>
              </a:solid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3-FE8B-4380-9565-EDD4455F375E}"/>
              </c:ext>
            </c:extLst>
          </c:dPt>
          <c:dPt>
            <c:idx val="2"/>
            <c:bubble3D val="0"/>
            <c:spPr>
              <a:solidFill>
                <a:srgbClr val="A18D6A"/>
              </a:solidFill>
              <a:ln w="1905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5-FE8B-4380-9565-EDD4455F375E}"/>
              </c:ext>
            </c:extLst>
          </c:dPt>
          <c:dLbls>
            <c:dLbl>
              <c:idx val="0"/>
              <c:tx>
                <c:rich>
                  <a:bodyPr/>
                  <a:lstStyle/>
                  <a:p>
                    <a:r>
                      <a:rPr lang="en-US"/>
                      <a:t>1%</a:t>
                    </a:r>
                    <a:endParaRPr lang="en-US" dirty="0"/>
                  </a:p>
                </c:rich>
              </c:tx>
              <c:dLblPos val="inEnd"/>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FE8B-4380-9565-EDD4455F375E}"/>
                </c:ext>
              </c:extLst>
            </c:dLbl>
            <c:dLbl>
              <c:idx val="1"/>
              <c:tx>
                <c:rich>
                  <a:bodyPr/>
                  <a:lstStyle/>
                  <a:p>
                    <a:r>
                      <a:rPr lang="en-US"/>
                      <a:t>75%</a:t>
                    </a:r>
                    <a:endParaRPr lang="en-US" dirty="0"/>
                  </a:p>
                </c:rich>
              </c:tx>
              <c:dLblPos val="inEnd"/>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3-FE8B-4380-9565-EDD4455F375E}"/>
                </c:ext>
              </c:extLst>
            </c:dLbl>
            <c:dLbl>
              <c:idx val="2"/>
              <c:tx>
                <c:rich>
                  <a:bodyPr/>
                  <a:lstStyle/>
                  <a:p>
                    <a:r>
                      <a:rPr lang="en-US"/>
                      <a:t>24%</a:t>
                    </a:r>
                    <a:endParaRPr lang="en-US" dirty="0"/>
                  </a:p>
                </c:rich>
              </c:tx>
              <c:dLblPos val="inEnd"/>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5-FE8B-4380-9565-EDD4455F375E}"/>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Sheet1!$F$44:$H$44</c:f>
              <c:strCache>
                <c:ptCount val="3"/>
                <c:pt idx="0">
                  <c:v>رطب</c:v>
                </c:pt>
                <c:pt idx="1">
                  <c:v>شبه رطب</c:v>
                </c:pt>
                <c:pt idx="2">
                  <c:v>شبه قاحل</c:v>
                </c:pt>
              </c:strCache>
            </c:strRef>
          </c:cat>
          <c:val>
            <c:numRef>
              <c:f>Sheet1!$F$45:$H$45</c:f>
              <c:numCache>
                <c:formatCode>General</c:formatCode>
                <c:ptCount val="3"/>
                <c:pt idx="0">
                  <c:v>3001821.1018183599</c:v>
                </c:pt>
                <c:pt idx="1">
                  <c:v>82501206.182949007</c:v>
                </c:pt>
                <c:pt idx="2">
                  <c:v>25372813.227961998</c:v>
                </c:pt>
              </c:numCache>
            </c:numRef>
          </c:val>
          <c:extLst>
            <c:ext xmlns:c16="http://schemas.microsoft.com/office/drawing/2014/chart" uri="{C3380CC4-5D6E-409C-BE32-E72D297353CC}">
              <c16:uniqueId val="{00000006-FE8B-4380-9565-EDD4455F375E}"/>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2700">
              <a:solidFill>
                <a:schemeClr val="bg1"/>
              </a:solidFill>
            </a:ln>
            <a:effectLst>
              <a:outerShdw blurRad="57150" dist="19050" dir="5400000" sx="102000" sy="102000" algn="ctr" rotWithShape="0">
                <a:srgbClr val="000000">
                  <a:alpha val="63000"/>
                </a:srgbClr>
              </a:outerShdw>
            </a:effectLst>
          </c:spPr>
          <c:dPt>
            <c:idx val="0"/>
            <c:bubble3D val="0"/>
            <c:spPr>
              <a:solidFill>
                <a:srgbClr val="F1FE2A"/>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1-2930-4598-8D2E-647BFFCA5EAE}"/>
              </c:ext>
            </c:extLst>
          </c:dPt>
          <c:dPt>
            <c:idx val="1"/>
            <c:bubble3D val="0"/>
            <c:spPr>
              <a:solidFill>
                <a:srgbClr val="89CD65"/>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3-2930-4598-8D2E-647BFFCA5EAE}"/>
              </c:ext>
            </c:extLst>
          </c:dPt>
          <c:dPt>
            <c:idx val="2"/>
            <c:bubble3D val="0"/>
            <c:spPr>
              <a:solidFill>
                <a:srgbClr val="FE3C19"/>
              </a:solidFill>
              <a:ln w="12700">
                <a:solidFill>
                  <a:schemeClr val="bg1"/>
                </a:solidFill>
              </a:ln>
              <a:effectLst>
                <a:outerShdw blurRad="57150" dist="19050" dir="5400000" sx="102000" sy="102000" algn="ctr" rotWithShape="0">
                  <a:srgbClr val="000000">
                    <a:alpha val="63000"/>
                  </a:srgbClr>
                </a:outerShdw>
              </a:effectLst>
            </c:spPr>
            <c:extLst>
              <c:ext xmlns:c16="http://schemas.microsoft.com/office/drawing/2014/chart" uri="{C3380CC4-5D6E-409C-BE32-E72D297353CC}">
                <c16:uniqueId val="{00000005-2930-4598-8D2E-647BFFCA5EAE}"/>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Sheet1!$K$44:$M$44</c:f>
              <c:strCache>
                <c:ptCount val="3"/>
                <c:pt idx="0">
                  <c:v>17</c:v>
                </c:pt>
                <c:pt idx="1">
                  <c:v>17-19</c:v>
                </c:pt>
                <c:pt idx="2">
                  <c:v>19-21</c:v>
                </c:pt>
              </c:strCache>
            </c:strRef>
          </c:cat>
          <c:val>
            <c:numRef>
              <c:f>Sheet1!$K$45:$M$45</c:f>
              <c:numCache>
                <c:formatCode>General</c:formatCode>
                <c:ptCount val="3"/>
                <c:pt idx="0">
                  <c:v>9587999.1703689992</c:v>
                </c:pt>
                <c:pt idx="1">
                  <c:v>96241725.668339998</c:v>
                </c:pt>
                <c:pt idx="2">
                  <c:v>2365176.9230789999</c:v>
                </c:pt>
              </c:numCache>
            </c:numRef>
          </c:val>
          <c:extLst>
            <c:ext xmlns:c16="http://schemas.microsoft.com/office/drawing/2014/chart" uri="{C3380CC4-5D6E-409C-BE32-E72D297353CC}">
              <c16:uniqueId val="{00000006-2930-4598-8D2E-647BFFCA5EAE}"/>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a:solidFill>
                <a:schemeClr val="bg1"/>
              </a:solidFill>
            </a:ln>
            <a:effectLst>
              <a:outerShdw blurRad="50800" dist="50800" dir="4740000" sx="102000" sy="102000" algn="tr" rotWithShape="0">
                <a:prstClr val="black">
                  <a:alpha val="40000"/>
                </a:prstClr>
              </a:outerShdw>
            </a:effectLst>
          </c:spPr>
          <c:dPt>
            <c:idx val="0"/>
            <c:bubble3D val="0"/>
            <c:spPr>
              <a:solidFill>
                <a:srgbClr val="8DAD7C"/>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1-3756-402F-BF65-A723DDE41D6B}"/>
              </c:ext>
            </c:extLst>
          </c:dPt>
          <c:dPt>
            <c:idx val="1"/>
            <c:bubble3D val="0"/>
            <c:spPr>
              <a:solidFill>
                <a:srgbClr val="B1DD65"/>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3-3756-402F-BF65-A723DDE41D6B}"/>
              </c:ext>
            </c:extLst>
          </c:dPt>
          <c:dPt>
            <c:idx val="2"/>
            <c:bubble3D val="0"/>
            <c:spPr>
              <a:solidFill>
                <a:srgbClr val="DC9A78"/>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5-3756-402F-BF65-A723DDE41D6B}"/>
              </c:ext>
            </c:extLst>
          </c:dPt>
          <c:dPt>
            <c:idx val="3"/>
            <c:bubble3D val="0"/>
            <c:spPr>
              <a:solidFill>
                <a:srgbClr val="9E9D4D"/>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7-3756-402F-BF65-A723DDE41D6B}"/>
              </c:ext>
            </c:extLst>
          </c:dPt>
          <c:dPt>
            <c:idx val="4"/>
            <c:bubble3D val="0"/>
            <c:spPr>
              <a:solidFill>
                <a:srgbClr val="CAE3BB"/>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9-3756-402F-BF65-A723DDE41D6B}"/>
              </c:ext>
            </c:extLst>
          </c:dPt>
          <c:dPt>
            <c:idx val="5"/>
            <c:bubble3D val="0"/>
            <c:spPr>
              <a:pattFill prst="wdUpDiag">
                <a:fgClr>
                  <a:srgbClr val="E1F4AD"/>
                </a:fgClr>
                <a:bgClr>
                  <a:schemeClr val="bg1"/>
                </a:bgClr>
              </a:patt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B-3756-402F-BF65-A723DDE41D6B}"/>
              </c:ext>
            </c:extLst>
          </c:dPt>
          <c:dPt>
            <c:idx val="6"/>
            <c:bubble3D val="0"/>
            <c:spPr>
              <a:solidFill>
                <a:srgbClr val="FFE0A7"/>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D-3756-402F-BF65-A723DDE41D6B}"/>
              </c:ext>
            </c:extLst>
          </c:dPt>
          <c:dPt>
            <c:idx val="7"/>
            <c:bubble3D val="0"/>
            <c:spPr>
              <a:solidFill>
                <a:srgbClr val="689D4D"/>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0F-3756-402F-BF65-A723DDE41D6B}"/>
              </c:ext>
            </c:extLst>
          </c:dPt>
          <c:dPt>
            <c:idx val="8"/>
            <c:bubble3D val="0"/>
            <c:spPr>
              <a:solidFill>
                <a:srgbClr val="C2744D"/>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11-3756-402F-BF65-A723DDE41D6B}"/>
              </c:ext>
            </c:extLst>
          </c:dPt>
          <c:dPt>
            <c:idx val="9"/>
            <c:bubble3D val="0"/>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13-3756-402F-BF65-A723DDE41D6B}"/>
              </c:ext>
            </c:extLst>
          </c:dPt>
          <c:dPt>
            <c:idx val="10"/>
            <c:bubble3D val="0"/>
            <c:spPr>
              <a:solidFill>
                <a:srgbClr val="FF4D4D"/>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15-3756-402F-BF65-A723DDE41D6B}"/>
              </c:ext>
            </c:extLst>
          </c:dPt>
          <c:dPt>
            <c:idx val="11"/>
            <c:bubble3D val="0"/>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17-3756-402F-BF65-A723DDE41D6B}"/>
              </c:ext>
            </c:extLst>
          </c:dPt>
          <c:dPt>
            <c:idx val="12"/>
            <c:bubble3D val="0"/>
            <c:spPr>
              <a:solidFill>
                <a:srgbClr val="4D689D"/>
              </a:solidFill>
              <a:ln>
                <a:solidFill>
                  <a:schemeClr val="bg1"/>
                </a:solidFill>
              </a:ln>
              <a:effectLst>
                <a:outerShdw blurRad="50800" dist="50800" dir="4740000" sx="102000" sy="102000" algn="tr" rotWithShape="0">
                  <a:prstClr val="black">
                    <a:alpha val="40000"/>
                  </a:prstClr>
                </a:outerShdw>
              </a:effectLst>
            </c:spPr>
            <c:extLst>
              <c:ext xmlns:c16="http://schemas.microsoft.com/office/drawing/2014/chart" uri="{C3380CC4-5D6E-409C-BE32-E72D297353CC}">
                <c16:uniqueId val="{00000019-3756-402F-BF65-A723DDE41D6B}"/>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Sheet1!$B$17:$N$17</c:f>
              <c:strCache>
                <c:ptCount val="13"/>
                <c:pt idx="0">
                  <c:v>عشب</c:v>
                </c:pt>
                <c:pt idx="1">
                  <c:v>زيتون</c:v>
                </c:pt>
                <c:pt idx="2">
                  <c:v>انتشار متقطع</c:v>
                </c:pt>
                <c:pt idx="3">
                  <c:v>معقد</c:v>
                </c:pt>
                <c:pt idx="4">
                  <c:v>غير مروي</c:v>
                </c:pt>
                <c:pt idx="5">
                  <c:v>زراعي</c:v>
                </c:pt>
                <c:pt idx="6">
                  <c:v>انشار مستمر</c:v>
                </c:pt>
                <c:pt idx="7">
                  <c:v>غابات</c:v>
                </c:pt>
                <c:pt idx="8">
                  <c:v>مخيمات</c:v>
                </c:pt>
                <c:pt idx="9">
                  <c:v>حمضيات</c:v>
                </c:pt>
                <c:pt idx="10">
                  <c:v>معادن</c:v>
                </c:pt>
                <c:pt idx="11">
                  <c:v>صخور</c:v>
                </c:pt>
                <c:pt idx="12">
                  <c:v>مستوطنات</c:v>
                </c:pt>
              </c:strCache>
            </c:strRef>
          </c:cat>
          <c:val>
            <c:numRef>
              <c:f>Sheet1!$B$18:$N$18</c:f>
              <c:numCache>
                <c:formatCode>#,##0.00</c:formatCode>
                <c:ptCount val="13"/>
                <c:pt idx="0">
                  <c:v>35433251.799999997</c:v>
                </c:pt>
                <c:pt idx="1">
                  <c:v>23591019.600000001</c:v>
                </c:pt>
                <c:pt idx="2">
                  <c:v>17214146.600000001</c:v>
                </c:pt>
                <c:pt idx="3">
                  <c:v>11857940.800000001</c:v>
                </c:pt>
                <c:pt idx="4">
                  <c:v>9092837</c:v>
                </c:pt>
                <c:pt idx="5">
                  <c:v>3815071.4</c:v>
                </c:pt>
                <c:pt idx="6">
                  <c:v>2069391.9034</c:v>
                </c:pt>
                <c:pt idx="7">
                  <c:v>2319881.9</c:v>
                </c:pt>
                <c:pt idx="8">
                  <c:v>851332.8</c:v>
                </c:pt>
                <c:pt idx="9">
                  <c:v>2523.9651210000002</c:v>
                </c:pt>
                <c:pt idx="10">
                  <c:v>262489</c:v>
                </c:pt>
                <c:pt idx="11">
                  <c:v>241213.4755</c:v>
                </c:pt>
                <c:pt idx="12">
                  <c:v>1443801.5</c:v>
                </c:pt>
              </c:numCache>
            </c:numRef>
          </c:val>
          <c:extLst>
            <c:ext xmlns:c16="http://schemas.microsoft.com/office/drawing/2014/chart" uri="{C3380CC4-5D6E-409C-BE32-E72D297353CC}">
              <c16:uniqueId val="{0000001A-3756-402F-BF65-A723DDE41D6B}"/>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accent2">
                  <a:lumMod val="20000"/>
                  <a:lumOff val="80000"/>
                </a:schemeClr>
              </a:solidFill>
            </a:ln>
            <a:effectLst>
              <a:outerShdw blurRad="57150" dist="38100" dir="5400000" sx="102000" sy="102000" algn="ctr" rotWithShape="0">
                <a:srgbClr val="000000">
                  <a:alpha val="63000"/>
                </a:srgbClr>
              </a:outerShdw>
            </a:effectLst>
          </c:spPr>
          <c:dPt>
            <c:idx val="0"/>
            <c:bubble3D val="0"/>
            <c:spPr>
              <a:solidFill>
                <a:srgbClr val="AB796C"/>
              </a:solidFill>
              <a:ln w="19050">
                <a:solidFill>
                  <a:schemeClr val="accent2">
                    <a:lumMod val="20000"/>
                    <a:lumOff val="80000"/>
                  </a:schemeClr>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1-85F1-4A94-96BF-54891C02DFC0}"/>
              </c:ext>
            </c:extLst>
          </c:dPt>
          <c:dPt>
            <c:idx val="1"/>
            <c:bubble3D val="0"/>
            <c:spPr>
              <a:solidFill>
                <a:srgbClr val="D7B19E"/>
              </a:solidFill>
              <a:ln w="19050">
                <a:solidFill>
                  <a:schemeClr val="accent2">
                    <a:lumMod val="20000"/>
                    <a:lumOff val="80000"/>
                  </a:schemeClr>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3-85F1-4A94-96BF-54891C02DFC0}"/>
              </c:ext>
            </c:extLst>
          </c:dPt>
          <c:dPt>
            <c:idx val="2"/>
            <c:bubble3D val="0"/>
            <c:spPr>
              <a:solidFill>
                <a:srgbClr val="D6C29D"/>
              </a:solidFill>
              <a:ln w="19050">
                <a:solidFill>
                  <a:schemeClr val="accent2">
                    <a:lumMod val="20000"/>
                    <a:lumOff val="80000"/>
                  </a:schemeClr>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5-85F1-4A94-96BF-54891C02DFC0}"/>
              </c:ext>
            </c:extLst>
          </c:dPt>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bg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Sheet1!$B$30:$D$30</c:f>
              <c:strCache>
                <c:ptCount val="3"/>
                <c:pt idx="0">
                  <c:v>أ</c:v>
                </c:pt>
                <c:pt idx="1">
                  <c:v>ب</c:v>
                </c:pt>
                <c:pt idx="2">
                  <c:v>ج</c:v>
                </c:pt>
              </c:strCache>
            </c:strRef>
          </c:cat>
          <c:val>
            <c:numRef>
              <c:f>Sheet1!$B$31:$D$31</c:f>
              <c:numCache>
                <c:formatCode>#,##0.00</c:formatCode>
                <c:ptCount val="3"/>
                <c:pt idx="0" formatCode="General">
                  <c:v>33852679.217652</c:v>
                </c:pt>
                <c:pt idx="1">
                  <c:v>28588447</c:v>
                </c:pt>
                <c:pt idx="2" formatCode="General">
                  <c:v>45751487.384002</c:v>
                </c:pt>
              </c:numCache>
            </c:numRef>
          </c:val>
          <c:extLst>
            <c:ext xmlns:c16="http://schemas.microsoft.com/office/drawing/2014/chart" uri="{C3380CC4-5D6E-409C-BE32-E72D297353CC}">
              <c16:uniqueId val="{00000006-85F1-4A94-96BF-54891C02DFC0}"/>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a:effectLst>
              <a:outerShdw blurRad="57150" dist="38100" dir="5400000" sx="103000" sy="103000" algn="ctr" rotWithShape="0">
                <a:srgbClr val="000000">
                  <a:alpha val="63000"/>
                </a:srgbClr>
              </a:outerShdw>
            </a:effectLst>
          </c:spPr>
          <c:dPt>
            <c:idx val="0"/>
            <c:bubble3D val="0"/>
            <c:spPr>
              <a:solidFill>
                <a:srgbClr val="FFDB95"/>
              </a:solid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1-0CF5-4032-984E-3AF858B1787E}"/>
              </c:ext>
            </c:extLst>
          </c:dPt>
          <c:dPt>
            <c:idx val="1"/>
            <c:bubble3D val="0"/>
            <c:spPr>
              <a:pattFill prst="openDmnd">
                <a:fgClr>
                  <a:schemeClr val="bg1"/>
                </a:fgClr>
                <a:bgClr>
                  <a:srgbClr val="C19AD6"/>
                </a:bgClr>
              </a:patt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3-0CF5-4032-984E-3AF858B1787E}"/>
              </c:ext>
            </c:extLst>
          </c:dPt>
          <c:dPt>
            <c:idx val="2"/>
            <c:bubble3D val="0"/>
            <c:spPr>
              <a:pattFill prst="wdUpDiag">
                <a:fgClr>
                  <a:srgbClr val="B58A7E"/>
                </a:fgClr>
                <a:bgClr>
                  <a:srgbClr val="E0C798"/>
                </a:bgClr>
              </a:patt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5-0CF5-4032-984E-3AF858B1787E}"/>
              </c:ext>
            </c:extLst>
          </c:dPt>
          <c:dPt>
            <c:idx val="3"/>
            <c:bubble3D val="0"/>
            <c:spPr>
              <a:solidFill>
                <a:srgbClr val="689D4D"/>
              </a:solid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7-0CF5-4032-984E-3AF858B1787E}"/>
              </c:ext>
            </c:extLst>
          </c:dPt>
          <c:dPt>
            <c:idx val="4"/>
            <c:bubble3D val="0"/>
            <c:spPr>
              <a:solidFill>
                <a:srgbClr val="FFF0D1"/>
              </a:solid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9-0CF5-4032-984E-3AF858B1787E}"/>
              </c:ext>
            </c:extLst>
          </c:dPt>
          <c:dPt>
            <c:idx val="5"/>
            <c:bubble3D val="0"/>
            <c:spPr>
              <a:solidFill>
                <a:srgbClr val="8DAD7C"/>
              </a:solid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B-0CF5-4032-984E-3AF858B1787E}"/>
              </c:ext>
            </c:extLst>
          </c:dPt>
          <c:dPt>
            <c:idx val="6"/>
            <c:bubble3D val="0"/>
            <c:spPr>
              <a:pattFill prst="wdUpDiag">
                <a:fgClr>
                  <a:srgbClr val="77BD53"/>
                </a:fgClr>
                <a:bgClr>
                  <a:srgbClr val="DFF1AD"/>
                </a:bgClr>
              </a:pattFill>
              <a:ln w="19050">
                <a:solidFill>
                  <a:schemeClr val="bg1"/>
                </a:solidFill>
              </a:ln>
              <a:effectLst>
                <a:outerShdw blurRad="57150" dist="38100" dir="5400000" sx="103000" sy="103000" algn="ctr" rotWithShape="0">
                  <a:srgbClr val="000000">
                    <a:alpha val="63000"/>
                  </a:srgbClr>
                </a:outerShdw>
              </a:effectLst>
            </c:spPr>
            <c:extLst>
              <c:ext xmlns:c16="http://schemas.microsoft.com/office/drawing/2014/chart" uri="{C3380CC4-5D6E-409C-BE32-E72D297353CC}">
                <c16:uniqueId val="{0000000D-0CF5-4032-984E-3AF858B1787E}"/>
              </c:ext>
            </c:extLst>
          </c:dPt>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Sheet1!$B$49:$H$49</c:f>
              <c:strCache>
                <c:ptCount val="7"/>
                <c:pt idx="0">
                  <c:v>منطقة مبنية</c:v>
                </c:pt>
                <c:pt idx="1">
                  <c:v>توسع بعيد المدى</c:v>
                </c:pt>
                <c:pt idx="2">
                  <c:v>توسع1</c:v>
                </c:pt>
                <c:pt idx="3">
                  <c:v>محمية طبيعية</c:v>
                </c:pt>
                <c:pt idx="4">
                  <c:v>توسع2</c:v>
                </c:pt>
                <c:pt idx="5">
                  <c:v>اراضي عالية القيمة</c:v>
                </c:pt>
                <c:pt idx="6">
                  <c:v>غابات</c:v>
                </c:pt>
              </c:strCache>
            </c:strRef>
          </c:cat>
          <c:val>
            <c:numRef>
              <c:f>Sheet1!$B$50:$H$50</c:f>
              <c:numCache>
                <c:formatCode>General</c:formatCode>
                <c:ptCount val="7"/>
                <c:pt idx="0">
                  <c:v>32194319.2608</c:v>
                </c:pt>
                <c:pt idx="1">
                  <c:v>25971633.562800001</c:v>
                </c:pt>
                <c:pt idx="2">
                  <c:v>20322070.004900001</c:v>
                </c:pt>
                <c:pt idx="3">
                  <c:v>16211999.4416</c:v>
                </c:pt>
                <c:pt idx="4">
                  <c:v>9031035.1082700007</c:v>
                </c:pt>
                <c:pt idx="5">
                  <c:v>3104220.0397800002</c:v>
                </c:pt>
                <c:pt idx="6">
                  <c:v>1365334.96878</c:v>
                </c:pt>
              </c:numCache>
            </c:numRef>
          </c:val>
          <c:extLst>
            <c:ext xmlns:c16="http://schemas.microsoft.com/office/drawing/2014/chart" uri="{C3380CC4-5D6E-409C-BE32-E72D297353CC}">
              <c16:uniqueId val="{0000000E-0CF5-4032-984E-3AF858B1787E}"/>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solidFill>
              <a:srgbClr val="FFFFFF"/>
            </a:solidFill>
            <a:ln w="28575">
              <a:solidFill>
                <a:schemeClr val="bg1"/>
              </a:solidFill>
            </a:ln>
            <a:effectLst>
              <a:outerShdw blurRad="50800" dist="38100" dir="5400000" sx="102000" sy="102000" algn="t" rotWithShape="0">
                <a:prstClr val="black">
                  <a:alpha val="40000"/>
                </a:prstClr>
              </a:outerShdw>
            </a:effectLst>
          </c:spPr>
          <c:dPt>
            <c:idx val="0"/>
            <c:bubble3D val="0"/>
            <c:spPr>
              <a:solidFill>
                <a:schemeClr val="bg1">
                  <a:lumMod val="95000"/>
                </a:schemeClr>
              </a:solidFill>
              <a:ln w="28575">
                <a:solidFill>
                  <a:schemeClr val="bg1"/>
                </a:solidFill>
              </a:ln>
              <a:effectLst>
                <a:outerShdw blurRad="50800" dist="38100" dir="5400000" sx="102000" sy="102000" algn="t" rotWithShape="0">
                  <a:prstClr val="black">
                    <a:alpha val="40000"/>
                  </a:prstClr>
                </a:outerShdw>
              </a:effectLst>
            </c:spPr>
            <c:extLst>
              <c:ext xmlns:c16="http://schemas.microsoft.com/office/drawing/2014/chart" uri="{C3380CC4-5D6E-409C-BE32-E72D297353CC}">
                <c16:uniqueId val="{00000001-0BC0-4FCD-8356-EB70399C6905}"/>
              </c:ext>
            </c:extLst>
          </c:dPt>
          <c:dPt>
            <c:idx val="1"/>
            <c:bubble3D val="0"/>
            <c:spPr>
              <a:solidFill>
                <a:srgbClr val="E5C3A8"/>
              </a:solidFill>
              <a:ln w="28575">
                <a:solidFill>
                  <a:schemeClr val="bg1"/>
                </a:solidFill>
              </a:ln>
              <a:effectLst>
                <a:outerShdw blurRad="50800" dist="38100" dir="5400000" sx="102000" sy="102000" algn="t" rotWithShape="0">
                  <a:prstClr val="black">
                    <a:alpha val="40000"/>
                  </a:prstClr>
                </a:outerShdw>
              </a:effectLst>
            </c:spPr>
            <c:extLst>
              <c:ext xmlns:c16="http://schemas.microsoft.com/office/drawing/2014/chart" uri="{C3380CC4-5D6E-409C-BE32-E72D297353CC}">
                <c16:uniqueId val="{00000003-0BC0-4FCD-8356-EB70399C6905}"/>
              </c:ext>
            </c:extLst>
          </c:dPt>
          <c:dLbls>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Sheet1!$J$25:$K$25</c:f>
              <c:strCache>
                <c:ptCount val="2"/>
                <c:pt idx="0">
                  <c:v>يوجد</c:v>
                </c:pt>
                <c:pt idx="1">
                  <c:v>لايوجد</c:v>
                </c:pt>
              </c:strCache>
            </c:strRef>
          </c:cat>
          <c:val>
            <c:numRef>
              <c:f>Sheet1!$J$26:$K$26</c:f>
              <c:numCache>
                <c:formatCode>General</c:formatCode>
                <c:ptCount val="2"/>
                <c:pt idx="0">
                  <c:v>10</c:v>
                </c:pt>
                <c:pt idx="1">
                  <c:v>4</c:v>
                </c:pt>
              </c:numCache>
            </c:numRef>
          </c:val>
          <c:extLst>
            <c:ext xmlns:c16="http://schemas.microsoft.com/office/drawing/2014/chart" uri="{C3380CC4-5D6E-409C-BE32-E72D297353CC}">
              <c16:uniqueId val="{00000004-0BC0-4FCD-8356-EB70399C6905}"/>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c:spPr>
          <c:dPt>
            <c:idx val="0"/>
            <c:bubble3D val="0"/>
            <c:spPr>
              <a:solidFill>
                <a:schemeClr val="bg1">
                  <a:lumMod val="95000"/>
                </a:schemeClr>
              </a:solidFill>
              <a:ln w="19050">
                <a:solidFill>
                  <a:schemeClr val="bg1"/>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1991-4DEF-9821-60557D4E864B}"/>
              </c:ext>
            </c:extLst>
          </c:dPt>
          <c:dPt>
            <c:idx val="1"/>
            <c:bubble3D val="0"/>
            <c:spPr>
              <a:solidFill>
                <a:srgbClr val="E5C3A8"/>
              </a:solidFill>
              <a:ln w="19050">
                <a:solidFill>
                  <a:schemeClr val="bg1"/>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1991-4DEF-9821-60557D4E864B}"/>
              </c:ext>
            </c:extLst>
          </c:dPt>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Sheet1!$J$29:$K$29</c:f>
              <c:strCache>
                <c:ptCount val="2"/>
                <c:pt idx="0">
                  <c:v>يوجد</c:v>
                </c:pt>
                <c:pt idx="1">
                  <c:v>لايوجد</c:v>
                </c:pt>
              </c:strCache>
            </c:strRef>
          </c:cat>
          <c:val>
            <c:numRef>
              <c:f>Sheet1!$J$30:$K$30</c:f>
              <c:numCache>
                <c:formatCode>General</c:formatCode>
                <c:ptCount val="2"/>
                <c:pt idx="0">
                  <c:v>7</c:v>
                </c:pt>
                <c:pt idx="1">
                  <c:v>7</c:v>
                </c:pt>
              </c:numCache>
            </c:numRef>
          </c:val>
          <c:extLst>
            <c:ext xmlns:c16="http://schemas.microsoft.com/office/drawing/2014/chart" uri="{C3380CC4-5D6E-409C-BE32-E72D297353CC}">
              <c16:uniqueId val="{00000004-1991-4DEF-9821-60557D4E864B}"/>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28575">
              <a:solidFill>
                <a:schemeClr val="accent6">
                  <a:lumMod val="20000"/>
                  <a:lumOff val="80000"/>
                </a:schemeClr>
              </a:solidFill>
            </a:ln>
            <a:effectLst>
              <a:outerShdw blurRad="57150" dist="38100" dir="5400000" sx="101000" sy="101000" algn="ctr" rotWithShape="0">
                <a:srgbClr val="000000">
                  <a:alpha val="63000"/>
                </a:srgbClr>
              </a:outerShdw>
            </a:effectLst>
          </c:spPr>
          <c:dPt>
            <c:idx val="0"/>
            <c:bubble3D val="0"/>
            <c:spPr>
              <a:solidFill>
                <a:srgbClr val="65AF7E"/>
              </a:solidFill>
              <a:ln w="28575">
                <a:solidFill>
                  <a:schemeClr val="accent6">
                    <a:lumMod val="20000"/>
                    <a:lumOff val="80000"/>
                  </a:schemeClr>
                </a:solidFill>
              </a:ln>
              <a:effectLst>
                <a:outerShdw blurRad="57150" dist="38100" dir="5400000" sx="101000" sy="101000" algn="ctr" rotWithShape="0">
                  <a:srgbClr val="000000">
                    <a:alpha val="63000"/>
                  </a:srgbClr>
                </a:outerShdw>
              </a:effectLst>
            </c:spPr>
            <c:extLst>
              <c:ext xmlns:c16="http://schemas.microsoft.com/office/drawing/2014/chart" uri="{C3380CC4-5D6E-409C-BE32-E72D297353CC}">
                <c16:uniqueId val="{00000001-8B82-4F8F-BE35-75042C25521E}"/>
              </c:ext>
            </c:extLst>
          </c:dPt>
          <c:dPt>
            <c:idx val="1"/>
            <c:bubble3D val="0"/>
            <c:spPr>
              <a:solidFill>
                <a:srgbClr val="9DD69F"/>
              </a:solidFill>
              <a:ln w="28575">
                <a:solidFill>
                  <a:schemeClr val="accent6">
                    <a:lumMod val="20000"/>
                    <a:lumOff val="80000"/>
                  </a:schemeClr>
                </a:solidFill>
              </a:ln>
              <a:effectLst>
                <a:outerShdw blurRad="57150" dist="38100" dir="5400000" sx="101000" sy="101000" algn="ctr" rotWithShape="0">
                  <a:srgbClr val="000000">
                    <a:alpha val="63000"/>
                  </a:srgbClr>
                </a:outerShdw>
              </a:effectLst>
            </c:spPr>
            <c:extLst>
              <c:ext xmlns:c16="http://schemas.microsoft.com/office/drawing/2014/chart" uri="{C3380CC4-5D6E-409C-BE32-E72D297353CC}">
                <c16:uniqueId val="{00000003-8B82-4F8F-BE35-75042C25521E}"/>
              </c:ext>
            </c:extLst>
          </c:dPt>
          <c:dPt>
            <c:idx val="2"/>
            <c:bubble3D val="0"/>
            <c:spPr>
              <a:solidFill>
                <a:srgbClr val="E4F5C1"/>
              </a:solidFill>
              <a:ln w="28575">
                <a:solidFill>
                  <a:schemeClr val="accent6">
                    <a:lumMod val="20000"/>
                    <a:lumOff val="80000"/>
                  </a:schemeClr>
                </a:solidFill>
              </a:ln>
              <a:effectLst>
                <a:outerShdw blurRad="57150" dist="38100" dir="5400000" sx="101000" sy="101000" algn="ctr" rotWithShape="0">
                  <a:srgbClr val="000000">
                    <a:alpha val="63000"/>
                  </a:srgbClr>
                </a:outerShdw>
              </a:effectLst>
            </c:spPr>
            <c:extLst>
              <c:ext xmlns:c16="http://schemas.microsoft.com/office/drawing/2014/chart" uri="{C3380CC4-5D6E-409C-BE32-E72D297353CC}">
                <c16:uniqueId val="{00000005-8B82-4F8F-BE35-75042C25521E}"/>
              </c:ext>
            </c:extLst>
          </c:dPt>
          <c:dLbls>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accent6">
                        <a:lumMod val="50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Sheet1!$B$22:$D$22</c:f>
              <c:strCache>
                <c:ptCount val="3"/>
                <c:pt idx="0">
                  <c:v>اراضي عالية </c:v>
                </c:pt>
                <c:pt idx="1">
                  <c:v>متوسطة</c:v>
                </c:pt>
                <c:pt idx="2">
                  <c:v>منخفض</c:v>
                </c:pt>
              </c:strCache>
            </c:strRef>
          </c:cat>
          <c:val>
            <c:numRef>
              <c:f>Sheet1!$B$23:$D$23</c:f>
              <c:numCache>
                <c:formatCode>#,##0.00</c:formatCode>
                <c:ptCount val="3"/>
                <c:pt idx="0">
                  <c:v>3180375.6</c:v>
                </c:pt>
                <c:pt idx="1">
                  <c:v>34311746.399999999</c:v>
                </c:pt>
                <c:pt idx="2">
                  <c:v>69311067.5</c:v>
                </c:pt>
              </c:numCache>
            </c:numRef>
          </c:val>
          <c:extLst>
            <c:ext xmlns:c16="http://schemas.microsoft.com/office/drawing/2014/chart" uri="{C3380CC4-5D6E-409C-BE32-E72D297353CC}">
              <c16:uniqueId val="{00000006-8B82-4F8F-BE35-75042C25521E}"/>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1" eaLnBrk="1" fontAlgn="auto" latinLnBrk="0" hangingPunct="1">
              <a:lnSpc>
                <a:spcPct val="100000"/>
              </a:lnSpc>
              <a:spcBef>
                <a:spcPts val="0"/>
              </a:spcBef>
              <a:spcAft>
                <a:spcPts val="0"/>
              </a:spcAft>
              <a:buClrTx/>
              <a:buSzTx/>
              <a:buFontTx/>
              <a:buNone/>
              <a:tabLst/>
              <a:defRPr sz="2128" b="1" i="0" u="none" strike="noStrike" kern="1200" baseline="0">
                <a:solidFill>
                  <a:prstClr val="black">
                    <a:lumMod val="65000"/>
                    <a:lumOff val="35000"/>
                  </a:prstClr>
                </a:solidFill>
                <a:latin typeface="+mn-lt"/>
                <a:ea typeface="+mn-ea"/>
                <a:cs typeface="+mn-cs"/>
              </a:defRPr>
            </a:pPr>
            <a:r>
              <a:rPr lang="ar-EG" sz="1800" dirty="0"/>
              <a:t>نسبة </a:t>
            </a:r>
            <a:r>
              <a:rPr lang="ar-EG" sz="1800" b="1" i="0" u="none" strike="noStrike" kern="1200" baseline="0" dirty="0">
                <a:solidFill>
                  <a:prstClr val="black">
                    <a:lumMod val="65000"/>
                    <a:lumOff val="35000"/>
                  </a:prstClr>
                </a:solidFill>
              </a:rPr>
              <a:t>التعديات الزراعية في المنطقة</a:t>
            </a:r>
            <a:endParaRPr lang="en-US" sz="1800" b="1" i="0" u="none" strike="noStrike" kern="1200" baseline="0" dirty="0">
              <a:solidFill>
                <a:prstClr val="black">
                  <a:lumMod val="65000"/>
                  <a:lumOff val="35000"/>
                </a:prstClr>
              </a:solidFill>
            </a:endParaRPr>
          </a:p>
        </c:rich>
      </c:tx>
      <c:overlay val="0"/>
      <c:spPr>
        <a:noFill/>
        <a:ln>
          <a:noFill/>
        </a:ln>
        <a:effectLst/>
      </c:spPr>
      <c:txPr>
        <a:bodyPr rot="0" spcFirstLastPara="1" vertOverflow="ellipsis" vert="horz" wrap="square" anchor="ctr" anchorCtr="1"/>
        <a:lstStyle/>
        <a:p>
          <a:pPr marL="0" marR="0" lvl="0" indent="0" algn="ctr" defTabSz="914400" rtl="1" eaLnBrk="1" fontAlgn="auto" latinLnBrk="0" hangingPunct="1">
            <a:lnSpc>
              <a:spcPct val="100000"/>
            </a:lnSpc>
            <a:spcBef>
              <a:spcPts val="0"/>
            </a:spcBef>
            <a:spcAft>
              <a:spcPts val="0"/>
            </a:spcAft>
            <a:buClrTx/>
            <a:buSzTx/>
            <a:buFontTx/>
            <a:buNone/>
            <a:tabLst/>
            <a:defRPr sz="2128" b="1" i="0" u="none" strike="noStrike" kern="1200" baseline="0">
              <a:solidFill>
                <a:prstClr val="black">
                  <a:lumMod val="65000"/>
                  <a:lumOff val="35000"/>
                </a:prstClr>
              </a:solidFill>
              <a:latin typeface="+mn-lt"/>
              <a:ea typeface="+mn-ea"/>
              <a:cs typeface="+mn-cs"/>
            </a:defRPr>
          </a:pPr>
          <a:endParaRPr lang="en-US"/>
        </a:p>
      </c:txPr>
    </c:title>
    <c:autoTitleDeleted val="0"/>
    <c:plotArea>
      <c:layout/>
      <c:pieChart>
        <c:varyColors val="1"/>
        <c:ser>
          <c:idx val="0"/>
          <c:order val="0"/>
          <c:dPt>
            <c:idx val="0"/>
            <c:bubble3D val="0"/>
            <c:spPr>
              <a:solidFill>
                <a:srgbClr val="65AF7E"/>
              </a:solidFill>
              <a:ln>
                <a:solidFill>
                  <a:schemeClr val="bg2">
                    <a:lumMod val="10000"/>
                  </a:schemeClr>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3050-4D03-8169-F40F2D413573}"/>
              </c:ext>
            </c:extLst>
          </c:dPt>
          <c:dPt>
            <c:idx val="1"/>
            <c:bubble3D val="0"/>
            <c:spPr>
              <a:solidFill>
                <a:srgbClr val="9DD69F"/>
              </a:solidFill>
              <a:ln>
                <a:solidFill>
                  <a:schemeClr val="bg2">
                    <a:lumMod val="10000"/>
                  </a:schemeClr>
                </a:solid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3050-4D03-8169-F40F2D413573}"/>
              </c:ext>
            </c:extLst>
          </c:dPt>
          <c:dLbls>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bg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Sheet1!$B$8:$C$8</c:f>
              <c:strCache>
                <c:ptCount val="2"/>
                <c:pt idx="0">
                  <c:v>نسبة التعدي على الاراضي عالية القيمة الزراعية</c:v>
                </c:pt>
                <c:pt idx="1">
                  <c:v>نسبة التعدي على الاراضي متوسطة القيمة الزراعية</c:v>
                </c:pt>
              </c:strCache>
            </c:strRef>
          </c:cat>
          <c:val>
            <c:numRef>
              <c:f>Sheet1!$B$9:$C$9</c:f>
              <c:numCache>
                <c:formatCode>General</c:formatCode>
                <c:ptCount val="2"/>
                <c:pt idx="0">
                  <c:v>7.3913313886573642</c:v>
                </c:pt>
                <c:pt idx="1">
                  <c:v>14.968161165938204</c:v>
                </c:pt>
              </c:numCache>
            </c:numRef>
          </c:val>
          <c:extLst>
            <c:ext xmlns:c16="http://schemas.microsoft.com/office/drawing/2014/chart" uri="{C3380CC4-5D6E-409C-BE32-E72D297353CC}">
              <c16:uniqueId val="{00000004-3050-4D03-8169-F40F2D413573}"/>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rtl="1">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9050">
              <a:solidFill>
                <a:schemeClr val="bg1"/>
              </a:solidFill>
            </a:ln>
            <a:effectLst>
              <a:outerShdw blurRad="57150" dist="38100" dir="5400000" sx="102000" sy="102000" algn="ctr" rotWithShape="0">
                <a:srgbClr val="000000">
                  <a:alpha val="63000"/>
                </a:srgbClr>
              </a:outerShdw>
            </a:effectLst>
          </c:spPr>
          <c:dPt>
            <c:idx val="0"/>
            <c:bubble3D val="0"/>
            <c:spPr>
              <a:solidFill>
                <a:srgbClr val="A50126"/>
              </a:solidFill>
              <a:ln w="1905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1-8EF7-451B-9388-FAB30838B5AD}"/>
              </c:ext>
            </c:extLst>
          </c:dPt>
          <c:dPt>
            <c:idx val="1"/>
            <c:bubble3D val="0"/>
            <c:spPr>
              <a:solidFill>
                <a:srgbClr val="F88E52"/>
              </a:solidFill>
              <a:ln w="1905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3-8EF7-451B-9388-FAB30838B5AD}"/>
              </c:ext>
            </c:extLst>
          </c:dPt>
          <c:dPt>
            <c:idx val="2"/>
            <c:bubble3D val="0"/>
            <c:spPr>
              <a:solidFill>
                <a:srgbClr val="FFFFBF"/>
              </a:solidFill>
              <a:ln w="1905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5-8EF7-451B-9388-FAB30838B5AD}"/>
              </c:ext>
            </c:extLst>
          </c:dPt>
          <c:dPt>
            <c:idx val="3"/>
            <c:bubble3D val="0"/>
            <c:spPr>
              <a:solidFill>
                <a:srgbClr val="87CB68"/>
              </a:solidFill>
              <a:ln w="1905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7-8EF7-451B-9388-FAB30838B5AD}"/>
              </c:ext>
            </c:extLst>
          </c:dPt>
          <c:dPt>
            <c:idx val="4"/>
            <c:bubble3D val="0"/>
            <c:spPr>
              <a:solidFill>
                <a:srgbClr val="006837"/>
              </a:solidFill>
              <a:ln w="19050">
                <a:solidFill>
                  <a:schemeClr val="bg1"/>
                </a:solidFill>
              </a:ln>
              <a:effectLst>
                <a:outerShdw blurRad="57150" dist="38100" dir="5400000" sx="102000" sy="102000" algn="ctr" rotWithShape="0">
                  <a:srgbClr val="000000">
                    <a:alpha val="63000"/>
                  </a:srgbClr>
                </a:outerShdw>
              </a:effectLst>
            </c:spPr>
            <c:extLst>
              <c:ext xmlns:c16="http://schemas.microsoft.com/office/drawing/2014/chart" uri="{C3380CC4-5D6E-409C-BE32-E72D297353CC}">
                <c16:uniqueId val="{00000009-8EF7-451B-9388-FAB30838B5AD}"/>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Sheet1!$I$34:$M$34</c:f>
              <c:strCache>
                <c:ptCount val="5"/>
                <c:pt idx="0">
                  <c:v>عالي جدا</c:v>
                </c:pt>
                <c:pt idx="1">
                  <c:v>عالي</c:v>
                </c:pt>
                <c:pt idx="2">
                  <c:v>متوسط</c:v>
                </c:pt>
                <c:pt idx="3">
                  <c:v>منخفض</c:v>
                </c:pt>
                <c:pt idx="4">
                  <c:v>منخفض جدا</c:v>
                </c:pt>
              </c:strCache>
            </c:strRef>
          </c:cat>
          <c:val>
            <c:numRef>
              <c:f>Sheet1!$I$35:$M$35</c:f>
              <c:numCache>
                <c:formatCode>#,##0.00</c:formatCode>
                <c:ptCount val="5"/>
                <c:pt idx="0">
                  <c:v>18790755.100000001</c:v>
                </c:pt>
                <c:pt idx="1">
                  <c:v>54454884.100000001</c:v>
                </c:pt>
                <c:pt idx="2">
                  <c:v>21142261.5</c:v>
                </c:pt>
                <c:pt idx="3">
                  <c:v>8222687.4000000004</c:v>
                </c:pt>
                <c:pt idx="4" formatCode="General">
                  <c:v>2753997.313879</c:v>
                </c:pt>
              </c:numCache>
            </c:numRef>
          </c:val>
          <c:extLst>
            <c:ext xmlns:c16="http://schemas.microsoft.com/office/drawing/2014/chart" uri="{C3380CC4-5D6E-409C-BE32-E72D297353CC}">
              <c16:uniqueId val="{0000000A-8EF7-451B-9388-FAB30838B5AD}"/>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12700">
              <a:solidFill>
                <a:schemeClr val="bg1"/>
              </a:solidFill>
            </a:ln>
            <a:effectLst>
              <a:outerShdw blurRad="57150" dist="19050" dir="5400000" sx="103000" sy="103000" algn="ctr" rotWithShape="0">
                <a:srgbClr val="000000">
                  <a:alpha val="63000"/>
                </a:srgbClr>
              </a:outerShdw>
            </a:effectLst>
          </c:spPr>
          <c:dPt>
            <c:idx val="0"/>
            <c:bubble3D val="0"/>
            <c:spPr>
              <a:solidFill>
                <a:srgbClr val="DBFFCB"/>
              </a:solidFill>
              <a:ln w="12700">
                <a:solidFill>
                  <a:schemeClr val="bg1"/>
                </a:solidFill>
              </a:ln>
              <a:effectLst>
                <a:outerShdw blurRad="57150" dist="19050" dir="5400000" sx="103000" sy="103000" algn="ctr" rotWithShape="0">
                  <a:srgbClr val="000000">
                    <a:alpha val="63000"/>
                  </a:srgbClr>
                </a:outerShdw>
              </a:effectLst>
            </c:spPr>
            <c:extLst>
              <c:ext xmlns:c16="http://schemas.microsoft.com/office/drawing/2014/chart" uri="{C3380CC4-5D6E-409C-BE32-E72D297353CC}">
                <c16:uniqueId val="{00000001-2C67-4D97-BAB8-206214A84172}"/>
              </c:ext>
            </c:extLst>
          </c:dPt>
          <c:dPt>
            <c:idx val="1"/>
            <c:bubble3D val="0"/>
            <c:spPr>
              <a:solidFill>
                <a:srgbClr val="B4FB8A"/>
              </a:solidFill>
              <a:ln w="12700">
                <a:solidFill>
                  <a:schemeClr val="bg1"/>
                </a:solidFill>
              </a:ln>
              <a:effectLst>
                <a:outerShdw blurRad="57150" dist="19050" dir="5400000" sx="103000" sy="103000" algn="ctr" rotWithShape="0">
                  <a:srgbClr val="000000">
                    <a:alpha val="63000"/>
                  </a:srgbClr>
                </a:outerShdw>
              </a:effectLst>
            </c:spPr>
            <c:extLst>
              <c:ext xmlns:c16="http://schemas.microsoft.com/office/drawing/2014/chart" uri="{C3380CC4-5D6E-409C-BE32-E72D297353CC}">
                <c16:uniqueId val="{00000003-2C67-4D97-BAB8-206214A84172}"/>
              </c:ext>
            </c:extLst>
          </c:dPt>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tx1">
                        <a:lumMod val="75000"/>
                        <a:lumOff val="25000"/>
                      </a:schemeClr>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Sheet1!$B$39:$C$39</c:f>
              <c:strCache>
                <c:ptCount val="2"/>
                <c:pt idx="0">
                  <c:v>نسبة الأراضي المعرضة للفيضانات من القيمة الزراعية المتوسطة</c:v>
                </c:pt>
                <c:pt idx="1">
                  <c:v>نسبة الأراضي المعرضة للفيضانات من القيمة الزراعية العالية</c:v>
                </c:pt>
              </c:strCache>
            </c:strRef>
          </c:cat>
          <c:val>
            <c:numRef>
              <c:f>Sheet1!$B$40:$C$40</c:f>
              <c:numCache>
                <c:formatCode>#,##0.00</c:formatCode>
                <c:ptCount val="2"/>
                <c:pt idx="0">
                  <c:v>22.481172511813625</c:v>
                </c:pt>
                <c:pt idx="1">
                  <c:v>34.534433605892332</c:v>
                </c:pt>
              </c:numCache>
            </c:numRef>
          </c:val>
          <c:extLst>
            <c:ext xmlns:c16="http://schemas.microsoft.com/office/drawing/2014/chart" uri="{C3380CC4-5D6E-409C-BE32-E72D297353CC}">
              <c16:uniqueId val="{00000004-2C67-4D97-BAB8-206214A84172}"/>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w="28575">
              <a:solidFill>
                <a:schemeClr val="accent1">
                  <a:lumMod val="20000"/>
                  <a:lumOff val="80000"/>
                </a:schemeClr>
              </a:solidFill>
            </a:ln>
            <a:effectLst>
              <a:outerShdw blurRad="57150" dist="50800" dir="5400000" sx="102000" sy="102000" algn="ctr" rotWithShape="0">
                <a:srgbClr val="000000">
                  <a:alpha val="63000"/>
                </a:srgbClr>
              </a:outerShdw>
            </a:effectLst>
          </c:spPr>
          <c:dPt>
            <c:idx val="0"/>
            <c:bubble3D val="0"/>
            <c:spPr>
              <a:solidFill>
                <a:srgbClr val="CCEDFF"/>
              </a:solidFill>
              <a:ln w="28575">
                <a:solidFill>
                  <a:schemeClr val="accent1">
                    <a:lumMod val="20000"/>
                    <a:lumOff val="80000"/>
                  </a:schemeClr>
                </a:solidFill>
              </a:ln>
              <a:effectLst>
                <a:outerShdw blurRad="57150" dist="50800" dir="5400000" sx="102000" sy="102000" algn="ctr" rotWithShape="0">
                  <a:srgbClr val="000000">
                    <a:alpha val="63000"/>
                  </a:srgbClr>
                </a:outerShdw>
              </a:effectLst>
            </c:spPr>
            <c:extLst>
              <c:ext xmlns:c16="http://schemas.microsoft.com/office/drawing/2014/chart" uri="{C3380CC4-5D6E-409C-BE32-E72D297353CC}">
                <c16:uniqueId val="{00000001-5FDA-4892-B056-105A0B2D789E}"/>
              </c:ext>
            </c:extLst>
          </c:dPt>
          <c:dPt>
            <c:idx val="1"/>
            <c:bubble3D val="0"/>
            <c:spPr>
              <a:solidFill>
                <a:srgbClr val="348BFF"/>
              </a:solidFill>
              <a:ln w="28575">
                <a:solidFill>
                  <a:schemeClr val="accent1">
                    <a:lumMod val="20000"/>
                    <a:lumOff val="80000"/>
                  </a:schemeClr>
                </a:solidFill>
              </a:ln>
              <a:effectLst>
                <a:outerShdw blurRad="57150" dist="50800" dir="5400000" sx="102000" sy="102000" algn="ctr" rotWithShape="0">
                  <a:srgbClr val="000000">
                    <a:alpha val="63000"/>
                  </a:srgbClr>
                </a:outerShdw>
              </a:effectLst>
            </c:spPr>
            <c:extLst>
              <c:ext xmlns:c16="http://schemas.microsoft.com/office/drawing/2014/chart" uri="{C3380CC4-5D6E-409C-BE32-E72D297353CC}">
                <c16:uniqueId val="{00000003-5FDA-4892-B056-105A0B2D789E}"/>
              </c:ext>
            </c:extLst>
          </c:dPt>
          <c:dPt>
            <c:idx val="2"/>
            <c:bubble3D val="0"/>
            <c:spPr>
              <a:solidFill>
                <a:srgbClr val="3470B9"/>
              </a:solidFill>
              <a:ln w="28575">
                <a:solidFill>
                  <a:schemeClr val="accent1">
                    <a:lumMod val="20000"/>
                    <a:lumOff val="80000"/>
                  </a:schemeClr>
                </a:solidFill>
              </a:ln>
              <a:effectLst>
                <a:outerShdw blurRad="57150" dist="50800" dir="5400000" sx="102000" sy="102000" algn="ctr" rotWithShape="0">
                  <a:srgbClr val="000000">
                    <a:alpha val="63000"/>
                  </a:srgbClr>
                </a:outerShdw>
              </a:effectLst>
            </c:spPr>
            <c:extLst>
              <c:ext xmlns:c16="http://schemas.microsoft.com/office/drawing/2014/chart" uri="{C3380CC4-5D6E-409C-BE32-E72D297353CC}">
                <c16:uniqueId val="{00000005-5FDA-4892-B056-105A0B2D789E}"/>
              </c:ext>
            </c:extLst>
          </c:dPt>
          <c:dPt>
            <c:idx val="3"/>
            <c:bubble3D val="0"/>
            <c:spPr>
              <a:solidFill>
                <a:srgbClr val="33518F"/>
              </a:solidFill>
              <a:ln w="28575">
                <a:solidFill>
                  <a:schemeClr val="accent1">
                    <a:lumMod val="20000"/>
                    <a:lumOff val="80000"/>
                  </a:schemeClr>
                </a:solidFill>
              </a:ln>
              <a:effectLst>
                <a:outerShdw blurRad="57150" dist="50800" dir="5400000" sx="102000" sy="102000" algn="ctr" rotWithShape="0">
                  <a:srgbClr val="000000">
                    <a:alpha val="63000"/>
                  </a:srgbClr>
                </a:outerShdw>
              </a:effectLst>
            </c:spPr>
            <c:extLst>
              <c:ext xmlns:c16="http://schemas.microsoft.com/office/drawing/2014/chart" uri="{C3380CC4-5D6E-409C-BE32-E72D297353CC}">
                <c16:uniqueId val="{00000007-5FDA-4892-B056-105A0B2D789E}"/>
              </c:ext>
            </c:extLst>
          </c:dPt>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bg1"/>
                    </a:solidFill>
                    <a:effectLst>
                      <a:outerShdw blurRad="38100" dist="38100" dir="2700000" algn="tl">
                        <a:srgbClr val="000000">
                          <a:alpha val="43137"/>
                        </a:srgbClr>
                      </a:outerShdw>
                    </a:effectLst>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Sheet1!$B$26:$E$26</c:f>
              <c:strCache>
                <c:ptCount val="4"/>
                <c:pt idx="0">
                  <c:v>ضعيفة</c:v>
                </c:pt>
                <c:pt idx="1">
                  <c:v>ضعيفة جدا</c:v>
                </c:pt>
                <c:pt idx="2">
                  <c:v>عالية</c:v>
                </c:pt>
                <c:pt idx="3">
                  <c:v>ما بين</c:v>
                </c:pt>
              </c:strCache>
            </c:strRef>
          </c:cat>
          <c:val>
            <c:numRef>
              <c:f>Sheet1!$B$27:$E$27</c:f>
              <c:numCache>
                <c:formatCode>#,##0.00</c:formatCode>
                <c:ptCount val="4"/>
                <c:pt idx="0">
                  <c:v>10010996.199999999</c:v>
                </c:pt>
                <c:pt idx="1">
                  <c:v>55347146.200000003</c:v>
                </c:pt>
                <c:pt idx="2">
                  <c:v>51680361.399999999</c:v>
                </c:pt>
                <c:pt idx="3">
                  <c:v>8635310.5</c:v>
                </c:pt>
              </c:numCache>
            </c:numRef>
          </c:val>
          <c:extLst>
            <c:ext xmlns:c16="http://schemas.microsoft.com/office/drawing/2014/chart" uri="{C3380CC4-5D6E-409C-BE32-E72D297353CC}">
              <c16:uniqueId val="{00000008-5FDA-4892-B056-105A0B2D789E}"/>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Sheet1!$A$3</c:f>
              <c:strCache>
                <c:ptCount val="1"/>
                <c:pt idx="0">
                  <c:v>الأراضي الفارغة</c:v>
                </c:pt>
              </c:strCache>
            </c:strRef>
          </c:tx>
          <c:spPr>
            <a:gradFill>
              <a:gsLst>
                <a:gs pos="0">
                  <a:schemeClr val="bg1"/>
                </a:gs>
                <a:gs pos="100000">
                  <a:schemeClr val="bg1">
                    <a:alpha val="70000"/>
                  </a:schemeClr>
                </a:gs>
              </a:gsLst>
              <a:lin ang="5400000" scaled="1"/>
            </a:gradFill>
            <a:ln>
              <a:noFill/>
            </a:ln>
            <a:effectLst>
              <a:outerShdw blurRad="50800" dist="38100" dir="8100000" algn="tr" rotWithShape="0">
                <a:prstClr val="black">
                  <a:alpha val="40000"/>
                </a:prstClr>
              </a:outerShdw>
            </a:effectLst>
            <a:sp3d/>
          </c:spPr>
          <c:invertIfNegative val="0"/>
          <c:val>
            <c:numRef>
              <c:f>Sheet1!$A$4</c:f>
              <c:numCache>
                <c:formatCode>General</c:formatCode>
                <c:ptCount val="1"/>
                <c:pt idx="0">
                  <c:v>72950757.3755555</c:v>
                </c:pt>
              </c:numCache>
            </c:numRef>
          </c:val>
          <c:shape val="cylinder"/>
          <c:extLst>
            <c:ext xmlns:c16="http://schemas.microsoft.com/office/drawing/2014/chart" uri="{C3380CC4-5D6E-409C-BE32-E72D297353CC}">
              <c16:uniqueId val="{00000000-0D94-4288-88A5-655EDE8DF273}"/>
            </c:ext>
          </c:extLst>
        </c:ser>
        <c:ser>
          <c:idx val="1"/>
          <c:order val="1"/>
          <c:tx>
            <c:strRef>
              <c:f>Sheet1!$B$3</c:f>
              <c:strCache>
                <c:ptCount val="1"/>
                <c:pt idx="0">
                  <c:v>الأراضي المبنية</c:v>
                </c:pt>
              </c:strCache>
            </c:strRef>
          </c:tx>
          <c:spPr>
            <a:gradFill>
              <a:gsLst>
                <a:gs pos="0">
                  <a:schemeClr val="tx1"/>
                </a:gs>
                <a:gs pos="100000">
                  <a:schemeClr val="tx1">
                    <a:lumMod val="85000"/>
                    <a:lumOff val="15000"/>
                    <a:alpha val="70000"/>
                  </a:schemeClr>
                </a:gs>
              </a:gsLst>
              <a:lin ang="5400000" scaled="1"/>
            </a:gradFill>
            <a:ln>
              <a:noFill/>
            </a:ln>
            <a:effectLst>
              <a:outerShdw blurRad="50800" dist="38100" dir="5400000" algn="t" rotWithShape="0">
                <a:prstClr val="black">
                  <a:alpha val="40000"/>
                </a:prstClr>
              </a:outerShdw>
            </a:effectLst>
            <a:sp3d/>
          </c:spPr>
          <c:invertIfNegative val="0"/>
          <c:val>
            <c:numRef>
              <c:f>Sheet1!$B$4</c:f>
              <c:numCache>
                <c:formatCode>General</c:formatCode>
                <c:ptCount val="1"/>
                <c:pt idx="0">
                  <c:v>35244144.398444504</c:v>
                </c:pt>
              </c:numCache>
            </c:numRef>
          </c:val>
          <c:shape val="cylinder"/>
          <c:extLst>
            <c:ext xmlns:c16="http://schemas.microsoft.com/office/drawing/2014/chart" uri="{C3380CC4-5D6E-409C-BE32-E72D297353CC}">
              <c16:uniqueId val="{00000001-0D94-4288-88A5-655EDE8DF273}"/>
            </c:ext>
          </c:extLst>
        </c:ser>
        <c:dLbls>
          <c:showLegendKey val="0"/>
          <c:showVal val="0"/>
          <c:showCatName val="0"/>
          <c:showSerName val="0"/>
          <c:showPercent val="0"/>
          <c:showBubbleSize val="0"/>
        </c:dLbls>
        <c:gapWidth val="150"/>
        <c:gapDepth val="0"/>
        <c:shape val="box"/>
        <c:axId val="318500504"/>
        <c:axId val="318502664"/>
        <c:axId val="0"/>
      </c:bar3DChart>
      <c:catAx>
        <c:axId val="318500504"/>
        <c:scaling>
          <c:orientation val="minMax"/>
        </c:scaling>
        <c:delete val="1"/>
        <c:axPos val="b"/>
        <c:numFmt formatCode="General" sourceLinked="1"/>
        <c:majorTickMark val="none"/>
        <c:minorTickMark val="none"/>
        <c:tickLblPos val="nextTo"/>
        <c:crossAx val="318502664"/>
        <c:crosses val="autoZero"/>
        <c:auto val="1"/>
        <c:lblAlgn val="ctr"/>
        <c:lblOffset val="100"/>
        <c:noMultiLvlLbl val="0"/>
      </c:catAx>
      <c:valAx>
        <c:axId val="318502664"/>
        <c:scaling>
          <c:orientation val="minMax"/>
        </c:scaling>
        <c:delete val="1"/>
        <c:axPos val="l"/>
        <c:majorGridlines>
          <c:spPr>
            <a:ln w="9525" cap="flat" cmpd="sng" algn="ctr">
              <a:noFill/>
              <a:round/>
            </a:ln>
            <a:effectLst/>
          </c:spPr>
        </c:majorGridlines>
        <c:numFmt formatCode="General" sourceLinked="1"/>
        <c:majorTickMark val="none"/>
        <c:minorTickMark val="none"/>
        <c:tickLblPos val="nextTo"/>
        <c:crossAx val="3185005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4.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96">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2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96">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2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7.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8.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9.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0.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1.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2.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3.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4.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5.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6.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7.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8.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19.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20.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21.xml><?xml version="1.0" encoding="utf-8"?>
<cs:chartStyle xmlns:cs="http://schemas.microsoft.com/office/drawing/2012/chartStyle" xmlns:a="http://schemas.openxmlformats.org/drawingml/2006/main" id="293">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cs:spPr>
  </cs:dataPoint>
  <cs:dataPoint3D>
    <cs:lnRef idx="0"/>
    <cs:fillRef idx="0">
      <cs:styleClr val="auto"/>
    </cs:fillRef>
    <cs:effectRef idx="0"/>
    <cs:fontRef idx="minor">
      <a:schemeClr val="tx1"/>
    </cs:fontRef>
    <cs:spPr>
      <a:gradFill>
        <a:gsLst>
          <a:gs pos="100000">
            <a:schemeClr val="phClr">
              <a:alpha val="0"/>
            </a:schemeClr>
          </a:gs>
          <a:gs pos="50000">
            <a:schemeClr val="phClr"/>
          </a:gs>
        </a:gsLst>
        <a:lin ang="5400000" scaled="0"/>
      </a:gradFill>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tx1">
            <a:lumMod val="5000"/>
            <a:lumOff val="9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2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drawings/drawing1.xml><?xml version="1.0" encoding="utf-8"?>
<c:userShapes xmlns:c="http://schemas.openxmlformats.org/drawingml/2006/chart">
  <cdr:relSizeAnchor xmlns:cdr="http://schemas.openxmlformats.org/drawingml/2006/chartDrawing">
    <cdr:from>
      <cdr:x>0.11237</cdr:x>
      <cdr:y>0.76979</cdr:y>
    </cdr:from>
    <cdr:to>
      <cdr:x>0.2735</cdr:x>
      <cdr:y>0.91056</cdr:y>
    </cdr:to>
    <cdr:sp macro="" textlink="">
      <cdr:nvSpPr>
        <cdr:cNvPr id="3" name="TextBox 2">
          <a:extLst xmlns:a="http://schemas.openxmlformats.org/drawingml/2006/main">
            <a:ext uri="{FF2B5EF4-FFF2-40B4-BE49-F238E27FC236}">
              <a16:creationId xmlns:a16="http://schemas.microsoft.com/office/drawing/2014/main" id="{4FF66A1B-062D-A088-BEDF-ABB0BD5D05CD}"/>
            </a:ext>
          </a:extLst>
        </cdr:cNvPr>
        <cdr:cNvSpPr txBox="1"/>
      </cdr:nvSpPr>
      <cdr:spPr>
        <a:xfrm xmlns:a="http://schemas.openxmlformats.org/drawingml/2006/main">
          <a:off x="440574" y="2182090"/>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C1BBB3"/>
              </a:solidFill>
              <a:effectLst>
                <a:outerShdw blurRad="38100" dist="38100" dir="2700000" algn="tl">
                  <a:srgbClr val="000000">
                    <a:alpha val="43137"/>
                  </a:srgbClr>
                </a:outerShdw>
              </a:effectLst>
            </a:rPr>
            <a:t>1%</a:t>
          </a:r>
          <a:endParaRPr lang="en-US" sz="1400" b="1" dirty="0">
            <a:solidFill>
              <a:srgbClr val="C1BBB3"/>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0.20141</cdr:x>
      <cdr:y>0.76979</cdr:y>
    </cdr:from>
    <cdr:to>
      <cdr:x>0.36254</cdr:x>
      <cdr:y>0.91056</cdr:y>
    </cdr:to>
    <cdr:sp macro="" textlink="">
      <cdr:nvSpPr>
        <cdr:cNvPr id="4" name="TextBox 3">
          <a:extLst xmlns:a="http://schemas.openxmlformats.org/drawingml/2006/main">
            <a:ext uri="{FF2B5EF4-FFF2-40B4-BE49-F238E27FC236}">
              <a16:creationId xmlns:a16="http://schemas.microsoft.com/office/drawing/2014/main" id="{26847918-F344-3A9B-1473-D203C71F751D}"/>
            </a:ext>
          </a:extLst>
        </cdr:cNvPr>
        <cdr:cNvSpPr txBox="1"/>
      </cdr:nvSpPr>
      <cdr:spPr>
        <a:xfrm xmlns:a="http://schemas.openxmlformats.org/drawingml/2006/main">
          <a:off x="789709" y="2182090"/>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FEE6CE"/>
              </a:solidFill>
              <a:effectLst>
                <a:outerShdw blurRad="38100" dist="38100" dir="2700000" algn="tl">
                  <a:srgbClr val="000000">
                    <a:alpha val="43137"/>
                  </a:srgbClr>
                </a:outerShdw>
              </a:effectLst>
            </a:rPr>
            <a:t>2%</a:t>
          </a:r>
          <a:endParaRPr lang="en-US" sz="1400" b="1" dirty="0">
            <a:solidFill>
              <a:srgbClr val="FEE6CE"/>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0.28443</cdr:x>
      <cdr:y>0.76979</cdr:y>
    </cdr:from>
    <cdr:to>
      <cdr:x>0.44556</cdr:x>
      <cdr:y>0.91056</cdr:y>
    </cdr:to>
    <cdr:sp macro="" textlink="">
      <cdr:nvSpPr>
        <cdr:cNvPr id="5" name="TextBox 4">
          <a:extLst xmlns:a="http://schemas.openxmlformats.org/drawingml/2006/main">
            <a:ext uri="{FF2B5EF4-FFF2-40B4-BE49-F238E27FC236}">
              <a16:creationId xmlns:a16="http://schemas.microsoft.com/office/drawing/2014/main" id="{FAF638E3-91F7-AC2C-1EAB-7367EEB9D2EB}"/>
            </a:ext>
          </a:extLst>
        </cdr:cNvPr>
        <cdr:cNvSpPr txBox="1"/>
      </cdr:nvSpPr>
      <cdr:spPr>
        <a:xfrm xmlns:a="http://schemas.openxmlformats.org/drawingml/2006/main">
          <a:off x="1115208" y="2182090"/>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FCD0A1"/>
              </a:solidFill>
              <a:effectLst>
                <a:outerShdw blurRad="38100" dist="38100" dir="2700000" algn="tl">
                  <a:srgbClr val="000000">
                    <a:alpha val="43137"/>
                  </a:srgbClr>
                </a:outerShdw>
              </a:effectLst>
            </a:rPr>
            <a:t>3%</a:t>
          </a:r>
          <a:endParaRPr lang="en-US" sz="1400" b="1" dirty="0">
            <a:solidFill>
              <a:srgbClr val="FCD0A1"/>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0.35418</cdr:x>
      <cdr:y>0.72287</cdr:y>
    </cdr:from>
    <cdr:to>
      <cdr:x>0.51531</cdr:x>
      <cdr:y>0.86364</cdr:y>
    </cdr:to>
    <cdr:sp macro="" textlink="">
      <cdr:nvSpPr>
        <cdr:cNvPr id="6" name="TextBox 5">
          <a:extLst xmlns:a="http://schemas.openxmlformats.org/drawingml/2006/main">
            <a:ext uri="{FF2B5EF4-FFF2-40B4-BE49-F238E27FC236}">
              <a16:creationId xmlns:a16="http://schemas.microsoft.com/office/drawing/2014/main" id="{5E438A0D-5F6E-F4D4-38C4-A1611BC563D6}"/>
            </a:ext>
          </a:extLst>
        </cdr:cNvPr>
        <cdr:cNvSpPr txBox="1"/>
      </cdr:nvSpPr>
      <cdr:spPr>
        <a:xfrm xmlns:a="http://schemas.openxmlformats.org/drawingml/2006/main">
          <a:off x="1388687" y="2049087"/>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FDAE6B"/>
              </a:solidFill>
              <a:effectLst>
                <a:outerShdw blurRad="38100" dist="38100" dir="2700000" algn="tl">
                  <a:srgbClr val="000000">
                    <a:alpha val="43137"/>
                  </a:srgbClr>
                </a:outerShdw>
              </a:effectLst>
            </a:rPr>
            <a:t>7%</a:t>
          </a:r>
          <a:endParaRPr lang="en-US" sz="1400" b="1" dirty="0">
            <a:solidFill>
              <a:srgbClr val="FDAE6B"/>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0.42648</cdr:x>
      <cdr:y>0.03959</cdr:y>
    </cdr:from>
    <cdr:to>
      <cdr:x>0.58761</cdr:x>
      <cdr:y>0.18035</cdr:y>
    </cdr:to>
    <cdr:sp macro="" textlink="">
      <cdr:nvSpPr>
        <cdr:cNvPr id="7" name="TextBox 6">
          <a:extLst xmlns:a="http://schemas.openxmlformats.org/drawingml/2006/main">
            <a:ext uri="{FF2B5EF4-FFF2-40B4-BE49-F238E27FC236}">
              <a16:creationId xmlns:a16="http://schemas.microsoft.com/office/drawing/2014/main" id="{1F47A20D-00B1-7B02-BF58-A43BA9346E38}"/>
            </a:ext>
          </a:extLst>
        </cdr:cNvPr>
        <cdr:cNvSpPr txBox="1"/>
      </cdr:nvSpPr>
      <cdr:spPr>
        <a:xfrm xmlns:a="http://schemas.openxmlformats.org/drawingml/2006/main">
          <a:off x="1672161" y="112222"/>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FD8C3C"/>
              </a:solidFill>
              <a:effectLst>
                <a:outerShdw blurRad="38100" dist="38100" dir="2700000" algn="tl">
                  <a:srgbClr val="000000">
                    <a:alpha val="43137"/>
                  </a:srgbClr>
                </a:outerShdw>
              </a:effectLst>
            </a:rPr>
            <a:t>66%</a:t>
          </a:r>
          <a:endParaRPr lang="en-US" sz="1400" b="1" dirty="0">
            <a:solidFill>
              <a:srgbClr val="FD8C3C"/>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0.52332</cdr:x>
      <cdr:y>0.6173</cdr:y>
    </cdr:from>
    <cdr:to>
      <cdr:x>0.68445</cdr:x>
      <cdr:y>0.75806</cdr:y>
    </cdr:to>
    <cdr:sp macro="" textlink="">
      <cdr:nvSpPr>
        <cdr:cNvPr id="8" name="TextBox 7">
          <a:extLst xmlns:a="http://schemas.openxmlformats.org/drawingml/2006/main">
            <a:ext uri="{FF2B5EF4-FFF2-40B4-BE49-F238E27FC236}">
              <a16:creationId xmlns:a16="http://schemas.microsoft.com/office/drawing/2014/main" id="{D49DC465-EEAC-171D-DDD8-785138D119BA}"/>
            </a:ext>
          </a:extLst>
        </cdr:cNvPr>
        <cdr:cNvSpPr txBox="1"/>
      </cdr:nvSpPr>
      <cdr:spPr>
        <a:xfrm xmlns:a="http://schemas.openxmlformats.org/drawingml/2006/main">
          <a:off x="2051858" y="1749830"/>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F16913"/>
              </a:solidFill>
              <a:effectLst>
                <a:outerShdw blurRad="38100" dist="38100" dir="2700000" algn="tl">
                  <a:srgbClr val="000000">
                    <a:alpha val="43137"/>
                  </a:srgbClr>
                </a:outerShdw>
              </a:effectLst>
            </a:rPr>
            <a:t>16%</a:t>
          </a:r>
          <a:endParaRPr lang="en-US" sz="1400" b="1" dirty="0">
            <a:solidFill>
              <a:srgbClr val="F16913"/>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0.61025</cdr:x>
      <cdr:y>0.76979</cdr:y>
    </cdr:from>
    <cdr:to>
      <cdr:x>0.77138</cdr:x>
      <cdr:y>0.91056</cdr:y>
    </cdr:to>
    <cdr:sp macro="" textlink="">
      <cdr:nvSpPr>
        <cdr:cNvPr id="9" name="TextBox 8">
          <a:extLst xmlns:a="http://schemas.openxmlformats.org/drawingml/2006/main">
            <a:ext uri="{FF2B5EF4-FFF2-40B4-BE49-F238E27FC236}">
              <a16:creationId xmlns:a16="http://schemas.microsoft.com/office/drawing/2014/main" id="{5A0CC740-BEFB-DC97-87DD-FCF3D753E2CF}"/>
            </a:ext>
          </a:extLst>
        </cdr:cNvPr>
        <cdr:cNvSpPr txBox="1"/>
      </cdr:nvSpPr>
      <cdr:spPr>
        <a:xfrm xmlns:a="http://schemas.openxmlformats.org/drawingml/2006/main">
          <a:off x="2392680" y="2182090"/>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D84801"/>
              </a:solidFill>
              <a:effectLst>
                <a:outerShdw blurRad="38100" dist="38100" dir="2700000" algn="tl">
                  <a:srgbClr val="000000">
                    <a:alpha val="43137"/>
                  </a:srgbClr>
                </a:outerShdw>
              </a:effectLst>
            </a:rPr>
            <a:t>3%</a:t>
          </a:r>
          <a:endParaRPr lang="en-US" sz="1400" b="1" dirty="0">
            <a:solidFill>
              <a:srgbClr val="D84801"/>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0.69081</cdr:x>
      <cdr:y>0.80205</cdr:y>
    </cdr:from>
    <cdr:to>
      <cdr:x>0.85194</cdr:x>
      <cdr:y>0.94281</cdr:y>
    </cdr:to>
    <cdr:sp macro="" textlink="">
      <cdr:nvSpPr>
        <cdr:cNvPr id="10" name="TextBox 9">
          <a:extLst xmlns:a="http://schemas.openxmlformats.org/drawingml/2006/main">
            <a:ext uri="{FF2B5EF4-FFF2-40B4-BE49-F238E27FC236}">
              <a16:creationId xmlns:a16="http://schemas.microsoft.com/office/drawing/2014/main" id="{C5E2DE2C-D6C0-0812-E9E9-9910C8744DC8}"/>
            </a:ext>
          </a:extLst>
        </cdr:cNvPr>
        <cdr:cNvSpPr txBox="1"/>
      </cdr:nvSpPr>
      <cdr:spPr>
        <a:xfrm xmlns:a="http://schemas.openxmlformats.org/drawingml/2006/main">
          <a:off x="2708563" y="2273530"/>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A53600"/>
              </a:solidFill>
              <a:effectLst>
                <a:outerShdw blurRad="38100" dist="38100" dir="2700000" algn="tl">
                  <a:srgbClr val="000000">
                    <a:alpha val="43137"/>
                  </a:srgbClr>
                </a:outerShdw>
              </a:effectLst>
            </a:rPr>
            <a:t>1%</a:t>
          </a:r>
          <a:endParaRPr lang="en-US" sz="1400" b="1" dirty="0">
            <a:solidFill>
              <a:srgbClr val="A53600"/>
            </a:solidFill>
            <a:effectLst>
              <a:outerShdw blurRad="38100" dist="38100" dir="2700000" algn="tl">
                <a:srgbClr val="000000">
                  <a:alpha val="43137"/>
                </a:srgbClr>
              </a:outerShdw>
            </a:effectLst>
          </a:endParaRPr>
        </a:p>
      </cdr:txBody>
    </cdr:sp>
  </cdr:relSizeAnchor>
  <cdr:relSizeAnchor xmlns:cdr="http://schemas.openxmlformats.org/drawingml/2006/chartDrawing">
    <cdr:from>
      <cdr:x>0.7689</cdr:x>
      <cdr:y>0.81085</cdr:y>
    </cdr:from>
    <cdr:to>
      <cdr:x>0.93004</cdr:x>
      <cdr:y>0.95161</cdr:y>
    </cdr:to>
    <cdr:sp macro="" textlink="">
      <cdr:nvSpPr>
        <cdr:cNvPr id="11" name="TextBox 10">
          <a:extLst xmlns:a="http://schemas.openxmlformats.org/drawingml/2006/main">
            <a:ext uri="{FF2B5EF4-FFF2-40B4-BE49-F238E27FC236}">
              <a16:creationId xmlns:a16="http://schemas.microsoft.com/office/drawing/2014/main" id="{B13D8EF1-BD37-9DDE-0F4F-E83D44F9A06A}"/>
            </a:ext>
          </a:extLst>
        </cdr:cNvPr>
        <cdr:cNvSpPr txBox="1"/>
      </cdr:nvSpPr>
      <cdr:spPr>
        <a:xfrm xmlns:a="http://schemas.openxmlformats.org/drawingml/2006/main">
          <a:off x="3014748" y="2298469"/>
          <a:ext cx="631768" cy="399011"/>
        </a:xfrm>
        <a:prstGeom xmlns:a="http://schemas.openxmlformats.org/drawingml/2006/main" prst="rect">
          <a:avLst/>
        </a:prstGeom>
        <a:effectLst xmlns:a="http://schemas.openxmlformats.org/drawingml/2006/main">
          <a:outerShdw blurRad="50800" dist="38100" dir="5400000" algn="t" rotWithShape="0">
            <a:prstClr val="black">
              <a:alpha val="40000"/>
            </a:prstClr>
          </a:outerShdw>
        </a:effectLst>
      </cdr:spPr>
      <cdr:txBody>
        <a:bodyPr xmlns:a="http://schemas.openxmlformats.org/drawingml/2006/main" vertOverflow="clip" wrap="square" rtlCol="0"/>
        <a:lstStyle xmlns:a="http://schemas.openxmlformats.org/drawingml/2006/main"/>
        <a:p xmlns:a="http://schemas.openxmlformats.org/drawingml/2006/main">
          <a:r>
            <a:rPr lang="ar-EG" sz="1400" b="1" dirty="0">
              <a:solidFill>
                <a:srgbClr val="7F2701"/>
              </a:solidFill>
              <a:effectLst>
                <a:outerShdw blurRad="38100" dist="38100" dir="2700000" algn="tl">
                  <a:srgbClr val="000000">
                    <a:alpha val="43137"/>
                  </a:srgbClr>
                </a:outerShdw>
              </a:effectLst>
            </a:rPr>
            <a:t>1%</a:t>
          </a:r>
          <a:endParaRPr lang="en-US" sz="1400" b="1" dirty="0">
            <a:solidFill>
              <a:srgbClr val="7F2701"/>
            </a:solidFill>
            <a:effectLst>
              <a:outerShdw blurRad="38100" dist="38100" dir="2700000" algn="tl">
                <a:srgbClr val="000000">
                  <a:alpha val="43137"/>
                </a:srgbClr>
              </a:outerShdw>
            </a:effectLst>
          </a:endParaRP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A89985-4AA8-4936-89ED-9A93DADE5CB1}" type="datetimeFigureOut">
              <a:rPr lang="en-US" smtClean="0"/>
              <a:t>8/5/2024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714777-25EA-4007-AD76-6F7A3453FEF3}" type="slidenum">
              <a:rPr lang="en-US" smtClean="0"/>
              <a:t>‹#›</a:t>
            </a:fld>
            <a:endParaRPr lang="en-US"/>
          </a:p>
        </p:txBody>
      </p:sp>
    </p:spTree>
    <p:extLst>
      <p:ext uri="{BB962C8B-B14F-4D97-AF65-F5344CB8AC3E}">
        <p14:creationId xmlns:p14="http://schemas.microsoft.com/office/powerpoint/2010/main" val="2105707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714777-25EA-4007-AD76-6F7A3453FEF3}" type="slidenum">
              <a:rPr lang="en-US" smtClean="0"/>
              <a:t>4</a:t>
            </a:fld>
            <a:endParaRPr lang="en-US"/>
          </a:p>
        </p:txBody>
      </p:sp>
    </p:spTree>
    <p:extLst>
      <p:ext uri="{BB962C8B-B14F-4D97-AF65-F5344CB8AC3E}">
        <p14:creationId xmlns:p14="http://schemas.microsoft.com/office/powerpoint/2010/main" val="2845819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714777-25EA-4007-AD76-6F7A3453FEF3}" type="slidenum">
              <a:rPr lang="en-US" smtClean="0"/>
              <a:t>62</a:t>
            </a:fld>
            <a:endParaRPr lang="en-US"/>
          </a:p>
        </p:txBody>
      </p:sp>
    </p:spTree>
    <p:extLst>
      <p:ext uri="{BB962C8B-B14F-4D97-AF65-F5344CB8AC3E}">
        <p14:creationId xmlns:p14="http://schemas.microsoft.com/office/powerpoint/2010/main" val="1682436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714777-25EA-4007-AD76-6F7A3453FEF3}" type="slidenum">
              <a:rPr lang="en-US" smtClean="0"/>
              <a:t>65</a:t>
            </a:fld>
            <a:endParaRPr lang="en-US"/>
          </a:p>
        </p:txBody>
      </p:sp>
    </p:spTree>
    <p:extLst>
      <p:ext uri="{BB962C8B-B14F-4D97-AF65-F5344CB8AC3E}">
        <p14:creationId xmlns:p14="http://schemas.microsoft.com/office/powerpoint/2010/main" val="1663294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F59E0-4455-19C7-EA67-17253B401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6308559-C0BF-07B6-0156-48E02B90F8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A69064B-6E27-AB00-631B-BB378A673A2F}"/>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5" name="Footer Placeholder 4">
            <a:extLst>
              <a:ext uri="{FF2B5EF4-FFF2-40B4-BE49-F238E27FC236}">
                <a16:creationId xmlns:a16="http://schemas.microsoft.com/office/drawing/2014/main" id="{3512C6AE-067A-AD15-93D8-9C74C4B38F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0515B3-5DFD-7F95-7D04-777CEE3142F4}"/>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3588575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110C6-449E-01EA-1751-C54C5834B7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BAA508-858E-3740-39A7-9E442E24CC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802BD6-317F-5019-8033-6A05D07884D0}"/>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5" name="Footer Placeholder 4">
            <a:extLst>
              <a:ext uri="{FF2B5EF4-FFF2-40B4-BE49-F238E27FC236}">
                <a16:creationId xmlns:a16="http://schemas.microsoft.com/office/drawing/2014/main" id="{EC81EE0A-F25E-AECB-B524-72F598DB65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DDB197-BAE6-E8B0-BA33-3165E80FAA3F}"/>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2276855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3FE3-C300-B949-F301-4C0C1BE4EF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B2CE2DE-9967-BCEA-E9ED-0139F481BB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0E2228-EDF0-7596-C1FA-281E2CB3AD60}"/>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5" name="Footer Placeholder 4">
            <a:extLst>
              <a:ext uri="{FF2B5EF4-FFF2-40B4-BE49-F238E27FC236}">
                <a16:creationId xmlns:a16="http://schemas.microsoft.com/office/drawing/2014/main" id="{D8E35568-A78F-8463-5205-02F51DB635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A7E0C-3700-4F1C-F703-0328DA153001}"/>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3359396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72B4-182D-49BA-DFD5-0E2EFC990D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E8BE98-71FF-E9E7-0088-BB794284C4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28F3822-2872-0B34-FB75-27E3676BA0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F4044E-1A6E-4341-BB95-77B77717C76E}"/>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6" name="Footer Placeholder 5">
            <a:extLst>
              <a:ext uri="{FF2B5EF4-FFF2-40B4-BE49-F238E27FC236}">
                <a16:creationId xmlns:a16="http://schemas.microsoft.com/office/drawing/2014/main" id="{FC6C1128-550C-F220-1D3E-081CBB0DE3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189039-15F5-60D9-A099-EC366ECA171A}"/>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674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F077C-9BE8-1FB5-B5CA-84AED0F8D0F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330C12-42E6-474A-3D69-9884410260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E13150-2604-1A52-8853-19B3C9746A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EF885B-A685-F1D5-4F08-B2E7EEAD2E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A3DBCF-C940-1437-E1FF-0F0CE132F4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522D3D1-F282-2824-AEA2-DB451E34A62A}"/>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8" name="Footer Placeholder 7">
            <a:extLst>
              <a:ext uri="{FF2B5EF4-FFF2-40B4-BE49-F238E27FC236}">
                <a16:creationId xmlns:a16="http://schemas.microsoft.com/office/drawing/2014/main" id="{FCF9225A-608C-CEB4-4FC5-76EED7FA79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6F59272-2330-19E7-C27A-B4D60B029385}"/>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293596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6BB2-D7EE-CC25-565E-C474A4CE6EE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62363E0-1B0D-C90F-6EC3-A1A3FCE1BC56}"/>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4" name="Footer Placeholder 3">
            <a:extLst>
              <a:ext uri="{FF2B5EF4-FFF2-40B4-BE49-F238E27FC236}">
                <a16:creationId xmlns:a16="http://schemas.microsoft.com/office/drawing/2014/main" id="{DB2E2729-CD44-6125-B080-3C5FA730AB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48E973-F9DA-FFC0-FB25-6CF65AC767FD}"/>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735821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ACF7FB-6BC7-E2EC-FFDE-D5733BFA21A4}"/>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3" name="Footer Placeholder 2">
            <a:extLst>
              <a:ext uri="{FF2B5EF4-FFF2-40B4-BE49-F238E27FC236}">
                <a16:creationId xmlns:a16="http://schemas.microsoft.com/office/drawing/2014/main" id="{B9F4D00F-A252-C578-716C-48441FED5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CEEBD7-0A1F-4A26-D123-5AED886B1473}"/>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4093105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E7219-FC67-BF1E-9B1B-C437C5C5A7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1F6C59-B4E4-4DD7-5EF9-B8E8A6C65E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02F1B5F-3D14-F464-D8F6-0799DEFA6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60D8FB-16D5-B83E-0D54-8F264E07B7BF}"/>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6" name="Footer Placeholder 5">
            <a:extLst>
              <a:ext uri="{FF2B5EF4-FFF2-40B4-BE49-F238E27FC236}">
                <a16:creationId xmlns:a16="http://schemas.microsoft.com/office/drawing/2014/main" id="{7F3C8EA1-919B-76F6-FA85-7349DDF33B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EE0983-D7B1-E958-1E60-6CB2D2E1D0DC}"/>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3424528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035DB-6D1F-EF7C-9487-BC0A17C248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9FD9BC7-C2A5-5B03-1CFB-628B79A1D7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4DBCE7-2A82-80FF-3F0F-12EABA5059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CAB938-DC43-27F4-FBB3-9EB33F725AE2}"/>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6" name="Footer Placeholder 5">
            <a:extLst>
              <a:ext uri="{FF2B5EF4-FFF2-40B4-BE49-F238E27FC236}">
                <a16:creationId xmlns:a16="http://schemas.microsoft.com/office/drawing/2014/main" id="{FA7DFBD8-9AA9-95BC-8EF7-B8A0988EAC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BE1279-739A-ADF1-B0E5-128FE76BC004}"/>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3682294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3362A-EB7E-9D54-35EE-53D295CA283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5AE82A-F6CE-52A1-59C3-743CCCCDFE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BD504C-AD43-F405-767F-27AAC7F0587B}"/>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5" name="Footer Placeholder 4">
            <a:extLst>
              <a:ext uri="{FF2B5EF4-FFF2-40B4-BE49-F238E27FC236}">
                <a16:creationId xmlns:a16="http://schemas.microsoft.com/office/drawing/2014/main" id="{97DA79C6-1EF9-23AE-3CE9-F2BB195FD6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41954B-C80F-EA98-B6F2-212B2B8AFBB7}"/>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2340607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D33873-3DD3-F7C1-4543-460CA2D843C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0EC98BB-D79F-CFFA-8DA6-4A6A80D824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0D9E9A-6286-159B-85C0-AC5B253739A4}"/>
              </a:ext>
            </a:extLst>
          </p:cNvPr>
          <p:cNvSpPr>
            <a:spLocks noGrp="1"/>
          </p:cNvSpPr>
          <p:nvPr>
            <p:ph type="dt" sz="half" idx="10"/>
          </p:nvPr>
        </p:nvSpPr>
        <p:spPr/>
        <p:txBody>
          <a:bodyPr/>
          <a:lstStyle/>
          <a:p>
            <a:fld id="{1611567D-491F-4DC3-ADDD-711E6A8EF34E}" type="datetimeFigureOut">
              <a:rPr lang="en-US" smtClean="0"/>
              <a:t>8/5/2024</a:t>
            </a:fld>
            <a:endParaRPr lang="en-US"/>
          </a:p>
        </p:txBody>
      </p:sp>
      <p:sp>
        <p:nvSpPr>
          <p:cNvPr id="5" name="Footer Placeholder 4">
            <a:extLst>
              <a:ext uri="{FF2B5EF4-FFF2-40B4-BE49-F238E27FC236}">
                <a16:creationId xmlns:a16="http://schemas.microsoft.com/office/drawing/2014/main" id="{8825A8D2-4220-6A80-D76A-9538D21BD1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A85C43-BEE5-ABB2-462A-A0D40CC4BCB3}"/>
              </a:ext>
            </a:extLst>
          </p:cNvPr>
          <p:cNvSpPr>
            <a:spLocks noGrp="1"/>
          </p:cNvSpPr>
          <p:nvPr>
            <p:ph type="sldNum" sz="quarter" idx="12"/>
          </p:nvPr>
        </p:nvSpPr>
        <p:spPr/>
        <p:txBody>
          <a:bodyPr/>
          <a:lstStyle/>
          <a:p>
            <a:fld id="{6ECEE537-2727-44F0-AF7B-9017EEE81F7E}" type="slidenum">
              <a:rPr lang="en-US" smtClean="0"/>
              <a:t>‹#›</a:t>
            </a:fld>
            <a:endParaRPr lang="en-US"/>
          </a:p>
        </p:txBody>
      </p:sp>
    </p:spTree>
    <p:extLst>
      <p:ext uri="{BB962C8B-B14F-4D97-AF65-F5344CB8AC3E}">
        <p14:creationId xmlns:p14="http://schemas.microsoft.com/office/powerpoint/2010/main" val="3399919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pic>
        <p:nvPicPr>
          <p:cNvPr id="8" name="Picture Placeholder 5">
            <a:extLst>
              <a:ext uri="{FF2B5EF4-FFF2-40B4-BE49-F238E27FC236}">
                <a16:creationId xmlns:a16="http://schemas.microsoft.com/office/drawing/2014/main" id="{540E5FCC-3981-FB51-F0ED-B8BAB5C45A20}"/>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3BCE2C9E-7BC3-0EB6-EBE4-26EE33A1F2A3}"/>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1269357" y="891251"/>
            <a:ext cx="9653286" cy="1158254"/>
          </a:xfrm>
        </p:spPr>
        <p:txBody>
          <a:bodyPr anchor="b" anchorCtr="0">
            <a:noAutofit/>
          </a:bodyPr>
          <a:lstStyle>
            <a:lvl1pPr algn="ctr">
              <a:defRPr sz="3600"/>
            </a:lvl1pPr>
          </a:lstStyle>
          <a:p>
            <a:r>
              <a:rPr lang="en-US" dirty="0"/>
              <a:t>Click to add title</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8/5/2024</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0" name="Content Placeholder 2">
            <a:extLst>
              <a:ext uri="{FF2B5EF4-FFF2-40B4-BE49-F238E27FC236}">
                <a16:creationId xmlns:a16="http://schemas.microsoft.com/office/drawing/2014/main" id="{ECB36301-48E6-AF64-5055-0CCA79474EAE}"/>
              </a:ext>
            </a:extLst>
          </p:cNvPr>
          <p:cNvSpPr>
            <a:spLocks noGrp="1"/>
          </p:cNvSpPr>
          <p:nvPr>
            <p:ph sz="half" idx="13" hasCustomPrompt="1"/>
          </p:nvPr>
        </p:nvSpPr>
        <p:spPr>
          <a:xfrm>
            <a:off x="1400540" y="2257062"/>
            <a:ext cx="4062711" cy="3541853"/>
          </a:xfrm>
        </p:spPr>
        <p:txBody>
          <a:bodyPr>
            <a:normAutofit/>
          </a:bodyPr>
          <a:lstStyle>
            <a:lvl1pPr marL="0" indent="0">
              <a:spcBef>
                <a:spcPts val="600"/>
              </a:spcBef>
              <a:spcAft>
                <a:spcPts val="6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a:extLst>
              <a:ext uri="{FF2B5EF4-FFF2-40B4-BE49-F238E27FC236}">
                <a16:creationId xmlns:a16="http://schemas.microsoft.com/office/drawing/2014/main" id="{5F973906-E48D-CA3F-3E96-205D2E688DC5}"/>
              </a:ext>
            </a:extLst>
          </p:cNvPr>
          <p:cNvSpPr>
            <a:spLocks noGrp="1"/>
          </p:cNvSpPr>
          <p:nvPr>
            <p:ph sz="half" idx="14" hasCustomPrompt="1"/>
          </p:nvPr>
        </p:nvSpPr>
        <p:spPr>
          <a:xfrm>
            <a:off x="6588311" y="2257061"/>
            <a:ext cx="4203151" cy="3541853"/>
          </a:xfrm>
        </p:spPr>
        <p:txBody>
          <a:bodyPr>
            <a:normAutofit/>
          </a:bodyPr>
          <a:lstStyle>
            <a:lvl1pPr marL="0" indent="0">
              <a:spcBef>
                <a:spcPts val="600"/>
              </a:spcBef>
              <a:spcAft>
                <a:spcPts val="6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2725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2B401D-2507-CC6C-84AA-B420C1979E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A763DBA-90E3-58BC-CBCD-07420C1FEF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607FB5-2A59-4FB2-D0D3-5F150A1744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11567D-491F-4DC3-ADDD-711E6A8EF34E}" type="datetimeFigureOut">
              <a:rPr lang="en-US" smtClean="0"/>
              <a:t>8/5/2024</a:t>
            </a:fld>
            <a:endParaRPr lang="en-US"/>
          </a:p>
        </p:txBody>
      </p:sp>
      <p:sp>
        <p:nvSpPr>
          <p:cNvPr id="5" name="Footer Placeholder 4">
            <a:extLst>
              <a:ext uri="{FF2B5EF4-FFF2-40B4-BE49-F238E27FC236}">
                <a16:creationId xmlns:a16="http://schemas.microsoft.com/office/drawing/2014/main" id="{95EF4C6D-DD4E-5F44-D4A4-40AD8946D1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945B63E-A340-1049-E9CF-150377EAC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EE537-2727-44F0-AF7B-9017EEE81F7E}" type="slidenum">
              <a:rPr lang="en-US" smtClean="0"/>
              <a:t>‹#›</a:t>
            </a:fld>
            <a:endParaRPr lang="en-US"/>
          </a:p>
        </p:txBody>
      </p:sp>
    </p:spTree>
    <p:extLst>
      <p:ext uri="{BB962C8B-B14F-4D97-AF65-F5344CB8AC3E}">
        <p14:creationId xmlns:p14="http://schemas.microsoft.com/office/powerpoint/2010/main" val="1378647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7.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webp"/><Relationship Id="rId4" Type="http://schemas.microsoft.com/office/2007/relationships/hdphoto" Target="../media/hdphoto1.wdp"/><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hdphoto" Target="../media/hdphoto1.wdp"/><Relationship Id="rId7"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microsoft.com/office/2007/relationships/hdphoto" Target="../media/hdphoto1.wdp"/><Relationship Id="rId7"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chart" Target="../charts/chart3.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8.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chart" Target="../charts/chart4.xml"/></Relationships>
</file>

<file path=ppt/slides/_rels/slide30.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image" Target="../media/image49.jpeg"/><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chart" Target="../charts/chart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chart" Target="../charts/chart9.xml"/><Relationship Id="rId1" Type="http://schemas.openxmlformats.org/officeDocument/2006/relationships/slideLayout" Target="../slideLayouts/slideLayout7.xml"/><Relationship Id="rId6" Type="http://schemas.openxmlformats.org/officeDocument/2006/relationships/image" Target="../media/image57.jpeg"/><Relationship Id="rId5" Type="http://schemas.openxmlformats.org/officeDocument/2006/relationships/image" Target="../media/image56.png"/><Relationship Id="rId4" Type="http://schemas.openxmlformats.org/officeDocument/2006/relationships/image" Target="../media/image55.png"/></Relationships>
</file>

<file path=ppt/slides/_rels/slide35.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jpeg"/><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eg"/><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38.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image" Target="../media/image70.jpeg"/><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eg"/><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44.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chart" Target="../charts/chart15.xml"/><Relationship Id="rId2" Type="http://schemas.openxmlformats.org/officeDocument/2006/relationships/image" Target="../media/image79.jpg"/><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png"/></Relationships>
</file>

<file path=ppt/slides/_rels/slide46.xml.rels><?xml version="1.0" encoding="UTF-8" standalone="yes"?>
<Relationships xmlns="http://schemas.openxmlformats.org/package/2006/relationships"><Relationship Id="rId3" Type="http://schemas.openxmlformats.org/officeDocument/2006/relationships/chart" Target="../charts/chart16.xml"/><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 Id="rId5" Type="http://schemas.openxmlformats.org/officeDocument/2006/relationships/chart" Target="../charts/chart17.xml"/><Relationship Id="rId4" Type="http://schemas.openxmlformats.org/officeDocument/2006/relationships/image" Target="../media/image85.jpeg"/></Relationships>
</file>

<file path=ppt/slides/_rels/slide48.xml.rels><?xml version="1.0" encoding="UTF-8" standalone="yes"?>
<Relationships xmlns="http://schemas.openxmlformats.org/package/2006/relationships"><Relationship Id="rId3" Type="http://schemas.openxmlformats.org/officeDocument/2006/relationships/chart" Target="../charts/chart18.xml"/><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chart" Target="../charts/chart19.xml"/><Relationship Id="rId2" Type="http://schemas.openxmlformats.org/officeDocument/2006/relationships/image" Target="../media/image87.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chart" Target="../charts/chart20.xml"/><Relationship Id="rId2" Type="http://schemas.openxmlformats.org/officeDocument/2006/relationships/image" Target="../media/image88.jpeg"/><Relationship Id="rId1" Type="http://schemas.openxmlformats.org/officeDocument/2006/relationships/slideLayout" Target="../slideLayouts/slideLayout7.xml"/><Relationship Id="rId5" Type="http://schemas.openxmlformats.org/officeDocument/2006/relationships/image" Target="../media/image89.jpeg"/><Relationship Id="rId4" Type="http://schemas.openxmlformats.org/officeDocument/2006/relationships/image" Target="../media/image80.png"/></Relationships>
</file>

<file path=ppt/slides/_rels/slide51.xml.rels><?xml version="1.0" encoding="UTF-8" standalone="yes"?>
<Relationships xmlns="http://schemas.openxmlformats.org/package/2006/relationships"><Relationship Id="rId3" Type="http://schemas.openxmlformats.org/officeDocument/2006/relationships/chart" Target="../charts/chart21.xml"/><Relationship Id="rId2" Type="http://schemas.openxmlformats.org/officeDocument/2006/relationships/image" Target="../media/image90.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jpeg"/><Relationship Id="rId1" Type="http://schemas.openxmlformats.org/officeDocument/2006/relationships/slideLayout" Target="../slideLayouts/slideLayout7.xml"/><Relationship Id="rId4" Type="http://schemas.openxmlformats.org/officeDocument/2006/relationships/image" Target="../media/image93.png"/></Relationships>
</file>

<file path=ppt/slides/_rels/slide53.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95.jpeg"/><Relationship Id="rId1" Type="http://schemas.openxmlformats.org/officeDocument/2006/relationships/slideLayout" Target="../slideLayouts/slideLayout7.xml"/><Relationship Id="rId5" Type="http://schemas.openxmlformats.org/officeDocument/2006/relationships/image" Target="../media/image96.png"/><Relationship Id="rId4" Type="http://schemas.openxmlformats.org/officeDocument/2006/relationships/image" Target="../media/image61.png"/></Relationships>
</file>

<file path=ppt/slides/_rels/slide5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7.xml"/><Relationship Id="rId6" Type="http://schemas.openxmlformats.org/officeDocument/2006/relationships/image" Target="../media/image101.jpeg"/><Relationship Id="rId5" Type="http://schemas.openxmlformats.org/officeDocument/2006/relationships/image" Target="../media/image100.png"/><Relationship Id="rId4" Type="http://schemas.openxmlformats.org/officeDocument/2006/relationships/image" Target="../media/image99.png"/></Relationships>
</file>

<file path=ppt/slides/_rels/slide5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image" Target="../media/image106.png"/><Relationship Id="rId3" Type="http://schemas.microsoft.com/office/2007/relationships/hdphoto" Target="../media/hdphoto1.wdp"/><Relationship Id="rId7" Type="http://schemas.openxmlformats.org/officeDocument/2006/relationships/image" Target="../media/image105.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7.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62.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12.jpeg"/><Relationship Id="rId7" Type="http://schemas.openxmlformats.org/officeDocument/2006/relationships/image" Target="../media/image11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3.png"/></Relationships>
</file>

<file path=ppt/slides/_rels/slide6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2.jpeg"/><Relationship Id="rId5" Type="http://schemas.openxmlformats.org/officeDocument/2006/relationships/image" Target="../media/image118.png"/><Relationship Id="rId4" Type="http://schemas.openxmlformats.org/officeDocument/2006/relationships/image" Target="../media/image117.png"/></Relationships>
</file>

<file path=ppt/slides/_rels/slide6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0.png"/><Relationship Id="rId5" Type="http://schemas.openxmlformats.org/officeDocument/2006/relationships/image" Target="../media/image119.jpg"/><Relationship Id="rId4" Type="http://schemas.openxmlformats.org/officeDocument/2006/relationships/image" Target="../media/image112.jpeg"/></Relationships>
</file>

<file path=ppt/slides/_rels/slide65.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2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08.png"/></Relationships>
</file>

<file path=ppt/slides/_rels/slide66.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7.xml"/><Relationship Id="rId4" Type="http://schemas.openxmlformats.org/officeDocument/2006/relationships/image" Target="../media/image126.jpeg"/></Relationships>
</file>

<file path=ppt/slides/_rels/slide6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27.png"/></Relationships>
</file>

<file path=ppt/slides/_rels/slide68.xml.rels><?xml version="1.0" encoding="UTF-8" standalone="yes"?>
<Relationships xmlns="http://schemas.openxmlformats.org/package/2006/relationships"><Relationship Id="rId3" Type="http://schemas.openxmlformats.org/officeDocument/2006/relationships/image" Target="../media/image129.png"/><Relationship Id="rId7" Type="http://schemas.openxmlformats.org/officeDocument/2006/relationships/image" Target="../media/image133.jpeg"/><Relationship Id="rId2" Type="http://schemas.openxmlformats.org/officeDocument/2006/relationships/image" Target="../media/image128.png"/><Relationship Id="rId1" Type="http://schemas.openxmlformats.org/officeDocument/2006/relationships/slideLayout" Target="../slideLayouts/slideLayout7.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s>
</file>

<file path=ppt/slides/_rels/slide69.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image" Target="../media/image135.jpeg"/><Relationship Id="rId7" Type="http://schemas.openxmlformats.org/officeDocument/2006/relationships/image" Target="../media/image115.png"/><Relationship Id="rId2" Type="http://schemas.openxmlformats.org/officeDocument/2006/relationships/image" Target="../media/image134.png"/><Relationship Id="rId1" Type="http://schemas.openxmlformats.org/officeDocument/2006/relationships/slideLayout" Target="../slideLayouts/slideLayout7.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3.png"/><Relationship Id="rId9" Type="http://schemas.openxmlformats.org/officeDocument/2006/relationships/image" Target="../media/image116.png"/></Relationships>
</file>

<file path=ppt/slides/_rels/slide70.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38.jpeg"/><Relationship Id="rId7" Type="http://schemas.openxmlformats.org/officeDocument/2006/relationships/image" Target="../media/image114.png"/><Relationship Id="rId2" Type="http://schemas.openxmlformats.org/officeDocument/2006/relationships/image" Target="../media/image137.png"/><Relationship Id="rId1" Type="http://schemas.openxmlformats.org/officeDocument/2006/relationships/slideLayout" Target="../slideLayouts/slideLayout7.xml"/><Relationship Id="rId6" Type="http://schemas.openxmlformats.org/officeDocument/2006/relationships/image" Target="../media/image115.png"/><Relationship Id="rId5" Type="http://schemas.openxmlformats.org/officeDocument/2006/relationships/image" Target="../media/image113.png"/><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40.jpeg"/><Relationship Id="rId7" Type="http://schemas.openxmlformats.org/officeDocument/2006/relationships/image" Target="../media/image114.png"/><Relationship Id="rId2" Type="http://schemas.openxmlformats.org/officeDocument/2006/relationships/image" Target="../media/image139.png"/><Relationship Id="rId1" Type="http://schemas.openxmlformats.org/officeDocument/2006/relationships/slideLayout" Target="../slideLayouts/slideLayout7.xml"/><Relationship Id="rId6" Type="http://schemas.openxmlformats.org/officeDocument/2006/relationships/image" Target="../media/image115.png"/><Relationship Id="rId5" Type="http://schemas.openxmlformats.org/officeDocument/2006/relationships/image" Target="../media/image113.png"/><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8" Type="http://schemas.openxmlformats.org/officeDocument/2006/relationships/image" Target="../media/image143.png"/><Relationship Id="rId3" Type="http://schemas.openxmlformats.org/officeDocument/2006/relationships/image" Target="../media/image3.png"/><Relationship Id="rId7" Type="http://schemas.openxmlformats.org/officeDocument/2006/relationships/image" Target="../media/image142.png"/><Relationship Id="rId2" Type="http://schemas.openxmlformats.org/officeDocument/2006/relationships/image" Target="../media/image141.jpeg"/><Relationship Id="rId1" Type="http://schemas.openxmlformats.org/officeDocument/2006/relationships/slideLayout" Target="../slideLayouts/slideLayout7.xml"/><Relationship Id="rId6" Type="http://schemas.openxmlformats.org/officeDocument/2006/relationships/image" Target="../media/image114.png"/><Relationship Id="rId5" Type="http://schemas.openxmlformats.org/officeDocument/2006/relationships/image" Target="../media/image115.png"/><Relationship Id="rId4" Type="http://schemas.openxmlformats.org/officeDocument/2006/relationships/image" Target="../media/image113.png"/><Relationship Id="rId9" Type="http://schemas.openxmlformats.org/officeDocument/2006/relationships/image" Target="../media/image116.png"/></Relationships>
</file>

<file path=ppt/slides/_rels/slide73.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image" Target="../media/image145.jpeg"/><Relationship Id="rId7" Type="http://schemas.openxmlformats.org/officeDocument/2006/relationships/image" Target="../media/image146.png"/><Relationship Id="rId2" Type="http://schemas.openxmlformats.org/officeDocument/2006/relationships/image" Target="../media/image144.png"/><Relationship Id="rId1" Type="http://schemas.openxmlformats.org/officeDocument/2006/relationships/slideLayout" Target="../slideLayouts/slideLayout7.xml"/><Relationship Id="rId6" Type="http://schemas.openxmlformats.org/officeDocument/2006/relationships/image" Target="../media/image115.png"/><Relationship Id="rId11" Type="http://schemas.openxmlformats.org/officeDocument/2006/relationships/image" Target="../media/image148.png"/><Relationship Id="rId5" Type="http://schemas.openxmlformats.org/officeDocument/2006/relationships/image" Target="../media/image113.png"/><Relationship Id="rId10" Type="http://schemas.openxmlformats.org/officeDocument/2006/relationships/image" Target="../media/image116.png"/><Relationship Id="rId4" Type="http://schemas.openxmlformats.org/officeDocument/2006/relationships/image" Target="../media/image3.png"/><Relationship Id="rId9" Type="http://schemas.openxmlformats.org/officeDocument/2006/relationships/image" Target="../media/image136.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36.png"/><Relationship Id="rId4" Type="http://schemas.openxmlformats.org/officeDocument/2006/relationships/image" Target="../media/image145.jpeg"/></Relationships>
</file>

<file path=ppt/slides/_rels/slide7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36.png"/><Relationship Id="rId4" Type="http://schemas.openxmlformats.org/officeDocument/2006/relationships/image" Target="../media/image145.jpeg"/></Relationships>
</file>

<file path=ppt/slides/_rels/slide77.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image" Target="../media/image3.png"/><Relationship Id="rId7" Type="http://schemas.openxmlformats.org/officeDocument/2006/relationships/image" Target="../media/image114.png"/><Relationship Id="rId2" Type="http://schemas.openxmlformats.org/officeDocument/2006/relationships/image" Target="../media/image149.jpeg"/><Relationship Id="rId1" Type="http://schemas.openxmlformats.org/officeDocument/2006/relationships/slideLayout" Target="../slideLayouts/slideLayout7.xml"/><Relationship Id="rId6" Type="http://schemas.openxmlformats.org/officeDocument/2006/relationships/image" Target="../media/image150.png"/><Relationship Id="rId5" Type="http://schemas.openxmlformats.org/officeDocument/2006/relationships/image" Target="../media/image115.png"/><Relationship Id="rId4" Type="http://schemas.openxmlformats.org/officeDocument/2006/relationships/image" Target="../media/image113.png"/></Relationships>
</file>

<file path=ppt/slides/_rels/slide7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s>
</file>

<file path=ppt/slides/_rels/slide7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6.png"/><Relationship Id="rId4" Type="http://schemas.openxmlformats.org/officeDocument/2006/relationships/image" Target="../media/image155.png"/></Relationships>
</file>

<file path=ppt/slides/_rels/slide8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8.png"/><Relationship Id="rId4" Type="http://schemas.openxmlformats.org/officeDocument/2006/relationships/image" Target="../media/image157.png"/></Relationships>
</file>

<file path=ppt/slides/_rels/slide8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54.png"/><Relationship Id="rId4" Type="http://schemas.openxmlformats.org/officeDocument/2006/relationships/image" Target="../media/image159.png"/></Relationships>
</file>

<file path=ppt/slides/_rels/slide8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61.jpeg"/><Relationship Id="rId4" Type="http://schemas.openxmlformats.org/officeDocument/2006/relationships/image" Target="../media/image160.png"/></Relationships>
</file>

<file path=ppt/slides/_rels/slide8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36.png"/><Relationship Id="rId4" Type="http://schemas.openxmlformats.org/officeDocument/2006/relationships/image" Target="../media/image145.jpeg"/></Relationships>
</file>

<file path=ppt/slides/_rels/slide84.xml.rels><?xml version="1.0" encoding="UTF-8" standalone="yes"?>
<Relationships xmlns="http://schemas.openxmlformats.org/package/2006/relationships"><Relationship Id="rId3" Type="http://schemas.openxmlformats.org/officeDocument/2006/relationships/image" Target="../media/image163.jpeg"/><Relationship Id="rId7" Type="http://schemas.openxmlformats.org/officeDocument/2006/relationships/image" Target="../media/image164.png"/><Relationship Id="rId2" Type="http://schemas.openxmlformats.org/officeDocument/2006/relationships/image" Target="../media/image162.png"/><Relationship Id="rId1" Type="http://schemas.openxmlformats.org/officeDocument/2006/relationships/slideLayout" Target="../slideLayouts/slideLayout7.xml"/><Relationship Id="rId6" Type="http://schemas.openxmlformats.org/officeDocument/2006/relationships/image" Target="../media/image115.png"/><Relationship Id="rId5" Type="http://schemas.openxmlformats.org/officeDocument/2006/relationships/image" Target="../media/image113.png"/><Relationship Id="rId4" Type="http://schemas.openxmlformats.org/officeDocument/2006/relationships/image" Target="../media/image3.png"/></Relationships>
</file>

<file path=ppt/slides/_rels/slide85.xml.rels><?xml version="1.0" encoding="UTF-8" standalone="yes"?>
<Relationships xmlns="http://schemas.openxmlformats.org/package/2006/relationships"><Relationship Id="rId8" Type="http://schemas.openxmlformats.org/officeDocument/2006/relationships/image" Target="../media/image164.png"/><Relationship Id="rId3" Type="http://schemas.openxmlformats.org/officeDocument/2006/relationships/image" Target="../media/image166.png"/><Relationship Id="rId7" Type="http://schemas.openxmlformats.org/officeDocument/2006/relationships/image" Target="../media/image137.png"/><Relationship Id="rId2" Type="http://schemas.openxmlformats.org/officeDocument/2006/relationships/image" Target="../media/image165.png"/><Relationship Id="rId1" Type="http://schemas.openxmlformats.org/officeDocument/2006/relationships/slideLayout" Target="../slideLayouts/slideLayout7.xml"/><Relationship Id="rId6" Type="http://schemas.openxmlformats.org/officeDocument/2006/relationships/image" Target="../media/image115.png"/><Relationship Id="rId5" Type="http://schemas.openxmlformats.org/officeDocument/2006/relationships/image" Target="../media/image113.png"/><Relationship Id="rId4" Type="http://schemas.openxmlformats.org/officeDocument/2006/relationships/image" Target="../media/image3.png"/></Relationships>
</file>

<file path=ppt/slides/_rels/slide86.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167.png"/><Relationship Id="rId7" Type="http://schemas.openxmlformats.org/officeDocument/2006/relationships/image" Target="../media/image113.png"/><Relationship Id="rId12" Type="http://schemas.openxmlformats.org/officeDocument/2006/relationships/image" Target="../media/image170.png"/><Relationship Id="rId2" Type="http://schemas.openxmlformats.org/officeDocument/2006/relationships/image" Target="../media/image143.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134.png"/><Relationship Id="rId5" Type="http://schemas.openxmlformats.org/officeDocument/2006/relationships/image" Target="../media/image169.jpeg"/><Relationship Id="rId10" Type="http://schemas.openxmlformats.org/officeDocument/2006/relationships/image" Target="../media/image137.png"/><Relationship Id="rId4" Type="http://schemas.openxmlformats.org/officeDocument/2006/relationships/image" Target="../media/image168.png"/><Relationship Id="rId9" Type="http://schemas.openxmlformats.org/officeDocument/2006/relationships/image" Target="../media/image142.png"/></Relationships>
</file>

<file path=ppt/slides/_rels/slide87.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179.png"/><Relationship Id="rId3" Type="http://schemas.openxmlformats.org/officeDocument/2006/relationships/image" Target="../media/image172.png"/><Relationship Id="rId7" Type="http://schemas.openxmlformats.org/officeDocument/2006/relationships/image" Target="../media/image176.png"/><Relationship Id="rId12" Type="http://schemas.openxmlformats.org/officeDocument/2006/relationships/image" Target="../media/image178.png"/><Relationship Id="rId2" Type="http://schemas.openxmlformats.org/officeDocument/2006/relationships/image" Target="../media/image171.png"/><Relationship Id="rId1" Type="http://schemas.openxmlformats.org/officeDocument/2006/relationships/slideLayout" Target="../slideLayouts/slideLayout7.xml"/><Relationship Id="rId6" Type="http://schemas.openxmlformats.org/officeDocument/2006/relationships/image" Target="../media/image175.png"/><Relationship Id="rId11" Type="http://schemas.openxmlformats.org/officeDocument/2006/relationships/image" Target="../media/image177.png"/><Relationship Id="rId5" Type="http://schemas.openxmlformats.org/officeDocument/2006/relationships/image" Target="../media/image174.png"/><Relationship Id="rId10" Type="http://schemas.openxmlformats.org/officeDocument/2006/relationships/image" Target="../media/image115.png"/><Relationship Id="rId4" Type="http://schemas.openxmlformats.org/officeDocument/2006/relationships/image" Target="../media/image173.png"/><Relationship Id="rId9" Type="http://schemas.openxmlformats.org/officeDocument/2006/relationships/image" Target="../media/image113.png"/><Relationship Id="rId14" Type="http://schemas.openxmlformats.org/officeDocument/2006/relationships/image" Target="../media/image170.png"/></Relationships>
</file>

<file path=ppt/slides/_rels/slide8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80.jpeg"/></Relationships>
</file>

<file path=ppt/slides/_rels/slide8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81.png"/></Relationships>
</file>

<file path=ppt/slides/_rels/slide90.xml.rels><?xml version="1.0" encoding="UTF-8" standalone="yes"?>
<Relationships xmlns="http://schemas.openxmlformats.org/package/2006/relationships"><Relationship Id="rId8" Type="http://schemas.openxmlformats.org/officeDocument/2006/relationships/image" Target="../media/image185.png"/><Relationship Id="rId13" Type="http://schemas.openxmlformats.org/officeDocument/2006/relationships/image" Target="../media/image189.png"/><Relationship Id="rId18" Type="http://schemas.openxmlformats.org/officeDocument/2006/relationships/image" Target="../media/image193.png"/><Relationship Id="rId3" Type="http://schemas.openxmlformats.org/officeDocument/2006/relationships/image" Target="../media/image3.png"/><Relationship Id="rId7" Type="http://schemas.openxmlformats.org/officeDocument/2006/relationships/image" Target="../media/image184.png"/><Relationship Id="rId12" Type="http://schemas.openxmlformats.org/officeDocument/2006/relationships/image" Target="../media/image188.png"/><Relationship Id="rId17" Type="http://schemas.openxmlformats.org/officeDocument/2006/relationships/image" Target="../media/image114.png"/><Relationship Id="rId2" Type="http://schemas.openxmlformats.org/officeDocument/2006/relationships/image" Target="../media/image182.png"/><Relationship Id="rId16" Type="http://schemas.openxmlformats.org/officeDocument/2006/relationships/image" Target="../media/image192.png"/><Relationship Id="rId20" Type="http://schemas.openxmlformats.org/officeDocument/2006/relationships/image" Target="../media/image194.png"/><Relationship Id="rId1" Type="http://schemas.openxmlformats.org/officeDocument/2006/relationships/slideLayout" Target="../slideLayouts/slideLayout7.xml"/><Relationship Id="rId6" Type="http://schemas.openxmlformats.org/officeDocument/2006/relationships/image" Target="../media/image183.png"/><Relationship Id="rId11" Type="http://schemas.openxmlformats.org/officeDocument/2006/relationships/image" Target="../media/image187.png"/><Relationship Id="rId5" Type="http://schemas.openxmlformats.org/officeDocument/2006/relationships/image" Target="../media/image115.png"/><Relationship Id="rId15" Type="http://schemas.openxmlformats.org/officeDocument/2006/relationships/image" Target="../media/image191.png"/><Relationship Id="rId10" Type="http://schemas.openxmlformats.org/officeDocument/2006/relationships/image" Target="../media/image186.png"/><Relationship Id="rId19" Type="http://schemas.openxmlformats.org/officeDocument/2006/relationships/image" Target="../media/image134.png"/><Relationship Id="rId4" Type="http://schemas.openxmlformats.org/officeDocument/2006/relationships/image" Target="../media/image113.png"/><Relationship Id="rId9" Type="http://schemas.microsoft.com/office/2007/relationships/hdphoto" Target="../media/hdphoto3.wdp"/><Relationship Id="rId14" Type="http://schemas.openxmlformats.org/officeDocument/2006/relationships/image" Target="../media/image190.jpeg"/></Relationships>
</file>

<file path=ppt/slides/_rels/slide9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96.jpe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9.png"/><Relationship Id="rId4" Type="http://schemas.openxmlformats.org/officeDocument/2006/relationships/image" Target="../media/image19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2AE7A0-F260-0A31-2672-745039CF8994}"/>
              </a:ext>
            </a:extLst>
          </p:cNvPr>
          <p:cNvPicPr>
            <a:picLocks noChangeAspect="1"/>
          </p:cNvPicPr>
          <p:nvPr/>
        </p:nvPicPr>
        <p:blipFill rotWithShape="1">
          <a:blip r:embed="rId2">
            <a:extLst>
              <a:ext uri="{28A0092B-C50C-407E-A947-70E740481C1C}">
                <a14:useLocalDpi xmlns:a14="http://schemas.microsoft.com/office/drawing/2010/main" val="0"/>
              </a:ext>
            </a:extLst>
          </a:blip>
          <a:srcRect t="15625"/>
          <a:stretch/>
        </p:blipFill>
        <p:spPr>
          <a:xfrm>
            <a:off x="0" y="-525520"/>
            <a:ext cx="12192000" cy="6858000"/>
          </a:xfrm>
          <a:prstGeom prst="rect">
            <a:avLst/>
          </a:prstGeom>
        </p:spPr>
      </p:pic>
      <p:sp>
        <p:nvSpPr>
          <p:cNvPr id="8" name="Rectangle: Rounded Corners 7">
            <a:extLst>
              <a:ext uri="{FF2B5EF4-FFF2-40B4-BE49-F238E27FC236}">
                <a16:creationId xmlns:a16="http://schemas.microsoft.com/office/drawing/2014/main" id="{A10431E7-9600-66F8-06E1-090BCEB2910B}"/>
              </a:ext>
            </a:extLst>
          </p:cNvPr>
          <p:cNvSpPr/>
          <p:nvPr/>
        </p:nvSpPr>
        <p:spPr>
          <a:xfrm>
            <a:off x="1117600" y="2231047"/>
            <a:ext cx="9980707" cy="510517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41BA75E-8D31-A3AD-5C80-3D8F39D1ACCA}"/>
              </a:ext>
            </a:extLst>
          </p:cNvPr>
          <p:cNvSpPr/>
          <p:nvPr/>
        </p:nvSpPr>
        <p:spPr>
          <a:xfrm>
            <a:off x="10300448" y="4270000"/>
            <a:ext cx="2286000" cy="2618152"/>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D9690563-E9B0-C6AA-3C19-6C6871498652}"/>
              </a:ext>
            </a:extLst>
          </p:cNvPr>
          <p:cNvSpPr/>
          <p:nvPr/>
        </p:nvSpPr>
        <p:spPr>
          <a:xfrm>
            <a:off x="-426720" y="4351279"/>
            <a:ext cx="2286000" cy="2984349"/>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16">
            <a:extLst>
              <a:ext uri="{FF2B5EF4-FFF2-40B4-BE49-F238E27FC236}">
                <a16:creationId xmlns:a16="http://schemas.microsoft.com/office/drawing/2014/main" id="{B9FF1408-0701-FED8-01CA-01C62955D789}"/>
              </a:ext>
            </a:extLst>
          </p:cNvPr>
          <p:cNvSpPr/>
          <p:nvPr/>
        </p:nvSpPr>
        <p:spPr>
          <a:xfrm rot="20784514">
            <a:off x="-769920" y="3590559"/>
            <a:ext cx="2502220" cy="1067045"/>
          </a:xfrm>
          <a:custGeom>
            <a:avLst/>
            <a:gdLst>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87218 w 1290918"/>
              <a:gd name="connsiteY5" fmla="*/ 622190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25504 w 1290918"/>
              <a:gd name="connsiteY5" fmla="*/ 515040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43505 w 1290918"/>
              <a:gd name="connsiteY5" fmla="*/ 593176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43505 w 1290918"/>
              <a:gd name="connsiteY5" fmla="*/ 593176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34637"/>
              <a:gd name="connsiteX1" fmla="*/ 103700 w 1290918"/>
              <a:gd name="connsiteY1" fmla="*/ 0 h 634637"/>
              <a:gd name="connsiteX2" fmla="*/ 1187218 w 1290918"/>
              <a:gd name="connsiteY2" fmla="*/ 0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3700 h 634637"/>
              <a:gd name="connsiteX1" fmla="*/ 103700 w 1290918"/>
              <a:gd name="connsiteY1" fmla="*/ 0 h 634637"/>
              <a:gd name="connsiteX2" fmla="*/ 1187218 w 1290918"/>
              <a:gd name="connsiteY2" fmla="*/ 0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3700 h 634637"/>
              <a:gd name="connsiteX1" fmla="*/ 103700 w 1290918"/>
              <a:gd name="connsiteY1" fmla="*/ 0 h 634637"/>
              <a:gd name="connsiteX2" fmla="*/ 1087298 w 1290918"/>
              <a:gd name="connsiteY2" fmla="*/ 12735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3700 h 634637"/>
              <a:gd name="connsiteX1" fmla="*/ 103700 w 1290918"/>
              <a:gd name="connsiteY1" fmla="*/ 0 h 634637"/>
              <a:gd name="connsiteX2" fmla="*/ 1087298 w 1290918"/>
              <a:gd name="connsiteY2" fmla="*/ 12735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5069 h 636006"/>
              <a:gd name="connsiteX1" fmla="*/ 103700 w 1290918"/>
              <a:gd name="connsiteY1" fmla="*/ 1369 h 636006"/>
              <a:gd name="connsiteX2" fmla="*/ 1087298 w 1290918"/>
              <a:gd name="connsiteY2" fmla="*/ 14104 h 636006"/>
              <a:gd name="connsiteX3" fmla="*/ 1290918 w 1290918"/>
              <a:gd name="connsiteY3" fmla="*/ 105069 h 636006"/>
              <a:gd name="connsiteX4" fmla="*/ 1290918 w 1290918"/>
              <a:gd name="connsiteY4" fmla="*/ 519859 h 636006"/>
              <a:gd name="connsiteX5" fmla="*/ 1124258 w 1290918"/>
              <a:gd name="connsiteY5" fmla="*/ 636006 h 636006"/>
              <a:gd name="connsiteX6" fmla="*/ 103700 w 1290918"/>
              <a:gd name="connsiteY6" fmla="*/ 623559 h 636006"/>
              <a:gd name="connsiteX7" fmla="*/ 0 w 1290918"/>
              <a:gd name="connsiteY7" fmla="*/ 519859 h 636006"/>
              <a:gd name="connsiteX8" fmla="*/ 0 w 1290918"/>
              <a:gd name="connsiteY8" fmla="*/ 105069 h 636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0918" h="636006">
                <a:moveTo>
                  <a:pt x="0" y="105069"/>
                </a:moveTo>
                <a:cubicBezTo>
                  <a:pt x="0" y="47797"/>
                  <a:pt x="46428" y="1369"/>
                  <a:pt x="103700" y="1369"/>
                </a:cubicBezTo>
                <a:cubicBezTo>
                  <a:pt x="431566" y="5614"/>
                  <a:pt x="598373" y="-10633"/>
                  <a:pt x="1087298" y="14104"/>
                </a:cubicBezTo>
                <a:cubicBezTo>
                  <a:pt x="1144570" y="14104"/>
                  <a:pt x="1290918" y="47797"/>
                  <a:pt x="1290918" y="105069"/>
                </a:cubicBezTo>
                <a:lnTo>
                  <a:pt x="1290918" y="519859"/>
                </a:lnTo>
                <a:cubicBezTo>
                  <a:pt x="1290918" y="577131"/>
                  <a:pt x="1181530" y="636006"/>
                  <a:pt x="1124258" y="636006"/>
                </a:cubicBezTo>
                <a:cubicBezTo>
                  <a:pt x="511298" y="552074"/>
                  <a:pt x="464873" y="623559"/>
                  <a:pt x="103700" y="623559"/>
                </a:cubicBezTo>
                <a:cubicBezTo>
                  <a:pt x="46428" y="623559"/>
                  <a:pt x="0" y="577131"/>
                  <a:pt x="0" y="519859"/>
                </a:cubicBezTo>
                <a:lnTo>
                  <a:pt x="0" y="105069"/>
                </a:lnTo>
                <a:close/>
              </a:path>
            </a:pathLst>
          </a:custGeom>
          <a:solidFill>
            <a:srgbClr val="08422F"/>
          </a:solidFill>
          <a:ln>
            <a:solidFill>
              <a:srgbClr val="0842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A1FB9CFF-EA2D-094C-26B2-64FE001995A8}"/>
              </a:ext>
            </a:extLst>
          </p:cNvPr>
          <p:cNvSpPr/>
          <p:nvPr/>
        </p:nvSpPr>
        <p:spPr>
          <a:xfrm>
            <a:off x="699246" y="3331006"/>
            <a:ext cx="1235591" cy="1284733"/>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253653-682C-86CA-BAAB-F9405F9A4E01}"/>
              </a:ext>
            </a:extLst>
          </p:cNvPr>
          <p:cNvSpPr/>
          <p:nvPr/>
        </p:nvSpPr>
        <p:spPr>
          <a:xfrm>
            <a:off x="-394448" y="358699"/>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08422F"/>
          </a:solidFill>
          <a:ln>
            <a:solidFill>
              <a:srgbClr val="08422F"/>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9ED2E5DE-792F-DE9E-FB3D-8F8EB8741DFB}"/>
              </a:ext>
            </a:extLst>
          </p:cNvPr>
          <p:cNvSpPr txBox="1"/>
          <p:nvPr/>
        </p:nvSpPr>
        <p:spPr>
          <a:xfrm>
            <a:off x="1623002" y="2123421"/>
            <a:ext cx="8814916" cy="4708981"/>
          </a:xfrm>
          <a:prstGeom prst="rect">
            <a:avLst/>
          </a:prstGeom>
          <a:noFill/>
        </p:spPr>
        <p:txBody>
          <a:bodyPr wrap="square" rtlCol="0">
            <a:spAutoFit/>
          </a:bodyPr>
          <a:lstStyle/>
          <a:p>
            <a:pPr algn="ctr"/>
            <a:r>
              <a:rPr lang="ar-EG" sz="6000" b="1" dirty="0">
                <a:solidFill>
                  <a:srgbClr val="08422F"/>
                </a:solidFill>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مشروع تخرج (2)</a:t>
            </a:r>
          </a:p>
          <a:p>
            <a:pPr algn="ctr"/>
            <a:r>
              <a:rPr lang="ar-EG" sz="6000" b="1" dirty="0">
                <a:solidFill>
                  <a:srgbClr val="08422F"/>
                </a:solidFill>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تطوير الزراعة الحضرية كأساس للأمن الغذائي والحد من التغيير المناخي</a:t>
            </a:r>
          </a:p>
          <a:p>
            <a:pPr algn="ctr"/>
            <a:r>
              <a:rPr lang="ar-EG" sz="6000" b="1" dirty="0">
                <a:solidFill>
                  <a:srgbClr val="FEBB27"/>
                </a:solidFill>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حالة دراسية: نابلس الحضرية</a:t>
            </a:r>
          </a:p>
          <a:p>
            <a:pPr algn="ctr"/>
            <a:endParaRPr lang="en-US" sz="6000" b="1" dirty="0">
              <a:solidFill>
                <a:srgbClr val="578C1C"/>
              </a:solidFill>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endParaRPr>
          </a:p>
        </p:txBody>
      </p:sp>
      <p:pic>
        <p:nvPicPr>
          <p:cNvPr id="15" name="Picture 14">
            <a:extLst>
              <a:ext uri="{FF2B5EF4-FFF2-40B4-BE49-F238E27FC236}">
                <a16:creationId xmlns:a16="http://schemas.microsoft.com/office/drawing/2014/main" id="{D000769D-CF2D-917F-0F54-D1FF443592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824" y="3429206"/>
            <a:ext cx="1047619" cy="1048706"/>
          </a:xfrm>
          <a:prstGeom prst="rect">
            <a:avLst/>
          </a:prstGeom>
          <a:effectLst>
            <a:outerShdw blurRad="50800" dist="38100" dir="5400000" algn="t" rotWithShape="0">
              <a:prstClr val="black">
                <a:alpha val="40000"/>
              </a:prstClr>
            </a:outerShdw>
          </a:effectLst>
        </p:spPr>
      </p:pic>
      <p:sp>
        <p:nvSpPr>
          <p:cNvPr id="16" name="Rectangle: Rounded Corners 16">
            <a:extLst>
              <a:ext uri="{FF2B5EF4-FFF2-40B4-BE49-F238E27FC236}">
                <a16:creationId xmlns:a16="http://schemas.microsoft.com/office/drawing/2014/main" id="{5AE8E44E-EACA-14B0-2625-84C7ED0178EA}"/>
              </a:ext>
            </a:extLst>
          </p:cNvPr>
          <p:cNvSpPr/>
          <p:nvPr/>
        </p:nvSpPr>
        <p:spPr>
          <a:xfrm rot="11689886" flipV="1">
            <a:off x="10764176" y="3539543"/>
            <a:ext cx="2502220" cy="1067045"/>
          </a:xfrm>
          <a:custGeom>
            <a:avLst/>
            <a:gdLst>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87218 w 1290918"/>
              <a:gd name="connsiteY5" fmla="*/ 622190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25504 w 1290918"/>
              <a:gd name="connsiteY5" fmla="*/ 515040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43505 w 1290918"/>
              <a:gd name="connsiteY5" fmla="*/ 593176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22190"/>
              <a:gd name="connsiteX1" fmla="*/ 103700 w 1290918"/>
              <a:gd name="connsiteY1" fmla="*/ 0 h 622190"/>
              <a:gd name="connsiteX2" fmla="*/ 1187218 w 1290918"/>
              <a:gd name="connsiteY2" fmla="*/ 0 h 622190"/>
              <a:gd name="connsiteX3" fmla="*/ 1290918 w 1290918"/>
              <a:gd name="connsiteY3" fmla="*/ 103700 h 622190"/>
              <a:gd name="connsiteX4" fmla="*/ 1290918 w 1290918"/>
              <a:gd name="connsiteY4" fmla="*/ 518490 h 622190"/>
              <a:gd name="connsiteX5" fmla="*/ 1143505 w 1290918"/>
              <a:gd name="connsiteY5" fmla="*/ 593176 h 622190"/>
              <a:gd name="connsiteX6" fmla="*/ 103700 w 1290918"/>
              <a:gd name="connsiteY6" fmla="*/ 622190 h 622190"/>
              <a:gd name="connsiteX7" fmla="*/ 0 w 1290918"/>
              <a:gd name="connsiteY7" fmla="*/ 518490 h 622190"/>
              <a:gd name="connsiteX8" fmla="*/ 0 w 1290918"/>
              <a:gd name="connsiteY8" fmla="*/ 103700 h 622190"/>
              <a:gd name="connsiteX0" fmla="*/ 0 w 1290918"/>
              <a:gd name="connsiteY0" fmla="*/ 103700 h 634637"/>
              <a:gd name="connsiteX1" fmla="*/ 103700 w 1290918"/>
              <a:gd name="connsiteY1" fmla="*/ 0 h 634637"/>
              <a:gd name="connsiteX2" fmla="*/ 1187218 w 1290918"/>
              <a:gd name="connsiteY2" fmla="*/ 0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3700 h 634637"/>
              <a:gd name="connsiteX1" fmla="*/ 103700 w 1290918"/>
              <a:gd name="connsiteY1" fmla="*/ 0 h 634637"/>
              <a:gd name="connsiteX2" fmla="*/ 1187218 w 1290918"/>
              <a:gd name="connsiteY2" fmla="*/ 0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3700 h 634637"/>
              <a:gd name="connsiteX1" fmla="*/ 103700 w 1290918"/>
              <a:gd name="connsiteY1" fmla="*/ 0 h 634637"/>
              <a:gd name="connsiteX2" fmla="*/ 1087298 w 1290918"/>
              <a:gd name="connsiteY2" fmla="*/ 12735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3700 h 634637"/>
              <a:gd name="connsiteX1" fmla="*/ 103700 w 1290918"/>
              <a:gd name="connsiteY1" fmla="*/ 0 h 634637"/>
              <a:gd name="connsiteX2" fmla="*/ 1087298 w 1290918"/>
              <a:gd name="connsiteY2" fmla="*/ 12735 h 634637"/>
              <a:gd name="connsiteX3" fmla="*/ 1290918 w 1290918"/>
              <a:gd name="connsiteY3" fmla="*/ 103700 h 634637"/>
              <a:gd name="connsiteX4" fmla="*/ 1290918 w 1290918"/>
              <a:gd name="connsiteY4" fmla="*/ 518490 h 634637"/>
              <a:gd name="connsiteX5" fmla="*/ 1124258 w 1290918"/>
              <a:gd name="connsiteY5" fmla="*/ 634637 h 634637"/>
              <a:gd name="connsiteX6" fmla="*/ 103700 w 1290918"/>
              <a:gd name="connsiteY6" fmla="*/ 622190 h 634637"/>
              <a:gd name="connsiteX7" fmla="*/ 0 w 1290918"/>
              <a:gd name="connsiteY7" fmla="*/ 518490 h 634637"/>
              <a:gd name="connsiteX8" fmla="*/ 0 w 1290918"/>
              <a:gd name="connsiteY8" fmla="*/ 103700 h 634637"/>
              <a:gd name="connsiteX0" fmla="*/ 0 w 1290918"/>
              <a:gd name="connsiteY0" fmla="*/ 105069 h 636006"/>
              <a:gd name="connsiteX1" fmla="*/ 103700 w 1290918"/>
              <a:gd name="connsiteY1" fmla="*/ 1369 h 636006"/>
              <a:gd name="connsiteX2" fmla="*/ 1087298 w 1290918"/>
              <a:gd name="connsiteY2" fmla="*/ 14104 h 636006"/>
              <a:gd name="connsiteX3" fmla="*/ 1290918 w 1290918"/>
              <a:gd name="connsiteY3" fmla="*/ 105069 h 636006"/>
              <a:gd name="connsiteX4" fmla="*/ 1290918 w 1290918"/>
              <a:gd name="connsiteY4" fmla="*/ 519859 h 636006"/>
              <a:gd name="connsiteX5" fmla="*/ 1124258 w 1290918"/>
              <a:gd name="connsiteY5" fmla="*/ 636006 h 636006"/>
              <a:gd name="connsiteX6" fmla="*/ 103700 w 1290918"/>
              <a:gd name="connsiteY6" fmla="*/ 623559 h 636006"/>
              <a:gd name="connsiteX7" fmla="*/ 0 w 1290918"/>
              <a:gd name="connsiteY7" fmla="*/ 519859 h 636006"/>
              <a:gd name="connsiteX8" fmla="*/ 0 w 1290918"/>
              <a:gd name="connsiteY8" fmla="*/ 105069 h 636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0918" h="636006">
                <a:moveTo>
                  <a:pt x="0" y="105069"/>
                </a:moveTo>
                <a:cubicBezTo>
                  <a:pt x="0" y="47797"/>
                  <a:pt x="46428" y="1369"/>
                  <a:pt x="103700" y="1369"/>
                </a:cubicBezTo>
                <a:cubicBezTo>
                  <a:pt x="431566" y="5614"/>
                  <a:pt x="598373" y="-10633"/>
                  <a:pt x="1087298" y="14104"/>
                </a:cubicBezTo>
                <a:cubicBezTo>
                  <a:pt x="1144570" y="14104"/>
                  <a:pt x="1290918" y="47797"/>
                  <a:pt x="1290918" y="105069"/>
                </a:cubicBezTo>
                <a:lnTo>
                  <a:pt x="1290918" y="519859"/>
                </a:lnTo>
                <a:cubicBezTo>
                  <a:pt x="1290918" y="577131"/>
                  <a:pt x="1181530" y="636006"/>
                  <a:pt x="1124258" y="636006"/>
                </a:cubicBezTo>
                <a:cubicBezTo>
                  <a:pt x="511298" y="552074"/>
                  <a:pt x="464873" y="623559"/>
                  <a:pt x="103700" y="623559"/>
                </a:cubicBezTo>
                <a:cubicBezTo>
                  <a:pt x="46428" y="623559"/>
                  <a:pt x="0" y="577131"/>
                  <a:pt x="0" y="519859"/>
                </a:cubicBezTo>
                <a:lnTo>
                  <a:pt x="0" y="105069"/>
                </a:lnTo>
                <a:close/>
              </a:path>
            </a:pathLst>
          </a:custGeom>
          <a:solidFill>
            <a:srgbClr val="08422F"/>
          </a:solidFill>
          <a:ln>
            <a:solidFill>
              <a:srgbClr val="08422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EF7B39E-14DA-A53D-8289-45A8FE8D5ADF}"/>
              </a:ext>
            </a:extLst>
          </p:cNvPr>
          <p:cNvSpPr/>
          <p:nvPr/>
        </p:nvSpPr>
        <p:spPr>
          <a:xfrm>
            <a:off x="10450817" y="3325736"/>
            <a:ext cx="1235591" cy="1284733"/>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0C916B01-24C6-B3BB-D487-A05CDBACBD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78832" y="3237065"/>
            <a:ext cx="901531" cy="1380036"/>
          </a:xfrm>
          <a:prstGeom prst="rect">
            <a:avLst/>
          </a:prstGeom>
          <a:effectLst>
            <a:outerShdw blurRad="50800" dist="38100" dir="5400000" algn="t" rotWithShape="0">
              <a:prstClr val="black">
                <a:alpha val="40000"/>
              </a:prstClr>
            </a:outerShdw>
          </a:effectLst>
        </p:spPr>
      </p:pic>
      <p:pic>
        <p:nvPicPr>
          <p:cNvPr id="36" name="Picture 35">
            <a:extLst>
              <a:ext uri="{FF2B5EF4-FFF2-40B4-BE49-F238E27FC236}">
                <a16:creationId xmlns:a16="http://schemas.microsoft.com/office/drawing/2014/main" id="{3CB6BDED-0D1C-3237-6409-21CEB64BBA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800813" y="4478657"/>
            <a:ext cx="842027" cy="842027"/>
          </a:xfrm>
          <a:prstGeom prst="rect">
            <a:avLst/>
          </a:prstGeom>
        </p:spPr>
      </p:pic>
      <p:sp>
        <p:nvSpPr>
          <p:cNvPr id="39" name="Rectangle: Rounded Corners 38">
            <a:extLst>
              <a:ext uri="{FF2B5EF4-FFF2-40B4-BE49-F238E27FC236}">
                <a16:creationId xmlns:a16="http://schemas.microsoft.com/office/drawing/2014/main" id="{3BAC19BE-A5CB-7A98-9342-AD81D25D3553}"/>
              </a:ext>
            </a:extLst>
          </p:cNvPr>
          <p:cNvSpPr/>
          <p:nvPr/>
        </p:nvSpPr>
        <p:spPr>
          <a:xfrm>
            <a:off x="1168073" y="5767511"/>
            <a:ext cx="10156704" cy="737473"/>
          </a:xfrm>
          <a:prstGeom prst="roundRect">
            <a:avLst/>
          </a:prstGeom>
          <a:solidFill>
            <a:srgbClr val="5D9A27">
              <a:alpha val="81000"/>
            </a:srgbClr>
          </a:solidFill>
          <a:ln>
            <a:noFill/>
          </a:ln>
          <a:effectLst>
            <a:outerShdw blurRad="254000" dist="114300" dir="7800000" algn="t" rotWithShape="0">
              <a:srgbClr val="08422F">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CE7D5FEC-41CE-FEB6-E736-30140588C03F}"/>
              </a:ext>
            </a:extLst>
          </p:cNvPr>
          <p:cNvSpPr txBox="1"/>
          <p:nvPr/>
        </p:nvSpPr>
        <p:spPr>
          <a:xfrm>
            <a:off x="863086" y="5708236"/>
            <a:ext cx="10514388" cy="861774"/>
          </a:xfrm>
          <a:prstGeom prst="rect">
            <a:avLst/>
          </a:prstGeom>
          <a:noFill/>
        </p:spPr>
        <p:txBody>
          <a:bodyPr wrap="square" rtlCol="0">
            <a:spAutoFit/>
          </a:bodyPr>
          <a:lstStyle/>
          <a:p>
            <a:pPr algn="r"/>
            <a:r>
              <a:rPr lang="ar-EG" sz="5000" b="1" dirty="0">
                <a:solidFill>
                  <a:srgbClr val="08422F"/>
                </a:solidFill>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 إعداد: آية أبو دية           المشرف: د.علي عبد الحميد &amp;  م. ايمان صلاح</a:t>
            </a:r>
            <a:endParaRPr lang="en-US" sz="5000" b="1" dirty="0">
              <a:solidFill>
                <a:srgbClr val="08422F"/>
              </a:solidFill>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endParaRPr>
          </a:p>
        </p:txBody>
      </p:sp>
      <p:sp>
        <p:nvSpPr>
          <p:cNvPr id="40" name="TextBox 39">
            <a:extLst>
              <a:ext uri="{FF2B5EF4-FFF2-40B4-BE49-F238E27FC236}">
                <a16:creationId xmlns:a16="http://schemas.microsoft.com/office/drawing/2014/main" id="{727C8D3B-B9A5-1E29-03CD-C66B76299D2C}"/>
              </a:ext>
            </a:extLst>
          </p:cNvPr>
          <p:cNvSpPr txBox="1"/>
          <p:nvPr/>
        </p:nvSpPr>
        <p:spPr>
          <a:xfrm>
            <a:off x="-46369" y="429473"/>
            <a:ext cx="3041817" cy="523220"/>
          </a:xfrm>
          <a:prstGeom prst="rect">
            <a:avLst/>
          </a:prstGeom>
          <a:noFill/>
        </p:spPr>
        <p:txBody>
          <a:bodyPr wrap="square" rtlCol="0">
            <a:spAutoFit/>
          </a:bodyPr>
          <a:lstStyle/>
          <a:p>
            <a:r>
              <a:rPr lang="en-US" sz="2800" dirty="0">
                <a:solidFill>
                  <a:schemeClr val="bg1"/>
                </a:solidFill>
              </a:rPr>
              <a:t> URBAN AGRIFARM</a:t>
            </a:r>
          </a:p>
        </p:txBody>
      </p:sp>
      <p:sp>
        <p:nvSpPr>
          <p:cNvPr id="43" name="TextBox 42">
            <a:extLst>
              <a:ext uri="{FF2B5EF4-FFF2-40B4-BE49-F238E27FC236}">
                <a16:creationId xmlns:a16="http://schemas.microsoft.com/office/drawing/2014/main" id="{A90F3244-B6FE-4530-CBF8-92EE30D4D600}"/>
              </a:ext>
            </a:extLst>
          </p:cNvPr>
          <p:cNvSpPr txBox="1"/>
          <p:nvPr/>
        </p:nvSpPr>
        <p:spPr>
          <a:xfrm>
            <a:off x="1117600" y="6492323"/>
            <a:ext cx="10514388" cy="461665"/>
          </a:xfrm>
          <a:prstGeom prst="rect">
            <a:avLst/>
          </a:prstGeom>
          <a:noFill/>
        </p:spPr>
        <p:txBody>
          <a:bodyPr wrap="square" rtlCol="0">
            <a:spAutoFit/>
          </a:bodyPr>
          <a:lstStyle/>
          <a:p>
            <a:pPr algn="ctr"/>
            <a:r>
              <a:rPr lang="ar-EG" sz="2400" b="1" dirty="0">
                <a:solidFill>
                  <a:srgbClr val="08422F"/>
                </a:solidFill>
                <a:latin typeface="Arabic Typesetting" panose="03020402040406030203" pitchFamily="66" charset="-78"/>
                <a:cs typeface="Arabic Typesetting" panose="03020402040406030203" pitchFamily="66" charset="-78"/>
              </a:rPr>
              <a:t>3.7.2024</a:t>
            </a:r>
            <a:endParaRPr lang="en-US" sz="3200" b="1" dirty="0">
              <a:solidFill>
                <a:srgbClr val="08422F"/>
              </a:solidFill>
              <a:latin typeface="Arabic Typesetting" panose="03020402040406030203" pitchFamily="66" charset="-78"/>
              <a:cs typeface="Arabic Typesetting" panose="03020402040406030203" pitchFamily="66" charset="-78"/>
            </a:endParaRPr>
          </a:p>
        </p:txBody>
      </p:sp>
      <p:pic>
        <p:nvPicPr>
          <p:cNvPr id="46" name="Picture 45">
            <a:extLst>
              <a:ext uri="{FF2B5EF4-FFF2-40B4-BE49-F238E27FC236}">
                <a16:creationId xmlns:a16="http://schemas.microsoft.com/office/drawing/2014/main" id="{920A7AD4-0176-5532-CC77-A238BE1D8A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6451125">
            <a:off x="10817494" y="6120576"/>
            <a:ext cx="842027" cy="842027"/>
          </a:xfrm>
          <a:prstGeom prst="rect">
            <a:avLst/>
          </a:prstGeom>
        </p:spPr>
      </p:pic>
      <p:pic>
        <p:nvPicPr>
          <p:cNvPr id="37" name="Picture 36">
            <a:extLst>
              <a:ext uri="{FF2B5EF4-FFF2-40B4-BE49-F238E27FC236}">
                <a16:creationId xmlns:a16="http://schemas.microsoft.com/office/drawing/2014/main" id="{902A6C83-0BFB-DEF1-9CBA-87AF950BF1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802220">
            <a:off x="821319" y="5454458"/>
            <a:ext cx="842027" cy="842027"/>
          </a:xfrm>
          <a:prstGeom prst="rect">
            <a:avLst/>
          </a:prstGeom>
        </p:spPr>
      </p:pic>
      <p:pic>
        <p:nvPicPr>
          <p:cNvPr id="13" name="Picture 12">
            <a:extLst>
              <a:ext uri="{FF2B5EF4-FFF2-40B4-BE49-F238E27FC236}">
                <a16:creationId xmlns:a16="http://schemas.microsoft.com/office/drawing/2014/main" id="{E10EC6C0-C7CC-6658-1963-DDC78B1278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6520026">
            <a:off x="7638716" y="3873972"/>
            <a:ext cx="1169014" cy="1169014"/>
          </a:xfrm>
          <a:prstGeom prst="rect">
            <a:avLst/>
          </a:prstGeom>
        </p:spPr>
      </p:pic>
      <p:pic>
        <p:nvPicPr>
          <p:cNvPr id="14" name="Picture 13">
            <a:extLst>
              <a:ext uri="{FF2B5EF4-FFF2-40B4-BE49-F238E27FC236}">
                <a16:creationId xmlns:a16="http://schemas.microsoft.com/office/drawing/2014/main" id="{5BCA2F6B-9173-0B17-B59A-B2ED76B11E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1362634" y="2536378"/>
            <a:ext cx="842027" cy="842027"/>
          </a:xfrm>
          <a:prstGeom prst="rect">
            <a:avLst/>
          </a:prstGeom>
        </p:spPr>
      </p:pic>
    </p:spTree>
    <p:extLst>
      <p:ext uri="{BB962C8B-B14F-4D97-AF65-F5344CB8AC3E}">
        <p14:creationId xmlns:p14="http://schemas.microsoft.com/office/powerpoint/2010/main" val="90450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cture background">
            <a:extLst>
              <a:ext uri="{FF2B5EF4-FFF2-40B4-BE49-F238E27FC236}">
                <a16:creationId xmlns:a16="http://schemas.microsoft.com/office/drawing/2014/main" id="{62BD03C6-D7DA-7A7C-CA1A-50BB9364EE6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sp>
        <p:nvSpPr>
          <p:cNvPr id="5134" name="Rectangle: Rounded Corners 5133">
            <a:extLst>
              <a:ext uri="{FF2B5EF4-FFF2-40B4-BE49-F238E27FC236}">
                <a16:creationId xmlns:a16="http://schemas.microsoft.com/office/drawing/2014/main" id="{74670C95-5288-0CCB-1257-6BDF3BA2B557}"/>
              </a:ext>
            </a:extLst>
          </p:cNvPr>
          <p:cNvSpPr/>
          <p:nvPr/>
        </p:nvSpPr>
        <p:spPr>
          <a:xfrm>
            <a:off x="1905001" y="3764132"/>
            <a:ext cx="1103588" cy="993269"/>
          </a:xfrm>
          <a:prstGeom prst="roundRect">
            <a:avLst/>
          </a:prstGeom>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5135" name="Freeform: Shape 5134">
            <a:extLst>
              <a:ext uri="{FF2B5EF4-FFF2-40B4-BE49-F238E27FC236}">
                <a16:creationId xmlns:a16="http://schemas.microsoft.com/office/drawing/2014/main" id="{4E59C005-15AF-0573-17A6-C023F9B6416B}"/>
              </a:ext>
            </a:extLst>
          </p:cNvPr>
          <p:cNvSpPr/>
          <p:nvPr/>
        </p:nvSpPr>
        <p:spPr>
          <a:xfrm>
            <a:off x="254877" y="3464587"/>
            <a:ext cx="2606566" cy="1211339"/>
          </a:xfrm>
          <a:custGeom>
            <a:avLst/>
            <a:gdLst>
              <a:gd name="connsiteX0" fmla="*/ 1404774 w 2606566"/>
              <a:gd name="connsiteY0" fmla="*/ 0 h 1211339"/>
              <a:gd name="connsiteX1" fmla="*/ 1704319 w 2606566"/>
              <a:gd name="connsiteY1" fmla="*/ 299545 h 1211339"/>
              <a:gd name="connsiteX2" fmla="*/ 1687870 w 2606566"/>
              <a:gd name="connsiteY2" fmla="*/ 381022 h 1211339"/>
              <a:gd name="connsiteX3" fmla="*/ 2468177 w 2606566"/>
              <a:gd name="connsiteY3" fmla="*/ 381022 h 1211339"/>
              <a:gd name="connsiteX4" fmla="*/ 2606566 w 2606566"/>
              <a:gd name="connsiteY4" fmla="*/ 519411 h 1211339"/>
              <a:gd name="connsiteX5" fmla="*/ 2606566 w 2606566"/>
              <a:gd name="connsiteY5" fmla="*/ 1072950 h 1211339"/>
              <a:gd name="connsiteX6" fmla="*/ 2468177 w 2606566"/>
              <a:gd name="connsiteY6" fmla="*/ 1211339 h 1211339"/>
              <a:gd name="connsiteX7" fmla="*/ 138389 w 2606566"/>
              <a:gd name="connsiteY7" fmla="*/ 1211339 h 1211339"/>
              <a:gd name="connsiteX8" fmla="*/ 0 w 2606566"/>
              <a:gd name="connsiteY8" fmla="*/ 1072950 h 1211339"/>
              <a:gd name="connsiteX9" fmla="*/ 0 w 2606566"/>
              <a:gd name="connsiteY9" fmla="*/ 519411 h 1211339"/>
              <a:gd name="connsiteX10" fmla="*/ 138389 w 2606566"/>
              <a:gd name="connsiteY10" fmla="*/ 381022 h 1211339"/>
              <a:gd name="connsiteX11" fmla="*/ 1121679 w 2606566"/>
              <a:gd name="connsiteY11" fmla="*/ 381022 h 1211339"/>
              <a:gd name="connsiteX12" fmla="*/ 1105229 w 2606566"/>
              <a:gd name="connsiteY12" fmla="*/ 299545 h 1211339"/>
              <a:gd name="connsiteX13" fmla="*/ 1404774 w 2606566"/>
              <a:gd name="connsiteY13" fmla="*/ 0 h 121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06566" h="1211339">
                <a:moveTo>
                  <a:pt x="1404774" y="0"/>
                </a:moveTo>
                <a:cubicBezTo>
                  <a:pt x="1570208" y="0"/>
                  <a:pt x="1704319" y="134111"/>
                  <a:pt x="1704319" y="299545"/>
                </a:cubicBezTo>
                <a:lnTo>
                  <a:pt x="1687870" y="381022"/>
                </a:lnTo>
                <a:lnTo>
                  <a:pt x="2468177" y="381022"/>
                </a:lnTo>
                <a:cubicBezTo>
                  <a:pt x="2544607" y="381022"/>
                  <a:pt x="2606566" y="442981"/>
                  <a:pt x="2606566" y="519411"/>
                </a:cubicBezTo>
                <a:lnTo>
                  <a:pt x="2606566" y="1072950"/>
                </a:lnTo>
                <a:cubicBezTo>
                  <a:pt x="2606566" y="1149380"/>
                  <a:pt x="2544607" y="1211339"/>
                  <a:pt x="2468177" y="1211339"/>
                </a:cubicBezTo>
                <a:lnTo>
                  <a:pt x="138389" y="1211339"/>
                </a:lnTo>
                <a:cubicBezTo>
                  <a:pt x="61959" y="1211339"/>
                  <a:pt x="0" y="1149380"/>
                  <a:pt x="0" y="1072950"/>
                </a:cubicBezTo>
                <a:lnTo>
                  <a:pt x="0" y="519411"/>
                </a:lnTo>
                <a:cubicBezTo>
                  <a:pt x="0" y="442981"/>
                  <a:pt x="61959" y="381022"/>
                  <a:pt x="138389" y="381022"/>
                </a:cubicBezTo>
                <a:lnTo>
                  <a:pt x="1121679" y="381022"/>
                </a:lnTo>
                <a:lnTo>
                  <a:pt x="1105229" y="299545"/>
                </a:lnTo>
                <a:cubicBezTo>
                  <a:pt x="1105229" y="134111"/>
                  <a:pt x="1239340" y="0"/>
                  <a:pt x="1404774" y="0"/>
                </a:cubicBezTo>
                <a:close/>
              </a:path>
            </a:pathLst>
          </a:custGeom>
          <a:solidFill>
            <a:schemeClr val="bg1"/>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6" name="TextBox 5135">
            <a:extLst>
              <a:ext uri="{FF2B5EF4-FFF2-40B4-BE49-F238E27FC236}">
                <a16:creationId xmlns:a16="http://schemas.microsoft.com/office/drawing/2014/main" id="{B7AE6B5C-D641-78D1-4D7E-94DE3123FFBC}"/>
              </a:ext>
            </a:extLst>
          </p:cNvPr>
          <p:cNvSpPr txBox="1"/>
          <p:nvPr/>
        </p:nvSpPr>
        <p:spPr>
          <a:xfrm>
            <a:off x="1432031" y="3422547"/>
            <a:ext cx="441146" cy="646331"/>
          </a:xfrm>
          <a:prstGeom prst="rect">
            <a:avLst/>
          </a:prstGeom>
          <a:noFill/>
        </p:spPr>
        <p:txBody>
          <a:bodyPr wrap="none" rtlCol="0">
            <a:spAutoFit/>
          </a:bodyPr>
          <a:lstStyle/>
          <a:p>
            <a:r>
              <a:rPr lang="ar-EG" sz="3600" b="1" dirty="0">
                <a:solidFill>
                  <a:srgbClr val="92D050"/>
                </a:solidFill>
                <a:effectLst>
                  <a:outerShdw blurRad="38100" dist="38100" dir="2700000" algn="tl">
                    <a:srgbClr val="000000">
                      <a:alpha val="43137"/>
                    </a:srgbClr>
                  </a:outerShdw>
                </a:effectLst>
              </a:rPr>
              <a:t>4</a:t>
            </a:r>
            <a:endParaRPr lang="en-US" sz="3600" b="1" dirty="0">
              <a:solidFill>
                <a:srgbClr val="92D050"/>
              </a:solidFill>
              <a:effectLst>
                <a:outerShdw blurRad="38100" dist="38100" dir="2700000" algn="tl">
                  <a:srgbClr val="000000">
                    <a:alpha val="43137"/>
                  </a:srgbClr>
                </a:outerShdw>
              </a:effectLst>
            </a:endParaRPr>
          </a:p>
        </p:txBody>
      </p:sp>
      <p:sp>
        <p:nvSpPr>
          <p:cNvPr id="5131" name="Rectangle: Rounded Corners 5130">
            <a:extLst>
              <a:ext uri="{FF2B5EF4-FFF2-40B4-BE49-F238E27FC236}">
                <a16:creationId xmlns:a16="http://schemas.microsoft.com/office/drawing/2014/main" id="{8EBBA35D-E0B6-5D17-7A17-517A2A84C2BE}"/>
              </a:ext>
            </a:extLst>
          </p:cNvPr>
          <p:cNvSpPr/>
          <p:nvPr/>
        </p:nvSpPr>
        <p:spPr>
          <a:xfrm>
            <a:off x="5034454" y="4994440"/>
            <a:ext cx="1103588" cy="993269"/>
          </a:xfrm>
          <a:prstGeom prst="roundRect">
            <a:avLst/>
          </a:prstGeom>
          <a:solidFill>
            <a:schemeClr val="accent6">
              <a:lumMod val="60000"/>
              <a:lumOff val="40000"/>
            </a:schemeClr>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5132" name="Freeform: Shape 5131">
            <a:extLst>
              <a:ext uri="{FF2B5EF4-FFF2-40B4-BE49-F238E27FC236}">
                <a16:creationId xmlns:a16="http://schemas.microsoft.com/office/drawing/2014/main" id="{FB8CA2E5-4E02-9A3F-DF50-2E16DC1D07E6}"/>
              </a:ext>
            </a:extLst>
          </p:cNvPr>
          <p:cNvSpPr/>
          <p:nvPr/>
        </p:nvSpPr>
        <p:spPr>
          <a:xfrm>
            <a:off x="3384330" y="4694895"/>
            <a:ext cx="2606566" cy="1211339"/>
          </a:xfrm>
          <a:custGeom>
            <a:avLst/>
            <a:gdLst>
              <a:gd name="connsiteX0" fmla="*/ 1404774 w 2606566"/>
              <a:gd name="connsiteY0" fmla="*/ 0 h 1211339"/>
              <a:gd name="connsiteX1" fmla="*/ 1704319 w 2606566"/>
              <a:gd name="connsiteY1" fmla="*/ 299545 h 1211339"/>
              <a:gd name="connsiteX2" fmla="*/ 1687870 w 2606566"/>
              <a:gd name="connsiteY2" fmla="*/ 381022 h 1211339"/>
              <a:gd name="connsiteX3" fmla="*/ 2468177 w 2606566"/>
              <a:gd name="connsiteY3" fmla="*/ 381022 h 1211339"/>
              <a:gd name="connsiteX4" fmla="*/ 2606566 w 2606566"/>
              <a:gd name="connsiteY4" fmla="*/ 519411 h 1211339"/>
              <a:gd name="connsiteX5" fmla="*/ 2606566 w 2606566"/>
              <a:gd name="connsiteY5" fmla="*/ 1072950 h 1211339"/>
              <a:gd name="connsiteX6" fmla="*/ 2468177 w 2606566"/>
              <a:gd name="connsiteY6" fmla="*/ 1211339 h 1211339"/>
              <a:gd name="connsiteX7" fmla="*/ 138389 w 2606566"/>
              <a:gd name="connsiteY7" fmla="*/ 1211339 h 1211339"/>
              <a:gd name="connsiteX8" fmla="*/ 0 w 2606566"/>
              <a:gd name="connsiteY8" fmla="*/ 1072950 h 1211339"/>
              <a:gd name="connsiteX9" fmla="*/ 0 w 2606566"/>
              <a:gd name="connsiteY9" fmla="*/ 519411 h 1211339"/>
              <a:gd name="connsiteX10" fmla="*/ 138389 w 2606566"/>
              <a:gd name="connsiteY10" fmla="*/ 381022 h 1211339"/>
              <a:gd name="connsiteX11" fmla="*/ 1121679 w 2606566"/>
              <a:gd name="connsiteY11" fmla="*/ 381022 h 1211339"/>
              <a:gd name="connsiteX12" fmla="*/ 1105229 w 2606566"/>
              <a:gd name="connsiteY12" fmla="*/ 299545 h 1211339"/>
              <a:gd name="connsiteX13" fmla="*/ 1404774 w 2606566"/>
              <a:gd name="connsiteY13" fmla="*/ 0 h 121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06566" h="1211339">
                <a:moveTo>
                  <a:pt x="1404774" y="0"/>
                </a:moveTo>
                <a:cubicBezTo>
                  <a:pt x="1570208" y="0"/>
                  <a:pt x="1704319" y="134111"/>
                  <a:pt x="1704319" y="299545"/>
                </a:cubicBezTo>
                <a:lnTo>
                  <a:pt x="1687870" y="381022"/>
                </a:lnTo>
                <a:lnTo>
                  <a:pt x="2468177" y="381022"/>
                </a:lnTo>
                <a:cubicBezTo>
                  <a:pt x="2544607" y="381022"/>
                  <a:pt x="2606566" y="442981"/>
                  <a:pt x="2606566" y="519411"/>
                </a:cubicBezTo>
                <a:lnTo>
                  <a:pt x="2606566" y="1072950"/>
                </a:lnTo>
                <a:cubicBezTo>
                  <a:pt x="2606566" y="1149380"/>
                  <a:pt x="2544607" y="1211339"/>
                  <a:pt x="2468177" y="1211339"/>
                </a:cubicBezTo>
                <a:lnTo>
                  <a:pt x="138389" y="1211339"/>
                </a:lnTo>
                <a:cubicBezTo>
                  <a:pt x="61959" y="1211339"/>
                  <a:pt x="0" y="1149380"/>
                  <a:pt x="0" y="1072950"/>
                </a:cubicBezTo>
                <a:lnTo>
                  <a:pt x="0" y="519411"/>
                </a:lnTo>
                <a:cubicBezTo>
                  <a:pt x="0" y="442981"/>
                  <a:pt x="61959" y="381022"/>
                  <a:pt x="138389" y="381022"/>
                </a:cubicBezTo>
                <a:lnTo>
                  <a:pt x="1121679" y="381022"/>
                </a:lnTo>
                <a:lnTo>
                  <a:pt x="1105229" y="299545"/>
                </a:lnTo>
                <a:cubicBezTo>
                  <a:pt x="1105229" y="134111"/>
                  <a:pt x="1239340" y="0"/>
                  <a:pt x="1404774" y="0"/>
                </a:cubicBezTo>
                <a:close/>
              </a:path>
            </a:pathLst>
          </a:custGeom>
          <a:solidFill>
            <a:schemeClr val="bg1"/>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3" name="TextBox 5132">
            <a:extLst>
              <a:ext uri="{FF2B5EF4-FFF2-40B4-BE49-F238E27FC236}">
                <a16:creationId xmlns:a16="http://schemas.microsoft.com/office/drawing/2014/main" id="{BD393639-B826-578C-800A-F23B6CF038EC}"/>
              </a:ext>
            </a:extLst>
          </p:cNvPr>
          <p:cNvSpPr txBox="1"/>
          <p:nvPr/>
        </p:nvSpPr>
        <p:spPr>
          <a:xfrm>
            <a:off x="4556234" y="4658413"/>
            <a:ext cx="441146" cy="646331"/>
          </a:xfrm>
          <a:prstGeom prst="rect">
            <a:avLst/>
          </a:prstGeom>
          <a:noFill/>
        </p:spPr>
        <p:txBody>
          <a:bodyPr wrap="none" rtlCol="0">
            <a:spAutoFit/>
          </a:bodyPr>
          <a:lstStyle/>
          <a:p>
            <a:r>
              <a:rPr lang="ar-EG" sz="3600" b="1" dirty="0">
                <a:solidFill>
                  <a:srgbClr val="92D050"/>
                </a:solidFill>
                <a:effectLst>
                  <a:outerShdw blurRad="38100" dist="38100" dir="2700000" algn="tl">
                    <a:srgbClr val="000000">
                      <a:alpha val="43137"/>
                    </a:srgbClr>
                  </a:outerShdw>
                </a:effectLst>
              </a:rPr>
              <a:t>3</a:t>
            </a:r>
            <a:endParaRPr lang="en-US" sz="3600" b="1" dirty="0">
              <a:solidFill>
                <a:srgbClr val="92D050"/>
              </a:solidFill>
              <a:effectLst>
                <a:outerShdw blurRad="38100" dist="38100" dir="2700000" algn="tl">
                  <a:srgbClr val="000000">
                    <a:alpha val="43137"/>
                  </a:srgbClr>
                </a:outerShdw>
              </a:effectLst>
            </a:endParaRPr>
          </a:p>
        </p:txBody>
      </p:sp>
      <p:sp>
        <p:nvSpPr>
          <p:cNvPr id="5128" name="Rectangle: Rounded Corners 5127">
            <a:extLst>
              <a:ext uri="{FF2B5EF4-FFF2-40B4-BE49-F238E27FC236}">
                <a16:creationId xmlns:a16="http://schemas.microsoft.com/office/drawing/2014/main" id="{FB99E91E-4213-E00A-4718-56E79C7B68EB}"/>
              </a:ext>
            </a:extLst>
          </p:cNvPr>
          <p:cNvSpPr/>
          <p:nvPr/>
        </p:nvSpPr>
        <p:spPr>
          <a:xfrm>
            <a:off x="8108726" y="5002935"/>
            <a:ext cx="1103588" cy="993269"/>
          </a:xfrm>
          <a:prstGeom prst="roundRect">
            <a:avLst/>
          </a:prstGeom>
          <a:solidFill>
            <a:schemeClr val="accent6">
              <a:lumMod val="60000"/>
              <a:lumOff val="40000"/>
            </a:schemeClr>
          </a:solidFill>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F470798D-6263-4D33-3967-6B1E836D2F10}"/>
              </a:ext>
            </a:extLst>
          </p:cNvPr>
          <p:cNvSpPr/>
          <p:nvPr/>
        </p:nvSpPr>
        <p:spPr>
          <a:xfrm>
            <a:off x="6458602" y="4703390"/>
            <a:ext cx="2606566" cy="1211339"/>
          </a:xfrm>
          <a:custGeom>
            <a:avLst/>
            <a:gdLst>
              <a:gd name="connsiteX0" fmla="*/ 1404774 w 2606566"/>
              <a:gd name="connsiteY0" fmla="*/ 0 h 1211339"/>
              <a:gd name="connsiteX1" fmla="*/ 1704319 w 2606566"/>
              <a:gd name="connsiteY1" fmla="*/ 299545 h 1211339"/>
              <a:gd name="connsiteX2" fmla="*/ 1687870 w 2606566"/>
              <a:gd name="connsiteY2" fmla="*/ 381022 h 1211339"/>
              <a:gd name="connsiteX3" fmla="*/ 2468177 w 2606566"/>
              <a:gd name="connsiteY3" fmla="*/ 381022 h 1211339"/>
              <a:gd name="connsiteX4" fmla="*/ 2606566 w 2606566"/>
              <a:gd name="connsiteY4" fmla="*/ 519411 h 1211339"/>
              <a:gd name="connsiteX5" fmla="*/ 2606566 w 2606566"/>
              <a:gd name="connsiteY5" fmla="*/ 1072950 h 1211339"/>
              <a:gd name="connsiteX6" fmla="*/ 2468177 w 2606566"/>
              <a:gd name="connsiteY6" fmla="*/ 1211339 h 1211339"/>
              <a:gd name="connsiteX7" fmla="*/ 138389 w 2606566"/>
              <a:gd name="connsiteY7" fmla="*/ 1211339 h 1211339"/>
              <a:gd name="connsiteX8" fmla="*/ 0 w 2606566"/>
              <a:gd name="connsiteY8" fmla="*/ 1072950 h 1211339"/>
              <a:gd name="connsiteX9" fmla="*/ 0 w 2606566"/>
              <a:gd name="connsiteY9" fmla="*/ 519411 h 1211339"/>
              <a:gd name="connsiteX10" fmla="*/ 138389 w 2606566"/>
              <a:gd name="connsiteY10" fmla="*/ 381022 h 1211339"/>
              <a:gd name="connsiteX11" fmla="*/ 1121679 w 2606566"/>
              <a:gd name="connsiteY11" fmla="*/ 381022 h 1211339"/>
              <a:gd name="connsiteX12" fmla="*/ 1105229 w 2606566"/>
              <a:gd name="connsiteY12" fmla="*/ 299545 h 1211339"/>
              <a:gd name="connsiteX13" fmla="*/ 1404774 w 2606566"/>
              <a:gd name="connsiteY13" fmla="*/ 0 h 121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06566" h="1211339">
                <a:moveTo>
                  <a:pt x="1404774" y="0"/>
                </a:moveTo>
                <a:cubicBezTo>
                  <a:pt x="1570208" y="0"/>
                  <a:pt x="1704319" y="134111"/>
                  <a:pt x="1704319" y="299545"/>
                </a:cubicBezTo>
                <a:lnTo>
                  <a:pt x="1687870" y="381022"/>
                </a:lnTo>
                <a:lnTo>
                  <a:pt x="2468177" y="381022"/>
                </a:lnTo>
                <a:cubicBezTo>
                  <a:pt x="2544607" y="381022"/>
                  <a:pt x="2606566" y="442981"/>
                  <a:pt x="2606566" y="519411"/>
                </a:cubicBezTo>
                <a:lnTo>
                  <a:pt x="2606566" y="1072950"/>
                </a:lnTo>
                <a:cubicBezTo>
                  <a:pt x="2606566" y="1149380"/>
                  <a:pt x="2544607" y="1211339"/>
                  <a:pt x="2468177" y="1211339"/>
                </a:cubicBezTo>
                <a:lnTo>
                  <a:pt x="138389" y="1211339"/>
                </a:lnTo>
                <a:cubicBezTo>
                  <a:pt x="61959" y="1211339"/>
                  <a:pt x="0" y="1149380"/>
                  <a:pt x="0" y="1072950"/>
                </a:cubicBezTo>
                <a:lnTo>
                  <a:pt x="0" y="519411"/>
                </a:lnTo>
                <a:cubicBezTo>
                  <a:pt x="0" y="442981"/>
                  <a:pt x="61959" y="381022"/>
                  <a:pt x="138389" y="381022"/>
                </a:cubicBezTo>
                <a:lnTo>
                  <a:pt x="1121679" y="381022"/>
                </a:lnTo>
                <a:lnTo>
                  <a:pt x="1105229" y="299545"/>
                </a:lnTo>
                <a:cubicBezTo>
                  <a:pt x="1105229" y="134111"/>
                  <a:pt x="1239340" y="0"/>
                  <a:pt x="1404774" y="0"/>
                </a:cubicBezTo>
                <a:close/>
              </a:path>
            </a:pathLst>
          </a:custGeom>
          <a:solidFill>
            <a:schemeClr val="bg1"/>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Rounded Corners 15">
            <a:extLst>
              <a:ext uri="{FF2B5EF4-FFF2-40B4-BE49-F238E27FC236}">
                <a16:creationId xmlns:a16="http://schemas.microsoft.com/office/drawing/2014/main" id="{0388E2D2-E81B-27D4-E6F8-5EF929BD6F40}"/>
              </a:ext>
            </a:extLst>
          </p:cNvPr>
          <p:cNvSpPr/>
          <p:nvPr/>
        </p:nvSpPr>
        <p:spPr>
          <a:xfrm>
            <a:off x="10941269" y="3832608"/>
            <a:ext cx="1103588" cy="993269"/>
          </a:xfrm>
          <a:prstGeom prst="roundRect">
            <a:avLst/>
          </a:prstGeom>
          <a:ln>
            <a:no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0A394E-F7CB-0234-8576-A0A8941FCA2A}"/>
              </a:ext>
            </a:extLst>
          </p:cNvPr>
          <p:cNvPicPr>
            <a:picLocks noChangeAspect="1"/>
          </p:cNvPicPr>
          <p:nvPr/>
        </p:nvPicPr>
        <p:blipFill rotWithShape="1">
          <a:blip r:embed="rId4">
            <a:extLst>
              <a:ext uri="{28A0092B-C50C-407E-A947-70E740481C1C}">
                <a14:useLocalDpi xmlns:a14="http://schemas.microsoft.com/office/drawing/2010/main" val="0"/>
              </a:ext>
            </a:extLst>
          </a:blip>
          <a:srcRect t="15625" b="46746"/>
          <a:stretch/>
        </p:blipFill>
        <p:spPr>
          <a:xfrm>
            <a:off x="0" y="0"/>
            <a:ext cx="12192000" cy="3058510"/>
          </a:xfrm>
          <a:prstGeom prst="rect">
            <a:avLst/>
          </a:prstGeom>
        </p:spPr>
      </p:pic>
      <p:sp>
        <p:nvSpPr>
          <p:cNvPr id="5" name="Rectangle: Rounded Corners 4">
            <a:extLst>
              <a:ext uri="{FF2B5EF4-FFF2-40B4-BE49-F238E27FC236}">
                <a16:creationId xmlns:a16="http://schemas.microsoft.com/office/drawing/2014/main" id="{D1C64C72-123E-495C-D1F8-5DC2C64E3BA3}"/>
              </a:ext>
            </a:extLst>
          </p:cNvPr>
          <p:cNvSpPr/>
          <p:nvPr/>
        </p:nvSpPr>
        <p:spPr>
          <a:xfrm>
            <a:off x="-262759" y="-147145"/>
            <a:ext cx="13001297" cy="3331779"/>
          </a:xfrm>
          <a:prstGeom prst="roundRect">
            <a:avLst/>
          </a:prstGeom>
          <a:solidFill>
            <a:schemeClr val="accent6">
              <a:alpha val="78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5126" name="Freeform: Shape 5125">
            <a:extLst>
              <a:ext uri="{FF2B5EF4-FFF2-40B4-BE49-F238E27FC236}">
                <a16:creationId xmlns:a16="http://schemas.microsoft.com/office/drawing/2014/main" id="{8E1465D2-7D86-6618-F6D3-CB26D3879D39}"/>
              </a:ext>
            </a:extLst>
          </p:cNvPr>
          <p:cNvSpPr/>
          <p:nvPr/>
        </p:nvSpPr>
        <p:spPr>
          <a:xfrm>
            <a:off x="9291145" y="3533063"/>
            <a:ext cx="2606566" cy="1211339"/>
          </a:xfrm>
          <a:custGeom>
            <a:avLst/>
            <a:gdLst>
              <a:gd name="connsiteX0" fmla="*/ 1404774 w 2606566"/>
              <a:gd name="connsiteY0" fmla="*/ 0 h 1211339"/>
              <a:gd name="connsiteX1" fmla="*/ 1704319 w 2606566"/>
              <a:gd name="connsiteY1" fmla="*/ 299545 h 1211339"/>
              <a:gd name="connsiteX2" fmla="*/ 1687870 w 2606566"/>
              <a:gd name="connsiteY2" fmla="*/ 381022 h 1211339"/>
              <a:gd name="connsiteX3" fmla="*/ 2468177 w 2606566"/>
              <a:gd name="connsiteY3" fmla="*/ 381022 h 1211339"/>
              <a:gd name="connsiteX4" fmla="*/ 2606566 w 2606566"/>
              <a:gd name="connsiteY4" fmla="*/ 519411 h 1211339"/>
              <a:gd name="connsiteX5" fmla="*/ 2606566 w 2606566"/>
              <a:gd name="connsiteY5" fmla="*/ 1072950 h 1211339"/>
              <a:gd name="connsiteX6" fmla="*/ 2468177 w 2606566"/>
              <a:gd name="connsiteY6" fmla="*/ 1211339 h 1211339"/>
              <a:gd name="connsiteX7" fmla="*/ 138389 w 2606566"/>
              <a:gd name="connsiteY7" fmla="*/ 1211339 h 1211339"/>
              <a:gd name="connsiteX8" fmla="*/ 0 w 2606566"/>
              <a:gd name="connsiteY8" fmla="*/ 1072950 h 1211339"/>
              <a:gd name="connsiteX9" fmla="*/ 0 w 2606566"/>
              <a:gd name="connsiteY9" fmla="*/ 519411 h 1211339"/>
              <a:gd name="connsiteX10" fmla="*/ 138389 w 2606566"/>
              <a:gd name="connsiteY10" fmla="*/ 381022 h 1211339"/>
              <a:gd name="connsiteX11" fmla="*/ 1121679 w 2606566"/>
              <a:gd name="connsiteY11" fmla="*/ 381022 h 1211339"/>
              <a:gd name="connsiteX12" fmla="*/ 1105229 w 2606566"/>
              <a:gd name="connsiteY12" fmla="*/ 299545 h 1211339"/>
              <a:gd name="connsiteX13" fmla="*/ 1404774 w 2606566"/>
              <a:gd name="connsiteY13" fmla="*/ 0 h 1211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06566" h="1211339">
                <a:moveTo>
                  <a:pt x="1404774" y="0"/>
                </a:moveTo>
                <a:cubicBezTo>
                  <a:pt x="1570208" y="0"/>
                  <a:pt x="1704319" y="134111"/>
                  <a:pt x="1704319" y="299545"/>
                </a:cubicBezTo>
                <a:lnTo>
                  <a:pt x="1687870" y="381022"/>
                </a:lnTo>
                <a:lnTo>
                  <a:pt x="2468177" y="381022"/>
                </a:lnTo>
                <a:cubicBezTo>
                  <a:pt x="2544607" y="381022"/>
                  <a:pt x="2606566" y="442981"/>
                  <a:pt x="2606566" y="519411"/>
                </a:cubicBezTo>
                <a:lnTo>
                  <a:pt x="2606566" y="1072950"/>
                </a:lnTo>
                <a:cubicBezTo>
                  <a:pt x="2606566" y="1149380"/>
                  <a:pt x="2544607" y="1211339"/>
                  <a:pt x="2468177" y="1211339"/>
                </a:cubicBezTo>
                <a:lnTo>
                  <a:pt x="138389" y="1211339"/>
                </a:lnTo>
                <a:cubicBezTo>
                  <a:pt x="61959" y="1211339"/>
                  <a:pt x="0" y="1149380"/>
                  <a:pt x="0" y="1072950"/>
                </a:cubicBezTo>
                <a:lnTo>
                  <a:pt x="0" y="519411"/>
                </a:lnTo>
                <a:cubicBezTo>
                  <a:pt x="0" y="442981"/>
                  <a:pt x="61959" y="381022"/>
                  <a:pt x="138389" y="381022"/>
                </a:cubicBezTo>
                <a:lnTo>
                  <a:pt x="1121679" y="381022"/>
                </a:lnTo>
                <a:lnTo>
                  <a:pt x="1105229" y="299545"/>
                </a:lnTo>
                <a:cubicBezTo>
                  <a:pt x="1105229" y="134111"/>
                  <a:pt x="1239340" y="0"/>
                  <a:pt x="1404774" y="0"/>
                </a:cubicBezTo>
                <a:close/>
              </a:path>
            </a:pathLst>
          </a:custGeom>
          <a:solidFill>
            <a:schemeClr val="bg1"/>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TextBox 22">
            <a:extLst>
              <a:ext uri="{FF2B5EF4-FFF2-40B4-BE49-F238E27FC236}">
                <a16:creationId xmlns:a16="http://schemas.microsoft.com/office/drawing/2014/main" id="{AB9A0C02-2554-5100-A137-42D48E9E4C75}"/>
              </a:ext>
            </a:extLst>
          </p:cNvPr>
          <p:cNvSpPr txBox="1"/>
          <p:nvPr/>
        </p:nvSpPr>
        <p:spPr>
          <a:xfrm>
            <a:off x="9406759" y="4098016"/>
            <a:ext cx="2354317" cy="523220"/>
          </a:xfrm>
          <a:prstGeom prst="rect">
            <a:avLst/>
          </a:prstGeom>
          <a:noFill/>
        </p:spPr>
        <p:txBody>
          <a:bodyPr wrap="square" rtlCol="0">
            <a:spAutoFit/>
          </a:bodyPr>
          <a:lstStyle/>
          <a:p>
            <a:pPr algn="r"/>
            <a:r>
              <a:rPr lang="ar-EG"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المقدمة العامة</a:t>
            </a:r>
            <a:endParaRPr lang="en-US"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F39719EB-9795-C636-FA8F-A95D88C31475}"/>
              </a:ext>
            </a:extLst>
          </p:cNvPr>
          <p:cNvSpPr txBox="1"/>
          <p:nvPr/>
        </p:nvSpPr>
        <p:spPr>
          <a:xfrm>
            <a:off x="6584726" y="5253334"/>
            <a:ext cx="2354317" cy="523220"/>
          </a:xfrm>
          <a:prstGeom prst="rect">
            <a:avLst/>
          </a:prstGeom>
          <a:noFill/>
        </p:spPr>
        <p:txBody>
          <a:bodyPr wrap="square" rtlCol="0">
            <a:spAutoFit/>
          </a:bodyPr>
          <a:lstStyle/>
          <a:p>
            <a:pPr algn="r"/>
            <a:r>
              <a:rPr lang="ar-EG"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مرحلة التحليل</a:t>
            </a:r>
            <a:endParaRPr lang="en-US"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56451A40-07FC-EDE6-A7C7-27EAFE9E7F2F}"/>
              </a:ext>
            </a:extLst>
          </p:cNvPr>
          <p:cNvSpPr txBox="1"/>
          <p:nvPr/>
        </p:nvSpPr>
        <p:spPr>
          <a:xfrm>
            <a:off x="3520964" y="5217758"/>
            <a:ext cx="2354317" cy="523220"/>
          </a:xfrm>
          <a:prstGeom prst="rect">
            <a:avLst/>
          </a:prstGeom>
          <a:noFill/>
        </p:spPr>
        <p:txBody>
          <a:bodyPr wrap="square" rtlCol="0">
            <a:spAutoFit/>
          </a:bodyPr>
          <a:lstStyle/>
          <a:p>
            <a:pPr algn="r"/>
            <a:r>
              <a:rPr lang="ar-EG"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صياغة المشروع</a:t>
            </a:r>
            <a:endParaRPr lang="en-US"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F1E41132-9FDA-94DA-823D-E0EC6CDE761A}"/>
              </a:ext>
            </a:extLst>
          </p:cNvPr>
          <p:cNvSpPr txBox="1"/>
          <p:nvPr/>
        </p:nvSpPr>
        <p:spPr>
          <a:xfrm>
            <a:off x="357356" y="4019114"/>
            <a:ext cx="2354317" cy="523220"/>
          </a:xfrm>
          <a:prstGeom prst="rect">
            <a:avLst/>
          </a:prstGeom>
          <a:noFill/>
        </p:spPr>
        <p:txBody>
          <a:bodyPr wrap="square" rtlCol="0">
            <a:spAutoFit/>
          </a:bodyPr>
          <a:lstStyle/>
          <a:p>
            <a:pPr algn="r"/>
            <a:r>
              <a:rPr lang="ar-EG"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إعداد المخططات</a:t>
            </a:r>
            <a:endParaRPr lang="en-US" sz="2800" b="1" dirty="0">
              <a:solidFill>
                <a:schemeClr val="accent6">
                  <a:lumMod val="50000"/>
                </a:schemeClr>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30" name="TextBox 29">
            <a:extLst>
              <a:ext uri="{FF2B5EF4-FFF2-40B4-BE49-F238E27FC236}">
                <a16:creationId xmlns:a16="http://schemas.microsoft.com/office/drawing/2014/main" id="{651760C3-C5BC-8E57-CD5A-41A1C21FF9BF}"/>
              </a:ext>
            </a:extLst>
          </p:cNvPr>
          <p:cNvSpPr txBox="1"/>
          <p:nvPr/>
        </p:nvSpPr>
        <p:spPr>
          <a:xfrm>
            <a:off x="9312161" y="5293959"/>
            <a:ext cx="2354317" cy="1015663"/>
          </a:xfrm>
          <a:prstGeom prst="rect">
            <a:avLst/>
          </a:prstGeom>
          <a:noFill/>
        </p:spPr>
        <p:txBody>
          <a:bodyPr wrap="square" rtlCol="0">
            <a:spAutoFit/>
          </a:bodyPr>
          <a:lstStyle/>
          <a:p>
            <a:pPr marL="342900" indent="-342900" algn="r" rtl="1">
              <a:buFont typeface="Arial" panose="020B0604020202020204" pitchFamily="34" charset="0"/>
              <a:buChar char="•"/>
            </a:pPr>
            <a:r>
              <a:rPr lang="ar-EG" sz="2000" dirty="0">
                <a:solidFill>
                  <a:schemeClr val="accent6">
                    <a:lumMod val="50000"/>
                  </a:schemeClr>
                </a:solidFill>
                <a:latin typeface="Simplified Arabic" panose="02020603050405020304" pitchFamily="18" charset="-78"/>
                <a:cs typeface="Simplified Arabic" panose="02020603050405020304" pitchFamily="18" charset="-78"/>
              </a:rPr>
              <a:t>التعريف بالمشروع</a:t>
            </a:r>
          </a:p>
          <a:p>
            <a:pPr marL="342900" indent="-342900" algn="r" rtl="1">
              <a:buFont typeface="Arial" panose="020B0604020202020204" pitchFamily="34" charset="0"/>
              <a:buChar char="•"/>
            </a:pPr>
            <a:r>
              <a:rPr lang="ar-EG" sz="2000" dirty="0">
                <a:solidFill>
                  <a:schemeClr val="accent6">
                    <a:lumMod val="50000"/>
                  </a:schemeClr>
                </a:solidFill>
                <a:latin typeface="Simplified Arabic" panose="02020603050405020304" pitchFamily="18" charset="-78"/>
                <a:cs typeface="Simplified Arabic" panose="02020603050405020304" pitchFamily="18" charset="-78"/>
              </a:rPr>
              <a:t>منهجية العمل</a:t>
            </a:r>
          </a:p>
          <a:p>
            <a:pPr marL="342900" indent="-342900" algn="r" rtl="1">
              <a:buFont typeface="Arial" panose="020B0604020202020204" pitchFamily="34" charset="0"/>
              <a:buChar char="•"/>
            </a:pPr>
            <a:r>
              <a:rPr lang="ar-EG" sz="2000" dirty="0">
                <a:solidFill>
                  <a:schemeClr val="accent6">
                    <a:lumMod val="50000"/>
                  </a:schemeClr>
                </a:solidFill>
                <a:latin typeface="Simplified Arabic" panose="02020603050405020304" pitchFamily="18" charset="-78"/>
                <a:cs typeface="Simplified Arabic" panose="02020603050405020304" pitchFamily="18" charset="-78"/>
              </a:rPr>
              <a:t>الإطار العام</a:t>
            </a:r>
            <a:endParaRPr lang="en-US" sz="2000"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5120" name="Straight Connector 5119">
            <a:extLst>
              <a:ext uri="{FF2B5EF4-FFF2-40B4-BE49-F238E27FC236}">
                <a16:creationId xmlns:a16="http://schemas.microsoft.com/office/drawing/2014/main" id="{99CEA287-24A7-7595-0CEA-9406526CF234}"/>
              </a:ext>
            </a:extLst>
          </p:cNvPr>
          <p:cNvCxnSpPr>
            <a:cxnSpLocks/>
          </p:cNvCxnSpPr>
          <p:nvPr/>
        </p:nvCxnSpPr>
        <p:spPr>
          <a:xfrm>
            <a:off x="10594428" y="4744402"/>
            <a:ext cx="0" cy="549557"/>
          </a:xfrm>
          <a:prstGeom prst="line">
            <a:avLst/>
          </a:prstGeom>
          <a:ln w="28575">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123" name="TextBox 5122">
            <a:extLst>
              <a:ext uri="{FF2B5EF4-FFF2-40B4-BE49-F238E27FC236}">
                <a16:creationId xmlns:a16="http://schemas.microsoft.com/office/drawing/2014/main" id="{B0EB8B1C-5EA8-E648-6AC9-E7473939BC76}"/>
              </a:ext>
            </a:extLst>
          </p:cNvPr>
          <p:cNvSpPr txBox="1"/>
          <p:nvPr/>
        </p:nvSpPr>
        <p:spPr>
          <a:xfrm>
            <a:off x="157655" y="5217758"/>
            <a:ext cx="2722175" cy="1015663"/>
          </a:xfrm>
          <a:prstGeom prst="rect">
            <a:avLst/>
          </a:prstGeom>
          <a:noFill/>
        </p:spPr>
        <p:txBody>
          <a:bodyPr wrap="square" rtlCol="0">
            <a:spAutoFit/>
          </a:bodyPr>
          <a:lstStyle/>
          <a:p>
            <a:pPr marL="342900" indent="-342900" algn="r" rtl="1">
              <a:buFont typeface="Arial" panose="020B0604020202020204" pitchFamily="34" charset="0"/>
              <a:buChar char="•"/>
            </a:pPr>
            <a:r>
              <a:rPr lang="ar-EG" sz="2000" dirty="0">
                <a:solidFill>
                  <a:schemeClr val="accent6">
                    <a:lumMod val="50000"/>
                  </a:schemeClr>
                </a:solidFill>
                <a:latin typeface="Simplified Arabic" panose="02020603050405020304" pitchFamily="18" charset="-78"/>
                <a:cs typeface="Simplified Arabic" panose="02020603050405020304" pitchFamily="18" charset="-78"/>
              </a:rPr>
              <a:t>مخطط الإطار التوجيهي للتنمية المكانية</a:t>
            </a:r>
          </a:p>
          <a:p>
            <a:pPr marL="342900" indent="-342900" algn="r" rtl="1">
              <a:buFont typeface="Arial" panose="020B0604020202020204" pitchFamily="34" charset="0"/>
              <a:buChar char="•"/>
            </a:pPr>
            <a:r>
              <a:rPr lang="ar-EG" sz="2000" dirty="0">
                <a:solidFill>
                  <a:schemeClr val="accent6">
                    <a:lumMod val="50000"/>
                  </a:schemeClr>
                </a:solidFill>
                <a:latin typeface="Simplified Arabic" panose="02020603050405020304" pitchFamily="18" charset="-78"/>
                <a:cs typeface="Simplified Arabic" panose="02020603050405020304" pitchFamily="18" charset="-78"/>
              </a:rPr>
              <a:t>مخططات تفصيلية</a:t>
            </a:r>
            <a:endParaRPr lang="en-US" sz="2000"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5124" name="Straight Connector 5123">
            <a:extLst>
              <a:ext uri="{FF2B5EF4-FFF2-40B4-BE49-F238E27FC236}">
                <a16:creationId xmlns:a16="http://schemas.microsoft.com/office/drawing/2014/main" id="{29860910-FB6E-D759-E088-FE140D4D3226}"/>
              </a:ext>
            </a:extLst>
          </p:cNvPr>
          <p:cNvCxnSpPr>
            <a:cxnSpLocks/>
          </p:cNvCxnSpPr>
          <p:nvPr/>
        </p:nvCxnSpPr>
        <p:spPr>
          <a:xfrm>
            <a:off x="1807780" y="4668201"/>
            <a:ext cx="0" cy="549557"/>
          </a:xfrm>
          <a:prstGeom prst="line">
            <a:avLst/>
          </a:prstGeom>
          <a:ln w="28575">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127" name="TextBox 5126">
            <a:extLst>
              <a:ext uri="{FF2B5EF4-FFF2-40B4-BE49-F238E27FC236}">
                <a16:creationId xmlns:a16="http://schemas.microsoft.com/office/drawing/2014/main" id="{AF7AA25E-367F-81A3-1A6C-ECD02FF5125B}"/>
              </a:ext>
            </a:extLst>
          </p:cNvPr>
          <p:cNvSpPr txBox="1"/>
          <p:nvPr/>
        </p:nvSpPr>
        <p:spPr>
          <a:xfrm>
            <a:off x="10468299" y="3491023"/>
            <a:ext cx="441146" cy="646331"/>
          </a:xfrm>
          <a:prstGeom prst="rect">
            <a:avLst/>
          </a:prstGeom>
          <a:noFill/>
        </p:spPr>
        <p:txBody>
          <a:bodyPr wrap="none" rtlCol="0">
            <a:spAutoFit/>
          </a:bodyPr>
          <a:lstStyle/>
          <a:p>
            <a:r>
              <a:rPr lang="ar-EG" sz="3600" b="1" dirty="0">
                <a:solidFill>
                  <a:srgbClr val="92D050"/>
                </a:solidFill>
                <a:effectLst>
                  <a:outerShdw blurRad="38100" dist="38100" dir="2700000" algn="tl">
                    <a:srgbClr val="000000">
                      <a:alpha val="43137"/>
                    </a:srgbClr>
                  </a:outerShdw>
                </a:effectLst>
              </a:rPr>
              <a:t>1</a:t>
            </a:r>
            <a:endParaRPr lang="en-US" sz="3600" b="1" dirty="0">
              <a:solidFill>
                <a:srgbClr val="92D050"/>
              </a:solidFill>
              <a:effectLst>
                <a:outerShdw blurRad="38100" dist="38100" dir="2700000" algn="tl">
                  <a:srgbClr val="000000">
                    <a:alpha val="43137"/>
                  </a:srgbClr>
                </a:outerShdw>
              </a:effectLst>
            </a:endParaRPr>
          </a:p>
        </p:txBody>
      </p:sp>
      <p:sp>
        <p:nvSpPr>
          <p:cNvPr id="5130" name="TextBox 5129">
            <a:extLst>
              <a:ext uri="{FF2B5EF4-FFF2-40B4-BE49-F238E27FC236}">
                <a16:creationId xmlns:a16="http://schemas.microsoft.com/office/drawing/2014/main" id="{62CD8DB1-F930-A6DA-4CF0-28979796D1CB}"/>
              </a:ext>
            </a:extLst>
          </p:cNvPr>
          <p:cNvSpPr txBox="1"/>
          <p:nvPr/>
        </p:nvSpPr>
        <p:spPr>
          <a:xfrm>
            <a:off x="7630506" y="4666908"/>
            <a:ext cx="441146" cy="646331"/>
          </a:xfrm>
          <a:prstGeom prst="rect">
            <a:avLst/>
          </a:prstGeom>
          <a:noFill/>
        </p:spPr>
        <p:txBody>
          <a:bodyPr wrap="none" rtlCol="0">
            <a:spAutoFit/>
          </a:bodyPr>
          <a:lstStyle/>
          <a:p>
            <a:r>
              <a:rPr lang="ar-EG" sz="3600" b="1" dirty="0">
                <a:solidFill>
                  <a:srgbClr val="92D050"/>
                </a:solidFill>
                <a:effectLst>
                  <a:outerShdw blurRad="38100" dist="38100" dir="2700000" algn="tl">
                    <a:srgbClr val="000000">
                      <a:alpha val="43137"/>
                    </a:srgbClr>
                  </a:outerShdw>
                </a:effectLst>
              </a:rPr>
              <a:t>2</a:t>
            </a:r>
            <a:endParaRPr lang="en-US" sz="3600" b="1" dirty="0">
              <a:solidFill>
                <a:srgbClr val="92D050"/>
              </a:solidFill>
              <a:effectLst>
                <a:outerShdw blurRad="38100" dist="38100" dir="2700000" algn="tl">
                  <a:srgbClr val="000000">
                    <a:alpha val="43137"/>
                  </a:srgbClr>
                </a:outerShdw>
              </a:effectLst>
            </a:endParaRPr>
          </a:p>
        </p:txBody>
      </p:sp>
      <p:sp>
        <p:nvSpPr>
          <p:cNvPr id="2" name="Rectangle: Rounded Corners 1">
            <a:extLst>
              <a:ext uri="{FF2B5EF4-FFF2-40B4-BE49-F238E27FC236}">
                <a16:creationId xmlns:a16="http://schemas.microsoft.com/office/drawing/2014/main" id="{B823E4FB-7426-E9DC-349D-7997501A16FF}"/>
              </a:ext>
            </a:extLst>
          </p:cNvPr>
          <p:cNvSpPr/>
          <p:nvPr/>
        </p:nvSpPr>
        <p:spPr>
          <a:xfrm>
            <a:off x="-355866" y="3030664"/>
            <a:ext cx="13094404" cy="183424"/>
          </a:xfrm>
          <a:prstGeom prst="roundRect">
            <a:avLst/>
          </a:prstGeom>
          <a:solidFill>
            <a:srgbClr val="FEBB27"/>
          </a:solidFill>
          <a:ln>
            <a:solidFill>
              <a:srgbClr val="FFBF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6BF7BA69-969B-BCB8-1E28-94E63C6A7784}"/>
              </a:ext>
            </a:extLst>
          </p:cNvPr>
          <p:cNvSpPr/>
          <p:nvPr/>
        </p:nvSpPr>
        <p:spPr>
          <a:xfrm>
            <a:off x="4821620" y="1518744"/>
            <a:ext cx="2548758" cy="2548758"/>
          </a:xfrm>
          <a:prstGeom prst="ellipse">
            <a:avLst/>
          </a:prstGeom>
          <a:solidFill>
            <a:schemeClr val="bg1"/>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DAD8D29F-595C-3E33-FD1F-BBADFEF5C51D}"/>
              </a:ext>
            </a:extLst>
          </p:cNvPr>
          <p:cNvSpPr/>
          <p:nvPr/>
        </p:nvSpPr>
        <p:spPr>
          <a:xfrm>
            <a:off x="4966137" y="1671145"/>
            <a:ext cx="2259725" cy="2259725"/>
          </a:xfrm>
          <a:prstGeom prst="ellipse">
            <a:avLst/>
          </a:prstGeom>
          <a:solidFill>
            <a:srgbClr val="578C1C"/>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A8F183B-9C07-79AF-E735-BB9434409246}"/>
              </a:ext>
            </a:extLst>
          </p:cNvPr>
          <p:cNvPicPr>
            <a:picLocks noChangeAspect="1"/>
          </p:cNvPicPr>
          <p:nvPr/>
        </p:nvPicPr>
        <p:blipFill>
          <a:blip r:embed="rId5">
            <a:duotone>
              <a:schemeClr val="accent6">
                <a:shade val="45000"/>
                <a:satMod val="135000"/>
              </a:schemeClr>
              <a:prstClr val="white"/>
            </a:duotone>
            <a:extLst>
              <a:ext uri="{BEBA8EAE-BF5A-486C-A8C5-ECC9F3942E4B}">
                <a14:imgProps xmlns:a14="http://schemas.microsoft.com/office/drawing/2010/main">
                  <a14:imgLayer r:embed="rId6">
                    <a14:imgEffect>
                      <a14:artisticChalkSketch/>
                    </a14:imgEffect>
                  </a14:imgLayer>
                </a14:imgProps>
              </a:ext>
              <a:ext uri="{28A0092B-C50C-407E-A947-70E740481C1C}">
                <a14:useLocalDpi xmlns:a14="http://schemas.microsoft.com/office/drawing/2010/main" val="0"/>
              </a:ext>
            </a:extLst>
          </a:blip>
          <a:stretch>
            <a:fillRect/>
          </a:stretch>
        </p:blipFill>
        <p:spPr>
          <a:xfrm>
            <a:off x="4720129" y="1315762"/>
            <a:ext cx="2751740" cy="2751740"/>
          </a:xfrm>
          <a:prstGeom prst="rect">
            <a:avLst/>
          </a:prstGeom>
        </p:spPr>
      </p:pic>
    </p:spTree>
    <p:extLst>
      <p:ext uri="{BB962C8B-B14F-4D97-AF65-F5344CB8AC3E}">
        <p14:creationId xmlns:p14="http://schemas.microsoft.com/office/powerpoint/2010/main" val="135050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500"/>
                                        <p:tgtEl>
                                          <p:spTgt spid="16"/>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5126"/>
                                        </p:tgtEl>
                                        <p:attrNameLst>
                                          <p:attrName>style.visibility</p:attrName>
                                        </p:attrNameLst>
                                      </p:cBhvr>
                                      <p:to>
                                        <p:strVal val="visible"/>
                                      </p:to>
                                    </p:set>
                                    <p:animEffect transition="in" filter="wipe(up)">
                                      <p:cBhvr>
                                        <p:cTn id="10" dur="500"/>
                                        <p:tgtEl>
                                          <p:spTgt spid="5126"/>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wipe(up)">
                                      <p:cBhvr>
                                        <p:cTn id="13" dur="500"/>
                                        <p:tgtEl>
                                          <p:spTgt spid="23"/>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wipe(up)">
                                      <p:cBhvr>
                                        <p:cTn id="16" dur="500"/>
                                        <p:tgtEl>
                                          <p:spTgt spid="30"/>
                                        </p:tgtEl>
                                      </p:cBhvr>
                                    </p:animEffect>
                                  </p:childTnLst>
                                </p:cTn>
                              </p:par>
                              <p:par>
                                <p:cTn id="17" presetID="22" presetClass="entr" presetSubtype="1" fill="hold" nodeType="withEffect">
                                  <p:stCondLst>
                                    <p:cond delay="0"/>
                                  </p:stCondLst>
                                  <p:childTnLst>
                                    <p:set>
                                      <p:cBhvr>
                                        <p:cTn id="18" dur="1" fill="hold">
                                          <p:stCondLst>
                                            <p:cond delay="0"/>
                                          </p:stCondLst>
                                        </p:cTn>
                                        <p:tgtEl>
                                          <p:spTgt spid="5120"/>
                                        </p:tgtEl>
                                        <p:attrNameLst>
                                          <p:attrName>style.visibility</p:attrName>
                                        </p:attrNameLst>
                                      </p:cBhvr>
                                      <p:to>
                                        <p:strVal val="visible"/>
                                      </p:to>
                                    </p:set>
                                    <p:animEffect transition="in" filter="wipe(up)">
                                      <p:cBhvr>
                                        <p:cTn id="19" dur="500"/>
                                        <p:tgtEl>
                                          <p:spTgt spid="5120"/>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5127"/>
                                        </p:tgtEl>
                                        <p:attrNameLst>
                                          <p:attrName>style.visibility</p:attrName>
                                        </p:attrNameLst>
                                      </p:cBhvr>
                                      <p:to>
                                        <p:strVal val="visible"/>
                                      </p:to>
                                    </p:set>
                                    <p:animEffect transition="in" filter="wipe(up)">
                                      <p:cBhvr>
                                        <p:cTn id="22" dur="500"/>
                                        <p:tgtEl>
                                          <p:spTgt spid="512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8"/>
                                        </p:tgtEl>
                                        <p:attrNameLst>
                                          <p:attrName>style.visibility</p:attrName>
                                        </p:attrNameLst>
                                      </p:cBhvr>
                                      <p:to>
                                        <p:strVal val="visible"/>
                                      </p:to>
                                    </p:set>
                                    <p:animEffect transition="in" filter="wipe(down)">
                                      <p:cBhvr>
                                        <p:cTn id="27" dur="500"/>
                                        <p:tgtEl>
                                          <p:spTgt spid="5128"/>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5129"/>
                                        </p:tgtEl>
                                        <p:attrNameLst>
                                          <p:attrName>style.visibility</p:attrName>
                                        </p:attrNameLst>
                                      </p:cBhvr>
                                      <p:to>
                                        <p:strVal val="visible"/>
                                      </p:to>
                                    </p:set>
                                    <p:animEffect transition="in" filter="wipe(down)">
                                      <p:cBhvr>
                                        <p:cTn id="30" dur="500"/>
                                        <p:tgtEl>
                                          <p:spTgt spid="5129"/>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wipe(down)">
                                      <p:cBhvr>
                                        <p:cTn id="33" dur="500"/>
                                        <p:tgtEl>
                                          <p:spTgt spid="24"/>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5130"/>
                                        </p:tgtEl>
                                        <p:attrNameLst>
                                          <p:attrName>style.visibility</p:attrName>
                                        </p:attrNameLst>
                                      </p:cBhvr>
                                      <p:to>
                                        <p:strVal val="visible"/>
                                      </p:to>
                                    </p:set>
                                    <p:animEffect transition="in" filter="wipe(down)">
                                      <p:cBhvr>
                                        <p:cTn id="36" dur="500"/>
                                        <p:tgtEl>
                                          <p:spTgt spid="5130"/>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5131"/>
                                        </p:tgtEl>
                                        <p:attrNameLst>
                                          <p:attrName>style.visibility</p:attrName>
                                        </p:attrNameLst>
                                      </p:cBhvr>
                                      <p:to>
                                        <p:strVal val="visible"/>
                                      </p:to>
                                    </p:set>
                                    <p:animEffect transition="in" filter="wipe(down)">
                                      <p:cBhvr>
                                        <p:cTn id="41" dur="500"/>
                                        <p:tgtEl>
                                          <p:spTgt spid="5131"/>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5132"/>
                                        </p:tgtEl>
                                        <p:attrNameLst>
                                          <p:attrName>style.visibility</p:attrName>
                                        </p:attrNameLst>
                                      </p:cBhvr>
                                      <p:to>
                                        <p:strVal val="visible"/>
                                      </p:to>
                                    </p:set>
                                    <p:animEffect transition="in" filter="wipe(down)">
                                      <p:cBhvr>
                                        <p:cTn id="44" dur="500"/>
                                        <p:tgtEl>
                                          <p:spTgt spid="5132"/>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5133"/>
                                        </p:tgtEl>
                                        <p:attrNameLst>
                                          <p:attrName>style.visibility</p:attrName>
                                        </p:attrNameLst>
                                      </p:cBhvr>
                                      <p:to>
                                        <p:strVal val="visible"/>
                                      </p:to>
                                    </p:set>
                                    <p:animEffect transition="in" filter="wipe(down)">
                                      <p:cBhvr>
                                        <p:cTn id="47" dur="500"/>
                                        <p:tgtEl>
                                          <p:spTgt spid="5133"/>
                                        </p:tgtEl>
                                      </p:cBhvr>
                                    </p:animEffect>
                                  </p:childTnLst>
                                </p:cTn>
                              </p:par>
                              <p:par>
                                <p:cTn id="48" presetID="22" presetClass="entr" presetSubtype="4" fill="hold" grpId="0" nodeType="with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ipe(down)">
                                      <p:cBhvr>
                                        <p:cTn id="50" dur="500"/>
                                        <p:tgtEl>
                                          <p:spTgt spid="26"/>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grpId="0" nodeType="clickEffect">
                                  <p:stCondLst>
                                    <p:cond delay="0"/>
                                  </p:stCondLst>
                                  <p:childTnLst>
                                    <p:set>
                                      <p:cBhvr>
                                        <p:cTn id="54" dur="1" fill="hold">
                                          <p:stCondLst>
                                            <p:cond delay="0"/>
                                          </p:stCondLst>
                                        </p:cTn>
                                        <p:tgtEl>
                                          <p:spTgt spid="5134"/>
                                        </p:tgtEl>
                                        <p:attrNameLst>
                                          <p:attrName>style.visibility</p:attrName>
                                        </p:attrNameLst>
                                      </p:cBhvr>
                                      <p:to>
                                        <p:strVal val="visible"/>
                                      </p:to>
                                    </p:set>
                                    <p:animEffect transition="in" filter="wipe(up)">
                                      <p:cBhvr>
                                        <p:cTn id="55" dur="500"/>
                                        <p:tgtEl>
                                          <p:spTgt spid="5134"/>
                                        </p:tgtEl>
                                      </p:cBhvr>
                                    </p:animEffect>
                                  </p:childTnLst>
                                </p:cTn>
                              </p:par>
                              <p:par>
                                <p:cTn id="56" presetID="22" presetClass="entr" presetSubtype="1" fill="hold" grpId="0" nodeType="withEffect">
                                  <p:stCondLst>
                                    <p:cond delay="0"/>
                                  </p:stCondLst>
                                  <p:childTnLst>
                                    <p:set>
                                      <p:cBhvr>
                                        <p:cTn id="57" dur="1" fill="hold">
                                          <p:stCondLst>
                                            <p:cond delay="0"/>
                                          </p:stCondLst>
                                        </p:cTn>
                                        <p:tgtEl>
                                          <p:spTgt spid="5135"/>
                                        </p:tgtEl>
                                        <p:attrNameLst>
                                          <p:attrName>style.visibility</p:attrName>
                                        </p:attrNameLst>
                                      </p:cBhvr>
                                      <p:to>
                                        <p:strVal val="visible"/>
                                      </p:to>
                                    </p:set>
                                    <p:animEffect transition="in" filter="wipe(up)">
                                      <p:cBhvr>
                                        <p:cTn id="58" dur="500"/>
                                        <p:tgtEl>
                                          <p:spTgt spid="5135"/>
                                        </p:tgtEl>
                                      </p:cBhvr>
                                    </p:animEffect>
                                  </p:childTnLst>
                                </p:cTn>
                              </p:par>
                              <p:par>
                                <p:cTn id="59" presetID="22" presetClass="entr" presetSubtype="1" fill="hold" grpId="0" nodeType="withEffect">
                                  <p:stCondLst>
                                    <p:cond delay="0"/>
                                  </p:stCondLst>
                                  <p:childTnLst>
                                    <p:set>
                                      <p:cBhvr>
                                        <p:cTn id="60" dur="1" fill="hold">
                                          <p:stCondLst>
                                            <p:cond delay="0"/>
                                          </p:stCondLst>
                                        </p:cTn>
                                        <p:tgtEl>
                                          <p:spTgt spid="5136"/>
                                        </p:tgtEl>
                                        <p:attrNameLst>
                                          <p:attrName>style.visibility</p:attrName>
                                        </p:attrNameLst>
                                      </p:cBhvr>
                                      <p:to>
                                        <p:strVal val="visible"/>
                                      </p:to>
                                    </p:set>
                                    <p:animEffect transition="in" filter="wipe(up)">
                                      <p:cBhvr>
                                        <p:cTn id="61" dur="500"/>
                                        <p:tgtEl>
                                          <p:spTgt spid="5136"/>
                                        </p:tgtEl>
                                      </p:cBhvr>
                                    </p:animEffect>
                                  </p:childTnLst>
                                </p:cTn>
                              </p:par>
                              <p:par>
                                <p:cTn id="62" presetID="22" presetClass="entr" presetSubtype="1" fill="hold" grpId="0" nodeType="withEffect">
                                  <p:stCondLst>
                                    <p:cond delay="0"/>
                                  </p:stCondLst>
                                  <p:childTnLst>
                                    <p:set>
                                      <p:cBhvr>
                                        <p:cTn id="63" dur="1" fill="hold">
                                          <p:stCondLst>
                                            <p:cond delay="0"/>
                                          </p:stCondLst>
                                        </p:cTn>
                                        <p:tgtEl>
                                          <p:spTgt spid="27"/>
                                        </p:tgtEl>
                                        <p:attrNameLst>
                                          <p:attrName>style.visibility</p:attrName>
                                        </p:attrNameLst>
                                      </p:cBhvr>
                                      <p:to>
                                        <p:strVal val="visible"/>
                                      </p:to>
                                    </p:set>
                                    <p:animEffect transition="in" filter="wipe(up)">
                                      <p:cBhvr>
                                        <p:cTn id="64" dur="500"/>
                                        <p:tgtEl>
                                          <p:spTgt spid="27"/>
                                        </p:tgtEl>
                                      </p:cBhvr>
                                    </p:animEffect>
                                  </p:childTnLst>
                                </p:cTn>
                              </p:par>
                              <p:par>
                                <p:cTn id="65" presetID="22" presetClass="entr" presetSubtype="1" fill="hold" grpId="0" nodeType="withEffect">
                                  <p:stCondLst>
                                    <p:cond delay="0"/>
                                  </p:stCondLst>
                                  <p:childTnLst>
                                    <p:set>
                                      <p:cBhvr>
                                        <p:cTn id="66" dur="1" fill="hold">
                                          <p:stCondLst>
                                            <p:cond delay="0"/>
                                          </p:stCondLst>
                                        </p:cTn>
                                        <p:tgtEl>
                                          <p:spTgt spid="5123"/>
                                        </p:tgtEl>
                                        <p:attrNameLst>
                                          <p:attrName>style.visibility</p:attrName>
                                        </p:attrNameLst>
                                      </p:cBhvr>
                                      <p:to>
                                        <p:strVal val="visible"/>
                                      </p:to>
                                    </p:set>
                                    <p:animEffect transition="in" filter="wipe(up)">
                                      <p:cBhvr>
                                        <p:cTn id="67" dur="500"/>
                                        <p:tgtEl>
                                          <p:spTgt spid="5123"/>
                                        </p:tgtEl>
                                      </p:cBhvr>
                                    </p:animEffect>
                                  </p:childTnLst>
                                </p:cTn>
                              </p:par>
                              <p:par>
                                <p:cTn id="68" presetID="22" presetClass="entr" presetSubtype="1" fill="hold" nodeType="withEffect">
                                  <p:stCondLst>
                                    <p:cond delay="0"/>
                                  </p:stCondLst>
                                  <p:childTnLst>
                                    <p:set>
                                      <p:cBhvr>
                                        <p:cTn id="69" dur="1" fill="hold">
                                          <p:stCondLst>
                                            <p:cond delay="0"/>
                                          </p:stCondLst>
                                        </p:cTn>
                                        <p:tgtEl>
                                          <p:spTgt spid="5124"/>
                                        </p:tgtEl>
                                        <p:attrNameLst>
                                          <p:attrName>style.visibility</p:attrName>
                                        </p:attrNameLst>
                                      </p:cBhvr>
                                      <p:to>
                                        <p:strVal val="visible"/>
                                      </p:to>
                                    </p:set>
                                    <p:animEffect transition="in" filter="wipe(up)">
                                      <p:cBhvr>
                                        <p:cTn id="70" dur="5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34" grpId="0" animBg="1"/>
      <p:bldP spid="5135" grpId="0" animBg="1"/>
      <p:bldP spid="5136" grpId="0"/>
      <p:bldP spid="5131" grpId="0" animBg="1"/>
      <p:bldP spid="5132" grpId="0" animBg="1"/>
      <p:bldP spid="5133" grpId="0"/>
      <p:bldP spid="5128" grpId="0" animBg="1"/>
      <p:bldP spid="5129" grpId="0" animBg="1"/>
      <p:bldP spid="16" grpId="0" animBg="1"/>
      <p:bldP spid="5126" grpId="0" animBg="1"/>
      <p:bldP spid="23" grpId="0"/>
      <p:bldP spid="24" grpId="0"/>
      <p:bldP spid="26" grpId="0"/>
      <p:bldP spid="27" grpId="0"/>
      <p:bldP spid="30" grpId="0"/>
      <p:bldP spid="5123" grpId="0"/>
      <p:bldP spid="5127" grpId="0"/>
      <p:bldP spid="513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CA536AE9-22D9-E2DF-4C86-CB731FA1E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7" b="16851"/>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88">
            <a:extLst>
              <a:ext uri="{FF2B5EF4-FFF2-40B4-BE49-F238E27FC236}">
                <a16:creationId xmlns:a16="http://schemas.microsoft.com/office/drawing/2014/main" id="{7C870ED9-0C72-39EB-8564-10434F20D582}"/>
              </a:ext>
            </a:extLst>
          </p:cNvPr>
          <p:cNvSpPr/>
          <p:nvPr/>
        </p:nvSpPr>
        <p:spPr>
          <a:xfrm>
            <a:off x="0" y="-1"/>
            <a:ext cx="12192000" cy="6858000"/>
          </a:xfrm>
          <a:prstGeom prst="rect">
            <a:avLst/>
          </a:prstGeom>
          <a:solidFill>
            <a:schemeClr val="accent6">
              <a:lumMod val="7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3" name="Rectangle: Rounded Corners 2">
            <a:extLst>
              <a:ext uri="{FF2B5EF4-FFF2-40B4-BE49-F238E27FC236}">
                <a16:creationId xmlns:a16="http://schemas.microsoft.com/office/drawing/2014/main" id="{6D314C13-7EB7-3363-BE8E-3CB6F5D3EA7C}"/>
              </a:ext>
            </a:extLst>
          </p:cNvPr>
          <p:cNvSpPr/>
          <p:nvPr/>
        </p:nvSpPr>
        <p:spPr>
          <a:xfrm>
            <a:off x="-902404" y="5528219"/>
            <a:ext cx="13094404" cy="183424"/>
          </a:xfrm>
          <a:prstGeom prst="roundRect">
            <a:avLst/>
          </a:prstGeom>
          <a:solidFill>
            <a:srgbClr val="FEBB27"/>
          </a:solidFill>
          <a:ln>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4">
            <a:extLst>
              <a:ext uri="{FF2B5EF4-FFF2-40B4-BE49-F238E27FC236}">
                <a16:creationId xmlns:a16="http://schemas.microsoft.com/office/drawing/2014/main" id="{9CDA2FEC-44A5-4F75-A89B-3E013EB5D120}"/>
              </a:ext>
            </a:extLst>
          </p:cNvPr>
          <p:cNvSpPr/>
          <p:nvPr/>
        </p:nvSpPr>
        <p:spPr>
          <a:xfrm>
            <a:off x="3397262" y="3769908"/>
            <a:ext cx="8540180" cy="1354217"/>
          </a:xfrm>
          <a:prstGeom prst="rect">
            <a:avLst/>
          </a:prstGeom>
        </p:spPr>
        <p:txBody>
          <a:bodyPr wrap="square">
            <a:spAutoFit/>
          </a:bodyPr>
          <a:lstStyle/>
          <a:p>
            <a:pPr algn="r" rtl="1"/>
            <a:r>
              <a:rPr lang="ar-EG" sz="5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المقدمة العامة</a:t>
            </a:r>
          </a:p>
          <a:p>
            <a:pPr algn="r" rtl="1"/>
            <a:r>
              <a:rPr lang="ar-EG"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التعريف العام بالمشروع &amp; منهجية العمل &amp; الإطار العام</a:t>
            </a:r>
            <a:endParaRPr lang="en-US"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5" name="Rectangle: Rounded Corners 4">
            <a:extLst>
              <a:ext uri="{FF2B5EF4-FFF2-40B4-BE49-F238E27FC236}">
                <a16:creationId xmlns:a16="http://schemas.microsoft.com/office/drawing/2014/main" id="{D7926E9D-E885-87B4-4E54-A0343B31D0AE}"/>
              </a:ext>
            </a:extLst>
          </p:cNvPr>
          <p:cNvSpPr/>
          <p:nvPr/>
        </p:nvSpPr>
        <p:spPr>
          <a:xfrm>
            <a:off x="7041930" y="5312754"/>
            <a:ext cx="8198070" cy="578069"/>
          </a:xfrm>
          <a:prstGeom prst="roundRect">
            <a:avLst/>
          </a:prstGeom>
          <a:solidFill>
            <a:schemeClr val="bg1"/>
          </a:solidFill>
          <a:ln>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3504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Picture background">
            <a:extLst>
              <a:ext uri="{FF2B5EF4-FFF2-40B4-BE49-F238E27FC236}">
                <a16:creationId xmlns:a16="http://schemas.microsoft.com/office/drawing/2014/main" id="{5B89EBA6-6A04-8B71-FA0E-ECEAE85EE51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4D5E706-265B-AAED-1205-EC06250B316C}"/>
              </a:ext>
            </a:extLst>
          </p:cNvPr>
          <p:cNvPicPr>
            <a:picLocks noChangeAspect="1"/>
          </p:cNvPicPr>
          <p:nvPr/>
        </p:nvPicPr>
        <p:blipFill rotWithShape="1">
          <a:blip r:embed="rId5">
            <a:extLst>
              <a:ext uri="{28A0092B-C50C-407E-A947-70E740481C1C}">
                <a14:useLocalDpi xmlns:a14="http://schemas.microsoft.com/office/drawing/2010/main" val="0"/>
              </a:ext>
            </a:extLst>
          </a:blip>
          <a:srcRect l="30051" t="12" r="33108"/>
          <a:stretch/>
        </p:blipFill>
        <p:spPr>
          <a:xfrm>
            <a:off x="-2462" y="480951"/>
            <a:ext cx="3129084" cy="6369132"/>
          </a:xfrm>
          <a:custGeom>
            <a:avLst/>
            <a:gdLst>
              <a:gd name="connsiteX0" fmla="*/ 0 w 3804745"/>
              <a:gd name="connsiteY0" fmla="*/ 0 h 6857143"/>
              <a:gd name="connsiteX1" fmla="*/ 3804745 w 3804745"/>
              <a:gd name="connsiteY1" fmla="*/ 0 h 6857143"/>
              <a:gd name="connsiteX2" fmla="*/ 3804745 w 3804745"/>
              <a:gd name="connsiteY2" fmla="*/ 6857143 h 6857143"/>
              <a:gd name="connsiteX3" fmla="*/ 0 w 3804745"/>
              <a:gd name="connsiteY3" fmla="*/ 6857143 h 6857143"/>
            </a:gdLst>
            <a:ahLst/>
            <a:cxnLst>
              <a:cxn ang="0">
                <a:pos x="connsiteX0" y="connsiteY0"/>
              </a:cxn>
              <a:cxn ang="0">
                <a:pos x="connsiteX1" y="connsiteY1"/>
              </a:cxn>
              <a:cxn ang="0">
                <a:pos x="connsiteX2" y="connsiteY2"/>
              </a:cxn>
              <a:cxn ang="0">
                <a:pos x="connsiteX3" y="connsiteY3"/>
              </a:cxn>
            </a:cxnLst>
            <a:rect l="l" t="t" r="r" b="b"/>
            <a:pathLst>
              <a:path w="3804745" h="6857143">
                <a:moveTo>
                  <a:pt x="0" y="0"/>
                </a:moveTo>
                <a:lnTo>
                  <a:pt x="3804745" y="0"/>
                </a:lnTo>
                <a:lnTo>
                  <a:pt x="3804745" y="6857143"/>
                </a:lnTo>
                <a:lnTo>
                  <a:pt x="0" y="6857143"/>
                </a:lnTo>
                <a:close/>
              </a:path>
            </a:pathLst>
          </a:custGeom>
        </p:spPr>
      </p:pic>
      <p:sp>
        <p:nvSpPr>
          <p:cNvPr id="30" name="Rectangle 29">
            <a:extLst>
              <a:ext uri="{FF2B5EF4-FFF2-40B4-BE49-F238E27FC236}">
                <a16:creationId xmlns:a16="http://schemas.microsoft.com/office/drawing/2014/main" id="{DEDA5290-622E-7B93-09C9-5BACB788467F}"/>
              </a:ext>
            </a:extLst>
          </p:cNvPr>
          <p:cNvSpPr/>
          <p:nvPr/>
        </p:nvSpPr>
        <p:spPr>
          <a:xfrm>
            <a:off x="2400845" y="433998"/>
            <a:ext cx="1185756" cy="84772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C62D550A-26FD-E111-611D-597F9F1F0C47}"/>
              </a:ext>
            </a:extLst>
          </p:cNvPr>
          <p:cNvSpPr txBox="1"/>
          <p:nvPr/>
        </p:nvSpPr>
        <p:spPr>
          <a:xfrm>
            <a:off x="6596529" y="667582"/>
            <a:ext cx="4981904" cy="769441"/>
          </a:xfrm>
          <a:prstGeom prst="rect">
            <a:avLst/>
          </a:prstGeom>
          <a:noFill/>
        </p:spPr>
        <p:txBody>
          <a:bodyPr wrap="square" rtlCol="0">
            <a:spAutoFit/>
          </a:bodyPr>
          <a:lstStyle/>
          <a:p>
            <a:pPr algn="ctr"/>
            <a:r>
              <a:rPr lang="ar-EG" sz="4400" b="1" dirty="0">
                <a:solidFill>
                  <a:schemeClr val="accent6">
                    <a:lumMod val="50000"/>
                  </a:schemeClr>
                </a:solidFill>
                <a:latin typeface="Simplified Arabic" panose="02020603050405020304" pitchFamily="18" charset="-78"/>
                <a:cs typeface="Simplified Arabic" panose="02020603050405020304" pitchFamily="18" charset="-78"/>
              </a:rPr>
              <a:t>التعريف بالمشروع</a:t>
            </a:r>
            <a:endParaRPr lang="en-US" sz="4400" b="1" dirty="0">
              <a:solidFill>
                <a:schemeClr val="accent6">
                  <a:lumMod val="50000"/>
                </a:schemeClr>
              </a:solidFill>
              <a:latin typeface="Simplified Arabic" panose="02020603050405020304" pitchFamily="18" charset="-78"/>
              <a:cs typeface="Simplified Arabic" panose="02020603050405020304" pitchFamily="18" charset="-78"/>
            </a:endParaRPr>
          </a:p>
        </p:txBody>
      </p:sp>
      <p:pic>
        <p:nvPicPr>
          <p:cNvPr id="18" name="Picture 17">
            <a:extLst>
              <a:ext uri="{FF2B5EF4-FFF2-40B4-BE49-F238E27FC236}">
                <a16:creationId xmlns:a16="http://schemas.microsoft.com/office/drawing/2014/main" id="{685917A1-879A-E1D5-5D15-E53C1755BE3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159536" y="-170286"/>
            <a:ext cx="2837793" cy="2837793"/>
          </a:xfrm>
          <a:prstGeom prst="rect">
            <a:avLst/>
          </a:prstGeom>
          <a:effectLst>
            <a:outerShdw blurRad="63500" sx="102000" sy="102000" algn="ctr" rotWithShape="0">
              <a:prstClr val="black">
                <a:alpha val="40000"/>
              </a:prstClr>
            </a:outerShdw>
          </a:effectLst>
        </p:spPr>
      </p:pic>
      <p:sp>
        <p:nvSpPr>
          <p:cNvPr id="19" name="TextBox 18">
            <a:extLst>
              <a:ext uri="{FF2B5EF4-FFF2-40B4-BE49-F238E27FC236}">
                <a16:creationId xmlns:a16="http://schemas.microsoft.com/office/drawing/2014/main" id="{E399AA8C-84D1-7120-4E63-D44EC4400E17}"/>
              </a:ext>
            </a:extLst>
          </p:cNvPr>
          <p:cNvSpPr txBox="1"/>
          <p:nvPr/>
        </p:nvSpPr>
        <p:spPr>
          <a:xfrm>
            <a:off x="6060987" y="1512465"/>
            <a:ext cx="6096000" cy="4524315"/>
          </a:xfrm>
          <a:prstGeom prst="rect">
            <a:avLst/>
          </a:prstGeom>
          <a:noFill/>
        </p:spPr>
        <p:txBody>
          <a:bodyPr wrap="square" rtlCol="0">
            <a:spAutoFit/>
          </a:bodyPr>
          <a:lstStyle/>
          <a:p>
            <a:pPr algn="just" rtl="1"/>
            <a:r>
              <a:rPr lang="ar-EG" sz="2400" dirty="0">
                <a:solidFill>
                  <a:srgbClr val="08422F"/>
                </a:solidFill>
                <a:latin typeface="Simplified Arabic" panose="02020603050405020304" pitchFamily="18" charset="-78"/>
                <a:cs typeface="Simplified Arabic" panose="02020603050405020304" pitchFamily="18" charset="-78"/>
              </a:rPr>
              <a:t>مشروع تطوير الزراعة الحضرية كأساس للأمن الغذائي والحد من التغير المناخي في منطقة نابلس الحضرية يهدف إلى تعزيز الاستدامة البيئية والاقتصادية والاجتماعية من خلال استغلال المساحات الحضرية لزراعة الأغذية المحلية في ظل الوضع السياسي الراهن في المنطقة.</a:t>
            </a: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a:p>
            <a:pPr algn="just" rtl="1"/>
            <a:endParaRPr lang="ar-EG" sz="2400" dirty="0">
              <a:solidFill>
                <a:srgbClr val="08422F"/>
              </a:solidFill>
              <a:latin typeface="Simplified Arabic" panose="02020603050405020304" pitchFamily="18" charset="-78"/>
              <a:cs typeface="Simplified Arabic" panose="02020603050405020304" pitchFamily="18" charset="-78"/>
            </a:endParaRPr>
          </a:p>
        </p:txBody>
      </p:sp>
      <p:sp>
        <p:nvSpPr>
          <p:cNvPr id="20" name="Rectangle: Rounded Corners 19">
            <a:extLst>
              <a:ext uri="{FF2B5EF4-FFF2-40B4-BE49-F238E27FC236}">
                <a16:creationId xmlns:a16="http://schemas.microsoft.com/office/drawing/2014/main" id="{3A4C1ABF-6833-BCAC-4AB2-9614F2CD331C}"/>
              </a:ext>
            </a:extLst>
          </p:cNvPr>
          <p:cNvSpPr/>
          <p:nvPr/>
        </p:nvSpPr>
        <p:spPr>
          <a:xfrm>
            <a:off x="4920235" y="4463033"/>
            <a:ext cx="7005907" cy="1243032"/>
          </a:xfrm>
          <a:prstGeom prst="roundRect">
            <a:avLst/>
          </a:prstGeom>
          <a:solidFill>
            <a:srgbClr val="FEBB27"/>
          </a:solidFill>
          <a:ln>
            <a:solidFill>
              <a:srgbClr val="FFBF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249BADD3-0993-4121-F5B3-554E55A61A69}"/>
              </a:ext>
            </a:extLst>
          </p:cNvPr>
          <p:cNvSpPr txBox="1"/>
          <p:nvPr/>
        </p:nvSpPr>
        <p:spPr>
          <a:xfrm>
            <a:off x="5191257" y="4438001"/>
            <a:ext cx="6737130" cy="1200329"/>
          </a:xfrm>
          <a:prstGeom prst="rect">
            <a:avLst/>
          </a:prstGeom>
          <a:noFill/>
        </p:spPr>
        <p:txBody>
          <a:bodyPr wrap="square">
            <a:spAutoFit/>
          </a:bodyPr>
          <a:lstStyle/>
          <a:p>
            <a:pPr algn="ctr" rtl="1"/>
            <a:r>
              <a:rPr lang="ar-EG" sz="2400" b="1" dirty="0">
                <a:solidFill>
                  <a:srgbClr val="136A3A"/>
                </a:solidFill>
                <a:latin typeface="Simplified Arabic" panose="02020603050405020304" pitchFamily="18" charset="-78"/>
                <a:cs typeface="Simplified Arabic" panose="02020603050405020304" pitchFamily="18" charset="-78"/>
              </a:rPr>
              <a:t> تقليل الاعتماد على الأغذية المستوردة، وتقليل البصمة الكربونية، وتعزيز الاقتصاد المحلي، وتحسين جودة الحياة عبر توفير فرص عمل جديدة وتعزيز الترابط الاجتماعي </a:t>
            </a:r>
          </a:p>
        </p:txBody>
      </p:sp>
      <p:sp>
        <p:nvSpPr>
          <p:cNvPr id="24" name="TextBox 23">
            <a:extLst>
              <a:ext uri="{FF2B5EF4-FFF2-40B4-BE49-F238E27FC236}">
                <a16:creationId xmlns:a16="http://schemas.microsoft.com/office/drawing/2014/main" id="{6BB3C40D-8580-4006-9509-823B5D642EC5}"/>
              </a:ext>
            </a:extLst>
          </p:cNvPr>
          <p:cNvSpPr txBox="1"/>
          <p:nvPr/>
        </p:nvSpPr>
        <p:spPr>
          <a:xfrm>
            <a:off x="5462279" y="3423620"/>
            <a:ext cx="6737130" cy="830997"/>
          </a:xfrm>
          <a:prstGeom prst="rect">
            <a:avLst/>
          </a:prstGeom>
          <a:noFill/>
        </p:spPr>
        <p:txBody>
          <a:bodyPr wrap="square">
            <a:spAutoFit/>
          </a:bodyPr>
          <a:lstStyle/>
          <a:p>
            <a:pPr algn="just" rtl="1"/>
            <a:r>
              <a:rPr lang="ar-EG" sz="2400" dirty="0">
                <a:solidFill>
                  <a:srgbClr val="08422F"/>
                </a:solidFill>
                <a:latin typeface="Simplified Arabic" panose="02020603050405020304" pitchFamily="18" charset="-78"/>
                <a:cs typeface="Simplified Arabic" panose="02020603050405020304" pitchFamily="18" charset="-78"/>
              </a:rPr>
              <a:t>يسعى المشروع إلى تقديم حلول مبتكرة للتحديات المتعلقة بالأمن الغذائي وتغير المناخ، من خلال:</a:t>
            </a:r>
          </a:p>
        </p:txBody>
      </p:sp>
      <p:sp>
        <p:nvSpPr>
          <p:cNvPr id="26" name="TextBox 25">
            <a:extLst>
              <a:ext uri="{FF2B5EF4-FFF2-40B4-BE49-F238E27FC236}">
                <a16:creationId xmlns:a16="http://schemas.microsoft.com/office/drawing/2014/main" id="{ACCA0BAB-5539-141B-575E-C32B84A6D741}"/>
              </a:ext>
            </a:extLst>
          </p:cNvPr>
          <p:cNvSpPr txBox="1"/>
          <p:nvPr/>
        </p:nvSpPr>
        <p:spPr>
          <a:xfrm>
            <a:off x="4295630" y="5902376"/>
            <a:ext cx="7903779" cy="830997"/>
          </a:xfrm>
          <a:prstGeom prst="rect">
            <a:avLst/>
          </a:prstGeom>
          <a:noFill/>
        </p:spPr>
        <p:txBody>
          <a:bodyPr wrap="square">
            <a:spAutoFit/>
          </a:bodyPr>
          <a:lstStyle/>
          <a:p>
            <a:pPr algn="ctr" rtl="1"/>
            <a:r>
              <a:rPr lang="ar-EG" sz="2400" b="1" dirty="0">
                <a:solidFill>
                  <a:srgbClr val="08422F"/>
                </a:solidFill>
                <a:latin typeface="Simplified Arabic" panose="02020603050405020304" pitchFamily="18" charset="-78"/>
                <a:cs typeface="Simplified Arabic" panose="02020603050405020304" pitchFamily="18" charset="-78"/>
              </a:rPr>
              <a:t>لتحقيق رؤية مدينة نابلس المستدامة وضمان مستقبل آمن ومستدام للأجيال القادمة.</a:t>
            </a:r>
            <a:endParaRPr lang="en-US" sz="2400" b="1" dirty="0">
              <a:solidFill>
                <a:srgbClr val="08422F"/>
              </a:solidFill>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17C41ABE-1973-82DC-BFE1-A24A5B0E7F4A}"/>
              </a:ext>
            </a:extLst>
          </p:cNvPr>
          <p:cNvPicPr>
            <a:picLocks noChangeAspect="1"/>
          </p:cNvPicPr>
          <p:nvPr/>
        </p:nvPicPr>
        <p:blipFill rotWithShape="1">
          <a:blip r:embed="rId7">
            <a:extLst>
              <a:ext uri="{28A0092B-C50C-407E-A947-70E740481C1C}">
                <a14:useLocalDpi xmlns:a14="http://schemas.microsoft.com/office/drawing/2010/main" val="0"/>
              </a:ext>
            </a:extLst>
          </a:blip>
          <a:srcRect r="38271"/>
          <a:stretch/>
        </p:blipFill>
        <p:spPr>
          <a:xfrm>
            <a:off x="635719" y="366263"/>
            <a:ext cx="5182524" cy="6491738"/>
          </a:xfrm>
          <a:prstGeom prst="rect">
            <a:avLst/>
          </a:prstGeom>
        </p:spPr>
      </p:pic>
      <p:pic>
        <p:nvPicPr>
          <p:cNvPr id="5" name="Picture 4" descr="Picture background">
            <a:extLst>
              <a:ext uri="{FF2B5EF4-FFF2-40B4-BE49-F238E27FC236}">
                <a16:creationId xmlns:a16="http://schemas.microsoft.com/office/drawing/2014/main" id="{F1A7EB2F-93BF-01E8-3FA2-BDE3446BC47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7122" t="19590" r="38608" b="19590"/>
          <a:stretch>
            <a:fillRect/>
          </a:stretch>
        </p:blipFill>
        <p:spPr bwMode="auto">
          <a:xfrm>
            <a:off x="2123303" y="821466"/>
            <a:ext cx="3320123" cy="3320123"/>
          </a:xfrm>
          <a:custGeom>
            <a:avLst/>
            <a:gdLst>
              <a:gd name="connsiteX0" fmla="*/ 2085539 w 4171078"/>
              <a:gd name="connsiteY0" fmla="*/ 0 h 4171078"/>
              <a:gd name="connsiteX1" fmla="*/ 4171078 w 4171078"/>
              <a:gd name="connsiteY1" fmla="*/ 2085539 h 4171078"/>
              <a:gd name="connsiteX2" fmla="*/ 2085539 w 4171078"/>
              <a:gd name="connsiteY2" fmla="*/ 4171078 h 4171078"/>
              <a:gd name="connsiteX3" fmla="*/ 0 w 4171078"/>
              <a:gd name="connsiteY3" fmla="*/ 2085539 h 4171078"/>
              <a:gd name="connsiteX4" fmla="*/ 2085539 w 4171078"/>
              <a:gd name="connsiteY4" fmla="*/ 0 h 4171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1078" h="4171078">
                <a:moveTo>
                  <a:pt x="2085539" y="0"/>
                </a:moveTo>
                <a:cubicBezTo>
                  <a:pt x="3237350" y="0"/>
                  <a:pt x="4171078" y="933728"/>
                  <a:pt x="4171078" y="2085539"/>
                </a:cubicBezTo>
                <a:cubicBezTo>
                  <a:pt x="4171078" y="3237350"/>
                  <a:pt x="3237350" y="4171078"/>
                  <a:pt x="2085539" y="4171078"/>
                </a:cubicBezTo>
                <a:cubicBezTo>
                  <a:pt x="933728" y="4171078"/>
                  <a:pt x="0" y="3237350"/>
                  <a:pt x="0" y="2085539"/>
                </a:cubicBezTo>
                <a:cubicBezTo>
                  <a:pt x="0" y="933728"/>
                  <a:pt x="933728" y="0"/>
                  <a:pt x="2085539" y="0"/>
                </a:cubicBezTo>
                <a:close/>
              </a:path>
            </a:pathLst>
          </a:custGeom>
          <a:noFill/>
          <a:ln w="76200">
            <a:solidFill>
              <a:srgbClr val="FFBF2B"/>
            </a:solidFill>
          </a:ln>
          <a:extLst>
            <a:ext uri="{909E8E84-426E-40DD-AFC4-6F175D3DCCD1}">
              <a14:hiddenFill xmlns:a14="http://schemas.microsoft.com/office/drawing/2010/main">
                <a:solidFill>
                  <a:srgbClr val="FFFFFF"/>
                </a:solidFill>
              </a14:hiddenFill>
            </a:ext>
          </a:extLst>
        </p:spPr>
      </p:pic>
      <p:pic>
        <p:nvPicPr>
          <p:cNvPr id="6" name="Picture 5" descr="Picture background">
            <a:extLst>
              <a:ext uri="{FF2B5EF4-FFF2-40B4-BE49-F238E27FC236}">
                <a16:creationId xmlns:a16="http://schemas.microsoft.com/office/drawing/2014/main" id="{E385E4FF-C711-FB53-31AC-CBADA60F4F4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22229" t="2873" r="23137"/>
          <a:stretch>
            <a:fillRect/>
          </a:stretch>
        </p:blipFill>
        <p:spPr bwMode="auto">
          <a:xfrm>
            <a:off x="2142156" y="3698765"/>
            <a:ext cx="2225301" cy="2225300"/>
          </a:xfrm>
          <a:custGeom>
            <a:avLst/>
            <a:gdLst>
              <a:gd name="connsiteX0" fmla="*/ 1476704 w 2953408"/>
              <a:gd name="connsiteY0" fmla="*/ 0 h 2953407"/>
              <a:gd name="connsiteX1" fmla="*/ 2953408 w 2953408"/>
              <a:gd name="connsiteY1" fmla="*/ 1476704 h 2953407"/>
              <a:gd name="connsiteX2" fmla="*/ 1627689 w 2953408"/>
              <a:gd name="connsiteY2" fmla="*/ 2945784 h 2953407"/>
              <a:gd name="connsiteX3" fmla="*/ 1476724 w 2953408"/>
              <a:gd name="connsiteY3" fmla="*/ 2953407 h 2953407"/>
              <a:gd name="connsiteX4" fmla="*/ 1476684 w 2953408"/>
              <a:gd name="connsiteY4" fmla="*/ 2953407 h 2953407"/>
              <a:gd name="connsiteX5" fmla="*/ 1325720 w 2953408"/>
              <a:gd name="connsiteY5" fmla="*/ 2945784 h 2953407"/>
              <a:gd name="connsiteX6" fmla="*/ 0 w 2953408"/>
              <a:gd name="connsiteY6" fmla="*/ 1476704 h 2953407"/>
              <a:gd name="connsiteX7" fmla="*/ 1476704 w 2953408"/>
              <a:gd name="connsiteY7" fmla="*/ 0 h 2953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3408" h="2953407">
                <a:moveTo>
                  <a:pt x="1476704" y="0"/>
                </a:moveTo>
                <a:cubicBezTo>
                  <a:pt x="2292265" y="0"/>
                  <a:pt x="2953408" y="661143"/>
                  <a:pt x="2953408" y="1476704"/>
                </a:cubicBezTo>
                <a:cubicBezTo>
                  <a:pt x="2953408" y="2241293"/>
                  <a:pt x="2372326" y="2870162"/>
                  <a:pt x="1627689" y="2945784"/>
                </a:cubicBezTo>
                <a:lnTo>
                  <a:pt x="1476724" y="2953407"/>
                </a:lnTo>
                <a:lnTo>
                  <a:pt x="1476684" y="2953407"/>
                </a:lnTo>
                <a:lnTo>
                  <a:pt x="1325720" y="2945784"/>
                </a:lnTo>
                <a:cubicBezTo>
                  <a:pt x="581083" y="2870162"/>
                  <a:pt x="0" y="2241293"/>
                  <a:pt x="0" y="1476704"/>
                </a:cubicBezTo>
                <a:cubicBezTo>
                  <a:pt x="0" y="661143"/>
                  <a:pt x="661143" y="0"/>
                  <a:pt x="1476704" y="0"/>
                </a:cubicBezTo>
                <a:close/>
              </a:path>
            </a:pathLst>
          </a:custGeom>
          <a:noFill/>
          <a:ln w="76200">
            <a:solidFill>
              <a:schemeClr val="bg1"/>
            </a:solidFill>
          </a:ln>
          <a:extLst>
            <a:ext uri="{909E8E84-426E-40DD-AFC4-6F175D3DCCD1}">
              <a14:hiddenFill xmlns:a14="http://schemas.microsoft.com/office/drawing/2010/main">
                <a:solidFill>
                  <a:srgbClr val="FFFFFF"/>
                </a:solidFill>
              </a14:hiddenFill>
            </a:ext>
          </a:extLst>
        </p:spPr>
      </p:pic>
      <p:grpSp>
        <p:nvGrpSpPr>
          <p:cNvPr id="29" name="Group 28">
            <a:extLst>
              <a:ext uri="{FF2B5EF4-FFF2-40B4-BE49-F238E27FC236}">
                <a16:creationId xmlns:a16="http://schemas.microsoft.com/office/drawing/2014/main" id="{F775A90C-B8F9-1FF1-3D58-435ED16906EF}"/>
              </a:ext>
            </a:extLst>
          </p:cNvPr>
          <p:cNvGrpSpPr/>
          <p:nvPr/>
        </p:nvGrpSpPr>
        <p:grpSpPr>
          <a:xfrm>
            <a:off x="-678427" y="0"/>
            <a:ext cx="12893040" cy="443620"/>
            <a:chOff x="-678426" y="0"/>
            <a:chExt cx="12870425" cy="443620"/>
          </a:xfrm>
        </p:grpSpPr>
        <p:grpSp>
          <p:nvGrpSpPr>
            <p:cNvPr id="14" name="Group 13">
              <a:extLst>
                <a:ext uri="{FF2B5EF4-FFF2-40B4-BE49-F238E27FC236}">
                  <a16:creationId xmlns:a16="http://schemas.microsoft.com/office/drawing/2014/main" id="{5E70CE67-4FA0-D5FB-2F24-19F0D7AEAD50}"/>
                </a:ext>
              </a:extLst>
            </p:cNvPr>
            <p:cNvGrpSpPr/>
            <p:nvPr/>
          </p:nvGrpSpPr>
          <p:grpSpPr>
            <a:xfrm>
              <a:off x="-2462" y="0"/>
              <a:ext cx="12194461" cy="443620"/>
              <a:chOff x="-2462" y="0"/>
              <a:chExt cx="12194461" cy="443620"/>
            </a:xfrm>
          </p:grpSpPr>
          <p:sp>
            <p:nvSpPr>
              <p:cNvPr id="15" name="Rectangle 14">
                <a:extLst>
                  <a:ext uri="{FF2B5EF4-FFF2-40B4-BE49-F238E27FC236}">
                    <a16:creationId xmlns:a16="http://schemas.microsoft.com/office/drawing/2014/main" id="{7C6A8F1A-046A-959C-DC78-5FC17CC8CC52}"/>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17" name="Rectangle 16">
                <a:extLst>
                  <a:ext uri="{FF2B5EF4-FFF2-40B4-BE49-F238E27FC236}">
                    <a16:creationId xmlns:a16="http://schemas.microsoft.com/office/drawing/2014/main" id="{2F6E91FB-E5CF-464B-7DAF-9E8248D1EAE1}"/>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21" name="Rectangle 20">
                <a:extLst>
                  <a:ext uri="{FF2B5EF4-FFF2-40B4-BE49-F238E27FC236}">
                    <a16:creationId xmlns:a16="http://schemas.microsoft.com/office/drawing/2014/main" id="{4F39CC36-D0CE-AC8C-3077-B050173752F7}"/>
                  </a:ext>
                </a:extLst>
              </p:cNvPr>
              <p:cNvSpPr/>
              <p:nvPr/>
            </p:nvSpPr>
            <p:spPr>
              <a:xfrm>
                <a:off x="9108987"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rgbClr val="136A3A"/>
                    </a:solidFill>
                    <a:latin typeface="Franklin Gothic Medium" panose="020B0603020102020204" pitchFamily="34" charset="0"/>
                  </a:rPr>
                  <a:t>مقدمة عامة</a:t>
                </a:r>
                <a:endParaRPr lang="en-US" dirty="0">
                  <a:solidFill>
                    <a:srgbClr val="136A3A"/>
                  </a:solidFill>
                  <a:latin typeface="Franklin Gothic Medium" panose="020B0603020102020204" pitchFamily="34" charset="0"/>
                </a:endParaRPr>
              </a:p>
            </p:txBody>
          </p:sp>
          <p:sp>
            <p:nvSpPr>
              <p:cNvPr id="23" name="Rectangle 22">
                <a:extLst>
                  <a:ext uri="{FF2B5EF4-FFF2-40B4-BE49-F238E27FC236}">
                    <a16:creationId xmlns:a16="http://schemas.microsoft.com/office/drawing/2014/main" id="{60AE7137-AA16-A3A2-EC33-71FEE9AB6E45}"/>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التحليل</a:t>
                </a:r>
                <a:endParaRPr lang="en-GB" dirty="0">
                  <a:solidFill>
                    <a:schemeClr val="bg1">
                      <a:lumMod val="75000"/>
                    </a:schemeClr>
                  </a:solidFill>
                  <a:latin typeface="Franklin Gothic Medium" panose="020B0603020102020204" pitchFamily="34" charset="0"/>
                </a:endParaRPr>
              </a:p>
            </p:txBody>
          </p:sp>
        </p:grpSp>
        <p:cxnSp>
          <p:nvCxnSpPr>
            <p:cNvPr id="28" name="Straight Connector 27">
              <a:extLst>
                <a:ext uri="{FF2B5EF4-FFF2-40B4-BE49-F238E27FC236}">
                  <a16:creationId xmlns:a16="http://schemas.microsoft.com/office/drawing/2014/main" id="{415A141E-C3A1-6B45-01AC-7AACE65BC5F4}"/>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0467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 descr="Picture background">
            <a:extLst>
              <a:ext uri="{FF2B5EF4-FFF2-40B4-BE49-F238E27FC236}">
                <a16:creationId xmlns:a16="http://schemas.microsoft.com/office/drawing/2014/main" id="{433422B7-F46D-6556-98AB-0DD40B492CF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59">
            <a:extLst>
              <a:ext uri="{FF2B5EF4-FFF2-40B4-BE49-F238E27FC236}">
                <a16:creationId xmlns:a16="http://schemas.microsoft.com/office/drawing/2014/main" id="{A76D692E-7409-00FE-A2CE-56CD3DD06660}"/>
              </a:ext>
            </a:extLst>
          </p:cNvPr>
          <p:cNvPicPr>
            <a:picLocks noChangeAspect="1"/>
          </p:cNvPicPr>
          <p:nvPr/>
        </p:nvPicPr>
        <p:blipFill>
          <a:blip r:embed="rId4"/>
          <a:stretch>
            <a:fillRect/>
          </a:stretch>
        </p:blipFill>
        <p:spPr>
          <a:xfrm>
            <a:off x="1216296" y="2568566"/>
            <a:ext cx="9515757" cy="2729326"/>
          </a:xfrm>
          <a:prstGeom prst="rect">
            <a:avLst/>
          </a:prstGeom>
        </p:spPr>
      </p:pic>
      <p:pic>
        <p:nvPicPr>
          <p:cNvPr id="10" name="Picture 9">
            <a:extLst>
              <a:ext uri="{FF2B5EF4-FFF2-40B4-BE49-F238E27FC236}">
                <a16:creationId xmlns:a16="http://schemas.microsoft.com/office/drawing/2014/main" id="{4A45EBB2-928C-28EE-DA1B-3EE0AC80564C}"/>
              </a:ext>
            </a:extLst>
          </p:cNvPr>
          <p:cNvPicPr>
            <a:picLocks noChangeAspect="1"/>
          </p:cNvPicPr>
          <p:nvPr/>
        </p:nvPicPr>
        <p:blipFill rotWithShape="1">
          <a:blip r:embed="rId5">
            <a:duotone>
              <a:prstClr val="black"/>
              <a:schemeClr val="accent6">
                <a:tint val="45000"/>
                <a:satMod val="400000"/>
              </a:schemeClr>
            </a:duotone>
            <a:extLst>
              <a:ext uri="{28A0092B-C50C-407E-A947-70E740481C1C}">
                <a14:useLocalDpi xmlns:a14="http://schemas.microsoft.com/office/drawing/2010/main" val="0"/>
              </a:ext>
            </a:extLst>
          </a:blip>
          <a:srcRect l="15658" t="5395" r="14566" b="29512"/>
          <a:stretch/>
        </p:blipFill>
        <p:spPr>
          <a:xfrm>
            <a:off x="9365022" y="2711325"/>
            <a:ext cx="1240031" cy="1156808"/>
          </a:xfrm>
          <a:prstGeom prst="rect">
            <a:avLst/>
          </a:prstGeom>
        </p:spPr>
      </p:pic>
      <p:pic>
        <p:nvPicPr>
          <p:cNvPr id="23" name="Picture 22">
            <a:extLst>
              <a:ext uri="{FF2B5EF4-FFF2-40B4-BE49-F238E27FC236}">
                <a16:creationId xmlns:a16="http://schemas.microsoft.com/office/drawing/2014/main" id="{970D2491-F857-1E21-3781-AF91570410D6}"/>
              </a:ext>
            </a:extLst>
          </p:cNvPr>
          <p:cNvPicPr>
            <a:picLocks noChangeAspect="1"/>
          </p:cNvPicPr>
          <p:nvPr/>
        </p:nvPicPr>
        <p:blipFill>
          <a:blip r:embed="rId6">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6420430" y="4053644"/>
            <a:ext cx="1780129" cy="1013759"/>
          </a:xfrm>
          <a:prstGeom prst="rect">
            <a:avLst/>
          </a:prstGeom>
        </p:spPr>
      </p:pic>
      <p:pic>
        <p:nvPicPr>
          <p:cNvPr id="24" name="Picture 23">
            <a:extLst>
              <a:ext uri="{FF2B5EF4-FFF2-40B4-BE49-F238E27FC236}">
                <a16:creationId xmlns:a16="http://schemas.microsoft.com/office/drawing/2014/main" id="{B0082AF5-D648-3606-90A8-F951CDBCFA76}"/>
              </a:ext>
            </a:extLst>
          </p:cNvPr>
          <p:cNvPicPr>
            <a:picLocks noChangeAspect="1"/>
          </p:cNvPicPr>
          <p:nvPr/>
        </p:nvPicPr>
        <p:blipFill>
          <a:blip r:embed="rId7">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3996963" y="2693198"/>
            <a:ext cx="1240031" cy="1240031"/>
          </a:xfrm>
          <a:prstGeom prst="rect">
            <a:avLst/>
          </a:prstGeom>
        </p:spPr>
      </p:pic>
      <p:pic>
        <p:nvPicPr>
          <p:cNvPr id="62" name="Picture 61">
            <a:extLst>
              <a:ext uri="{FF2B5EF4-FFF2-40B4-BE49-F238E27FC236}">
                <a16:creationId xmlns:a16="http://schemas.microsoft.com/office/drawing/2014/main" id="{E63F982F-8AB1-A6AF-6667-504E6B6B4A37}"/>
              </a:ext>
            </a:extLst>
          </p:cNvPr>
          <p:cNvPicPr>
            <a:picLocks noChangeAspect="1"/>
          </p:cNvPicPr>
          <p:nvPr/>
        </p:nvPicPr>
        <p:blipFill>
          <a:blip r:embed="rId8">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1432224" y="4032039"/>
            <a:ext cx="1035364" cy="1035364"/>
          </a:xfrm>
          <a:prstGeom prst="rect">
            <a:avLst/>
          </a:prstGeom>
        </p:spPr>
      </p:pic>
      <p:sp>
        <p:nvSpPr>
          <p:cNvPr id="4097" name="TextBox 4096">
            <a:extLst>
              <a:ext uri="{FF2B5EF4-FFF2-40B4-BE49-F238E27FC236}">
                <a16:creationId xmlns:a16="http://schemas.microsoft.com/office/drawing/2014/main" id="{478E134D-6D1C-2328-4CD7-3F89E462767D}"/>
              </a:ext>
            </a:extLst>
          </p:cNvPr>
          <p:cNvSpPr txBox="1"/>
          <p:nvPr/>
        </p:nvSpPr>
        <p:spPr>
          <a:xfrm>
            <a:off x="8615539" y="4629701"/>
            <a:ext cx="2988527" cy="1077218"/>
          </a:xfrm>
          <a:prstGeom prst="rect">
            <a:avLst/>
          </a:prstGeom>
          <a:noFill/>
        </p:spPr>
        <p:txBody>
          <a:bodyPr wrap="square" rtlCol="0">
            <a:spAutoFit/>
          </a:bodyPr>
          <a:lstStyle/>
          <a:p>
            <a:pPr algn="ctr" rtl="1"/>
            <a:r>
              <a:rPr lang="ar-EG" sz="2800" b="1" dirty="0">
                <a:solidFill>
                  <a:srgbClr val="08422F"/>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الإطار العام</a:t>
            </a:r>
            <a:endParaRPr lang="ar-EG" sz="28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a:p>
            <a:pPr algn="ctr" rtl="1"/>
            <a:r>
              <a:rPr lang="ar-EG" dirty="0">
                <a:latin typeface="Simplified Arabic" panose="02020603050405020304" pitchFamily="18" charset="-78"/>
                <a:cs typeface="Simplified Arabic" panose="02020603050405020304" pitchFamily="18" charset="-78"/>
              </a:rPr>
              <a:t>أهداف المشروع</a:t>
            </a:r>
          </a:p>
          <a:p>
            <a:pPr algn="ctr" rtl="1"/>
            <a:r>
              <a:rPr lang="ar-EG" dirty="0">
                <a:latin typeface="Simplified Arabic" panose="02020603050405020304" pitchFamily="18" charset="-78"/>
                <a:cs typeface="Simplified Arabic" panose="02020603050405020304" pitchFamily="18" charset="-78"/>
              </a:rPr>
              <a:t> مبررات المشروع </a:t>
            </a:r>
          </a:p>
        </p:txBody>
      </p:sp>
      <p:sp>
        <p:nvSpPr>
          <p:cNvPr id="4099" name="Rectangle: Rounded Corners 4098">
            <a:extLst>
              <a:ext uri="{FF2B5EF4-FFF2-40B4-BE49-F238E27FC236}">
                <a16:creationId xmlns:a16="http://schemas.microsoft.com/office/drawing/2014/main" id="{6395A34F-6A61-88A1-29AD-E153CE87BA64}"/>
              </a:ext>
            </a:extLst>
          </p:cNvPr>
          <p:cNvSpPr/>
          <p:nvPr/>
        </p:nvSpPr>
        <p:spPr>
          <a:xfrm>
            <a:off x="8861742" y="4427806"/>
            <a:ext cx="2475570" cy="1885283"/>
          </a:xfrm>
          <a:prstGeom prst="roundRect">
            <a:avLst/>
          </a:prstGeom>
          <a:noFill/>
          <a:ln w="19050">
            <a:solidFill>
              <a:schemeClr val="accent6">
                <a:lumMod val="60000"/>
                <a:lumOff val="40000"/>
              </a:schemeClr>
            </a:solidFill>
            <a:prstDash val="sysDash"/>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0" name="Connector: Elbow 4099">
            <a:extLst>
              <a:ext uri="{FF2B5EF4-FFF2-40B4-BE49-F238E27FC236}">
                <a16:creationId xmlns:a16="http://schemas.microsoft.com/office/drawing/2014/main" id="{1801240B-A347-9862-5595-3188BA87BE3D}"/>
              </a:ext>
            </a:extLst>
          </p:cNvPr>
          <p:cNvCxnSpPr>
            <a:cxnSpLocks/>
            <a:endCxn id="4099" idx="3"/>
          </p:cNvCxnSpPr>
          <p:nvPr/>
        </p:nvCxnSpPr>
        <p:spPr>
          <a:xfrm rot="16200000" flipH="1">
            <a:off x="10006162" y="4039298"/>
            <a:ext cx="2040314" cy="621986"/>
          </a:xfrm>
          <a:prstGeom prst="bentConnector4">
            <a:avLst>
              <a:gd name="adj1" fmla="val -428"/>
              <a:gd name="adj2" fmla="val 204881"/>
            </a:avLst>
          </a:prstGeom>
          <a:ln w="19050">
            <a:solidFill>
              <a:schemeClr val="accent6">
                <a:lumMod val="60000"/>
                <a:lumOff val="40000"/>
              </a:schemeClr>
            </a:solidFill>
            <a:prstDash val="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119" name="Rectangle: Rounded Corners 4118">
            <a:extLst>
              <a:ext uri="{FF2B5EF4-FFF2-40B4-BE49-F238E27FC236}">
                <a16:creationId xmlns:a16="http://schemas.microsoft.com/office/drawing/2014/main" id="{C4BF090D-A6FC-C62A-FFDD-DCA8FB19E122}"/>
              </a:ext>
            </a:extLst>
          </p:cNvPr>
          <p:cNvSpPr/>
          <p:nvPr/>
        </p:nvSpPr>
        <p:spPr>
          <a:xfrm>
            <a:off x="5970259" y="1232992"/>
            <a:ext cx="2475570" cy="1885283"/>
          </a:xfrm>
          <a:prstGeom prst="roundRect">
            <a:avLst/>
          </a:prstGeom>
          <a:noFill/>
          <a:ln w="19050">
            <a:solidFill>
              <a:schemeClr val="accent6">
                <a:lumMod val="60000"/>
                <a:lumOff val="40000"/>
              </a:schemeClr>
            </a:solidFill>
            <a:prstDash val="sysDash"/>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2" name="Rectangle: Rounded Corners 4121">
            <a:extLst>
              <a:ext uri="{FF2B5EF4-FFF2-40B4-BE49-F238E27FC236}">
                <a16:creationId xmlns:a16="http://schemas.microsoft.com/office/drawing/2014/main" id="{C5FE9D17-F289-9F65-5648-2BE59AB26C76}"/>
              </a:ext>
            </a:extLst>
          </p:cNvPr>
          <p:cNvSpPr/>
          <p:nvPr/>
        </p:nvSpPr>
        <p:spPr>
          <a:xfrm>
            <a:off x="704038" y="1456109"/>
            <a:ext cx="2475570" cy="1885283"/>
          </a:xfrm>
          <a:prstGeom prst="roundRect">
            <a:avLst/>
          </a:prstGeom>
          <a:noFill/>
          <a:ln w="19050">
            <a:solidFill>
              <a:schemeClr val="accent6">
                <a:lumMod val="60000"/>
                <a:lumOff val="40000"/>
              </a:schemeClr>
            </a:solidFill>
            <a:prstDash val="sysDash"/>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3" name="Rectangle: Rounded Corners 4122">
            <a:extLst>
              <a:ext uri="{FF2B5EF4-FFF2-40B4-BE49-F238E27FC236}">
                <a16:creationId xmlns:a16="http://schemas.microsoft.com/office/drawing/2014/main" id="{6F933C03-9AA5-FACE-2F68-EC84AC941409}"/>
              </a:ext>
            </a:extLst>
          </p:cNvPr>
          <p:cNvSpPr/>
          <p:nvPr/>
        </p:nvSpPr>
        <p:spPr>
          <a:xfrm>
            <a:off x="3339601" y="4634838"/>
            <a:ext cx="2475570" cy="1885283"/>
          </a:xfrm>
          <a:prstGeom prst="roundRect">
            <a:avLst/>
          </a:prstGeom>
          <a:noFill/>
          <a:ln w="19050">
            <a:solidFill>
              <a:schemeClr val="accent6">
                <a:lumMod val="60000"/>
                <a:lumOff val="40000"/>
              </a:schemeClr>
            </a:solidFill>
            <a:prstDash val="sysDash"/>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4" name="TextBox 4123">
            <a:extLst>
              <a:ext uri="{FF2B5EF4-FFF2-40B4-BE49-F238E27FC236}">
                <a16:creationId xmlns:a16="http://schemas.microsoft.com/office/drawing/2014/main" id="{C6C97709-8A9B-9B1B-D115-BA2AB1CCE730}"/>
              </a:ext>
            </a:extLst>
          </p:cNvPr>
          <p:cNvSpPr txBox="1"/>
          <p:nvPr/>
        </p:nvSpPr>
        <p:spPr>
          <a:xfrm>
            <a:off x="5840361" y="1405914"/>
            <a:ext cx="2988527" cy="1631216"/>
          </a:xfrm>
          <a:prstGeom prst="rect">
            <a:avLst/>
          </a:prstGeom>
          <a:noFill/>
        </p:spPr>
        <p:txBody>
          <a:bodyPr wrap="square" rtlCol="0">
            <a:spAutoFit/>
          </a:bodyPr>
          <a:lstStyle/>
          <a:p>
            <a:pPr algn="ctr" rtl="1"/>
            <a:r>
              <a:rPr lang="ar-EG" sz="2800" b="1" dirty="0">
                <a:solidFill>
                  <a:srgbClr val="08422F"/>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مرحلة التحليل</a:t>
            </a:r>
          </a:p>
          <a:p>
            <a:pPr algn="ctr" rtl="1"/>
            <a:r>
              <a:rPr lang="ar-EG" dirty="0">
                <a:latin typeface="Simplified Arabic" panose="02020603050405020304" pitchFamily="18" charset="-78"/>
                <a:cs typeface="Simplified Arabic" panose="02020603050405020304" pitchFamily="18" charset="-78"/>
              </a:rPr>
              <a:t>اختيار المدينة الملائمة</a:t>
            </a:r>
          </a:p>
          <a:p>
            <a:pPr algn="ctr" rtl="1"/>
            <a:r>
              <a:rPr lang="ar-EG" dirty="0">
                <a:latin typeface="Simplified Arabic" panose="02020603050405020304" pitchFamily="18" charset="-78"/>
                <a:cs typeface="Simplified Arabic" panose="02020603050405020304" pitchFamily="18" charset="-78"/>
              </a:rPr>
              <a:t>تحليل الوضع القائم </a:t>
            </a:r>
          </a:p>
          <a:p>
            <a:pPr algn="ctr" rtl="1"/>
            <a:r>
              <a:rPr lang="ar-EG" dirty="0">
                <a:latin typeface="Simplified Arabic" panose="02020603050405020304" pitchFamily="18" charset="-78"/>
                <a:cs typeface="Simplified Arabic" panose="02020603050405020304" pitchFamily="18" charset="-78"/>
              </a:rPr>
              <a:t>المؤثرات الإيجابية</a:t>
            </a:r>
          </a:p>
          <a:p>
            <a:pPr algn="ctr" rtl="1"/>
            <a:r>
              <a:rPr lang="ar-EG" dirty="0">
                <a:latin typeface="Simplified Arabic" panose="02020603050405020304" pitchFamily="18" charset="-78"/>
                <a:cs typeface="Simplified Arabic" panose="02020603050405020304" pitchFamily="18" charset="-78"/>
              </a:rPr>
              <a:t>المؤثرات السلبية</a:t>
            </a:r>
            <a:endParaRPr lang="en-US" dirty="0">
              <a:latin typeface="Simplified Arabic" panose="02020603050405020304" pitchFamily="18" charset="-78"/>
              <a:cs typeface="Simplified Arabic" panose="02020603050405020304" pitchFamily="18" charset="-78"/>
            </a:endParaRPr>
          </a:p>
        </p:txBody>
      </p:sp>
      <p:sp>
        <p:nvSpPr>
          <p:cNvPr id="4125" name="TextBox 4124">
            <a:extLst>
              <a:ext uri="{FF2B5EF4-FFF2-40B4-BE49-F238E27FC236}">
                <a16:creationId xmlns:a16="http://schemas.microsoft.com/office/drawing/2014/main" id="{DE76A41A-865C-7096-B3C4-2CBDFD11BC91}"/>
              </a:ext>
            </a:extLst>
          </p:cNvPr>
          <p:cNvSpPr txBox="1"/>
          <p:nvPr/>
        </p:nvSpPr>
        <p:spPr>
          <a:xfrm>
            <a:off x="3129273" y="4900370"/>
            <a:ext cx="2988527" cy="1354217"/>
          </a:xfrm>
          <a:prstGeom prst="rect">
            <a:avLst/>
          </a:prstGeom>
          <a:noFill/>
        </p:spPr>
        <p:txBody>
          <a:bodyPr wrap="square" rtlCol="0">
            <a:spAutoFit/>
          </a:bodyPr>
          <a:lstStyle/>
          <a:p>
            <a:pPr algn="ctr" rtl="1"/>
            <a:r>
              <a:rPr lang="ar-EG" sz="2800" b="1" dirty="0">
                <a:solidFill>
                  <a:srgbClr val="08422F"/>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صياغة المشروع</a:t>
            </a:r>
          </a:p>
          <a:p>
            <a:pPr algn="ctr" rtl="1"/>
            <a:r>
              <a:rPr lang="ar-EG" dirty="0">
                <a:latin typeface="Simplified Arabic" panose="02020603050405020304" pitchFamily="18" charset="-78"/>
                <a:cs typeface="Simplified Arabic" panose="02020603050405020304" pitchFamily="18" charset="-78"/>
              </a:rPr>
              <a:t>الرؤية المستقبلية</a:t>
            </a:r>
          </a:p>
          <a:p>
            <a:pPr algn="ctr" rtl="1"/>
            <a:r>
              <a:rPr lang="ar-EG" dirty="0">
                <a:latin typeface="Simplified Arabic" panose="02020603050405020304" pitchFamily="18" charset="-78"/>
                <a:cs typeface="Simplified Arabic" panose="02020603050405020304" pitchFamily="18" charset="-78"/>
              </a:rPr>
              <a:t>المكونات</a:t>
            </a:r>
          </a:p>
          <a:p>
            <a:pPr algn="ctr" rtl="1"/>
            <a:r>
              <a:rPr lang="ar-EG" dirty="0">
                <a:latin typeface="Simplified Arabic" panose="02020603050405020304" pitchFamily="18" charset="-78"/>
                <a:cs typeface="Simplified Arabic" panose="02020603050405020304" pitchFamily="18" charset="-78"/>
              </a:rPr>
              <a:t>الأهداف الإستراتيجية</a:t>
            </a:r>
            <a:endParaRPr lang="en-US" dirty="0">
              <a:latin typeface="Simplified Arabic" panose="02020603050405020304" pitchFamily="18" charset="-78"/>
              <a:cs typeface="Simplified Arabic" panose="02020603050405020304" pitchFamily="18" charset="-78"/>
            </a:endParaRPr>
          </a:p>
        </p:txBody>
      </p:sp>
      <p:sp>
        <p:nvSpPr>
          <p:cNvPr id="4126" name="TextBox 4125">
            <a:extLst>
              <a:ext uri="{FF2B5EF4-FFF2-40B4-BE49-F238E27FC236}">
                <a16:creationId xmlns:a16="http://schemas.microsoft.com/office/drawing/2014/main" id="{1D63B78D-6524-E4C6-1809-6B2331A780AE}"/>
              </a:ext>
            </a:extLst>
          </p:cNvPr>
          <p:cNvSpPr txBox="1"/>
          <p:nvPr/>
        </p:nvSpPr>
        <p:spPr>
          <a:xfrm>
            <a:off x="417205" y="1707588"/>
            <a:ext cx="2988527" cy="1354217"/>
          </a:xfrm>
          <a:prstGeom prst="rect">
            <a:avLst/>
          </a:prstGeom>
          <a:noFill/>
        </p:spPr>
        <p:txBody>
          <a:bodyPr wrap="square" rtlCol="0">
            <a:spAutoFit/>
          </a:bodyPr>
          <a:lstStyle/>
          <a:p>
            <a:pPr algn="ctr" rtl="1"/>
            <a:r>
              <a:rPr lang="ar-EG" sz="2800" b="1" dirty="0">
                <a:solidFill>
                  <a:srgbClr val="08422F"/>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إعداد المخططات</a:t>
            </a:r>
          </a:p>
          <a:p>
            <a:pPr algn="ctr" rtl="1"/>
            <a:r>
              <a:rPr lang="ar-EG" dirty="0">
                <a:latin typeface="Simplified Arabic" panose="02020603050405020304" pitchFamily="18" charset="-78"/>
                <a:cs typeface="Simplified Arabic" panose="02020603050405020304" pitchFamily="18" charset="-78"/>
              </a:rPr>
              <a:t>مخطط الإطار التوجيهي للتنمية المكانية</a:t>
            </a:r>
          </a:p>
          <a:p>
            <a:pPr algn="ctr" rtl="1"/>
            <a:r>
              <a:rPr lang="ar-EG" dirty="0">
                <a:latin typeface="Simplified Arabic" panose="02020603050405020304" pitchFamily="18" charset="-78"/>
                <a:cs typeface="Simplified Arabic" panose="02020603050405020304" pitchFamily="18" charset="-78"/>
              </a:rPr>
              <a:t>مخططات تفصيلية</a:t>
            </a:r>
            <a:endParaRPr lang="en-US" dirty="0">
              <a:latin typeface="Simplified Arabic" panose="02020603050405020304" pitchFamily="18" charset="-78"/>
              <a:cs typeface="Simplified Arabic" panose="02020603050405020304" pitchFamily="18" charset="-78"/>
            </a:endParaRPr>
          </a:p>
        </p:txBody>
      </p:sp>
      <p:cxnSp>
        <p:nvCxnSpPr>
          <p:cNvPr id="4130" name="Connector: Elbow 4129">
            <a:extLst>
              <a:ext uri="{FF2B5EF4-FFF2-40B4-BE49-F238E27FC236}">
                <a16:creationId xmlns:a16="http://schemas.microsoft.com/office/drawing/2014/main" id="{A80521BF-65D1-3CCB-480F-2876EF457539}"/>
              </a:ext>
            </a:extLst>
          </p:cNvPr>
          <p:cNvCxnSpPr>
            <a:cxnSpLocks/>
            <a:endCxn id="4119" idx="2"/>
          </p:cNvCxnSpPr>
          <p:nvPr/>
        </p:nvCxnSpPr>
        <p:spPr>
          <a:xfrm rot="16200000" flipV="1">
            <a:off x="6916628" y="3409691"/>
            <a:ext cx="704880" cy="122048"/>
          </a:xfrm>
          <a:prstGeom prst="bentConnector3">
            <a:avLst>
              <a:gd name="adj1" fmla="val 50000"/>
            </a:avLst>
          </a:prstGeom>
          <a:ln w="19050">
            <a:solidFill>
              <a:schemeClr val="accent6">
                <a:lumMod val="60000"/>
                <a:lumOff val="40000"/>
              </a:schemeClr>
            </a:solidFill>
            <a:prstDash val="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133" name="Connector: Elbow 4132">
            <a:extLst>
              <a:ext uri="{FF2B5EF4-FFF2-40B4-BE49-F238E27FC236}">
                <a16:creationId xmlns:a16="http://schemas.microsoft.com/office/drawing/2014/main" id="{E03FBB13-2145-1EB6-3510-F44B1CC19F25}"/>
              </a:ext>
            </a:extLst>
          </p:cNvPr>
          <p:cNvCxnSpPr>
            <a:cxnSpLocks/>
            <a:stCxn id="4123" idx="0"/>
          </p:cNvCxnSpPr>
          <p:nvPr/>
        </p:nvCxnSpPr>
        <p:spPr>
          <a:xfrm rot="5400000" flipH="1" flipV="1">
            <a:off x="4307252" y="4227292"/>
            <a:ext cx="677681" cy="137412"/>
          </a:xfrm>
          <a:prstGeom prst="bentConnector3">
            <a:avLst>
              <a:gd name="adj1" fmla="val 50000"/>
            </a:avLst>
          </a:prstGeom>
          <a:ln w="19050">
            <a:solidFill>
              <a:schemeClr val="accent6">
                <a:lumMod val="60000"/>
                <a:lumOff val="40000"/>
              </a:schemeClr>
            </a:solidFill>
            <a:prstDash val="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137" name="Connector: Elbow 4136">
            <a:extLst>
              <a:ext uri="{FF2B5EF4-FFF2-40B4-BE49-F238E27FC236}">
                <a16:creationId xmlns:a16="http://schemas.microsoft.com/office/drawing/2014/main" id="{C6C5656C-4C34-D03D-C61B-309195763EBE}"/>
              </a:ext>
            </a:extLst>
          </p:cNvPr>
          <p:cNvCxnSpPr>
            <a:cxnSpLocks/>
            <a:stCxn id="4126" idx="1"/>
            <a:endCxn id="60" idx="1"/>
          </p:cNvCxnSpPr>
          <p:nvPr/>
        </p:nvCxnSpPr>
        <p:spPr>
          <a:xfrm rot="10800000" flipH="1" flipV="1">
            <a:off x="417204" y="2384697"/>
            <a:ext cx="799091" cy="1548532"/>
          </a:xfrm>
          <a:prstGeom prst="bentConnector3">
            <a:avLst>
              <a:gd name="adj1" fmla="val -28608"/>
            </a:avLst>
          </a:prstGeom>
          <a:ln w="19050">
            <a:solidFill>
              <a:schemeClr val="accent6">
                <a:lumMod val="60000"/>
                <a:lumOff val="40000"/>
              </a:schemeClr>
            </a:solidFill>
            <a:prstDash val="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F4419F50-E5CB-E27E-2EFF-6BE2896665E5}"/>
              </a:ext>
            </a:extLst>
          </p:cNvPr>
          <p:cNvGrpSpPr/>
          <p:nvPr/>
        </p:nvGrpSpPr>
        <p:grpSpPr>
          <a:xfrm>
            <a:off x="-678427" y="0"/>
            <a:ext cx="12893040" cy="443620"/>
            <a:chOff x="-678426" y="0"/>
            <a:chExt cx="12870425" cy="443620"/>
          </a:xfrm>
        </p:grpSpPr>
        <p:grpSp>
          <p:nvGrpSpPr>
            <p:cNvPr id="16" name="Group 15">
              <a:extLst>
                <a:ext uri="{FF2B5EF4-FFF2-40B4-BE49-F238E27FC236}">
                  <a16:creationId xmlns:a16="http://schemas.microsoft.com/office/drawing/2014/main" id="{2E27B6DF-6D8A-5C68-39F8-6DCAE4B44FD0}"/>
                </a:ext>
              </a:extLst>
            </p:cNvPr>
            <p:cNvGrpSpPr/>
            <p:nvPr/>
          </p:nvGrpSpPr>
          <p:grpSpPr>
            <a:xfrm>
              <a:off x="-2462" y="0"/>
              <a:ext cx="12194461" cy="443620"/>
              <a:chOff x="-2462" y="0"/>
              <a:chExt cx="12194461" cy="443620"/>
            </a:xfrm>
          </p:grpSpPr>
          <p:sp>
            <p:nvSpPr>
              <p:cNvPr id="18" name="Rectangle 17">
                <a:extLst>
                  <a:ext uri="{FF2B5EF4-FFF2-40B4-BE49-F238E27FC236}">
                    <a16:creationId xmlns:a16="http://schemas.microsoft.com/office/drawing/2014/main" id="{0244B0C7-D052-9C87-0DEE-9E8DE3F82B40}"/>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19" name="Rectangle 18">
                <a:extLst>
                  <a:ext uri="{FF2B5EF4-FFF2-40B4-BE49-F238E27FC236}">
                    <a16:creationId xmlns:a16="http://schemas.microsoft.com/office/drawing/2014/main" id="{36B0FC37-BF37-1BD8-E26E-B3F70D6F2B30}"/>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20" name="Rectangle 19">
                <a:extLst>
                  <a:ext uri="{FF2B5EF4-FFF2-40B4-BE49-F238E27FC236}">
                    <a16:creationId xmlns:a16="http://schemas.microsoft.com/office/drawing/2014/main" id="{CE6751F1-6487-4604-92D2-5CCE8ED2FE17}"/>
                  </a:ext>
                </a:extLst>
              </p:cNvPr>
              <p:cNvSpPr/>
              <p:nvPr/>
            </p:nvSpPr>
            <p:spPr>
              <a:xfrm>
                <a:off x="9108987"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rgbClr val="136A3A"/>
                    </a:solidFill>
                    <a:latin typeface="Franklin Gothic Medium" panose="020B0603020102020204" pitchFamily="34" charset="0"/>
                  </a:rPr>
                  <a:t>مقدمة عامة</a:t>
                </a:r>
                <a:endParaRPr lang="en-US" dirty="0">
                  <a:solidFill>
                    <a:srgbClr val="136A3A"/>
                  </a:solidFill>
                  <a:latin typeface="Franklin Gothic Medium" panose="020B0603020102020204" pitchFamily="34" charset="0"/>
                </a:endParaRPr>
              </a:p>
            </p:txBody>
          </p:sp>
          <p:sp>
            <p:nvSpPr>
              <p:cNvPr id="21" name="Rectangle 20">
                <a:extLst>
                  <a:ext uri="{FF2B5EF4-FFF2-40B4-BE49-F238E27FC236}">
                    <a16:creationId xmlns:a16="http://schemas.microsoft.com/office/drawing/2014/main" id="{1CC455CC-0BA2-009E-7B2F-B2779BD798D6}"/>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التحليل</a:t>
                </a:r>
                <a:endParaRPr lang="en-GB" dirty="0">
                  <a:solidFill>
                    <a:schemeClr val="bg1">
                      <a:lumMod val="75000"/>
                    </a:schemeClr>
                  </a:solidFill>
                  <a:latin typeface="Franklin Gothic Medium" panose="020B0603020102020204" pitchFamily="34" charset="0"/>
                </a:endParaRPr>
              </a:p>
            </p:txBody>
          </p:sp>
        </p:grpSp>
        <p:cxnSp>
          <p:nvCxnSpPr>
            <p:cNvPr id="17" name="Straight Connector 16">
              <a:extLst>
                <a:ext uri="{FF2B5EF4-FFF2-40B4-BE49-F238E27FC236}">
                  <a16:creationId xmlns:a16="http://schemas.microsoft.com/office/drawing/2014/main" id="{42E94822-04CF-76A6-455C-569B8ED8F8FB}"/>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1571CA8D-1754-4875-248B-6CB6DF8DE15F}"/>
              </a:ext>
            </a:extLst>
          </p:cNvPr>
          <p:cNvSpPr txBox="1"/>
          <p:nvPr/>
        </p:nvSpPr>
        <p:spPr>
          <a:xfrm>
            <a:off x="7928849" y="570605"/>
            <a:ext cx="3097469" cy="769441"/>
          </a:xfrm>
          <a:prstGeom prst="rect">
            <a:avLst/>
          </a:prstGeom>
          <a:noFill/>
        </p:spPr>
        <p:txBody>
          <a:bodyPr wrap="square" rtlCol="0">
            <a:spAutoFit/>
          </a:bodyPr>
          <a:lstStyle/>
          <a:p>
            <a:pPr algn="r" rtl="1"/>
            <a:r>
              <a:rPr lang="ar-EG" sz="4400" b="1" dirty="0">
                <a:solidFill>
                  <a:schemeClr val="accent6">
                    <a:lumMod val="50000"/>
                  </a:schemeClr>
                </a:solidFill>
                <a:latin typeface="Simplified Arabic" panose="02020603050405020304" pitchFamily="18" charset="-78"/>
                <a:cs typeface="Simplified Arabic" panose="02020603050405020304" pitchFamily="18" charset="-78"/>
              </a:rPr>
              <a:t>منهجية العمل</a:t>
            </a:r>
            <a:endParaRPr lang="en-US" sz="4400" b="1" dirty="0">
              <a:solidFill>
                <a:schemeClr val="accent6">
                  <a:lumMod val="50000"/>
                </a:schemeClr>
              </a:solidFill>
              <a:latin typeface="Simplified Arabic" panose="02020603050405020304" pitchFamily="18" charset="-78"/>
              <a:cs typeface="Simplified Arabic" panose="02020603050405020304" pitchFamily="18" charset="-78"/>
            </a:endParaRPr>
          </a:p>
        </p:txBody>
      </p:sp>
      <p:pic>
        <p:nvPicPr>
          <p:cNvPr id="3" name="Picture 2">
            <a:extLst>
              <a:ext uri="{FF2B5EF4-FFF2-40B4-BE49-F238E27FC236}">
                <a16:creationId xmlns:a16="http://schemas.microsoft.com/office/drawing/2014/main" id="{93F10500-43F8-6B5C-2CCD-1ECC8609E80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159536" y="-170286"/>
            <a:ext cx="2837793" cy="2837793"/>
          </a:xfrm>
          <a:prstGeom prst="rect">
            <a:avLst/>
          </a:prstGeom>
          <a:effectLst>
            <a:outerShdw blurRad="63500" sx="102000" sy="102000" algn="ctr" rotWithShape="0">
              <a:prstClr val="black">
                <a:alpha val="40000"/>
              </a:prstClr>
            </a:outerShdw>
          </a:effectLst>
        </p:spPr>
      </p:pic>
      <p:pic>
        <p:nvPicPr>
          <p:cNvPr id="4" name="Picture 3">
            <a:extLst>
              <a:ext uri="{FF2B5EF4-FFF2-40B4-BE49-F238E27FC236}">
                <a16:creationId xmlns:a16="http://schemas.microsoft.com/office/drawing/2014/main" id="{D00D4482-8834-A313-9BED-069B3BA2422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6451125">
            <a:off x="10466084" y="5605631"/>
            <a:ext cx="1386427" cy="1386427"/>
          </a:xfrm>
          <a:prstGeom prst="rect">
            <a:avLst/>
          </a:prstGeom>
        </p:spPr>
      </p:pic>
      <p:pic>
        <p:nvPicPr>
          <p:cNvPr id="5" name="Picture 4">
            <a:extLst>
              <a:ext uri="{FF2B5EF4-FFF2-40B4-BE49-F238E27FC236}">
                <a16:creationId xmlns:a16="http://schemas.microsoft.com/office/drawing/2014/main" id="{C9F22ED4-A4D0-5D4D-18EE-95985F4895D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6451125">
            <a:off x="25256" y="762895"/>
            <a:ext cx="1386427" cy="1386427"/>
          </a:xfrm>
          <a:prstGeom prst="rect">
            <a:avLst/>
          </a:prstGeom>
        </p:spPr>
      </p:pic>
    </p:spTree>
    <p:extLst>
      <p:ext uri="{BB962C8B-B14F-4D97-AF65-F5344CB8AC3E}">
        <p14:creationId xmlns:p14="http://schemas.microsoft.com/office/powerpoint/2010/main" val="441740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barn(inVertical)">
                                      <p:cBhvr>
                                        <p:cTn id="7" dur="500"/>
                                        <p:tgtEl>
                                          <p:spTgt spid="4100"/>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097"/>
                                        </p:tgtEl>
                                        <p:attrNameLst>
                                          <p:attrName>style.visibility</p:attrName>
                                        </p:attrNameLst>
                                      </p:cBhvr>
                                      <p:to>
                                        <p:strVal val="visible"/>
                                      </p:to>
                                    </p:set>
                                    <p:animEffect transition="in" filter="barn(inVertical)">
                                      <p:cBhvr>
                                        <p:cTn id="10" dur="500"/>
                                        <p:tgtEl>
                                          <p:spTgt spid="4097"/>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099"/>
                                        </p:tgtEl>
                                        <p:attrNameLst>
                                          <p:attrName>style.visibility</p:attrName>
                                        </p:attrNameLst>
                                      </p:cBhvr>
                                      <p:to>
                                        <p:strVal val="visible"/>
                                      </p:to>
                                    </p:set>
                                    <p:animEffect transition="in" filter="barn(inVertical)">
                                      <p:cBhvr>
                                        <p:cTn id="13" dur="500"/>
                                        <p:tgtEl>
                                          <p:spTgt spid="4099"/>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130"/>
                                        </p:tgtEl>
                                        <p:attrNameLst>
                                          <p:attrName>style.visibility</p:attrName>
                                        </p:attrNameLst>
                                      </p:cBhvr>
                                      <p:to>
                                        <p:strVal val="visible"/>
                                      </p:to>
                                    </p:set>
                                    <p:animEffect transition="in" filter="barn(inVertical)">
                                      <p:cBhvr>
                                        <p:cTn id="18" dur="500"/>
                                        <p:tgtEl>
                                          <p:spTgt spid="4130"/>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4124"/>
                                        </p:tgtEl>
                                        <p:attrNameLst>
                                          <p:attrName>style.visibility</p:attrName>
                                        </p:attrNameLst>
                                      </p:cBhvr>
                                      <p:to>
                                        <p:strVal val="visible"/>
                                      </p:to>
                                    </p:set>
                                    <p:animEffect transition="in" filter="barn(inVertical)">
                                      <p:cBhvr>
                                        <p:cTn id="21" dur="500"/>
                                        <p:tgtEl>
                                          <p:spTgt spid="4124"/>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4119"/>
                                        </p:tgtEl>
                                        <p:attrNameLst>
                                          <p:attrName>style.visibility</p:attrName>
                                        </p:attrNameLst>
                                      </p:cBhvr>
                                      <p:to>
                                        <p:strVal val="visible"/>
                                      </p:to>
                                    </p:set>
                                    <p:animEffect transition="in" filter="barn(inVertical)">
                                      <p:cBhvr>
                                        <p:cTn id="24" dur="500"/>
                                        <p:tgtEl>
                                          <p:spTgt spid="4119"/>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4133"/>
                                        </p:tgtEl>
                                        <p:attrNameLst>
                                          <p:attrName>style.visibility</p:attrName>
                                        </p:attrNameLst>
                                      </p:cBhvr>
                                      <p:to>
                                        <p:strVal val="visible"/>
                                      </p:to>
                                    </p:set>
                                    <p:animEffect transition="in" filter="barn(inVertical)">
                                      <p:cBhvr>
                                        <p:cTn id="29" dur="500"/>
                                        <p:tgtEl>
                                          <p:spTgt spid="4133"/>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4125"/>
                                        </p:tgtEl>
                                        <p:attrNameLst>
                                          <p:attrName>style.visibility</p:attrName>
                                        </p:attrNameLst>
                                      </p:cBhvr>
                                      <p:to>
                                        <p:strVal val="visible"/>
                                      </p:to>
                                    </p:set>
                                    <p:animEffect transition="in" filter="barn(inVertical)">
                                      <p:cBhvr>
                                        <p:cTn id="32" dur="500"/>
                                        <p:tgtEl>
                                          <p:spTgt spid="4125"/>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4123"/>
                                        </p:tgtEl>
                                        <p:attrNameLst>
                                          <p:attrName>style.visibility</p:attrName>
                                        </p:attrNameLst>
                                      </p:cBhvr>
                                      <p:to>
                                        <p:strVal val="visible"/>
                                      </p:to>
                                    </p:set>
                                    <p:animEffect transition="in" filter="barn(inVertical)">
                                      <p:cBhvr>
                                        <p:cTn id="35" dur="500"/>
                                        <p:tgtEl>
                                          <p:spTgt spid="4123"/>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4137"/>
                                        </p:tgtEl>
                                        <p:attrNameLst>
                                          <p:attrName>style.visibility</p:attrName>
                                        </p:attrNameLst>
                                      </p:cBhvr>
                                      <p:to>
                                        <p:strVal val="visible"/>
                                      </p:to>
                                    </p:set>
                                    <p:animEffect transition="in" filter="barn(inVertical)">
                                      <p:cBhvr>
                                        <p:cTn id="40" dur="500"/>
                                        <p:tgtEl>
                                          <p:spTgt spid="4137"/>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4126"/>
                                        </p:tgtEl>
                                        <p:attrNameLst>
                                          <p:attrName>style.visibility</p:attrName>
                                        </p:attrNameLst>
                                      </p:cBhvr>
                                      <p:to>
                                        <p:strVal val="visible"/>
                                      </p:to>
                                    </p:set>
                                    <p:animEffect transition="in" filter="barn(inVertical)">
                                      <p:cBhvr>
                                        <p:cTn id="43" dur="500"/>
                                        <p:tgtEl>
                                          <p:spTgt spid="4126"/>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4122"/>
                                        </p:tgtEl>
                                        <p:attrNameLst>
                                          <p:attrName>style.visibility</p:attrName>
                                        </p:attrNameLst>
                                      </p:cBhvr>
                                      <p:to>
                                        <p:strVal val="visible"/>
                                      </p:to>
                                    </p:set>
                                    <p:animEffect transition="in" filter="barn(inVertical)">
                                      <p:cBhvr>
                                        <p:cTn id="46" dur="500"/>
                                        <p:tgtEl>
                                          <p:spTgt spid="4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7" grpId="0"/>
      <p:bldP spid="4099" grpId="0" animBg="1"/>
      <p:bldP spid="4119" grpId="0" animBg="1"/>
      <p:bldP spid="4122" grpId="0" animBg="1"/>
      <p:bldP spid="4123" grpId="0" animBg="1"/>
      <p:bldP spid="4124" grpId="0"/>
      <p:bldP spid="4125" grpId="0"/>
      <p:bldP spid="41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6" name="Picture 2" descr="Picture background">
            <a:extLst>
              <a:ext uri="{FF2B5EF4-FFF2-40B4-BE49-F238E27FC236}">
                <a16:creationId xmlns:a16="http://schemas.microsoft.com/office/drawing/2014/main" id="{2373D945-3613-DEF0-2D13-859C3B7D932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sp>
        <p:nvSpPr>
          <p:cNvPr id="10241" name="Rectangle: Rounded Corners 10240">
            <a:extLst>
              <a:ext uri="{FF2B5EF4-FFF2-40B4-BE49-F238E27FC236}">
                <a16:creationId xmlns:a16="http://schemas.microsoft.com/office/drawing/2014/main" id="{BDF2EE90-A225-EA57-83A8-B0205C485B46}"/>
              </a:ext>
            </a:extLst>
          </p:cNvPr>
          <p:cNvSpPr/>
          <p:nvPr/>
        </p:nvSpPr>
        <p:spPr>
          <a:xfrm>
            <a:off x="6247855" y="3171490"/>
            <a:ext cx="4513074" cy="706651"/>
          </a:xfrm>
          <a:prstGeom prst="roundRect">
            <a:avLst/>
          </a:prstGeom>
          <a:solidFill>
            <a:srgbClr val="C5E0B4"/>
          </a:solidFill>
          <a:ln>
            <a:solidFill>
              <a:srgbClr val="C5E0B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Rectangle: Rounded Corners 10242">
            <a:extLst>
              <a:ext uri="{FF2B5EF4-FFF2-40B4-BE49-F238E27FC236}">
                <a16:creationId xmlns:a16="http://schemas.microsoft.com/office/drawing/2014/main" id="{5A4C0D92-93F8-2F72-B20C-BB2A897819A0}"/>
              </a:ext>
            </a:extLst>
          </p:cNvPr>
          <p:cNvSpPr/>
          <p:nvPr/>
        </p:nvSpPr>
        <p:spPr>
          <a:xfrm>
            <a:off x="6247855" y="4196919"/>
            <a:ext cx="4513074" cy="487241"/>
          </a:xfrm>
          <a:prstGeom prst="roundRect">
            <a:avLst/>
          </a:prstGeom>
          <a:solidFill>
            <a:srgbClr val="C5E0B4"/>
          </a:solidFill>
          <a:ln>
            <a:solidFill>
              <a:srgbClr val="C5E0B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5" name="Rectangle: Rounded Corners 10244">
            <a:extLst>
              <a:ext uri="{FF2B5EF4-FFF2-40B4-BE49-F238E27FC236}">
                <a16:creationId xmlns:a16="http://schemas.microsoft.com/office/drawing/2014/main" id="{D07852F5-5E20-B58A-70A9-132345FFA331}"/>
              </a:ext>
            </a:extLst>
          </p:cNvPr>
          <p:cNvSpPr/>
          <p:nvPr/>
        </p:nvSpPr>
        <p:spPr>
          <a:xfrm>
            <a:off x="6247855" y="5218235"/>
            <a:ext cx="4513074" cy="487241"/>
          </a:xfrm>
          <a:prstGeom prst="roundRect">
            <a:avLst/>
          </a:prstGeom>
          <a:solidFill>
            <a:srgbClr val="C5E0B4"/>
          </a:solidFill>
          <a:ln>
            <a:solidFill>
              <a:srgbClr val="C5E0B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8" name="Rectangle: Rounded Corners 10247">
            <a:extLst>
              <a:ext uri="{FF2B5EF4-FFF2-40B4-BE49-F238E27FC236}">
                <a16:creationId xmlns:a16="http://schemas.microsoft.com/office/drawing/2014/main" id="{BB0E9235-C6BC-5E6D-A248-B2E83376EA75}"/>
              </a:ext>
            </a:extLst>
          </p:cNvPr>
          <p:cNvSpPr/>
          <p:nvPr/>
        </p:nvSpPr>
        <p:spPr>
          <a:xfrm>
            <a:off x="6263066" y="6168509"/>
            <a:ext cx="4513074" cy="487241"/>
          </a:xfrm>
          <a:prstGeom prst="roundRect">
            <a:avLst/>
          </a:prstGeom>
          <a:solidFill>
            <a:srgbClr val="C5E0B4"/>
          </a:solidFill>
          <a:ln>
            <a:solidFill>
              <a:srgbClr val="C5E0B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F804A3DF-7501-EDE7-2A3E-8D21B251862C}"/>
              </a:ext>
            </a:extLst>
          </p:cNvPr>
          <p:cNvSpPr txBox="1"/>
          <p:nvPr/>
        </p:nvSpPr>
        <p:spPr>
          <a:xfrm>
            <a:off x="6156971" y="3120009"/>
            <a:ext cx="4619169" cy="3586559"/>
          </a:xfrm>
          <a:prstGeom prst="rect">
            <a:avLst/>
          </a:prstGeom>
          <a:noFill/>
        </p:spPr>
        <p:txBody>
          <a:bodyPr wrap="square">
            <a:spAutoFit/>
          </a:bodyPr>
          <a:lstStyle/>
          <a:p>
            <a:pPr algn="r" rtl="1"/>
            <a:r>
              <a:rPr lang="ar-EG"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توفير بديل محلي في ظل القيود السياسية على الإستيراد والتصدير</a:t>
            </a:r>
          </a:p>
          <a:p>
            <a:pPr algn="r" rtl="1"/>
            <a:endParaRPr lang="en-US"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7000"/>
              </a:lnSpc>
              <a:spcBef>
                <a:spcPts val="0"/>
              </a:spcBef>
              <a:spcAft>
                <a:spcPts val="800"/>
              </a:spcAft>
              <a:tabLst>
                <a:tab pos="171450" algn="r"/>
                <a:tab pos="342900" algn="r"/>
                <a:tab pos="400050" algn="r"/>
              </a:tabLst>
            </a:pPr>
            <a:r>
              <a:rPr lang="ar-SA"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مصدر دخل للمجتمعات المحلية.</a:t>
            </a:r>
            <a:endParaRPr lang="ar-EG"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7000"/>
              </a:lnSpc>
              <a:spcBef>
                <a:spcPts val="0"/>
              </a:spcBef>
              <a:spcAft>
                <a:spcPts val="800"/>
              </a:spcAft>
              <a:tabLst>
                <a:tab pos="171450" algn="r"/>
                <a:tab pos="342900" algn="r"/>
                <a:tab pos="400050" algn="r"/>
              </a:tabLst>
            </a:pPr>
            <a:r>
              <a:rPr lang="ar-SA"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 </a:t>
            </a:r>
            <a:endParaRPr lang="en-US"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7000"/>
              </a:lnSpc>
              <a:spcBef>
                <a:spcPts val="0"/>
              </a:spcBef>
              <a:spcAft>
                <a:spcPts val="800"/>
              </a:spcAft>
              <a:tabLst>
                <a:tab pos="171450" algn="r"/>
                <a:tab pos="342900" algn="r"/>
                <a:tab pos="400050" algn="r"/>
              </a:tabLst>
            </a:pPr>
            <a:r>
              <a:rPr lang="ar-EG"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الحد من الأثار السلبية للتغير المناخي</a:t>
            </a:r>
            <a:r>
              <a:rPr lang="ar-SA"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a:t>
            </a:r>
            <a:endParaRPr lang="ar-EG"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7000"/>
              </a:lnSpc>
              <a:spcBef>
                <a:spcPts val="0"/>
              </a:spcBef>
              <a:spcAft>
                <a:spcPts val="800"/>
              </a:spcAft>
              <a:tabLst>
                <a:tab pos="171450" algn="r"/>
                <a:tab pos="342900" algn="r"/>
                <a:tab pos="400050" algn="r"/>
              </a:tabLst>
            </a:pPr>
            <a:endParaRPr lang="en-US"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7000"/>
              </a:lnSpc>
              <a:spcBef>
                <a:spcPts val="0"/>
              </a:spcBef>
              <a:spcAft>
                <a:spcPts val="800"/>
              </a:spcAft>
              <a:tabLst>
                <a:tab pos="171450" algn="r"/>
                <a:tab pos="342900" algn="r"/>
                <a:tab pos="400050" algn="r"/>
              </a:tabLst>
            </a:pPr>
            <a:r>
              <a:rPr lang="ar-SA"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حماية ال</a:t>
            </a:r>
            <a:r>
              <a:rPr lang="ar-EG"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أ</a:t>
            </a:r>
            <a:r>
              <a:rPr lang="ar-SA"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راضي الزراعة</a:t>
            </a:r>
            <a:r>
              <a:rPr lang="ar-EG"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a:t>
            </a:r>
            <a:endParaRPr lang="ar-EG" sz="2400" dirty="0">
              <a:solidFill>
                <a:srgbClr val="08422F"/>
              </a:solidFill>
              <a:latin typeface="Simplified Arabic" panose="02020603050405020304" pitchFamily="18" charset="-78"/>
              <a:cs typeface="Simplified Arabic" panose="02020603050405020304" pitchFamily="18" charset="-78"/>
            </a:endParaRPr>
          </a:p>
        </p:txBody>
      </p:sp>
      <p:cxnSp>
        <p:nvCxnSpPr>
          <p:cNvPr id="36" name="Straight Connector 35">
            <a:extLst>
              <a:ext uri="{FF2B5EF4-FFF2-40B4-BE49-F238E27FC236}">
                <a16:creationId xmlns:a16="http://schemas.microsoft.com/office/drawing/2014/main" id="{AB6A8D0B-F77B-22D8-9450-29A754D365FC}"/>
              </a:ext>
            </a:extLst>
          </p:cNvPr>
          <p:cNvCxnSpPr>
            <a:cxnSpLocks/>
          </p:cNvCxnSpPr>
          <p:nvPr/>
        </p:nvCxnSpPr>
        <p:spPr>
          <a:xfrm>
            <a:off x="11562865" y="2935568"/>
            <a:ext cx="0" cy="1203454"/>
          </a:xfrm>
          <a:prstGeom prst="line">
            <a:avLst/>
          </a:prstGeom>
          <a:ln w="38100">
            <a:solidFill>
              <a:srgbClr val="FEBB27"/>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FC447EA6-8DC1-15A4-8A29-9D25F761FFE8}"/>
              </a:ext>
            </a:extLst>
          </p:cNvPr>
          <p:cNvPicPr>
            <a:picLocks noChangeAspect="1"/>
          </p:cNvPicPr>
          <p:nvPr/>
        </p:nvPicPr>
        <p:blipFill rotWithShape="1">
          <a:blip r:embed="rId4">
            <a:extLst>
              <a:ext uri="{28A0092B-C50C-407E-A947-70E740481C1C}">
                <a14:useLocalDpi xmlns:a14="http://schemas.microsoft.com/office/drawing/2010/main" val="0"/>
              </a:ext>
            </a:extLst>
          </a:blip>
          <a:srcRect l="72455"/>
          <a:stretch/>
        </p:blipFill>
        <p:spPr>
          <a:xfrm flipH="1">
            <a:off x="-365492" y="221810"/>
            <a:ext cx="3310357" cy="6841142"/>
          </a:xfrm>
          <a:prstGeom prst="rect">
            <a:avLst/>
          </a:prstGeom>
        </p:spPr>
      </p:pic>
      <p:sp>
        <p:nvSpPr>
          <p:cNvPr id="27" name="TextBox 26">
            <a:extLst>
              <a:ext uri="{FF2B5EF4-FFF2-40B4-BE49-F238E27FC236}">
                <a16:creationId xmlns:a16="http://schemas.microsoft.com/office/drawing/2014/main" id="{061C4CC2-0114-C2F3-3410-E4F11AD5F6D9}"/>
              </a:ext>
            </a:extLst>
          </p:cNvPr>
          <p:cNvSpPr txBox="1"/>
          <p:nvPr/>
        </p:nvSpPr>
        <p:spPr>
          <a:xfrm>
            <a:off x="6382111" y="1515736"/>
            <a:ext cx="5280248" cy="1569660"/>
          </a:xfrm>
          <a:prstGeom prst="rect">
            <a:avLst/>
          </a:prstGeom>
          <a:noFill/>
        </p:spPr>
        <p:txBody>
          <a:bodyPr wrap="square" rtlCol="0">
            <a:spAutoFit/>
          </a:bodyPr>
          <a:lstStyle/>
          <a:p>
            <a:pPr algn="ctr" rtl="1"/>
            <a:endParaRPr lang="ar-EG" sz="2400" b="1" dirty="0">
              <a:solidFill>
                <a:srgbClr val="08422F"/>
              </a:solidFill>
              <a:latin typeface="Simplified Arabic" panose="02020603050405020304" pitchFamily="18" charset="-78"/>
              <a:cs typeface="Simplified Arabic" panose="02020603050405020304" pitchFamily="18" charset="-78"/>
            </a:endParaRPr>
          </a:p>
          <a:p>
            <a:pPr algn="r" rtl="1"/>
            <a:r>
              <a:rPr lang="ar-JO"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rPr>
              <a:t>تطوير الزراعة الحضرية كأساس للأمن الغذائي و الحد من التغير المناخي.</a:t>
            </a:r>
            <a:endParaRPr lang="en-US" sz="2400" kern="100" dirty="0">
              <a:solidFill>
                <a:srgbClr val="08422F"/>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endParaRPr lang="ar-EG" sz="2400" dirty="0">
              <a:solidFill>
                <a:srgbClr val="08422F"/>
              </a:solidFill>
              <a:latin typeface="Simplified Arabic" panose="02020603050405020304" pitchFamily="18" charset="-78"/>
              <a:cs typeface="Simplified Arabic" panose="02020603050405020304" pitchFamily="18" charset="-78"/>
            </a:endParaRPr>
          </a:p>
        </p:txBody>
      </p:sp>
      <p:pic>
        <p:nvPicPr>
          <p:cNvPr id="28" name="Picture 27">
            <a:extLst>
              <a:ext uri="{FF2B5EF4-FFF2-40B4-BE49-F238E27FC236}">
                <a16:creationId xmlns:a16="http://schemas.microsoft.com/office/drawing/2014/main" id="{8F4BB1F8-DF91-5824-852B-9E4EDACD0F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9536" y="-170286"/>
            <a:ext cx="2837793" cy="2837793"/>
          </a:xfrm>
          <a:prstGeom prst="rect">
            <a:avLst/>
          </a:prstGeom>
          <a:effectLst>
            <a:outerShdw blurRad="63500" sx="102000" sy="102000" algn="ctr" rotWithShape="0">
              <a:prstClr val="black">
                <a:alpha val="40000"/>
              </a:prstClr>
            </a:outerShdw>
          </a:effectLst>
        </p:spPr>
      </p:pic>
      <p:sp>
        <p:nvSpPr>
          <p:cNvPr id="30" name="TextBox 29">
            <a:extLst>
              <a:ext uri="{FF2B5EF4-FFF2-40B4-BE49-F238E27FC236}">
                <a16:creationId xmlns:a16="http://schemas.microsoft.com/office/drawing/2014/main" id="{ECC5685E-25A3-4DE7-202D-F039ED001D67}"/>
              </a:ext>
            </a:extLst>
          </p:cNvPr>
          <p:cNvSpPr txBox="1"/>
          <p:nvPr/>
        </p:nvSpPr>
        <p:spPr>
          <a:xfrm>
            <a:off x="3886045" y="674997"/>
            <a:ext cx="6908180" cy="769441"/>
          </a:xfrm>
          <a:prstGeom prst="rect">
            <a:avLst/>
          </a:prstGeom>
          <a:noFill/>
        </p:spPr>
        <p:txBody>
          <a:bodyPr wrap="square">
            <a:spAutoFit/>
          </a:bodyPr>
          <a:lstStyle/>
          <a:p>
            <a:pPr algn="r" rtl="1"/>
            <a:r>
              <a:rPr lang="ar-JO" sz="4400" b="1" kern="100" dirty="0">
                <a:solidFill>
                  <a:schemeClr val="accent6">
                    <a:lumMod val="50000"/>
                  </a:schemeClr>
                </a:solidFill>
                <a:effectLst/>
                <a:latin typeface="Simplified Arabic" panose="02020603050405020304" pitchFamily="18" charset="-78"/>
                <a:ea typeface="Calibri" panose="020F0502020204030204" pitchFamily="34" charset="0"/>
                <a:cs typeface="Simplified Arabic" panose="02020603050405020304" pitchFamily="18" charset="-78"/>
              </a:rPr>
              <a:t>الهدف الرئيسي</a:t>
            </a:r>
            <a:r>
              <a:rPr lang="en-US" sz="4400" b="1" kern="100" dirty="0">
                <a:solidFill>
                  <a:schemeClr val="accent6">
                    <a:lumMod val="50000"/>
                  </a:schemeClr>
                </a:solidFill>
                <a:effectLst/>
                <a:latin typeface="Simplified Arabic" panose="02020603050405020304" pitchFamily="18" charset="-78"/>
                <a:ea typeface="Calibri" panose="020F0502020204030204" pitchFamily="34" charset="0"/>
                <a:cs typeface="Simplified Arabic" panose="02020603050405020304" pitchFamily="18" charset="-78"/>
              </a:rPr>
              <a:t> </a:t>
            </a:r>
            <a:r>
              <a:rPr lang="ar-EG" sz="4400" b="1" kern="100" dirty="0">
                <a:solidFill>
                  <a:schemeClr val="accent6">
                    <a:lumMod val="50000"/>
                  </a:schemeClr>
                </a:solidFill>
                <a:effectLst/>
                <a:latin typeface="Simplified Arabic" panose="02020603050405020304" pitchFamily="18" charset="-78"/>
                <a:ea typeface="Calibri" panose="020F0502020204030204" pitchFamily="34" charset="0"/>
                <a:cs typeface="Simplified Arabic" panose="02020603050405020304" pitchFamily="18" charset="-78"/>
              </a:rPr>
              <a:t> والمبررات</a:t>
            </a:r>
          </a:p>
        </p:txBody>
      </p:sp>
      <p:cxnSp>
        <p:nvCxnSpPr>
          <p:cNvPr id="32" name="Straight Connector 31">
            <a:extLst>
              <a:ext uri="{FF2B5EF4-FFF2-40B4-BE49-F238E27FC236}">
                <a16:creationId xmlns:a16="http://schemas.microsoft.com/office/drawing/2014/main" id="{4DBA3D61-A88B-6095-6052-BE0BB1AD483F}"/>
              </a:ext>
            </a:extLst>
          </p:cNvPr>
          <p:cNvCxnSpPr/>
          <p:nvPr/>
        </p:nvCxnSpPr>
        <p:spPr>
          <a:xfrm flipH="1">
            <a:off x="6421727" y="2935568"/>
            <a:ext cx="5309356" cy="0"/>
          </a:xfrm>
          <a:prstGeom prst="line">
            <a:avLst/>
          </a:prstGeom>
          <a:ln w="38100">
            <a:solidFill>
              <a:srgbClr val="FEBB27"/>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B55B458-7882-5CBF-D44C-190C7167D790}"/>
              </a:ext>
            </a:extLst>
          </p:cNvPr>
          <p:cNvCxnSpPr>
            <a:cxnSpLocks/>
          </p:cNvCxnSpPr>
          <p:nvPr/>
        </p:nvCxnSpPr>
        <p:spPr>
          <a:xfrm>
            <a:off x="11574016" y="5165069"/>
            <a:ext cx="0" cy="1203454"/>
          </a:xfrm>
          <a:prstGeom prst="line">
            <a:avLst/>
          </a:prstGeom>
          <a:ln w="38100">
            <a:solidFill>
              <a:srgbClr val="FEBB27"/>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0244" name="Picture 4" descr="Picture background">
            <a:extLst>
              <a:ext uri="{FF2B5EF4-FFF2-40B4-BE49-F238E27FC236}">
                <a16:creationId xmlns:a16="http://schemas.microsoft.com/office/drawing/2014/main" id="{0AE7D928-1391-9595-CDDF-9C0DAF21A9B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80945" y="4346062"/>
            <a:ext cx="586142" cy="586142"/>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56">
            <a:extLst>
              <a:ext uri="{FF2B5EF4-FFF2-40B4-BE49-F238E27FC236}">
                <a16:creationId xmlns:a16="http://schemas.microsoft.com/office/drawing/2014/main" id="{A7C47C70-6288-82B6-B6B9-190F1BC5F6C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39560" y="3339870"/>
            <a:ext cx="333828" cy="333828"/>
          </a:xfrm>
          <a:prstGeom prst="rect">
            <a:avLst/>
          </a:prstGeom>
        </p:spPr>
      </p:pic>
      <p:pic>
        <p:nvPicPr>
          <p:cNvPr id="58" name="Picture 57">
            <a:extLst>
              <a:ext uri="{FF2B5EF4-FFF2-40B4-BE49-F238E27FC236}">
                <a16:creationId xmlns:a16="http://schemas.microsoft.com/office/drawing/2014/main" id="{C3BA6EA6-41E9-9FFB-BE44-A0C51557FF1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11433" y="4265838"/>
            <a:ext cx="333828" cy="333828"/>
          </a:xfrm>
          <a:prstGeom prst="rect">
            <a:avLst/>
          </a:prstGeom>
        </p:spPr>
      </p:pic>
      <p:pic>
        <p:nvPicPr>
          <p:cNvPr id="59" name="Picture 58">
            <a:extLst>
              <a:ext uri="{FF2B5EF4-FFF2-40B4-BE49-F238E27FC236}">
                <a16:creationId xmlns:a16="http://schemas.microsoft.com/office/drawing/2014/main" id="{AD11FBC1-E164-C704-FE96-8C05648917A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27594" y="5294942"/>
            <a:ext cx="333828" cy="333828"/>
          </a:xfrm>
          <a:prstGeom prst="rect">
            <a:avLst/>
          </a:prstGeom>
        </p:spPr>
      </p:pic>
      <p:pic>
        <p:nvPicPr>
          <p:cNvPr id="10247" name="Picture 10246">
            <a:extLst>
              <a:ext uri="{FF2B5EF4-FFF2-40B4-BE49-F238E27FC236}">
                <a16:creationId xmlns:a16="http://schemas.microsoft.com/office/drawing/2014/main" id="{3B8945F0-B38F-4CC2-141E-672528F3E65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42805" y="6245216"/>
            <a:ext cx="333828" cy="333828"/>
          </a:xfrm>
          <a:prstGeom prst="rect">
            <a:avLst/>
          </a:prstGeom>
        </p:spPr>
      </p:pic>
      <p:pic>
        <p:nvPicPr>
          <p:cNvPr id="45" name="Picture 44">
            <a:extLst>
              <a:ext uri="{FF2B5EF4-FFF2-40B4-BE49-F238E27FC236}">
                <a16:creationId xmlns:a16="http://schemas.microsoft.com/office/drawing/2014/main" id="{85C96FB7-7DB4-7AC2-18F6-CE30CE9F7783}"/>
              </a:ext>
            </a:extLst>
          </p:cNvPr>
          <p:cNvPicPr>
            <a:picLocks noChangeAspect="1"/>
          </p:cNvPicPr>
          <p:nvPr/>
        </p:nvPicPr>
        <p:blipFill>
          <a:blip r:embed="rId8"/>
          <a:stretch>
            <a:fillRect/>
          </a:stretch>
        </p:blipFill>
        <p:spPr>
          <a:xfrm>
            <a:off x="-290069" y="1170221"/>
            <a:ext cx="6285521" cy="4285859"/>
          </a:xfrm>
          <a:prstGeom prst="rect">
            <a:avLst/>
          </a:prstGeom>
        </p:spPr>
      </p:pic>
      <p:sp>
        <p:nvSpPr>
          <p:cNvPr id="46" name="Oval 45">
            <a:extLst>
              <a:ext uri="{FF2B5EF4-FFF2-40B4-BE49-F238E27FC236}">
                <a16:creationId xmlns:a16="http://schemas.microsoft.com/office/drawing/2014/main" id="{919AB595-677D-6DB6-E64B-4A15693A5FA2}"/>
              </a:ext>
            </a:extLst>
          </p:cNvPr>
          <p:cNvSpPr/>
          <p:nvPr/>
        </p:nvSpPr>
        <p:spPr>
          <a:xfrm>
            <a:off x="2332175" y="2837051"/>
            <a:ext cx="1041090" cy="104109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Connector 47">
            <a:extLst>
              <a:ext uri="{FF2B5EF4-FFF2-40B4-BE49-F238E27FC236}">
                <a16:creationId xmlns:a16="http://schemas.microsoft.com/office/drawing/2014/main" id="{8587E8FA-B911-61CA-6CD3-721DFBAB418E}"/>
              </a:ext>
            </a:extLst>
          </p:cNvPr>
          <p:cNvCxnSpPr>
            <a:cxnSpLocks/>
            <a:endCxn id="45" idx="0"/>
          </p:cNvCxnSpPr>
          <p:nvPr/>
        </p:nvCxnSpPr>
        <p:spPr>
          <a:xfrm flipV="1">
            <a:off x="2852692" y="1170221"/>
            <a:ext cx="0" cy="2044204"/>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9C4B78F-D229-C77B-2ADD-2C6D17152313}"/>
              </a:ext>
            </a:extLst>
          </p:cNvPr>
          <p:cNvCxnSpPr>
            <a:cxnSpLocks/>
          </p:cNvCxnSpPr>
          <p:nvPr/>
        </p:nvCxnSpPr>
        <p:spPr>
          <a:xfrm>
            <a:off x="3080549" y="3429000"/>
            <a:ext cx="1749503" cy="1021786"/>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D322D6B-18BF-21F3-7B75-12D59DF92EF2}"/>
              </a:ext>
            </a:extLst>
          </p:cNvPr>
          <p:cNvCxnSpPr>
            <a:cxnSpLocks/>
          </p:cNvCxnSpPr>
          <p:nvPr/>
        </p:nvCxnSpPr>
        <p:spPr>
          <a:xfrm flipH="1">
            <a:off x="970498" y="3429000"/>
            <a:ext cx="1702568" cy="1003752"/>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10240" name="TextBox 10239">
            <a:extLst>
              <a:ext uri="{FF2B5EF4-FFF2-40B4-BE49-F238E27FC236}">
                <a16:creationId xmlns:a16="http://schemas.microsoft.com/office/drawing/2014/main" id="{5A0230FA-F4C9-27F3-4813-D73CAE01BBB2}"/>
              </a:ext>
            </a:extLst>
          </p:cNvPr>
          <p:cNvSpPr txBox="1"/>
          <p:nvPr/>
        </p:nvSpPr>
        <p:spPr>
          <a:xfrm>
            <a:off x="3003151" y="2223440"/>
            <a:ext cx="1490248" cy="646331"/>
          </a:xfrm>
          <a:prstGeom prst="rect">
            <a:avLst/>
          </a:prstGeom>
          <a:noFill/>
        </p:spPr>
        <p:txBody>
          <a:bodyPr wrap="square" rtlCol="0">
            <a:spAutoFit/>
          </a:bodyPr>
          <a:lstStyle/>
          <a:p>
            <a:pPr algn="ctr" rtl="1"/>
            <a:r>
              <a:rPr lang="ar-EG" b="1" dirty="0">
                <a:solidFill>
                  <a:srgbClr val="08422F"/>
                </a:solidFill>
                <a:latin typeface="Simplified Arabic" panose="02020603050405020304" pitchFamily="18" charset="-78"/>
                <a:cs typeface="Simplified Arabic" panose="02020603050405020304" pitchFamily="18" charset="-78"/>
              </a:rPr>
              <a:t>تعزيز الأمن الغذائي</a:t>
            </a:r>
            <a:endParaRPr lang="en-US" b="1" dirty="0">
              <a:solidFill>
                <a:srgbClr val="08422F"/>
              </a:solidFill>
              <a:latin typeface="Simplified Arabic" panose="02020603050405020304" pitchFamily="18" charset="-78"/>
              <a:cs typeface="Simplified Arabic" panose="02020603050405020304" pitchFamily="18" charset="-78"/>
            </a:endParaRPr>
          </a:p>
        </p:txBody>
      </p:sp>
      <p:sp>
        <p:nvSpPr>
          <p:cNvPr id="10242" name="TextBox 10241">
            <a:extLst>
              <a:ext uri="{FF2B5EF4-FFF2-40B4-BE49-F238E27FC236}">
                <a16:creationId xmlns:a16="http://schemas.microsoft.com/office/drawing/2014/main" id="{FFB73AA9-8F25-4885-A00C-9B6B53D57362}"/>
              </a:ext>
            </a:extLst>
          </p:cNvPr>
          <p:cNvSpPr txBox="1"/>
          <p:nvPr/>
        </p:nvSpPr>
        <p:spPr>
          <a:xfrm>
            <a:off x="1102186" y="2300566"/>
            <a:ext cx="1490248" cy="646331"/>
          </a:xfrm>
          <a:prstGeom prst="rect">
            <a:avLst/>
          </a:prstGeom>
          <a:noFill/>
        </p:spPr>
        <p:txBody>
          <a:bodyPr wrap="square" rtlCol="0">
            <a:spAutoFit/>
          </a:bodyPr>
          <a:lstStyle/>
          <a:p>
            <a:pPr algn="ctr" rtl="1"/>
            <a:r>
              <a:rPr lang="ar-EG" b="1" dirty="0">
                <a:solidFill>
                  <a:srgbClr val="08422F"/>
                </a:solidFill>
                <a:latin typeface="Simplified Arabic" panose="02020603050405020304" pitchFamily="18" charset="-78"/>
                <a:cs typeface="Simplified Arabic" panose="02020603050405020304" pitchFamily="18" charset="-78"/>
              </a:rPr>
              <a:t>تعزيز الإستدامة البيئية</a:t>
            </a:r>
            <a:endParaRPr lang="en-US" b="1" dirty="0">
              <a:solidFill>
                <a:srgbClr val="08422F"/>
              </a:solidFill>
              <a:latin typeface="Simplified Arabic" panose="02020603050405020304" pitchFamily="18" charset="-78"/>
              <a:cs typeface="Simplified Arabic" panose="02020603050405020304" pitchFamily="18" charset="-78"/>
            </a:endParaRPr>
          </a:p>
        </p:txBody>
      </p:sp>
      <p:sp>
        <p:nvSpPr>
          <p:cNvPr id="10246" name="TextBox 10245">
            <a:extLst>
              <a:ext uri="{FF2B5EF4-FFF2-40B4-BE49-F238E27FC236}">
                <a16:creationId xmlns:a16="http://schemas.microsoft.com/office/drawing/2014/main" id="{B98B32DD-F231-F717-A614-41720D81962E}"/>
              </a:ext>
            </a:extLst>
          </p:cNvPr>
          <p:cNvSpPr txBox="1"/>
          <p:nvPr/>
        </p:nvSpPr>
        <p:spPr>
          <a:xfrm>
            <a:off x="2096154" y="4046944"/>
            <a:ext cx="1490248" cy="923330"/>
          </a:xfrm>
          <a:prstGeom prst="rect">
            <a:avLst/>
          </a:prstGeom>
          <a:noFill/>
        </p:spPr>
        <p:txBody>
          <a:bodyPr wrap="square" rtlCol="0">
            <a:spAutoFit/>
          </a:bodyPr>
          <a:lstStyle/>
          <a:p>
            <a:pPr algn="ctr" rtl="1"/>
            <a:r>
              <a:rPr lang="ar-EG" b="1" dirty="0">
                <a:solidFill>
                  <a:srgbClr val="08422F"/>
                </a:solidFill>
                <a:latin typeface="Simplified Arabic" panose="02020603050405020304" pitchFamily="18" charset="-78"/>
                <a:cs typeface="Simplified Arabic" panose="02020603050405020304" pitchFamily="18" charset="-78"/>
              </a:rPr>
              <a:t>دعم الإقتصاد والمشاركة المجتمعية</a:t>
            </a:r>
            <a:endParaRPr lang="en-US" b="1" dirty="0">
              <a:solidFill>
                <a:srgbClr val="08422F"/>
              </a:solidFill>
              <a:latin typeface="Simplified Arabic" panose="02020603050405020304" pitchFamily="18" charset="-78"/>
              <a:cs typeface="Simplified Arabic" panose="02020603050405020304" pitchFamily="18" charset="-78"/>
            </a:endParaRPr>
          </a:p>
        </p:txBody>
      </p:sp>
      <p:grpSp>
        <p:nvGrpSpPr>
          <p:cNvPr id="10249" name="Group 10248">
            <a:extLst>
              <a:ext uri="{FF2B5EF4-FFF2-40B4-BE49-F238E27FC236}">
                <a16:creationId xmlns:a16="http://schemas.microsoft.com/office/drawing/2014/main" id="{0110C0D4-493A-CA92-EA37-A21EB4A20431}"/>
              </a:ext>
            </a:extLst>
          </p:cNvPr>
          <p:cNvGrpSpPr/>
          <p:nvPr/>
        </p:nvGrpSpPr>
        <p:grpSpPr>
          <a:xfrm>
            <a:off x="-678427" y="0"/>
            <a:ext cx="12893040" cy="443620"/>
            <a:chOff x="-678426" y="0"/>
            <a:chExt cx="12870425" cy="443620"/>
          </a:xfrm>
        </p:grpSpPr>
        <p:grpSp>
          <p:nvGrpSpPr>
            <p:cNvPr id="10250" name="Group 10249">
              <a:extLst>
                <a:ext uri="{FF2B5EF4-FFF2-40B4-BE49-F238E27FC236}">
                  <a16:creationId xmlns:a16="http://schemas.microsoft.com/office/drawing/2014/main" id="{D44C58E7-C040-5DF5-D7B5-FD53D54755DD}"/>
                </a:ext>
              </a:extLst>
            </p:cNvPr>
            <p:cNvGrpSpPr/>
            <p:nvPr/>
          </p:nvGrpSpPr>
          <p:grpSpPr>
            <a:xfrm>
              <a:off x="-2462" y="0"/>
              <a:ext cx="12194461" cy="443620"/>
              <a:chOff x="-2462" y="0"/>
              <a:chExt cx="12194461" cy="443620"/>
            </a:xfrm>
          </p:grpSpPr>
          <p:sp>
            <p:nvSpPr>
              <p:cNvPr id="10252" name="Rectangle 10251">
                <a:extLst>
                  <a:ext uri="{FF2B5EF4-FFF2-40B4-BE49-F238E27FC236}">
                    <a16:creationId xmlns:a16="http://schemas.microsoft.com/office/drawing/2014/main" id="{61B5E972-0054-8990-9183-F1FBE9542603}"/>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10253" name="Rectangle 10252">
                <a:extLst>
                  <a:ext uri="{FF2B5EF4-FFF2-40B4-BE49-F238E27FC236}">
                    <a16:creationId xmlns:a16="http://schemas.microsoft.com/office/drawing/2014/main" id="{D2198003-23D1-100F-347B-16B522CDED6F}"/>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10254" name="Rectangle 10253">
                <a:extLst>
                  <a:ext uri="{FF2B5EF4-FFF2-40B4-BE49-F238E27FC236}">
                    <a16:creationId xmlns:a16="http://schemas.microsoft.com/office/drawing/2014/main" id="{8890A222-5EAD-64B1-51B0-C09C683DD035}"/>
                  </a:ext>
                </a:extLst>
              </p:cNvPr>
              <p:cNvSpPr/>
              <p:nvPr/>
            </p:nvSpPr>
            <p:spPr>
              <a:xfrm>
                <a:off x="9108987"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مقدمة عامة</a:t>
                </a:r>
                <a:endParaRPr lang="en-US" dirty="0">
                  <a:solidFill>
                    <a:schemeClr val="accent6">
                      <a:lumMod val="50000"/>
                    </a:schemeClr>
                  </a:solidFill>
                  <a:latin typeface="Franklin Gothic Medium" panose="020B0603020102020204" pitchFamily="34" charset="0"/>
                </a:endParaRPr>
              </a:p>
            </p:txBody>
          </p:sp>
          <p:sp>
            <p:nvSpPr>
              <p:cNvPr id="10255" name="Rectangle 10254">
                <a:extLst>
                  <a:ext uri="{FF2B5EF4-FFF2-40B4-BE49-F238E27FC236}">
                    <a16:creationId xmlns:a16="http://schemas.microsoft.com/office/drawing/2014/main" id="{BE2B6BE6-2D5C-BA01-F07E-ABD6A381446A}"/>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التحليل</a:t>
                </a:r>
                <a:endParaRPr lang="en-GB" dirty="0">
                  <a:solidFill>
                    <a:schemeClr val="bg1">
                      <a:lumMod val="75000"/>
                    </a:schemeClr>
                  </a:solidFill>
                  <a:latin typeface="Franklin Gothic Medium" panose="020B0603020102020204" pitchFamily="34" charset="0"/>
                </a:endParaRPr>
              </a:p>
            </p:txBody>
          </p:sp>
        </p:grpSp>
        <p:cxnSp>
          <p:nvCxnSpPr>
            <p:cNvPr id="10251" name="Straight Connector 10250">
              <a:extLst>
                <a:ext uri="{FF2B5EF4-FFF2-40B4-BE49-F238E27FC236}">
                  <a16:creationId xmlns:a16="http://schemas.microsoft.com/office/drawing/2014/main" id="{DE2C0D05-46A0-6E65-FDC8-7C1F29BC0AFA}"/>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0557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6" name="Picture 2" descr="Picture background">
            <a:extLst>
              <a:ext uri="{FF2B5EF4-FFF2-40B4-BE49-F238E27FC236}">
                <a16:creationId xmlns:a16="http://schemas.microsoft.com/office/drawing/2014/main" id="{2373D945-3613-DEF0-2D13-859C3B7D932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FC447EA6-8DC1-15A4-8A29-9D25F761FFE8}"/>
              </a:ext>
            </a:extLst>
          </p:cNvPr>
          <p:cNvPicPr>
            <a:picLocks noChangeAspect="1"/>
          </p:cNvPicPr>
          <p:nvPr/>
        </p:nvPicPr>
        <p:blipFill rotWithShape="1">
          <a:blip r:embed="rId4">
            <a:extLst>
              <a:ext uri="{28A0092B-C50C-407E-A947-70E740481C1C}">
                <a14:useLocalDpi xmlns:a14="http://schemas.microsoft.com/office/drawing/2010/main" val="0"/>
              </a:ext>
            </a:extLst>
          </a:blip>
          <a:srcRect l="72455"/>
          <a:stretch/>
        </p:blipFill>
        <p:spPr>
          <a:xfrm flipH="1">
            <a:off x="-339892" y="221810"/>
            <a:ext cx="3310357" cy="6841142"/>
          </a:xfrm>
          <a:prstGeom prst="rect">
            <a:avLst/>
          </a:prstGeom>
        </p:spPr>
      </p:pic>
      <p:pic>
        <p:nvPicPr>
          <p:cNvPr id="28" name="Picture 27">
            <a:extLst>
              <a:ext uri="{FF2B5EF4-FFF2-40B4-BE49-F238E27FC236}">
                <a16:creationId xmlns:a16="http://schemas.microsoft.com/office/drawing/2014/main" id="{8F4BB1F8-DF91-5824-852B-9E4EDACD0F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9536" y="-170286"/>
            <a:ext cx="2837793" cy="2837793"/>
          </a:xfrm>
          <a:prstGeom prst="rect">
            <a:avLst/>
          </a:prstGeom>
          <a:effectLst>
            <a:outerShdw blurRad="63500" sx="102000" sy="102000" algn="ctr" rotWithShape="0">
              <a:prstClr val="black">
                <a:alpha val="40000"/>
              </a:prstClr>
            </a:outerShdw>
          </a:effectLst>
        </p:spPr>
      </p:pic>
      <p:grpSp>
        <p:nvGrpSpPr>
          <p:cNvPr id="10249" name="Group 10248">
            <a:extLst>
              <a:ext uri="{FF2B5EF4-FFF2-40B4-BE49-F238E27FC236}">
                <a16:creationId xmlns:a16="http://schemas.microsoft.com/office/drawing/2014/main" id="{0110C0D4-493A-CA92-EA37-A21EB4A20431}"/>
              </a:ext>
            </a:extLst>
          </p:cNvPr>
          <p:cNvGrpSpPr/>
          <p:nvPr/>
        </p:nvGrpSpPr>
        <p:grpSpPr>
          <a:xfrm>
            <a:off x="-678427" y="0"/>
            <a:ext cx="12893040" cy="443620"/>
            <a:chOff x="-678426" y="0"/>
            <a:chExt cx="12870425" cy="443620"/>
          </a:xfrm>
        </p:grpSpPr>
        <p:grpSp>
          <p:nvGrpSpPr>
            <p:cNvPr id="10250" name="Group 10249">
              <a:extLst>
                <a:ext uri="{FF2B5EF4-FFF2-40B4-BE49-F238E27FC236}">
                  <a16:creationId xmlns:a16="http://schemas.microsoft.com/office/drawing/2014/main" id="{D44C58E7-C040-5DF5-D7B5-FD53D54755DD}"/>
                </a:ext>
              </a:extLst>
            </p:cNvPr>
            <p:cNvGrpSpPr/>
            <p:nvPr/>
          </p:nvGrpSpPr>
          <p:grpSpPr>
            <a:xfrm>
              <a:off x="-2462" y="0"/>
              <a:ext cx="12194461" cy="443620"/>
              <a:chOff x="-2462" y="0"/>
              <a:chExt cx="12194461" cy="443620"/>
            </a:xfrm>
          </p:grpSpPr>
          <p:sp>
            <p:nvSpPr>
              <p:cNvPr id="10252" name="Rectangle 10251">
                <a:extLst>
                  <a:ext uri="{FF2B5EF4-FFF2-40B4-BE49-F238E27FC236}">
                    <a16:creationId xmlns:a16="http://schemas.microsoft.com/office/drawing/2014/main" id="{61B5E972-0054-8990-9183-F1FBE9542603}"/>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10253" name="Rectangle 10252">
                <a:extLst>
                  <a:ext uri="{FF2B5EF4-FFF2-40B4-BE49-F238E27FC236}">
                    <a16:creationId xmlns:a16="http://schemas.microsoft.com/office/drawing/2014/main" id="{D2198003-23D1-100F-347B-16B522CDED6F}"/>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10254" name="Rectangle 10253">
                <a:extLst>
                  <a:ext uri="{FF2B5EF4-FFF2-40B4-BE49-F238E27FC236}">
                    <a16:creationId xmlns:a16="http://schemas.microsoft.com/office/drawing/2014/main" id="{8890A222-5EAD-64B1-51B0-C09C683DD035}"/>
                  </a:ext>
                </a:extLst>
              </p:cNvPr>
              <p:cNvSpPr/>
              <p:nvPr/>
            </p:nvSpPr>
            <p:spPr>
              <a:xfrm>
                <a:off x="9108987"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مقدمة عامة</a:t>
                </a:r>
                <a:endParaRPr lang="en-US" dirty="0">
                  <a:solidFill>
                    <a:schemeClr val="accent6">
                      <a:lumMod val="50000"/>
                    </a:schemeClr>
                  </a:solidFill>
                  <a:latin typeface="Franklin Gothic Medium" panose="020B0603020102020204" pitchFamily="34" charset="0"/>
                </a:endParaRPr>
              </a:p>
            </p:txBody>
          </p:sp>
          <p:sp>
            <p:nvSpPr>
              <p:cNvPr id="10255" name="Rectangle 10254">
                <a:extLst>
                  <a:ext uri="{FF2B5EF4-FFF2-40B4-BE49-F238E27FC236}">
                    <a16:creationId xmlns:a16="http://schemas.microsoft.com/office/drawing/2014/main" id="{BE2B6BE6-2D5C-BA01-F07E-ABD6A381446A}"/>
                  </a:ext>
                </a:extLst>
              </p:cNvPr>
              <p:cNvSpPr/>
              <p:nvPr/>
            </p:nvSpPr>
            <p:spPr>
              <a:xfrm>
                <a:off x="6095999" y="0"/>
                <a:ext cx="3083011"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التحليل</a:t>
                </a:r>
                <a:endParaRPr lang="en-GB" dirty="0">
                  <a:solidFill>
                    <a:schemeClr val="bg1">
                      <a:lumMod val="75000"/>
                    </a:schemeClr>
                  </a:solidFill>
                  <a:latin typeface="Franklin Gothic Medium" panose="020B0603020102020204" pitchFamily="34" charset="0"/>
                </a:endParaRPr>
              </a:p>
            </p:txBody>
          </p:sp>
        </p:grpSp>
        <p:cxnSp>
          <p:nvCxnSpPr>
            <p:cNvPr id="10251" name="Straight Connector 10250">
              <a:extLst>
                <a:ext uri="{FF2B5EF4-FFF2-40B4-BE49-F238E27FC236}">
                  <a16:creationId xmlns:a16="http://schemas.microsoft.com/office/drawing/2014/main" id="{DE2C0D05-46A0-6E65-FDC8-7C1F29BC0AFA}"/>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10247" name="Rectangle: Rounded Corners 10246">
            <a:extLst>
              <a:ext uri="{FF2B5EF4-FFF2-40B4-BE49-F238E27FC236}">
                <a16:creationId xmlns:a16="http://schemas.microsoft.com/office/drawing/2014/main" id="{E13C66FD-CFE3-8D1A-DCB4-49FEED9383DE}"/>
              </a:ext>
            </a:extLst>
          </p:cNvPr>
          <p:cNvSpPr/>
          <p:nvPr/>
        </p:nvSpPr>
        <p:spPr>
          <a:xfrm>
            <a:off x="4013273" y="665430"/>
            <a:ext cx="4496692" cy="666498"/>
          </a:xfrm>
          <a:prstGeom prst="roundRect">
            <a:avLst/>
          </a:prstGeom>
          <a:solidFill>
            <a:srgbClr val="FEBB27"/>
          </a:solidFill>
          <a:ln>
            <a:solidFill>
              <a:srgbClr val="FEBB27"/>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rgbClr val="136734"/>
                </a:solidFill>
                <a:latin typeface="Simplified Arabic" panose="02020603050405020304" pitchFamily="18" charset="-78"/>
                <a:cs typeface="Simplified Arabic" panose="02020603050405020304" pitchFamily="18" charset="-78"/>
              </a:rPr>
              <a:t>النتائج المتوقعة من المشروع </a:t>
            </a:r>
            <a:endParaRPr lang="en-US" sz="3200" dirty="0">
              <a:solidFill>
                <a:srgbClr val="136734"/>
              </a:solidFill>
              <a:latin typeface="Simplified Arabic" panose="02020603050405020304" pitchFamily="18" charset="-78"/>
              <a:cs typeface="Simplified Arabic" panose="02020603050405020304" pitchFamily="18" charset="-78"/>
            </a:endParaRPr>
          </a:p>
        </p:txBody>
      </p:sp>
      <p:cxnSp>
        <p:nvCxnSpPr>
          <p:cNvPr id="10248" name="Straight Connector 10247">
            <a:extLst>
              <a:ext uri="{FF2B5EF4-FFF2-40B4-BE49-F238E27FC236}">
                <a16:creationId xmlns:a16="http://schemas.microsoft.com/office/drawing/2014/main" id="{3B677785-D9B0-A7EA-355A-D309F563A8CA}"/>
              </a:ext>
            </a:extLst>
          </p:cNvPr>
          <p:cNvCxnSpPr>
            <a:cxnSpLocks/>
          </p:cNvCxnSpPr>
          <p:nvPr/>
        </p:nvCxnSpPr>
        <p:spPr>
          <a:xfrm>
            <a:off x="6249686" y="1294740"/>
            <a:ext cx="0" cy="457534"/>
          </a:xfrm>
          <a:prstGeom prst="line">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57" name="Straight Connector 10256">
            <a:extLst>
              <a:ext uri="{FF2B5EF4-FFF2-40B4-BE49-F238E27FC236}">
                <a16:creationId xmlns:a16="http://schemas.microsoft.com/office/drawing/2014/main" id="{9C6A30A0-89A0-E2E1-29CC-D79FBB233D48}"/>
              </a:ext>
            </a:extLst>
          </p:cNvPr>
          <p:cNvCxnSpPr>
            <a:cxnSpLocks/>
          </p:cNvCxnSpPr>
          <p:nvPr/>
        </p:nvCxnSpPr>
        <p:spPr>
          <a:xfrm flipH="1">
            <a:off x="1968430" y="1752274"/>
            <a:ext cx="8908283" cy="0"/>
          </a:xfrm>
          <a:prstGeom prst="line">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58" name="Straight Arrow Connector 10257">
            <a:extLst>
              <a:ext uri="{FF2B5EF4-FFF2-40B4-BE49-F238E27FC236}">
                <a16:creationId xmlns:a16="http://schemas.microsoft.com/office/drawing/2014/main" id="{E6566B1A-BB24-C078-6949-EF3212FDC8FA}"/>
              </a:ext>
            </a:extLst>
          </p:cNvPr>
          <p:cNvCxnSpPr/>
          <p:nvPr/>
        </p:nvCxnSpPr>
        <p:spPr>
          <a:xfrm>
            <a:off x="1959383" y="1752274"/>
            <a:ext cx="0" cy="476988"/>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59" name="Straight Arrow Connector 10258">
            <a:extLst>
              <a:ext uri="{FF2B5EF4-FFF2-40B4-BE49-F238E27FC236}">
                <a16:creationId xmlns:a16="http://schemas.microsoft.com/office/drawing/2014/main" id="{DFAE4188-88EF-C7DC-C6E2-59910BB879E8}"/>
              </a:ext>
            </a:extLst>
          </p:cNvPr>
          <p:cNvCxnSpPr/>
          <p:nvPr/>
        </p:nvCxnSpPr>
        <p:spPr>
          <a:xfrm>
            <a:off x="10876712" y="1752274"/>
            <a:ext cx="0" cy="476988"/>
          </a:xfrm>
          <a:prstGeom prst="straightConnector1">
            <a:avLst/>
          </a:prstGeom>
          <a:ln w="28575">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60" name="Rectangle: Rounded Corners 10259">
            <a:extLst>
              <a:ext uri="{FF2B5EF4-FFF2-40B4-BE49-F238E27FC236}">
                <a16:creationId xmlns:a16="http://schemas.microsoft.com/office/drawing/2014/main" id="{EBA48E0E-4C82-8E05-B5CA-7AEB32B90EF9}"/>
              </a:ext>
            </a:extLst>
          </p:cNvPr>
          <p:cNvSpPr/>
          <p:nvPr/>
        </p:nvSpPr>
        <p:spPr>
          <a:xfrm>
            <a:off x="749300" y="2229262"/>
            <a:ext cx="2822563" cy="633089"/>
          </a:xfrm>
          <a:prstGeom prst="roundRect">
            <a:avLst/>
          </a:prstGeom>
          <a:solidFill>
            <a:srgbClr val="7AB502"/>
          </a:solidFill>
          <a:ln>
            <a:solidFill>
              <a:srgbClr val="7AB50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i="0" dirty="0">
                <a:solidFill>
                  <a:schemeClr val="tx1"/>
                </a:solidFill>
                <a:effectLst/>
                <a:latin typeface="Simplified Arabic" panose="02020603050405020304" pitchFamily="18" charset="-78"/>
                <a:cs typeface="Simplified Arabic" panose="02020603050405020304" pitchFamily="18" charset="-78"/>
              </a:rPr>
              <a:t>نتائج على مستوى سطح الأرض </a:t>
            </a:r>
            <a:endParaRPr lang="en-US" b="1" i="0" dirty="0">
              <a:solidFill>
                <a:schemeClr val="tx1"/>
              </a:solidFill>
              <a:effectLst/>
              <a:latin typeface="Simplified Arabic" panose="02020603050405020304" pitchFamily="18" charset="-78"/>
              <a:cs typeface="Simplified Arabic" panose="02020603050405020304" pitchFamily="18" charset="-78"/>
            </a:endParaRPr>
          </a:p>
          <a:p>
            <a:pPr algn="ctr"/>
            <a:r>
              <a:rPr lang="en-US" b="1" dirty="0">
                <a:solidFill>
                  <a:schemeClr val="tx1"/>
                </a:solidFill>
                <a:latin typeface="Simplified Arabic" panose="02020603050405020304" pitchFamily="18" charset="-78"/>
                <a:cs typeface="Simplified Arabic" panose="02020603050405020304" pitchFamily="18" charset="-78"/>
              </a:rPr>
              <a:t>At ground level</a:t>
            </a:r>
          </a:p>
        </p:txBody>
      </p:sp>
      <p:sp>
        <p:nvSpPr>
          <p:cNvPr id="10261" name="Rectangle: Rounded Corners 10260">
            <a:extLst>
              <a:ext uri="{FF2B5EF4-FFF2-40B4-BE49-F238E27FC236}">
                <a16:creationId xmlns:a16="http://schemas.microsoft.com/office/drawing/2014/main" id="{15DD1D37-3C68-355F-7360-9FD84F19BD8E}"/>
              </a:ext>
            </a:extLst>
          </p:cNvPr>
          <p:cNvSpPr/>
          <p:nvPr/>
        </p:nvSpPr>
        <p:spPr>
          <a:xfrm>
            <a:off x="9146904" y="2229262"/>
            <a:ext cx="2822558" cy="633089"/>
          </a:xfrm>
          <a:prstGeom prst="roundRect">
            <a:avLst/>
          </a:prstGeom>
          <a:solidFill>
            <a:srgbClr val="7AB502"/>
          </a:solidFill>
          <a:ln>
            <a:solidFill>
              <a:srgbClr val="7AB502"/>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i="0" dirty="0">
                <a:solidFill>
                  <a:schemeClr val="tx1"/>
                </a:solidFill>
                <a:effectLst/>
                <a:latin typeface="Simplified Arabic" panose="02020603050405020304" pitchFamily="18" charset="-78"/>
                <a:cs typeface="Simplified Arabic" panose="02020603050405020304" pitchFamily="18" charset="-78"/>
              </a:rPr>
              <a:t>نتائج على مستوى ال</a:t>
            </a:r>
            <a:r>
              <a:rPr lang="ar-EG" b="1" dirty="0">
                <a:solidFill>
                  <a:schemeClr val="tx1"/>
                </a:solidFill>
                <a:latin typeface="Simplified Arabic" panose="02020603050405020304" pitchFamily="18" charset="-78"/>
                <a:cs typeface="Simplified Arabic" panose="02020603050405020304" pitchFamily="18" charset="-78"/>
              </a:rPr>
              <a:t>أسطح</a:t>
            </a:r>
            <a:r>
              <a:rPr lang="ar-EG" b="1" i="0" dirty="0">
                <a:solidFill>
                  <a:schemeClr val="tx1"/>
                </a:solidFill>
                <a:effectLst/>
                <a:latin typeface="Simplified Arabic" panose="02020603050405020304" pitchFamily="18" charset="-78"/>
                <a:cs typeface="Simplified Arabic" panose="02020603050405020304" pitchFamily="18" charset="-78"/>
              </a:rPr>
              <a:t> </a:t>
            </a:r>
            <a:endParaRPr lang="en-US" b="1" i="0" dirty="0">
              <a:solidFill>
                <a:schemeClr val="tx1"/>
              </a:solidFill>
              <a:effectLst/>
              <a:latin typeface="Simplified Arabic" panose="02020603050405020304" pitchFamily="18" charset="-78"/>
              <a:cs typeface="Simplified Arabic" panose="02020603050405020304" pitchFamily="18" charset="-78"/>
            </a:endParaRPr>
          </a:p>
          <a:p>
            <a:pPr algn="ctr"/>
            <a:r>
              <a:rPr lang="en-US" b="1" dirty="0">
                <a:solidFill>
                  <a:schemeClr val="tx1"/>
                </a:solidFill>
                <a:latin typeface="Simplified Arabic" panose="02020603050405020304" pitchFamily="18" charset="-78"/>
                <a:cs typeface="Simplified Arabic" panose="02020603050405020304" pitchFamily="18" charset="-78"/>
              </a:rPr>
              <a:t>At rooftop level</a:t>
            </a:r>
          </a:p>
        </p:txBody>
      </p:sp>
      <p:cxnSp>
        <p:nvCxnSpPr>
          <p:cNvPr id="10262" name="Straight Arrow Connector 10261">
            <a:extLst>
              <a:ext uri="{FF2B5EF4-FFF2-40B4-BE49-F238E27FC236}">
                <a16:creationId xmlns:a16="http://schemas.microsoft.com/office/drawing/2014/main" id="{307F9778-2336-F9D3-E03D-885FEEDD2022}"/>
              </a:ext>
            </a:extLst>
          </p:cNvPr>
          <p:cNvCxnSpPr/>
          <p:nvPr/>
        </p:nvCxnSpPr>
        <p:spPr>
          <a:xfrm>
            <a:off x="1968430" y="2862351"/>
            <a:ext cx="0" cy="476988"/>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63" name="Rectangle: Rounded Corners 10262">
            <a:extLst>
              <a:ext uri="{FF2B5EF4-FFF2-40B4-BE49-F238E27FC236}">
                <a16:creationId xmlns:a16="http://schemas.microsoft.com/office/drawing/2014/main" id="{E59D966E-3CE0-0922-16A6-94D0B7B5F8CD}"/>
              </a:ext>
            </a:extLst>
          </p:cNvPr>
          <p:cNvSpPr/>
          <p:nvPr/>
        </p:nvSpPr>
        <p:spPr>
          <a:xfrm>
            <a:off x="936961" y="3394771"/>
            <a:ext cx="2044842" cy="633089"/>
          </a:xfrm>
          <a:prstGeom prst="roundRect">
            <a:avLst/>
          </a:prstGeom>
          <a:noFill/>
          <a:ln>
            <a:prstDash val="dash"/>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tx1"/>
                </a:solidFill>
                <a:latin typeface="Simplified Arabic" panose="02020603050405020304" pitchFamily="18" charset="-78"/>
                <a:cs typeface="Simplified Arabic" panose="02020603050405020304" pitchFamily="18" charset="-78"/>
              </a:rPr>
              <a:t>مزارع حضرية</a:t>
            </a:r>
            <a:br>
              <a:rPr lang="en-US" sz="1600" b="1" dirty="0">
                <a:solidFill>
                  <a:schemeClr val="tx1"/>
                </a:solidFill>
                <a:latin typeface="Simplified Arabic" panose="02020603050405020304" pitchFamily="18" charset="-78"/>
                <a:cs typeface="Simplified Arabic" panose="02020603050405020304" pitchFamily="18" charset="-78"/>
              </a:rPr>
            </a:br>
            <a:r>
              <a:rPr lang="en-US" sz="1600" b="1" dirty="0">
                <a:solidFill>
                  <a:schemeClr val="tx1"/>
                </a:solidFill>
                <a:latin typeface="Simplified Arabic" panose="02020603050405020304" pitchFamily="18" charset="-78"/>
                <a:cs typeface="Simplified Arabic" panose="02020603050405020304" pitchFamily="18" charset="-78"/>
              </a:rPr>
              <a:t>(Urban Farming)</a:t>
            </a:r>
          </a:p>
        </p:txBody>
      </p:sp>
      <p:cxnSp>
        <p:nvCxnSpPr>
          <p:cNvPr id="10264" name="Straight Arrow Connector 10263">
            <a:extLst>
              <a:ext uri="{FF2B5EF4-FFF2-40B4-BE49-F238E27FC236}">
                <a16:creationId xmlns:a16="http://schemas.microsoft.com/office/drawing/2014/main" id="{85729874-A75A-5897-4CE3-96DCE809E3FA}"/>
              </a:ext>
            </a:extLst>
          </p:cNvPr>
          <p:cNvCxnSpPr/>
          <p:nvPr/>
        </p:nvCxnSpPr>
        <p:spPr>
          <a:xfrm>
            <a:off x="10876712" y="2862351"/>
            <a:ext cx="0" cy="476988"/>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65" name="Rectangle: Rounded Corners 10264">
            <a:extLst>
              <a:ext uri="{FF2B5EF4-FFF2-40B4-BE49-F238E27FC236}">
                <a16:creationId xmlns:a16="http://schemas.microsoft.com/office/drawing/2014/main" id="{4E621488-A63D-52F9-F51A-7D199AF23AC2}"/>
              </a:ext>
            </a:extLst>
          </p:cNvPr>
          <p:cNvSpPr/>
          <p:nvPr/>
        </p:nvSpPr>
        <p:spPr>
          <a:xfrm>
            <a:off x="9845243" y="3495433"/>
            <a:ext cx="2044842" cy="633089"/>
          </a:xfrm>
          <a:prstGeom prst="roundRect">
            <a:avLst/>
          </a:prstGeom>
          <a:noFill/>
          <a:ln>
            <a:prstDash val="dash"/>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tx1"/>
                </a:solidFill>
                <a:latin typeface="Simplified Arabic" panose="02020603050405020304" pitchFamily="18" charset="-78"/>
                <a:cs typeface="Simplified Arabic" panose="02020603050405020304" pitchFamily="18" charset="-78"/>
              </a:rPr>
              <a:t>زراعة الأسطح</a:t>
            </a:r>
          </a:p>
          <a:p>
            <a:pPr algn="ctr"/>
            <a:r>
              <a:rPr lang="ar-EG" sz="1600" b="1" dirty="0">
                <a:solidFill>
                  <a:schemeClr val="tx1"/>
                </a:solidFill>
                <a:latin typeface="Simplified Arabic" panose="02020603050405020304" pitchFamily="18" charset="-78"/>
                <a:cs typeface="Simplified Arabic" panose="02020603050405020304" pitchFamily="18" charset="-78"/>
              </a:rPr>
              <a:t>حدائق الأسطح</a:t>
            </a:r>
            <a:endParaRPr lang="en-US" sz="1600" b="1" dirty="0">
              <a:solidFill>
                <a:schemeClr val="tx1"/>
              </a:solidFill>
              <a:latin typeface="Simplified Arabic" panose="02020603050405020304" pitchFamily="18" charset="-78"/>
              <a:cs typeface="Simplified Arabic" panose="02020603050405020304" pitchFamily="18" charset="-78"/>
            </a:endParaRPr>
          </a:p>
        </p:txBody>
      </p:sp>
      <p:cxnSp>
        <p:nvCxnSpPr>
          <p:cNvPr id="10266" name="Connector: Elbow 10265">
            <a:extLst>
              <a:ext uri="{FF2B5EF4-FFF2-40B4-BE49-F238E27FC236}">
                <a16:creationId xmlns:a16="http://schemas.microsoft.com/office/drawing/2014/main" id="{274208E0-EB09-8FE6-6AE1-7FBB26E49E22}"/>
              </a:ext>
            </a:extLst>
          </p:cNvPr>
          <p:cNvCxnSpPr>
            <a:cxnSpLocks/>
            <a:stCxn id="10263" idx="3"/>
          </p:cNvCxnSpPr>
          <p:nvPr/>
        </p:nvCxnSpPr>
        <p:spPr>
          <a:xfrm flipV="1">
            <a:off x="2981804" y="3241121"/>
            <a:ext cx="892327" cy="470196"/>
          </a:xfrm>
          <a:prstGeom prst="bentConnector3">
            <a:avLst>
              <a:gd name="adj1" fmla="val 50000"/>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67" name="Rectangle: Rounded Corners 10266">
            <a:extLst>
              <a:ext uri="{FF2B5EF4-FFF2-40B4-BE49-F238E27FC236}">
                <a16:creationId xmlns:a16="http://schemas.microsoft.com/office/drawing/2014/main" id="{122363FB-BD84-09FC-AC8C-64CC98130B86}"/>
              </a:ext>
            </a:extLst>
          </p:cNvPr>
          <p:cNvSpPr/>
          <p:nvPr/>
        </p:nvSpPr>
        <p:spPr>
          <a:xfrm>
            <a:off x="3951956" y="3046861"/>
            <a:ext cx="2033080" cy="567923"/>
          </a:xfrm>
          <a:prstGeom prst="round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i="0" dirty="0">
                <a:solidFill>
                  <a:schemeClr val="tx1"/>
                </a:solidFill>
                <a:effectLst/>
                <a:latin typeface="Simplified Arabic" panose="02020603050405020304" pitchFamily="18" charset="-78"/>
                <a:cs typeface="Simplified Arabic" panose="02020603050405020304" pitchFamily="18" charset="-78"/>
              </a:rPr>
              <a:t>مخطط استعمالات الأراضي</a:t>
            </a:r>
            <a:endParaRPr lang="en-US" b="1" dirty="0">
              <a:solidFill>
                <a:schemeClr val="tx1"/>
              </a:solidFill>
              <a:latin typeface="Simplified Arabic" panose="02020603050405020304" pitchFamily="18" charset="-78"/>
              <a:cs typeface="Simplified Arabic" panose="02020603050405020304" pitchFamily="18" charset="-78"/>
            </a:endParaRPr>
          </a:p>
        </p:txBody>
      </p:sp>
      <p:sp>
        <p:nvSpPr>
          <p:cNvPr id="10268" name="TextBox 10267">
            <a:extLst>
              <a:ext uri="{FF2B5EF4-FFF2-40B4-BE49-F238E27FC236}">
                <a16:creationId xmlns:a16="http://schemas.microsoft.com/office/drawing/2014/main" id="{DA216B36-622F-D06B-042E-88EC3780BD70}"/>
              </a:ext>
            </a:extLst>
          </p:cNvPr>
          <p:cNvSpPr txBox="1"/>
          <p:nvPr/>
        </p:nvSpPr>
        <p:spPr>
          <a:xfrm>
            <a:off x="3248727" y="3016416"/>
            <a:ext cx="764545" cy="280231"/>
          </a:xfrm>
          <a:prstGeom prst="rect">
            <a:avLst/>
          </a:prstGeom>
          <a:noFill/>
        </p:spPr>
        <p:txBody>
          <a:bodyPr wrap="square" rtlCol="0">
            <a:spAutoFit/>
          </a:bodyPr>
          <a:lstStyle/>
          <a:p>
            <a:r>
              <a:rPr lang="ar-EG" sz="1400" b="1" dirty="0">
                <a:latin typeface="Simplified Arabic" panose="02020603050405020304" pitchFamily="18" charset="-78"/>
                <a:cs typeface="Simplified Arabic" panose="02020603050405020304" pitchFamily="18" charset="-78"/>
              </a:rPr>
              <a:t>المخرجات</a:t>
            </a:r>
            <a:endParaRPr lang="en-US" sz="1400" b="1" dirty="0">
              <a:latin typeface="Simplified Arabic" panose="02020603050405020304" pitchFamily="18" charset="-78"/>
              <a:cs typeface="Simplified Arabic" panose="02020603050405020304" pitchFamily="18" charset="-78"/>
            </a:endParaRPr>
          </a:p>
        </p:txBody>
      </p:sp>
      <p:cxnSp>
        <p:nvCxnSpPr>
          <p:cNvPr id="10269" name="Connector: Elbow 10268">
            <a:extLst>
              <a:ext uri="{FF2B5EF4-FFF2-40B4-BE49-F238E27FC236}">
                <a16:creationId xmlns:a16="http://schemas.microsoft.com/office/drawing/2014/main" id="{05796E7C-DD0B-5137-738B-E91243F5F7CE}"/>
              </a:ext>
            </a:extLst>
          </p:cNvPr>
          <p:cNvCxnSpPr>
            <a:cxnSpLocks/>
            <a:stCxn id="10265" idx="1"/>
          </p:cNvCxnSpPr>
          <p:nvPr/>
        </p:nvCxnSpPr>
        <p:spPr>
          <a:xfrm rot="10800000">
            <a:off x="8886086" y="3285260"/>
            <a:ext cx="959157" cy="526718"/>
          </a:xfrm>
          <a:prstGeom prst="bentConnector3">
            <a:avLst>
              <a:gd name="adj1" fmla="val 50000"/>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70" name="Rectangle: Rounded Corners 10269">
            <a:extLst>
              <a:ext uri="{FF2B5EF4-FFF2-40B4-BE49-F238E27FC236}">
                <a16:creationId xmlns:a16="http://schemas.microsoft.com/office/drawing/2014/main" id="{40403ADB-CEB8-5BDD-8312-C2C82869DD98}"/>
              </a:ext>
            </a:extLst>
          </p:cNvPr>
          <p:cNvSpPr/>
          <p:nvPr/>
        </p:nvSpPr>
        <p:spPr>
          <a:xfrm>
            <a:off x="6693101" y="3074917"/>
            <a:ext cx="2033080" cy="420347"/>
          </a:xfrm>
          <a:prstGeom prst="round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Simplified Arabic" panose="02020603050405020304" pitchFamily="18" charset="-78"/>
                <a:cs typeface="Simplified Arabic" panose="02020603050405020304" pitchFamily="18" charset="-78"/>
              </a:rPr>
              <a:t>خرائط</a:t>
            </a:r>
            <a:endParaRPr lang="en-US" b="1" dirty="0">
              <a:solidFill>
                <a:schemeClr val="tx1"/>
              </a:solidFill>
              <a:latin typeface="Simplified Arabic" panose="02020603050405020304" pitchFamily="18" charset="-78"/>
              <a:cs typeface="Simplified Arabic" panose="02020603050405020304" pitchFamily="18" charset="-78"/>
            </a:endParaRPr>
          </a:p>
        </p:txBody>
      </p:sp>
      <p:sp>
        <p:nvSpPr>
          <p:cNvPr id="10271" name="TextBox 10270">
            <a:extLst>
              <a:ext uri="{FF2B5EF4-FFF2-40B4-BE49-F238E27FC236}">
                <a16:creationId xmlns:a16="http://schemas.microsoft.com/office/drawing/2014/main" id="{BC600496-5D93-B32F-42CD-CE2AD8B56C6C}"/>
              </a:ext>
            </a:extLst>
          </p:cNvPr>
          <p:cNvSpPr txBox="1"/>
          <p:nvPr/>
        </p:nvSpPr>
        <p:spPr>
          <a:xfrm>
            <a:off x="9235616" y="3548619"/>
            <a:ext cx="764545" cy="280231"/>
          </a:xfrm>
          <a:prstGeom prst="rect">
            <a:avLst/>
          </a:prstGeom>
          <a:noFill/>
        </p:spPr>
        <p:txBody>
          <a:bodyPr wrap="square" rtlCol="0">
            <a:spAutoFit/>
          </a:bodyPr>
          <a:lstStyle/>
          <a:p>
            <a:r>
              <a:rPr lang="ar-EG" sz="1400" b="1" dirty="0">
                <a:latin typeface="Simplified Arabic" panose="02020603050405020304" pitchFamily="18" charset="-78"/>
                <a:cs typeface="Simplified Arabic" panose="02020603050405020304" pitchFamily="18" charset="-78"/>
              </a:rPr>
              <a:t>المخرجات</a:t>
            </a:r>
            <a:endParaRPr lang="en-US" sz="1400" b="1" dirty="0">
              <a:latin typeface="Simplified Arabic" panose="02020603050405020304" pitchFamily="18" charset="-78"/>
              <a:cs typeface="Simplified Arabic" panose="02020603050405020304" pitchFamily="18" charset="-78"/>
            </a:endParaRPr>
          </a:p>
        </p:txBody>
      </p:sp>
      <p:sp>
        <p:nvSpPr>
          <p:cNvPr id="10272" name="Rectangle: Rounded Corners 10271">
            <a:extLst>
              <a:ext uri="{FF2B5EF4-FFF2-40B4-BE49-F238E27FC236}">
                <a16:creationId xmlns:a16="http://schemas.microsoft.com/office/drawing/2014/main" id="{53DA9D9F-006B-A91B-0E5B-2A5E41E2B7A9}"/>
              </a:ext>
            </a:extLst>
          </p:cNvPr>
          <p:cNvSpPr/>
          <p:nvPr/>
        </p:nvSpPr>
        <p:spPr>
          <a:xfrm>
            <a:off x="6693101" y="3614790"/>
            <a:ext cx="2033080" cy="420347"/>
          </a:xfrm>
          <a:prstGeom prst="round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Simplified Arabic" panose="02020603050405020304" pitchFamily="18" charset="-78"/>
                <a:cs typeface="Simplified Arabic" panose="02020603050405020304" pitchFamily="18" charset="-78"/>
              </a:rPr>
              <a:t>استراتيجيات وقوانين</a:t>
            </a:r>
            <a:endParaRPr lang="en-US" b="1" dirty="0">
              <a:solidFill>
                <a:schemeClr val="tx1"/>
              </a:solidFill>
              <a:latin typeface="Simplified Arabic" panose="02020603050405020304" pitchFamily="18" charset="-78"/>
              <a:cs typeface="Simplified Arabic" panose="02020603050405020304" pitchFamily="18" charset="-78"/>
            </a:endParaRPr>
          </a:p>
        </p:txBody>
      </p:sp>
      <p:sp>
        <p:nvSpPr>
          <p:cNvPr id="10273" name="Rectangle: Rounded Corners 10272">
            <a:extLst>
              <a:ext uri="{FF2B5EF4-FFF2-40B4-BE49-F238E27FC236}">
                <a16:creationId xmlns:a16="http://schemas.microsoft.com/office/drawing/2014/main" id="{BAD87862-F8DB-65B7-477F-3275BEBB3E25}"/>
              </a:ext>
            </a:extLst>
          </p:cNvPr>
          <p:cNvSpPr/>
          <p:nvPr/>
        </p:nvSpPr>
        <p:spPr>
          <a:xfrm>
            <a:off x="6693101" y="4154661"/>
            <a:ext cx="2033080" cy="580799"/>
          </a:xfrm>
          <a:prstGeom prst="round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Simplified Arabic" panose="02020603050405020304" pitchFamily="18" charset="-78"/>
                <a:cs typeface="Simplified Arabic" panose="02020603050405020304" pitchFamily="18" charset="-78"/>
              </a:rPr>
              <a:t>مخطط لانظمة المياه</a:t>
            </a:r>
            <a:endParaRPr lang="en-US" b="1" dirty="0">
              <a:solidFill>
                <a:schemeClr val="tx1"/>
              </a:solidFill>
              <a:latin typeface="Simplified Arabic" panose="02020603050405020304" pitchFamily="18" charset="-78"/>
              <a:cs typeface="Simplified Arabic" panose="02020603050405020304" pitchFamily="18" charset="-78"/>
            </a:endParaRPr>
          </a:p>
        </p:txBody>
      </p:sp>
      <p:cxnSp>
        <p:nvCxnSpPr>
          <p:cNvPr id="10274" name="Straight Arrow Connector 10273">
            <a:extLst>
              <a:ext uri="{FF2B5EF4-FFF2-40B4-BE49-F238E27FC236}">
                <a16:creationId xmlns:a16="http://schemas.microsoft.com/office/drawing/2014/main" id="{E567681C-FC86-0F45-A3B1-2F2B7DDC58A7}"/>
              </a:ext>
            </a:extLst>
          </p:cNvPr>
          <p:cNvCxnSpPr>
            <a:cxnSpLocks/>
          </p:cNvCxnSpPr>
          <p:nvPr/>
        </p:nvCxnSpPr>
        <p:spPr>
          <a:xfrm flipH="1">
            <a:off x="8886087" y="3815567"/>
            <a:ext cx="959156" cy="0"/>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75" name="Connector: Elbow 10274">
            <a:extLst>
              <a:ext uri="{FF2B5EF4-FFF2-40B4-BE49-F238E27FC236}">
                <a16:creationId xmlns:a16="http://schemas.microsoft.com/office/drawing/2014/main" id="{1A48155A-4F45-9282-E9E8-A2FBB1DB2A31}"/>
              </a:ext>
            </a:extLst>
          </p:cNvPr>
          <p:cNvCxnSpPr>
            <a:cxnSpLocks/>
          </p:cNvCxnSpPr>
          <p:nvPr/>
        </p:nvCxnSpPr>
        <p:spPr>
          <a:xfrm rot="10800000" flipV="1">
            <a:off x="8881099" y="3815563"/>
            <a:ext cx="964144" cy="619795"/>
          </a:xfrm>
          <a:prstGeom prst="bentConnector3">
            <a:avLst>
              <a:gd name="adj1" fmla="val 50000"/>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76" name="Rectangle: Rounded Corners 10275">
            <a:extLst>
              <a:ext uri="{FF2B5EF4-FFF2-40B4-BE49-F238E27FC236}">
                <a16:creationId xmlns:a16="http://schemas.microsoft.com/office/drawing/2014/main" id="{3D8F4050-3AB8-424D-B6CE-384F10B1092E}"/>
              </a:ext>
            </a:extLst>
          </p:cNvPr>
          <p:cNvSpPr/>
          <p:nvPr/>
        </p:nvSpPr>
        <p:spPr>
          <a:xfrm>
            <a:off x="2009260" y="5637596"/>
            <a:ext cx="4309523" cy="1055752"/>
          </a:xfrm>
          <a:prstGeom prst="roundRect">
            <a:avLst/>
          </a:prstGeom>
          <a:solidFill>
            <a:schemeClr val="accent6">
              <a:lumMod val="20000"/>
              <a:lumOff val="80000"/>
            </a:schemeClr>
          </a:solidFill>
          <a:ln>
            <a:solidFill>
              <a:schemeClr val="accent6">
                <a:lumMod val="20000"/>
                <a:lumOff val="80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r" rtl="1">
              <a:buFont typeface="Arial" panose="020B0604020202020204" pitchFamily="34" charset="0"/>
              <a:buChar char="•"/>
            </a:pPr>
            <a:r>
              <a:rPr lang="ar-EG" sz="1600" b="1" dirty="0">
                <a:solidFill>
                  <a:schemeClr val="tx1"/>
                </a:solidFill>
                <a:latin typeface="Simplified Arabic" panose="02020603050405020304" pitchFamily="18" charset="-78"/>
                <a:cs typeface="Simplified Arabic" panose="02020603050405020304" pitchFamily="18" charset="-78"/>
              </a:rPr>
              <a:t>سيتم إمداد المجتمعات بالغذاء وحل مشكلة الأمن الغذائي بطريقة محلية.</a:t>
            </a:r>
          </a:p>
          <a:p>
            <a:pPr marL="342900" indent="-342900" algn="r" rtl="1">
              <a:buFont typeface="Arial" panose="020B0604020202020204" pitchFamily="34" charset="0"/>
              <a:buChar char="•"/>
            </a:pPr>
            <a:r>
              <a:rPr lang="ar-EG" sz="1600" b="1" dirty="0">
                <a:solidFill>
                  <a:schemeClr val="tx1"/>
                </a:solidFill>
                <a:latin typeface="Simplified Arabic" panose="02020603050405020304" pitchFamily="18" charset="-78"/>
                <a:cs typeface="Simplified Arabic" panose="02020603050405020304" pitchFamily="18" charset="-78"/>
              </a:rPr>
              <a:t>و بزراعة الأشجار و الحفاظ على الأراضي الزراعية نقلل من حدة التغير المناخي.</a:t>
            </a:r>
            <a:endParaRPr lang="en-US" sz="1600" b="1" dirty="0">
              <a:solidFill>
                <a:schemeClr val="tx1"/>
              </a:solidFill>
              <a:latin typeface="Simplified Arabic" panose="02020603050405020304" pitchFamily="18" charset="-78"/>
              <a:cs typeface="Simplified Arabic" panose="02020603050405020304" pitchFamily="18" charset="-78"/>
            </a:endParaRPr>
          </a:p>
        </p:txBody>
      </p:sp>
      <p:cxnSp>
        <p:nvCxnSpPr>
          <p:cNvPr id="10277" name="Straight Arrow Connector 10276">
            <a:extLst>
              <a:ext uri="{FF2B5EF4-FFF2-40B4-BE49-F238E27FC236}">
                <a16:creationId xmlns:a16="http://schemas.microsoft.com/office/drawing/2014/main" id="{993D169D-5CCB-4297-942E-B3854061DFD3}"/>
              </a:ext>
            </a:extLst>
          </p:cNvPr>
          <p:cNvCxnSpPr>
            <a:cxnSpLocks/>
            <a:stCxn id="10263" idx="2"/>
            <a:endCxn id="10280" idx="0"/>
          </p:cNvCxnSpPr>
          <p:nvPr/>
        </p:nvCxnSpPr>
        <p:spPr>
          <a:xfrm>
            <a:off x="1959383" y="4027861"/>
            <a:ext cx="0" cy="417419"/>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
        <p:nvSpPr>
          <p:cNvPr id="10278" name="Rectangle: Rounded Corners 10277">
            <a:extLst>
              <a:ext uri="{FF2B5EF4-FFF2-40B4-BE49-F238E27FC236}">
                <a16:creationId xmlns:a16="http://schemas.microsoft.com/office/drawing/2014/main" id="{3886480F-3CF0-F1D8-3AE0-D125D2A8C08C}"/>
              </a:ext>
            </a:extLst>
          </p:cNvPr>
          <p:cNvSpPr/>
          <p:nvPr/>
        </p:nvSpPr>
        <p:spPr>
          <a:xfrm>
            <a:off x="6794521" y="5658613"/>
            <a:ext cx="5239215" cy="1055752"/>
          </a:xfrm>
          <a:prstGeom prst="roundRect">
            <a:avLst/>
          </a:prstGeom>
          <a:solidFill>
            <a:schemeClr val="accent6">
              <a:lumMod val="20000"/>
              <a:lumOff val="80000"/>
            </a:schemeClr>
          </a:solidFill>
          <a:ln>
            <a:solidFill>
              <a:schemeClr val="accent6">
                <a:lumMod val="20000"/>
                <a:lumOff val="80000"/>
              </a:schemeClr>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r" rtl="1">
              <a:buFont typeface="Arial" panose="020B0604020202020204" pitchFamily="34" charset="0"/>
              <a:buChar char="•"/>
            </a:pPr>
            <a:r>
              <a:rPr lang="ar-EG" sz="1600" b="1" dirty="0">
                <a:solidFill>
                  <a:schemeClr val="tx1"/>
                </a:solidFill>
                <a:latin typeface="Simplified Arabic" panose="02020603050405020304" pitchFamily="18" charset="-78"/>
                <a:cs typeface="Simplified Arabic" panose="02020603050405020304" pitchFamily="18" charset="-78"/>
              </a:rPr>
              <a:t>سيتم إمداد الأفراد بالإحتياجات الغذائية بطريقة سهلة عن طريق زراعة أسطح البنايات.</a:t>
            </a:r>
          </a:p>
          <a:p>
            <a:pPr marL="342900" indent="-342900" algn="r" rtl="1">
              <a:buFont typeface="Arial" panose="020B0604020202020204" pitchFamily="34" charset="0"/>
              <a:buChar char="•"/>
            </a:pPr>
            <a:r>
              <a:rPr lang="ar-EG" sz="1600" b="1" dirty="0">
                <a:solidFill>
                  <a:schemeClr val="tx1"/>
                </a:solidFill>
                <a:latin typeface="Simplified Arabic" panose="02020603050405020304" pitchFamily="18" charset="-78"/>
                <a:cs typeface="Simplified Arabic" panose="02020603050405020304" pitchFamily="18" charset="-78"/>
              </a:rPr>
              <a:t>و عن طريق الزراعة العمودية سيتم توفير مساحات خضراء كبيرة في المجتمع و ذلك يعمل على التكيف مع التغير المناخي</a:t>
            </a:r>
            <a:endParaRPr lang="en-US" sz="1600" b="1" dirty="0">
              <a:solidFill>
                <a:schemeClr val="tx1"/>
              </a:solidFill>
              <a:latin typeface="Simplified Arabic" panose="02020603050405020304" pitchFamily="18" charset="-78"/>
              <a:cs typeface="Simplified Arabic" panose="02020603050405020304" pitchFamily="18" charset="-78"/>
            </a:endParaRPr>
          </a:p>
        </p:txBody>
      </p:sp>
      <p:sp>
        <p:nvSpPr>
          <p:cNvPr id="10280" name="Rectangle: Rounded Corners 10279">
            <a:extLst>
              <a:ext uri="{FF2B5EF4-FFF2-40B4-BE49-F238E27FC236}">
                <a16:creationId xmlns:a16="http://schemas.microsoft.com/office/drawing/2014/main" id="{DD93B980-D553-EBE6-3EAC-65CFBBA7DE87}"/>
              </a:ext>
            </a:extLst>
          </p:cNvPr>
          <p:cNvSpPr/>
          <p:nvPr/>
        </p:nvSpPr>
        <p:spPr>
          <a:xfrm>
            <a:off x="936961" y="4445280"/>
            <a:ext cx="2044842" cy="633089"/>
          </a:xfrm>
          <a:prstGeom prst="roundRect">
            <a:avLst/>
          </a:prstGeom>
          <a:noFill/>
          <a:ln>
            <a:prstDash val="dash"/>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tx1"/>
                </a:solidFill>
                <a:latin typeface="Simplified Arabic" panose="02020603050405020304" pitchFamily="18" charset="-78"/>
                <a:cs typeface="Simplified Arabic" panose="02020603050405020304" pitchFamily="18" charset="-78"/>
              </a:rPr>
              <a:t>منطقة صناعية زراعية</a:t>
            </a:r>
            <a:endParaRPr lang="en-US" sz="1600" b="1" dirty="0">
              <a:solidFill>
                <a:schemeClr val="tx1"/>
              </a:solidFill>
              <a:latin typeface="Simplified Arabic" panose="02020603050405020304" pitchFamily="18" charset="-78"/>
              <a:cs typeface="Simplified Arabic" panose="02020603050405020304" pitchFamily="18" charset="-78"/>
            </a:endParaRPr>
          </a:p>
        </p:txBody>
      </p:sp>
      <p:sp>
        <p:nvSpPr>
          <p:cNvPr id="10282" name="Rectangle: Rounded Corners 10281">
            <a:extLst>
              <a:ext uri="{FF2B5EF4-FFF2-40B4-BE49-F238E27FC236}">
                <a16:creationId xmlns:a16="http://schemas.microsoft.com/office/drawing/2014/main" id="{9D9BD34E-A588-BDEE-48EE-C3FFF8BAAE0B}"/>
              </a:ext>
            </a:extLst>
          </p:cNvPr>
          <p:cNvSpPr/>
          <p:nvPr/>
        </p:nvSpPr>
        <p:spPr>
          <a:xfrm>
            <a:off x="3951956" y="4451499"/>
            <a:ext cx="2033080" cy="567923"/>
          </a:xfrm>
          <a:prstGeom prst="round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i="0" dirty="0">
                <a:solidFill>
                  <a:schemeClr val="tx1"/>
                </a:solidFill>
                <a:effectLst/>
                <a:latin typeface="Simplified Arabic" panose="02020603050405020304" pitchFamily="18" charset="-78"/>
                <a:cs typeface="Simplified Arabic" panose="02020603050405020304" pitchFamily="18" charset="-78"/>
              </a:rPr>
              <a:t>مخطط تكامل الصناعي الزراعي</a:t>
            </a:r>
            <a:endParaRPr lang="en-US" b="1" dirty="0">
              <a:solidFill>
                <a:schemeClr val="tx1"/>
              </a:solidFill>
              <a:latin typeface="Simplified Arabic" panose="02020603050405020304" pitchFamily="18" charset="-78"/>
              <a:cs typeface="Simplified Arabic" panose="02020603050405020304" pitchFamily="18" charset="-78"/>
            </a:endParaRPr>
          </a:p>
        </p:txBody>
      </p:sp>
      <p:sp>
        <p:nvSpPr>
          <p:cNvPr id="10283" name="Rectangle: Rounded Corners 10282">
            <a:extLst>
              <a:ext uri="{FF2B5EF4-FFF2-40B4-BE49-F238E27FC236}">
                <a16:creationId xmlns:a16="http://schemas.microsoft.com/office/drawing/2014/main" id="{4540BCA9-6E7F-18D3-D850-7F825D31CD74}"/>
              </a:ext>
            </a:extLst>
          </p:cNvPr>
          <p:cNvSpPr/>
          <p:nvPr/>
        </p:nvSpPr>
        <p:spPr>
          <a:xfrm>
            <a:off x="3951956" y="3723042"/>
            <a:ext cx="2033080" cy="567923"/>
          </a:xfrm>
          <a:prstGeom prst="round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i="0" dirty="0">
                <a:solidFill>
                  <a:schemeClr val="tx1"/>
                </a:solidFill>
                <a:effectLst/>
                <a:latin typeface="Simplified Arabic" panose="02020603050405020304" pitchFamily="18" charset="-78"/>
                <a:cs typeface="Simplified Arabic" panose="02020603050405020304" pitchFamily="18" charset="-78"/>
              </a:rPr>
              <a:t>مخطط تكامل انظمة المياه</a:t>
            </a:r>
            <a:endParaRPr lang="en-US" b="1" dirty="0">
              <a:solidFill>
                <a:schemeClr val="tx1"/>
              </a:solidFill>
              <a:latin typeface="Simplified Arabic" panose="02020603050405020304" pitchFamily="18" charset="-78"/>
              <a:cs typeface="Simplified Arabic" panose="02020603050405020304" pitchFamily="18" charset="-78"/>
            </a:endParaRPr>
          </a:p>
        </p:txBody>
      </p:sp>
      <p:cxnSp>
        <p:nvCxnSpPr>
          <p:cNvPr id="10284" name="Connector: Elbow 10283">
            <a:extLst>
              <a:ext uri="{FF2B5EF4-FFF2-40B4-BE49-F238E27FC236}">
                <a16:creationId xmlns:a16="http://schemas.microsoft.com/office/drawing/2014/main" id="{859AE1BA-31B2-B6C6-C663-27F4958D0CE0}"/>
              </a:ext>
            </a:extLst>
          </p:cNvPr>
          <p:cNvCxnSpPr>
            <a:cxnSpLocks/>
            <a:stCxn id="10280" idx="3"/>
          </p:cNvCxnSpPr>
          <p:nvPr/>
        </p:nvCxnSpPr>
        <p:spPr>
          <a:xfrm flipV="1">
            <a:off x="2981804" y="3698019"/>
            <a:ext cx="446163" cy="1063807"/>
          </a:xfrm>
          <a:prstGeom prst="bentConnector2">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85" name="Straight Arrow Connector 10284">
            <a:extLst>
              <a:ext uri="{FF2B5EF4-FFF2-40B4-BE49-F238E27FC236}">
                <a16:creationId xmlns:a16="http://schemas.microsoft.com/office/drawing/2014/main" id="{EFFA48CB-89C5-1DAA-D0B0-69E55C225DA9}"/>
              </a:ext>
            </a:extLst>
          </p:cNvPr>
          <p:cNvCxnSpPr>
            <a:cxnSpLocks/>
          </p:cNvCxnSpPr>
          <p:nvPr/>
        </p:nvCxnSpPr>
        <p:spPr>
          <a:xfrm rot="16200000">
            <a:off x="3656385" y="3794284"/>
            <a:ext cx="0" cy="435492"/>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86" name="Straight Arrow Connector 10285">
            <a:extLst>
              <a:ext uri="{FF2B5EF4-FFF2-40B4-BE49-F238E27FC236}">
                <a16:creationId xmlns:a16="http://schemas.microsoft.com/office/drawing/2014/main" id="{26B9906B-5DE6-7496-355D-FA9C52DB8025}"/>
              </a:ext>
            </a:extLst>
          </p:cNvPr>
          <p:cNvCxnSpPr>
            <a:cxnSpLocks/>
          </p:cNvCxnSpPr>
          <p:nvPr/>
        </p:nvCxnSpPr>
        <p:spPr>
          <a:xfrm rot="16200000">
            <a:off x="3630999" y="4550097"/>
            <a:ext cx="0" cy="435492"/>
          </a:xfrm>
          <a:prstGeom prst="straightConnector1">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87" name="Connector: Elbow 10286">
            <a:extLst>
              <a:ext uri="{FF2B5EF4-FFF2-40B4-BE49-F238E27FC236}">
                <a16:creationId xmlns:a16="http://schemas.microsoft.com/office/drawing/2014/main" id="{D61686B4-3E69-2E32-99D6-822E4CCB6962}"/>
              </a:ext>
            </a:extLst>
          </p:cNvPr>
          <p:cNvCxnSpPr>
            <a:cxnSpLocks/>
            <a:stCxn id="10280" idx="2"/>
            <a:endCxn id="10276" idx="0"/>
          </p:cNvCxnSpPr>
          <p:nvPr/>
        </p:nvCxnSpPr>
        <p:spPr>
          <a:xfrm rot="16200000" flipH="1">
            <a:off x="2782089" y="4255662"/>
            <a:ext cx="559227" cy="2204640"/>
          </a:xfrm>
          <a:prstGeom prst="bentConnector3">
            <a:avLst>
              <a:gd name="adj1" fmla="val 50000"/>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cxnSp>
        <p:nvCxnSpPr>
          <p:cNvPr id="10290" name="Connector: Elbow 10289">
            <a:extLst>
              <a:ext uri="{FF2B5EF4-FFF2-40B4-BE49-F238E27FC236}">
                <a16:creationId xmlns:a16="http://schemas.microsoft.com/office/drawing/2014/main" id="{9BE640CC-B452-A21D-C1DD-6517506F6157}"/>
              </a:ext>
            </a:extLst>
          </p:cNvPr>
          <p:cNvCxnSpPr>
            <a:cxnSpLocks/>
            <a:stCxn id="10265" idx="2"/>
            <a:endCxn id="10278" idx="0"/>
          </p:cNvCxnSpPr>
          <p:nvPr/>
        </p:nvCxnSpPr>
        <p:spPr>
          <a:xfrm rot="5400000">
            <a:off x="9375852" y="4166800"/>
            <a:ext cx="1530091" cy="1453535"/>
          </a:xfrm>
          <a:prstGeom prst="bentConnector3">
            <a:avLst>
              <a:gd name="adj1" fmla="val 50000"/>
            </a:avLst>
          </a:prstGeom>
          <a:ln w="28575">
            <a:solidFill>
              <a:srgbClr val="FEBB27"/>
            </a:solidFill>
            <a:prstDash val="sysDash"/>
            <a:headEnd type="oval" w="med" len="med"/>
            <a:tailEnd type="triangle" w="med" len="med"/>
          </a:ln>
          <a:effectLst>
            <a:outerShdw blurRad="50800" dist="38100" dir="5400000" algn="t" rotWithShape="0">
              <a:prstClr val="black">
                <a:alpha val="40000"/>
              </a:prstClr>
            </a:outerShdw>
          </a:effectLst>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78227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247"/>
                                        </p:tgtEl>
                                        <p:attrNameLst>
                                          <p:attrName>style.visibility</p:attrName>
                                        </p:attrNameLst>
                                      </p:cBhvr>
                                      <p:to>
                                        <p:strVal val="visible"/>
                                      </p:to>
                                    </p:set>
                                    <p:animEffect transition="in" filter="barn(inVertical)">
                                      <p:cBhvr>
                                        <p:cTn id="7" dur="500"/>
                                        <p:tgtEl>
                                          <p:spTgt spid="1024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248"/>
                                        </p:tgtEl>
                                        <p:attrNameLst>
                                          <p:attrName>style.visibility</p:attrName>
                                        </p:attrNameLst>
                                      </p:cBhvr>
                                      <p:to>
                                        <p:strVal val="visible"/>
                                      </p:to>
                                    </p:set>
                                    <p:animEffect transition="in" filter="wipe(down)">
                                      <p:cBhvr>
                                        <p:cTn id="12" dur="500"/>
                                        <p:tgtEl>
                                          <p:spTgt spid="10248"/>
                                        </p:tgtEl>
                                      </p:cBhvr>
                                    </p:animEffect>
                                  </p:childTnLst>
                                </p:cTn>
                              </p:par>
                              <p:par>
                                <p:cTn id="13" presetID="22" presetClass="entr" presetSubtype="4" fill="hold" nodeType="withEffect">
                                  <p:stCondLst>
                                    <p:cond delay="0"/>
                                  </p:stCondLst>
                                  <p:childTnLst>
                                    <p:set>
                                      <p:cBhvr>
                                        <p:cTn id="14" dur="1" fill="hold">
                                          <p:stCondLst>
                                            <p:cond delay="0"/>
                                          </p:stCondLst>
                                        </p:cTn>
                                        <p:tgtEl>
                                          <p:spTgt spid="10257"/>
                                        </p:tgtEl>
                                        <p:attrNameLst>
                                          <p:attrName>style.visibility</p:attrName>
                                        </p:attrNameLst>
                                      </p:cBhvr>
                                      <p:to>
                                        <p:strVal val="visible"/>
                                      </p:to>
                                    </p:set>
                                    <p:animEffect transition="in" filter="wipe(down)">
                                      <p:cBhvr>
                                        <p:cTn id="15" dur="500"/>
                                        <p:tgtEl>
                                          <p:spTgt spid="10257"/>
                                        </p:tgtEl>
                                      </p:cBhvr>
                                    </p:animEffect>
                                  </p:childTnLst>
                                </p:cTn>
                              </p:par>
                              <p:par>
                                <p:cTn id="16" presetID="22" presetClass="entr" presetSubtype="4" fill="hold" nodeType="withEffect">
                                  <p:stCondLst>
                                    <p:cond delay="0"/>
                                  </p:stCondLst>
                                  <p:childTnLst>
                                    <p:set>
                                      <p:cBhvr>
                                        <p:cTn id="17" dur="1" fill="hold">
                                          <p:stCondLst>
                                            <p:cond delay="0"/>
                                          </p:stCondLst>
                                        </p:cTn>
                                        <p:tgtEl>
                                          <p:spTgt spid="10259"/>
                                        </p:tgtEl>
                                        <p:attrNameLst>
                                          <p:attrName>style.visibility</p:attrName>
                                        </p:attrNameLst>
                                      </p:cBhvr>
                                      <p:to>
                                        <p:strVal val="visible"/>
                                      </p:to>
                                    </p:set>
                                    <p:animEffect transition="in" filter="wipe(down)">
                                      <p:cBhvr>
                                        <p:cTn id="18" dur="500"/>
                                        <p:tgtEl>
                                          <p:spTgt spid="10259"/>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0261"/>
                                        </p:tgtEl>
                                        <p:attrNameLst>
                                          <p:attrName>style.visibility</p:attrName>
                                        </p:attrNameLst>
                                      </p:cBhvr>
                                      <p:to>
                                        <p:strVal val="visible"/>
                                      </p:to>
                                    </p:set>
                                    <p:animEffect transition="in" filter="wipe(down)">
                                      <p:cBhvr>
                                        <p:cTn id="21" dur="500"/>
                                        <p:tgtEl>
                                          <p:spTgt spid="10261"/>
                                        </p:tgtEl>
                                      </p:cBhvr>
                                    </p:animEffect>
                                  </p:childTnLst>
                                </p:cTn>
                              </p:par>
                              <p:par>
                                <p:cTn id="22" presetID="22" presetClass="entr" presetSubtype="4" fill="hold" nodeType="withEffect">
                                  <p:stCondLst>
                                    <p:cond delay="0"/>
                                  </p:stCondLst>
                                  <p:childTnLst>
                                    <p:set>
                                      <p:cBhvr>
                                        <p:cTn id="23" dur="1" fill="hold">
                                          <p:stCondLst>
                                            <p:cond delay="0"/>
                                          </p:stCondLst>
                                        </p:cTn>
                                        <p:tgtEl>
                                          <p:spTgt spid="10258"/>
                                        </p:tgtEl>
                                        <p:attrNameLst>
                                          <p:attrName>style.visibility</p:attrName>
                                        </p:attrNameLst>
                                      </p:cBhvr>
                                      <p:to>
                                        <p:strVal val="visible"/>
                                      </p:to>
                                    </p:set>
                                    <p:animEffect transition="in" filter="wipe(down)">
                                      <p:cBhvr>
                                        <p:cTn id="24" dur="500"/>
                                        <p:tgtEl>
                                          <p:spTgt spid="10258"/>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10260"/>
                                        </p:tgtEl>
                                        <p:attrNameLst>
                                          <p:attrName>style.visibility</p:attrName>
                                        </p:attrNameLst>
                                      </p:cBhvr>
                                      <p:to>
                                        <p:strVal val="visible"/>
                                      </p:to>
                                    </p:set>
                                    <p:animEffect transition="in" filter="wipe(down)">
                                      <p:cBhvr>
                                        <p:cTn id="27" dur="500"/>
                                        <p:tgtEl>
                                          <p:spTgt spid="1026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0262"/>
                                        </p:tgtEl>
                                        <p:attrNameLst>
                                          <p:attrName>style.visibility</p:attrName>
                                        </p:attrNameLst>
                                      </p:cBhvr>
                                      <p:to>
                                        <p:strVal val="visible"/>
                                      </p:to>
                                    </p:set>
                                    <p:animEffect transition="in" filter="wipe(down)">
                                      <p:cBhvr>
                                        <p:cTn id="32" dur="500"/>
                                        <p:tgtEl>
                                          <p:spTgt spid="10262"/>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0263"/>
                                        </p:tgtEl>
                                        <p:attrNameLst>
                                          <p:attrName>style.visibility</p:attrName>
                                        </p:attrNameLst>
                                      </p:cBhvr>
                                      <p:to>
                                        <p:strVal val="visible"/>
                                      </p:to>
                                    </p:set>
                                    <p:animEffect transition="in" filter="wipe(down)">
                                      <p:cBhvr>
                                        <p:cTn id="35" dur="500"/>
                                        <p:tgtEl>
                                          <p:spTgt spid="10263"/>
                                        </p:tgtEl>
                                      </p:cBhvr>
                                    </p:animEffect>
                                  </p:childTnLst>
                                </p:cTn>
                              </p:par>
                              <p:par>
                                <p:cTn id="36" presetID="22" presetClass="entr" presetSubtype="4" fill="hold" nodeType="withEffect">
                                  <p:stCondLst>
                                    <p:cond delay="0"/>
                                  </p:stCondLst>
                                  <p:childTnLst>
                                    <p:set>
                                      <p:cBhvr>
                                        <p:cTn id="37" dur="1" fill="hold">
                                          <p:stCondLst>
                                            <p:cond delay="0"/>
                                          </p:stCondLst>
                                        </p:cTn>
                                        <p:tgtEl>
                                          <p:spTgt spid="10277"/>
                                        </p:tgtEl>
                                        <p:attrNameLst>
                                          <p:attrName>style.visibility</p:attrName>
                                        </p:attrNameLst>
                                      </p:cBhvr>
                                      <p:to>
                                        <p:strVal val="visible"/>
                                      </p:to>
                                    </p:set>
                                    <p:animEffect transition="in" filter="wipe(down)">
                                      <p:cBhvr>
                                        <p:cTn id="38" dur="500"/>
                                        <p:tgtEl>
                                          <p:spTgt spid="10277"/>
                                        </p:tgtEl>
                                      </p:cBhvr>
                                    </p:animEffect>
                                  </p:childTnLst>
                                </p:cTn>
                              </p:par>
                              <p:par>
                                <p:cTn id="39" presetID="22" presetClass="entr" presetSubtype="4" fill="hold" grpId="0" nodeType="withEffect">
                                  <p:stCondLst>
                                    <p:cond delay="0"/>
                                  </p:stCondLst>
                                  <p:childTnLst>
                                    <p:set>
                                      <p:cBhvr>
                                        <p:cTn id="40" dur="1" fill="hold">
                                          <p:stCondLst>
                                            <p:cond delay="0"/>
                                          </p:stCondLst>
                                        </p:cTn>
                                        <p:tgtEl>
                                          <p:spTgt spid="10280"/>
                                        </p:tgtEl>
                                        <p:attrNameLst>
                                          <p:attrName>style.visibility</p:attrName>
                                        </p:attrNameLst>
                                      </p:cBhvr>
                                      <p:to>
                                        <p:strVal val="visible"/>
                                      </p:to>
                                    </p:set>
                                    <p:animEffect transition="in" filter="wipe(down)">
                                      <p:cBhvr>
                                        <p:cTn id="41" dur="500"/>
                                        <p:tgtEl>
                                          <p:spTgt spid="10280"/>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nodeType="clickEffect">
                                  <p:stCondLst>
                                    <p:cond delay="0"/>
                                  </p:stCondLst>
                                  <p:childTnLst>
                                    <p:set>
                                      <p:cBhvr>
                                        <p:cTn id="45" dur="1" fill="hold">
                                          <p:stCondLst>
                                            <p:cond delay="0"/>
                                          </p:stCondLst>
                                        </p:cTn>
                                        <p:tgtEl>
                                          <p:spTgt spid="10266"/>
                                        </p:tgtEl>
                                        <p:attrNameLst>
                                          <p:attrName>style.visibility</p:attrName>
                                        </p:attrNameLst>
                                      </p:cBhvr>
                                      <p:to>
                                        <p:strVal val="visible"/>
                                      </p:to>
                                    </p:set>
                                    <p:animEffect transition="in" filter="wipe(left)">
                                      <p:cBhvr>
                                        <p:cTn id="46" dur="500"/>
                                        <p:tgtEl>
                                          <p:spTgt spid="10266"/>
                                        </p:tgtEl>
                                      </p:cBhvr>
                                    </p:animEffect>
                                  </p:childTnLst>
                                </p:cTn>
                              </p:par>
                              <p:par>
                                <p:cTn id="47" presetID="22" presetClass="entr" presetSubtype="8" fill="hold" nodeType="withEffect">
                                  <p:stCondLst>
                                    <p:cond delay="0"/>
                                  </p:stCondLst>
                                  <p:childTnLst>
                                    <p:set>
                                      <p:cBhvr>
                                        <p:cTn id="48" dur="1" fill="hold">
                                          <p:stCondLst>
                                            <p:cond delay="0"/>
                                          </p:stCondLst>
                                        </p:cTn>
                                        <p:tgtEl>
                                          <p:spTgt spid="10285"/>
                                        </p:tgtEl>
                                        <p:attrNameLst>
                                          <p:attrName>style.visibility</p:attrName>
                                        </p:attrNameLst>
                                      </p:cBhvr>
                                      <p:to>
                                        <p:strVal val="visible"/>
                                      </p:to>
                                    </p:set>
                                    <p:animEffect transition="in" filter="wipe(left)">
                                      <p:cBhvr>
                                        <p:cTn id="49" dur="500"/>
                                        <p:tgtEl>
                                          <p:spTgt spid="10285"/>
                                        </p:tgtEl>
                                      </p:cBhvr>
                                    </p:animEffect>
                                  </p:childTnLst>
                                </p:cTn>
                              </p:par>
                              <p:par>
                                <p:cTn id="50" presetID="22" presetClass="entr" presetSubtype="8" fill="hold" nodeType="withEffect">
                                  <p:stCondLst>
                                    <p:cond delay="0"/>
                                  </p:stCondLst>
                                  <p:childTnLst>
                                    <p:set>
                                      <p:cBhvr>
                                        <p:cTn id="51" dur="1" fill="hold">
                                          <p:stCondLst>
                                            <p:cond delay="0"/>
                                          </p:stCondLst>
                                        </p:cTn>
                                        <p:tgtEl>
                                          <p:spTgt spid="10284"/>
                                        </p:tgtEl>
                                        <p:attrNameLst>
                                          <p:attrName>style.visibility</p:attrName>
                                        </p:attrNameLst>
                                      </p:cBhvr>
                                      <p:to>
                                        <p:strVal val="visible"/>
                                      </p:to>
                                    </p:set>
                                    <p:animEffect transition="in" filter="wipe(left)">
                                      <p:cBhvr>
                                        <p:cTn id="52" dur="500"/>
                                        <p:tgtEl>
                                          <p:spTgt spid="10284"/>
                                        </p:tgtEl>
                                      </p:cBhvr>
                                    </p:animEffect>
                                  </p:childTnLst>
                                </p:cTn>
                              </p:par>
                              <p:par>
                                <p:cTn id="53" presetID="22" presetClass="entr" presetSubtype="8" fill="hold" nodeType="withEffect">
                                  <p:stCondLst>
                                    <p:cond delay="0"/>
                                  </p:stCondLst>
                                  <p:childTnLst>
                                    <p:set>
                                      <p:cBhvr>
                                        <p:cTn id="54" dur="1" fill="hold">
                                          <p:stCondLst>
                                            <p:cond delay="0"/>
                                          </p:stCondLst>
                                        </p:cTn>
                                        <p:tgtEl>
                                          <p:spTgt spid="10286"/>
                                        </p:tgtEl>
                                        <p:attrNameLst>
                                          <p:attrName>style.visibility</p:attrName>
                                        </p:attrNameLst>
                                      </p:cBhvr>
                                      <p:to>
                                        <p:strVal val="visible"/>
                                      </p:to>
                                    </p:set>
                                    <p:animEffect transition="in" filter="wipe(left)">
                                      <p:cBhvr>
                                        <p:cTn id="55" dur="500"/>
                                        <p:tgtEl>
                                          <p:spTgt spid="10286"/>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10282"/>
                                        </p:tgtEl>
                                        <p:attrNameLst>
                                          <p:attrName>style.visibility</p:attrName>
                                        </p:attrNameLst>
                                      </p:cBhvr>
                                      <p:to>
                                        <p:strVal val="visible"/>
                                      </p:to>
                                    </p:set>
                                    <p:animEffect transition="in" filter="wipe(left)">
                                      <p:cBhvr>
                                        <p:cTn id="58" dur="500"/>
                                        <p:tgtEl>
                                          <p:spTgt spid="10282"/>
                                        </p:tgtEl>
                                      </p:cBhvr>
                                    </p:animEffect>
                                  </p:childTnLst>
                                </p:cTn>
                              </p:par>
                              <p:par>
                                <p:cTn id="59" presetID="22" presetClass="entr" presetSubtype="8" fill="hold" grpId="0" nodeType="withEffect">
                                  <p:stCondLst>
                                    <p:cond delay="0"/>
                                  </p:stCondLst>
                                  <p:childTnLst>
                                    <p:set>
                                      <p:cBhvr>
                                        <p:cTn id="60" dur="1" fill="hold">
                                          <p:stCondLst>
                                            <p:cond delay="0"/>
                                          </p:stCondLst>
                                        </p:cTn>
                                        <p:tgtEl>
                                          <p:spTgt spid="10283"/>
                                        </p:tgtEl>
                                        <p:attrNameLst>
                                          <p:attrName>style.visibility</p:attrName>
                                        </p:attrNameLst>
                                      </p:cBhvr>
                                      <p:to>
                                        <p:strVal val="visible"/>
                                      </p:to>
                                    </p:set>
                                    <p:animEffect transition="in" filter="wipe(left)">
                                      <p:cBhvr>
                                        <p:cTn id="61" dur="500"/>
                                        <p:tgtEl>
                                          <p:spTgt spid="10283"/>
                                        </p:tgtEl>
                                      </p:cBhvr>
                                    </p:animEffect>
                                  </p:childTnLst>
                                </p:cTn>
                              </p:par>
                              <p:par>
                                <p:cTn id="62" presetID="22" presetClass="entr" presetSubtype="8" fill="hold" grpId="0" nodeType="withEffect">
                                  <p:stCondLst>
                                    <p:cond delay="0"/>
                                  </p:stCondLst>
                                  <p:childTnLst>
                                    <p:set>
                                      <p:cBhvr>
                                        <p:cTn id="63" dur="1" fill="hold">
                                          <p:stCondLst>
                                            <p:cond delay="0"/>
                                          </p:stCondLst>
                                        </p:cTn>
                                        <p:tgtEl>
                                          <p:spTgt spid="10267"/>
                                        </p:tgtEl>
                                        <p:attrNameLst>
                                          <p:attrName>style.visibility</p:attrName>
                                        </p:attrNameLst>
                                      </p:cBhvr>
                                      <p:to>
                                        <p:strVal val="visible"/>
                                      </p:to>
                                    </p:set>
                                    <p:animEffect transition="in" filter="wipe(left)">
                                      <p:cBhvr>
                                        <p:cTn id="64" dur="500"/>
                                        <p:tgtEl>
                                          <p:spTgt spid="10267"/>
                                        </p:tgtEl>
                                      </p:cBhvr>
                                    </p:animEffect>
                                  </p:childTnLst>
                                </p:cTn>
                              </p:par>
                              <p:par>
                                <p:cTn id="65" presetID="22" presetClass="entr" presetSubtype="8" fill="hold" grpId="0" nodeType="withEffect">
                                  <p:stCondLst>
                                    <p:cond delay="0"/>
                                  </p:stCondLst>
                                  <p:childTnLst>
                                    <p:set>
                                      <p:cBhvr>
                                        <p:cTn id="66" dur="1" fill="hold">
                                          <p:stCondLst>
                                            <p:cond delay="0"/>
                                          </p:stCondLst>
                                        </p:cTn>
                                        <p:tgtEl>
                                          <p:spTgt spid="10268"/>
                                        </p:tgtEl>
                                        <p:attrNameLst>
                                          <p:attrName>style.visibility</p:attrName>
                                        </p:attrNameLst>
                                      </p:cBhvr>
                                      <p:to>
                                        <p:strVal val="visible"/>
                                      </p:to>
                                    </p:set>
                                    <p:animEffect transition="in" filter="wipe(left)">
                                      <p:cBhvr>
                                        <p:cTn id="67" dur="500"/>
                                        <p:tgtEl>
                                          <p:spTgt spid="1026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1" fill="hold" nodeType="clickEffect">
                                  <p:stCondLst>
                                    <p:cond delay="0"/>
                                  </p:stCondLst>
                                  <p:childTnLst>
                                    <p:set>
                                      <p:cBhvr>
                                        <p:cTn id="71" dur="1" fill="hold">
                                          <p:stCondLst>
                                            <p:cond delay="0"/>
                                          </p:stCondLst>
                                        </p:cTn>
                                        <p:tgtEl>
                                          <p:spTgt spid="10287"/>
                                        </p:tgtEl>
                                        <p:attrNameLst>
                                          <p:attrName>style.visibility</p:attrName>
                                        </p:attrNameLst>
                                      </p:cBhvr>
                                      <p:to>
                                        <p:strVal val="visible"/>
                                      </p:to>
                                    </p:set>
                                    <p:animEffect transition="in" filter="wipe(up)">
                                      <p:cBhvr>
                                        <p:cTn id="72" dur="500"/>
                                        <p:tgtEl>
                                          <p:spTgt spid="10287"/>
                                        </p:tgtEl>
                                      </p:cBhvr>
                                    </p:animEffect>
                                  </p:childTnLst>
                                </p:cTn>
                              </p:par>
                              <p:par>
                                <p:cTn id="73" presetID="22" presetClass="entr" presetSubtype="1" fill="hold" grpId="0" nodeType="withEffect">
                                  <p:stCondLst>
                                    <p:cond delay="0"/>
                                  </p:stCondLst>
                                  <p:childTnLst>
                                    <p:set>
                                      <p:cBhvr>
                                        <p:cTn id="74" dur="1" fill="hold">
                                          <p:stCondLst>
                                            <p:cond delay="0"/>
                                          </p:stCondLst>
                                        </p:cTn>
                                        <p:tgtEl>
                                          <p:spTgt spid="10276"/>
                                        </p:tgtEl>
                                        <p:attrNameLst>
                                          <p:attrName>style.visibility</p:attrName>
                                        </p:attrNameLst>
                                      </p:cBhvr>
                                      <p:to>
                                        <p:strVal val="visible"/>
                                      </p:to>
                                    </p:set>
                                    <p:animEffect transition="in" filter="wipe(up)">
                                      <p:cBhvr>
                                        <p:cTn id="75" dur="500"/>
                                        <p:tgtEl>
                                          <p:spTgt spid="10276"/>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4" fill="hold" nodeType="clickEffect">
                                  <p:stCondLst>
                                    <p:cond delay="0"/>
                                  </p:stCondLst>
                                  <p:childTnLst>
                                    <p:set>
                                      <p:cBhvr>
                                        <p:cTn id="79" dur="1" fill="hold">
                                          <p:stCondLst>
                                            <p:cond delay="0"/>
                                          </p:stCondLst>
                                        </p:cTn>
                                        <p:tgtEl>
                                          <p:spTgt spid="10264"/>
                                        </p:tgtEl>
                                        <p:attrNameLst>
                                          <p:attrName>style.visibility</p:attrName>
                                        </p:attrNameLst>
                                      </p:cBhvr>
                                      <p:to>
                                        <p:strVal val="visible"/>
                                      </p:to>
                                    </p:set>
                                    <p:animEffect transition="in" filter="wipe(down)">
                                      <p:cBhvr>
                                        <p:cTn id="80" dur="500"/>
                                        <p:tgtEl>
                                          <p:spTgt spid="10264"/>
                                        </p:tgtEl>
                                      </p:cBhvr>
                                    </p:animEffect>
                                  </p:childTnLst>
                                </p:cTn>
                              </p:par>
                              <p:par>
                                <p:cTn id="81" presetID="22" presetClass="entr" presetSubtype="4" fill="hold" grpId="0" nodeType="withEffect">
                                  <p:stCondLst>
                                    <p:cond delay="0"/>
                                  </p:stCondLst>
                                  <p:childTnLst>
                                    <p:set>
                                      <p:cBhvr>
                                        <p:cTn id="82" dur="1" fill="hold">
                                          <p:stCondLst>
                                            <p:cond delay="0"/>
                                          </p:stCondLst>
                                        </p:cTn>
                                        <p:tgtEl>
                                          <p:spTgt spid="10265"/>
                                        </p:tgtEl>
                                        <p:attrNameLst>
                                          <p:attrName>style.visibility</p:attrName>
                                        </p:attrNameLst>
                                      </p:cBhvr>
                                      <p:to>
                                        <p:strVal val="visible"/>
                                      </p:to>
                                    </p:set>
                                    <p:animEffect transition="in" filter="wipe(down)">
                                      <p:cBhvr>
                                        <p:cTn id="83" dur="500"/>
                                        <p:tgtEl>
                                          <p:spTgt spid="10265"/>
                                        </p:tgtEl>
                                      </p:cBhvr>
                                    </p:animEffect>
                                  </p:childTnLst>
                                </p:cTn>
                              </p:par>
                            </p:childTnLst>
                          </p:cTn>
                        </p:par>
                      </p:childTnLst>
                    </p:cTn>
                  </p:par>
                  <p:par>
                    <p:cTn id="84" fill="hold">
                      <p:stCondLst>
                        <p:cond delay="indefinite"/>
                      </p:stCondLst>
                      <p:childTnLst>
                        <p:par>
                          <p:cTn id="85" fill="hold">
                            <p:stCondLst>
                              <p:cond delay="0"/>
                            </p:stCondLst>
                            <p:childTnLst>
                              <p:par>
                                <p:cTn id="86" presetID="22" presetClass="entr" presetSubtype="2" fill="hold" grpId="0" nodeType="clickEffect">
                                  <p:stCondLst>
                                    <p:cond delay="0"/>
                                  </p:stCondLst>
                                  <p:childTnLst>
                                    <p:set>
                                      <p:cBhvr>
                                        <p:cTn id="87" dur="1" fill="hold">
                                          <p:stCondLst>
                                            <p:cond delay="0"/>
                                          </p:stCondLst>
                                        </p:cTn>
                                        <p:tgtEl>
                                          <p:spTgt spid="10271"/>
                                        </p:tgtEl>
                                        <p:attrNameLst>
                                          <p:attrName>style.visibility</p:attrName>
                                        </p:attrNameLst>
                                      </p:cBhvr>
                                      <p:to>
                                        <p:strVal val="visible"/>
                                      </p:to>
                                    </p:set>
                                    <p:animEffect transition="in" filter="wipe(right)">
                                      <p:cBhvr>
                                        <p:cTn id="88" dur="500"/>
                                        <p:tgtEl>
                                          <p:spTgt spid="10271"/>
                                        </p:tgtEl>
                                      </p:cBhvr>
                                    </p:animEffect>
                                  </p:childTnLst>
                                </p:cTn>
                              </p:par>
                              <p:par>
                                <p:cTn id="89" presetID="22" presetClass="entr" presetSubtype="2" fill="hold" nodeType="withEffect">
                                  <p:stCondLst>
                                    <p:cond delay="0"/>
                                  </p:stCondLst>
                                  <p:childTnLst>
                                    <p:set>
                                      <p:cBhvr>
                                        <p:cTn id="90" dur="1" fill="hold">
                                          <p:stCondLst>
                                            <p:cond delay="0"/>
                                          </p:stCondLst>
                                        </p:cTn>
                                        <p:tgtEl>
                                          <p:spTgt spid="10275"/>
                                        </p:tgtEl>
                                        <p:attrNameLst>
                                          <p:attrName>style.visibility</p:attrName>
                                        </p:attrNameLst>
                                      </p:cBhvr>
                                      <p:to>
                                        <p:strVal val="visible"/>
                                      </p:to>
                                    </p:set>
                                    <p:animEffect transition="in" filter="wipe(right)">
                                      <p:cBhvr>
                                        <p:cTn id="91" dur="500"/>
                                        <p:tgtEl>
                                          <p:spTgt spid="10275"/>
                                        </p:tgtEl>
                                      </p:cBhvr>
                                    </p:animEffect>
                                  </p:childTnLst>
                                </p:cTn>
                              </p:par>
                              <p:par>
                                <p:cTn id="92" presetID="22" presetClass="entr" presetSubtype="2" fill="hold" nodeType="withEffect">
                                  <p:stCondLst>
                                    <p:cond delay="0"/>
                                  </p:stCondLst>
                                  <p:childTnLst>
                                    <p:set>
                                      <p:cBhvr>
                                        <p:cTn id="93" dur="1" fill="hold">
                                          <p:stCondLst>
                                            <p:cond delay="0"/>
                                          </p:stCondLst>
                                        </p:cTn>
                                        <p:tgtEl>
                                          <p:spTgt spid="10274"/>
                                        </p:tgtEl>
                                        <p:attrNameLst>
                                          <p:attrName>style.visibility</p:attrName>
                                        </p:attrNameLst>
                                      </p:cBhvr>
                                      <p:to>
                                        <p:strVal val="visible"/>
                                      </p:to>
                                    </p:set>
                                    <p:animEffect transition="in" filter="wipe(right)">
                                      <p:cBhvr>
                                        <p:cTn id="94" dur="500"/>
                                        <p:tgtEl>
                                          <p:spTgt spid="10274"/>
                                        </p:tgtEl>
                                      </p:cBhvr>
                                    </p:animEffect>
                                  </p:childTnLst>
                                </p:cTn>
                              </p:par>
                              <p:par>
                                <p:cTn id="95" presetID="22" presetClass="entr" presetSubtype="2" fill="hold" nodeType="withEffect">
                                  <p:stCondLst>
                                    <p:cond delay="0"/>
                                  </p:stCondLst>
                                  <p:childTnLst>
                                    <p:set>
                                      <p:cBhvr>
                                        <p:cTn id="96" dur="1" fill="hold">
                                          <p:stCondLst>
                                            <p:cond delay="0"/>
                                          </p:stCondLst>
                                        </p:cTn>
                                        <p:tgtEl>
                                          <p:spTgt spid="10269"/>
                                        </p:tgtEl>
                                        <p:attrNameLst>
                                          <p:attrName>style.visibility</p:attrName>
                                        </p:attrNameLst>
                                      </p:cBhvr>
                                      <p:to>
                                        <p:strVal val="visible"/>
                                      </p:to>
                                    </p:set>
                                    <p:animEffect transition="in" filter="wipe(right)">
                                      <p:cBhvr>
                                        <p:cTn id="97" dur="500"/>
                                        <p:tgtEl>
                                          <p:spTgt spid="10269"/>
                                        </p:tgtEl>
                                      </p:cBhvr>
                                    </p:animEffect>
                                  </p:childTnLst>
                                </p:cTn>
                              </p:par>
                              <p:par>
                                <p:cTn id="98" presetID="22" presetClass="entr" presetSubtype="2" fill="hold" grpId="0" nodeType="withEffect">
                                  <p:stCondLst>
                                    <p:cond delay="0"/>
                                  </p:stCondLst>
                                  <p:childTnLst>
                                    <p:set>
                                      <p:cBhvr>
                                        <p:cTn id="99" dur="1" fill="hold">
                                          <p:stCondLst>
                                            <p:cond delay="0"/>
                                          </p:stCondLst>
                                        </p:cTn>
                                        <p:tgtEl>
                                          <p:spTgt spid="10270"/>
                                        </p:tgtEl>
                                        <p:attrNameLst>
                                          <p:attrName>style.visibility</p:attrName>
                                        </p:attrNameLst>
                                      </p:cBhvr>
                                      <p:to>
                                        <p:strVal val="visible"/>
                                      </p:to>
                                    </p:set>
                                    <p:animEffect transition="in" filter="wipe(right)">
                                      <p:cBhvr>
                                        <p:cTn id="100" dur="500"/>
                                        <p:tgtEl>
                                          <p:spTgt spid="10270"/>
                                        </p:tgtEl>
                                      </p:cBhvr>
                                    </p:animEffect>
                                  </p:childTnLst>
                                </p:cTn>
                              </p:par>
                              <p:par>
                                <p:cTn id="101" presetID="22" presetClass="entr" presetSubtype="2" fill="hold" grpId="0" nodeType="withEffect">
                                  <p:stCondLst>
                                    <p:cond delay="0"/>
                                  </p:stCondLst>
                                  <p:childTnLst>
                                    <p:set>
                                      <p:cBhvr>
                                        <p:cTn id="102" dur="1" fill="hold">
                                          <p:stCondLst>
                                            <p:cond delay="0"/>
                                          </p:stCondLst>
                                        </p:cTn>
                                        <p:tgtEl>
                                          <p:spTgt spid="10272"/>
                                        </p:tgtEl>
                                        <p:attrNameLst>
                                          <p:attrName>style.visibility</p:attrName>
                                        </p:attrNameLst>
                                      </p:cBhvr>
                                      <p:to>
                                        <p:strVal val="visible"/>
                                      </p:to>
                                    </p:set>
                                    <p:animEffect transition="in" filter="wipe(right)">
                                      <p:cBhvr>
                                        <p:cTn id="103" dur="500"/>
                                        <p:tgtEl>
                                          <p:spTgt spid="10272"/>
                                        </p:tgtEl>
                                      </p:cBhvr>
                                    </p:animEffect>
                                  </p:childTnLst>
                                </p:cTn>
                              </p:par>
                              <p:par>
                                <p:cTn id="104" presetID="22" presetClass="entr" presetSubtype="2" fill="hold" grpId="0" nodeType="withEffect">
                                  <p:stCondLst>
                                    <p:cond delay="0"/>
                                  </p:stCondLst>
                                  <p:childTnLst>
                                    <p:set>
                                      <p:cBhvr>
                                        <p:cTn id="105" dur="1" fill="hold">
                                          <p:stCondLst>
                                            <p:cond delay="0"/>
                                          </p:stCondLst>
                                        </p:cTn>
                                        <p:tgtEl>
                                          <p:spTgt spid="10273"/>
                                        </p:tgtEl>
                                        <p:attrNameLst>
                                          <p:attrName>style.visibility</p:attrName>
                                        </p:attrNameLst>
                                      </p:cBhvr>
                                      <p:to>
                                        <p:strVal val="visible"/>
                                      </p:to>
                                    </p:set>
                                    <p:animEffect transition="in" filter="wipe(right)">
                                      <p:cBhvr>
                                        <p:cTn id="106" dur="500"/>
                                        <p:tgtEl>
                                          <p:spTgt spid="10273"/>
                                        </p:tgtEl>
                                      </p:cBhvr>
                                    </p:animEffect>
                                  </p:childTnLst>
                                </p:cTn>
                              </p:par>
                            </p:childTnLst>
                          </p:cTn>
                        </p:par>
                      </p:childTnLst>
                    </p:cTn>
                  </p:par>
                  <p:par>
                    <p:cTn id="107" fill="hold">
                      <p:stCondLst>
                        <p:cond delay="indefinite"/>
                      </p:stCondLst>
                      <p:childTnLst>
                        <p:par>
                          <p:cTn id="108" fill="hold">
                            <p:stCondLst>
                              <p:cond delay="0"/>
                            </p:stCondLst>
                            <p:childTnLst>
                              <p:par>
                                <p:cTn id="109" presetID="22" presetClass="entr" presetSubtype="1" fill="hold" nodeType="clickEffect">
                                  <p:stCondLst>
                                    <p:cond delay="0"/>
                                  </p:stCondLst>
                                  <p:childTnLst>
                                    <p:set>
                                      <p:cBhvr>
                                        <p:cTn id="110" dur="1" fill="hold">
                                          <p:stCondLst>
                                            <p:cond delay="0"/>
                                          </p:stCondLst>
                                        </p:cTn>
                                        <p:tgtEl>
                                          <p:spTgt spid="10290"/>
                                        </p:tgtEl>
                                        <p:attrNameLst>
                                          <p:attrName>style.visibility</p:attrName>
                                        </p:attrNameLst>
                                      </p:cBhvr>
                                      <p:to>
                                        <p:strVal val="visible"/>
                                      </p:to>
                                    </p:set>
                                    <p:animEffect transition="in" filter="wipe(up)">
                                      <p:cBhvr>
                                        <p:cTn id="111" dur="500"/>
                                        <p:tgtEl>
                                          <p:spTgt spid="10290"/>
                                        </p:tgtEl>
                                      </p:cBhvr>
                                    </p:animEffect>
                                  </p:childTnLst>
                                </p:cTn>
                              </p:par>
                              <p:par>
                                <p:cTn id="112" presetID="22" presetClass="entr" presetSubtype="1" fill="hold" grpId="0" nodeType="withEffect">
                                  <p:stCondLst>
                                    <p:cond delay="0"/>
                                  </p:stCondLst>
                                  <p:childTnLst>
                                    <p:set>
                                      <p:cBhvr>
                                        <p:cTn id="113" dur="1" fill="hold">
                                          <p:stCondLst>
                                            <p:cond delay="0"/>
                                          </p:stCondLst>
                                        </p:cTn>
                                        <p:tgtEl>
                                          <p:spTgt spid="10278"/>
                                        </p:tgtEl>
                                        <p:attrNameLst>
                                          <p:attrName>style.visibility</p:attrName>
                                        </p:attrNameLst>
                                      </p:cBhvr>
                                      <p:to>
                                        <p:strVal val="visible"/>
                                      </p:to>
                                    </p:set>
                                    <p:animEffect transition="in" filter="wipe(up)">
                                      <p:cBhvr>
                                        <p:cTn id="114" dur="500"/>
                                        <p:tgtEl>
                                          <p:spTgt spid="102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animBg="1"/>
      <p:bldP spid="10260" grpId="0" animBg="1"/>
      <p:bldP spid="10261" grpId="0" animBg="1"/>
      <p:bldP spid="10263" grpId="0" animBg="1"/>
      <p:bldP spid="10265" grpId="0" animBg="1"/>
      <p:bldP spid="10267" grpId="0" animBg="1"/>
      <p:bldP spid="10268" grpId="0"/>
      <p:bldP spid="10270" grpId="0" animBg="1"/>
      <p:bldP spid="10271" grpId="0"/>
      <p:bldP spid="10272" grpId="0" animBg="1"/>
      <p:bldP spid="10273" grpId="0" animBg="1"/>
      <p:bldP spid="10276" grpId="0" animBg="1"/>
      <p:bldP spid="10278" grpId="0" animBg="1"/>
      <p:bldP spid="10280" grpId="0" animBg="1"/>
      <p:bldP spid="10282" grpId="0" animBg="1"/>
      <p:bldP spid="1028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CA536AE9-22D9-E2DF-4C86-CB731FA1E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7" b="16851"/>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88">
            <a:extLst>
              <a:ext uri="{FF2B5EF4-FFF2-40B4-BE49-F238E27FC236}">
                <a16:creationId xmlns:a16="http://schemas.microsoft.com/office/drawing/2014/main" id="{7C870ED9-0C72-39EB-8564-10434F20D582}"/>
              </a:ext>
            </a:extLst>
          </p:cNvPr>
          <p:cNvSpPr/>
          <p:nvPr/>
        </p:nvSpPr>
        <p:spPr>
          <a:xfrm>
            <a:off x="0" y="-1"/>
            <a:ext cx="12192000" cy="6858000"/>
          </a:xfrm>
          <a:prstGeom prst="rect">
            <a:avLst/>
          </a:prstGeom>
          <a:solidFill>
            <a:schemeClr val="accent6">
              <a:lumMod val="7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3" name="Rectangle: Rounded Corners 2">
            <a:extLst>
              <a:ext uri="{FF2B5EF4-FFF2-40B4-BE49-F238E27FC236}">
                <a16:creationId xmlns:a16="http://schemas.microsoft.com/office/drawing/2014/main" id="{6D314C13-7EB7-3363-BE8E-3CB6F5D3EA7C}"/>
              </a:ext>
            </a:extLst>
          </p:cNvPr>
          <p:cNvSpPr/>
          <p:nvPr/>
        </p:nvSpPr>
        <p:spPr>
          <a:xfrm>
            <a:off x="-902404" y="5528219"/>
            <a:ext cx="13094404" cy="183424"/>
          </a:xfrm>
          <a:prstGeom prst="roundRect">
            <a:avLst/>
          </a:prstGeom>
          <a:solidFill>
            <a:srgbClr val="FEBB27"/>
          </a:solidFill>
          <a:ln>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4">
            <a:extLst>
              <a:ext uri="{FF2B5EF4-FFF2-40B4-BE49-F238E27FC236}">
                <a16:creationId xmlns:a16="http://schemas.microsoft.com/office/drawing/2014/main" id="{9CDA2FEC-44A5-4F75-A89B-3E013EB5D120}"/>
              </a:ext>
            </a:extLst>
          </p:cNvPr>
          <p:cNvSpPr/>
          <p:nvPr/>
        </p:nvSpPr>
        <p:spPr>
          <a:xfrm>
            <a:off x="1090569" y="3769908"/>
            <a:ext cx="10846873" cy="1354217"/>
          </a:xfrm>
          <a:prstGeom prst="rect">
            <a:avLst/>
          </a:prstGeom>
        </p:spPr>
        <p:txBody>
          <a:bodyPr wrap="square">
            <a:spAutoFit/>
          </a:bodyPr>
          <a:lstStyle/>
          <a:p>
            <a:pPr algn="r" rtl="1"/>
            <a:r>
              <a:rPr lang="ar-EG" sz="5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مرحلة التحليل </a:t>
            </a:r>
          </a:p>
          <a:p>
            <a:pPr algn="r" rtl="1"/>
            <a:r>
              <a:rPr lang="ar-EG"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اختيار المدينة الملائمة &amp; تحليل الوضع القائم &amp; المؤثرات الإيجابية والسلبية</a:t>
            </a:r>
            <a:endParaRPr lang="en-US"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5" name="Rectangle: Rounded Corners 4">
            <a:extLst>
              <a:ext uri="{FF2B5EF4-FFF2-40B4-BE49-F238E27FC236}">
                <a16:creationId xmlns:a16="http://schemas.microsoft.com/office/drawing/2014/main" id="{D7926E9D-E885-87B4-4E54-A0343B31D0AE}"/>
              </a:ext>
            </a:extLst>
          </p:cNvPr>
          <p:cNvSpPr/>
          <p:nvPr/>
        </p:nvSpPr>
        <p:spPr>
          <a:xfrm>
            <a:off x="7041930" y="5312754"/>
            <a:ext cx="8198070" cy="578069"/>
          </a:xfrm>
          <a:prstGeom prst="roundRect">
            <a:avLst/>
          </a:prstGeom>
          <a:solidFill>
            <a:schemeClr val="bg1"/>
          </a:solidFill>
          <a:ln>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403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Rounded Corners 32">
            <a:extLst>
              <a:ext uri="{FF2B5EF4-FFF2-40B4-BE49-F238E27FC236}">
                <a16:creationId xmlns:a16="http://schemas.microsoft.com/office/drawing/2014/main" id="{5E8CCB93-5146-D6AD-CA72-CB345F694BA9}"/>
              </a:ext>
            </a:extLst>
          </p:cNvPr>
          <p:cNvSpPr/>
          <p:nvPr/>
        </p:nvSpPr>
        <p:spPr>
          <a:xfrm>
            <a:off x="755052" y="2364459"/>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Rounded Corners 31">
            <a:extLst>
              <a:ext uri="{FF2B5EF4-FFF2-40B4-BE49-F238E27FC236}">
                <a16:creationId xmlns:a16="http://schemas.microsoft.com/office/drawing/2014/main" id="{F99A47ED-3DE0-48A0-F42B-8829B68DC340}"/>
              </a:ext>
            </a:extLst>
          </p:cNvPr>
          <p:cNvSpPr/>
          <p:nvPr/>
        </p:nvSpPr>
        <p:spPr>
          <a:xfrm>
            <a:off x="5231057" y="2353365"/>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25" name="Straight Connector 24">
            <a:extLst>
              <a:ext uri="{FF2B5EF4-FFF2-40B4-BE49-F238E27FC236}">
                <a16:creationId xmlns:a16="http://schemas.microsoft.com/office/drawing/2014/main" id="{079236BA-09F2-02B0-EF9E-32AC085BC4B7}"/>
              </a:ext>
            </a:extLst>
          </p:cNvPr>
          <p:cNvCxnSpPr>
            <a:cxnSpLocks/>
            <a:stCxn id="9" idx="2"/>
          </p:cNvCxnSpPr>
          <p:nvPr/>
        </p:nvCxnSpPr>
        <p:spPr>
          <a:xfrm>
            <a:off x="7652116" y="443620"/>
            <a:ext cx="0" cy="737925"/>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779C90F-E50C-28AC-5359-3C9A771BC755}"/>
              </a:ext>
            </a:extLst>
          </p:cNvPr>
          <p:cNvCxnSpPr>
            <a:cxnSpLocks/>
          </p:cNvCxnSpPr>
          <p:nvPr/>
        </p:nvCxnSpPr>
        <p:spPr>
          <a:xfrm>
            <a:off x="1918371" y="1167966"/>
            <a:ext cx="9110309" cy="1"/>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AD73A1-D9B1-CDB0-4B88-4A7B9A30F21B}"/>
              </a:ext>
            </a:extLst>
          </p:cNvPr>
          <p:cNvCxnSpPr>
            <a:cxnSpLocks/>
          </p:cNvCxnSpPr>
          <p:nvPr/>
        </p:nvCxnSpPr>
        <p:spPr>
          <a:xfrm>
            <a:off x="6360454" y="1181545"/>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809FAB-3C3E-B559-0B4F-CA1F44752DA8}"/>
              </a:ext>
            </a:extLst>
          </p:cNvPr>
          <p:cNvCxnSpPr>
            <a:cxnSpLocks/>
            <a:endCxn id="33" idx="0"/>
          </p:cNvCxnSpPr>
          <p:nvPr/>
        </p:nvCxnSpPr>
        <p:spPr>
          <a:xfrm>
            <a:off x="1918371" y="1167966"/>
            <a:ext cx="1" cy="1196493"/>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F729A3B5-AAB1-4B21-C533-F077460A910E}"/>
              </a:ext>
            </a:extLst>
          </p:cNvPr>
          <p:cNvCxnSpPr>
            <a:cxnSpLocks/>
            <a:stCxn id="32" idx="3"/>
          </p:cNvCxnSpPr>
          <p:nvPr/>
        </p:nvCxnSpPr>
        <p:spPr>
          <a:xfrm flipH="1">
            <a:off x="7110657"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4274F8AA-C602-225B-757A-E97041B7F7F5}"/>
              </a:ext>
            </a:extLst>
          </p:cNvPr>
          <p:cNvSpPr txBox="1"/>
          <p:nvPr/>
        </p:nvSpPr>
        <p:spPr>
          <a:xfrm>
            <a:off x="5231058" y="2378815"/>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مستوى المحافظة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50" name="TextBox 49">
            <a:extLst>
              <a:ext uri="{FF2B5EF4-FFF2-40B4-BE49-F238E27FC236}">
                <a16:creationId xmlns:a16="http://schemas.microsoft.com/office/drawing/2014/main" id="{E09992EC-53B0-4FCD-3E25-7ACAA84B0522}"/>
              </a:ext>
            </a:extLst>
          </p:cNvPr>
          <p:cNvSpPr txBox="1"/>
          <p:nvPr/>
        </p:nvSpPr>
        <p:spPr>
          <a:xfrm>
            <a:off x="735256" y="2357242"/>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المستوى المحلي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1" name="Straight Connector 10">
            <a:extLst>
              <a:ext uri="{FF2B5EF4-FFF2-40B4-BE49-F238E27FC236}">
                <a16:creationId xmlns:a16="http://schemas.microsoft.com/office/drawing/2014/main" id="{6027CF20-25E9-E5AB-2238-F2A5F49A7911}"/>
              </a:ext>
            </a:extLst>
          </p:cNvPr>
          <p:cNvCxnSpPr>
            <a:cxnSpLocks/>
          </p:cNvCxnSpPr>
          <p:nvPr/>
        </p:nvCxnSpPr>
        <p:spPr>
          <a:xfrm>
            <a:off x="11028680" y="1167966"/>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14D9B1DC-FCED-2ECF-EB99-1333DB25450B}"/>
              </a:ext>
            </a:extLst>
          </p:cNvPr>
          <p:cNvSpPr/>
          <p:nvPr/>
        </p:nvSpPr>
        <p:spPr>
          <a:xfrm>
            <a:off x="9773921" y="2385506"/>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5FD5A909-876A-DAC0-1F19-A68F3A75DD94}"/>
              </a:ext>
            </a:extLst>
          </p:cNvPr>
          <p:cNvSpPr txBox="1"/>
          <p:nvPr/>
        </p:nvSpPr>
        <p:spPr>
          <a:xfrm>
            <a:off x="9773920" y="253699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اختيار المدينة الملاءمة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5" name="Connector: Elbow 14">
            <a:extLst>
              <a:ext uri="{FF2B5EF4-FFF2-40B4-BE49-F238E27FC236}">
                <a16:creationId xmlns:a16="http://schemas.microsoft.com/office/drawing/2014/main" id="{649221F9-9734-FF00-2603-8828B0E649E4}"/>
              </a:ext>
            </a:extLst>
          </p:cNvPr>
          <p:cNvCxnSpPr>
            <a:cxnSpLocks/>
          </p:cNvCxnSpPr>
          <p:nvPr/>
        </p:nvCxnSpPr>
        <p:spPr>
          <a:xfrm rot="5400000">
            <a:off x="10612540" y="3364339"/>
            <a:ext cx="1491339" cy="936063"/>
          </a:xfrm>
          <a:prstGeom prst="bentConnector3">
            <a:avLst>
              <a:gd name="adj1" fmla="val 101095"/>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F226D91A-52DC-8E18-70A7-EF5A11158F8F}"/>
              </a:ext>
            </a:extLst>
          </p:cNvPr>
          <p:cNvSpPr/>
          <p:nvPr/>
        </p:nvSpPr>
        <p:spPr>
          <a:xfrm>
            <a:off x="8525295" y="4279461"/>
            <a:ext cx="2326639" cy="518054"/>
          </a:xfrm>
          <a:prstGeom prst="roundRect">
            <a:avLst/>
          </a:prstGeom>
          <a:solidFill>
            <a:srgbClr val="7EC34C"/>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F65BB1E0-09F1-D974-270D-8CFF69731000}"/>
              </a:ext>
            </a:extLst>
          </p:cNvPr>
          <p:cNvSpPr/>
          <p:nvPr/>
        </p:nvSpPr>
        <p:spPr>
          <a:xfrm>
            <a:off x="8563538" y="5066956"/>
            <a:ext cx="2326639" cy="707886"/>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Connector: Elbow 20">
            <a:extLst>
              <a:ext uri="{FF2B5EF4-FFF2-40B4-BE49-F238E27FC236}">
                <a16:creationId xmlns:a16="http://schemas.microsoft.com/office/drawing/2014/main" id="{5F4F7B09-E728-EDCB-C26A-3B55EF807C3D}"/>
              </a:ext>
            </a:extLst>
          </p:cNvPr>
          <p:cNvCxnSpPr>
            <a:cxnSpLocks/>
          </p:cNvCxnSpPr>
          <p:nvPr/>
        </p:nvCxnSpPr>
        <p:spPr>
          <a:xfrm flipH="1">
            <a:off x="2689859"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AD8CCDCD-B9C7-DD58-0FE8-8692C82A0F50}"/>
              </a:ext>
            </a:extLst>
          </p:cNvPr>
          <p:cNvSpPr/>
          <p:nvPr/>
        </p:nvSpPr>
        <p:spPr>
          <a:xfrm>
            <a:off x="324977"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EA585FF-FDAA-69B8-544A-EFA6A4391DAE}"/>
              </a:ext>
            </a:extLst>
          </p:cNvPr>
          <p:cNvSpPr/>
          <p:nvPr/>
        </p:nvSpPr>
        <p:spPr>
          <a:xfrm>
            <a:off x="363220"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Rounded Corners 23">
            <a:extLst>
              <a:ext uri="{FF2B5EF4-FFF2-40B4-BE49-F238E27FC236}">
                <a16:creationId xmlns:a16="http://schemas.microsoft.com/office/drawing/2014/main" id="{7C737299-BE7A-4C9F-C540-A2ECE285B6D5}"/>
              </a:ext>
            </a:extLst>
          </p:cNvPr>
          <p:cNvSpPr/>
          <p:nvPr/>
        </p:nvSpPr>
        <p:spPr>
          <a:xfrm>
            <a:off x="363220"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Rounded Corners 28">
            <a:extLst>
              <a:ext uri="{FF2B5EF4-FFF2-40B4-BE49-F238E27FC236}">
                <a16:creationId xmlns:a16="http://schemas.microsoft.com/office/drawing/2014/main" id="{7F906E4F-1D68-9826-7E28-D13C518610A9}"/>
              </a:ext>
            </a:extLst>
          </p:cNvPr>
          <p:cNvSpPr/>
          <p:nvPr/>
        </p:nvSpPr>
        <p:spPr>
          <a:xfrm>
            <a:off x="363220" y="5700093"/>
            <a:ext cx="2326639" cy="519918"/>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AB2B1892-B1B7-EBC9-BC9B-E5DBA7417CCD}"/>
              </a:ext>
            </a:extLst>
          </p:cNvPr>
          <p:cNvSpPr/>
          <p:nvPr/>
        </p:nvSpPr>
        <p:spPr>
          <a:xfrm>
            <a:off x="4724711"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Rounded Corners 34">
            <a:extLst>
              <a:ext uri="{FF2B5EF4-FFF2-40B4-BE49-F238E27FC236}">
                <a16:creationId xmlns:a16="http://schemas.microsoft.com/office/drawing/2014/main" id="{37E1F4A3-A128-3867-B25E-A9C110966FA7}"/>
              </a:ext>
            </a:extLst>
          </p:cNvPr>
          <p:cNvSpPr/>
          <p:nvPr/>
        </p:nvSpPr>
        <p:spPr>
          <a:xfrm>
            <a:off x="4762954"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a:extLst>
              <a:ext uri="{FF2B5EF4-FFF2-40B4-BE49-F238E27FC236}">
                <a16:creationId xmlns:a16="http://schemas.microsoft.com/office/drawing/2014/main" id="{462F6557-08B3-4EB4-D5DB-6BC31633A040}"/>
              </a:ext>
            </a:extLst>
          </p:cNvPr>
          <p:cNvSpPr/>
          <p:nvPr/>
        </p:nvSpPr>
        <p:spPr>
          <a:xfrm>
            <a:off x="4762954"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9416777F-00AB-3FD1-A2F0-4F83BAA0EE80}"/>
              </a:ext>
            </a:extLst>
          </p:cNvPr>
          <p:cNvSpPr txBox="1"/>
          <p:nvPr/>
        </p:nvSpPr>
        <p:spPr>
          <a:xfrm>
            <a:off x="8572884" y="4344840"/>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انعدام الإمن الغذائي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39" name="TextBox 38">
            <a:extLst>
              <a:ext uri="{FF2B5EF4-FFF2-40B4-BE49-F238E27FC236}">
                <a16:creationId xmlns:a16="http://schemas.microsoft.com/office/drawing/2014/main" id="{509B4F23-93E3-03BB-2AF4-48DAD2DAEED4}"/>
              </a:ext>
            </a:extLst>
          </p:cNvPr>
          <p:cNvSpPr txBox="1"/>
          <p:nvPr/>
        </p:nvSpPr>
        <p:spPr>
          <a:xfrm>
            <a:off x="8525295" y="5126860"/>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ملائمة المدن للزراعة الحضرية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43" name="Connector: Elbow 42">
            <a:extLst>
              <a:ext uri="{FF2B5EF4-FFF2-40B4-BE49-F238E27FC236}">
                <a16:creationId xmlns:a16="http://schemas.microsoft.com/office/drawing/2014/main" id="{D17ED384-2251-C787-37B5-F33121682D0A}"/>
              </a:ext>
            </a:extLst>
          </p:cNvPr>
          <p:cNvCxnSpPr>
            <a:cxnSpLocks/>
            <a:endCxn id="39" idx="3"/>
          </p:cNvCxnSpPr>
          <p:nvPr/>
        </p:nvCxnSpPr>
        <p:spPr>
          <a:xfrm rot="5400000">
            <a:off x="10824136" y="4478697"/>
            <a:ext cx="1029903" cy="974308"/>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5" name="Connector: Elbow 54">
            <a:extLst>
              <a:ext uri="{FF2B5EF4-FFF2-40B4-BE49-F238E27FC236}">
                <a16:creationId xmlns:a16="http://schemas.microsoft.com/office/drawing/2014/main" id="{9754B29A-87A2-8C46-9774-2FAFC1F81FEE}"/>
              </a:ext>
            </a:extLst>
          </p:cNvPr>
          <p:cNvCxnSpPr>
            <a:cxnSpLocks/>
          </p:cNvCxnSpPr>
          <p:nvPr/>
        </p:nvCxnSpPr>
        <p:spPr>
          <a:xfrm rot="10800000" flipV="1">
            <a:off x="7071673" y="3741466"/>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8" name="Connector: Elbow 57">
            <a:extLst>
              <a:ext uri="{FF2B5EF4-FFF2-40B4-BE49-F238E27FC236}">
                <a16:creationId xmlns:a16="http://schemas.microsoft.com/office/drawing/2014/main" id="{49627111-2D8B-A429-387A-18D929DD7908}"/>
              </a:ext>
            </a:extLst>
          </p:cNvPr>
          <p:cNvCxnSpPr>
            <a:cxnSpLocks/>
            <a:endCxn id="36" idx="3"/>
          </p:cNvCxnSpPr>
          <p:nvPr/>
        </p:nvCxnSpPr>
        <p:spPr>
          <a:xfrm rot="5400000">
            <a:off x="7028287" y="4512207"/>
            <a:ext cx="822546" cy="699933"/>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5" name="Connector: Elbow 64">
            <a:extLst>
              <a:ext uri="{FF2B5EF4-FFF2-40B4-BE49-F238E27FC236}">
                <a16:creationId xmlns:a16="http://schemas.microsoft.com/office/drawing/2014/main" id="{7BBBF4F6-F717-BFF2-69ED-EB28E0F72CB2}"/>
              </a:ext>
            </a:extLst>
          </p:cNvPr>
          <p:cNvCxnSpPr>
            <a:cxnSpLocks/>
          </p:cNvCxnSpPr>
          <p:nvPr/>
        </p:nvCxnSpPr>
        <p:spPr>
          <a:xfrm rot="10800000" flipV="1">
            <a:off x="2651616" y="3751390"/>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6" name="Connector: Elbow 65">
            <a:extLst>
              <a:ext uri="{FF2B5EF4-FFF2-40B4-BE49-F238E27FC236}">
                <a16:creationId xmlns:a16="http://schemas.microsoft.com/office/drawing/2014/main" id="{B5A8E631-A3DF-0B74-BBFD-7D08120A6315}"/>
              </a:ext>
            </a:extLst>
          </p:cNvPr>
          <p:cNvCxnSpPr>
            <a:cxnSpLocks/>
            <a:endCxn id="24" idx="3"/>
          </p:cNvCxnSpPr>
          <p:nvPr/>
        </p:nvCxnSpPr>
        <p:spPr>
          <a:xfrm rot="5400000">
            <a:off x="2623355" y="4527330"/>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8A8DE1A5-D92E-87B8-E5EC-78790C9A4FFA}"/>
              </a:ext>
            </a:extLst>
          </p:cNvPr>
          <p:cNvCxnSpPr>
            <a:cxnSpLocks/>
          </p:cNvCxnSpPr>
          <p:nvPr/>
        </p:nvCxnSpPr>
        <p:spPr>
          <a:xfrm rot="5400000">
            <a:off x="2623355" y="5266317"/>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16192A04-7D0B-FC1C-92F8-B953609804AE}"/>
              </a:ext>
            </a:extLst>
          </p:cNvPr>
          <p:cNvSpPr txBox="1"/>
          <p:nvPr/>
        </p:nvSpPr>
        <p:spPr>
          <a:xfrm>
            <a:off x="4816953" y="350721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1" name="TextBox 70">
            <a:extLst>
              <a:ext uri="{FF2B5EF4-FFF2-40B4-BE49-F238E27FC236}">
                <a16:creationId xmlns:a16="http://schemas.microsoft.com/office/drawing/2014/main" id="{E34EAD1B-5363-435A-1DAD-82CFE4BE9B45}"/>
              </a:ext>
            </a:extLst>
          </p:cNvPr>
          <p:cNvSpPr txBox="1"/>
          <p:nvPr/>
        </p:nvSpPr>
        <p:spPr>
          <a:xfrm>
            <a:off x="4751233" y="4284792"/>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2" name="TextBox 71">
            <a:extLst>
              <a:ext uri="{FF2B5EF4-FFF2-40B4-BE49-F238E27FC236}">
                <a16:creationId xmlns:a16="http://schemas.microsoft.com/office/drawing/2014/main" id="{6096A448-2E6C-8421-AE1B-96A906075193}"/>
              </a:ext>
            </a:extLst>
          </p:cNvPr>
          <p:cNvSpPr txBox="1"/>
          <p:nvPr/>
        </p:nvSpPr>
        <p:spPr>
          <a:xfrm>
            <a:off x="4729975" y="508069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3" name="TextBox 72">
            <a:extLst>
              <a:ext uri="{FF2B5EF4-FFF2-40B4-BE49-F238E27FC236}">
                <a16:creationId xmlns:a16="http://schemas.microsoft.com/office/drawing/2014/main" id="{1DA165D0-584B-45A9-9B1B-B74E19F105F2}"/>
              </a:ext>
            </a:extLst>
          </p:cNvPr>
          <p:cNvSpPr txBox="1"/>
          <p:nvPr/>
        </p:nvSpPr>
        <p:spPr>
          <a:xfrm>
            <a:off x="408373" y="348447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4" name="TextBox 73">
            <a:extLst>
              <a:ext uri="{FF2B5EF4-FFF2-40B4-BE49-F238E27FC236}">
                <a16:creationId xmlns:a16="http://schemas.microsoft.com/office/drawing/2014/main" id="{6950C641-A597-0E39-0E58-3401598C0B5B}"/>
              </a:ext>
            </a:extLst>
          </p:cNvPr>
          <p:cNvSpPr txBox="1"/>
          <p:nvPr/>
        </p:nvSpPr>
        <p:spPr>
          <a:xfrm>
            <a:off x="342653" y="4262048"/>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5" name="TextBox 74">
            <a:extLst>
              <a:ext uri="{FF2B5EF4-FFF2-40B4-BE49-F238E27FC236}">
                <a16:creationId xmlns:a16="http://schemas.microsoft.com/office/drawing/2014/main" id="{42F3ED46-11B5-1232-63CA-46085DFABC9A}"/>
              </a:ext>
            </a:extLst>
          </p:cNvPr>
          <p:cNvSpPr txBox="1"/>
          <p:nvPr/>
        </p:nvSpPr>
        <p:spPr>
          <a:xfrm>
            <a:off x="321395" y="505794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6" name="TextBox 75">
            <a:extLst>
              <a:ext uri="{FF2B5EF4-FFF2-40B4-BE49-F238E27FC236}">
                <a16:creationId xmlns:a16="http://schemas.microsoft.com/office/drawing/2014/main" id="{940DE44C-8E0D-8C3E-39EF-9DF12033D942}"/>
              </a:ext>
            </a:extLst>
          </p:cNvPr>
          <p:cNvSpPr txBox="1"/>
          <p:nvPr/>
        </p:nvSpPr>
        <p:spPr>
          <a:xfrm>
            <a:off x="349868" y="577550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زراعي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97745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1000"/>
                                        <p:tgtEl>
                                          <p:spTgt spid="28"/>
                                        </p:tgtEl>
                                      </p:cBhvr>
                                    </p:animEffect>
                                    <p:anim calcmode="lin" valueType="num">
                                      <p:cBhvr>
                                        <p:cTn id="13" dur="1000" fill="hold"/>
                                        <p:tgtEl>
                                          <p:spTgt spid="28"/>
                                        </p:tgtEl>
                                        <p:attrNameLst>
                                          <p:attrName>ppt_x</p:attrName>
                                        </p:attrNameLst>
                                      </p:cBhvr>
                                      <p:tavLst>
                                        <p:tav tm="0">
                                          <p:val>
                                            <p:strVal val="#ppt_x"/>
                                          </p:val>
                                        </p:tav>
                                        <p:tav tm="100000">
                                          <p:val>
                                            <p:strVal val="#ppt_x"/>
                                          </p:val>
                                        </p:tav>
                                      </p:tavLst>
                                    </p:anim>
                                    <p:anim calcmode="lin" valueType="num">
                                      <p:cBhvr>
                                        <p:cTn id="14" dur="1000" fill="hold"/>
                                        <p:tgtEl>
                                          <p:spTgt spid="2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1000"/>
                                        <p:tgtEl>
                                          <p:spTgt spid="25"/>
                                        </p:tgtEl>
                                      </p:cBhvr>
                                    </p:animEffect>
                                    <p:anim calcmode="lin" valueType="num">
                                      <p:cBhvr>
                                        <p:cTn id="18" dur="1000" fill="hold"/>
                                        <p:tgtEl>
                                          <p:spTgt spid="25"/>
                                        </p:tgtEl>
                                        <p:attrNameLst>
                                          <p:attrName>ppt_x</p:attrName>
                                        </p:attrNameLst>
                                      </p:cBhvr>
                                      <p:tavLst>
                                        <p:tav tm="0">
                                          <p:val>
                                            <p:strVal val="#ppt_x"/>
                                          </p:val>
                                        </p:tav>
                                        <p:tav tm="100000">
                                          <p:val>
                                            <p:strVal val="#ppt_x"/>
                                          </p:val>
                                        </p:tav>
                                      </p:tavLst>
                                    </p:anim>
                                    <p:anim calcmode="lin" valueType="num">
                                      <p:cBhvr>
                                        <p:cTn id="19" dur="1000" fill="hold"/>
                                        <p:tgtEl>
                                          <p:spTgt spid="25"/>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1000"/>
                                        <p:tgtEl>
                                          <p:spTgt spid="30"/>
                                        </p:tgtEl>
                                      </p:cBhvr>
                                    </p:animEffect>
                                    <p:anim calcmode="lin" valueType="num">
                                      <p:cBhvr>
                                        <p:cTn id="23" dur="1000" fill="hold"/>
                                        <p:tgtEl>
                                          <p:spTgt spid="30"/>
                                        </p:tgtEl>
                                        <p:attrNameLst>
                                          <p:attrName>ppt_x</p:attrName>
                                        </p:attrNameLst>
                                      </p:cBhvr>
                                      <p:tavLst>
                                        <p:tav tm="0">
                                          <p:val>
                                            <p:strVal val="#ppt_x"/>
                                          </p:val>
                                        </p:tav>
                                        <p:tav tm="100000">
                                          <p:val>
                                            <p:strVal val="#ppt_x"/>
                                          </p:val>
                                        </p:tav>
                                      </p:tavLst>
                                    </p:anim>
                                    <p:anim calcmode="lin" valueType="num">
                                      <p:cBhvr>
                                        <p:cTn id="24" dur="1000" fill="hold"/>
                                        <p:tgtEl>
                                          <p:spTgt spid="30"/>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1000"/>
                                        <p:tgtEl>
                                          <p:spTgt spid="31"/>
                                        </p:tgtEl>
                                      </p:cBhvr>
                                    </p:animEffect>
                                    <p:anim calcmode="lin" valueType="num">
                                      <p:cBhvr>
                                        <p:cTn id="28" dur="1000" fill="hold"/>
                                        <p:tgtEl>
                                          <p:spTgt spid="31"/>
                                        </p:tgtEl>
                                        <p:attrNameLst>
                                          <p:attrName>ppt_x</p:attrName>
                                        </p:attrNameLst>
                                      </p:cBhvr>
                                      <p:tavLst>
                                        <p:tav tm="0">
                                          <p:val>
                                            <p:strVal val="#ppt_x"/>
                                          </p:val>
                                        </p:tav>
                                        <p:tav tm="100000">
                                          <p:val>
                                            <p:strVal val="#ppt_x"/>
                                          </p:val>
                                        </p:tav>
                                      </p:tavLst>
                                    </p:anim>
                                    <p:anim calcmode="lin" valueType="num">
                                      <p:cBhvr>
                                        <p:cTn id="29" dur="1000" fill="hold"/>
                                        <p:tgtEl>
                                          <p:spTgt spid="31"/>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50"/>
                                        </p:tgtEl>
                                        <p:attrNameLst>
                                          <p:attrName>style.visibility</p:attrName>
                                        </p:attrNameLst>
                                      </p:cBhvr>
                                      <p:to>
                                        <p:strVal val="visible"/>
                                      </p:to>
                                    </p:set>
                                    <p:animEffect transition="in" filter="fade">
                                      <p:cBhvr>
                                        <p:cTn id="32" dur="1000"/>
                                        <p:tgtEl>
                                          <p:spTgt spid="50"/>
                                        </p:tgtEl>
                                      </p:cBhvr>
                                    </p:animEffect>
                                    <p:anim calcmode="lin" valueType="num">
                                      <p:cBhvr>
                                        <p:cTn id="33" dur="1000" fill="hold"/>
                                        <p:tgtEl>
                                          <p:spTgt spid="50"/>
                                        </p:tgtEl>
                                        <p:attrNameLst>
                                          <p:attrName>ppt_x</p:attrName>
                                        </p:attrNameLst>
                                      </p:cBhvr>
                                      <p:tavLst>
                                        <p:tav tm="0">
                                          <p:val>
                                            <p:strVal val="#ppt_x"/>
                                          </p:val>
                                        </p:tav>
                                        <p:tav tm="100000">
                                          <p:val>
                                            <p:strVal val="#ppt_x"/>
                                          </p:val>
                                        </p:tav>
                                      </p:tavLst>
                                    </p:anim>
                                    <p:anim calcmode="lin" valueType="num">
                                      <p:cBhvr>
                                        <p:cTn id="34" dur="1000" fill="hold"/>
                                        <p:tgtEl>
                                          <p:spTgt spid="50"/>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9"/>
                                        </p:tgtEl>
                                        <p:attrNameLst>
                                          <p:attrName>style.visibility</p:attrName>
                                        </p:attrNameLst>
                                      </p:cBhvr>
                                      <p:to>
                                        <p:strVal val="visible"/>
                                      </p:to>
                                    </p:set>
                                    <p:animEffect transition="in" filter="fade">
                                      <p:cBhvr>
                                        <p:cTn id="37" dur="1000"/>
                                        <p:tgtEl>
                                          <p:spTgt spid="49"/>
                                        </p:tgtEl>
                                      </p:cBhvr>
                                    </p:animEffect>
                                    <p:anim calcmode="lin" valueType="num">
                                      <p:cBhvr>
                                        <p:cTn id="38" dur="1000" fill="hold"/>
                                        <p:tgtEl>
                                          <p:spTgt spid="49"/>
                                        </p:tgtEl>
                                        <p:attrNameLst>
                                          <p:attrName>ppt_x</p:attrName>
                                        </p:attrNameLst>
                                      </p:cBhvr>
                                      <p:tavLst>
                                        <p:tav tm="0">
                                          <p:val>
                                            <p:strVal val="#ppt_x"/>
                                          </p:val>
                                        </p:tav>
                                        <p:tav tm="100000">
                                          <p:val>
                                            <p:strVal val="#ppt_x"/>
                                          </p:val>
                                        </p:tav>
                                      </p:tavLst>
                                    </p:anim>
                                    <p:anim calcmode="lin" valueType="num">
                                      <p:cBhvr>
                                        <p:cTn id="39" dur="1000" fill="hold"/>
                                        <p:tgtEl>
                                          <p:spTgt spid="49"/>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1000"/>
                                        <p:tgtEl>
                                          <p:spTgt spid="33"/>
                                        </p:tgtEl>
                                      </p:cBhvr>
                                    </p:animEffect>
                                    <p:anim calcmode="lin" valueType="num">
                                      <p:cBhvr>
                                        <p:cTn id="43" dur="1000" fill="hold"/>
                                        <p:tgtEl>
                                          <p:spTgt spid="33"/>
                                        </p:tgtEl>
                                        <p:attrNameLst>
                                          <p:attrName>ppt_x</p:attrName>
                                        </p:attrNameLst>
                                      </p:cBhvr>
                                      <p:tavLst>
                                        <p:tav tm="0">
                                          <p:val>
                                            <p:strVal val="#ppt_x"/>
                                          </p:val>
                                        </p:tav>
                                        <p:tav tm="100000">
                                          <p:val>
                                            <p:strVal val="#ppt_x"/>
                                          </p:val>
                                        </p:tav>
                                      </p:tavLst>
                                    </p:anim>
                                    <p:anim calcmode="lin" valueType="num">
                                      <p:cBhvr>
                                        <p:cTn id="44" dur="1000" fill="hold"/>
                                        <p:tgtEl>
                                          <p:spTgt spid="33"/>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1000"/>
                                        <p:tgtEl>
                                          <p:spTgt spid="32"/>
                                        </p:tgtEl>
                                      </p:cBhvr>
                                    </p:animEffect>
                                    <p:anim calcmode="lin" valueType="num">
                                      <p:cBhvr>
                                        <p:cTn id="48" dur="1000" fill="hold"/>
                                        <p:tgtEl>
                                          <p:spTgt spid="32"/>
                                        </p:tgtEl>
                                        <p:attrNameLst>
                                          <p:attrName>ppt_x</p:attrName>
                                        </p:attrNameLst>
                                      </p:cBhvr>
                                      <p:tavLst>
                                        <p:tav tm="0">
                                          <p:val>
                                            <p:strVal val="#ppt_x"/>
                                          </p:val>
                                        </p:tav>
                                        <p:tav tm="100000">
                                          <p:val>
                                            <p:strVal val="#ppt_x"/>
                                          </p:val>
                                        </p:tav>
                                      </p:tavLst>
                                    </p:anim>
                                    <p:anim calcmode="lin" valueType="num">
                                      <p:cBhvr>
                                        <p:cTn id="49" dur="1000" fill="hold"/>
                                        <p:tgtEl>
                                          <p:spTgt spid="32"/>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1000"/>
                                        <p:tgtEl>
                                          <p:spTgt spid="12"/>
                                        </p:tgtEl>
                                      </p:cBhvr>
                                    </p:animEffect>
                                    <p:anim calcmode="lin" valueType="num">
                                      <p:cBhvr>
                                        <p:cTn id="53" dur="1000" fill="hold"/>
                                        <p:tgtEl>
                                          <p:spTgt spid="12"/>
                                        </p:tgtEl>
                                        <p:attrNameLst>
                                          <p:attrName>ppt_x</p:attrName>
                                        </p:attrNameLst>
                                      </p:cBhvr>
                                      <p:tavLst>
                                        <p:tav tm="0">
                                          <p:val>
                                            <p:strVal val="#ppt_x"/>
                                          </p:val>
                                        </p:tav>
                                        <p:tav tm="100000">
                                          <p:val>
                                            <p:strVal val="#ppt_x"/>
                                          </p:val>
                                        </p:tav>
                                      </p:tavLst>
                                    </p:anim>
                                    <p:anim calcmode="lin" valueType="num">
                                      <p:cBhvr>
                                        <p:cTn id="54" dur="1000" fill="hold"/>
                                        <p:tgtEl>
                                          <p:spTgt spid="12"/>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1000"/>
                                        <p:tgtEl>
                                          <p:spTgt spid="14"/>
                                        </p:tgtEl>
                                      </p:cBhvr>
                                    </p:animEffect>
                                    <p:anim calcmode="lin" valueType="num">
                                      <p:cBhvr>
                                        <p:cTn id="58" dur="1000" fill="hold"/>
                                        <p:tgtEl>
                                          <p:spTgt spid="14"/>
                                        </p:tgtEl>
                                        <p:attrNameLst>
                                          <p:attrName>ppt_x</p:attrName>
                                        </p:attrNameLst>
                                      </p:cBhvr>
                                      <p:tavLst>
                                        <p:tav tm="0">
                                          <p:val>
                                            <p:strVal val="#ppt_x"/>
                                          </p:val>
                                        </p:tav>
                                        <p:tav tm="100000">
                                          <p:val>
                                            <p:strVal val="#ppt_x"/>
                                          </p:val>
                                        </p:tav>
                                      </p:tavLst>
                                    </p:anim>
                                    <p:anim calcmode="lin" valueType="num">
                                      <p:cBhvr>
                                        <p:cTn id="5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nodeType="clickEffect">
                                  <p:stCondLst>
                                    <p:cond delay="0"/>
                                  </p:stCondLst>
                                  <p:childTnLst>
                                    <p:set>
                                      <p:cBhvr>
                                        <p:cTn id="63" dur="1" fill="hold">
                                          <p:stCondLst>
                                            <p:cond delay="0"/>
                                          </p:stCondLst>
                                        </p:cTn>
                                        <p:tgtEl>
                                          <p:spTgt spid="37"/>
                                        </p:tgtEl>
                                        <p:attrNameLst>
                                          <p:attrName>style.visibility</p:attrName>
                                        </p:attrNameLst>
                                      </p:cBhvr>
                                      <p:to>
                                        <p:strVal val="visible"/>
                                      </p:to>
                                    </p:set>
                                    <p:animEffect transition="in" filter="barn(inVertical)">
                                      <p:cBhvr>
                                        <p:cTn id="64" dur="500"/>
                                        <p:tgtEl>
                                          <p:spTgt spid="37"/>
                                        </p:tgtEl>
                                      </p:cBhvr>
                                    </p:animEffect>
                                  </p:childTnLst>
                                </p:cTn>
                              </p:par>
                              <p:par>
                                <p:cTn id="65" presetID="16" presetClass="entr" presetSubtype="21" fill="hold" nodeType="with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barn(inVertical)">
                                      <p:cBhvr>
                                        <p:cTn id="67" dur="500"/>
                                        <p:tgtEl>
                                          <p:spTgt spid="15"/>
                                        </p:tgtEl>
                                      </p:cBhvr>
                                    </p:animEffect>
                                  </p:childTnLst>
                                </p:cTn>
                              </p:par>
                              <p:par>
                                <p:cTn id="68" presetID="16" presetClass="entr" presetSubtype="21" fill="hold" grpId="0" nodeType="withEffect">
                                  <p:stCondLst>
                                    <p:cond delay="0"/>
                                  </p:stCondLst>
                                  <p:childTnLst>
                                    <p:set>
                                      <p:cBhvr>
                                        <p:cTn id="69" dur="1" fill="hold">
                                          <p:stCondLst>
                                            <p:cond delay="0"/>
                                          </p:stCondLst>
                                        </p:cTn>
                                        <p:tgtEl>
                                          <p:spTgt spid="16"/>
                                        </p:tgtEl>
                                        <p:attrNameLst>
                                          <p:attrName>style.visibility</p:attrName>
                                        </p:attrNameLst>
                                      </p:cBhvr>
                                      <p:to>
                                        <p:strVal val="visible"/>
                                      </p:to>
                                    </p:set>
                                    <p:animEffect transition="in" filter="barn(inVertical)">
                                      <p:cBhvr>
                                        <p:cTn id="70" dur="500"/>
                                        <p:tgtEl>
                                          <p:spTgt spid="16"/>
                                        </p:tgtEl>
                                      </p:cBhvr>
                                    </p:animEffect>
                                  </p:childTnLst>
                                </p:cTn>
                              </p:par>
                              <p:par>
                                <p:cTn id="71" presetID="16" presetClass="entr" presetSubtype="21" fill="hold" grpId="0" nodeType="withEffect">
                                  <p:stCondLst>
                                    <p:cond delay="0"/>
                                  </p:stCondLst>
                                  <p:childTnLst>
                                    <p:set>
                                      <p:cBhvr>
                                        <p:cTn id="72" dur="1" fill="hold">
                                          <p:stCondLst>
                                            <p:cond delay="0"/>
                                          </p:stCondLst>
                                        </p:cTn>
                                        <p:tgtEl>
                                          <p:spTgt spid="17"/>
                                        </p:tgtEl>
                                        <p:attrNameLst>
                                          <p:attrName>style.visibility</p:attrName>
                                        </p:attrNameLst>
                                      </p:cBhvr>
                                      <p:to>
                                        <p:strVal val="visible"/>
                                      </p:to>
                                    </p:set>
                                    <p:animEffect transition="in" filter="barn(inVertical)">
                                      <p:cBhvr>
                                        <p:cTn id="73" dur="500"/>
                                        <p:tgtEl>
                                          <p:spTgt spid="17"/>
                                        </p:tgtEl>
                                      </p:cBhvr>
                                    </p:animEffect>
                                  </p:childTnLst>
                                </p:cTn>
                              </p:par>
                              <p:par>
                                <p:cTn id="74" presetID="16" presetClass="entr" presetSubtype="21" fill="hold" nodeType="withEffect">
                                  <p:stCondLst>
                                    <p:cond delay="0"/>
                                  </p:stCondLst>
                                  <p:childTnLst>
                                    <p:set>
                                      <p:cBhvr>
                                        <p:cTn id="75" dur="1" fill="hold">
                                          <p:stCondLst>
                                            <p:cond delay="0"/>
                                          </p:stCondLst>
                                        </p:cTn>
                                        <p:tgtEl>
                                          <p:spTgt spid="21"/>
                                        </p:tgtEl>
                                        <p:attrNameLst>
                                          <p:attrName>style.visibility</p:attrName>
                                        </p:attrNameLst>
                                      </p:cBhvr>
                                      <p:to>
                                        <p:strVal val="visible"/>
                                      </p:to>
                                    </p:set>
                                    <p:animEffect transition="in" filter="barn(inVertical)">
                                      <p:cBhvr>
                                        <p:cTn id="76" dur="500"/>
                                        <p:tgtEl>
                                          <p:spTgt spid="21"/>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barn(inVertical)">
                                      <p:cBhvr>
                                        <p:cTn id="79" dur="500"/>
                                        <p:tgtEl>
                                          <p:spTgt spid="22"/>
                                        </p:tgtEl>
                                      </p:cBhvr>
                                    </p:animEffect>
                                  </p:childTnLst>
                                </p:cTn>
                              </p:par>
                              <p:par>
                                <p:cTn id="80" presetID="16" presetClass="entr" presetSubtype="21" fill="hold" grpId="0" nodeType="withEffect">
                                  <p:stCondLst>
                                    <p:cond delay="0"/>
                                  </p:stCondLst>
                                  <p:childTnLst>
                                    <p:set>
                                      <p:cBhvr>
                                        <p:cTn id="81" dur="1" fill="hold">
                                          <p:stCondLst>
                                            <p:cond delay="0"/>
                                          </p:stCondLst>
                                        </p:cTn>
                                        <p:tgtEl>
                                          <p:spTgt spid="23"/>
                                        </p:tgtEl>
                                        <p:attrNameLst>
                                          <p:attrName>style.visibility</p:attrName>
                                        </p:attrNameLst>
                                      </p:cBhvr>
                                      <p:to>
                                        <p:strVal val="visible"/>
                                      </p:to>
                                    </p:set>
                                    <p:animEffect transition="in" filter="barn(inVertical)">
                                      <p:cBhvr>
                                        <p:cTn id="82" dur="500"/>
                                        <p:tgtEl>
                                          <p:spTgt spid="23"/>
                                        </p:tgtEl>
                                      </p:cBhvr>
                                    </p:animEffect>
                                  </p:childTnLst>
                                </p:cTn>
                              </p:par>
                              <p:par>
                                <p:cTn id="83" presetID="16" presetClass="entr" presetSubtype="21" fill="hold" grpId="0" nodeType="with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barn(inVertical)">
                                      <p:cBhvr>
                                        <p:cTn id="85" dur="500"/>
                                        <p:tgtEl>
                                          <p:spTgt spid="24"/>
                                        </p:tgtEl>
                                      </p:cBhvr>
                                    </p:animEffect>
                                  </p:childTnLst>
                                </p:cTn>
                              </p:par>
                              <p:par>
                                <p:cTn id="86" presetID="16" presetClass="entr" presetSubtype="21" fill="hold" grpId="0" nodeType="withEffect">
                                  <p:stCondLst>
                                    <p:cond delay="0"/>
                                  </p:stCondLst>
                                  <p:childTnLst>
                                    <p:set>
                                      <p:cBhvr>
                                        <p:cTn id="87" dur="1" fill="hold">
                                          <p:stCondLst>
                                            <p:cond delay="0"/>
                                          </p:stCondLst>
                                        </p:cTn>
                                        <p:tgtEl>
                                          <p:spTgt spid="29"/>
                                        </p:tgtEl>
                                        <p:attrNameLst>
                                          <p:attrName>style.visibility</p:attrName>
                                        </p:attrNameLst>
                                      </p:cBhvr>
                                      <p:to>
                                        <p:strVal val="visible"/>
                                      </p:to>
                                    </p:set>
                                    <p:animEffect transition="in" filter="barn(inVertical)">
                                      <p:cBhvr>
                                        <p:cTn id="88" dur="500"/>
                                        <p:tgtEl>
                                          <p:spTgt spid="29"/>
                                        </p:tgtEl>
                                      </p:cBhvr>
                                    </p:animEffect>
                                  </p:childTnLst>
                                </p:cTn>
                              </p:par>
                              <p:par>
                                <p:cTn id="89" presetID="16" presetClass="entr" presetSubtype="21" fill="hold" grpId="0" nodeType="withEffect">
                                  <p:stCondLst>
                                    <p:cond delay="0"/>
                                  </p:stCondLst>
                                  <p:childTnLst>
                                    <p:set>
                                      <p:cBhvr>
                                        <p:cTn id="90" dur="1" fill="hold">
                                          <p:stCondLst>
                                            <p:cond delay="0"/>
                                          </p:stCondLst>
                                        </p:cTn>
                                        <p:tgtEl>
                                          <p:spTgt spid="34"/>
                                        </p:tgtEl>
                                        <p:attrNameLst>
                                          <p:attrName>style.visibility</p:attrName>
                                        </p:attrNameLst>
                                      </p:cBhvr>
                                      <p:to>
                                        <p:strVal val="visible"/>
                                      </p:to>
                                    </p:set>
                                    <p:animEffect transition="in" filter="barn(inVertical)">
                                      <p:cBhvr>
                                        <p:cTn id="91" dur="500"/>
                                        <p:tgtEl>
                                          <p:spTgt spid="34"/>
                                        </p:tgtEl>
                                      </p:cBhvr>
                                    </p:animEffect>
                                  </p:childTnLst>
                                </p:cTn>
                              </p:par>
                              <p:par>
                                <p:cTn id="92" presetID="16" presetClass="entr" presetSubtype="21" fill="hold" grpId="0" nodeType="withEffect">
                                  <p:stCondLst>
                                    <p:cond delay="0"/>
                                  </p:stCondLst>
                                  <p:childTnLst>
                                    <p:set>
                                      <p:cBhvr>
                                        <p:cTn id="93" dur="1" fill="hold">
                                          <p:stCondLst>
                                            <p:cond delay="0"/>
                                          </p:stCondLst>
                                        </p:cTn>
                                        <p:tgtEl>
                                          <p:spTgt spid="35"/>
                                        </p:tgtEl>
                                        <p:attrNameLst>
                                          <p:attrName>style.visibility</p:attrName>
                                        </p:attrNameLst>
                                      </p:cBhvr>
                                      <p:to>
                                        <p:strVal val="visible"/>
                                      </p:to>
                                    </p:set>
                                    <p:animEffect transition="in" filter="barn(inVertical)">
                                      <p:cBhvr>
                                        <p:cTn id="94" dur="500"/>
                                        <p:tgtEl>
                                          <p:spTgt spid="35"/>
                                        </p:tgtEl>
                                      </p:cBhvr>
                                    </p:animEffect>
                                  </p:childTnLst>
                                </p:cTn>
                              </p:par>
                              <p:par>
                                <p:cTn id="95" presetID="16" presetClass="entr" presetSubtype="21" fill="hold" grpId="0" nodeType="withEffect">
                                  <p:stCondLst>
                                    <p:cond delay="0"/>
                                  </p:stCondLst>
                                  <p:childTnLst>
                                    <p:set>
                                      <p:cBhvr>
                                        <p:cTn id="96" dur="1" fill="hold">
                                          <p:stCondLst>
                                            <p:cond delay="0"/>
                                          </p:stCondLst>
                                        </p:cTn>
                                        <p:tgtEl>
                                          <p:spTgt spid="36"/>
                                        </p:tgtEl>
                                        <p:attrNameLst>
                                          <p:attrName>style.visibility</p:attrName>
                                        </p:attrNameLst>
                                      </p:cBhvr>
                                      <p:to>
                                        <p:strVal val="visible"/>
                                      </p:to>
                                    </p:set>
                                    <p:animEffect transition="in" filter="barn(inVertical)">
                                      <p:cBhvr>
                                        <p:cTn id="97" dur="500"/>
                                        <p:tgtEl>
                                          <p:spTgt spid="36"/>
                                        </p:tgtEl>
                                      </p:cBhvr>
                                    </p:animEffect>
                                  </p:childTnLst>
                                </p:cTn>
                              </p:par>
                              <p:par>
                                <p:cTn id="98" presetID="16" presetClass="entr" presetSubtype="21" fill="hold" grpId="0" nodeType="withEffect">
                                  <p:stCondLst>
                                    <p:cond delay="0"/>
                                  </p:stCondLst>
                                  <p:childTnLst>
                                    <p:set>
                                      <p:cBhvr>
                                        <p:cTn id="99" dur="1" fill="hold">
                                          <p:stCondLst>
                                            <p:cond delay="0"/>
                                          </p:stCondLst>
                                        </p:cTn>
                                        <p:tgtEl>
                                          <p:spTgt spid="38"/>
                                        </p:tgtEl>
                                        <p:attrNameLst>
                                          <p:attrName>style.visibility</p:attrName>
                                        </p:attrNameLst>
                                      </p:cBhvr>
                                      <p:to>
                                        <p:strVal val="visible"/>
                                      </p:to>
                                    </p:set>
                                    <p:animEffect transition="in" filter="barn(inVertical)">
                                      <p:cBhvr>
                                        <p:cTn id="100" dur="500"/>
                                        <p:tgtEl>
                                          <p:spTgt spid="38"/>
                                        </p:tgtEl>
                                      </p:cBhvr>
                                    </p:animEffect>
                                  </p:childTnLst>
                                </p:cTn>
                              </p:par>
                              <p:par>
                                <p:cTn id="101" presetID="16" presetClass="entr" presetSubtype="21" fill="hold" grpId="0" nodeType="withEffect">
                                  <p:stCondLst>
                                    <p:cond delay="0"/>
                                  </p:stCondLst>
                                  <p:childTnLst>
                                    <p:set>
                                      <p:cBhvr>
                                        <p:cTn id="102" dur="1" fill="hold">
                                          <p:stCondLst>
                                            <p:cond delay="0"/>
                                          </p:stCondLst>
                                        </p:cTn>
                                        <p:tgtEl>
                                          <p:spTgt spid="39"/>
                                        </p:tgtEl>
                                        <p:attrNameLst>
                                          <p:attrName>style.visibility</p:attrName>
                                        </p:attrNameLst>
                                      </p:cBhvr>
                                      <p:to>
                                        <p:strVal val="visible"/>
                                      </p:to>
                                    </p:set>
                                    <p:animEffect transition="in" filter="barn(inVertical)">
                                      <p:cBhvr>
                                        <p:cTn id="103" dur="500"/>
                                        <p:tgtEl>
                                          <p:spTgt spid="39"/>
                                        </p:tgtEl>
                                      </p:cBhvr>
                                    </p:animEffect>
                                  </p:childTnLst>
                                </p:cTn>
                              </p:par>
                              <p:par>
                                <p:cTn id="104" presetID="16" presetClass="entr" presetSubtype="21" fill="hold" nodeType="withEffect">
                                  <p:stCondLst>
                                    <p:cond delay="0"/>
                                  </p:stCondLst>
                                  <p:childTnLst>
                                    <p:set>
                                      <p:cBhvr>
                                        <p:cTn id="105" dur="1" fill="hold">
                                          <p:stCondLst>
                                            <p:cond delay="0"/>
                                          </p:stCondLst>
                                        </p:cTn>
                                        <p:tgtEl>
                                          <p:spTgt spid="43"/>
                                        </p:tgtEl>
                                        <p:attrNameLst>
                                          <p:attrName>style.visibility</p:attrName>
                                        </p:attrNameLst>
                                      </p:cBhvr>
                                      <p:to>
                                        <p:strVal val="visible"/>
                                      </p:to>
                                    </p:set>
                                    <p:animEffect transition="in" filter="barn(inVertical)">
                                      <p:cBhvr>
                                        <p:cTn id="106" dur="500"/>
                                        <p:tgtEl>
                                          <p:spTgt spid="43"/>
                                        </p:tgtEl>
                                      </p:cBhvr>
                                    </p:animEffect>
                                  </p:childTnLst>
                                </p:cTn>
                              </p:par>
                              <p:par>
                                <p:cTn id="107" presetID="16" presetClass="entr" presetSubtype="21" fill="hold" nodeType="withEffect">
                                  <p:stCondLst>
                                    <p:cond delay="0"/>
                                  </p:stCondLst>
                                  <p:childTnLst>
                                    <p:set>
                                      <p:cBhvr>
                                        <p:cTn id="108" dur="1" fill="hold">
                                          <p:stCondLst>
                                            <p:cond delay="0"/>
                                          </p:stCondLst>
                                        </p:cTn>
                                        <p:tgtEl>
                                          <p:spTgt spid="55"/>
                                        </p:tgtEl>
                                        <p:attrNameLst>
                                          <p:attrName>style.visibility</p:attrName>
                                        </p:attrNameLst>
                                      </p:cBhvr>
                                      <p:to>
                                        <p:strVal val="visible"/>
                                      </p:to>
                                    </p:set>
                                    <p:animEffect transition="in" filter="barn(inVertical)">
                                      <p:cBhvr>
                                        <p:cTn id="109" dur="500"/>
                                        <p:tgtEl>
                                          <p:spTgt spid="55"/>
                                        </p:tgtEl>
                                      </p:cBhvr>
                                    </p:animEffect>
                                  </p:childTnLst>
                                </p:cTn>
                              </p:par>
                              <p:par>
                                <p:cTn id="110" presetID="16" presetClass="entr" presetSubtype="21" fill="hold" nodeType="withEffect">
                                  <p:stCondLst>
                                    <p:cond delay="0"/>
                                  </p:stCondLst>
                                  <p:childTnLst>
                                    <p:set>
                                      <p:cBhvr>
                                        <p:cTn id="111" dur="1" fill="hold">
                                          <p:stCondLst>
                                            <p:cond delay="0"/>
                                          </p:stCondLst>
                                        </p:cTn>
                                        <p:tgtEl>
                                          <p:spTgt spid="58"/>
                                        </p:tgtEl>
                                        <p:attrNameLst>
                                          <p:attrName>style.visibility</p:attrName>
                                        </p:attrNameLst>
                                      </p:cBhvr>
                                      <p:to>
                                        <p:strVal val="visible"/>
                                      </p:to>
                                    </p:set>
                                    <p:animEffect transition="in" filter="barn(inVertical)">
                                      <p:cBhvr>
                                        <p:cTn id="112" dur="500"/>
                                        <p:tgtEl>
                                          <p:spTgt spid="58"/>
                                        </p:tgtEl>
                                      </p:cBhvr>
                                    </p:animEffect>
                                  </p:childTnLst>
                                </p:cTn>
                              </p:par>
                              <p:par>
                                <p:cTn id="113" presetID="16" presetClass="entr" presetSubtype="21" fill="hold" nodeType="withEffect">
                                  <p:stCondLst>
                                    <p:cond delay="0"/>
                                  </p:stCondLst>
                                  <p:childTnLst>
                                    <p:set>
                                      <p:cBhvr>
                                        <p:cTn id="114" dur="1" fill="hold">
                                          <p:stCondLst>
                                            <p:cond delay="0"/>
                                          </p:stCondLst>
                                        </p:cTn>
                                        <p:tgtEl>
                                          <p:spTgt spid="65"/>
                                        </p:tgtEl>
                                        <p:attrNameLst>
                                          <p:attrName>style.visibility</p:attrName>
                                        </p:attrNameLst>
                                      </p:cBhvr>
                                      <p:to>
                                        <p:strVal val="visible"/>
                                      </p:to>
                                    </p:set>
                                    <p:animEffect transition="in" filter="barn(inVertical)">
                                      <p:cBhvr>
                                        <p:cTn id="115" dur="500"/>
                                        <p:tgtEl>
                                          <p:spTgt spid="65"/>
                                        </p:tgtEl>
                                      </p:cBhvr>
                                    </p:animEffect>
                                  </p:childTnLst>
                                </p:cTn>
                              </p:par>
                              <p:par>
                                <p:cTn id="116" presetID="16" presetClass="entr" presetSubtype="21" fill="hold" nodeType="withEffect">
                                  <p:stCondLst>
                                    <p:cond delay="0"/>
                                  </p:stCondLst>
                                  <p:childTnLst>
                                    <p:set>
                                      <p:cBhvr>
                                        <p:cTn id="117" dur="1" fill="hold">
                                          <p:stCondLst>
                                            <p:cond delay="0"/>
                                          </p:stCondLst>
                                        </p:cTn>
                                        <p:tgtEl>
                                          <p:spTgt spid="66"/>
                                        </p:tgtEl>
                                        <p:attrNameLst>
                                          <p:attrName>style.visibility</p:attrName>
                                        </p:attrNameLst>
                                      </p:cBhvr>
                                      <p:to>
                                        <p:strVal val="visible"/>
                                      </p:to>
                                    </p:set>
                                    <p:animEffect transition="in" filter="barn(inVertical)">
                                      <p:cBhvr>
                                        <p:cTn id="118" dur="500"/>
                                        <p:tgtEl>
                                          <p:spTgt spid="66"/>
                                        </p:tgtEl>
                                      </p:cBhvr>
                                    </p:animEffect>
                                  </p:childTnLst>
                                </p:cTn>
                              </p:par>
                              <p:par>
                                <p:cTn id="119" presetID="16" presetClass="entr" presetSubtype="21" fill="hold" nodeType="withEffect">
                                  <p:stCondLst>
                                    <p:cond delay="0"/>
                                  </p:stCondLst>
                                  <p:childTnLst>
                                    <p:set>
                                      <p:cBhvr>
                                        <p:cTn id="120" dur="1" fill="hold">
                                          <p:stCondLst>
                                            <p:cond delay="0"/>
                                          </p:stCondLst>
                                        </p:cTn>
                                        <p:tgtEl>
                                          <p:spTgt spid="69"/>
                                        </p:tgtEl>
                                        <p:attrNameLst>
                                          <p:attrName>style.visibility</p:attrName>
                                        </p:attrNameLst>
                                      </p:cBhvr>
                                      <p:to>
                                        <p:strVal val="visible"/>
                                      </p:to>
                                    </p:set>
                                    <p:animEffect transition="in" filter="barn(inVertical)">
                                      <p:cBhvr>
                                        <p:cTn id="121" dur="500"/>
                                        <p:tgtEl>
                                          <p:spTgt spid="69"/>
                                        </p:tgtEl>
                                      </p:cBhvr>
                                    </p:animEffect>
                                  </p:childTnLst>
                                </p:cTn>
                              </p:par>
                              <p:par>
                                <p:cTn id="122" presetID="16" presetClass="entr" presetSubtype="21" fill="hold" grpId="0" nodeType="withEffect">
                                  <p:stCondLst>
                                    <p:cond delay="0"/>
                                  </p:stCondLst>
                                  <p:childTnLst>
                                    <p:set>
                                      <p:cBhvr>
                                        <p:cTn id="123" dur="1" fill="hold">
                                          <p:stCondLst>
                                            <p:cond delay="0"/>
                                          </p:stCondLst>
                                        </p:cTn>
                                        <p:tgtEl>
                                          <p:spTgt spid="70"/>
                                        </p:tgtEl>
                                        <p:attrNameLst>
                                          <p:attrName>style.visibility</p:attrName>
                                        </p:attrNameLst>
                                      </p:cBhvr>
                                      <p:to>
                                        <p:strVal val="visible"/>
                                      </p:to>
                                    </p:set>
                                    <p:animEffect transition="in" filter="barn(inVertical)">
                                      <p:cBhvr>
                                        <p:cTn id="124" dur="500"/>
                                        <p:tgtEl>
                                          <p:spTgt spid="70"/>
                                        </p:tgtEl>
                                      </p:cBhvr>
                                    </p:animEffect>
                                  </p:childTnLst>
                                </p:cTn>
                              </p:par>
                              <p:par>
                                <p:cTn id="125" presetID="16" presetClass="entr" presetSubtype="21" fill="hold" grpId="0" nodeType="withEffect">
                                  <p:stCondLst>
                                    <p:cond delay="0"/>
                                  </p:stCondLst>
                                  <p:childTnLst>
                                    <p:set>
                                      <p:cBhvr>
                                        <p:cTn id="126" dur="1" fill="hold">
                                          <p:stCondLst>
                                            <p:cond delay="0"/>
                                          </p:stCondLst>
                                        </p:cTn>
                                        <p:tgtEl>
                                          <p:spTgt spid="71"/>
                                        </p:tgtEl>
                                        <p:attrNameLst>
                                          <p:attrName>style.visibility</p:attrName>
                                        </p:attrNameLst>
                                      </p:cBhvr>
                                      <p:to>
                                        <p:strVal val="visible"/>
                                      </p:to>
                                    </p:set>
                                    <p:animEffect transition="in" filter="barn(inVertical)">
                                      <p:cBhvr>
                                        <p:cTn id="127" dur="500"/>
                                        <p:tgtEl>
                                          <p:spTgt spid="71"/>
                                        </p:tgtEl>
                                      </p:cBhvr>
                                    </p:animEffect>
                                  </p:childTnLst>
                                </p:cTn>
                              </p:par>
                              <p:par>
                                <p:cTn id="128" presetID="16" presetClass="entr" presetSubtype="21" fill="hold" grpId="0" nodeType="withEffect">
                                  <p:stCondLst>
                                    <p:cond delay="0"/>
                                  </p:stCondLst>
                                  <p:childTnLst>
                                    <p:set>
                                      <p:cBhvr>
                                        <p:cTn id="129" dur="1" fill="hold">
                                          <p:stCondLst>
                                            <p:cond delay="0"/>
                                          </p:stCondLst>
                                        </p:cTn>
                                        <p:tgtEl>
                                          <p:spTgt spid="72"/>
                                        </p:tgtEl>
                                        <p:attrNameLst>
                                          <p:attrName>style.visibility</p:attrName>
                                        </p:attrNameLst>
                                      </p:cBhvr>
                                      <p:to>
                                        <p:strVal val="visible"/>
                                      </p:to>
                                    </p:set>
                                    <p:animEffect transition="in" filter="barn(inVertical)">
                                      <p:cBhvr>
                                        <p:cTn id="130" dur="500"/>
                                        <p:tgtEl>
                                          <p:spTgt spid="72"/>
                                        </p:tgtEl>
                                      </p:cBhvr>
                                    </p:animEffect>
                                  </p:childTnLst>
                                </p:cTn>
                              </p:par>
                              <p:par>
                                <p:cTn id="131" presetID="16" presetClass="entr" presetSubtype="21" fill="hold" grpId="0" nodeType="withEffect">
                                  <p:stCondLst>
                                    <p:cond delay="0"/>
                                  </p:stCondLst>
                                  <p:childTnLst>
                                    <p:set>
                                      <p:cBhvr>
                                        <p:cTn id="132" dur="1" fill="hold">
                                          <p:stCondLst>
                                            <p:cond delay="0"/>
                                          </p:stCondLst>
                                        </p:cTn>
                                        <p:tgtEl>
                                          <p:spTgt spid="73"/>
                                        </p:tgtEl>
                                        <p:attrNameLst>
                                          <p:attrName>style.visibility</p:attrName>
                                        </p:attrNameLst>
                                      </p:cBhvr>
                                      <p:to>
                                        <p:strVal val="visible"/>
                                      </p:to>
                                    </p:set>
                                    <p:animEffect transition="in" filter="barn(inVertical)">
                                      <p:cBhvr>
                                        <p:cTn id="133" dur="500"/>
                                        <p:tgtEl>
                                          <p:spTgt spid="73"/>
                                        </p:tgtEl>
                                      </p:cBhvr>
                                    </p:animEffect>
                                  </p:childTnLst>
                                </p:cTn>
                              </p:par>
                              <p:par>
                                <p:cTn id="134" presetID="16" presetClass="entr" presetSubtype="21" fill="hold" grpId="0" nodeType="withEffect">
                                  <p:stCondLst>
                                    <p:cond delay="0"/>
                                  </p:stCondLst>
                                  <p:childTnLst>
                                    <p:set>
                                      <p:cBhvr>
                                        <p:cTn id="135" dur="1" fill="hold">
                                          <p:stCondLst>
                                            <p:cond delay="0"/>
                                          </p:stCondLst>
                                        </p:cTn>
                                        <p:tgtEl>
                                          <p:spTgt spid="74"/>
                                        </p:tgtEl>
                                        <p:attrNameLst>
                                          <p:attrName>style.visibility</p:attrName>
                                        </p:attrNameLst>
                                      </p:cBhvr>
                                      <p:to>
                                        <p:strVal val="visible"/>
                                      </p:to>
                                    </p:set>
                                    <p:animEffect transition="in" filter="barn(inVertical)">
                                      <p:cBhvr>
                                        <p:cTn id="136" dur="500"/>
                                        <p:tgtEl>
                                          <p:spTgt spid="74"/>
                                        </p:tgtEl>
                                      </p:cBhvr>
                                    </p:animEffect>
                                  </p:childTnLst>
                                </p:cTn>
                              </p:par>
                              <p:par>
                                <p:cTn id="137" presetID="16" presetClass="entr" presetSubtype="21" fill="hold" grpId="0" nodeType="withEffect">
                                  <p:stCondLst>
                                    <p:cond delay="0"/>
                                  </p:stCondLst>
                                  <p:childTnLst>
                                    <p:set>
                                      <p:cBhvr>
                                        <p:cTn id="138" dur="1" fill="hold">
                                          <p:stCondLst>
                                            <p:cond delay="0"/>
                                          </p:stCondLst>
                                        </p:cTn>
                                        <p:tgtEl>
                                          <p:spTgt spid="75"/>
                                        </p:tgtEl>
                                        <p:attrNameLst>
                                          <p:attrName>style.visibility</p:attrName>
                                        </p:attrNameLst>
                                      </p:cBhvr>
                                      <p:to>
                                        <p:strVal val="visible"/>
                                      </p:to>
                                    </p:set>
                                    <p:animEffect transition="in" filter="barn(inVertical)">
                                      <p:cBhvr>
                                        <p:cTn id="139" dur="500"/>
                                        <p:tgtEl>
                                          <p:spTgt spid="75"/>
                                        </p:tgtEl>
                                      </p:cBhvr>
                                    </p:animEffect>
                                  </p:childTnLst>
                                </p:cTn>
                              </p:par>
                              <p:par>
                                <p:cTn id="140" presetID="16" presetClass="entr" presetSubtype="21" fill="hold" grpId="0" nodeType="withEffect">
                                  <p:stCondLst>
                                    <p:cond delay="0"/>
                                  </p:stCondLst>
                                  <p:childTnLst>
                                    <p:set>
                                      <p:cBhvr>
                                        <p:cTn id="141" dur="1" fill="hold">
                                          <p:stCondLst>
                                            <p:cond delay="0"/>
                                          </p:stCondLst>
                                        </p:cTn>
                                        <p:tgtEl>
                                          <p:spTgt spid="76"/>
                                        </p:tgtEl>
                                        <p:attrNameLst>
                                          <p:attrName>style.visibility</p:attrName>
                                        </p:attrNameLst>
                                      </p:cBhvr>
                                      <p:to>
                                        <p:strVal val="visible"/>
                                      </p:to>
                                    </p:set>
                                    <p:animEffect transition="in" filter="barn(inVertical)">
                                      <p:cBhvr>
                                        <p:cTn id="142"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2" grpId="0" animBg="1"/>
      <p:bldP spid="49" grpId="0"/>
      <p:bldP spid="50" grpId="0"/>
      <p:bldP spid="12" grpId="0" animBg="1"/>
      <p:bldP spid="14" grpId="0"/>
      <p:bldP spid="16" grpId="0" animBg="1"/>
      <p:bldP spid="17" grpId="0" animBg="1"/>
      <p:bldP spid="22" grpId="0" animBg="1"/>
      <p:bldP spid="23" grpId="0" animBg="1"/>
      <p:bldP spid="24" grpId="0" animBg="1"/>
      <p:bldP spid="29" grpId="0" animBg="1"/>
      <p:bldP spid="34" grpId="0" animBg="1"/>
      <p:bldP spid="35" grpId="0" animBg="1"/>
      <p:bldP spid="36" grpId="0" animBg="1"/>
      <p:bldP spid="38" grpId="0"/>
      <p:bldP spid="39" grpId="0"/>
      <p:bldP spid="70" grpId="0"/>
      <p:bldP spid="71" grpId="0"/>
      <p:bldP spid="72" grpId="0"/>
      <p:bldP spid="73" grpId="0"/>
      <p:bldP spid="74" grpId="0"/>
      <p:bldP spid="75" grpId="0"/>
      <p:bldP spid="7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Rounded Corners 32">
            <a:extLst>
              <a:ext uri="{FF2B5EF4-FFF2-40B4-BE49-F238E27FC236}">
                <a16:creationId xmlns:a16="http://schemas.microsoft.com/office/drawing/2014/main" id="{5E8CCB93-5146-D6AD-CA72-CB345F694BA9}"/>
              </a:ext>
            </a:extLst>
          </p:cNvPr>
          <p:cNvSpPr/>
          <p:nvPr/>
        </p:nvSpPr>
        <p:spPr>
          <a:xfrm>
            <a:off x="755052" y="2364459"/>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Rounded Corners 31">
            <a:extLst>
              <a:ext uri="{FF2B5EF4-FFF2-40B4-BE49-F238E27FC236}">
                <a16:creationId xmlns:a16="http://schemas.microsoft.com/office/drawing/2014/main" id="{F99A47ED-3DE0-48A0-F42B-8829B68DC340}"/>
              </a:ext>
            </a:extLst>
          </p:cNvPr>
          <p:cNvSpPr/>
          <p:nvPr/>
        </p:nvSpPr>
        <p:spPr>
          <a:xfrm>
            <a:off x="5231057" y="2353365"/>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25" name="Straight Connector 24">
            <a:extLst>
              <a:ext uri="{FF2B5EF4-FFF2-40B4-BE49-F238E27FC236}">
                <a16:creationId xmlns:a16="http://schemas.microsoft.com/office/drawing/2014/main" id="{079236BA-09F2-02B0-EF9E-32AC085BC4B7}"/>
              </a:ext>
            </a:extLst>
          </p:cNvPr>
          <p:cNvCxnSpPr>
            <a:cxnSpLocks/>
            <a:stCxn id="9" idx="2"/>
          </p:cNvCxnSpPr>
          <p:nvPr/>
        </p:nvCxnSpPr>
        <p:spPr>
          <a:xfrm>
            <a:off x="7652116" y="443620"/>
            <a:ext cx="0" cy="737925"/>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779C90F-E50C-28AC-5359-3C9A771BC755}"/>
              </a:ext>
            </a:extLst>
          </p:cNvPr>
          <p:cNvCxnSpPr>
            <a:cxnSpLocks/>
          </p:cNvCxnSpPr>
          <p:nvPr/>
        </p:nvCxnSpPr>
        <p:spPr>
          <a:xfrm>
            <a:off x="1918371" y="1167966"/>
            <a:ext cx="9110309" cy="1"/>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AD73A1-D9B1-CDB0-4B88-4A7B9A30F21B}"/>
              </a:ext>
            </a:extLst>
          </p:cNvPr>
          <p:cNvCxnSpPr>
            <a:cxnSpLocks/>
          </p:cNvCxnSpPr>
          <p:nvPr/>
        </p:nvCxnSpPr>
        <p:spPr>
          <a:xfrm>
            <a:off x="6360454" y="1181545"/>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809FAB-3C3E-B559-0B4F-CA1F44752DA8}"/>
              </a:ext>
            </a:extLst>
          </p:cNvPr>
          <p:cNvCxnSpPr>
            <a:cxnSpLocks/>
            <a:endCxn id="33" idx="0"/>
          </p:cNvCxnSpPr>
          <p:nvPr/>
        </p:nvCxnSpPr>
        <p:spPr>
          <a:xfrm>
            <a:off x="1918371" y="1167966"/>
            <a:ext cx="1" cy="1196493"/>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F729A3B5-AAB1-4B21-C533-F077460A910E}"/>
              </a:ext>
            </a:extLst>
          </p:cNvPr>
          <p:cNvCxnSpPr>
            <a:cxnSpLocks/>
            <a:stCxn id="32" idx="3"/>
          </p:cNvCxnSpPr>
          <p:nvPr/>
        </p:nvCxnSpPr>
        <p:spPr>
          <a:xfrm flipH="1">
            <a:off x="7110657"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4274F8AA-C602-225B-757A-E97041B7F7F5}"/>
              </a:ext>
            </a:extLst>
          </p:cNvPr>
          <p:cNvSpPr txBox="1"/>
          <p:nvPr/>
        </p:nvSpPr>
        <p:spPr>
          <a:xfrm>
            <a:off x="5231058" y="2378815"/>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مستوى المحافظة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50" name="TextBox 49">
            <a:extLst>
              <a:ext uri="{FF2B5EF4-FFF2-40B4-BE49-F238E27FC236}">
                <a16:creationId xmlns:a16="http://schemas.microsoft.com/office/drawing/2014/main" id="{E09992EC-53B0-4FCD-3E25-7ACAA84B0522}"/>
              </a:ext>
            </a:extLst>
          </p:cNvPr>
          <p:cNvSpPr txBox="1"/>
          <p:nvPr/>
        </p:nvSpPr>
        <p:spPr>
          <a:xfrm>
            <a:off x="735256" y="2357242"/>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المستوى المحلي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1" name="Straight Connector 10">
            <a:extLst>
              <a:ext uri="{FF2B5EF4-FFF2-40B4-BE49-F238E27FC236}">
                <a16:creationId xmlns:a16="http://schemas.microsoft.com/office/drawing/2014/main" id="{6027CF20-25E9-E5AB-2238-F2A5F49A7911}"/>
              </a:ext>
            </a:extLst>
          </p:cNvPr>
          <p:cNvCxnSpPr>
            <a:cxnSpLocks/>
          </p:cNvCxnSpPr>
          <p:nvPr/>
        </p:nvCxnSpPr>
        <p:spPr>
          <a:xfrm>
            <a:off x="11028680" y="1167966"/>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14D9B1DC-FCED-2ECF-EB99-1333DB25450B}"/>
              </a:ext>
            </a:extLst>
          </p:cNvPr>
          <p:cNvSpPr/>
          <p:nvPr/>
        </p:nvSpPr>
        <p:spPr>
          <a:xfrm>
            <a:off x="9773921" y="2385506"/>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5FD5A909-876A-DAC0-1F19-A68F3A75DD94}"/>
              </a:ext>
            </a:extLst>
          </p:cNvPr>
          <p:cNvSpPr txBox="1"/>
          <p:nvPr/>
        </p:nvSpPr>
        <p:spPr>
          <a:xfrm>
            <a:off x="9773920" y="253699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اختيار المدينة الملاءمة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5" name="Connector: Elbow 14">
            <a:extLst>
              <a:ext uri="{FF2B5EF4-FFF2-40B4-BE49-F238E27FC236}">
                <a16:creationId xmlns:a16="http://schemas.microsoft.com/office/drawing/2014/main" id="{649221F9-9734-FF00-2603-8828B0E649E4}"/>
              </a:ext>
            </a:extLst>
          </p:cNvPr>
          <p:cNvCxnSpPr>
            <a:cxnSpLocks/>
          </p:cNvCxnSpPr>
          <p:nvPr/>
        </p:nvCxnSpPr>
        <p:spPr>
          <a:xfrm rot="5400000">
            <a:off x="10612540" y="3364339"/>
            <a:ext cx="1491339" cy="936063"/>
          </a:xfrm>
          <a:prstGeom prst="bentConnector3">
            <a:avLst>
              <a:gd name="adj1" fmla="val 101095"/>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F226D91A-52DC-8E18-70A7-EF5A11158F8F}"/>
              </a:ext>
            </a:extLst>
          </p:cNvPr>
          <p:cNvSpPr/>
          <p:nvPr/>
        </p:nvSpPr>
        <p:spPr>
          <a:xfrm>
            <a:off x="8525295" y="4279461"/>
            <a:ext cx="2326639" cy="518054"/>
          </a:xfrm>
          <a:prstGeom prst="roundRect">
            <a:avLst/>
          </a:prstGeom>
          <a:solidFill>
            <a:srgbClr val="7EC34C"/>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F65BB1E0-09F1-D974-270D-8CFF69731000}"/>
              </a:ext>
            </a:extLst>
          </p:cNvPr>
          <p:cNvSpPr/>
          <p:nvPr/>
        </p:nvSpPr>
        <p:spPr>
          <a:xfrm>
            <a:off x="8563538" y="5066956"/>
            <a:ext cx="2326639" cy="707886"/>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Connector: Elbow 20">
            <a:extLst>
              <a:ext uri="{FF2B5EF4-FFF2-40B4-BE49-F238E27FC236}">
                <a16:creationId xmlns:a16="http://schemas.microsoft.com/office/drawing/2014/main" id="{5F4F7B09-E728-EDCB-C26A-3B55EF807C3D}"/>
              </a:ext>
            </a:extLst>
          </p:cNvPr>
          <p:cNvCxnSpPr>
            <a:cxnSpLocks/>
          </p:cNvCxnSpPr>
          <p:nvPr/>
        </p:nvCxnSpPr>
        <p:spPr>
          <a:xfrm flipH="1">
            <a:off x="2689859"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AD8CCDCD-B9C7-DD58-0FE8-8692C82A0F50}"/>
              </a:ext>
            </a:extLst>
          </p:cNvPr>
          <p:cNvSpPr/>
          <p:nvPr/>
        </p:nvSpPr>
        <p:spPr>
          <a:xfrm>
            <a:off x="324977"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EA585FF-FDAA-69B8-544A-EFA6A4391DAE}"/>
              </a:ext>
            </a:extLst>
          </p:cNvPr>
          <p:cNvSpPr/>
          <p:nvPr/>
        </p:nvSpPr>
        <p:spPr>
          <a:xfrm>
            <a:off x="363220"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Rounded Corners 23">
            <a:extLst>
              <a:ext uri="{FF2B5EF4-FFF2-40B4-BE49-F238E27FC236}">
                <a16:creationId xmlns:a16="http://schemas.microsoft.com/office/drawing/2014/main" id="{7C737299-BE7A-4C9F-C540-A2ECE285B6D5}"/>
              </a:ext>
            </a:extLst>
          </p:cNvPr>
          <p:cNvSpPr/>
          <p:nvPr/>
        </p:nvSpPr>
        <p:spPr>
          <a:xfrm>
            <a:off x="363220"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Rounded Corners 28">
            <a:extLst>
              <a:ext uri="{FF2B5EF4-FFF2-40B4-BE49-F238E27FC236}">
                <a16:creationId xmlns:a16="http://schemas.microsoft.com/office/drawing/2014/main" id="{7F906E4F-1D68-9826-7E28-D13C518610A9}"/>
              </a:ext>
            </a:extLst>
          </p:cNvPr>
          <p:cNvSpPr/>
          <p:nvPr/>
        </p:nvSpPr>
        <p:spPr>
          <a:xfrm>
            <a:off x="363220" y="5700093"/>
            <a:ext cx="2326639" cy="519918"/>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AB2B1892-B1B7-EBC9-BC9B-E5DBA7417CCD}"/>
              </a:ext>
            </a:extLst>
          </p:cNvPr>
          <p:cNvSpPr/>
          <p:nvPr/>
        </p:nvSpPr>
        <p:spPr>
          <a:xfrm>
            <a:off x="4724711"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Rounded Corners 34">
            <a:extLst>
              <a:ext uri="{FF2B5EF4-FFF2-40B4-BE49-F238E27FC236}">
                <a16:creationId xmlns:a16="http://schemas.microsoft.com/office/drawing/2014/main" id="{37E1F4A3-A128-3867-B25E-A9C110966FA7}"/>
              </a:ext>
            </a:extLst>
          </p:cNvPr>
          <p:cNvSpPr/>
          <p:nvPr/>
        </p:nvSpPr>
        <p:spPr>
          <a:xfrm>
            <a:off x="4762954"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a:extLst>
              <a:ext uri="{FF2B5EF4-FFF2-40B4-BE49-F238E27FC236}">
                <a16:creationId xmlns:a16="http://schemas.microsoft.com/office/drawing/2014/main" id="{462F6557-08B3-4EB4-D5DB-6BC31633A040}"/>
              </a:ext>
            </a:extLst>
          </p:cNvPr>
          <p:cNvSpPr/>
          <p:nvPr/>
        </p:nvSpPr>
        <p:spPr>
          <a:xfrm>
            <a:off x="4762954"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9416777F-00AB-3FD1-A2F0-4F83BAA0EE80}"/>
              </a:ext>
            </a:extLst>
          </p:cNvPr>
          <p:cNvSpPr txBox="1"/>
          <p:nvPr/>
        </p:nvSpPr>
        <p:spPr>
          <a:xfrm>
            <a:off x="8572884" y="4344840"/>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انعدام الإمن الغذائي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39" name="TextBox 38">
            <a:extLst>
              <a:ext uri="{FF2B5EF4-FFF2-40B4-BE49-F238E27FC236}">
                <a16:creationId xmlns:a16="http://schemas.microsoft.com/office/drawing/2014/main" id="{509B4F23-93E3-03BB-2AF4-48DAD2DAEED4}"/>
              </a:ext>
            </a:extLst>
          </p:cNvPr>
          <p:cNvSpPr txBox="1"/>
          <p:nvPr/>
        </p:nvSpPr>
        <p:spPr>
          <a:xfrm>
            <a:off x="8525295" y="5126860"/>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ملائمة المدن للزراعة الحضرية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43" name="Connector: Elbow 42">
            <a:extLst>
              <a:ext uri="{FF2B5EF4-FFF2-40B4-BE49-F238E27FC236}">
                <a16:creationId xmlns:a16="http://schemas.microsoft.com/office/drawing/2014/main" id="{D17ED384-2251-C787-37B5-F33121682D0A}"/>
              </a:ext>
            </a:extLst>
          </p:cNvPr>
          <p:cNvCxnSpPr>
            <a:cxnSpLocks/>
            <a:endCxn id="39" idx="3"/>
          </p:cNvCxnSpPr>
          <p:nvPr/>
        </p:nvCxnSpPr>
        <p:spPr>
          <a:xfrm rot="5400000">
            <a:off x="10824136" y="4478697"/>
            <a:ext cx="1029903" cy="974308"/>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5" name="Connector: Elbow 54">
            <a:extLst>
              <a:ext uri="{FF2B5EF4-FFF2-40B4-BE49-F238E27FC236}">
                <a16:creationId xmlns:a16="http://schemas.microsoft.com/office/drawing/2014/main" id="{9754B29A-87A2-8C46-9774-2FAFC1F81FEE}"/>
              </a:ext>
            </a:extLst>
          </p:cNvPr>
          <p:cNvCxnSpPr>
            <a:cxnSpLocks/>
          </p:cNvCxnSpPr>
          <p:nvPr/>
        </p:nvCxnSpPr>
        <p:spPr>
          <a:xfrm rot="10800000" flipV="1">
            <a:off x="7071673" y="3741466"/>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8" name="Connector: Elbow 57">
            <a:extLst>
              <a:ext uri="{FF2B5EF4-FFF2-40B4-BE49-F238E27FC236}">
                <a16:creationId xmlns:a16="http://schemas.microsoft.com/office/drawing/2014/main" id="{49627111-2D8B-A429-387A-18D929DD7908}"/>
              </a:ext>
            </a:extLst>
          </p:cNvPr>
          <p:cNvCxnSpPr>
            <a:cxnSpLocks/>
            <a:endCxn id="36" idx="3"/>
          </p:cNvCxnSpPr>
          <p:nvPr/>
        </p:nvCxnSpPr>
        <p:spPr>
          <a:xfrm rot="5400000">
            <a:off x="7028287" y="4512207"/>
            <a:ext cx="822546" cy="699933"/>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5" name="Connector: Elbow 64">
            <a:extLst>
              <a:ext uri="{FF2B5EF4-FFF2-40B4-BE49-F238E27FC236}">
                <a16:creationId xmlns:a16="http://schemas.microsoft.com/office/drawing/2014/main" id="{7BBBF4F6-F717-BFF2-69ED-EB28E0F72CB2}"/>
              </a:ext>
            </a:extLst>
          </p:cNvPr>
          <p:cNvCxnSpPr>
            <a:cxnSpLocks/>
          </p:cNvCxnSpPr>
          <p:nvPr/>
        </p:nvCxnSpPr>
        <p:spPr>
          <a:xfrm rot="10800000" flipV="1">
            <a:off x="2651616" y="3751390"/>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6" name="Connector: Elbow 65">
            <a:extLst>
              <a:ext uri="{FF2B5EF4-FFF2-40B4-BE49-F238E27FC236}">
                <a16:creationId xmlns:a16="http://schemas.microsoft.com/office/drawing/2014/main" id="{B5A8E631-A3DF-0B74-BBFD-7D08120A6315}"/>
              </a:ext>
            </a:extLst>
          </p:cNvPr>
          <p:cNvCxnSpPr>
            <a:cxnSpLocks/>
            <a:endCxn id="24" idx="3"/>
          </p:cNvCxnSpPr>
          <p:nvPr/>
        </p:nvCxnSpPr>
        <p:spPr>
          <a:xfrm rot="5400000">
            <a:off x="2623355" y="4527330"/>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8A8DE1A5-D92E-87B8-E5EC-78790C9A4FFA}"/>
              </a:ext>
            </a:extLst>
          </p:cNvPr>
          <p:cNvCxnSpPr>
            <a:cxnSpLocks/>
          </p:cNvCxnSpPr>
          <p:nvPr/>
        </p:nvCxnSpPr>
        <p:spPr>
          <a:xfrm rot="5400000">
            <a:off x="2623355" y="5266317"/>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16192A04-7D0B-FC1C-92F8-B953609804AE}"/>
              </a:ext>
            </a:extLst>
          </p:cNvPr>
          <p:cNvSpPr txBox="1"/>
          <p:nvPr/>
        </p:nvSpPr>
        <p:spPr>
          <a:xfrm>
            <a:off x="4816953" y="350721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1" name="TextBox 70">
            <a:extLst>
              <a:ext uri="{FF2B5EF4-FFF2-40B4-BE49-F238E27FC236}">
                <a16:creationId xmlns:a16="http://schemas.microsoft.com/office/drawing/2014/main" id="{E34EAD1B-5363-435A-1DAD-82CFE4BE9B45}"/>
              </a:ext>
            </a:extLst>
          </p:cNvPr>
          <p:cNvSpPr txBox="1"/>
          <p:nvPr/>
        </p:nvSpPr>
        <p:spPr>
          <a:xfrm>
            <a:off x="4751233" y="4284792"/>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2" name="TextBox 71">
            <a:extLst>
              <a:ext uri="{FF2B5EF4-FFF2-40B4-BE49-F238E27FC236}">
                <a16:creationId xmlns:a16="http://schemas.microsoft.com/office/drawing/2014/main" id="{6096A448-2E6C-8421-AE1B-96A906075193}"/>
              </a:ext>
            </a:extLst>
          </p:cNvPr>
          <p:cNvSpPr txBox="1"/>
          <p:nvPr/>
        </p:nvSpPr>
        <p:spPr>
          <a:xfrm>
            <a:off x="4729975" y="508069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3" name="TextBox 72">
            <a:extLst>
              <a:ext uri="{FF2B5EF4-FFF2-40B4-BE49-F238E27FC236}">
                <a16:creationId xmlns:a16="http://schemas.microsoft.com/office/drawing/2014/main" id="{1DA165D0-584B-45A9-9B1B-B74E19F105F2}"/>
              </a:ext>
            </a:extLst>
          </p:cNvPr>
          <p:cNvSpPr txBox="1"/>
          <p:nvPr/>
        </p:nvSpPr>
        <p:spPr>
          <a:xfrm>
            <a:off x="408373" y="348447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4" name="TextBox 73">
            <a:extLst>
              <a:ext uri="{FF2B5EF4-FFF2-40B4-BE49-F238E27FC236}">
                <a16:creationId xmlns:a16="http://schemas.microsoft.com/office/drawing/2014/main" id="{6950C641-A597-0E39-0E58-3401598C0B5B}"/>
              </a:ext>
            </a:extLst>
          </p:cNvPr>
          <p:cNvSpPr txBox="1"/>
          <p:nvPr/>
        </p:nvSpPr>
        <p:spPr>
          <a:xfrm>
            <a:off x="342653" y="4262048"/>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5" name="TextBox 74">
            <a:extLst>
              <a:ext uri="{FF2B5EF4-FFF2-40B4-BE49-F238E27FC236}">
                <a16:creationId xmlns:a16="http://schemas.microsoft.com/office/drawing/2014/main" id="{42F3ED46-11B5-1232-63CA-46085DFABC9A}"/>
              </a:ext>
            </a:extLst>
          </p:cNvPr>
          <p:cNvSpPr txBox="1"/>
          <p:nvPr/>
        </p:nvSpPr>
        <p:spPr>
          <a:xfrm>
            <a:off x="321395" y="505794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6" name="TextBox 75">
            <a:extLst>
              <a:ext uri="{FF2B5EF4-FFF2-40B4-BE49-F238E27FC236}">
                <a16:creationId xmlns:a16="http://schemas.microsoft.com/office/drawing/2014/main" id="{940DE44C-8E0D-8C3E-39EF-9DF12033D942}"/>
              </a:ext>
            </a:extLst>
          </p:cNvPr>
          <p:cNvSpPr txBox="1"/>
          <p:nvPr/>
        </p:nvSpPr>
        <p:spPr>
          <a:xfrm>
            <a:off x="349868" y="577550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زراعي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8" name="Flowchart: Process 77">
            <a:extLst>
              <a:ext uri="{FF2B5EF4-FFF2-40B4-BE49-F238E27FC236}">
                <a16:creationId xmlns:a16="http://schemas.microsoft.com/office/drawing/2014/main" id="{22458DA0-069D-4D5F-9191-DDDD0CE793AB}"/>
              </a:ext>
            </a:extLst>
          </p:cNvPr>
          <p:cNvSpPr/>
          <p:nvPr/>
        </p:nvSpPr>
        <p:spPr>
          <a:xfrm>
            <a:off x="91440" y="1935804"/>
            <a:ext cx="8361896" cy="4478566"/>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576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9310188-36C7-E387-8751-302C946C958A}"/>
              </a:ext>
            </a:extLst>
          </p:cNvPr>
          <p:cNvSpPr/>
          <p:nvPr/>
        </p:nvSpPr>
        <p:spPr>
          <a:xfrm>
            <a:off x="8646717" y="4840192"/>
            <a:ext cx="1099226" cy="204276"/>
          </a:xfrm>
          <a:prstGeom prst="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755C273-71BC-70F1-14C1-B2BD6FE79C0F}"/>
              </a:ext>
            </a:extLst>
          </p:cNvPr>
          <p:cNvSpPr/>
          <p:nvPr/>
        </p:nvSpPr>
        <p:spPr>
          <a:xfrm>
            <a:off x="8646717" y="1921209"/>
            <a:ext cx="1099226" cy="204276"/>
          </a:xfrm>
          <a:prstGeom prst="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E2BB299A-1433-44C2-2C07-54A6562884AA}"/>
              </a:ext>
            </a:extLst>
          </p:cNvPr>
          <p:cNvGrpSpPr/>
          <p:nvPr/>
        </p:nvGrpSpPr>
        <p:grpSpPr>
          <a:xfrm>
            <a:off x="-678427" y="0"/>
            <a:ext cx="12893040" cy="443620"/>
            <a:chOff x="-678426" y="0"/>
            <a:chExt cx="12870425" cy="443620"/>
          </a:xfrm>
        </p:grpSpPr>
        <p:grpSp>
          <p:nvGrpSpPr>
            <p:cNvPr id="3" name="Group 2">
              <a:extLst>
                <a:ext uri="{FF2B5EF4-FFF2-40B4-BE49-F238E27FC236}">
                  <a16:creationId xmlns:a16="http://schemas.microsoft.com/office/drawing/2014/main" id="{0D4E777E-D8C8-A0FC-CA1F-CBD53540EC7E}"/>
                </a:ext>
              </a:extLst>
            </p:cNvPr>
            <p:cNvGrpSpPr/>
            <p:nvPr/>
          </p:nvGrpSpPr>
          <p:grpSpPr>
            <a:xfrm>
              <a:off x="-2462" y="0"/>
              <a:ext cx="12194461" cy="443620"/>
              <a:chOff x="-2462" y="0"/>
              <a:chExt cx="12194461" cy="443620"/>
            </a:xfrm>
          </p:grpSpPr>
          <p:sp>
            <p:nvSpPr>
              <p:cNvPr id="5" name="Rectangle 4">
                <a:extLst>
                  <a:ext uri="{FF2B5EF4-FFF2-40B4-BE49-F238E27FC236}">
                    <a16:creationId xmlns:a16="http://schemas.microsoft.com/office/drawing/2014/main" id="{B5D3E977-105A-1974-988B-33D7B0C3DC60}"/>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6" name="Rectangle 5">
                <a:extLst>
                  <a:ext uri="{FF2B5EF4-FFF2-40B4-BE49-F238E27FC236}">
                    <a16:creationId xmlns:a16="http://schemas.microsoft.com/office/drawing/2014/main" id="{B37E4CA8-319D-AD52-AE2A-EDF6CD1F0826}"/>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A05FD2C3-06A2-274D-FD84-2BB044A741AF}"/>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43EB1420-E39C-1342-1E87-0A9470E04198}"/>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4" name="Straight Connector 3">
              <a:extLst>
                <a:ext uri="{FF2B5EF4-FFF2-40B4-BE49-F238E27FC236}">
                  <a16:creationId xmlns:a16="http://schemas.microsoft.com/office/drawing/2014/main" id="{8128A4C0-0C42-8863-3693-EF7AC8D4CB23}"/>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pic>
        <p:nvPicPr>
          <p:cNvPr id="12" name="Picture 11">
            <a:extLst>
              <a:ext uri="{FF2B5EF4-FFF2-40B4-BE49-F238E27FC236}">
                <a16:creationId xmlns:a16="http://schemas.microsoft.com/office/drawing/2014/main" id="{1CA55E43-DA98-4DD9-5345-4B86AB123D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43620"/>
            <a:ext cx="4543519" cy="6414380"/>
          </a:xfrm>
          <a:prstGeom prst="rect">
            <a:avLst/>
          </a:prstGeom>
        </p:spPr>
      </p:pic>
      <p:pic>
        <p:nvPicPr>
          <p:cNvPr id="19" name="Picture 18" descr="Picture background">
            <a:extLst>
              <a:ext uri="{FF2B5EF4-FFF2-40B4-BE49-F238E27FC236}">
                <a16:creationId xmlns:a16="http://schemas.microsoft.com/office/drawing/2014/main" id="{4CE6F223-A442-4967-4A12-8503B31844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894" t="898" r="13328" b="898"/>
          <a:stretch>
            <a:fillRect/>
          </a:stretch>
        </p:blipFill>
        <p:spPr bwMode="auto">
          <a:xfrm>
            <a:off x="9480026" y="943547"/>
            <a:ext cx="2207334" cy="2207334"/>
          </a:xfrm>
          <a:custGeom>
            <a:avLst/>
            <a:gdLst>
              <a:gd name="connsiteX0" fmla="*/ 1103667 w 2207334"/>
              <a:gd name="connsiteY0" fmla="*/ 0 h 2207334"/>
              <a:gd name="connsiteX1" fmla="*/ 2207334 w 2207334"/>
              <a:gd name="connsiteY1" fmla="*/ 1103667 h 2207334"/>
              <a:gd name="connsiteX2" fmla="*/ 1103667 w 2207334"/>
              <a:gd name="connsiteY2" fmla="*/ 2207334 h 2207334"/>
              <a:gd name="connsiteX3" fmla="*/ 0 w 2207334"/>
              <a:gd name="connsiteY3" fmla="*/ 1103667 h 2207334"/>
              <a:gd name="connsiteX4" fmla="*/ 1103667 w 2207334"/>
              <a:gd name="connsiteY4" fmla="*/ 0 h 2207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7334" h="2207334">
                <a:moveTo>
                  <a:pt x="1103667" y="0"/>
                </a:moveTo>
                <a:cubicBezTo>
                  <a:pt x="1713205" y="0"/>
                  <a:pt x="2207334" y="494129"/>
                  <a:pt x="2207334" y="1103667"/>
                </a:cubicBezTo>
                <a:cubicBezTo>
                  <a:pt x="2207334" y="1713205"/>
                  <a:pt x="1713205" y="2207334"/>
                  <a:pt x="1103667" y="2207334"/>
                </a:cubicBezTo>
                <a:cubicBezTo>
                  <a:pt x="494129" y="2207334"/>
                  <a:pt x="0" y="1713205"/>
                  <a:pt x="0" y="1103667"/>
                </a:cubicBezTo>
                <a:cubicBezTo>
                  <a:pt x="0" y="494129"/>
                  <a:pt x="494129" y="0"/>
                  <a:pt x="1103667" y="0"/>
                </a:cubicBezTo>
                <a:close/>
              </a:path>
            </a:pathLst>
          </a:custGeom>
          <a:noFill/>
          <a:ln w="76200">
            <a:solidFill>
              <a:srgbClr val="FEBB27"/>
            </a:solidFill>
          </a:ln>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5" name="Freeform: Shape 24">
            <a:extLst>
              <a:ext uri="{FF2B5EF4-FFF2-40B4-BE49-F238E27FC236}">
                <a16:creationId xmlns:a16="http://schemas.microsoft.com/office/drawing/2014/main" id="{02D710EE-914E-D116-5D11-CA0A785C3798}"/>
              </a:ext>
            </a:extLst>
          </p:cNvPr>
          <p:cNvSpPr/>
          <p:nvPr/>
        </p:nvSpPr>
        <p:spPr>
          <a:xfrm>
            <a:off x="4878678" y="1456085"/>
            <a:ext cx="4184693" cy="1134523"/>
          </a:xfrm>
          <a:custGeom>
            <a:avLst/>
            <a:gdLst>
              <a:gd name="connsiteX0" fmla="*/ 466924 w 4184693"/>
              <a:gd name="connsiteY0" fmla="*/ 0 h 933850"/>
              <a:gd name="connsiteX1" fmla="*/ 466934 w 4184693"/>
              <a:gd name="connsiteY1" fmla="*/ 1 h 933850"/>
              <a:gd name="connsiteX2" fmla="*/ 3717769 w 4184693"/>
              <a:gd name="connsiteY2" fmla="*/ 1 h 933850"/>
              <a:gd name="connsiteX3" fmla="*/ 4184693 w 4184693"/>
              <a:gd name="connsiteY3" fmla="*/ 466925 h 933850"/>
              <a:gd name="connsiteX4" fmla="*/ 3717769 w 4184693"/>
              <a:gd name="connsiteY4" fmla="*/ 933849 h 933850"/>
              <a:gd name="connsiteX5" fmla="*/ 3717769 w 4184693"/>
              <a:gd name="connsiteY5" fmla="*/ 933850 h 933850"/>
              <a:gd name="connsiteX6" fmla="*/ 466924 w 4184693"/>
              <a:gd name="connsiteY6" fmla="*/ 933850 h 933850"/>
              <a:gd name="connsiteX7" fmla="*/ 466924 w 4184693"/>
              <a:gd name="connsiteY7" fmla="*/ 933848 h 933850"/>
              <a:gd name="connsiteX8" fmla="*/ 0 w 4184693"/>
              <a:gd name="connsiteY8" fmla="*/ 466924 h 933850"/>
              <a:gd name="connsiteX9" fmla="*/ 466924 w 4184693"/>
              <a:gd name="connsiteY9" fmla="*/ 0 h 93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4693" h="933850">
                <a:moveTo>
                  <a:pt x="466924" y="0"/>
                </a:moveTo>
                <a:lnTo>
                  <a:pt x="466934" y="1"/>
                </a:lnTo>
                <a:lnTo>
                  <a:pt x="3717769" y="1"/>
                </a:lnTo>
                <a:cubicBezTo>
                  <a:pt x="3975644" y="1"/>
                  <a:pt x="4184693" y="209050"/>
                  <a:pt x="4184693" y="466925"/>
                </a:cubicBezTo>
                <a:cubicBezTo>
                  <a:pt x="4184693" y="724800"/>
                  <a:pt x="3975644" y="933849"/>
                  <a:pt x="3717769" y="933849"/>
                </a:cubicBezTo>
                <a:lnTo>
                  <a:pt x="3717769" y="933850"/>
                </a:lnTo>
                <a:lnTo>
                  <a:pt x="466924" y="933850"/>
                </a:lnTo>
                <a:lnTo>
                  <a:pt x="466924" y="933848"/>
                </a:lnTo>
                <a:cubicBezTo>
                  <a:pt x="209049" y="933848"/>
                  <a:pt x="0" y="724799"/>
                  <a:pt x="0" y="466924"/>
                </a:cubicBezTo>
                <a:cubicBezTo>
                  <a:pt x="0" y="209049"/>
                  <a:pt x="209049" y="0"/>
                  <a:pt x="466924" y="0"/>
                </a:cubicBezTo>
                <a:close/>
              </a:path>
            </a:pathLst>
          </a:custGeom>
          <a:solidFill>
            <a:srgbClr val="FEBB27"/>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SA" sz="2000" b="1" dirty="0">
                <a:solidFill>
                  <a:srgbClr val="357529"/>
                </a:solidFill>
                <a:effectLst/>
                <a:ea typeface="Calibri" panose="020F0502020204030204" pitchFamily="34" charset="0"/>
                <a:cs typeface="Simplified Arabic" panose="02020603050405020304" pitchFamily="18" charset="-78"/>
              </a:rPr>
              <a:t>تواجه المناطق الحضرية نموا سكانيا كبير وسريع، مما ادى الى جعل بعض المناطق تعاني من انعدام بالامن الغذائي</a:t>
            </a:r>
            <a:endParaRPr lang="en-US" sz="2000" b="1" dirty="0">
              <a:solidFill>
                <a:srgbClr val="357529"/>
              </a:solidFill>
            </a:endParaRPr>
          </a:p>
        </p:txBody>
      </p:sp>
      <p:pic>
        <p:nvPicPr>
          <p:cNvPr id="26" name="Picture 25" descr="Picture background">
            <a:extLst>
              <a:ext uri="{FF2B5EF4-FFF2-40B4-BE49-F238E27FC236}">
                <a16:creationId xmlns:a16="http://schemas.microsoft.com/office/drawing/2014/main" id="{2E4175EA-7A53-71CA-0CC2-7841A5C4C5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0584" r="19416"/>
          <a:stretch>
            <a:fillRect/>
          </a:stretch>
        </p:blipFill>
        <p:spPr bwMode="auto">
          <a:xfrm>
            <a:off x="9480026" y="3827727"/>
            <a:ext cx="2284626" cy="2284625"/>
          </a:xfrm>
          <a:custGeom>
            <a:avLst/>
            <a:gdLst>
              <a:gd name="connsiteX0" fmla="*/ 1738375 w 3476750"/>
              <a:gd name="connsiteY0" fmla="*/ 0 h 3476749"/>
              <a:gd name="connsiteX1" fmla="*/ 3476750 w 3476750"/>
              <a:gd name="connsiteY1" fmla="*/ 1738375 h 3476749"/>
              <a:gd name="connsiteX2" fmla="*/ 1916114 w 3476750"/>
              <a:gd name="connsiteY2" fmla="*/ 3467775 h 3476749"/>
              <a:gd name="connsiteX3" fmla="*/ 1738396 w 3476750"/>
              <a:gd name="connsiteY3" fmla="*/ 3476749 h 3476749"/>
              <a:gd name="connsiteX4" fmla="*/ 1738355 w 3476750"/>
              <a:gd name="connsiteY4" fmla="*/ 3476749 h 3476749"/>
              <a:gd name="connsiteX5" fmla="*/ 1560637 w 3476750"/>
              <a:gd name="connsiteY5" fmla="*/ 3467775 h 3476749"/>
              <a:gd name="connsiteX6" fmla="*/ 0 w 3476750"/>
              <a:gd name="connsiteY6" fmla="*/ 1738375 h 3476749"/>
              <a:gd name="connsiteX7" fmla="*/ 1738375 w 3476750"/>
              <a:gd name="connsiteY7" fmla="*/ 0 h 347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6750" h="3476749">
                <a:moveTo>
                  <a:pt x="1738375" y="0"/>
                </a:moveTo>
                <a:cubicBezTo>
                  <a:pt x="2698453" y="0"/>
                  <a:pt x="3476750" y="778297"/>
                  <a:pt x="3476750" y="1738375"/>
                </a:cubicBezTo>
                <a:cubicBezTo>
                  <a:pt x="3476750" y="2638448"/>
                  <a:pt x="2792700" y="3378753"/>
                  <a:pt x="1916114" y="3467775"/>
                </a:cubicBezTo>
                <a:lnTo>
                  <a:pt x="1738396" y="3476749"/>
                </a:lnTo>
                <a:lnTo>
                  <a:pt x="1738355" y="3476749"/>
                </a:lnTo>
                <a:lnTo>
                  <a:pt x="1560637" y="3467775"/>
                </a:lnTo>
                <a:cubicBezTo>
                  <a:pt x="684050" y="3378753"/>
                  <a:pt x="0" y="2638448"/>
                  <a:pt x="0" y="1738375"/>
                </a:cubicBezTo>
                <a:cubicBezTo>
                  <a:pt x="0" y="778297"/>
                  <a:pt x="778297" y="0"/>
                  <a:pt x="1738375" y="0"/>
                </a:cubicBezTo>
                <a:close/>
              </a:path>
            </a:pathLst>
          </a:custGeom>
          <a:noFill/>
          <a:ln w="76200">
            <a:solidFill>
              <a:srgbClr val="FEBB27"/>
            </a:solidFill>
          </a:ln>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8" name="Freeform: Shape 27">
            <a:extLst>
              <a:ext uri="{FF2B5EF4-FFF2-40B4-BE49-F238E27FC236}">
                <a16:creationId xmlns:a16="http://schemas.microsoft.com/office/drawing/2014/main" id="{BCCED0E3-A873-5A55-189F-1F5D6630CBAB}"/>
              </a:ext>
            </a:extLst>
          </p:cNvPr>
          <p:cNvSpPr/>
          <p:nvPr/>
        </p:nvSpPr>
        <p:spPr>
          <a:xfrm>
            <a:off x="4878678" y="4375068"/>
            <a:ext cx="4184693" cy="1134523"/>
          </a:xfrm>
          <a:custGeom>
            <a:avLst/>
            <a:gdLst>
              <a:gd name="connsiteX0" fmla="*/ 466924 w 4184693"/>
              <a:gd name="connsiteY0" fmla="*/ 0 h 933850"/>
              <a:gd name="connsiteX1" fmla="*/ 466934 w 4184693"/>
              <a:gd name="connsiteY1" fmla="*/ 1 h 933850"/>
              <a:gd name="connsiteX2" fmla="*/ 3717769 w 4184693"/>
              <a:gd name="connsiteY2" fmla="*/ 1 h 933850"/>
              <a:gd name="connsiteX3" fmla="*/ 4184693 w 4184693"/>
              <a:gd name="connsiteY3" fmla="*/ 466925 h 933850"/>
              <a:gd name="connsiteX4" fmla="*/ 3717769 w 4184693"/>
              <a:gd name="connsiteY4" fmla="*/ 933849 h 933850"/>
              <a:gd name="connsiteX5" fmla="*/ 3717769 w 4184693"/>
              <a:gd name="connsiteY5" fmla="*/ 933850 h 933850"/>
              <a:gd name="connsiteX6" fmla="*/ 466924 w 4184693"/>
              <a:gd name="connsiteY6" fmla="*/ 933850 h 933850"/>
              <a:gd name="connsiteX7" fmla="*/ 466924 w 4184693"/>
              <a:gd name="connsiteY7" fmla="*/ 933848 h 933850"/>
              <a:gd name="connsiteX8" fmla="*/ 0 w 4184693"/>
              <a:gd name="connsiteY8" fmla="*/ 466924 h 933850"/>
              <a:gd name="connsiteX9" fmla="*/ 466924 w 4184693"/>
              <a:gd name="connsiteY9" fmla="*/ 0 h 93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4693" h="933850">
                <a:moveTo>
                  <a:pt x="466924" y="0"/>
                </a:moveTo>
                <a:lnTo>
                  <a:pt x="466934" y="1"/>
                </a:lnTo>
                <a:lnTo>
                  <a:pt x="3717769" y="1"/>
                </a:lnTo>
                <a:cubicBezTo>
                  <a:pt x="3975644" y="1"/>
                  <a:pt x="4184693" y="209050"/>
                  <a:pt x="4184693" y="466925"/>
                </a:cubicBezTo>
                <a:cubicBezTo>
                  <a:pt x="4184693" y="724800"/>
                  <a:pt x="3975644" y="933849"/>
                  <a:pt x="3717769" y="933849"/>
                </a:cubicBezTo>
                <a:lnTo>
                  <a:pt x="3717769" y="933850"/>
                </a:lnTo>
                <a:lnTo>
                  <a:pt x="466924" y="933850"/>
                </a:lnTo>
                <a:lnTo>
                  <a:pt x="466924" y="933848"/>
                </a:lnTo>
                <a:cubicBezTo>
                  <a:pt x="209049" y="933848"/>
                  <a:pt x="0" y="724799"/>
                  <a:pt x="0" y="466924"/>
                </a:cubicBezTo>
                <a:cubicBezTo>
                  <a:pt x="0" y="209049"/>
                  <a:pt x="209049" y="0"/>
                  <a:pt x="466924" y="0"/>
                </a:cubicBezTo>
                <a:close/>
              </a:path>
            </a:pathLst>
          </a:custGeom>
          <a:solidFill>
            <a:srgbClr val="FEBB27"/>
          </a:solidFill>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SA" sz="2000" b="1" dirty="0">
                <a:solidFill>
                  <a:srgbClr val="357529"/>
                </a:solidFill>
                <a:effectLst/>
                <a:ea typeface="Calibri" panose="020F0502020204030204" pitchFamily="34" charset="0"/>
                <a:cs typeface="Simplified Arabic" panose="02020603050405020304" pitchFamily="18" charset="-78"/>
              </a:rPr>
              <a:t>الحاجة الملحة للحفاظ على البيئة الزراعية من التطور الحضري والتوسع العمراني الشديد</a:t>
            </a:r>
            <a:endParaRPr lang="en-US" sz="2400" b="1" dirty="0">
              <a:solidFill>
                <a:srgbClr val="357529"/>
              </a:solidFill>
            </a:endParaRPr>
          </a:p>
        </p:txBody>
      </p:sp>
    </p:spTree>
    <p:extLst>
      <p:ext uri="{BB962C8B-B14F-4D97-AF65-F5344CB8AC3E}">
        <p14:creationId xmlns:p14="http://schemas.microsoft.com/office/powerpoint/2010/main" val="373065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wipe(down)">
                                      <p:cBhvr>
                                        <p:cTn id="14" dur="500"/>
                                        <p:tgtEl>
                                          <p:spTgt spid="19"/>
                                        </p:tgtEl>
                                      </p:cBhvr>
                                    </p:animEffect>
                                  </p:childTnLst>
                                </p:cTn>
                              </p:par>
                              <p:par>
                                <p:cTn id="15" presetID="22" presetClass="entr" presetSubtype="4" fill="hold" grpId="0" nodeType="with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wipe(down)">
                                      <p:cBhvr>
                                        <p:cTn id="17" dur="500"/>
                                        <p:tgtEl>
                                          <p:spTgt spid="25"/>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wipe(down)">
                                      <p:cBhvr>
                                        <p:cTn id="20" dur="5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wipe(down)">
                                      <p:cBhvr>
                                        <p:cTn id="25" dur="500"/>
                                        <p:tgtEl>
                                          <p:spTgt spid="26"/>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27"/>
                                        </p:tgtEl>
                                        <p:attrNameLst>
                                          <p:attrName>style.visibility</p:attrName>
                                        </p:attrNameLst>
                                      </p:cBhvr>
                                      <p:to>
                                        <p:strVal val="visible"/>
                                      </p:to>
                                    </p:set>
                                    <p:animEffect transition="in" filter="wipe(down)">
                                      <p:cBhvr>
                                        <p:cTn id="28" dur="500"/>
                                        <p:tgtEl>
                                          <p:spTgt spid="27"/>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wipe(down)">
                                      <p:cBhvr>
                                        <p:cTn id="3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0" grpId="0" animBg="1"/>
      <p:bldP spid="25" grpId="0" animBg="1"/>
      <p:bldP spid="2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 descr="Picture background">
            <a:extLst>
              <a:ext uri="{FF2B5EF4-FFF2-40B4-BE49-F238E27FC236}">
                <a16:creationId xmlns:a16="http://schemas.microsoft.com/office/drawing/2014/main" id="{2EC53FD6-4A24-B457-7DD8-8FB0920B826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Table 7">
            <a:extLst>
              <a:ext uri="{FF2B5EF4-FFF2-40B4-BE49-F238E27FC236}">
                <a16:creationId xmlns:a16="http://schemas.microsoft.com/office/drawing/2014/main" id="{03A183A8-4DD0-51A2-891A-F0EF6DCFD900}"/>
              </a:ext>
            </a:extLst>
          </p:cNvPr>
          <p:cNvGraphicFramePr>
            <a:graphicFrameLocks noGrp="1"/>
          </p:cNvGraphicFramePr>
          <p:nvPr>
            <p:extLst>
              <p:ext uri="{D42A27DB-BD31-4B8C-83A1-F6EECF244321}">
                <p14:modId xmlns:p14="http://schemas.microsoft.com/office/powerpoint/2010/main" val="2580120160"/>
              </p:ext>
            </p:extLst>
          </p:nvPr>
        </p:nvGraphicFramePr>
        <p:xfrm>
          <a:off x="3771190" y="677313"/>
          <a:ext cx="8147540" cy="6008238"/>
        </p:xfrm>
        <a:graphic>
          <a:graphicData uri="http://schemas.openxmlformats.org/drawingml/2006/table">
            <a:tbl>
              <a:tblPr firstRow="1" bandRow="1">
                <a:effectLst>
                  <a:outerShdw blurRad="50800" dist="38100" dir="18900000" algn="bl" rotWithShape="0">
                    <a:prstClr val="black">
                      <a:alpha val="40000"/>
                    </a:prstClr>
                  </a:outerShdw>
                </a:effectLst>
                <a:tableStyleId>{5940675A-B579-460E-94D1-54222C63F5DA}</a:tableStyleId>
              </a:tblPr>
              <a:tblGrid>
                <a:gridCol w="1629508">
                  <a:extLst>
                    <a:ext uri="{9D8B030D-6E8A-4147-A177-3AD203B41FA5}">
                      <a16:colId xmlns:a16="http://schemas.microsoft.com/office/drawing/2014/main" val="4159882658"/>
                    </a:ext>
                  </a:extLst>
                </a:gridCol>
                <a:gridCol w="1629508">
                  <a:extLst>
                    <a:ext uri="{9D8B030D-6E8A-4147-A177-3AD203B41FA5}">
                      <a16:colId xmlns:a16="http://schemas.microsoft.com/office/drawing/2014/main" val="4241291494"/>
                    </a:ext>
                  </a:extLst>
                </a:gridCol>
                <a:gridCol w="1629508">
                  <a:extLst>
                    <a:ext uri="{9D8B030D-6E8A-4147-A177-3AD203B41FA5}">
                      <a16:colId xmlns:a16="http://schemas.microsoft.com/office/drawing/2014/main" val="3022066348"/>
                    </a:ext>
                  </a:extLst>
                </a:gridCol>
                <a:gridCol w="1629508">
                  <a:extLst>
                    <a:ext uri="{9D8B030D-6E8A-4147-A177-3AD203B41FA5}">
                      <a16:colId xmlns:a16="http://schemas.microsoft.com/office/drawing/2014/main" val="1209278408"/>
                    </a:ext>
                  </a:extLst>
                </a:gridCol>
                <a:gridCol w="1629508">
                  <a:extLst>
                    <a:ext uri="{9D8B030D-6E8A-4147-A177-3AD203B41FA5}">
                      <a16:colId xmlns:a16="http://schemas.microsoft.com/office/drawing/2014/main" val="251245975"/>
                    </a:ext>
                  </a:extLst>
                </a:gridCol>
              </a:tblGrid>
              <a:tr h="405361">
                <a:tc gridSpan="5">
                  <a:txBody>
                    <a:bodyPr/>
                    <a:lstStyle/>
                    <a:p>
                      <a:pPr algn="ctr"/>
                      <a:r>
                        <a:rPr lang="ar-EG" dirty="0"/>
                        <a:t>تحليل الأمن الغذائي للمدن الحضرية في الضفة الغربية</a:t>
                      </a:r>
                      <a:endParaRPr lang="en-US" dirty="0"/>
                    </a:p>
                  </a:txBody>
                  <a:tcPr anchor="ctr">
                    <a:solidFill>
                      <a:srgbClr val="7EC34C"/>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3810058266"/>
                  </a:ext>
                </a:extLst>
              </a:tr>
              <a:tr h="405361">
                <a:tc>
                  <a:txBody>
                    <a:bodyPr/>
                    <a:lstStyle/>
                    <a:p>
                      <a:pPr algn="ctr"/>
                      <a:r>
                        <a:rPr lang="ar-EG" dirty="0"/>
                        <a:t>الوزن</a:t>
                      </a:r>
                      <a:endParaRPr lang="en-US" dirty="0"/>
                    </a:p>
                  </a:txBody>
                  <a:tcPr anchor="ctr">
                    <a:solidFill>
                      <a:schemeClr val="accent6">
                        <a:lumMod val="20000"/>
                        <a:lumOff val="80000"/>
                      </a:schemeClr>
                    </a:solidFill>
                  </a:tcPr>
                </a:tc>
                <a:tc>
                  <a:txBody>
                    <a:bodyPr/>
                    <a:lstStyle/>
                    <a:p>
                      <a:pPr algn="ctr"/>
                      <a:r>
                        <a:rPr lang="ar-EG" dirty="0"/>
                        <a:t>التصنيف الوصفي</a:t>
                      </a:r>
                      <a:endParaRPr lang="en-US" dirty="0"/>
                    </a:p>
                  </a:txBody>
                  <a:tcPr anchor="ctr">
                    <a:solidFill>
                      <a:schemeClr val="accent6">
                        <a:lumMod val="20000"/>
                        <a:lumOff val="80000"/>
                      </a:schemeClr>
                    </a:solidFill>
                  </a:tcPr>
                </a:tc>
                <a:tc>
                  <a:txBody>
                    <a:bodyPr/>
                    <a:lstStyle/>
                    <a:p>
                      <a:pPr algn="ctr"/>
                      <a:r>
                        <a:rPr lang="ar-EG" dirty="0"/>
                        <a:t>التصنيف الرقمي</a:t>
                      </a:r>
                      <a:endParaRPr lang="en-US" dirty="0"/>
                    </a:p>
                  </a:txBody>
                  <a:tcPr anchor="ctr">
                    <a:solidFill>
                      <a:schemeClr val="accent6">
                        <a:lumMod val="20000"/>
                        <a:lumOff val="80000"/>
                      </a:schemeClr>
                    </a:solidFill>
                  </a:tcPr>
                </a:tc>
                <a:tc>
                  <a:txBody>
                    <a:bodyPr/>
                    <a:lstStyle/>
                    <a:p>
                      <a:pPr algn="ctr"/>
                      <a:r>
                        <a:rPr lang="ar-EG" dirty="0"/>
                        <a:t>القيمة</a:t>
                      </a:r>
                      <a:endParaRPr lang="en-US" dirty="0"/>
                    </a:p>
                  </a:txBody>
                  <a:tcPr anchor="ctr">
                    <a:solidFill>
                      <a:schemeClr val="accent6">
                        <a:lumMod val="20000"/>
                        <a:lumOff val="80000"/>
                      </a:schemeClr>
                    </a:solidFill>
                  </a:tcPr>
                </a:tc>
                <a:tc>
                  <a:txBody>
                    <a:bodyPr/>
                    <a:lstStyle/>
                    <a:p>
                      <a:pPr algn="ctr"/>
                      <a:r>
                        <a:rPr lang="ar-EG" dirty="0"/>
                        <a:t>المعيار</a:t>
                      </a:r>
                      <a:endParaRPr lang="en-US" dirty="0"/>
                    </a:p>
                  </a:txBody>
                  <a:tcPr anchor="ctr">
                    <a:solidFill>
                      <a:schemeClr val="accent6">
                        <a:lumMod val="20000"/>
                        <a:lumOff val="80000"/>
                      </a:schemeClr>
                    </a:solidFill>
                  </a:tcPr>
                </a:tc>
                <a:extLst>
                  <a:ext uri="{0D108BD9-81ED-4DB2-BD59-A6C34878D82A}">
                    <a16:rowId xmlns:a16="http://schemas.microsoft.com/office/drawing/2014/main" val="690942861"/>
                  </a:ext>
                </a:extLst>
              </a:tr>
              <a:tr h="1299379">
                <a:tc>
                  <a:txBody>
                    <a:bodyPr/>
                    <a:lstStyle/>
                    <a:p>
                      <a:pPr algn="ctr"/>
                      <a:r>
                        <a:rPr lang="ar-EG" dirty="0"/>
                        <a:t>30%</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1</a:t>
                      </a:r>
                    </a:p>
                    <a:p>
                      <a:pPr algn="ctr"/>
                      <a:r>
                        <a:rPr lang="ar-EG" dirty="0"/>
                        <a:t>2</a:t>
                      </a:r>
                    </a:p>
                    <a:p>
                      <a:pPr algn="ctr"/>
                      <a:r>
                        <a:rPr lang="ar-EG" dirty="0"/>
                        <a:t>3</a:t>
                      </a:r>
                    </a:p>
                    <a:p>
                      <a:pPr algn="ctr"/>
                      <a:r>
                        <a:rPr lang="ar-EG" dirty="0"/>
                        <a:t>4</a:t>
                      </a:r>
                    </a:p>
                  </a:txBody>
                  <a:tcPr anchor="ctr"/>
                </a:tc>
                <a:tc>
                  <a:txBody>
                    <a:bodyPr/>
                    <a:lstStyle/>
                    <a:p>
                      <a:pPr algn="ctr"/>
                      <a:r>
                        <a:rPr lang="ar-EG" dirty="0"/>
                        <a:t>6.0</a:t>
                      </a:r>
                    </a:p>
                    <a:p>
                      <a:pPr algn="ctr"/>
                      <a:r>
                        <a:rPr lang="ar-EG" dirty="0"/>
                        <a:t>7.0</a:t>
                      </a:r>
                    </a:p>
                    <a:p>
                      <a:pPr algn="ctr"/>
                      <a:r>
                        <a:rPr lang="ar-EG" dirty="0"/>
                        <a:t>20.8</a:t>
                      </a:r>
                    </a:p>
                    <a:p>
                      <a:pPr algn="ctr"/>
                      <a:r>
                        <a:rPr lang="ar-EG" dirty="0"/>
                        <a:t>21.0</a:t>
                      </a:r>
                    </a:p>
                  </a:txBody>
                  <a:tcPr anchor="ctr"/>
                </a:tc>
                <a:tc>
                  <a:txBody>
                    <a:bodyPr/>
                    <a:lstStyle/>
                    <a:p>
                      <a:pPr algn="ctr"/>
                      <a:r>
                        <a:rPr lang="ar-EG" dirty="0"/>
                        <a:t>معدل الفقر</a:t>
                      </a:r>
                      <a:endParaRPr lang="en-US" dirty="0"/>
                    </a:p>
                  </a:txBody>
                  <a:tcPr anchor="ctr">
                    <a:solidFill>
                      <a:schemeClr val="accent6">
                        <a:lumMod val="20000"/>
                        <a:lumOff val="80000"/>
                      </a:schemeClr>
                    </a:solidFill>
                  </a:tcPr>
                </a:tc>
                <a:extLst>
                  <a:ext uri="{0D108BD9-81ED-4DB2-BD59-A6C34878D82A}">
                    <a16:rowId xmlns:a16="http://schemas.microsoft.com/office/drawing/2014/main" val="1643382599"/>
                  </a:ext>
                </a:extLst>
              </a:tr>
              <a:tr h="1299379">
                <a:tc>
                  <a:txBody>
                    <a:bodyPr/>
                    <a:lstStyle/>
                    <a:p>
                      <a:pPr algn="ctr"/>
                      <a:r>
                        <a:rPr lang="ar-EG" dirty="0"/>
                        <a:t>25%</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1</a:t>
                      </a:r>
                    </a:p>
                    <a:p>
                      <a:pPr algn="ctr"/>
                      <a:r>
                        <a:rPr lang="ar-EG" dirty="0"/>
                        <a:t>2</a:t>
                      </a:r>
                    </a:p>
                    <a:p>
                      <a:pPr algn="ctr"/>
                      <a:r>
                        <a:rPr lang="ar-EG" dirty="0"/>
                        <a:t>3</a:t>
                      </a:r>
                    </a:p>
                    <a:p>
                      <a:pPr algn="ctr"/>
                      <a:r>
                        <a:rPr lang="ar-EG" dirty="0"/>
                        <a:t>4</a:t>
                      </a:r>
                      <a:endParaRPr lang="en-US" dirty="0"/>
                    </a:p>
                  </a:txBody>
                  <a:tcPr anchor="ctr"/>
                </a:tc>
                <a:tc>
                  <a:txBody>
                    <a:bodyPr/>
                    <a:lstStyle/>
                    <a:p>
                      <a:pPr algn="ctr"/>
                      <a:r>
                        <a:rPr lang="ar-EG" dirty="0"/>
                        <a:t>37.1</a:t>
                      </a:r>
                    </a:p>
                    <a:p>
                      <a:pPr algn="ctr"/>
                      <a:r>
                        <a:rPr lang="ar-EG" dirty="0"/>
                        <a:t>37.4</a:t>
                      </a:r>
                    </a:p>
                    <a:p>
                      <a:pPr algn="ctr"/>
                      <a:r>
                        <a:rPr lang="ar-EG" dirty="0"/>
                        <a:t>38.4</a:t>
                      </a:r>
                    </a:p>
                    <a:p>
                      <a:pPr algn="ctr"/>
                      <a:r>
                        <a:rPr lang="ar-EG" dirty="0"/>
                        <a:t>43.4</a:t>
                      </a:r>
                      <a:endParaRPr lang="en-US" dirty="0"/>
                    </a:p>
                  </a:txBody>
                  <a:tcPr anchor="ctr"/>
                </a:tc>
                <a:tc>
                  <a:txBody>
                    <a:bodyPr/>
                    <a:lstStyle/>
                    <a:p>
                      <a:pPr algn="ctr"/>
                      <a:r>
                        <a:rPr lang="ar-EG" dirty="0"/>
                        <a:t>معدل الإعالة</a:t>
                      </a:r>
                      <a:endParaRPr lang="en-US" dirty="0"/>
                    </a:p>
                  </a:txBody>
                  <a:tcPr anchor="ctr">
                    <a:solidFill>
                      <a:schemeClr val="accent6">
                        <a:lumMod val="20000"/>
                        <a:lumOff val="80000"/>
                      </a:schemeClr>
                    </a:solidFill>
                  </a:tcPr>
                </a:tc>
                <a:extLst>
                  <a:ext uri="{0D108BD9-81ED-4DB2-BD59-A6C34878D82A}">
                    <a16:rowId xmlns:a16="http://schemas.microsoft.com/office/drawing/2014/main" val="1901299348"/>
                  </a:ext>
                </a:extLst>
              </a:tr>
              <a:tr h="1299379">
                <a:tc>
                  <a:txBody>
                    <a:bodyPr/>
                    <a:lstStyle/>
                    <a:p>
                      <a:pPr algn="ctr"/>
                      <a:r>
                        <a:rPr lang="ar-EG" dirty="0"/>
                        <a:t>40%</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1</a:t>
                      </a:r>
                    </a:p>
                    <a:p>
                      <a:pPr algn="ctr"/>
                      <a:r>
                        <a:rPr lang="ar-EG" dirty="0"/>
                        <a:t>2</a:t>
                      </a:r>
                    </a:p>
                    <a:p>
                      <a:pPr algn="ctr"/>
                      <a:r>
                        <a:rPr lang="ar-EG" dirty="0"/>
                        <a:t>3</a:t>
                      </a:r>
                    </a:p>
                    <a:p>
                      <a:pPr algn="ctr"/>
                      <a:r>
                        <a:rPr lang="ar-EG" dirty="0"/>
                        <a:t>4</a:t>
                      </a:r>
                      <a:endParaRPr lang="en-US" dirty="0"/>
                    </a:p>
                  </a:txBody>
                  <a:tcPr anchor="ctr"/>
                </a:tc>
                <a:tc>
                  <a:txBody>
                    <a:bodyPr/>
                    <a:lstStyle/>
                    <a:p>
                      <a:pPr algn="ctr"/>
                      <a:r>
                        <a:rPr lang="ar-EG" dirty="0"/>
                        <a:t>7.7</a:t>
                      </a:r>
                    </a:p>
                    <a:p>
                      <a:pPr algn="ctr"/>
                      <a:r>
                        <a:rPr lang="ar-EG" dirty="0"/>
                        <a:t>10.6</a:t>
                      </a:r>
                    </a:p>
                    <a:p>
                      <a:pPr algn="ctr"/>
                      <a:r>
                        <a:rPr lang="ar-EG" dirty="0"/>
                        <a:t>11.9</a:t>
                      </a:r>
                    </a:p>
                    <a:p>
                      <a:pPr algn="ctr"/>
                      <a:r>
                        <a:rPr lang="ar-EG" dirty="0"/>
                        <a:t>14.1</a:t>
                      </a:r>
                      <a:endParaRPr lang="en-US" dirty="0"/>
                    </a:p>
                  </a:txBody>
                  <a:tcPr anchor="ctr"/>
                </a:tc>
                <a:tc>
                  <a:txBody>
                    <a:bodyPr/>
                    <a:lstStyle/>
                    <a:p>
                      <a:pPr algn="ctr"/>
                      <a:r>
                        <a:rPr lang="ar-EG" dirty="0"/>
                        <a:t>معدل البطالة</a:t>
                      </a:r>
                      <a:endParaRPr lang="en-US" dirty="0"/>
                    </a:p>
                  </a:txBody>
                  <a:tcPr anchor="ctr">
                    <a:solidFill>
                      <a:schemeClr val="accent6">
                        <a:lumMod val="20000"/>
                        <a:lumOff val="80000"/>
                      </a:schemeClr>
                    </a:solidFill>
                  </a:tcPr>
                </a:tc>
                <a:extLst>
                  <a:ext uri="{0D108BD9-81ED-4DB2-BD59-A6C34878D82A}">
                    <a16:rowId xmlns:a16="http://schemas.microsoft.com/office/drawing/2014/main" val="1508647737"/>
                  </a:ext>
                </a:extLst>
              </a:tr>
              <a:tr h="1299379">
                <a:tc>
                  <a:txBody>
                    <a:bodyPr/>
                    <a:lstStyle/>
                    <a:p>
                      <a:pPr algn="ctr"/>
                      <a:r>
                        <a:rPr lang="ar-EG" dirty="0"/>
                        <a:t>5%</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4</a:t>
                      </a:r>
                    </a:p>
                    <a:p>
                      <a:pPr algn="ctr"/>
                      <a:r>
                        <a:rPr lang="ar-EG" dirty="0"/>
                        <a:t>3</a:t>
                      </a:r>
                    </a:p>
                    <a:p>
                      <a:pPr algn="ctr"/>
                      <a:r>
                        <a:rPr lang="ar-EG" dirty="0"/>
                        <a:t>2</a:t>
                      </a:r>
                    </a:p>
                    <a:p>
                      <a:pPr algn="ctr"/>
                      <a:r>
                        <a:rPr lang="ar-EG" dirty="0"/>
                        <a:t>1</a:t>
                      </a:r>
                      <a:endParaRPr lang="en-US" dirty="0"/>
                    </a:p>
                  </a:txBody>
                  <a:tcPr anchor="ctr"/>
                </a:tc>
                <a:tc>
                  <a:txBody>
                    <a:bodyPr/>
                    <a:lstStyle/>
                    <a:p>
                      <a:pPr algn="ctr"/>
                      <a:r>
                        <a:rPr lang="ar-EG" dirty="0"/>
                        <a:t>38.3</a:t>
                      </a:r>
                    </a:p>
                    <a:p>
                      <a:pPr algn="ctr"/>
                      <a:r>
                        <a:rPr lang="ar-EG" dirty="0"/>
                        <a:t>39.5</a:t>
                      </a:r>
                    </a:p>
                    <a:p>
                      <a:pPr algn="ctr"/>
                      <a:r>
                        <a:rPr lang="ar-EG" dirty="0"/>
                        <a:t>43.0</a:t>
                      </a:r>
                    </a:p>
                    <a:p>
                      <a:pPr algn="ctr"/>
                      <a:r>
                        <a:rPr lang="ar-EG" dirty="0"/>
                        <a:t>46.4</a:t>
                      </a:r>
                    </a:p>
                  </a:txBody>
                  <a:tcPr anchor="ctr"/>
                </a:tc>
                <a:tc>
                  <a:txBody>
                    <a:bodyPr/>
                    <a:lstStyle/>
                    <a:p>
                      <a:pPr algn="ctr"/>
                      <a:r>
                        <a:rPr lang="ar-EG" dirty="0"/>
                        <a:t>معدل التوظيف</a:t>
                      </a:r>
                      <a:endParaRPr lang="en-US" dirty="0"/>
                    </a:p>
                  </a:txBody>
                  <a:tcPr anchor="ctr">
                    <a:solidFill>
                      <a:schemeClr val="accent6">
                        <a:lumMod val="20000"/>
                        <a:lumOff val="80000"/>
                      </a:schemeClr>
                    </a:solidFill>
                  </a:tcPr>
                </a:tc>
                <a:extLst>
                  <a:ext uri="{0D108BD9-81ED-4DB2-BD59-A6C34878D82A}">
                    <a16:rowId xmlns:a16="http://schemas.microsoft.com/office/drawing/2014/main" val="2832202053"/>
                  </a:ext>
                </a:extLst>
              </a:tr>
            </a:tbl>
          </a:graphicData>
        </a:graphic>
      </p:graphicFrame>
      <p:sp>
        <p:nvSpPr>
          <p:cNvPr id="9" name="Oval 8">
            <a:extLst>
              <a:ext uri="{FF2B5EF4-FFF2-40B4-BE49-F238E27FC236}">
                <a16:creationId xmlns:a16="http://schemas.microsoft.com/office/drawing/2014/main" id="{755A242E-9CE5-F28A-9B2D-139B75DDE84D}"/>
              </a:ext>
            </a:extLst>
          </p:cNvPr>
          <p:cNvSpPr/>
          <p:nvPr/>
        </p:nvSpPr>
        <p:spPr>
          <a:xfrm>
            <a:off x="1611033" y="887240"/>
            <a:ext cx="1163781" cy="1117600"/>
          </a:xfrm>
          <a:prstGeom prst="ellipse">
            <a:avLst/>
          </a:prstGeom>
          <a:solidFill>
            <a:schemeClr val="accent6">
              <a:lumMod val="75000"/>
              <a:alpha val="85000"/>
            </a:schemeClr>
          </a:solidFill>
          <a:ln>
            <a:solidFill>
              <a:schemeClr val="tx1"/>
            </a:solidFill>
          </a:ln>
          <a:effectLst>
            <a:glow rad="63500">
              <a:schemeClr val="accent6">
                <a:lumMod val="60000"/>
                <a:lumOff val="40000"/>
                <a:alpha val="40000"/>
              </a:scheme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ECBD8682-241E-D4BE-22F6-2ADF7C3A1F80}"/>
              </a:ext>
            </a:extLst>
          </p:cNvPr>
          <p:cNvSpPr txBox="1"/>
          <p:nvPr/>
        </p:nvSpPr>
        <p:spPr>
          <a:xfrm>
            <a:off x="1578671" y="1086953"/>
            <a:ext cx="1163781"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rPr>
              <a:t>4</a:t>
            </a:r>
            <a:endParaRPr lang="en-US" sz="4000" b="1" dirty="0">
              <a:solidFill>
                <a:schemeClr val="bg1"/>
              </a:solidFill>
              <a:effectLst>
                <a:outerShdw blurRad="38100" dist="38100" dir="2700000" algn="tl">
                  <a:srgbClr val="000000">
                    <a:alpha val="43137"/>
                  </a:srgbClr>
                </a:outerShdw>
              </a:effectLst>
            </a:endParaRPr>
          </a:p>
        </p:txBody>
      </p:sp>
      <p:cxnSp>
        <p:nvCxnSpPr>
          <p:cNvPr id="11" name="Connector: Elbow 10">
            <a:extLst>
              <a:ext uri="{FF2B5EF4-FFF2-40B4-BE49-F238E27FC236}">
                <a16:creationId xmlns:a16="http://schemas.microsoft.com/office/drawing/2014/main" id="{0247C43D-1D4E-9D59-EC5B-65361B51CC97}"/>
              </a:ext>
            </a:extLst>
          </p:cNvPr>
          <p:cNvCxnSpPr>
            <a:cxnSpLocks/>
            <a:stCxn id="9" idx="4"/>
          </p:cNvCxnSpPr>
          <p:nvPr/>
        </p:nvCxnSpPr>
        <p:spPr>
          <a:xfrm rot="5400000">
            <a:off x="1269395" y="2050017"/>
            <a:ext cx="968706" cy="878352"/>
          </a:xfrm>
          <a:prstGeom prst="bentConnector3">
            <a:avLst>
              <a:gd name="adj1" fmla="val 50000"/>
            </a:avLst>
          </a:prstGeom>
          <a:ln w="28575">
            <a:solidFill>
              <a:srgbClr val="509032"/>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0909034-700D-C918-992B-6E0B9E7369AC}"/>
              </a:ext>
            </a:extLst>
          </p:cNvPr>
          <p:cNvSpPr txBox="1"/>
          <p:nvPr/>
        </p:nvSpPr>
        <p:spPr>
          <a:xfrm>
            <a:off x="176652" y="2973546"/>
            <a:ext cx="1577096"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accent6"/>
                </a:solidFill>
                <a:effectLst>
                  <a:outerShdw blurRad="38100" dist="38100" dir="2700000" algn="tl">
                    <a:srgbClr val="000000">
                      <a:alpha val="43137"/>
                    </a:srgbClr>
                  </a:outerShdw>
                </a:effectLst>
              </a:rPr>
              <a:t>الأسوء</a:t>
            </a:r>
            <a:endParaRPr lang="en-US" sz="4000" b="1" dirty="0">
              <a:solidFill>
                <a:schemeClr val="accent6"/>
              </a:solidFill>
              <a:effectLst>
                <a:outerShdw blurRad="38100" dist="38100" dir="2700000" algn="tl">
                  <a:srgbClr val="000000">
                    <a:alpha val="43137"/>
                  </a:srgbClr>
                </a:outerShdw>
              </a:effectLst>
            </a:endParaRPr>
          </a:p>
        </p:txBody>
      </p:sp>
      <p:sp>
        <p:nvSpPr>
          <p:cNvPr id="15" name="Oval 14">
            <a:extLst>
              <a:ext uri="{FF2B5EF4-FFF2-40B4-BE49-F238E27FC236}">
                <a16:creationId xmlns:a16="http://schemas.microsoft.com/office/drawing/2014/main" id="{6C542E63-EB27-5D04-4261-0846C2B713E4}"/>
              </a:ext>
            </a:extLst>
          </p:cNvPr>
          <p:cNvSpPr/>
          <p:nvPr/>
        </p:nvSpPr>
        <p:spPr>
          <a:xfrm>
            <a:off x="1611033" y="3748857"/>
            <a:ext cx="1163781" cy="1117600"/>
          </a:xfrm>
          <a:prstGeom prst="ellipse">
            <a:avLst/>
          </a:prstGeom>
          <a:solidFill>
            <a:schemeClr val="accent6">
              <a:lumMod val="75000"/>
              <a:alpha val="85000"/>
            </a:schemeClr>
          </a:solidFill>
          <a:ln>
            <a:solidFill>
              <a:schemeClr val="tx1"/>
            </a:solidFill>
          </a:ln>
          <a:effectLst>
            <a:glow rad="63500">
              <a:schemeClr val="accent6">
                <a:lumMod val="60000"/>
                <a:lumOff val="40000"/>
                <a:alpha val="40000"/>
              </a:scheme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B6881207-ED0A-DBE9-4261-80546DFF1EC3}"/>
              </a:ext>
            </a:extLst>
          </p:cNvPr>
          <p:cNvSpPr txBox="1"/>
          <p:nvPr/>
        </p:nvSpPr>
        <p:spPr>
          <a:xfrm>
            <a:off x="1578671" y="3948570"/>
            <a:ext cx="1163781"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rPr>
              <a:t>1</a:t>
            </a:r>
            <a:endParaRPr lang="en-US" sz="4000" b="1" dirty="0">
              <a:solidFill>
                <a:schemeClr val="bg1"/>
              </a:solidFill>
              <a:effectLst>
                <a:outerShdw blurRad="38100" dist="38100" dir="2700000" algn="tl">
                  <a:srgbClr val="000000">
                    <a:alpha val="43137"/>
                  </a:srgbClr>
                </a:outerShdw>
              </a:effectLst>
            </a:endParaRPr>
          </a:p>
        </p:txBody>
      </p:sp>
      <p:cxnSp>
        <p:nvCxnSpPr>
          <p:cNvPr id="17" name="Connector: Elbow 16">
            <a:extLst>
              <a:ext uri="{FF2B5EF4-FFF2-40B4-BE49-F238E27FC236}">
                <a16:creationId xmlns:a16="http://schemas.microsoft.com/office/drawing/2014/main" id="{359AE601-EB13-84F0-0CBB-2275AAF43C63}"/>
              </a:ext>
            </a:extLst>
          </p:cNvPr>
          <p:cNvCxnSpPr>
            <a:cxnSpLocks/>
            <a:stCxn id="15" idx="4"/>
          </p:cNvCxnSpPr>
          <p:nvPr/>
        </p:nvCxnSpPr>
        <p:spPr>
          <a:xfrm rot="5400000">
            <a:off x="1269395" y="4911634"/>
            <a:ext cx="968706" cy="878352"/>
          </a:xfrm>
          <a:prstGeom prst="bentConnector3">
            <a:avLst>
              <a:gd name="adj1" fmla="val 50000"/>
            </a:avLst>
          </a:prstGeom>
          <a:ln w="28575">
            <a:solidFill>
              <a:srgbClr val="509032"/>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777BD3EA-4F7A-8604-CDE2-CF92C6E75BEA}"/>
              </a:ext>
            </a:extLst>
          </p:cNvPr>
          <p:cNvSpPr txBox="1"/>
          <p:nvPr/>
        </p:nvSpPr>
        <p:spPr>
          <a:xfrm>
            <a:off x="176652" y="5835163"/>
            <a:ext cx="1577096"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accent6"/>
                </a:solidFill>
                <a:effectLst>
                  <a:outerShdw blurRad="38100" dist="38100" dir="2700000" algn="tl">
                    <a:srgbClr val="000000">
                      <a:alpha val="43137"/>
                    </a:srgbClr>
                  </a:outerShdw>
                </a:effectLst>
              </a:rPr>
              <a:t>الأفضل</a:t>
            </a:r>
            <a:endParaRPr lang="en-US" sz="4000" b="1" dirty="0">
              <a:solidFill>
                <a:schemeClr val="accent6"/>
              </a:solidFill>
              <a:effectLst>
                <a:outerShdw blurRad="38100" dist="38100" dir="2700000" algn="tl">
                  <a:srgbClr val="000000">
                    <a:alpha val="43137"/>
                  </a:srgbClr>
                </a:outerShdw>
              </a:effectLst>
            </a:endParaRPr>
          </a:p>
        </p:txBody>
      </p:sp>
      <p:cxnSp>
        <p:nvCxnSpPr>
          <p:cNvPr id="20" name="Straight Arrow Connector 19">
            <a:extLst>
              <a:ext uri="{FF2B5EF4-FFF2-40B4-BE49-F238E27FC236}">
                <a16:creationId xmlns:a16="http://schemas.microsoft.com/office/drawing/2014/main" id="{8BA87ECC-720A-92F6-ECF4-DCA5D780B694}"/>
              </a:ext>
            </a:extLst>
          </p:cNvPr>
          <p:cNvCxnSpPr/>
          <p:nvPr/>
        </p:nvCxnSpPr>
        <p:spPr>
          <a:xfrm>
            <a:off x="2192924" y="2495849"/>
            <a:ext cx="0" cy="1087120"/>
          </a:xfrm>
          <a:prstGeom prst="straightConnector1">
            <a:avLst/>
          </a:prstGeom>
          <a:ln w="28575">
            <a:solidFill>
              <a:srgbClr val="509032"/>
            </a:solidFill>
            <a:prstDash val="sysDash"/>
            <a:tailEnd type="triangle"/>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FB867D89-3768-91B5-C33A-29BE73CA43AB}"/>
              </a:ext>
            </a:extLst>
          </p:cNvPr>
          <p:cNvGrpSpPr/>
          <p:nvPr/>
        </p:nvGrpSpPr>
        <p:grpSpPr>
          <a:xfrm>
            <a:off x="-678427" y="0"/>
            <a:ext cx="12893040" cy="443620"/>
            <a:chOff x="-678426" y="0"/>
            <a:chExt cx="12870425" cy="443620"/>
          </a:xfrm>
        </p:grpSpPr>
        <p:grpSp>
          <p:nvGrpSpPr>
            <p:cNvPr id="19" name="Group 18">
              <a:extLst>
                <a:ext uri="{FF2B5EF4-FFF2-40B4-BE49-F238E27FC236}">
                  <a16:creationId xmlns:a16="http://schemas.microsoft.com/office/drawing/2014/main" id="{04118CB2-EDF0-5449-DAB1-CB1E530565BF}"/>
                </a:ext>
              </a:extLst>
            </p:cNvPr>
            <p:cNvGrpSpPr/>
            <p:nvPr/>
          </p:nvGrpSpPr>
          <p:grpSpPr>
            <a:xfrm>
              <a:off x="-2462" y="0"/>
              <a:ext cx="12194461" cy="443620"/>
              <a:chOff x="-2462" y="0"/>
              <a:chExt cx="12194461" cy="443620"/>
            </a:xfrm>
          </p:grpSpPr>
          <p:sp>
            <p:nvSpPr>
              <p:cNvPr id="22" name="Rectangle 21">
                <a:extLst>
                  <a:ext uri="{FF2B5EF4-FFF2-40B4-BE49-F238E27FC236}">
                    <a16:creationId xmlns:a16="http://schemas.microsoft.com/office/drawing/2014/main" id="{564DAA40-2ECF-5C93-D32D-91B4E99A5448}"/>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23" name="Rectangle 22">
                <a:extLst>
                  <a:ext uri="{FF2B5EF4-FFF2-40B4-BE49-F238E27FC236}">
                    <a16:creationId xmlns:a16="http://schemas.microsoft.com/office/drawing/2014/main" id="{1356BBAA-23E5-BEE1-3A28-37EF3595B8C1}"/>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24" name="Rectangle 23">
                <a:extLst>
                  <a:ext uri="{FF2B5EF4-FFF2-40B4-BE49-F238E27FC236}">
                    <a16:creationId xmlns:a16="http://schemas.microsoft.com/office/drawing/2014/main" id="{70C792E7-03E6-E5EF-4F45-65CF442C7C6E}"/>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25" name="Rectangle 24">
                <a:extLst>
                  <a:ext uri="{FF2B5EF4-FFF2-40B4-BE49-F238E27FC236}">
                    <a16:creationId xmlns:a16="http://schemas.microsoft.com/office/drawing/2014/main" id="{42D39550-D481-EE03-7DBA-27D2901A1581}"/>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21" name="Straight Connector 20">
              <a:extLst>
                <a:ext uri="{FF2B5EF4-FFF2-40B4-BE49-F238E27FC236}">
                  <a16:creationId xmlns:a16="http://schemas.microsoft.com/office/drawing/2014/main" id="{0D9C6759-EF8F-24BB-47DA-F75C1749A9D8}"/>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11033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500" fill="hold"/>
                                        <p:tgtEl>
                                          <p:spTgt spid="9"/>
                                        </p:tgtEl>
                                        <p:attrNameLst>
                                          <p:attrName>ppt_w</p:attrName>
                                        </p:attrNameLst>
                                      </p:cBhvr>
                                      <p:tavLst>
                                        <p:tav tm="0">
                                          <p:val>
                                            <p:fltVal val="0"/>
                                          </p:val>
                                        </p:tav>
                                        <p:tav tm="100000">
                                          <p:val>
                                            <p:strVal val="#ppt_w"/>
                                          </p:val>
                                        </p:tav>
                                      </p:tavLst>
                                    </p:anim>
                                    <p:anim calcmode="lin" valueType="num">
                                      <p:cBhvr>
                                        <p:cTn id="15" dur="500" fill="hold"/>
                                        <p:tgtEl>
                                          <p:spTgt spid="9"/>
                                        </p:tgtEl>
                                        <p:attrNameLst>
                                          <p:attrName>ppt_h</p:attrName>
                                        </p:attrNameLst>
                                      </p:cBhvr>
                                      <p:tavLst>
                                        <p:tav tm="0">
                                          <p:val>
                                            <p:fltVal val="0"/>
                                          </p:val>
                                        </p:tav>
                                        <p:tav tm="100000">
                                          <p:val>
                                            <p:strVal val="#ppt_h"/>
                                          </p:val>
                                        </p:tav>
                                      </p:tavLst>
                                    </p:anim>
                                    <p:animEffect transition="in" filter="fade">
                                      <p:cBhvr>
                                        <p:cTn id="16" dur="500"/>
                                        <p:tgtEl>
                                          <p:spTgt spid="9"/>
                                        </p:tgtEl>
                                      </p:cBhvr>
                                    </p:animEffect>
                                  </p:childTnLst>
                                </p:cTn>
                              </p:par>
                              <p:par>
                                <p:cTn id="17" presetID="53" presetClass="entr" presetSubtype="16"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500" fill="hold"/>
                                        <p:tgtEl>
                                          <p:spTgt spid="11"/>
                                        </p:tgtEl>
                                        <p:attrNameLst>
                                          <p:attrName>ppt_w</p:attrName>
                                        </p:attrNameLst>
                                      </p:cBhvr>
                                      <p:tavLst>
                                        <p:tav tm="0">
                                          <p:val>
                                            <p:fltVal val="0"/>
                                          </p:val>
                                        </p:tav>
                                        <p:tav tm="100000">
                                          <p:val>
                                            <p:strVal val="#ppt_w"/>
                                          </p:val>
                                        </p:tav>
                                      </p:tavLst>
                                    </p:anim>
                                    <p:anim calcmode="lin" valueType="num">
                                      <p:cBhvr>
                                        <p:cTn id="20" dur="500" fill="hold"/>
                                        <p:tgtEl>
                                          <p:spTgt spid="11"/>
                                        </p:tgtEl>
                                        <p:attrNameLst>
                                          <p:attrName>ppt_h</p:attrName>
                                        </p:attrNameLst>
                                      </p:cBhvr>
                                      <p:tavLst>
                                        <p:tav tm="0">
                                          <p:val>
                                            <p:fltVal val="0"/>
                                          </p:val>
                                        </p:tav>
                                        <p:tav tm="100000">
                                          <p:val>
                                            <p:strVal val="#ppt_h"/>
                                          </p:val>
                                        </p:tav>
                                      </p:tavLst>
                                    </p:anim>
                                    <p:animEffect transition="in" filter="fade">
                                      <p:cBhvr>
                                        <p:cTn id="21" dur="500"/>
                                        <p:tgtEl>
                                          <p:spTgt spid="11"/>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p:cTn id="24" dur="500" fill="hold"/>
                                        <p:tgtEl>
                                          <p:spTgt spid="14"/>
                                        </p:tgtEl>
                                        <p:attrNameLst>
                                          <p:attrName>ppt_w</p:attrName>
                                        </p:attrNameLst>
                                      </p:cBhvr>
                                      <p:tavLst>
                                        <p:tav tm="0">
                                          <p:val>
                                            <p:fltVal val="0"/>
                                          </p:val>
                                        </p:tav>
                                        <p:tav tm="100000">
                                          <p:val>
                                            <p:strVal val="#ppt_w"/>
                                          </p:val>
                                        </p:tav>
                                      </p:tavLst>
                                    </p:anim>
                                    <p:anim calcmode="lin" valueType="num">
                                      <p:cBhvr>
                                        <p:cTn id="25" dur="500" fill="hold"/>
                                        <p:tgtEl>
                                          <p:spTgt spid="14"/>
                                        </p:tgtEl>
                                        <p:attrNameLst>
                                          <p:attrName>ppt_h</p:attrName>
                                        </p:attrNameLst>
                                      </p:cBhvr>
                                      <p:tavLst>
                                        <p:tav tm="0">
                                          <p:val>
                                            <p:fltVal val="0"/>
                                          </p:val>
                                        </p:tav>
                                        <p:tav tm="100000">
                                          <p:val>
                                            <p:strVal val="#ppt_h"/>
                                          </p:val>
                                        </p:tav>
                                      </p:tavLst>
                                    </p:anim>
                                    <p:animEffect transition="in" filter="fade">
                                      <p:cBhvr>
                                        <p:cTn id="26" dur="500"/>
                                        <p:tgtEl>
                                          <p:spTgt spid="14"/>
                                        </p:tgtEl>
                                      </p:cBhvr>
                                    </p:animEffect>
                                  </p:childTnLst>
                                </p:cTn>
                              </p:par>
                              <p:par>
                                <p:cTn id="27" presetID="53" presetClass="entr" presetSubtype="16" fill="hold" nodeType="withEffect">
                                  <p:stCondLst>
                                    <p:cond delay="0"/>
                                  </p:stCondLst>
                                  <p:childTnLst>
                                    <p:set>
                                      <p:cBhvr>
                                        <p:cTn id="28" dur="1" fill="hold">
                                          <p:stCondLst>
                                            <p:cond delay="0"/>
                                          </p:stCondLst>
                                        </p:cTn>
                                        <p:tgtEl>
                                          <p:spTgt spid="20"/>
                                        </p:tgtEl>
                                        <p:attrNameLst>
                                          <p:attrName>style.visibility</p:attrName>
                                        </p:attrNameLst>
                                      </p:cBhvr>
                                      <p:to>
                                        <p:strVal val="visible"/>
                                      </p:to>
                                    </p:set>
                                    <p:anim calcmode="lin" valueType="num">
                                      <p:cBhvr>
                                        <p:cTn id="29" dur="500" fill="hold"/>
                                        <p:tgtEl>
                                          <p:spTgt spid="20"/>
                                        </p:tgtEl>
                                        <p:attrNameLst>
                                          <p:attrName>ppt_w</p:attrName>
                                        </p:attrNameLst>
                                      </p:cBhvr>
                                      <p:tavLst>
                                        <p:tav tm="0">
                                          <p:val>
                                            <p:fltVal val="0"/>
                                          </p:val>
                                        </p:tav>
                                        <p:tav tm="100000">
                                          <p:val>
                                            <p:strVal val="#ppt_w"/>
                                          </p:val>
                                        </p:tav>
                                      </p:tavLst>
                                    </p:anim>
                                    <p:anim calcmode="lin" valueType="num">
                                      <p:cBhvr>
                                        <p:cTn id="30" dur="500" fill="hold"/>
                                        <p:tgtEl>
                                          <p:spTgt spid="20"/>
                                        </p:tgtEl>
                                        <p:attrNameLst>
                                          <p:attrName>ppt_h</p:attrName>
                                        </p:attrNameLst>
                                      </p:cBhvr>
                                      <p:tavLst>
                                        <p:tav tm="0">
                                          <p:val>
                                            <p:fltVal val="0"/>
                                          </p:val>
                                        </p:tav>
                                        <p:tav tm="100000">
                                          <p:val>
                                            <p:strVal val="#ppt_h"/>
                                          </p:val>
                                        </p:tav>
                                      </p:tavLst>
                                    </p:anim>
                                    <p:animEffect transition="in" filter="fade">
                                      <p:cBhvr>
                                        <p:cTn id="31" dur="500"/>
                                        <p:tgtEl>
                                          <p:spTgt spid="20"/>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p:cTn id="34" dur="500" fill="hold"/>
                                        <p:tgtEl>
                                          <p:spTgt spid="16"/>
                                        </p:tgtEl>
                                        <p:attrNameLst>
                                          <p:attrName>ppt_w</p:attrName>
                                        </p:attrNameLst>
                                      </p:cBhvr>
                                      <p:tavLst>
                                        <p:tav tm="0">
                                          <p:val>
                                            <p:fltVal val="0"/>
                                          </p:val>
                                        </p:tav>
                                        <p:tav tm="100000">
                                          <p:val>
                                            <p:strVal val="#ppt_w"/>
                                          </p:val>
                                        </p:tav>
                                      </p:tavLst>
                                    </p:anim>
                                    <p:anim calcmode="lin" valueType="num">
                                      <p:cBhvr>
                                        <p:cTn id="35" dur="500" fill="hold"/>
                                        <p:tgtEl>
                                          <p:spTgt spid="16"/>
                                        </p:tgtEl>
                                        <p:attrNameLst>
                                          <p:attrName>ppt_h</p:attrName>
                                        </p:attrNameLst>
                                      </p:cBhvr>
                                      <p:tavLst>
                                        <p:tav tm="0">
                                          <p:val>
                                            <p:fltVal val="0"/>
                                          </p:val>
                                        </p:tav>
                                        <p:tav tm="100000">
                                          <p:val>
                                            <p:strVal val="#ppt_h"/>
                                          </p:val>
                                        </p:tav>
                                      </p:tavLst>
                                    </p:anim>
                                    <p:animEffect transition="in" filter="fade">
                                      <p:cBhvr>
                                        <p:cTn id="36" dur="500"/>
                                        <p:tgtEl>
                                          <p:spTgt spid="16"/>
                                        </p:tgtEl>
                                      </p:cBhvr>
                                    </p:animEffect>
                                  </p:childTnLst>
                                </p:cTn>
                              </p:par>
                              <p:par>
                                <p:cTn id="37" presetID="53" presetClass="entr" presetSubtype="16"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p:cTn id="39" dur="500" fill="hold"/>
                                        <p:tgtEl>
                                          <p:spTgt spid="15"/>
                                        </p:tgtEl>
                                        <p:attrNameLst>
                                          <p:attrName>ppt_w</p:attrName>
                                        </p:attrNameLst>
                                      </p:cBhvr>
                                      <p:tavLst>
                                        <p:tav tm="0">
                                          <p:val>
                                            <p:fltVal val="0"/>
                                          </p:val>
                                        </p:tav>
                                        <p:tav tm="100000">
                                          <p:val>
                                            <p:strVal val="#ppt_w"/>
                                          </p:val>
                                        </p:tav>
                                      </p:tavLst>
                                    </p:anim>
                                    <p:anim calcmode="lin" valueType="num">
                                      <p:cBhvr>
                                        <p:cTn id="40" dur="500" fill="hold"/>
                                        <p:tgtEl>
                                          <p:spTgt spid="15"/>
                                        </p:tgtEl>
                                        <p:attrNameLst>
                                          <p:attrName>ppt_h</p:attrName>
                                        </p:attrNameLst>
                                      </p:cBhvr>
                                      <p:tavLst>
                                        <p:tav tm="0">
                                          <p:val>
                                            <p:fltVal val="0"/>
                                          </p:val>
                                        </p:tav>
                                        <p:tav tm="100000">
                                          <p:val>
                                            <p:strVal val="#ppt_h"/>
                                          </p:val>
                                        </p:tav>
                                      </p:tavLst>
                                    </p:anim>
                                    <p:animEffect transition="in" filter="fade">
                                      <p:cBhvr>
                                        <p:cTn id="41" dur="500"/>
                                        <p:tgtEl>
                                          <p:spTgt spid="15"/>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0"/>
                                        </p:tgtEl>
                                        <p:attrNameLst>
                                          <p:attrName>style.visibility</p:attrName>
                                        </p:attrNameLst>
                                      </p:cBhvr>
                                      <p:to>
                                        <p:strVal val="visible"/>
                                      </p:to>
                                    </p:set>
                                    <p:anim calcmode="lin" valueType="num">
                                      <p:cBhvr>
                                        <p:cTn id="44" dur="500" fill="hold"/>
                                        <p:tgtEl>
                                          <p:spTgt spid="10"/>
                                        </p:tgtEl>
                                        <p:attrNameLst>
                                          <p:attrName>ppt_w</p:attrName>
                                        </p:attrNameLst>
                                      </p:cBhvr>
                                      <p:tavLst>
                                        <p:tav tm="0">
                                          <p:val>
                                            <p:fltVal val="0"/>
                                          </p:val>
                                        </p:tav>
                                        <p:tav tm="100000">
                                          <p:val>
                                            <p:strVal val="#ppt_w"/>
                                          </p:val>
                                        </p:tav>
                                      </p:tavLst>
                                    </p:anim>
                                    <p:anim calcmode="lin" valueType="num">
                                      <p:cBhvr>
                                        <p:cTn id="45" dur="500" fill="hold"/>
                                        <p:tgtEl>
                                          <p:spTgt spid="10"/>
                                        </p:tgtEl>
                                        <p:attrNameLst>
                                          <p:attrName>ppt_h</p:attrName>
                                        </p:attrNameLst>
                                      </p:cBhvr>
                                      <p:tavLst>
                                        <p:tav tm="0">
                                          <p:val>
                                            <p:fltVal val="0"/>
                                          </p:val>
                                        </p:tav>
                                        <p:tav tm="100000">
                                          <p:val>
                                            <p:strVal val="#ppt_h"/>
                                          </p:val>
                                        </p:tav>
                                      </p:tavLst>
                                    </p:anim>
                                    <p:animEffect transition="in" filter="fade">
                                      <p:cBhvr>
                                        <p:cTn id="46" dur="500"/>
                                        <p:tgtEl>
                                          <p:spTgt spid="10"/>
                                        </p:tgtEl>
                                      </p:cBhvr>
                                    </p:animEffect>
                                  </p:childTnLst>
                                </p:cTn>
                              </p:par>
                              <p:par>
                                <p:cTn id="47" presetID="53" presetClass="entr" presetSubtype="16"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p:cTn id="49" dur="500" fill="hold"/>
                                        <p:tgtEl>
                                          <p:spTgt spid="17"/>
                                        </p:tgtEl>
                                        <p:attrNameLst>
                                          <p:attrName>ppt_w</p:attrName>
                                        </p:attrNameLst>
                                      </p:cBhvr>
                                      <p:tavLst>
                                        <p:tav tm="0">
                                          <p:val>
                                            <p:fltVal val="0"/>
                                          </p:val>
                                        </p:tav>
                                        <p:tav tm="100000">
                                          <p:val>
                                            <p:strVal val="#ppt_w"/>
                                          </p:val>
                                        </p:tav>
                                      </p:tavLst>
                                    </p:anim>
                                    <p:anim calcmode="lin" valueType="num">
                                      <p:cBhvr>
                                        <p:cTn id="50" dur="500" fill="hold"/>
                                        <p:tgtEl>
                                          <p:spTgt spid="17"/>
                                        </p:tgtEl>
                                        <p:attrNameLst>
                                          <p:attrName>ppt_h</p:attrName>
                                        </p:attrNameLst>
                                      </p:cBhvr>
                                      <p:tavLst>
                                        <p:tav tm="0">
                                          <p:val>
                                            <p:fltVal val="0"/>
                                          </p:val>
                                        </p:tav>
                                        <p:tav tm="100000">
                                          <p:val>
                                            <p:strVal val="#ppt_h"/>
                                          </p:val>
                                        </p:tav>
                                      </p:tavLst>
                                    </p:anim>
                                    <p:animEffect transition="in" filter="fade">
                                      <p:cBhvr>
                                        <p:cTn id="51" dur="500"/>
                                        <p:tgtEl>
                                          <p:spTgt spid="17"/>
                                        </p:tgtEl>
                                      </p:cBhvr>
                                    </p:animEffect>
                                  </p:childTnLst>
                                </p:cTn>
                              </p:par>
                              <p:par>
                                <p:cTn id="52" presetID="53" presetClass="entr" presetSubtype="16" fill="hold" grpId="0" nodeType="with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p:cTn id="54" dur="500" fill="hold"/>
                                        <p:tgtEl>
                                          <p:spTgt spid="18"/>
                                        </p:tgtEl>
                                        <p:attrNameLst>
                                          <p:attrName>ppt_w</p:attrName>
                                        </p:attrNameLst>
                                      </p:cBhvr>
                                      <p:tavLst>
                                        <p:tav tm="0">
                                          <p:val>
                                            <p:fltVal val="0"/>
                                          </p:val>
                                        </p:tav>
                                        <p:tav tm="100000">
                                          <p:val>
                                            <p:strVal val="#ppt_w"/>
                                          </p:val>
                                        </p:tav>
                                      </p:tavLst>
                                    </p:anim>
                                    <p:anim calcmode="lin" valueType="num">
                                      <p:cBhvr>
                                        <p:cTn id="55" dur="500" fill="hold"/>
                                        <p:tgtEl>
                                          <p:spTgt spid="18"/>
                                        </p:tgtEl>
                                        <p:attrNameLst>
                                          <p:attrName>ppt_h</p:attrName>
                                        </p:attrNameLst>
                                      </p:cBhvr>
                                      <p:tavLst>
                                        <p:tav tm="0">
                                          <p:val>
                                            <p:fltVal val="0"/>
                                          </p:val>
                                        </p:tav>
                                        <p:tav tm="100000">
                                          <p:val>
                                            <p:strVal val="#ppt_h"/>
                                          </p:val>
                                        </p:tav>
                                      </p:tavLst>
                                    </p:anim>
                                    <p:animEffect transition="in" filter="fade">
                                      <p:cBhvr>
                                        <p:cTn id="5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4" grpId="0"/>
      <p:bldP spid="15" grpId="0" animBg="1"/>
      <p:bldP spid="16" grpId="0"/>
      <p:bldP spid="1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 descr="Picture background">
            <a:extLst>
              <a:ext uri="{FF2B5EF4-FFF2-40B4-BE49-F238E27FC236}">
                <a16:creationId xmlns:a16="http://schemas.microsoft.com/office/drawing/2014/main" id="{2331F47C-7622-5714-A2E5-34228CA165C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2E4B83E2-6C58-5A05-5B99-687B22975843}"/>
              </a:ext>
            </a:extLst>
          </p:cNvPr>
          <p:cNvGraphicFramePr>
            <a:graphicFrameLocks noGrp="1"/>
          </p:cNvGraphicFramePr>
          <p:nvPr>
            <p:extLst>
              <p:ext uri="{D42A27DB-BD31-4B8C-83A1-F6EECF244321}">
                <p14:modId xmlns:p14="http://schemas.microsoft.com/office/powerpoint/2010/main" val="1553151141"/>
              </p:ext>
            </p:extLst>
          </p:nvPr>
        </p:nvGraphicFramePr>
        <p:xfrm>
          <a:off x="3531476" y="680719"/>
          <a:ext cx="8483870" cy="5982836"/>
        </p:xfrm>
        <a:graphic>
          <a:graphicData uri="http://schemas.openxmlformats.org/drawingml/2006/table">
            <a:tbl>
              <a:tblPr firstRow="1" bandRow="1">
                <a:effectLst>
                  <a:outerShdw blurRad="50800" dist="38100" dir="18900000" algn="bl" rotWithShape="0">
                    <a:prstClr val="black">
                      <a:alpha val="40000"/>
                    </a:prstClr>
                  </a:outerShdw>
                </a:effectLst>
                <a:tableStyleId>{5940675A-B579-460E-94D1-54222C63F5DA}</a:tableStyleId>
              </a:tblPr>
              <a:tblGrid>
                <a:gridCol w="1696774">
                  <a:extLst>
                    <a:ext uri="{9D8B030D-6E8A-4147-A177-3AD203B41FA5}">
                      <a16:colId xmlns:a16="http://schemas.microsoft.com/office/drawing/2014/main" val="4159882658"/>
                    </a:ext>
                  </a:extLst>
                </a:gridCol>
                <a:gridCol w="1696774">
                  <a:extLst>
                    <a:ext uri="{9D8B030D-6E8A-4147-A177-3AD203B41FA5}">
                      <a16:colId xmlns:a16="http://schemas.microsoft.com/office/drawing/2014/main" val="4241291494"/>
                    </a:ext>
                  </a:extLst>
                </a:gridCol>
                <a:gridCol w="1696774">
                  <a:extLst>
                    <a:ext uri="{9D8B030D-6E8A-4147-A177-3AD203B41FA5}">
                      <a16:colId xmlns:a16="http://schemas.microsoft.com/office/drawing/2014/main" val="3022066348"/>
                    </a:ext>
                  </a:extLst>
                </a:gridCol>
                <a:gridCol w="1696774">
                  <a:extLst>
                    <a:ext uri="{9D8B030D-6E8A-4147-A177-3AD203B41FA5}">
                      <a16:colId xmlns:a16="http://schemas.microsoft.com/office/drawing/2014/main" val="1209278408"/>
                    </a:ext>
                  </a:extLst>
                </a:gridCol>
                <a:gridCol w="1696774">
                  <a:extLst>
                    <a:ext uri="{9D8B030D-6E8A-4147-A177-3AD203B41FA5}">
                      <a16:colId xmlns:a16="http://schemas.microsoft.com/office/drawing/2014/main" val="251245975"/>
                    </a:ext>
                  </a:extLst>
                </a:gridCol>
              </a:tblGrid>
              <a:tr h="403648">
                <a:tc gridSpan="5">
                  <a:txBody>
                    <a:bodyPr/>
                    <a:lstStyle/>
                    <a:p>
                      <a:pPr algn="ctr"/>
                      <a:r>
                        <a:rPr lang="ar-EG" dirty="0"/>
                        <a:t>تحليل الملائمة للزراعة الحضرية للمدن الحضرية في الضفة الغربية</a:t>
                      </a:r>
                      <a:endParaRPr lang="en-US" dirty="0"/>
                    </a:p>
                  </a:txBody>
                  <a:tcPr anchor="ctr">
                    <a:solidFill>
                      <a:srgbClr val="8DC64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3810058266"/>
                  </a:ext>
                </a:extLst>
              </a:tr>
              <a:tr h="403648">
                <a:tc>
                  <a:txBody>
                    <a:bodyPr/>
                    <a:lstStyle/>
                    <a:p>
                      <a:pPr algn="ctr"/>
                      <a:r>
                        <a:rPr lang="ar-EG" dirty="0"/>
                        <a:t>الوزن</a:t>
                      </a:r>
                      <a:endParaRPr lang="en-US" dirty="0"/>
                    </a:p>
                  </a:txBody>
                  <a:tcPr anchor="ctr">
                    <a:solidFill>
                      <a:schemeClr val="accent6">
                        <a:lumMod val="20000"/>
                        <a:lumOff val="80000"/>
                      </a:schemeClr>
                    </a:solidFill>
                  </a:tcPr>
                </a:tc>
                <a:tc>
                  <a:txBody>
                    <a:bodyPr/>
                    <a:lstStyle/>
                    <a:p>
                      <a:pPr algn="ctr"/>
                      <a:r>
                        <a:rPr lang="ar-EG" dirty="0"/>
                        <a:t>التصنيف الوصفي</a:t>
                      </a:r>
                      <a:endParaRPr lang="en-US" dirty="0"/>
                    </a:p>
                  </a:txBody>
                  <a:tcPr anchor="ctr">
                    <a:solidFill>
                      <a:schemeClr val="accent6">
                        <a:lumMod val="20000"/>
                        <a:lumOff val="80000"/>
                      </a:schemeClr>
                    </a:solidFill>
                  </a:tcPr>
                </a:tc>
                <a:tc>
                  <a:txBody>
                    <a:bodyPr/>
                    <a:lstStyle/>
                    <a:p>
                      <a:pPr algn="ctr"/>
                      <a:r>
                        <a:rPr lang="ar-EG" dirty="0"/>
                        <a:t>التصنيف الرقمي</a:t>
                      </a:r>
                      <a:endParaRPr lang="en-US" dirty="0"/>
                    </a:p>
                  </a:txBody>
                  <a:tcPr anchor="ctr">
                    <a:solidFill>
                      <a:schemeClr val="accent6">
                        <a:lumMod val="20000"/>
                        <a:lumOff val="80000"/>
                      </a:schemeClr>
                    </a:solidFill>
                  </a:tcPr>
                </a:tc>
                <a:tc>
                  <a:txBody>
                    <a:bodyPr/>
                    <a:lstStyle/>
                    <a:p>
                      <a:pPr algn="ctr"/>
                      <a:r>
                        <a:rPr lang="ar-EG" dirty="0"/>
                        <a:t>القيمة</a:t>
                      </a:r>
                      <a:endParaRPr lang="en-US" dirty="0"/>
                    </a:p>
                  </a:txBody>
                  <a:tcPr anchor="ctr">
                    <a:solidFill>
                      <a:schemeClr val="accent6">
                        <a:lumMod val="20000"/>
                        <a:lumOff val="80000"/>
                      </a:schemeClr>
                    </a:solidFill>
                  </a:tcPr>
                </a:tc>
                <a:tc>
                  <a:txBody>
                    <a:bodyPr/>
                    <a:lstStyle/>
                    <a:p>
                      <a:pPr algn="ctr"/>
                      <a:r>
                        <a:rPr lang="ar-EG" dirty="0"/>
                        <a:t>المعيار</a:t>
                      </a:r>
                      <a:endParaRPr lang="en-US" dirty="0"/>
                    </a:p>
                  </a:txBody>
                  <a:tcPr anchor="ctr">
                    <a:solidFill>
                      <a:schemeClr val="accent6">
                        <a:lumMod val="20000"/>
                        <a:lumOff val="80000"/>
                      </a:schemeClr>
                    </a:solidFill>
                  </a:tcPr>
                </a:tc>
                <a:extLst>
                  <a:ext uri="{0D108BD9-81ED-4DB2-BD59-A6C34878D82A}">
                    <a16:rowId xmlns:a16="http://schemas.microsoft.com/office/drawing/2014/main" val="690942861"/>
                  </a:ext>
                </a:extLst>
              </a:tr>
              <a:tr h="1293885">
                <a:tc>
                  <a:txBody>
                    <a:bodyPr/>
                    <a:lstStyle/>
                    <a:p>
                      <a:pPr algn="ctr"/>
                      <a:r>
                        <a:rPr lang="ar-EG" dirty="0"/>
                        <a:t>30%</a:t>
                      </a:r>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4</a:t>
                      </a:r>
                    </a:p>
                    <a:p>
                      <a:pPr algn="ctr"/>
                      <a:r>
                        <a:rPr lang="ar-EG" dirty="0"/>
                        <a:t>3</a:t>
                      </a:r>
                    </a:p>
                    <a:p>
                      <a:pPr algn="ctr"/>
                      <a:r>
                        <a:rPr lang="ar-EG" dirty="0"/>
                        <a:t>2</a:t>
                      </a:r>
                    </a:p>
                    <a:p>
                      <a:pPr algn="ctr"/>
                      <a:r>
                        <a:rPr lang="ar-EG" dirty="0"/>
                        <a:t>1</a:t>
                      </a:r>
                    </a:p>
                  </a:txBody>
                  <a:tcPr anchor="ctr"/>
                </a:tc>
                <a:tc>
                  <a:txBody>
                    <a:bodyPr/>
                    <a:lstStyle/>
                    <a:p>
                      <a:pPr algn="ctr"/>
                      <a:r>
                        <a:rPr lang="ar-EG" dirty="0"/>
                        <a:t>1361</a:t>
                      </a:r>
                    </a:p>
                    <a:p>
                      <a:pPr algn="ctr"/>
                      <a:r>
                        <a:rPr lang="ar-EG" dirty="0"/>
                        <a:t>2521</a:t>
                      </a:r>
                    </a:p>
                    <a:p>
                      <a:pPr algn="ctr"/>
                      <a:r>
                        <a:rPr lang="ar-EG" dirty="0"/>
                        <a:t>2806</a:t>
                      </a:r>
                    </a:p>
                    <a:p>
                      <a:pPr algn="ctr"/>
                      <a:r>
                        <a:rPr lang="ar-EG" dirty="0"/>
                        <a:t>6838</a:t>
                      </a:r>
                    </a:p>
                  </a:txBody>
                  <a:tcPr anchor="ctr"/>
                </a:tc>
                <a:tc>
                  <a:txBody>
                    <a:bodyPr/>
                    <a:lstStyle/>
                    <a:p>
                      <a:pPr algn="ctr"/>
                      <a:r>
                        <a:rPr lang="ar-EG" dirty="0"/>
                        <a:t>عدد الحائزين الزراعين</a:t>
                      </a:r>
                      <a:endParaRPr lang="en-US" dirty="0"/>
                    </a:p>
                  </a:txBody>
                  <a:tcPr anchor="ctr">
                    <a:solidFill>
                      <a:schemeClr val="accent6">
                        <a:lumMod val="20000"/>
                        <a:lumOff val="80000"/>
                      </a:schemeClr>
                    </a:solidFill>
                  </a:tcPr>
                </a:tc>
                <a:extLst>
                  <a:ext uri="{0D108BD9-81ED-4DB2-BD59-A6C34878D82A}">
                    <a16:rowId xmlns:a16="http://schemas.microsoft.com/office/drawing/2014/main" val="1643382599"/>
                  </a:ext>
                </a:extLst>
              </a:tr>
              <a:tr h="1293885">
                <a:tc>
                  <a:txBody>
                    <a:bodyPr/>
                    <a:lstStyle/>
                    <a:p>
                      <a:pPr algn="ctr"/>
                      <a:r>
                        <a:rPr lang="ar-EG" dirty="0"/>
                        <a:t>20%</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4</a:t>
                      </a:r>
                    </a:p>
                    <a:p>
                      <a:pPr algn="ctr"/>
                      <a:r>
                        <a:rPr lang="ar-EG" dirty="0"/>
                        <a:t>3</a:t>
                      </a:r>
                    </a:p>
                    <a:p>
                      <a:pPr algn="ctr"/>
                      <a:r>
                        <a:rPr lang="ar-EG" dirty="0"/>
                        <a:t>2</a:t>
                      </a:r>
                    </a:p>
                    <a:p>
                      <a:pPr algn="ctr"/>
                      <a:r>
                        <a:rPr lang="ar-EG" dirty="0"/>
                        <a:t>1</a:t>
                      </a:r>
                      <a:endParaRPr lang="en-US" dirty="0"/>
                    </a:p>
                  </a:txBody>
                  <a:tcPr anchor="ctr"/>
                </a:tc>
                <a:tc>
                  <a:txBody>
                    <a:bodyPr/>
                    <a:lstStyle/>
                    <a:p>
                      <a:pPr algn="ctr"/>
                      <a:r>
                        <a:rPr lang="ar-EG" dirty="0"/>
                        <a:t>93816</a:t>
                      </a:r>
                    </a:p>
                    <a:p>
                      <a:pPr algn="ctr"/>
                      <a:r>
                        <a:rPr lang="ar-EG" dirty="0"/>
                        <a:t>142800</a:t>
                      </a:r>
                    </a:p>
                    <a:p>
                      <a:pPr algn="ctr"/>
                      <a:r>
                        <a:rPr lang="ar-EG" dirty="0"/>
                        <a:t>161931</a:t>
                      </a:r>
                    </a:p>
                    <a:p>
                      <a:pPr algn="ctr"/>
                      <a:r>
                        <a:rPr lang="ar-EG" dirty="0"/>
                        <a:t>380246 </a:t>
                      </a:r>
                      <a:endParaRPr lang="en-US" dirty="0"/>
                    </a:p>
                  </a:txBody>
                  <a:tcPr anchor="ctr"/>
                </a:tc>
                <a:tc>
                  <a:txBody>
                    <a:bodyPr/>
                    <a:lstStyle/>
                    <a:p>
                      <a:pPr algn="ctr"/>
                      <a:r>
                        <a:rPr lang="ar-EG" dirty="0"/>
                        <a:t>مساحة الاراضي المزروعة</a:t>
                      </a:r>
                    </a:p>
                    <a:p>
                      <a:pPr algn="ctr"/>
                      <a:r>
                        <a:rPr lang="ar-EG" dirty="0"/>
                        <a:t>(دونم)</a:t>
                      </a:r>
                      <a:endParaRPr lang="en-US" dirty="0"/>
                    </a:p>
                  </a:txBody>
                  <a:tcPr anchor="ctr">
                    <a:solidFill>
                      <a:schemeClr val="accent6">
                        <a:lumMod val="20000"/>
                        <a:lumOff val="80000"/>
                      </a:schemeClr>
                    </a:solidFill>
                  </a:tcPr>
                </a:tc>
                <a:extLst>
                  <a:ext uri="{0D108BD9-81ED-4DB2-BD59-A6C34878D82A}">
                    <a16:rowId xmlns:a16="http://schemas.microsoft.com/office/drawing/2014/main" val="1901299348"/>
                  </a:ext>
                </a:extLst>
              </a:tr>
              <a:tr h="1293885">
                <a:tc>
                  <a:txBody>
                    <a:bodyPr/>
                    <a:lstStyle/>
                    <a:p>
                      <a:pPr algn="ctr"/>
                      <a:r>
                        <a:rPr lang="ar-EG" dirty="0"/>
                        <a:t>10%</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4</a:t>
                      </a:r>
                    </a:p>
                    <a:p>
                      <a:pPr algn="ctr"/>
                      <a:r>
                        <a:rPr lang="ar-EG" dirty="0"/>
                        <a:t>3</a:t>
                      </a:r>
                    </a:p>
                    <a:p>
                      <a:pPr algn="ctr"/>
                      <a:r>
                        <a:rPr lang="ar-EG" dirty="0"/>
                        <a:t>2</a:t>
                      </a:r>
                    </a:p>
                    <a:p>
                      <a:pPr algn="ctr"/>
                      <a:r>
                        <a:rPr lang="ar-EG" dirty="0"/>
                        <a:t>1</a:t>
                      </a:r>
                      <a:endParaRPr lang="en-US" dirty="0"/>
                    </a:p>
                  </a:txBody>
                  <a:tcPr anchor="ctr"/>
                </a:tc>
                <a:tc>
                  <a:txBody>
                    <a:bodyPr/>
                    <a:lstStyle/>
                    <a:p>
                      <a:pPr algn="ctr"/>
                      <a:r>
                        <a:rPr lang="ar-EG" dirty="0"/>
                        <a:t>17</a:t>
                      </a:r>
                    </a:p>
                    <a:p>
                      <a:pPr algn="ctr"/>
                      <a:r>
                        <a:rPr lang="ar-EG" dirty="0"/>
                        <a:t>35</a:t>
                      </a:r>
                    </a:p>
                    <a:p>
                      <a:pPr algn="ctr"/>
                      <a:r>
                        <a:rPr lang="ar-EG" dirty="0"/>
                        <a:t>36</a:t>
                      </a:r>
                    </a:p>
                    <a:p>
                      <a:pPr algn="ctr"/>
                      <a:r>
                        <a:rPr lang="ar-EG" dirty="0"/>
                        <a:t>39</a:t>
                      </a:r>
                      <a:endParaRPr lang="en-US" dirty="0"/>
                    </a:p>
                  </a:txBody>
                  <a:tcPr anchor="ctr"/>
                </a:tc>
                <a:tc>
                  <a:txBody>
                    <a:bodyPr/>
                    <a:lstStyle/>
                    <a:p>
                      <a:pPr algn="ctr"/>
                      <a:r>
                        <a:rPr lang="ar-EG" dirty="0"/>
                        <a:t>نسبة مساحة الاراضي الزراعية</a:t>
                      </a:r>
                    </a:p>
                    <a:p>
                      <a:pPr algn="ctr"/>
                      <a:r>
                        <a:rPr lang="ar-EG" dirty="0"/>
                        <a:t>(%)</a:t>
                      </a:r>
                      <a:endParaRPr lang="en-US" dirty="0"/>
                    </a:p>
                  </a:txBody>
                  <a:tcPr anchor="ctr">
                    <a:solidFill>
                      <a:schemeClr val="accent6">
                        <a:lumMod val="20000"/>
                        <a:lumOff val="80000"/>
                      </a:schemeClr>
                    </a:solidFill>
                  </a:tcPr>
                </a:tc>
                <a:extLst>
                  <a:ext uri="{0D108BD9-81ED-4DB2-BD59-A6C34878D82A}">
                    <a16:rowId xmlns:a16="http://schemas.microsoft.com/office/drawing/2014/main" val="1508647737"/>
                  </a:ext>
                </a:extLst>
              </a:tr>
              <a:tr h="1293885">
                <a:tc>
                  <a:txBody>
                    <a:bodyPr/>
                    <a:lstStyle/>
                    <a:p>
                      <a:pPr algn="ctr"/>
                      <a:r>
                        <a:rPr lang="ar-EG" dirty="0"/>
                        <a:t>40%</a:t>
                      </a:r>
                      <a:endParaRPr lang="en-US" dirty="0"/>
                    </a:p>
                  </a:txBody>
                  <a:tcPr anchor="ctr"/>
                </a:tc>
                <a:tc>
                  <a:txBody>
                    <a:bodyPr/>
                    <a:lstStyle/>
                    <a:p>
                      <a:pPr algn="ctr"/>
                      <a:r>
                        <a:rPr lang="ar-EG" dirty="0"/>
                        <a:t>منخفض جدا</a:t>
                      </a:r>
                    </a:p>
                    <a:p>
                      <a:pPr algn="ctr"/>
                      <a:r>
                        <a:rPr lang="ar-EG" dirty="0"/>
                        <a:t>منخفض</a:t>
                      </a:r>
                    </a:p>
                    <a:p>
                      <a:pPr algn="ctr"/>
                      <a:r>
                        <a:rPr lang="ar-EG" dirty="0"/>
                        <a:t>متوسط</a:t>
                      </a:r>
                    </a:p>
                    <a:p>
                      <a:pPr algn="ctr"/>
                      <a:r>
                        <a:rPr lang="ar-EG" dirty="0"/>
                        <a:t>عالي</a:t>
                      </a:r>
                      <a:endParaRPr lang="en-US" dirty="0"/>
                    </a:p>
                  </a:txBody>
                  <a:tcPr anchor="ctr"/>
                </a:tc>
                <a:tc>
                  <a:txBody>
                    <a:bodyPr/>
                    <a:lstStyle/>
                    <a:p>
                      <a:pPr algn="ctr"/>
                      <a:r>
                        <a:rPr lang="ar-EG" dirty="0"/>
                        <a:t>4</a:t>
                      </a:r>
                    </a:p>
                    <a:p>
                      <a:pPr algn="ctr"/>
                      <a:r>
                        <a:rPr lang="ar-EG" dirty="0"/>
                        <a:t>3</a:t>
                      </a:r>
                    </a:p>
                    <a:p>
                      <a:pPr algn="ctr"/>
                      <a:r>
                        <a:rPr lang="ar-EG" dirty="0"/>
                        <a:t>2</a:t>
                      </a:r>
                    </a:p>
                    <a:p>
                      <a:pPr algn="ctr"/>
                      <a:r>
                        <a:rPr lang="ar-EG" dirty="0"/>
                        <a:t>1</a:t>
                      </a:r>
                      <a:endParaRPr lang="en-US" dirty="0"/>
                    </a:p>
                  </a:txBody>
                  <a:tcPr anchor="ctr"/>
                </a:tc>
                <a:tc>
                  <a:txBody>
                    <a:bodyPr/>
                    <a:lstStyle/>
                    <a:p>
                      <a:pPr algn="ctr"/>
                      <a:r>
                        <a:rPr lang="ar-EG" dirty="0"/>
                        <a:t>16</a:t>
                      </a:r>
                    </a:p>
                    <a:p>
                      <a:pPr algn="ctr"/>
                      <a:r>
                        <a:rPr lang="ar-EG" dirty="0"/>
                        <a:t>25</a:t>
                      </a:r>
                    </a:p>
                    <a:p>
                      <a:pPr algn="ctr"/>
                      <a:r>
                        <a:rPr lang="ar-EG" dirty="0"/>
                        <a:t>29</a:t>
                      </a:r>
                    </a:p>
                    <a:p>
                      <a:pPr algn="ctr"/>
                      <a:r>
                        <a:rPr lang="ar-EG" dirty="0"/>
                        <a:t>30</a:t>
                      </a:r>
                    </a:p>
                  </a:txBody>
                  <a:tcPr anchor="ctr"/>
                </a:tc>
                <a:tc>
                  <a:txBody>
                    <a:bodyPr/>
                    <a:lstStyle/>
                    <a:p>
                      <a:pPr algn="ctr"/>
                      <a:r>
                        <a:rPr lang="ar-EG" dirty="0"/>
                        <a:t>نسبة مساحة الاراضي الزراعية الفارغة</a:t>
                      </a:r>
                    </a:p>
                    <a:p>
                      <a:pPr algn="ctr"/>
                      <a:r>
                        <a:rPr lang="ar-EG" dirty="0"/>
                        <a:t>(%)</a:t>
                      </a:r>
                      <a:endParaRPr lang="en-US" dirty="0"/>
                    </a:p>
                  </a:txBody>
                  <a:tcPr anchor="ctr">
                    <a:solidFill>
                      <a:schemeClr val="accent6">
                        <a:lumMod val="20000"/>
                        <a:lumOff val="80000"/>
                      </a:schemeClr>
                    </a:solidFill>
                  </a:tcPr>
                </a:tc>
                <a:extLst>
                  <a:ext uri="{0D108BD9-81ED-4DB2-BD59-A6C34878D82A}">
                    <a16:rowId xmlns:a16="http://schemas.microsoft.com/office/drawing/2014/main" val="2832202053"/>
                  </a:ext>
                </a:extLst>
              </a:tr>
            </a:tbl>
          </a:graphicData>
        </a:graphic>
      </p:graphicFrame>
      <p:sp>
        <p:nvSpPr>
          <p:cNvPr id="10" name="Oval 9">
            <a:extLst>
              <a:ext uri="{FF2B5EF4-FFF2-40B4-BE49-F238E27FC236}">
                <a16:creationId xmlns:a16="http://schemas.microsoft.com/office/drawing/2014/main" id="{444C20FD-DCA0-2A73-0474-39CEBFE9E694}"/>
              </a:ext>
            </a:extLst>
          </p:cNvPr>
          <p:cNvSpPr/>
          <p:nvPr/>
        </p:nvSpPr>
        <p:spPr>
          <a:xfrm>
            <a:off x="1611033" y="887240"/>
            <a:ext cx="1163781" cy="1117600"/>
          </a:xfrm>
          <a:prstGeom prst="ellipse">
            <a:avLst/>
          </a:prstGeom>
          <a:solidFill>
            <a:schemeClr val="accent6">
              <a:lumMod val="75000"/>
              <a:alpha val="85000"/>
            </a:schemeClr>
          </a:solidFill>
          <a:ln>
            <a:solidFill>
              <a:schemeClr val="tx1"/>
            </a:solidFill>
          </a:ln>
          <a:effectLst>
            <a:glow rad="63500">
              <a:schemeClr val="accent6">
                <a:lumMod val="60000"/>
                <a:lumOff val="40000"/>
                <a:alpha val="40000"/>
              </a:scheme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F430BA1-7391-7854-BD65-DD520D99B4DF}"/>
              </a:ext>
            </a:extLst>
          </p:cNvPr>
          <p:cNvSpPr txBox="1"/>
          <p:nvPr/>
        </p:nvSpPr>
        <p:spPr>
          <a:xfrm>
            <a:off x="1578671" y="1086953"/>
            <a:ext cx="1163781"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rPr>
              <a:t>4</a:t>
            </a:r>
            <a:endParaRPr lang="en-US" sz="4000" b="1" dirty="0">
              <a:solidFill>
                <a:schemeClr val="bg1"/>
              </a:solidFill>
              <a:effectLst>
                <a:outerShdw blurRad="38100" dist="38100" dir="2700000" algn="tl">
                  <a:srgbClr val="000000">
                    <a:alpha val="43137"/>
                  </a:srgbClr>
                </a:outerShdw>
              </a:effectLst>
            </a:endParaRPr>
          </a:p>
        </p:txBody>
      </p:sp>
      <p:cxnSp>
        <p:nvCxnSpPr>
          <p:cNvPr id="12" name="Connector: Elbow 11">
            <a:extLst>
              <a:ext uri="{FF2B5EF4-FFF2-40B4-BE49-F238E27FC236}">
                <a16:creationId xmlns:a16="http://schemas.microsoft.com/office/drawing/2014/main" id="{A4BB5FBC-7FA1-CFDA-E802-4B645905D9EF}"/>
              </a:ext>
            </a:extLst>
          </p:cNvPr>
          <p:cNvCxnSpPr>
            <a:cxnSpLocks/>
            <a:stCxn id="10" idx="4"/>
          </p:cNvCxnSpPr>
          <p:nvPr/>
        </p:nvCxnSpPr>
        <p:spPr>
          <a:xfrm rot="5400000">
            <a:off x="1269395" y="2050017"/>
            <a:ext cx="968706" cy="878352"/>
          </a:xfrm>
          <a:prstGeom prst="bentConnector3">
            <a:avLst>
              <a:gd name="adj1" fmla="val 50000"/>
            </a:avLst>
          </a:prstGeom>
          <a:ln w="28575">
            <a:solidFill>
              <a:srgbClr val="509032"/>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065E866-760A-4FE4-6679-B3B18CAB168D}"/>
              </a:ext>
            </a:extLst>
          </p:cNvPr>
          <p:cNvSpPr txBox="1"/>
          <p:nvPr/>
        </p:nvSpPr>
        <p:spPr>
          <a:xfrm>
            <a:off x="176652" y="2973546"/>
            <a:ext cx="1577096"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accent6"/>
                </a:solidFill>
                <a:effectLst>
                  <a:outerShdw blurRad="38100" dist="38100" dir="2700000" algn="tl">
                    <a:srgbClr val="000000">
                      <a:alpha val="43137"/>
                    </a:srgbClr>
                  </a:outerShdw>
                </a:effectLst>
              </a:rPr>
              <a:t>الأسوء</a:t>
            </a:r>
            <a:endParaRPr lang="en-US" sz="4000" b="1" dirty="0">
              <a:solidFill>
                <a:schemeClr val="accent6"/>
              </a:solidFill>
              <a:effectLst>
                <a:outerShdw blurRad="38100" dist="38100" dir="2700000" algn="tl">
                  <a:srgbClr val="000000">
                    <a:alpha val="43137"/>
                  </a:srgbClr>
                </a:outerShdw>
              </a:effectLst>
            </a:endParaRPr>
          </a:p>
        </p:txBody>
      </p:sp>
      <p:sp>
        <p:nvSpPr>
          <p:cNvPr id="14" name="Oval 13">
            <a:extLst>
              <a:ext uri="{FF2B5EF4-FFF2-40B4-BE49-F238E27FC236}">
                <a16:creationId xmlns:a16="http://schemas.microsoft.com/office/drawing/2014/main" id="{7537B00C-692D-62D3-8ED0-B2A1BC70314B}"/>
              </a:ext>
            </a:extLst>
          </p:cNvPr>
          <p:cNvSpPr/>
          <p:nvPr/>
        </p:nvSpPr>
        <p:spPr>
          <a:xfrm>
            <a:off x="1611033" y="3748857"/>
            <a:ext cx="1163781" cy="1117600"/>
          </a:xfrm>
          <a:prstGeom prst="ellipse">
            <a:avLst/>
          </a:prstGeom>
          <a:solidFill>
            <a:schemeClr val="accent6">
              <a:lumMod val="75000"/>
              <a:alpha val="85000"/>
            </a:schemeClr>
          </a:solidFill>
          <a:ln>
            <a:solidFill>
              <a:schemeClr val="tx1"/>
            </a:solidFill>
          </a:ln>
          <a:effectLst>
            <a:glow rad="63500">
              <a:schemeClr val="accent6">
                <a:lumMod val="60000"/>
                <a:lumOff val="40000"/>
                <a:alpha val="40000"/>
              </a:scheme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F78B0C75-3ADC-491F-ACA7-1475B3C1F4F4}"/>
              </a:ext>
            </a:extLst>
          </p:cNvPr>
          <p:cNvSpPr txBox="1"/>
          <p:nvPr/>
        </p:nvSpPr>
        <p:spPr>
          <a:xfrm>
            <a:off x="1578671" y="3948570"/>
            <a:ext cx="1163781"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rPr>
              <a:t>1</a:t>
            </a:r>
            <a:endParaRPr lang="en-US" sz="4000" b="1" dirty="0">
              <a:solidFill>
                <a:schemeClr val="bg1"/>
              </a:solidFill>
              <a:effectLst>
                <a:outerShdw blurRad="38100" dist="38100" dir="2700000" algn="tl">
                  <a:srgbClr val="000000">
                    <a:alpha val="43137"/>
                  </a:srgbClr>
                </a:outerShdw>
              </a:effectLst>
            </a:endParaRPr>
          </a:p>
        </p:txBody>
      </p:sp>
      <p:cxnSp>
        <p:nvCxnSpPr>
          <p:cNvPr id="16" name="Connector: Elbow 15">
            <a:extLst>
              <a:ext uri="{FF2B5EF4-FFF2-40B4-BE49-F238E27FC236}">
                <a16:creationId xmlns:a16="http://schemas.microsoft.com/office/drawing/2014/main" id="{2F69B1AB-7BE1-DF74-C181-52FD3F6B4605}"/>
              </a:ext>
            </a:extLst>
          </p:cNvPr>
          <p:cNvCxnSpPr>
            <a:cxnSpLocks/>
            <a:stCxn id="14" idx="4"/>
          </p:cNvCxnSpPr>
          <p:nvPr/>
        </p:nvCxnSpPr>
        <p:spPr>
          <a:xfrm rot="5400000">
            <a:off x="1269395" y="4911634"/>
            <a:ext cx="968706" cy="878352"/>
          </a:xfrm>
          <a:prstGeom prst="bentConnector3">
            <a:avLst>
              <a:gd name="adj1" fmla="val 50000"/>
            </a:avLst>
          </a:prstGeom>
          <a:ln w="28575">
            <a:solidFill>
              <a:srgbClr val="509032"/>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DF5A8903-842E-2184-329B-38E39B6154A7}"/>
              </a:ext>
            </a:extLst>
          </p:cNvPr>
          <p:cNvSpPr txBox="1"/>
          <p:nvPr/>
        </p:nvSpPr>
        <p:spPr>
          <a:xfrm>
            <a:off x="176652" y="5835163"/>
            <a:ext cx="1577096"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sz="4000" b="1" dirty="0">
                <a:solidFill>
                  <a:schemeClr val="accent6"/>
                </a:solidFill>
                <a:effectLst>
                  <a:outerShdw blurRad="38100" dist="38100" dir="2700000" algn="tl">
                    <a:srgbClr val="000000">
                      <a:alpha val="43137"/>
                    </a:srgbClr>
                  </a:outerShdw>
                </a:effectLst>
              </a:rPr>
              <a:t>الأفضل</a:t>
            </a:r>
            <a:endParaRPr lang="en-US" sz="4000" b="1" dirty="0">
              <a:solidFill>
                <a:schemeClr val="accent6"/>
              </a:solidFill>
              <a:effectLst>
                <a:outerShdw blurRad="38100" dist="38100" dir="2700000" algn="tl">
                  <a:srgbClr val="000000">
                    <a:alpha val="43137"/>
                  </a:srgbClr>
                </a:outerShdw>
              </a:effectLst>
            </a:endParaRPr>
          </a:p>
        </p:txBody>
      </p:sp>
      <p:cxnSp>
        <p:nvCxnSpPr>
          <p:cNvPr id="18" name="Straight Arrow Connector 17">
            <a:extLst>
              <a:ext uri="{FF2B5EF4-FFF2-40B4-BE49-F238E27FC236}">
                <a16:creationId xmlns:a16="http://schemas.microsoft.com/office/drawing/2014/main" id="{86A4326C-01F3-6B76-E843-CBE5E503D24A}"/>
              </a:ext>
            </a:extLst>
          </p:cNvPr>
          <p:cNvCxnSpPr/>
          <p:nvPr/>
        </p:nvCxnSpPr>
        <p:spPr>
          <a:xfrm>
            <a:off x="2192924" y="2495849"/>
            <a:ext cx="0" cy="1087120"/>
          </a:xfrm>
          <a:prstGeom prst="straightConnector1">
            <a:avLst/>
          </a:prstGeom>
          <a:ln w="28575">
            <a:solidFill>
              <a:srgbClr val="509032"/>
            </a:solidFill>
            <a:prstDash val="sysDash"/>
            <a:tailEnd type="triangle"/>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D9C1B519-1C7A-458D-9701-19D1F9374E83}"/>
              </a:ext>
            </a:extLst>
          </p:cNvPr>
          <p:cNvGrpSpPr/>
          <p:nvPr/>
        </p:nvGrpSpPr>
        <p:grpSpPr>
          <a:xfrm>
            <a:off x="-678427" y="0"/>
            <a:ext cx="12893040" cy="443620"/>
            <a:chOff x="-678426" y="0"/>
            <a:chExt cx="12870425" cy="443620"/>
          </a:xfrm>
        </p:grpSpPr>
        <p:grpSp>
          <p:nvGrpSpPr>
            <p:cNvPr id="20" name="Group 19">
              <a:extLst>
                <a:ext uri="{FF2B5EF4-FFF2-40B4-BE49-F238E27FC236}">
                  <a16:creationId xmlns:a16="http://schemas.microsoft.com/office/drawing/2014/main" id="{3AEA760D-9667-9EEF-A1D8-DE419070E6F8}"/>
                </a:ext>
              </a:extLst>
            </p:cNvPr>
            <p:cNvGrpSpPr/>
            <p:nvPr/>
          </p:nvGrpSpPr>
          <p:grpSpPr>
            <a:xfrm>
              <a:off x="-2462" y="0"/>
              <a:ext cx="12194461" cy="443620"/>
              <a:chOff x="-2462" y="0"/>
              <a:chExt cx="12194461" cy="443620"/>
            </a:xfrm>
          </p:grpSpPr>
          <p:sp>
            <p:nvSpPr>
              <p:cNvPr id="22" name="Rectangle 21">
                <a:extLst>
                  <a:ext uri="{FF2B5EF4-FFF2-40B4-BE49-F238E27FC236}">
                    <a16:creationId xmlns:a16="http://schemas.microsoft.com/office/drawing/2014/main" id="{B15B8041-CCE2-4EB1-F89E-D63AA0204AF9}"/>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23" name="Rectangle 22">
                <a:extLst>
                  <a:ext uri="{FF2B5EF4-FFF2-40B4-BE49-F238E27FC236}">
                    <a16:creationId xmlns:a16="http://schemas.microsoft.com/office/drawing/2014/main" id="{64B4A714-4032-9A07-54B0-E511456ACF91}"/>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24" name="Rectangle 23">
                <a:extLst>
                  <a:ext uri="{FF2B5EF4-FFF2-40B4-BE49-F238E27FC236}">
                    <a16:creationId xmlns:a16="http://schemas.microsoft.com/office/drawing/2014/main" id="{B37188D9-329B-3B5A-37B3-627C8719B36B}"/>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25" name="Rectangle 24">
                <a:extLst>
                  <a:ext uri="{FF2B5EF4-FFF2-40B4-BE49-F238E27FC236}">
                    <a16:creationId xmlns:a16="http://schemas.microsoft.com/office/drawing/2014/main" id="{20C2BBE9-818D-63A6-7362-E02088B99C80}"/>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21" name="Straight Connector 20">
              <a:extLst>
                <a:ext uri="{FF2B5EF4-FFF2-40B4-BE49-F238E27FC236}">
                  <a16:creationId xmlns:a16="http://schemas.microsoft.com/office/drawing/2014/main" id="{31349927-523D-D311-20E9-77325CCEE585}"/>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7685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500" fill="hold"/>
                                        <p:tgtEl>
                                          <p:spTgt spid="10"/>
                                        </p:tgtEl>
                                        <p:attrNameLst>
                                          <p:attrName>ppt_w</p:attrName>
                                        </p:attrNameLst>
                                      </p:cBhvr>
                                      <p:tavLst>
                                        <p:tav tm="0">
                                          <p:val>
                                            <p:fltVal val="0"/>
                                          </p:val>
                                        </p:tav>
                                        <p:tav tm="100000">
                                          <p:val>
                                            <p:strVal val="#ppt_w"/>
                                          </p:val>
                                        </p:tav>
                                      </p:tavLst>
                                    </p:anim>
                                    <p:anim calcmode="lin" valueType="num">
                                      <p:cBhvr>
                                        <p:cTn id="15" dur="500" fill="hold"/>
                                        <p:tgtEl>
                                          <p:spTgt spid="10"/>
                                        </p:tgtEl>
                                        <p:attrNameLst>
                                          <p:attrName>ppt_h</p:attrName>
                                        </p:attrNameLst>
                                      </p:cBhvr>
                                      <p:tavLst>
                                        <p:tav tm="0">
                                          <p:val>
                                            <p:fltVal val="0"/>
                                          </p:val>
                                        </p:tav>
                                        <p:tav tm="100000">
                                          <p:val>
                                            <p:strVal val="#ppt_h"/>
                                          </p:val>
                                        </p:tav>
                                      </p:tavLst>
                                    </p:anim>
                                    <p:animEffect transition="in" filter="fade">
                                      <p:cBhvr>
                                        <p:cTn id="16" dur="500"/>
                                        <p:tgtEl>
                                          <p:spTgt spid="10"/>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500" fill="hold"/>
                                        <p:tgtEl>
                                          <p:spTgt spid="11"/>
                                        </p:tgtEl>
                                        <p:attrNameLst>
                                          <p:attrName>ppt_w</p:attrName>
                                        </p:attrNameLst>
                                      </p:cBhvr>
                                      <p:tavLst>
                                        <p:tav tm="0">
                                          <p:val>
                                            <p:fltVal val="0"/>
                                          </p:val>
                                        </p:tav>
                                        <p:tav tm="100000">
                                          <p:val>
                                            <p:strVal val="#ppt_w"/>
                                          </p:val>
                                        </p:tav>
                                      </p:tavLst>
                                    </p:anim>
                                    <p:anim calcmode="lin" valueType="num">
                                      <p:cBhvr>
                                        <p:cTn id="20" dur="500" fill="hold"/>
                                        <p:tgtEl>
                                          <p:spTgt spid="11"/>
                                        </p:tgtEl>
                                        <p:attrNameLst>
                                          <p:attrName>ppt_h</p:attrName>
                                        </p:attrNameLst>
                                      </p:cBhvr>
                                      <p:tavLst>
                                        <p:tav tm="0">
                                          <p:val>
                                            <p:fltVal val="0"/>
                                          </p:val>
                                        </p:tav>
                                        <p:tav tm="100000">
                                          <p:val>
                                            <p:strVal val="#ppt_h"/>
                                          </p:val>
                                        </p:tav>
                                      </p:tavLst>
                                    </p:anim>
                                    <p:animEffect transition="in" filter="fade">
                                      <p:cBhvr>
                                        <p:cTn id="21" dur="500"/>
                                        <p:tgtEl>
                                          <p:spTgt spid="11"/>
                                        </p:tgtEl>
                                      </p:cBhvr>
                                    </p:animEffect>
                                  </p:childTnLst>
                                </p:cTn>
                              </p:par>
                              <p:par>
                                <p:cTn id="22" presetID="53" presetClass="entr" presetSubtype="16"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p:cTn id="24" dur="500" fill="hold"/>
                                        <p:tgtEl>
                                          <p:spTgt spid="12"/>
                                        </p:tgtEl>
                                        <p:attrNameLst>
                                          <p:attrName>ppt_w</p:attrName>
                                        </p:attrNameLst>
                                      </p:cBhvr>
                                      <p:tavLst>
                                        <p:tav tm="0">
                                          <p:val>
                                            <p:fltVal val="0"/>
                                          </p:val>
                                        </p:tav>
                                        <p:tav tm="100000">
                                          <p:val>
                                            <p:strVal val="#ppt_w"/>
                                          </p:val>
                                        </p:tav>
                                      </p:tavLst>
                                    </p:anim>
                                    <p:anim calcmode="lin" valueType="num">
                                      <p:cBhvr>
                                        <p:cTn id="25" dur="500" fill="hold"/>
                                        <p:tgtEl>
                                          <p:spTgt spid="12"/>
                                        </p:tgtEl>
                                        <p:attrNameLst>
                                          <p:attrName>ppt_h</p:attrName>
                                        </p:attrNameLst>
                                      </p:cBhvr>
                                      <p:tavLst>
                                        <p:tav tm="0">
                                          <p:val>
                                            <p:fltVal val="0"/>
                                          </p:val>
                                        </p:tav>
                                        <p:tav tm="100000">
                                          <p:val>
                                            <p:strVal val="#ppt_h"/>
                                          </p:val>
                                        </p:tav>
                                      </p:tavLst>
                                    </p:anim>
                                    <p:animEffect transition="in" filter="fade">
                                      <p:cBhvr>
                                        <p:cTn id="26" dur="500"/>
                                        <p:tgtEl>
                                          <p:spTgt spid="12"/>
                                        </p:tgtEl>
                                      </p:cBhvr>
                                    </p:animEffect>
                                  </p:childTnLst>
                                </p:cTn>
                              </p:par>
                              <p:par>
                                <p:cTn id="27" presetID="53" presetClass="entr" presetSubtype="16"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p:cTn id="29" dur="500" fill="hold"/>
                                        <p:tgtEl>
                                          <p:spTgt spid="18"/>
                                        </p:tgtEl>
                                        <p:attrNameLst>
                                          <p:attrName>ppt_w</p:attrName>
                                        </p:attrNameLst>
                                      </p:cBhvr>
                                      <p:tavLst>
                                        <p:tav tm="0">
                                          <p:val>
                                            <p:fltVal val="0"/>
                                          </p:val>
                                        </p:tav>
                                        <p:tav tm="100000">
                                          <p:val>
                                            <p:strVal val="#ppt_w"/>
                                          </p:val>
                                        </p:tav>
                                      </p:tavLst>
                                    </p:anim>
                                    <p:anim calcmode="lin" valueType="num">
                                      <p:cBhvr>
                                        <p:cTn id="30" dur="500" fill="hold"/>
                                        <p:tgtEl>
                                          <p:spTgt spid="18"/>
                                        </p:tgtEl>
                                        <p:attrNameLst>
                                          <p:attrName>ppt_h</p:attrName>
                                        </p:attrNameLst>
                                      </p:cBhvr>
                                      <p:tavLst>
                                        <p:tav tm="0">
                                          <p:val>
                                            <p:fltVal val="0"/>
                                          </p:val>
                                        </p:tav>
                                        <p:tav tm="100000">
                                          <p:val>
                                            <p:strVal val="#ppt_h"/>
                                          </p:val>
                                        </p:tav>
                                      </p:tavLst>
                                    </p:anim>
                                    <p:animEffect transition="in" filter="fade">
                                      <p:cBhvr>
                                        <p:cTn id="31" dur="500"/>
                                        <p:tgtEl>
                                          <p:spTgt spid="18"/>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p:cTn id="34" dur="500" fill="hold"/>
                                        <p:tgtEl>
                                          <p:spTgt spid="13"/>
                                        </p:tgtEl>
                                        <p:attrNameLst>
                                          <p:attrName>ppt_w</p:attrName>
                                        </p:attrNameLst>
                                      </p:cBhvr>
                                      <p:tavLst>
                                        <p:tav tm="0">
                                          <p:val>
                                            <p:fltVal val="0"/>
                                          </p:val>
                                        </p:tav>
                                        <p:tav tm="100000">
                                          <p:val>
                                            <p:strVal val="#ppt_w"/>
                                          </p:val>
                                        </p:tav>
                                      </p:tavLst>
                                    </p:anim>
                                    <p:anim calcmode="lin" valueType="num">
                                      <p:cBhvr>
                                        <p:cTn id="35" dur="500" fill="hold"/>
                                        <p:tgtEl>
                                          <p:spTgt spid="13"/>
                                        </p:tgtEl>
                                        <p:attrNameLst>
                                          <p:attrName>ppt_h</p:attrName>
                                        </p:attrNameLst>
                                      </p:cBhvr>
                                      <p:tavLst>
                                        <p:tav tm="0">
                                          <p:val>
                                            <p:fltVal val="0"/>
                                          </p:val>
                                        </p:tav>
                                        <p:tav tm="100000">
                                          <p:val>
                                            <p:strVal val="#ppt_h"/>
                                          </p:val>
                                        </p:tav>
                                      </p:tavLst>
                                    </p:anim>
                                    <p:animEffect transition="in" filter="fade">
                                      <p:cBhvr>
                                        <p:cTn id="36" dur="500"/>
                                        <p:tgtEl>
                                          <p:spTgt spid="13"/>
                                        </p:tgtEl>
                                      </p:cBhvr>
                                    </p:animEffect>
                                  </p:childTnLst>
                                </p:cTn>
                              </p:par>
                              <p:par>
                                <p:cTn id="37" presetID="53" presetClass="entr" presetSubtype="16"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p:cTn id="39" dur="500" fill="hold"/>
                                        <p:tgtEl>
                                          <p:spTgt spid="15"/>
                                        </p:tgtEl>
                                        <p:attrNameLst>
                                          <p:attrName>ppt_w</p:attrName>
                                        </p:attrNameLst>
                                      </p:cBhvr>
                                      <p:tavLst>
                                        <p:tav tm="0">
                                          <p:val>
                                            <p:fltVal val="0"/>
                                          </p:val>
                                        </p:tav>
                                        <p:tav tm="100000">
                                          <p:val>
                                            <p:strVal val="#ppt_w"/>
                                          </p:val>
                                        </p:tav>
                                      </p:tavLst>
                                    </p:anim>
                                    <p:anim calcmode="lin" valueType="num">
                                      <p:cBhvr>
                                        <p:cTn id="40" dur="500" fill="hold"/>
                                        <p:tgtEl>
                                          <p:spTgt spid="15"/>
                                        </p:tgtEl>
                                        <p:attrNameLst>
                                          <p:attrName>ppt_h</p:attrName>
                                        </p:attrNameLst>
                                      </p:cBhvr>
                                      <p:tavLst>
                                        <p:tav tm="0">
                                          <p:val>
                                            <p:fltVal val="0"/>
                                          </p:val>
                                        </p:tav>
                                        <p:tav tm="100000">
                                          <p:val>
                                            <p:strVal val="#ppt_h"/>
                                          </p:val>
                                        </p:tav>
                                      </p:tavLst>
                                    </p:anim>
                                    <p:animEffect transition="in" filter="fade">
                                      <p:cBhvr>
                                        <p:cTn id="41" dur="500"/>
                                        <p:tgtEl>
                                          <p:spTgt spid="15"/>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4"/>
                                        </p:tgtEl>
                                        <p:attrNameLst>
                                          <p:attrName>style.visibility</p:attrName>
                                        </p:attrNameLst>
                                      </p:cBhvr>
                                      <p:to>
                                        <p:strVal val="visible"/>
                                      </p:to>
                                    </p:set>
                                    <p:anim calcmode="lin" valueType="num">
                                      <p:cBhvr>
                                        <p:cTn id="44" dur="500" fill="hold"/>
                                        <p:tgtEl>
                                          <p:spTgt spid="14"/>
                                        </p:tgtEl>
                                        <p:attrNameLst>
                                          <p:attrName>ppt_w</p:attrName>
                                        </p:attrNameLst>
                                      </p:cBhvr>
                                      <p:tavLst>
                                        <p:tav tm="0">
                                          <p:val>
                                            <p:fltVal val="0"/>
                                          </p:val>
                                        </p:tav>
                                        <p:tav tm="100000">
                                          <p:val>
                                            <p:strVal val="#ppt_w"/>
                                          </p:val>
                                        </p:tav>
                                      </p:tavLst>
                                    </p:anim>
                                    <p:anim calcmode="lin" valueType="num">
                                      <p:cBhvr>
                                        <p:cTn id="45" dur="500" fill="hold"/>
                                        <p:tgtEl>
                                          <p:spTgt spid="14"/>
                                        </p:tgtEl>
                                        <p:attrNameLst>
                                          <p:attrName>ppt_h</p:attrName>
                                        </p:attrNameLst>
                                      </p:cBhvr>
                                      <p:tavLst>
                                        <p:tav tm="0">
                                          <p:val>
                                            <p:fltVal val="0"/>
                                          </p:val>
                                        </p:tav>
                                        <p:tav tm="100000">
                                          <p:val>
                                            <p:strVal val="#ppt_h"/>
                                          </p:val>
                                        </p:tav>
                                      </p:tavLst>
                                    </p:anim>
                                    <p:animEffect transition="in" filter="fade">
                                      <p:cBhvr>
                                        <p:cTn id="46" dur="500"/>
                                        <p:tgtEl>
                                          <p:spTgt spid="14"/>
                                        </p:tgtEl>
                                      </p:cBhvr>
                                    </p:animEffect>
                                  </p:childTnLst>
                                </p:cTn>
                              </p:par>
                              <p:par>
                                <p:cTn id="47" presetID="53" presetClass="entr" presetSubtype="16"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p:cTn id="49" dur="500" fill="hold"/>
                                        <p:tgtEl>
                                          <p:spTgt spid="16"/>
                                        </p:tgtEl>
                                        <p:attrNameLst>
                                          <p:attrName>ppt_w</p:attrName>
                                        </p:attrNameLst>
                                      </p:cBhvr>
                                      <p:tavLst>
                                        <p:tav tm="0">
                                          <p:val>
                                            <p:fltVal val="0"/>
                                          </p:val>
                                        </p:tav>
                                        <p:tav tm="100000">
                                          <p:val>
                                            <p:strVal val="#ppt_w"/>
                                          </p:val>
                                        </p:tav>
                                      </p:tavLst>
                                    </p:anim>
                                    <p:anim calcmode="lin" valueType="num">
                                      <p:cBhvr>
                                        <p:cTn id="50" dur="500" fill="hold"/>
                                        <p:tgtEl>
                                          <p:spTgt spid="16"/>
                                        </p:tgtEl>
                                        <p:attrNameLst>
                                          <p:attrName>ppt_h</p:attrName>
                                        </p:attrNameLst>
                                      </p:cBhvr>
                                      <p:tavLst>
                                        <p:tav tm="0">
                                          <p:val>
                                            <p:fltVal val="0"/>
                                          </p:val>
                                        </p:tav>
                                        <p:tav tm="100000">
                                          <p:val>
                                            <p:strVal val="#ppt_h"/>
                                          </p:val>
                                        </p:tav>
                                      </p:tavLst>
                                    </p:anim>
                                    <p:animEffect transition="in" filter="fade">
                                      <p:cBhvr>
                                        <p:cTn id="51" dur="500"/>
                                        <p:tgtEl>
                                          <p:spTgt spid="16"/>
                                        </p:tgtEl>
                                      </p:cBhvr>
                                    </p:animEffect>
                                  </p:childTnLst>
                                </p:cTn>
                              </p:par>
                              <p:par>
                                <p:cTn id="52" presetID="53" presetClass="entr" presetSubtype="16" fill="hold" grpId="0" nodeType="withEffect">
                                  <p:stCondLst>
                                    <p:cond delay="0"/>
                                  </p:stCondLst>
                                  <p:childTnLst>
                                    <p:set>
                                      <p:cBhvr>
                                        <p:cTn id="53" dur="1" fill="hold">
                                          <p:stCondLst>
                                            <p:cond delay="0"/>
                                          </p:stCondLst>
                                        </p:cTn>
                                        <p:tgtEl>
                                          <p:spTgt spid="17"/>
                                        </p:tgtEl>
                                        <p:attrNameLst>
                                          <p:attrName>style.visibility</p:attrName>
                                        </p:attrNameLst>
                                      </p:cBhvr>
                                      <p:to>
                                        <p:strVal val="visible"/>
                                      </p:to>
                                    </p:set>
                                    <p:anim calcmode="lin" valueType="num">
                                      <p:cBhvr>
                                        <p:cTn id="54" dur="500" fill="hold"/>
                                        <p:tgtEl>
                                          <p:spTgt spid="17"/>
                                        </p:tgtEl>
                                        <p:attrNameLst>
                                          <p:attrName>ppt_w</p:attrName>
                                        </p:attrNameLst>
                                      </p:cBhvr>
                                      <p:tavLst>
                                        <p:tav tm="0">
                                          <p:val>
                                            <p:fltVal val="0"/>
                                          </p:val>
                                        </p:tav>
                                        <p:tav tm="100000">
                                          <p:val>
                                            <p:strVal val="#ppt_w"/>
                                          </p:val>
                                        </p:tav>
                                      </p:tavLst>
                                    </p:anim>
                                    <p:anim calcmode="lin" valueType="num">
                                      <p:cBhvr>
                                        <p:cTn id="55" dur="500" fill="hold"/>
                                        <p:tgtEl>
                                          <p:spTgt spid="17"/>
                                        </p:tgtEl>
                                        <p:attrNameLst>
                                          <p:attrName>ppt_h</p:attrName>
                                        </p:attrNameLst>
                                      </p:cBhvr>
                                      <p:tavLst>
                                        <p:tav tm="0">
                                          <p:val>
                                            <p:fltVal val="0"/>
                                          </p:val>
                                        </p:tav>
                                        <p:tav tm="100000">
                                          <p:val>
                                            <p:strVal val="#ppt_h"/>
                                          </p:val>
                                        </p:tav>
                                      </p:tavLst>
                                    </p:anim>
                                    <p:animEffect transition="in" filter="fade">
                                      <p:cBhvr>
                                        <p:cTn id="5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3" grpId="0"/>
      <p:bldP spid="14" grpId="0" animBg="1"/>
      <p:bldP spid="15"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icture background">
            <a:extLst>
              <a:ext uri="{FF2B5EF4-FFF2-40B4-BE49-F238E27FC236}">
                <a16:creationId xmlns:a16="http://schemas.microsoft.com/office/drawing/2014/main" id="{5F58B89B-6FD7-4D19-4F5A-0F432F498D93}"/>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AA4DE2E8-5993-413B-81BE-785EC0002F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0952" y="1460241"/>
            <a:ext cx="6206173" cy="2822510"/>
          </a:xfrm>
          <a:prstGeom prst="rect">
            <a:avLst/>
          </a:prstGeom>
          <a:effectLst>
            <a:outerShdw blurRad="50800" dist="38100" dir="5400000" algn="t" rotWithShape="0">
              <a:prstClr val="black">
                <a:alpha val="40000"/>
              </a:prstClr>
            </a:outerShdw>
          </a:effectLst>
        </p:spPr>
      </p:pic>
      <p:pic>
        <p:nvPicPr>
          <p:cNvPr id="12" name="Picture 11">
            <a:extLst>
              <a:ext uri="{FF2B5EF4-FFF2-40B4-BE49-F238E27FC236}">
                <a16:creationId xmlns:a16="http://schemas.microsoft.com/office/drawing/2014/main" id="{C1FEA482-6BC1-8151-1470-25771E50E7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1158" y="4035489"/>
            <a:ext cx="6467604" cy="2752531"/>
          </a:xfrm>
          <a:prstGeom prst="rect">
            <a:avLst/>
          </a:prstGeom>
          <a:effectLst>
            <a:outerShdw blurRad="50800" dist="38100" dir="5400000" algn="t" rotWithShape="0">
              <a:prstClr val="black">
                <a:alpha val="40000"/>
              </a:prstClr>
            </a:outerShdw>
          </a:effectLst>
        </p:spPr>
      </p:pic>
      <p:sp>
        <p:nvSpPr>
          <p:cNvPr id="21" name="TextBox 20">
            <a:extLst>
              <a:ext uri="{FF2B5EF4-FFF2-40B4-BE49-F238E27FC236}">
                <a16:creationId xmlns:a16="http://schemas.microsoft.com/office/drawing/2014/main" id="{4317657A-63E1-4D5F-3B13-29B752EF0329}"/>
              </a:ext>
            </a:extLst>
          </p:cNvPr>
          <p:cNvSpPr txBox="1"/>
          <p:nvPr/>
        </p:nvSpPr>
        <p:spPr>
          <a:xfrm>
            <a:off x="491887" y="783515"/>
            <a:ext cx="3678521" cy="584775"/>
          </a:xfrm>
          <a:prstGeom prst="rect">
            <a:avLst/>
          </a:prstGeom>
          <a:noFill/>
          <a:effectLst/>
        </p:spPr>
        <p:txBody>
          <a:bodyPr wrap="square" rtlCol="0">
            <a:spAutoFit/>
          </a:bodyPr>
          <a:lstStyle/>
          <a:p>
            <a:pPr algn="ctr"/>
            <a:r>
              <a:rPr lang="ar-EG" sz="3200" b="1" dirty="0">
                <a:solidFill>
                  <a:schemeClr val="accent6">
                    <a:lumMod val="50000"/>
                  </a:schemeClr>
                </a:solidFill>
                <a:latin typeface="Simplified Arabic" panose="02020603050405020304" pitchFamily="18" charset="-78"/>
                <a:cs typeface="Simplified Arabic" panose="02020603050405020304" pitchFamily="18" charset="-78"/>
              </a:rPr>
              <a:t>انعدام الأمن الغذائي</a:t>
            </a:r>
            <a:endParaRPr lang="en-US" sz="32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22" name="TextBox 21">
            <a:extLst>
              <a:ext uri="{FF2B5EF4-FFF2-40B4-BE49-F238E27FC236}">
                <a16:creationId xmlns:a16="http://schemas.microsoft.com/office/drawing/2014/main" id="{7CD14BC4-9F5F-7DD6-5AA7-EB4D5B647C25}"/>
              </a:ext>
            </a:extLst>
          </p:cNvPr>
          <p:cNvSpPr txBox="1"/>
          <p:nvPr/>
        </p:nvSpPr>
        <p:spPr>
          <a:xfrm>
            <a:off x="5522016" y="3436301"/>
            <a:ext cx="4378031" cy="584775"/>
          </a:xfrm>
          <a:prstGeom prst="rect">
            <a:avLst/>
          </a:prstGeom>
          <a:noFill/>
          <a:effectLst/>
        </p:spPr>
        <p:txBody>
          <a:bodyPr wrap="square" rtlCol="0">
            <a:spAutoFit/>
          </a:bodyPr>
          <a:lstStyle/>
          <a:p>
            <a:pPr algn="ctr"/>
            <a:r>
              <a:rPr lang="ar-EG" sz="3200" b="1" dirty="0">
                <a:solidFill>
                  <a:schemeClr val="accent6">
                    <a:lumMod val="50000"/>
                  </a:schemeClr>
                </a:solidFill>
                <a:latin typeface="Simplified Arabic" panose="02020603050405020304" pitchFamily="18" charset="-78"/>
                <a:cs typeface="Simplified Arabic" panose="02020603050405020304" pitchFamily="18" charset="-78"/>
              </a:rPr>
              <a:t>ملائمة المدن لزراعة الحضرية</a:t>
            </a:r>
            <a:endParaRPr lang="en-US" sz="3200" b="1" dirty="0">
              <a:solidFill>
                <a:schemeClr val="accent6">
                  <a:lumMod val="50000"/>
                </a:schemeClr>
              </a:solidFill>
              <a:latin typeface="Simplified Arabic" panose="02020603050405020304" pitchFamily="18" charset="-78"/>
              <a:cs typeface="Simplified Arabic" panose="02020603050405020304" pitchFamily="18" charset="-78"/>
            </a:endParaRPr>
          </a:p>
        </p:txBody>
      </p:sp>
      <p:grpSp>
        <p:nvGrpSpPr>
          <p:cNvPr id="10" name="Group 9">
            <a:extLst>
              <a:ext uri="{FF2B5EF4-FFF2-40B4-BE49-F238E27FC236}">
                <a16:creationId xmlns:a16="http://schemas.microsoft.com/office/drawing/2014/main" id="{08996BD3-891F-9D40-6C0B-CAA07EF26C91}"/>
              </a:ext>
            </a:extLst>
          </p:cNvPr>
          <p:cNvGrpSpPr/>
          <p:nvPr/>
        </p:nvGrpSpPr>
        <p:grpSpPr>
          <a:xfrm>
            <a:off x="-678427" y="0"/>
            <a:ext cx="12893040" cy="443620"/>
            <a:chOff x="-678426" y="0"/>
            <a:chExt cx="12870425" cy="443620"/>
          </a:xfrm>
        </p:grpSpPr>
        <p:grpSp>
          <p:nvGrpSpPr>
            <p:cNvPr id="11" name="Group 10">
              <a:extLst>
                <a:ext uri="{FF2B5EF4-FFF2-40B4-BE49-F238E27FC236}">
                  <a16:creationId xmlns:a16="http://schemas.microsoft.com/office/drawing/2014/main" id="{1BA46249-893C-5B86-81B3-96F80A3B0BF0}"/>
                </a:ext>
              </a:extLst>
            </p:cNvPr>
            <p:cNvGrpSpPr/>
            <p:nvPr/>
          </p:nvGrpSpPr>
          <p:grpSpPr>
            <a:xfrm>
              <a:off x="-2462" y="0"/>
              <a:ext cx="12194461" cy="443620"/>
              <a:chOff x="-2462" y="0"/>
              <a:chExt cx="12194461" cy="443620"/>
            </a:xfrm>
          </p:grpSpPr>
          <p:sp>
            <p:nvSpPr>
              <p:cNvPr id="14" name="Rectangle 13">
                <a:extLst>
                  <a:ext uri="{FF2B5EF4-FFF2-40B4-BE49-F238E27FC236}">
                    <a16:creationId xmlns:a16="http://schemas.microsoft.com/office/drawing/2014/main" id="{63677422-498E-3FC0-643C-86A75F4C22AB}"/>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15" name="Rectangle 14">
                <a:extLst>
                  <a:ext uri="{FF2B5EF4-FFF2-40B4-BE49-F238E27FC236}">
                    <a16:creationId xmlns:a16="http://schemas.microsoft.com/office/drawing/2014/main" id="{E64463C4-9264-79EC-CE23-3B593725B13B}"/>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16" name="Rectangle 15">
                <a:extLst>
                  <a:ext uri="{FF2B5EF4-FFF2-40B4-BE49-F238E27FC236}">
                    <a16:creationId xmlns:a16="http://schemas.microsoft.com/office/drawing/2014/main" id="{501E62E8-1B0B-1D2D-F64E-4FB112F3E312}"/>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7" name="Rectangle 16">
                <a:extLst>
                  <a:ext uri="{FF2B5EF4-FFF2-40B4-BE49-F238E27FC236}">
                    <a16:creationId xmlns:a16="http://schemas.microsoft.com/office/drawing/2014/main" id="{A4DE82B0-A8B6-3AB3-D02C-DFCE61B8F396}"/>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13" name="Straight Connector 12">
              <a:extLst>
                <a:ext uri="{FF2B5EF4-FFF2-40B4-BE49-F238E27FC236}">
                  <a16:creationId xmlns:a16="http://schemas.microsoft.com/office/drawing/2014/main" id="{3E69A494-E576-4BFA-B08B-F74A2B9C1FBA}"/>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18" name="Freeform: Shape 17">
            <a:extLst>
              <a:ext uri="{FF2B5EF4-FFF2-40B4-BE49-F238E27FC236}">
                <a16:creationId xmlns:a16="http://schemas.microsoft.com/office/drawing/2014/main" id="{073B3A33-ACA7-EB91-5C5B-D372E104B9AF}"/>
              </a:ext>
            </a:extLst>
          </p:cNvPr>
          <p:cNvSpPr/>
          <p:nvPr/>
        </p:nvSpPr>
        <p:spPr>
          <a:xfrm flipH="1">
            <a:off x="8700448" y="662967"/>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TextBox 18">
            <a:extLst>
              <a:ext uri="{FF2B5EF4-FFF2-40B4-BE49-F238E27FC236}">
                <a16:creationId xmlns:a16="http://schemas.microsoft.com/office/drawing/2014/main" id="{C4034190-D3EC-2AE2-1C85-0ED148549F71}"/>
              </a:ext>
            </a:extLst>
          </p:cNvPr>
          <p:cNvSpPr txBox="1"/>
          <p:nvPr/>
        </p:nvSpPr>
        <p:spPr>
          <a:xfrm flipH="1">
            <a:off x="9048527" y="733741"/>
            <a:ext cx="3041817" cy="584775"/>
          </a:xfrm>
          <a:prstGeom prst="rect">
            <a:avLst/>
          </a:prstGeom>
          <a:noFill/>
        </p:spPr>
        <p:txBody>
          <a:bodyPr wrap="square" rtlCol="0">
            <a:spAutoFit/>
          </a:bodyPr>
          <a:lstStyle/>
          <a:p>
            <a:r>
              <a:rPr lang="en-US" sz="3200" dirty="0">
                <a:solidFill>
                  <a:schemeClr val="bg1"/>
                </a:solidFill>
                <a:latin typeface="Simplified Arabic" panose="02020603050405020304" pitchFamily="18" charset="-78"/>
                <a:cs typeface="Simplified Arabic" panose="02020603050405020304" pitchFamily="18" charset="-78"/>
              </a:rPr>
              <a:t>Model Builder</a:t>
            </a:r>
          </a:p>
        </p:txBody>
      </p:sp>
    </p:spTree>
    <p:extLst>
      <p:ext uri="{BB962C8B-B14F-4D97-AF65-F5344CB8AC3E}">
        <p14:creationId xmlns:p14="http://schemas.microsoft.com/office/powerpoint/2010/main" val="4064485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1000"/>
                                        <p:tgtEl>
                                          <p:spTgt spid="12"/>
                                        </p:tgtEl>
                                      </p:cBhvr>
                                    </p:animEffect>
                                    <p:anim calcmode="lin" valueType="num">
                                      <p:cBhvr>
                                        <p:cTn id="25" dur="1000" fill="hold"/>
                                        <p:tgtEl>
                                          <p:spTgt spid="12"/>
                                        </p:tgtEl>
                                        <p:attrNameLst>
                                          <p:attrName>ppt_x</p:attrName>
                                        </p:attrNameLst>
                                      </p:cBhvr>
                                      <p:tavLst>
                                        <p:tav tm="0">
                                          <p:val>
                                            <p:strVal val="#ppt_x"/>
                                          </p:val>
                                        </p:tav>
                                        <p:tav tm="100000">
                                          <p:val>
                                            <p:strVal val="#ppt_x"/>
                                          </p:val>
                                        </p:tav>
                                      </p:tavLst>
                                    </p:anim>
                                    <p:anim calcmode="lin" valueType="num">
                                      <p:cBhvr>
                                        <p:cTn id="2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Picture background">
            <a:extLst>
              <a:ext uri="{FF2B5EF4-FFF2-40B4-BE49-F238E27FC236}">
                <a16:creationId xmlns:a16="http://schemas.microsoft.com/office/drawing/2014/main" id="{73ED8C2B-EC50-56FC-5EEE-BF514EC57EC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6CF94732-F86A-E696-9131-A3E55720DA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018" y="0"/>
            <a:ext cx="4857750" cy="6858000"/>
          </a:xfrm>
          <a:prstGeom prst="rect">
            <a:avLst/>
          </a:prstGeom>
        </p:spPr>
      </p:pic>
      <p:pic>
        <p:nvPicPr>
          <p:cNvPr id="9" name="Picture 8">
            <a:extLst>
              <a:ext uri="{FF2B5EF4-FFF2-40B4-BE49-F238E27FC236}">
                <a16:creationId xmlns:a16="http://schemas.microsoft.com/office/drawing/2014/main" id="{6567DF6A-D633-F72A-90A0-67ADA763E4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94300" y="0"/>
            <a:ext cx="4857750" cy="6858000"/>
          </a:xfrm>
          <a:prstGeom prst="rect">
            <a:avLst/>
          </a:prstGeom>
        </p:spPr>
      </p:pic>
    </p:spTree>
    <p:extLst>
      <p:ext uri="{BB962C8B-B14F-4D97-AF65-F5344CB8AC3E}">
        <p14:creationId xmlns:p14="http://schemas.microsoft.com/office/powerpoint/2010/main" val="410708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descr="Picture background">
            <a:extLst>
              <a:ext uri="{FF2B5EF4-FFF2-40B4-BE49-F238E27FC236}">
                <a16:creationId xmlns:a16="http://schemas.microsoft.com/office/drawing/2014/main" id="{51CBC8FC-BA54-0B97-6551-502A2773CCE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extLst>
            <a:ext uri="{909E8E84-426E-40DD-AFC4-6F175D3DCCD1}">
              <a14:hiddenFill xmlns:a14="http://schemas.microsoft.com/office/drawing/2010/main">
                <a:solidFill>
                  <a:srgbClr val="FFFFFF"/>
                </a:solidFill>
              </a14:hiddenFill>
            </a:ext>
          </a:extLst>
        </p:spPr>
      </p:pic>
      <p:graphicFrame>
        <p:nvGraphicFramePr>
          <p:cNvPr id="3" name="Table 2">
            <a:extLst>
              <a:ext uri="{FF2B5EF4-FFF2-40B4-BE49-F238E27FC236}">
                <a16:creationId xmlns:a16="http://schemas.microsoft.com/office/drawing/2014/main" id="{89C57A00-CC5D-AE6E-8E4D-EF33DDE889C9}"/>
              </a:ext>
            </a:extLst>
          </p:cNvPr>
          <p:cNvGraphicFramePr>
            <a:graphicFrameLocks noGrp="1"/>
          </p:cNvGraphicFramePr>
          <p:nvPr>
            <p:extLst>
              <p:ext uri="{D42A27DB-BD31-4B8C-83A1-F6EECF244321}">
                <p14:modId xmlns:p14="http://schemas.microsoft.com/office/powerpoint/2010/main" val="2254540706"/>
              </p:ext>
            </p:extLst>
          </p:nvPr>
        </p:nvGraphicFramePr>
        <p:xfrm>
          <a:off x="5192343" y="715802"/>
          <a:ext cx="6893171" cy="5426396"/>
        </p:xfrm>
        <a:graphic>
          <a:graphicData uri="http://schemas.openxmlformats.org/drawingml/2006/table">
            <a:tbl>
              <a:tblPr firstRow="1" bandRow="1">
                <a:effectLst>
                  <a:outerShdw blurRad="50800" dist="38100" algn="l" rotWithShape="0">
                    <a:prstClr val="black">
                      <a:alpha val="40000"/>
                    </a:prstClr>
                  </a:outerShdw>
                </a:effectLst>
                <a:tableStyleId>{5940675A-B579-460E-94D1-54222C63F5DA}</a:tableStyleId>
              </a:tblPr>
              <a:tblGrid>
                <a:gridCol w="1804606">
                  <a:extLst>
                    <a:ext uri="{9D8B030D-6E8A-4147-A177-3AD203B41FA5}">
                      <a16:colId xmlns:a16="http://schemas.microsoft.com/office/drawing/2014/main" val="3895443968"/>
                    </a:ext>
                  </a:extLst>
                </a:gridCol>
                <a:gridCol w="860335">
                  <a:extLst>
                    <a:ext uri="{9D8B030D-6E8A-4147-A177-3AD203B41FA5}">
                      <a16:colId xmlns:a16="http://schemas.microsoft.com/office/drawing/2014/main" val="2364139183"/>
                    </a:ext>
                  </a:extLst>
                </a:gridCol>
                <a:gridCol w="781645">
                  <a:extLst>
                    <a:ext uri="{9D8B030D-6E8A-4147-A177-3AD203B41FA5}">
                      <a16:colId xmlns:a16="http://schemas.microsoft.com/office/drawing/2014/main" val="2271067486"/>
                    </a:ext>
                  </a:extLst>
                </a:gridCol>
                <a:gridCol w="729185">
                  <a:extLst>
                    <a:ext uri="{9D8B030D-6E8A-4147-A177-3AD203B41FA5}">
                      <a16:colId xmlns:a16="http://schemas.microsoft.com/office/drawing/2014/main" val="3132735004"/>
                    </a:ext>
                  </a:extLst>
                </a:gridCol>
                <a:gridCol w="1049189">
                  <a:extLst>
                    <a:ext uri="{9D8B030D-6E8A-4147-A177-3AD203B41FA5}">
                      <a16:colId xmlns:a16="http://schemas.microsoft.com/office/drawing/2014/main" val="104793132"/>
                    </a:ext>
                  </a:extLst>
                </a:gridCol>
                <a:gridCol w="1668211">
                  <a:extLst>
                    <a:ext uri="{9D8B030D-6E8A-4147-A177-3AD203B41FA5}">
                      <a16:colId xmlns:a16="http://schemas.microsoft.com/office/drawing/2014/main" val="3318635042"/>
                    </a:ext>
                  </a:extLst>
                </a:gridCol>
              </a:tblGrid>
              <a:tr h="391664">
                <a:tc gridSpan="6">
                  <a:txBody>
                    <a:bodyPr/>
                    <a:lstStyle/>
                    <a:p>
                      <a:pPr algn="ctr"/>
                      <a:r>
                        <a:rPr lang="ar-EG" sz="1600" dirty="0"/>
                        <a:t>جدول اختيار المدينة</a:t>
                      </a:r>
                      <a:endParaRPr lang="en-US" sz="1600" dirty="0"/>
                    </a:p>
                  </a:txBody>
                  <a:tcPr anchor="ctr">
                    <a:solidFill>
                      <a:srgbClr val="7EC34C"/>
                    </a:solidFill>
                  </a:tcPr>
                </a:tc>
                <a:tc hMerge="1">
                  <a:txBody>
                    <a:bodyPr/>
                    <a:lstStyle/>
                    <a:p>
                      <a:endParaRPr dirty="0"/>
                    </a:p>
                  </a:txBody>
                  <a:tcPr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3701894997"/>
                  </a:ext>
                </a:extLst>
              </a:tr>
              <a:tr h="391664">
                <a:tc>
                  <a:txBody>
                    <a:bodyPr/>
                    <a:lstStyle/>
                    <a:p>
                      <a:pPr algn="ctr"/>
                      <a:r>
                        <a:rPr lang="ar-EG" sz="1600" dirty="0"/>
                        <a:t>كيفية الاختيار</a:t>
                      </a:r>
                      <a:endParaRPr lang="en-US" sz="1600" dirty="0"/>
                    </a:p>
                  </a:txBody>
                  <a:tcPr anchor="ctr">
                    <a:solidFill>
                      <a:schemeClr val="accent6">
                        <a:lumMod val="20000"/>
                        <a:lumOff val="80000"/>
                      </a:schemeClr>
                    </a:solidFill>
                  </a:tcPr>
                </a:tc>
                <a:tc>
                  <a:txBody>
                    <a:bodyPr/>
                    <a:lstStyle/>
                    <a:p>
                      <a:pPr algn="ctr"/>
                      <a:r>
                        <a:rPr lang="ar-EG" sz="1600" dirty="0"/>
                        <a:t>بيت لحم</a:t>
                      </a:r>
                      <a:endParaRPr lang="en-US" sz="1600" dirty="0"/>
                    </a:p>
                  </a:txBody>
                  <a:tcPr anchor="ctr">
                    <a:solidFill>
                      <a:schemeClr val="accent6">
                        <a:lumMod val="20000"/>
                        <a:lumOff val="80000"/>
                      </a:schemeClr>
                    </a:solidFill>
                  </a:tcPr>
                </a:tc>
                <a:tc>
                  <a:txBody>
                    <a:bodyPr/>
                    <a:lstStyle/>
                    <a:p>
                      <a:pPr algn="ctr"/>
                      <a:r>
                        <a:rPr lang="ar-EG" sz="1600" dirty="0"/>
                        <a:t>الخليل </a:t>
                      </a:r>
                      <a:endParaRPr lang="en-US" sz="1600" dirty="0"/>
                    </a:p>
                  </a:txBody>
                  <a:tcPr anchor="ctr">
                    <a:solidFill>
                      <a:schemeClr val="accent6">
                        <a:lumMod val="20000"/>
                        <a:lumOff val="80000"/>
                      </a:schemeClr>
                    </a:solidFill>
                  </a:tcPr>
                </a:tc>
                <a:tc>
                  <a:txBody>
                    <a:bodyPr/>
                    <a:lstStyle/>
                    <a:p>
                      <a:pPr algn="ctr"/>
                      <a:r>
                        <a:rPr lang="ar-EG" sz="1600" dirty="0"/>
                        <a:t>رام الله</a:t>
                      </a:r>
                      <a:endParaRPr lang="en-US" sz="1600" dirty="0"/>
                    </a:p>
                  </a:txBody>
                  <a:tcPr anchor="ctr">
                    <a:solidFill>
                      <a:schemeClr val="accent6">
                        <a:lumMod val="20000"/>
                        <a:lumOff val="80000"/>
                      </a:schemeClr>
                    </a:solidFill>
                  </a:tcPr>
                </a:tc>
                <a:tc>
                  <a:txBody>
                    <a:bodyPr/>
                    <a:lstStyle/>
                    <a:p>
                      <a:pPr algn="ctr"/>
                      <a:r>
                        <a:rPr lang="ar-EG" sz="1600" dirty="0"/>
                        <a:t>نابلس</a:t>
                      </a:r>
                      <a:endParaRPr lang="en-US" sz="1600" dirty="0"/>
                    </a:p>
                  </a:txBody>
                  <a:tcPr anchor="ctr">
                    <a:solidFill>
                      <a:schemeClr val="accent6">
                        <a:lumMod val="20000"/>
                        <a:lumOff val="80000"/>
                      </a:schemeClr>
                    </a:solidFill>
                  </a:tcPr>
                </a:tc>
                <a:tc>
                  <a:txBody>
                    <a:bodyPr/>
                    <a:lstStyle/>
                    <a:p>
                      <a:pPr algn="ctr"/>
                      <a:r>
                        <a:rPr lang="ar-EG" sz="1600" dirty="0"/>
                        <a:t>المعيار</a:t>
                      </a:r>
                      <a:endParaRPr lang="en-US" sz="1600" dirty="0"/>
                    </a:p>
                  </a:txBody>
                  <a:tcPr anchor="ctr">
                    <a:solidFill>
                      <a:schemeClr val="accent6">
                        <a:lumMod val="20000"/>
                        <a:lumOff val="80000"/>
                      </a:schemeClr>
                    </a:solidFill>
                  </a:tcPr>
                </a:tc>
                <a:extLst>
                  <a:ext uri="{0D108BD9-81ED-4DB2-BD59-A6C34878D82A}">
                    <a16:rowId xmlns:a16="http://schemas.microsoft.com/office/drawing/2014/main" val="650973143"/>
                  </a:ext>
                </a:extLst>
              </a:tr>
              <a:tr h="1531049">
                <a:tc>
                  <a:txBody>
                    <a:bodyPr/>
                    <a:lstStyle/>
                    <a:p>
                      <a:pPr algn="ctr"/>
                      <a:r>
                        <a:rPr lang="ar-EG" sz="1600" b="1" dirty="0">
                          <a:effectLst/>
                        </a:rPr>
                        <a:t>4: القيمة الأسوء</a:t>
                      </a:r>
                    </a:p>
                    <a:p>
                      <a:pPr algn="ctr"/>
                      <a:r>
                        <a:rPr lang="ar-EG" sz="1600" b="1" dirty="0">
                          <a:effectLst/>
                        </a:rPr>
                        <a:t>1: القيمة الاحسن</a:t>
                      </a:r>
                    </a:p>
                    <a:p>
                      <a:pPr algn="ctr"/>
                      <a:r>
                        <a:rPr lang="ar-EG" sz="1600" b="0" dirty="0">
                          <a:effectLst/>
                        </a:rPr>
                        <a:t>المعيار هذا يحتاج القيمة الاسوء لتحقيق الغاية من المشروع</a:t>
                      </a:r>
                      <a:endParaRPr lang="en-US" sz="1600" b="0" dirty="0">
                        <a:effectLst/>
                      </a:endParaRPr>
                    </a:p>
                  </a:txBody>
                  <a:tcPr anchor="ctr"/>
                </a:tc>
                <a:tc>
                  <a:txBody>
                    <a:bodyPr/>
                    <a:lstStyle/>
                    <a:p>
                      <a:pPr algn="ctr"/>
                      <a:r>
                        <a:rPr lang="ar-EG" sz="1600" dirty="0"/>
                        <a:t>2</a:t>
                      </a:r>
                      <a:endParaRPr lang="en-US" sz="1600" dirty="0"/>
                    </a:p>
                  </a:txBody>
                  <a:tcPr anchor="ctr"/>
                </a:tc>
                <a:tc>
                  <a:txBody>
                    <a:bodyPr/>
                    <a:lstStyle/>
                    <a:p>
                      <a:pPr algn="ctr"/>
                      <a:r>
                        <a:rPr lang="ar-EG" sz="1600" dirty="0"/>
                        <a:t>4</a:t>
                      </a:r>
                      <a:endParaRPr lang="en-US" sz="1600" dirty="0"/>
                    </a:p>
                  </a:txBody>
                  <a:tcPr anchor="ctr"/>
                </a:tc>
                <a:tc>
                  <a:txBody>
                    <a:bodyPr/>
                    <a:lstStyle/>
                    <a:p>
                      <a:pPr algn="ctr"/>
                      <a:r>
                        <a:rPr lang="ar-EG" sz="1600" dirty="0"/>
                        <a:t>1</a:t>
                      </a:r>
                      <a:endParaRPr lang="en-US" sz="1600" dirty="0"/>
                    </a:p>
                  </a:txBody>
                  <a:tcPr anchor="ctr"/>
                </a:tc>
                <a:tc>
                  <a:txBody>
                    <a:bodyPr/>
                    <a:lstStyle/>
                    <a:p>
                      <a:pPr algn="ctr"/>
                      <a:r>
                        <a:rPr lang="ar-EG" sz="1600" dirty="0"/>
                        <a:t>3</a:t>
                      </a:r>
                      <a:endParaRPr lang="en-US" sz="1600" dirty="0"/>
                    </a:p>
                  </a:txBody>
                  <a:tcPr anchor="ctr"/>
                </a:tc>
                <a:tc>
                  <a:txBody>
                    <a:bodyPr/>
                    <a:lstStyle/>
                    <a:p>
                      <a:pPr algn="ctr"/>
                      <a:r>
                        <a:rPr lang="ar-EG" sz="1600" dirty="0"/>
                        <a:t>انعدام الأمن الغذائي</a:t>
                      </a:r>
                    </a:p>
                  </a:txBody>
                  <a:tcPr anchor="ctr">
                    <a:solidFill>
                      <a:schemeClr val="accent6">
                        <a:lumMod val="20000"/>
                        <a:lumOff val="80000"/>
                      </a:schemeClr>
                    </a:solidFill>
                  </a:tcPr>
                </a:tc>
                <a:extLst>
                  <a:ext uri="{0D108BD9-81ED-4DB2-BD59-A6C34878D82A}">
                    <a16:rowId xmlns:a16="http://schemas.microsoft.com/office/drawing/2014/main" val="567248323"/>
                  </a:ext>
                </a:extLst>
              </a:tr>
              <a:tr h="1531049">
                <a:tc>
                  <a:txBody>
                    <a:bodyPr/>
                    <a:lstStyle/>
                    <a:p>
                      <a:pPr algn="ctr"/>
                      <a:r>
                        <a:rPr lang="ar-EG" sz="1600" b="1" dirty="0">
                          <a:effectLst/>
                        </a:rPr>
                        <a:t>4: القيمة الأسوء</a:t>
                      </a:r>
                    </a:p>
                    <a:p>
                      <a:pPr algn="ctr"/>
                      <a:r>
                        <a:rPr lang="ar-EG" sz="1600" b="1" dirty="0">
                          <a:effectLst/>
                        </a:rPr>
                        <a:t>1: القيمة الاحسن</a:t>
                      </a:r>
                    </a:p>
                    <a:p>
                      <a:pPr algn="ctr"/>
                      <a:r>
                        <a:rPr lang="ar-EG" sz="1600" b="0" dirty="0">
                          <a:effectLst/>
                        </a:rPr>
                        <a:t>المعيار هذا يحتاج القيمة الأحسن لتحقيق الغاية من المشروع</a:t>
                      </a:r>
                      <a:endParaRPr lang="en-US" sz="1600" b="0" dirty="0">
                        <a:effectLst/>
                      </a:endParaRPr>
                    </a:p>
                  </a:txBody>
                  <a:tcPr anchor="ctr"/>
                </a:tc>
                <a:tc>
                  <a:txBody>
                    <a:bodyPr/>
                    <a:lstStyle/>
                    <a:p>
                      <a:pPr algn="ctr"/>
                      <a:r>
                        <a:rPr lang="ar-EG" sz="1600" dirty="0"/>
                        <a:t>3</a:t>
                      </a:r>
                      <a:endParaRPr lang="en-US" sz="1600" dirty="0"/>
                    </a:p>
                  </a:txBody>
                  <a:tcPr anchor="ctr"/>
                </a:tc>
                <a:tc>
                  <a:txBody>
                    <a:bodyPr/>
                    <a:lstStyle/>
                    <a:p>
                      <a:pPr algn="ctr"/>
                      <a:r>
                        <a:rPr lang="ar-EG" sz="1600" dirty="0"/>
                        <a:t>2</a:t>
                      </a:r>
                      <a:endParaRPr lang="en-US" sz="1600" dirty="0"/>
                    </a:p>
                  </a:txBody>
                  <a:tcPr anchor="ctr"/>
                </a:tc>
                <a:tc>
                  <a:txBody>
                    <a:bodyPr/>
                    <a:lstStyle/>
                    <a:p>
                      <a:pPr algn="ctr"/>
                      <a:r>
                        <a:rPr lang="ar-EG" sz="1600" dirty="0"/>
                        <a:t>4</a:t>
                      </a:r>
                      <a:endParaRPr lang="en-US" sz="1600" dirty="0"/>
                    </a:p>
                  </a:txBody>
                  <a:tcPr anchor="ctr"/>
                </a:tc>
                <a:tc>
                  <a:txBody>
                    <a:bodyPr/>
                    <a:lstStyle/>
                    <a:p>
                      <a:pPr algn="ctr"/>
                      <a:r>
                        <a:rPr lang="ar-EG" sz="1600" dirty="0"/>
                        <a:t>2</a:t>
                      </a:r>
                      <a:endParaRPr lang="en-US" sz="1600" dirty="0"/>
                    </a:p>
                  </a:txBody>
                  <a:tcPr anchor="ctr"/>
                </a:tc>
                <a:tc>
                  <a:txBody>
                    <a:bodyPr/>
                    <a:lstStyle/>
                    <a:p>
                      <a:pPr algn="ctr"/>
                      <a:r>
                        <a:rPr lang="ar-EG" sz="1600" dirty="0"/>
                        <a:t>الملائمة للزراعة الحضرية</a:t>
                      </a:r>
                      <a:endParaRPr lang="en-US" sz="1600" dirty="0"/>
                    </a:p>
                  </a:txBody>
                  <a:tcPr anchor="ctr">
                    <a:solidFill>
                      <a:schemeClr val="accent6">
                        <a:lumMod val="20000"/>
                        <a:lumOff val="80000"/>
                      </a:schemeClr>
                    </a:solidFill>
                  </a:tcPr>
                </a:tc>
                <a:extLst>
                  <a:ext uri="{0D108BD9-81ED-4DB2-BD59-A6C34878D82A}">
                    <a16:rowId xmlns:a16="http://schemas.microsoft.com/office/drawing/2014/main" val="4151688531"/>
                  </a:ext>
                </a:extLst>
              </a:tr>
              <a:tr h="676510">
                <a:tc>
                  <a:txBody>
                    <a:bodyPr/>
                    <a:lstStyle/>
                    <a:p>
                      <a:pPr algn="ctr"/>
                      <a:r>
                        <a:rPr lang="ar-EG" sz="1600" dirty="0"/>
                        <a:t>-</a:t>
                      </a:r>
                    </a:p>
                  </a:txBody>
                  <a:tcPr anchor="ctr"/>
                </a:tc>
                <a:tc>
                  <a:txBody>
                    <a:bodyPr/>
                    <a:lstStyle/>
                    <a:p>
                      <a:pPr algn="ctr"/>
                      <a:r>
                        <a:rPr lang="ar-EG" sz="1600" dirty="0"/>
                        <a:t>غير متوفر</a:t>
                      </a:r>
                      <a:endParaRPr lang="en-US" sz="1600" dirty="0"/>
                    </a:p>
                  </a:txBody>
                  <a:tcPr anchor="ctr"/>
                </a:tc>
                <a:tc>
                  <a:txBody>
                    <a:bodyPr/>
                    <a:lstStyle/>
                    <a:p>
                      <a:pPr algn="ctr"/>
                      <a:r>
                        <a:rPr lang="ar-EG" sz="1600" dirty="0"/>
                        <a:t>غير متوفر</a:t>
                      </a:r>
                      <a:endParaRPr lang="en-US" sz="1600" dirty="0"/>
                    </a:p>
                  </a:txBody>
                  <a:tcPr anchor="ctr"/>
                </a:tc>
                <a:tc>
                  <a:txBody>
                    <a:bodyPr/>
                    <a:lstStyle/>
                    <a:p>
                      <a:pPr algn="ctr"/>
                      <a:r>
                        <a:rPr lang="ar-EG" sz="1600" dirty="0"/>
                        <a:t>متوفر</a:t>
                      </a:r>
                      <a:endParaRPr lang="en-US" sz="1600" dirty="0"/>
                    </a:p>
                  </a:txBody>
                  <a:tcPr anchor="ctr"/>
                </a:tc>
                <a:tc>
                  <a:txBody>
                    <a:bodyPr/>
                    <a:lstStyle/>
                    <a:p>
                      <a:pPr algn="ctr"/>
                      <a:r>
                        <a:rPr lang="ar-EG" sz="1600" dirty="0"/>
                        <a:t>متوفرة بشكل كبير</a:t>
                      </a:r>
                      <a:endParaRPr lang="en-US" sz="1600" dirty="0"/>
                    </a:p>
                  </a:txBody>
                  <a:tcPr anchor="ctr"/>
                </a:tc>
                <a:tc>
                  <a:txBody>
                    <a:bodyPr/>
                    <a:lstStyle/>
                    <a:p>
                      <a:pPr algn="ctr"/>
                      <a:r>
                        <a:rPr lang="ar-EG" sz="1600" dirty="0"/>
                        <a:t>توفر البيانات للباحث</a:t>
                      </a:r>
                      <a:endParaRPr lang="en-US" sz="1600" dirty="0"/>
                    </a:p>
                  </a:txBody>
                  <a:tcPr anchor="ctr">
                    <a:solidFill>
                      <a:schemeClr val="accent6">
                        <a:lumMod val="20000"/>
                        <a:lumOff val="80000"/>
                      </a:schemeClr>
                    </a:solidFill>
                  </a:tcPr>
                </a:tc>
                <a:extLst>
                  <a:ext uri="{0D108BD9-81ED-4DB2-BD59-A6C34878D82A}">
                    <a16:rowId xmlns:a16="http://schemas.microsoft.com/office/drawing/2014/main" val="3521442548"/>
                  </a:ext>
                </a:extLst>
              </a:tr>
              <a:tr h="904460">
                <a:tc>
                  <a:txBody>
                    <a:bodyPr/>
                    <a:lstStyle/>
                    <a:p>
                      <a:pPr algn="ctr"/>
                      <a:r>
                        <a:rPr lang="ar-EG" sz="1600" dirty="0"/>
                        <a:t>-</a:t>
                      </a:r>
                      <a:endParaRPr lang="en-US" sz="1600" dirty="0"/>
                    </a:p>
                  </a:txBody>
                  <a:tcPr anchor="ctr"/>
                </a:tc>
                <a:tc>
                  <a:txBody>
                    <a:bodyPr/>
                    <a:lstStyle/>
                    <a:p>
                      <a:pPr algn="ctr"/>
                      <a:r>
                        <a:rPr lang="ar-EG" sz="1600" dirty="0"/>
                        <a:t>بعيد</a:t>
                      </a:r>
                      <a:endParaRPr lang="en-US" sz="1600" dirty="0"/>
                    </a:p>
                  </a:txBody>
                  <a:tcPr anchor="ctr"/>
                </a:tc>
                <a:tc>
                  <a:txBody>
                    <a:bodyPr/>
                    <a:lstStyle/>
                    <a:p>
                      <a:pPr algn="ctr"/>
                      <a:r>
                        <a:rPr lang="ar-EG" sz="1600" dirty="0"/>
                        <a:t>بعيد</a:t>
                      </a:r>
                      <a:endParaRPr lang="en-US" sz="1600" dirty="0"/>
                    </a:p>
                  </a:txBody>
                  <a:tcPr anchor="ctr"/>
                </a:tc>
                <a:tc>
                  <a:txBody>
                    <a:bodyPr/>
                    <a:lstStyle/>
                    <a:p>
                      <a:pPr algn="ctr"/>
                      <a:r>
                        <a:rPr lang="ar-EG" sz="1600" dirty="0"/>
                        <a:t>متوسط القرب</a:t>
                      </a:r>
                      <a:endParaRPr lang="en-US" sz="1600" dirty="0"/>
                    </a:p>
                  </a:txBody>
                  <a:tcPr anchor="ctr"/>
                </a:tc>
                <a:tc>
                  <a:txBody>
                    <a:bodyPr/>
                    <a:lstStyle/>
                    <a:p>
                      <a:pPr algn="ctr"/>
                      <a:r>
                        <a:rPr lang="ar-EG" sz="1600" dirty="0"/>
                        <a:t>قريب</a:t>
                      </a:r>
                      <a:endParaRPr lang="en-US" sz="1600" dirty="0"/>
                    </a:p>
                  </a:txBody>
                  <a:tcPr anchor="ctr"/>
                </a:tc>
                <a:tc>
                  <a:txBody>
                    <a:bodyPr/>
                    <a:lstStyle/>
                    <a:p>
                      <a:pPr algn="ctr"/>
                      <a:r>
                        <a:rPr lang="ar-EG" sz="1600" dirty="0"/>
                        <a:t>سهولة الوصول للمدينة</a:t>
                      </a:r>
                      <a:endParaRPr lang="en-US" sz="1600" dirty="0"/>
                    </a:p>
                  </a:txBody>
                  <a:tcPr anchor="ctr">
                    <a:solidFill>
                      <a:schemeClr val="accent6">
                        <a:lumMod val="20000"/>
                        <a:lumOff val="80000"/>
                      </a:schemeClr>
                    </a:solidFill>
                  </a:tcPr>
                </a:tc>
                <a:extLst>
                  <a:ext uri="{0D108BD9-81ED-4DB2-BD59-A6C34878D82A}">
                    <a16:rowId xmlns:a16="http://schemas.microsoft.com/office/drawing/2014/main" val="3701445611"/>
                  </a:ext>
                </a:extLst>
              </a:tr>
            </a:tbl>
          </a:graphicData>
        </a:graphic>
      </p:graphicFrame>
      <p:pic>
        <p:nvPicPr>
          <p:cNvPr id="4" name="Picture 3">
            <a:extLst>
              <a:ext uri="{FF2B5EF4-FFF2-40B4-BE49-F238E27FC236}">
                <a16:creationId xmlns:a16="http://schemas.microsoft.com/office/drawing/2014/main" id="{54FD00BD-765B-8BFF-E65E-AD6DD718CD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4857750" cy="6858000"/>
          </a:xfrm>
          <a:prstGeom prst="rect">
            <a:avLst/>
          </a:prstGeom>
        </p:spPr>
      </p:pic>
    </p:spTree>
    <p:extLst>
      <p:ext uri="{BB962C8B-B14F-4D97-AF65-F5344CB8AC3E}">
        <p14:creationId xmlns:p14="http://schemas.microsoft.com/office/powerpoint/2010/main" val="117007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randombar(horizont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Rounded Corners 32">
            <a:extLst>
              <a:ext uri="{FF2B5EF4-FFF2-40B4-BE49-F238E27FC236}">
                <a16:creationId xmlns:a16="http://schemas.microsoft.com/office/drawing/2014/main" id="{5E8CCB93-5146-D6AD-CA72-CB345F694BA9}"/>
              </a:ext>
            </a:extLst>
          </p:cNvPr>
          <p:cNvSpPr/>
          <p:nvPr/>
        </p:nvSpPr>
        <p:spPr>
          <a:xfrm>
            <a:off x="755052" y="2364459"/>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Rounded Corners 31">
            <a:extLst>
              <a:ext uri="{FF2B5EF4-FFF2-40B4-BE49-F238E27FC236}">
                <a16:creationId xmlns:a16="http://schemas.microsoft.com/office/drawing/2014/main" id="{F99A47ED-3DE0-48A0-F42B-8829B68DC340}"/>
              </a:ext>
            </a:extLst>
          </p:cNvPr>
          <p:cNvSpPr/>
          <p:nvPr/>
        </p:nvSpPr>
        <p:spPr>
          <a:xfrm>
            <a:off x="5231057" y="2353365"/>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25" name="Straight Connector 24">
            <a:extLst>
              <a:ext uri="{FF2B5EF4-FFF2-40B4-BE49-F238E27FC236}">
                <a16:creationId xmlns:a16="http://schemas.microsoft.com/office/drawing/2014/main" id="{079236BA-09F2-02B0-EF9E-32AC085BC4B7}"/>
              </a:ext>
            </a:extLst>
          </p:cNvPr>
          <p:cNvCxnSpPr>
            <a:cxnSpLocks/>
            <a:stCxn id="9" idx="2"/>
          </p:cNvCxnSpPr>
          <p:nvPr/>
        </p:nvCxnSpPr>
        <p:spPr>
          <a:xfrm>
            <a:off x="7652116" y="443620"/>
            <a:ext cx="0" cy="737925"/>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779C90F-E50C-28AC-5359-3C9A771BC755}"/>
              </a:ext>
            </a:extLst>
          </p:cNvPr>
          <p:cNvCxnSpPr>
            <a:cxnSpLocks/>
          </p:cNvCxnSpPr>
          <p:nvPr/>
        </p:nvCxnSpPr>
        <p:spPr>
          <a:xfrm>
            <a:off x="1918371" y="1167966"/>
            <a:ext cx="9110309" cy="1"/>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AD73A1-D9B1-CDB0-4B88-4A7B9A30F21B}"/>
              </a:ext>
            </a:extLst>
          </p:cNvPr>
          <p:cNvCxnSpPr>
            <a:cxnSpLocks/>
          </p:cNvCxnSpPr>
          <p:nvPr/>
        </p:nvCxnSpPr>
        <p:spPr>
          <a:xfrm>
            <a:off x="6360454" y="1181545"/>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809FAB-3C3E-B559-0B4F-CA1F44752DA8}"/>
              </a:ext>
            </a:extLst>
          </p:cNvPr>
          <p:cNvCxnSpPr>
            <a:cxnSpLocks/>
            <a:endCxn id="33" idx="0"/>
          </p:cNvCxnSpPr>
          <p:nvPr/>
        </p:nvCxnSpPr>
        <p:spPr>
          <a:xfrm>
            <a:off x="1918371" y="1167966"/>
            <a:ext cx="1" cy="1196493"/>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F729A3B5-AAB1-4B21-C533-F077460A910E}"/>
              </a:ext>
            </a:extLst>
          </p:cNvPr>
          <p:cNvCxnSpPr>
            <a:cxnSpLocks/>
            <a:stCxn id="32" idx="3"/>
          </p:cNvCxnSpPr>
          <p:nvPr/>
        </p:nvCxnSpPr>
        <p:spPr>
          <a:xfrm flipH="1">
            <a:off x="7110657"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4274F8AA-C602-225B-757A-E97041B7F7F5}"/>
              </a:ext>
            </a:extLst>
          </p:cNvPr>
          <p:cNvSpPr txBox="1"/>
          <p:nvPr/>
        </p:nvSpPr>
        <p:spPr>
          <a:xfrm>
            <a:off x="5231058" y="2378815"/>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مستوى المحافظة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50" name="TextBox 49">
            <a:extLst>
              <a:ext uri="{FF2B5EF4-FFF2-40B4-BE49-F238E27FC236}">
                <a16:creationId xmlns:a16="http://schemas.microsoft.com/office/drawing/2014/main" id="{E09992EC-53B0-4FCD-3E25-7ACAA84B0522}"/>
              </a:ext>
            </a:extLst>
          </p:cNvPr>
          <p:cNvSpPr txBox="1"/>
          <p:nvPr/>
        </p:nvSpPr>
        <p:spPr>
          <a:xfrm>
            <a:off x="735256" y="2357242"/>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المستوى المحلي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1" name="Straight Connector 10">
            <a:extLst>
              <a:ext uri="{FF2B5EF4-FFF2-40B4-BE49-F238E27FC236}">
                <a16:creationId xmlns:a16="http://schemas.microsoft.com/office/drawing/2014/main" id="{6027CF20-25E9-E5AB-2238-F2A5F49A7911}"/>
              </a:ext>
            </a:extLst>
          </p:cNvPr>
          <p:cNvCxnSpPr>
            <a:cxnSpLocks/>
          </p:cNvCxnSpPr>
          <p:nvPr/>
        </p:nvCxnSpPr>
        <p:spPr>
          <a:xfrm>
            <a:off x="11028680" y="1167966"/>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14D9B1DC-FCED-2ECF-EB99-1333DB25450B}"/>
              </a:ext>
            </a:extLst>
          </p:cNvPr>
          <p:cNvSpPr/>
          <p:nvPr/>
        </p:nvSpPr>
        <p:spPr>
          <a:xfrm>
            <a:off x="9773921" y="2385506"/>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5FD5A909-876A-DAC0-1F19-A68F3A75DD94}"/>
              </a:ext>
            </a:extLst>
          </p:cNvPr>
          <p:cNvSpPr txBox="1"/>
          <p:nvPr/>
        </p:nvSpPr>
        <p:spPr>
          <a:xfrm>
            <a:off x="9773920" y="253699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اختيار المدينة الملاءمة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5" name="Connector: Elbow 14">
            <a:extLst>
              <a:ext uri="{FF2B5EF4-FFF2-40B4-BE49-F238E27FC236}">
                <a16:creationId xmlns:a16="http://schemas.microsoft.com/office/drawing/2014/main" id="{649221F9-9734-FF00-2603-8828B0E649E4}"/>
              </a:ext>
            </a:extLst>
          </p:cNvPr>
          <p:cNvCxnSpPr>
            <a:cxnSpLocks/>
          </p:cNvCxnSpPr>
          <p:nvPr/>
        </p:nvCxnSpPr>
        <p:spPr>
          <a:xfrm rot="5400000">
            <a:off x="10612540" y="3364339"/>
            <a:ext cx="1491339" cy="936063"/>
          </a:xfrm>
          <a:prstGeom prst="bentConnector3">
            <a:avLst>
              <a:gd name="adj1" fmla="val 101095"/>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F226D91A-52DC-8E18-70A7-EF5A11158F8F}"/>
              </a:ext>
            </a:extLst>
          </p:cNvPr>
          <p:cNvSpPr/>
          <p:nvPr/>
        </p:nvSpPr>
        <p:spPr>
          <a:xfrm>
            <a:off x="8525295" y="4279461"/>
            <a:ext cx="2326639" cy="518054"/>
          </a:xfrm>
          <a:prstGeom prst="roundRect">
            <a:avLst/>
          </a:prstGeom>
          <a:solidFill>
            <a:srgbClr val="7EC34C"/>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F65BB1E0-09F1-D974-270D-8CFF69731000}"/>
              </a:ext>
            </a:extLst>
          </p:cNvPr>
          <p:cNvSpPr/>
          <p:nvPr/>
        </p:nvSpPr>
        <p:spPr>
          <a:xfrm>
            <a:off x="8563538" y="5066956"/>
            <a:ext cx="2326639" cy="707886"/>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Connector: Elbow 20">
            <a:extLst>
              <a:ext uri="{FF2B5EF4-FFF2-40B4-BE49-F238E27FC236}">
                <a16:creationId xmlns:a16="http://schemas.microsoft.com/office/drawing/2014/main" id="{5F4F7B09-E728-EDCB-C26A-3B55EF807C3D}"/>
              </a:ext>
            </a:extLst>
          </p:cNvPr>
          <p:cNvCxnSpPr>
            <a:cxnSpLocks/>
          </p:cNvCxnSpPr>
          <p:nvPr/>
        </p:nvCxnSpPr>
        <p:spPr>
          <a:xfrm flipH="1">
            <a:off x="2689859"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AD8CCDCD-B9C7-DD58-0FE8-8692C82A0F50}"/>
              </a:ext>
            </a:extLst>
          </p:cNvPr>
          <p:cNvSpPr/>
          <p:nvPr/>
        </p:nvSpPr>
        <p:spPr>
          <a:xfrm>
            <a:off x="324977"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EA585FF-FDAA-69B8-544A-EFA6A4391DAE}"/>
              </a:ext>
            </a:extLst>
          </p:cNvPr>
          <p:cNvSpPr/>
          <p:nvPr/>
        </p:nvSpPr>
        <p:spPr>
          <a:xfrm>
            <a:off x="363220"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Rounded Corners 23">
            <a:extLst>
              <a:ext uri="{FF2B5EF4-FFF2-40B4-BE49-F238E27FC236}">
                <a16:creationId xmlns:a16="http://schemas.microsoft.com/office/drawing/2014/main" id="{7C737299-BE7A-4C9F-C540-A2ECE285B6D5}"/>
              </a:ext>
            </a:extLst>
          </p:cNvPr>
          <p:cNvSpPr/>
          <p:nvPr/>
        </p:nvSpPr>
        <p:spPr>
          <a:xfrm>
            <a:off x="363220"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Rounded Corners 28">
            <a:extLst>
              <a:ext uri="{FF2B5EF4-FFF2-40B4-BE49-F238E27FC236}">
                <a16:creationId xmlns:a16="http://schemas.microsoft.com/office/drawing/2014/main" id="{7F906E4F-1D68-9826-7E28-D13C518610A9}"/>
              </a:ext>
            </a:extLst>
          </p:cNvPr>
          <p:cNvSpPr/>
          <p:nvPr/>
        </p:nvSpPr>
        <p:spPr>
          <a:xfrm>
            <a:off x="363220" y="5700093"/>
            <a:ext cx="2326639" cy="519918"/>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AB2B1892-B1B7-EBC9-BC9B-E5DBA7417CCD}"/>
              </a:ext>
            </a:extLst>
          </p:cNvPr>
          <p:cNvSpPr/>
          <p:nvPr/>
        </p:nvSpPr>
        <p:spPr>
          <a:xfrm>
            <a:off x="4724711"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Rounded Corners 34">
            <a:extLst>
              <a:ext uri="{FF2B5EF4-FFF2-40B4-BE49-F238E27FC236}">
                <a16:creationId xmlns:a16="http://schemas.microsoft.com/office/drawing/2014/main" id="{37E1F4A3-A128-3867-B25E-A9C110966FA7}"/>
              </a:ext>
            </a:extLst>
          </p:cNvPr>
          <p:cNvSpPr/>
          <p:nvPr/>
        </p:nvSpPr>
        <p:spPr>
          <a:xfrm>
            <a:off x="4762954"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a:extLst>
              <a:ext uri="{FF2B5EF4-FFF2-40B4-BE49-F238E27FC236}">
                <a16:creationId xmlns:a16="http://schemas.microsoft.com/office/drawing/2014/main" id="{462F6557-08B3-4EB4-D5DB-6BC31633A040}"/>
              </a:ext>
            </a:extLst>
          </p:cNvPr>
          <p:cNvSpPr/>
          <p:nvPr/>
        </p:nvSpPr>
        <p:spPr>
          <a:xfrm>
            <a:off x="4762954"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9416777F-00AB-3FD1-A2F0-4F83BAA0EE80}"/>
              </a:ext>
            </a:extLst>
          </p:cNvPr>
          <p:cNvSpPr txBox="1"/>
          <p:nvPr/>
        </p:nvSpPr>
        <p:spPr>
          <a:xfrm>
            <a:off x="8572884" y="4344840"/>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انعدام الإمن الغذائي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39" name="TextBox 38">
            <a:extLst>
              <a:ext uri="{FF2B5EF4-FFF2-40B4-BE49-F238E27FC236}">
                <a16:creationId xmlns:a16="http://schemas.microsoft.com/office/drawing/2014/main" id="{509B4F23-93E3-03BB-2AF4-48DAD2DAEED4}"/>
              </a:ext>
            </a:extLst>
          </p:cNvPr>
          <p:cNvSpPr txBox="1"/>
          <p:nvPr/>
        </p:nvSpPr>
        <p:spPr>
          <a:xfrm>
            <a:off x="8525295" y="5126860"/>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ملائمة المدن للزراعة الحضرية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43" name="Connector: Elbow 42">
            <a:extLst>
              <a:ext uri="{FF2B5EF4-FFF2-40B4-BE49-F238E27FC236}">
                <a16:creationId xmlns:a16="http://schemas.microsoft.com/office/drawing/2014/main" id="{D17ED384-2251-C787-37B5-F33121682D0A}"/>
              </a:ext>
            </a:extLst>
          </p:cNvPr>
          <p:cNvCxnSpPr>
            <a:cxnSpLocks/>
            <a:endCxn id="39" idx="3"/>
          </p:cNvCxnSpPr>
          <p:nvPr/>
        </p:nvCxnSpPr>
        <p:spPr>
          <a:xfrm rot="5400000">
            <a:off x="10824136" y="4478697"/>
            <a:ext cx="1029903" cy="974308"/>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5" name="Connector: Elbow 54">
            <a:extLst>
              <a:ext uri="{FF2B5EF4-FFF2-40B4-BE49-F238E27FC236}">
                <a16:creationId xmlns:a16="http://schemas.microsoft.com/office/drawing/2014/main" id="{9754B29A-87A2-8C46-9774-2FAFC1F81FEE}"/>
              </a:ext>
            </a:extLst>
          </p:cNvPr>
          <p:cNvCxnSpPr>
            <a:cxnSpLocks/>
          </p:cNvCxnSpPr>
          <p:nvPr/>
        </p:nvCxnSpPr>
        <p:spPr>
          <a:xfrm rot="10800000" flipV="1">
            <a:off x="7071673" y="3741466"/>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8" name="Connector: Elbow 57">
            <a:extLst>
              <a:ext uri="{FF2B5EF4-FFF2-40B4-BE49-F238E27FC236}">
                <a16:creationId xmlns:a16="http://schemas.microsoft.com/office/drawing/2014/main" id="{49627111-2D8B-A429-387A-18D929DD7908}"/>
              </a:ext>
            </a:extLst>
          </p:cNvPr>
          <p:cNvCxnSpPr>
            <a:cxnSpLocks/>
            <a:endCxn id="36" idx="3"/>
          </p:cNvCxnSpPr>
          <p:nvPr/>
        </p:nvCxnSpPr>
        <p:spPr>
          <a:xfrm rot="5400000">
            <a:off x="7028287" y="4512207"/>
            <a:ext cx="822546" cy="699933"/>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5" name="Connector: Elbow 64">
            <a:extLst>
              <a:ext uri="{FF2B5EF4-FFF2-40B4-BE49-F238E27FC236}">
                <a16:creationId xmlns:a16="http://schemas.microsoft.com/office/drawing/2014/main" id="{7BBBF4F6-F717-BFF2-69ED-EB28E0F72CB2}"/>
              </a:ext>
            </a:extLst>
          </p:cNvPr>
          <p:cNvCxnSpPr>
            <a:cxnSpLocks/>
          </p:cNvCxnSpPr>
          <p:nvPr/>
        </p:nvCxnSpPr>
        <p:spPr>
          <a:xfrm rot="10800000" flipV="1">
            <a:off x="2651616" y="3751390"/>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6" name="Connector: Elbow 65">
            <a:extLst>
              <a:ext uri="{FF2B5EF4-FFF2-40B4-BE49-F238E27FC236}">
                <a16:creationId xmlns:a16="http://schemas.microsoft.com/office/drawing/2014/main" id="{B5A8E631-A3DF-0B74-BBFD-7D08120A6315}"/>
              </a:ext>
            </a:extLst>
          </p:cNvPr>
          <p:cNvCxnSpPr>
            <a:cxnSpLocks/>
            <a:endCxn id="24" idx="3"/>
          </p:cNvCxnSpPr>
          <p:nvPr/>
        </p:nvCxnSpPr>
        <p:spPr>
          <a:xfrm rot="5400000">
            <a:off x="2623355" y="4527330"/>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8A8DE1A5-D92E-87B8-E5EC-78790C9A4FFA}"/>
              </a:ext>
            </a:extLst>
          </p:cNvPr>
          <p:cNvCxnSpPr>
            <a:cxnSpLocks/>
          </p:cNvCxnSpPr>
          <p:nvPr/>
        </p:nvCxnSpPr>
        <p:spPr>
          <a:xfrm rot="5400000">
            <a:off x="2623355" y="5266317"/>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16192A04-7D0B-FC1C-92F8-B953609804AE}"/>
              </a:ext>
            </a:extLst>
          </p:cNvPr>
          <p:cNvSpPr txBox="1"/>
          <p:nvPr/>
        </p:nvSpPr>
        <p:spPr>
          <a:xfrm>
            <a:off x="4816953" y="350721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1" name="TextBox 70">
            <a:extLst>
              <a:ext uri="{FF2B5EF4-FFF2-40B4-BE49-F238E27FC236}">
                <a16:creationId xmlns:a16="http://schemas.microsoft.com/office/drawing/2014/main" id="{E34EAD1B-5363-435A-1DAD-82CFE4BE9B45}"/>
              </a:ext>
            </a:extLst>
          </p:cNvPr>
          <p:cNvSpPr txBox="1"/>
          <p:nvPr/>
        </p:nvSpPr>
        <p:spPr>
          <a:xfrm>
            <a:off x="4751233" y="4284792"/>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2" name="TextBox 71">
            <a:extLst>
              <a:ext uri="{FF2B5EF4-FFF2-40B4-BE49-F238E27FC236}">
                <a16:creationId xmlns:a16="http://schemas.microsoft.com/office/drawing/2014/main" id="{6096A448-2E6C-8421-AE1B-96A906075193}"/>
              </a:ext>
            </a:extLst>
          </p:cNvPr>
          <p:cNvSpPr txBox="1"/>
          <p:nvPr/>
        </p:nvSpPr>
        <p:spPr>
          <a:xfrm>
            <a:off x="4729975" y="508069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3" name="TextBox 72">
            <a:extLst>
              <a:ext uri="{FF2B5EF4-FFF2-40B4-BE49-F238E27FC236}">
                <a16:creationId xmlns:a16="http://schemas.microsoft.com/office/drawing/2014/main" id="{1DA165D0-584B-45A9-9B1B-B74E19F105F2}"/>
              </a:ext>
            </a:extLst>
          </p:cNvPr>
          <p:cNvSpPr txBox="1"/>
          <p:nvPr/>
        </p:nvSpPr>
        <p:spPr>
          <a:xfrm>
            <a:off x="408373" y="348447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4" name="TextBox 73">
            <a:extLst>
              <a:ext uri="{FF2B5EF4-FFF2-40B4-BE49-F238E27FC236}">
                <a16:creationId xmlns:a16="http://schemas.microsoft.com/office/drawing/2014/main" id="{6950C641-A597-0E39-0E58-3401598C0B5B}"/>
              </a:ext>
            </a:extLst>
          </p:cNvPr>
          <p:cNvSpPr txBox="1"/>
          <p:nvPr/>
        </p:nvSpPr>
        <p:spPr>
          <a:xfrm>
            <a:off x="342653" y="4262048"/>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5" name="TextBox 74">
            <a:extLst>
              <a:ext uri="{FF2B5EF4-FFF2-40B4-BE49-F238E27FC236}">
                <a16:creationId xmlns:a16="http://schemas.microsoft.com/office/drawing/2014/main" id="{42F3ED46-11B5-1232-63CA-46085DFABC9A}"/>
              </a:ext>
            </a:extLst>
          </p:cNvPr>
          <p:cNvSpPr txBox="1"/>
          <p:nvPr/>
        </p:nvSpPr>
        <p:spPr>
          <a:xfrm>
            <a:off x="321395" y="505794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6" name="TextBox 75">
            <a:extLst>
              <a:ext uri="{FF2B5EF4-FFF2-40B4-BE49-F238E27FC236}">
                <a16:creationId xmlns:a16="http://schemas.microsoft.com/office/drawing/2014/main" id="{940DE44C-8E0D-8C3E-39EF-9DF12033D942}"/>
              </a:ext>
            </a:extLst>
          </p:cNvPr>
          <p:cNvSpPr txBox="1"/>
          <p:nvPr/>
        </p:nvSpPr>
        <p:spPr>
          <a:xfrm>
            <a:off x="349868" y="577550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زراعي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8" name="Flowchart: Process 77">
            <a:extLst>
              <a:ext uri="{FF2B5EF4-FFF2-40B4-BE49-F238E27FC236}">
                <a16:creationId xmlns:a16="http://schemas.microsoft.com/office/drawing/2014/main" id="{22458DA0-069D-4D5F-9191-DDDD0CE793AB}"/>
              </a:ext>
            </a:extLst>
          </p:cNvPr>
          <p:cNvSpPr/>
          <p:nvPr/>
        </p:nvSpPr>
        <p:spPr>
          <a:xfrm>
            <a:off x="91440" y="1935804"/>
            <a:ext cx="3789448" cy="4478566"/>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Flowchart: Process 1">
            <a:extLst>
              <a:ext uri="{FF2B5EF4-FFF2-40B4-BE49-F238E27FC236}">
                <a16:creationId xmlns:a16="http://schemas.microsoft.com/office/drawing/2014/main" id="{E346E886-FAA8-C6CF-CA65-D4FABC1116F3}"/>
              </a:ext>
            </a:extLst>
          </p:cNvPr>
          <p:cNvSpPr/>
          <p:nvPr/>
        </p:nvSpPr>
        <p:spPr>
          <a:xfrm>
            <a:off x="8439651" y="2040178"/>
            <a:ext cx="3789448" cy="4478566"/>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8546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Picture background">
            <a:extLst>
              <a:ext uri="{FF2B5EF4-FFF2-40B4-BE49-F238E27FC236}">
                <a16:creationId xmlns:a16="http://schemas.microsoft.com/office/drawing/2014/main" id="{EA700BA1-89B6-1F94-58D6-D53AFB6E586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225121AA-7E74-13CE-0939-08BA02AA16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8470" y="0"/>
            <a:ext cx="8875059" cy="6858000"/>
          </a:xfrm>
          <a:prstGeom prst="rect">
            <a:avLst/>
          </a:prstGeom>
        </p:spPr>
      </p:pic>
      <p:sp>
        <p:nvSpPr>
          <p:cNvPr id="3" name="Rectangle 2">
            <a:extLst>
              <a:ext uri="{FF2B5EF4-FFF2-40B4-BE49-F238E27FC236}">
                <a16:creationId xmlns:a16="http://schemas.microsoft.com/office/drawing/2014/main" id="{9B8FF833-35CC-1DC2-703B-715D04F3C17B}"/>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952138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896513-5631-91C2-B42F-339A7521D6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10" name="Rectangle 9">
            <a:extLst>
              <a:ext uri="{FF2B5EF4-FFF2-40B4-BE49-F238E27FC236}">
                <a16:creationId xmlns:a16="http://schemas.microsoft.com/office/drawing/2014/main" id="{991CD335-D6DE-7459-D5C3-52AC9FE400E4}"/>
              </a:ext>
            </a:extLst>
          </p:cNvPr>
          <p:cNvSpPr/>
          <p:nvPr/>
        </p:nvSpPr>
        <p:spPr>
          <a:xfrm>
            <a:off x="8990784" y="791852"/>
            <a:ext cx="3075646" cy="5925940"/>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418ABDB-EF6B-0EB0-9D04-2D29BDDF98A3}"/>
              </a:ext>
            </a:extLst>
          </p:cNvPr>
          <p:cNvPicPr>
            <a:picLocks noChangeAspect="1"/>
          </p:cNvPicPr>
          <p:nvPr/>
        </p:nvPicPr>
        <p:blipFill>
          <a:blip r:embed="rId3"/>
          <a:stretch>
            <a:fillRect/>
          </a:stretch>
        </p:blipFill>
        <p:spPr>
          <a:xfrm>
            <a:off x="9049077" y="1580783"/>
            <a:ext cx="2968904" cy="1147330"/>
          </a:xfrm>
          <a:prstGeom prst="rect">
            <a:avLst/>
          </a:prstGeom>
        </p:spPr>
      </p:pic>
      <p:sp>
        <p:nvSpPr>
          <p:cNvPr id="16" name="TextBox 1">
            <a:extLst>
              <a:ext uri="{FF2B5EF4-FFF2-40B4-BE49-F238E27FC236}">
                <a16:creationId xmlns:a16="http://schemas.microsoft.com/office/drawing/2014/main" id="{47204C9F-E10C-4D6F-5DA0-A940A62BB4CB}"/>
              </a:ext>
            </a:extLst>
          </p:cNvPr>
          <p:cNvSpPr txBox="1"/>
          <p:nvPr/>
        </p:nvSpPr>
        <p:spPr>
          <a:xfrm>
            <a:off x="9565735" y="3376400"/>
            <a:ext cx="2278593" cy="1900817"/>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1"/>
            <a:r>
              <a:rPr lang="ar-EG" sz="1800" b="1" dirty="0">
                <a:solidFill>
                  <a:srgbClr val="65AE7C"/>
                </a:solidFill>
                <a:effectLst>
                  <a:outerShdw blurRad="38100" dist="38100" dir="2700000" algn="tl">
                    <a:srgbClr val="000000">
                      <a:alpha val="43137"/>
                    </a:srgbClr>
                  </a:outerShdw>
                </a:effectLst>
              </a:rPr>
              <a:t>نلا حظ ان اغلب ارتفاعا المنطقة الحضرية  تتراوح ما بين435 - 561</a:t>
            </a:r>
          </a:p>
        </p:txBody>
      </p:sp>
      <p:sp>
        <p:nvSpPr>
          <p:cNvPr id="6" name="Rectangle 5">
            <a:extLst>
              <a:ext uri="{FF2B5EF4-FFF2-40B4-BE49-F238E27FC236}">
                <a16:creationId xmlns:a16="http://schemas.microsoft.com/office/drawing/2014/main" id="{F9FE2825-300F-AF59-ECA4-43F279BBC3D6}"/>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2" name="Freeform: Shape 1">
            <a:extLst>
              <a:ext uri="{FF2B5EF4-FFF2-40B4-BE49-F238E27FC236}">
                <a16:creationId xmlns:a16="http://schemas.microsoft.com/office/drawing/2014/main" id="{D62F6C27-5BCB-4B55-1564-8796A46664F9}"/>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3201110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2BDC50F-CDEF-6690-5712-1655DB7EA8DF}"/>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0BAE8BD-E926-2EA4-B125-6754E1E491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pic>
        <p:nvPicPr>
          <p:cNvPr id="7" name="Picture 6">
            <a:extLst>
              <a:ext uri="{FF2B5EF4-FFF2-40B4-BE49-F238E27FC236}">
                <a16:creationId xmlns:a16="http://schemas.microsoft.com/office/drawing/2014/main" id="{87FA9B5E-205E-E2D3-8713-35677D3DADC2}"/>
              </a:ext>
            </a:extLst>
          </p:cNvPr>
          <p:cNvPicPr>
            <a:picLocks noChangeAspect="1"/>
          </p:cNvPicPr>
          <p:nvPr/>
        </p:nvPicPr>
        <p:blipFill>
          <a:blip r:embed="rId3"/>
          <a:stretch>
            <a:fillRect/>
          </a:stretch>
        </p:blipFill>
        <p:spPr>
          <a:xfrm>
            <a:off x="9011343" y="1434841"/>
            <a:ext cx="3034528" cy="1106710"/>
          </a:xfrm>
          <a:prstGeom prst="rect">
            <a:avLst/>
          </a:prstGeom>
        </p:spPr>
      </p:pic>
      <p:sp>
        <p:nvSpPr>
          <p:cNvPr id="8" name="TextBox 1">
            <a:extLst>
              <a:ext uri="{FF2B5EF4-FFF2-40B4-BE49-F238E27FC236}">
                <a16:creationId xmlns:a16="http://schemas.microsoft.com/office/drawing/2014/main" id="{3CB52B0B-C655-5906-C80A-433C1FDDA8E3}"/>
              </a:ext>
            </a:extLst>
          </p:cNvPr>
          <p:cNvSpPr txBox="1"/>
          <p:nvPr/>
        </p:nvSpPr>
        <p:spPr>
          <a:xfrm>
            <a:off x="9340266" y="3604002"/>
            <a:ext cx="2278593" cy="1900817"/>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1"/>
            <a:r>
              <a:rPr lang="ar-EG" sz="1800" b="1" dirty="0">
                <a:solidFill>
                  <a:srgbClr val="65AE7C"/>
                </a:solidFill>
                <a:effectLst>
                  <a:outerShdw blurRad="38100" dist="38100" dir="2700000" algn="tl">
                    <a:srgbClr val="000000">
                      <a:alpha val="43137"/>
                    </a:srgbClr>
                  </a:outerShdw>
                </a:effectLst>
              </a:rPr>
              <a:t>نلا حظ ان اغلب ميلان المنطقة الحضرية  يتراوح ما بين 0 – 9</a:t>
            </a:r>
          </a:p>
        </p:txBody>
      </p:sp>
      <p:sp>
        <p:nvSpPr>
          <p:cNvPr id="9" name="Freeform: Shape 8">
            <a:extLst>
              <a:ext uri="{FF2B5EF4-FFF2-40B4-BE49-F238E27FC236}">
                <a16:creationId xmlns:a16="http://schemas.microsoft.com/office/drawing/2014/main" id="{EBB4007E-61D7-9878-3D39-F06ECF28CFA7}"/>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Rectangle 9">
            <a:extLst>
              <a:ext uri="{FF2B5EF4-FFF2-40B4-BE49-F238E27FC236}">
                <a16:creationId xmlns:a16="http://schemas.microsoft.com/office/drawing/2014/main" id="{37CBC30E-B9CB-1C0C-7753-68546CA956C1}"/>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964031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F62A86-42B7-44EC-9DB8-6234D2C9EE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pSp>
        <p:nvGrpSpPr>
          <p:cNvPr id="33" name="Group 32">
            <a:extLst>
              <a:ext uri="{FF2B5EF4-FFF2-40B4-BE49-F238E27FC236}">
                <a16:creationId xmlns:a16="http://schemas.microsoft.com/office/drawing/2014/main" id="{EE040190-952F-1637-DFBE-0A0D425D46C6}"/>
              </a:ext>
            </a:extLst>
          </p:cNvPr>
          <p:cNvGrpSpPr/>
          <p:nvPr/>
        </p:nvGrpSpPr>
        <p:grpSpPr>
          <a:xfrm>
            <a:off x="8514845" y="0"/>
            <a:ext cx="3838950" cy="6284142"/>
            <a:chOff x="8541562" y="-3951"/>
            <a:chExt cx="3838950" cy="6284142"/>
          </a:xfrm>
        </p:grpSpPr>
        <p:pic>
          <p:nvPicPr>
            <p:cNvPr id="9" name="Picture 8">
              <a:extLst>
                <a:ext uri="{FF2B5EF4-FFF2-40B4-BE49-F238E27FC236}">
                  <a16:creationId xmlns:a16="http://schemas.microsoft.com/office/drawing/2014/main" id="{B0731273-4398-2A76-E4B1-5772527E8C60}"/>
                </a:ext>
              </a:extLst>
            </p:cNvPr>
            <p:cNvPicPr>
              <a:picLocks noChangeAspect="1"/>
            </p:cNvPicPr>
            <p:nvPr/>
          </p:nvPicPr>
          <p:blipFill>
            <a:blip r:embed="rId3"/>
            <a:stretch>
              <a:fillRect/>
            </a:stretch>
          </p:blipFill>
          <p:spPr>
            <a:xfrm rot="2755694">
              <a:off x="8247332" y="913576"/>
              <a:ext cx="4572396" cy="2737341"/>
            </a:xfrm>
            <a:prstGeom prst="rect">
              <a:avLst/>
            </a:prstGeom>
          </p:spPr>
        </p:pic>
        <p:sp>
          <p:nvSpPr>
            <p:cNvPr id="10" name="TextBox 9">
              <a:extLst>
                <a:ext uri="{FF2B5EF4-FFF2-40B4-BE49-F238E27FC236}">
                  <a16:creationId xmlns:a16="http://schemas.microsoft.com/office/drawing/2014/main" id="{A3F762F4-D726-FBB8-A2BD-58B82EC0B21D}"/>
                </a:ext>
              </a:extLst>
            </p:cNvPr>
            <p:cNvSpPr txBox="1"/>
            <p:nvPr/>
          </p:nvSpPr>
          <p:spPr>
            <a:xfrm>
              <a:off x="10225378" y="2721429"/>
              <a:ext cx="723481"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72%</a:t>
              </a:r>
            </a:p>
          </p:txBody>
        </p:sp>
        <p:sp>
          <p:nvSpPr>
            <p:cNvPr id="11" name="TextBox 10">
              <a:extLst>
                <a:ext uri="{FF2B5EF4-FFF2-40B4-BE49-F238E27FC236}">
                  <a16:creationId xmlns:a16="http://schemas.microsoft.com/office/drawing/2014/main" id="{50F3E03E-A768-9CE1-6110-FED370D0EC89}"/>
                </a:ext>
              </a:extLst>
            </p:cNvPr>
            <p:cNvSpPr txBox="1"/>
            <p:nvPr/>
          </p:nvSpPr>
          <p:spPr>
            <a:xfrm>
              <a:off x="10587119" y="1284514"/>
              <a:ext cx="723481"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17%</a:t>
              </a:r>
            </a:p>
          </p:txBody>
        </p:sp>
        <p:sp>
          <p:nvSpPr>
            <p:cNvPr id="12" name="TextBox 11">
              <a:extLst>
                <a:ext uri="{FF2B5EF4-FFF2-40B4-BE49-F238E27FC236}">
                  <a16:creationId xmlns:a16="http://schemas.microsoft.com/office/drawing/2014/main" id="{7580A18B-39CD-5A08-94B1-3E5D6FD3486D}"/>
                </a:ext>
              </a:extLst>
            </p:cNvPr>
            <p:cNvSpPr txBox="1"/>
            <p:nvPr/>
          </p:nvSpPr>
          <p:spPr>
            <a:xfrm>
              <a:off x="9810049" y="1119944"/>
              <a:ext cx="723481"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6%</a:t>
              </a:r>
            </a:p>
          </p:txBody>
        </p:sp>
        <p:sp>
          <p:nvSpPr>
            <p:cNvPr id="13" name="TextBox 12">
              <a:extLst>
                <a:ext uri="{FF2B5EF4-FFF2-40B4-BE49-F238E27FC236}">
                  <a16:creationId xmlns:a16="http://schemas.microsoft.com/office/drawing/2014/main" id="{79335F4A-4FE4-C623-767D-CA6188E67DF0}"/>
                </a:ext>
              </a:extLst>
            </p:cNvPr>
            <p:cNvSpPr txBox="1"/>
            <p:nvPr/>
          </p:nvSpPr>
          <p:spPr>
            <a:xfrm>
              <a:off x="9737556" y="1405693"/>
              <a:ext cx="723481"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1%</a:t>
              </a:r>
            </a:p>
          </p:txBody>
        </p:sp>
        <p:sp>
          <p:nvSpPr>
            <p:cNvPr id="16" name="TextBox 15">
              <a:extLst>
                <a:ext uri="{FF2B5EF4-FFF2-40B4-BE49-F238E27FC236}">
                  <a16:creationId xmlns:a16="http://schemas.microsoft.com/office/drawing/2014/main" id="{19730AF9-1CF8-25F0-A62F-9068984425E9}"/>
                </a:ext>
              </a:extLst>
            </p:cNvPr>
            <p:cNvSpPr txBox="1"/>
            <p:nvPr/>
          </p:nvSpPr>
          <p:spPr>
            <a:xfrm>
              <a:off x="9822488" y="1688905"/>
              <a:ext cx="723481"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4%</a:t>
              </a:r>
            </a:p>
          </p:txBody>
        </p:sp>
        <p:cxnSp>
          <p:nvCxnSpPr>
            <p:cNvPr id="18" name="Straight Connector 17">
              <a:extLst>
                <a:ext uri="{FF2B5EF4-FFF2-40B4-BE49-F238E27FC236}">
                  <a16:creationId xmlns:a16="http://schemas.microsoft.com/office/drawing/2014/main" id="{19538C40-4441-93BA-4BAE-1CCCF4D818FA}"/>
                </a:ext>
              </a:extLst>
            </p:cNvPr>
            <p:cNvCxnSpPr>
              <a:cxnSpLocks/>
            </p:cNvCxnSpPr>
            <p:nvPr/>
          </p:nvCxnSpPr>
          <p:spPr>
            <a:xfrm>
              <a:off x="9280835" y="2359688"/>
              <a:ext cx="217993" cy="2517113"/>
            </a:xfrm>
            <a:prstGeom prst="line">
              <a:avLst/>
            </a:prstGeom>
            <a:ln w="38100">
              <a:solidFill>
                <a:schemeClr val="accent6">
                  <a:lumMod val="40000"/>
                  <a:lumOff val="60000"/>
                </a:schemeClr>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503746C-D4CA-E621-8C95-11FFCBF3A0EE}"/>
                </a:ext>
              </a:extLst>
            </p:cNvPr>
            <p:cNvCxnSpPr>
              <a:cxnSpLocks/>
            </p:cNvCxnSpPr>
            <p:nvPr/>
          </p:nvCxnSpPr>
          <p:spPr>
            <a:xfrm flipH="1">
              <a:off x="11401037" y="2359688"/>
              <a:ext cx="398564" cy="2659687"/>
            </a:xfrm>
            <a:prstGeom prst="line">
              <a:avLst/>
            </a:prstGeom>
            <a:ln w="38100">
              <a:solidFill>
                <a:schemeClr val="accent6">
                  <a:lumMod val="40000"/>
                  <a:lumOff val="60000"/>
                </a:schemeClr>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22" name="Chart 21">
              <a:extLst>
                <a:ext uri="{FF2B5EF4-FFF2-40B4-BE49-F238E27FC236}">
                  <a16:creationId xmlns:a16="http://schemas.microsoft.com/office/drawing/2014/main" id="{114AF438-5B31-18C1-7823-992C27EE30EE}"/>
                </a:ext>
              </a:extLst>
            </p:cNvPr>
            <p:cNvGraphicFramePr>
              <a:graphicFrameLocks/>
            </p:cNvGraphicFramePr>
            <p:nvPr/>
          </p:nvGraphicFramePr>
          <p:xfrm>
            <a:off x="8541562" y="4124819"/>
            <a:ext cx="3838950" cy="2155372"/>
          </p:xfrm>
          <a:graphic>
            <a:graphicData uri="http://schemas.openxmlformats.org/drawingml/2006/chart">
              <c:chart xmlns:c="http://schemas.openxmlformats.org/drawingml/2006/chart" xmlns:r="http://schemas.openxmlformats.org/officeDocument/2006/relationships" r:id="rId4"/>
            </a:graphicData>
          </a:graphic>
        </p:graphicFrame>
        <p:sp>
          <p:nvSpPr>
            <p:cNvPr id="29" name="TextBox 28">
              <a:extLst>
                <a:ext uri="{FF2B5EF4-FFF2-40B4-BE49-F238E27FC236}">
                  <a16:creationId xmlns:a16="http://schemas.microsoft.com/office/drawing/2014/main" id="{64247FB2-8CD4-8406-0790-A69AE3AD3D01}"/>
                </a:ext>
              </a:extLst>
            </p:cNvPr>
            <p:cNvSpPr txBox="1"/>
            <p:nvPr/>
          </p:nvSpPr>
          <p:spPr>
            <a:xfrm>
              <a:off x="9862890" y="3049645"/>
              <a:ext cx="1538147" cy="369332"/>
            </a:xfrm>
            <a:prstGeom prst="rect">
              <a:avLst/>
            </a:prstGeom>
            <a:noFill/>
          </p:spPr>
          <p:txBody>
            <a:bodyPr wrap="square" rtlCol="0">
              <a:spAutoFit/>
            </a:bodyPr>
            <a:lstStyle/>
            <a:p>
              <a:r>
                <a:rPr lang="ar-EG" b="1" dirty="0"/>
                <a:t>اراضي زراعية</a:t>
              </a:r>
              <a:endParaRPr lang="en-US" b="1" dirty="0"/>
            </a:p>
          </p:txBody>
        </p:sp>
      </p:grpSp>
      <p:sp>
        <p:nvSpPr>
          <p:cNvPr id="31" name="Rectangle 30">
            <a:extLst>
              <a:ext uri="{FF2B5EF4-FFF2-40B4-BE49-F238E27FC236}">
                <a16:creationId xmlns:a16="http://schemas.microsoft.com/office/drawing/2014/main" id="{142B791F-ADF8-5F49-D8C9-9F3C62E9B2C6}"/>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reeform: Shape 2">
            <a:extLst>
              <a:ext uri="{FF2B5EF4-FFF2-40B4-BE49-F238E27FC236}">
                <a16:creationId xmlns:a16="http://schemas.microsoft.com/office/drawing/2014/main" id="{36AC7EA0-7CCB-7BD1-0EE7-D923D63F50E8}"/>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التحليل البيئي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5" name="Rectangle 4">
            <a:extLst>
              <a:ext uri="{FF2B5EF4-FFF2-40B4-BE49-F238E27FC236}">
                <a16:creationId xmlns:a16="http://schemas.microsoft.com/office/drawing/2014/main" id="{F3953D80-202D-8D58-4B84-F6C19ABFA0C6}"/>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1094025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D94C90-8AC2-D7E4-D559-45429C274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63" y="0"/>
            <a:ext cx="8875059" cy="6858000"/>
          </a:xfrm>
          <a:prstGeom prst="rect">
            <a:avLst/>
          </a:prstGeom>
        </p:spPr>
      </p:pic>
      <p:sp>
        <p:nvSpPr>
          <p:cNvPr id="4" name="Rectangle 3">
            <a:extLst>
              <a:ext uri="{FF2B5EF4-FFF2-40B4-BE49-F238E27FC236}">
                <a16:creationId xmlns:a16="http://schemas.microsoft.com/office/drawing/2014/main" id="{DBD60AD8-70AD-31D3-A652-67D0B63D12A5}"/>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B3473087-F392-10E7-CB0E-D7550C4A699B}"/>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التحليل البيئي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9" name="Rectangle 8">
            <a:extLst>
              <a:ext uri="{FF2B5EF4-FFF2-40B4-BE49-F238E27FC236}">
                <a16:creationId xmlns:a16="http://schemas.microsoft.com/office/drawing/2014/main" id="{34D21561-ED3D-DD75-87AF-FEF3BF7D3B1C}"/>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181151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A60B44-8CED-D036-7ABB-015EA0DE42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2" name="Chart 1">
            <a:extLst>
              <a:ext uri="{FF2B5EF4-FFF2-40B4-BE49-F238E27FC236}">
                <a16:creationId xmlns:a16="http://schemas.microsoft.com/office/drawing/2014/main" id="{5DECDA22-FBE3-1FBC-CC5F-3F9F985ED306}"/>
              </a:ext>
            </a:extLst>
          </p:cNvPr>
          <p:cNvGraphicFramePr>
            <a:graphicFrameLocks/>
          </p:cNvGraphicFramePr>
          <p:nvPr/>
        </p:nvGraphicFramePr>
        <p:xfrm>
          <a:off x="8242607" y="1009396"/>
          <a:ext cx="45720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C1373D97-BDE7-0D31-CF7D-3BE00807E939}"/>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1DB300D7-3480-A815-72FD-48E5001A5739}"/>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التحليل البيئي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9" name="Rectangle 8">
            <a:extLst>
              <a:ext uri="{FF2B5EF4-FFF2-40B4-BE49-F238E27FC236}">
                <a16:creationId xmlns:a16="http://schemas.microsoft.com/office/drawing/2014/main" id="{3EE867F5-F7AC-695E-A07E-55160547229A}"/>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969971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hart 5">
            <a:extLst>
              <a:ext uri="{FF2B5EF4-FFF2-40B4-BE49-F238E27FC236}">
                <a16:creationId xmlns:a16="http://schemas.microsoft.com/office/drawing/2014/main" id="{83F8C128-47E4-EC0D-71F7-39684D91F98A}"/>
              </a:ext>
            </a:extLst>
          </p:cNvPr>
          <p:cNvGraphicFramePr>
            <a:graphicFrameLocks/>
          </p:cNvGraphicFramePr>
          <p:nvPr/>
        </p:nvGraphicFramePr>
        <p:xfrm>
          <a:off x="8209429" y="864626"/>
          <a:ext cx="4368651" cy="2350752"/>
        </p:xfrm>
        <a:graphic>
          <a:graphicData uri="http://schemas.openxmlformats.org/drawingml/2006/chart">
            <c:chart xmlns:c="http://schemas.openxmlformats.org/drawingml/2006/chart" xmlns:r="http://schemas.openxmlformats.org/officeDocument/2006/relationships" r:id="rId2"/>
          </a:graphicData>
        </a:graphic>
      </p:graphicFrame>
      <p:pic>
        <p:nvPicPr>
          <p:cNvPr id="8" name="Picture 7">
            <a:extLst>
              <a:ext uri="{FF2B5EF4-FFF2-40B4-BE49-F238E27FC236}">
                <a16:creationId xmlns:a16="http://schemas.microsoft.com/office/drawing/2014/main" id="{42D46E7A-0D83-E6AA-BEB6-26D05A16A9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9" name="TextBox 8">
            <a:extLst>
              <a:ext uri="{FF2B5EF4-FFF2-40B4-BE49-F238E27FC236}">
                <a16:creationId xmlns:a16="http://schemas.microsoft.com/office/drawing/2014/main" id="{83D9488B-3113-5A89-8C3E-7A1C6AE99BF5}"/>
              </a:ext>
            </a:extLst>
          </p:cNvPr>
          <p:cNvSpPr txBox="1"/>
          <p:nvPr/>
        </p:nvSpPr>
        <p:spPr>
          <a:xfrm>
            <a:off x="8875059" y="4474018"/>
            <a:ext cx="1276350" cy="461665"/>
          </a:xfrm>
          <a:prstGeom prst="rect">
            <a:avLst/>
          </a:prstGeom>
          <a:noFill/>
          <a:effectLst>
            <a:glow rad="63500">
              <a:schemeClr val="accent2">
                <a:satMod val="175000"/>
                <a:alpha val="40000"/>
              </a:schemeClr>
            </a:glow>
            <a:outerShdw blurRad="50800" dist="38100" dir="8100000" algn="tr" rotWithShape="0">
              <a:prstClr val="black">
                <a:alpha val="40000"/>
              </a:prstClr>
            </a:outerShdw>
          </a:effectLst>
        </p:spPr>
        <p:txBody>
          <a:bodyPr wrap="square" rtlCol="0">
            <a:spAutoFit/>
          </a:bodyPr>
          <a:lstStyle/>
          <a:p>
            <a:r>
              <a:rPr lang="ar-EG" sz="2400" b="1" dirty="0">
                <a:solidFill>
                  <a:srgbClr val="AB796C"/>
                </a:solidFill>
                <a:effectLst>
                  <a:outerShdw blurRad="38100" dist="38100" dir="2700000" algn="tl">
                    <a:srgbClr val="000000">
                      <a:alpha val="43137"/>
                    </a:srgbClr>
                  </a:outerShdw>
                </a:effectLst>
              </a:rPr>
              <a:t>520 دونم</a:t>
            </a:r>
            <a:endParaRPr lang="en-US" sz="2400" b="1" dirty="0">
              <a:solidFill>
                <a:srgbClr val="AB796C"/>
              </a:solidFill>
              <a:effectLst>
                <a:outerShdw blurRad="38100" dist="38100" dir="2700000" algn="tl">
                  <a:srgbClr val="000000">
                    <a:alpha val="43137"/>
                  </a:srgbClr>
                </a:outerShdw>
              </a:effectLst>
            </a:endParaRPr>
          </a:p>
        </p:txBody>
      </p:sp>
      <p:pic>
        <p:nvPicPr>
          <p:cNvPr id="10" name="Picture 2" descr="Industrial Icons Png">
            <a:extLst>
              <a:ext uri="{FF2B5EF4-FFF2-40B4-BE49-F238E27FC236}">
                <a16:creationId xmlns:a16="http://schemas.microsoft.com/office/drawing/2014/main" id="{BB1C4314-2BA8-94F9-06C4-0292CDD4F7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70434" y="3489470"/>
            <a:ext cx="2323940" cy="1255775"/>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Connector: Elbow 10">
            <a:extLst>
              <a:ext uri="{FF2B5EF4-FFF2-40B4-BE49-F238E27FC236}">
                <a16:creationId xmlns:a16="http://schemas.microsoft.com/office/drawing/2014/main" id="{91D4D1CB-091C-C994-8726-7C5AA483B8B1}"/>
              </a:ext>
            </a:extLst>
          </p:cNvPr>
          <p:cNvCxnSpPr>
            <a:stCxn id="10" idx="1"/>
            <a:endCxn id="9" idx="0"/>
          </p:cNvCxnSpPr>
          <p:nvPr/>
        </p:nvCxnSpPr>
        <p:spPr>
          <a:xfrm rot="10800000" flipV="1">
            <a:off x="9513234" y="4117358"/>
            <a:ext cx="457200" cy="356660"/>
          </a:xfrm>
          <a:prstGeom prst="bentConnector2">
            <a:avLst/>
          </a:prstGeom>
          <a:ln w="28575">
            <a:solidFill>
              <a:srgbClr val="AB796C"/>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AD81827-286C-C2A4-95C3-59FEA27B3A20}"/>
              </a:ext>
            </a:extLst>
          </p:cNvPr>
          <p:cNvSpPr/>
          <p:nvPr/>
        </p:nvSpPr>
        <p:spPr>
          <a:xfrm>
            <a:off x="8875059" y="3429000"/>
            <a:ext cx="3240741" cy="3368532"/>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4DFAF-E44C-BCC5-ACB8-04D98C67DE75}"/>
              </a:ext>
            </a:extLst>
          </p:cNvPr>
          <p:cNvSpPr/>
          <p:nvPr/>
        </p:nvSpPr>
        <p:spPr>
          <a:xfrm>
            <a:off x="8875059" y="60469"/>
            <a:ext cx="3240741" cy="3368532"/>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BEF6AE45-B1F2-B386-DA88-0EDB14004A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75059" y="3136705"/>
            <a:ext cx="742815" cy="716406"/>
          </a:xfrm>
          <a:prstGeom prst="rect">
            <a:avLst/>
          </a:prstGeom>
          <a:noFill/>
          <a:extLst>
            <a:ext uri="{909E8E84-426E-40DD-AFC4-6F175D3DCCD1}">
              <a14:hiddenFill xmlns:a14="http://schemas.microsoft.com/office/drawing/2010/main">
                <a:solidFill>
                  <a:srgbClr val="FFFFFF"/>
                </a:solidFill>
              </a14:hiddenFill>
            </a:ext>
          </a:extLst>
        </p:spPr>
      </p:pic>
      <p:sp>
        <p:nvSpPr>
          <p:cNvPr id="21" name="Oval 20">
            <a:extLst>
              <a:ext uri="{FF2B5EF4-FFF2-40B4-BE49-F238E27FC236}">
                <a16:creationId xmlns:a16="http://schemas.microsoft.com/office/drawing/2014/main" id="{F0D871A2-1A20-BAF7-2AE8-DB3DBBB4CC2B}"/>
              </a:ext>
            </a:extLst>
          </p:cNvPr>
          <p:cNvSpPr/>
          <p:nvPr/>
        </p:nvSpPr>
        <p:spPr>
          <a:xfrm>
            <a:off x="10962752" y="5493963"/>
            <a:ext cx="898455" cy="886741"/>
          </a:xfrm>
          <a:prstGeom prst="ellipse">
            <a:avLst/>
          </a:prstGeom>
          <a:solidFill>
            <a:srgbClr val="FEFF01">
              <a:alpha val="85000"/>
            </a:srgbClr>
          </a:solidFill>
          <a:ln>
            <a:solidFill>
              <a:schemeClr val="tx1"/>
            </a:solidFill>
          </a:ln>
          <a:effectLst>
            <a:glow rad="63500">
              <a:srgbClr val="FEFF01"/>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Connector: Elbow 22">
            <a:extLst>
              <a:ext uri="{FF2B5EF4-FFF2-40B4-BE49-F238E27FC236}">
                <a16:creationId xmlns:a16="http://schemas.microsoft.com/office/drawing/2014/main" id="{20B43DA8-8C5E-96D5-4656-E26AE41860A4}"/>
              </a:ext>
            </a:extLst>
          </p:cNvPr>
          <p:cNvCxnSpPr/>
          <p:nvPr/>
        </p:nvCxnSpPr>
        <p:spPr>
          <a:xfrm rot="10800000">
            <a:off x="10151409" y="5569701"/>
            <a:ext cx="719328" cy="423672"/>
          </a:xfrm>
          <a:prstGeom prst="bentConnector3">
            <a:avLst/>
          </a:prstGeom>
          <a:ln w="28575">
            <a:solidFill>
              <a:srgbClr val="66463C"/>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3032EFD1-004D-0C34-EB59-D44D9A1187F9}"/>
              </a:ext>
            </a:extLst>
          </p:cNvPr>
          <p:cNvSpPr txBox="1"/>
          <p:nvPr/>
        </p:nvSpPr>
        <p:spPr>
          <a:xfrm>
            <a:off x="9154048" y="5162376"/>
            <a:ext cx="997361" cy="830997"/>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r>
              <a:rPr lang="ar-EG" sz="4800" b="1" dirty="0">
                <a:solidFill>
                  <a:srgbClr val="FCD635"/>
                </a:solidFill>
                <a:effectLst>
                  <a:outerShdw blurRad="38100" dist="38100" dir="2700000" algn="tl">
                    <a:srgbClr val="000000">
                      <a:alpha val="43137"/>
                    </a:srgbClr>
                  </a:outerShdw>
                </a:effectLst>
              </a:rPr>
              <a:t>27</a:t>
            </a:r>
            <a:endParaRPr lang="en-US" sz="4800" b="1" dirty="0">
              <a:solidFill>
                <a:srgbClr val="FCD635"/>
              </a:solidFill>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AF1F0248-D85B-2E44-4BC8-B02CC9C09BA9}"/>
              </a:ext>
            </a:extLst>
          </p:cNvPr>
          <p:cNvSpPr txBox="1"/>
          <p:nvPr/>
        </p:nvSpPr>
        <p:spPr>
          <a:xfrm>
            <a:off x="8826021" y="5909887"/>
            <a:ext cx="2085903" cy="461665"/>
          </a:xfrm>
          <a:prstGeom prst="rect">
            <a:avLst/>
          </a:prstGeom>
          <a:noFill/>
        </p:spPr>
        <p:txBody>
          <a:bodyPr wrap="square" rtlCol="0">
            <a:spAutoFit/>
          </a:bodyPr>
          <a:lstStyle/>
          <a:p>
            <a:r>
              <a:rPr lang="ar-EG" sz="2400" b="1" dirty="0">
                <a:solidFill>
                  <a:srgbClr val="FFC000"/>
                </a:solidFill>
                <a:effectLst>
                  <a:outerShdw blurRad="38100" dist="38100" dir="2700000" algn="tl">
                    <a:srgbClr val="000000">
                      <a:alpha val="43137"/>
                    </a:srgbClr>
                  </a:outerShdw>
                </a:effectLst>
              </a:rPr>
              <a:t>بؤرة استيطانية</a:t>
            </a:r>
            <a:endParaRPr lang="en-US" sz="2400" b="1" dirty="0">
              <a:solidFill>
                <a:srgbClr val="FFC000"/>
              </a:solidFill>
              <a:effectLst>
                <a:outerShdw blurRad="38100" dist="38100" dir="2700000" algn="tl">
                  <a:srgbClr val="000000">
                    <a:alpha val="43137"/>
                  </a:srgbClr>
                </a:outerShdw>
              </a:effectLst>
            </a:endParaRPr>
          </a:p>
        </p:txBody>
      </p:sp>
      <p:sp>
        <p:nvSpPr>
          <p:cNvPr id="3" name="Freeform: Shape 2">
            <a:extLst>
              <a:ext uri="{FF2B5EF4-FFF2-40B4-BE49-F238E27FC236}">
                <a16:creationId xmlns:a16="http://schemas.microsoft.com/office/drawing/2014/main" id="{09008CC2-7C4B-EDDD-2425-FD65A8481D96}"/>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جيوسياسي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4" name="Rectangle 3">
            <a:extLst>
              <a:ext uri="{FF2B5EF4-FFF2-40B4-BE49-F238E27FC236}">
                <a16:creationId xmlns:a16="http://schemas.microsoft.com/office/drawing/2014/main" id="{6A7ACBF2-83DB-CD5D-9B25-F3E984FB3B9E}"/>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054074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Rounded Corners 32">
            <a:extLst>
              <a:ext uri="{FF2B5EF4-FFF2-40B4-BE49-F238E27FC236}">
                <a16:creationId xmlns:a16="http://schemas.microsoft.com/office/drawing/2014/main" id="{5E8CCB93-5146-D6AD-CA72-CB345F694BA9}"/>
              </a:ext>
            </a:extLst>
          </p:cNvPr>
          <p:cNvSpPr/>
          <p:nvPr/>
        </p:nvSpPr>
        <p:spPr>
          <a:xfrm>
            <a:off x="755052" y="2364459"/>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Rounded Corners 31">
            <a:extLst>
              <a:ext uri="{FF2B5EF4-FFF2-40B4-BE49-F238E27FC236}">
                <a16:creationId xmlns:a16="http://schemas.microsoft.com/office/drawing/2014/main" id="{F99A47ED-3DE0-48A0-F42B-8829B68DC340}"/>
              </a:ext>
            </a:extLst>
          </p:cNvPr>
          <p:cNvSpPr/>
          <p:nvPr/>
        </p:nvSpPr>
        <p:spPr>
          <a:xfrm>
            <a:off x="5231057" y="2353365"/>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مرحلة صياغة المشروع</a:t>
                </a:r>
                <a:endParaRPr lang="en-US" dirty="0">
                  <a:solidFill>
                    <a:schemeClr val="bg1">
                      <a:lumMod val="7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التحليل</a:t>
                </a:r>
                <a:endParaRPr lang="en-GB" dirty="0">
                  <a:solidFill>
                    <a:schemeClr val="accent6">
                      <a:lumMod val="50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25" name="Straight Connector 24">
            <a:extLst>
              <a:ext uri="{FF2B5EF4-FFF2-40B4-BE49-F238E27FC236}">
                <a16:creationId xmlns:a16="http://schemas.microsoft.com/office/drawing/2014/main" id="{079236BA-09F2-02B0-EF9E-32AC085BC4B7}"/>
              </a:ext>
            </a:extLst>
          </p:cNvPr>
          <p:cNvCxnSpPr>
            <a:cxnSpLocks/>
            <a:stCxn id="9" idx="2"/>
          </p:cNvCxnSpPr>
          <p:nvPr/>
        </p:nvCxnSpPr>
        <p:spPr>
          <a:xfrm>
            <a:off x="7652116" y="443620"/>
            <a:ext cx="0" cy="737925"/>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779C90F-E50C-28AC-5359-3C9A771BC755}"/>
              </a:ext>
            </a:extLst>
          </p:cNvPr>
          <p:cNvCxnSpPr>
            <a:cxnSpLocks/>
          </p:cNvCxnSpPr>
          <p:nvPr/>
        </p:nvCxnSpPr>
        <p:spPr>
          <a:xfrm>
            <a:off x="1918371" y="1167966"/>
            <a:ext cx="9110309" cy="1"/>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AD73A1-D9B1-CDB0-4B88-4A7B9A30F21B}"/>
              </a:ext>
            </a:extLst>
          </p:cNvPr>
          <p:cNvCxnSpPr>
            <a:cxnSpLocks/>
          </p:cNvCxnSpPr>
          <p:nvPr/>
        </p:nvCxnSpPr>
        <p:spPr>
          <a:xfrm>
            <a:off x="6360454" y="1181545"/>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809FAB-3C3E-B559-0B4F-CA1F44752DA8}"/>
              </a:ext>
            </a:extLst>
          </p:cNvPr>
          <p:cNvCxnSpPr>
            <a:cxnSpLocks/>
            <a:endCxn id="33" idx="0"/>
          </p:cNvCxnSpPr>
          <p:nvPr/>
        </p:nvCxnSpPr>
        <p:spPr>
          <a:xfrm>
            <a:off x="1918371" y="1167966"/>
            <a:ext cx="1" cy="1196493"/>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F729A3B5-AAB1-4B21-C533-F077460A910E}"/>
              </a:ext>
            </a:extLst>
          </p:cNvPr>
          <p:cNvCxnSpPr>
            <a:cxnSpLocks/>
            <a:stCxn id="32" idx="3"/>
          </p:cNvCxnSpPr>
          <p:nvPr/>
        </p:nvCxnSpPr>
        <p:spPr>
          <a:xfrm flipH="1">
            <a:off x="7110657"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4274F8AA-C602-225B-757A-E97041B7F7F5}"/>
              </a:ext>
            </a:extLst>
          </p:cNvPr>
          <p:cNvSpPr txBox="1"/>
          <p:nvPr/>
        </p:nvSpPr>
        <p:spPr>
          <a:xfrm>
            <a:off x="5231058" y="2378815"/>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مستوى المحافظة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50" name="TextBox 49">
            <a:extLst>
              <a:ext uri="{FF2B5EF4-FFF2-40B4-BE49-F238E27FC236}">
                <a16:creationId xmlns:a16="http://schemas.microsoft.com/office/drawing/2014/main" id="{E09992EC-53B0-4FCD-3E25-7ACAA84B0522}"/>
              </a:ext>
            </a:extLst>
          </p:cNvPr>
          <p:cNvSpPr txBox="1"/>
          <p:nvPr/>
        </p:nvSpPr>
        <p:spPr>
          <a:xfrm>
            <a:off x="735256" y="2357242"/>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على المستوى المحلي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1" name="Straight Connector 10">
            <a:extLst>
              <a:ext uri="{FF2B5EF4-FFF2-40B4-BE49-F238E27FC236}">
                <a16:creationId xmlns:a16="http://schemas.microsoft.com/office/drawing/2014/main" id="{6027CF20-25E9-E5AB-2238-F2A5F49A7911}"/>
              </a:ext>
            </a:extLst>
          </p:cNvPr>
          <p:cNvCxnSpPr>
            <a:cxnSpLocks/>
          </p:cNvCxnSpPr>
          <p:nvPr/>
        </p:nvCxnSpPr>
        <p:spPr>
          <a:xfrm>
            <a:off x="11028680" y="1167966"/>
            <a:ext cx="0" cy="1171820"/>
          </a:xfrm>
          <a:prstGeom prst="line">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14D9B1DC-FCED-2ECF-EB99-1333DB25450B}"/>
              </a:ext>
            </a:extLst>
          </p:cNvPr>
          <p:cNvSpPr/>
          <p:nvPr/>
        </p:nvSpPr>
        <p:spPr>
          <a:xfrm>
            <a:off x="9773921" y="2385506"/>
            <a:ext cx="2326639" cy="736597"/>
          </a:xfrm>
          <a:prstGeom prst="roundRect">
            <a:avLst/>
          </a:prstGeom>
          <a:solidFill>
            <a:srgbClr val="FFBF2B"/>
          </a:solidFill>
          <a:ln>
            <a:solidFill>
              <a:srgbClr val="FFBF2B"/>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5FD5A909-876A-DAC0-1F19-A68F3A75DD94}"/>
              </a:ext>
            </a:extLst>
          </p:cNvPr>
          <p:cNvSpPr txBox="1"/>
          <p:nvPr/>
        </p:nvSpPr>
        <p:spPr>
          <a:xfrm>
            <a:off x="9773920" y="253699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اختيار المدينة الملاءمة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5" name="Connector: Elbow 14">
            <a:extLst>
              <a:ext uri="{FF2B5EF4-FFF2-40B4-BE49-F238E27FC236}">
                <a16:creationId xmlns:a16="http://schemas.microsoft.com/office/drawing/2014/main" id="{649221F9-9734-FF00-2603-8828B0E649E4}"/>
              </a:ext>
            </a:extLst>
          </p:cNvPr>
          <p:cNvCxnSpPr>
            <a:cxnSpLocks/>
          </p:cNvCxnSpPr>
          <p:nvPr/>
        </p:nvCxnSpPr>
        <p:spPr>
          <a:xfrm rot="5400000">
            <a:off x="10612540" y="3364339"/>
            <a:ext cx="1491339" cy="936063"/>
          </a:xfrm>
          <a:prstGeom prst="bentConnector3">
            <a:avLst>
              <a:gd name="adj1" fmla="val 101095"/>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F226D91A-52DC-8E18-70A7-EF5A11158F8F}"/>
              </a:ext>
            </a:extLst>
          </p:cNvPr>
          <p:cNvSpPr/>
          <p:nvPr/>
        </p:nvSpPr>
        <p:spPr>
          <a:xfrm>
            <a:off x="8525295" y="4279461"/>
            <a:ext cx="2326639" cy="518054"/>
          </a:xfrm>
          <a:prstGeom prst="roundRect">
            <a:avLst/>
          </a:prstGeom>
          <a:solidFill>
            <a:srgbClr val="7EC34C"/>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F65BB1E0-09F1-D974-270D-8CFF69731000}"/>
              </a:ext>
            </a:extLst>
          </p:cNvPr>
          <p:cNvSpPr/>
          <p:nvPr/>
        </p:nvSpPr>
        <p:spPr>
          <a:xfrm>
            <a:off x="8563538" y="5066956"/>
            <a:ext cx="2326639" cy="707886"/>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Connector: Elbow 20">
            <a:extLst>
              <a:ext uri="{FF2B5EF4-FFF2-40B4-BE49-F238E27FC236}">
                <a16:creationId xmlns:a16="http://schemas.microsoft.com/office/drawing/2014/main" id="{5F4F7B09-E728-EDCB-C26A-3B55EF807C3D}"/>
              </a:ext>
            </a:extLst>
          </p:cNvPr>
          <p:cNvCxnSpPr>
            <a:cxnSpLocks/>
          </p:cNvCxnSpPr>
          <p:nvPr/>
        </p:nvCxnSpPr>
        <p:spPr>
          <a:xfrm flipH="1">
            <a:off x="2689859" y="2721664"/>
            <a:ext cx="447039" cy="1020200"/>
          </a:xfrm>
          <a:prstGeom prst="bentConnector4">
            <a:avLst>
              <a:gd name="adj1" fmla="val -51136"/>
              <a:gd name="adj2" fmla="val 100914"/>
            </a:avLst>
          </a:prstGeom>
          <a:ln w="28575">
            <a:solidFill>
              <a:srgbClr val="8DC641"/>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AD8CCDCD-B9C7-DD58-0FE8-8692C82A0F50}"/>
              </a:ext>
            </a:extLst>
          </p:cNvPr>
          <p:cNvSpPr/>
          <p:nvPr/>
        </p:nvSpPr>
        <p:spPr>
          <a:xfrm>
            <a:off x="324977"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EA585FF-FDAA-69B8-544A-EFA6A4391DAE}"/>
              </a:ext>
            </a:extLst>
          </p:cNvPr>
          <p:cNvSpPr/>
          <p:nvPr/>
        </p:nvSpPr>
        <p:spPr>
          <a:xfrm>
            <a:off x="363220"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Rounded Corners 23">
            <a:extLst>
              <a:ext uri="{FF2B5EF4-FFF2-40B4-BE49-F238E27FC236}">
                <a16:creationId xmlns:a16="http://schemas.microsoft.com/office/drawing/2014/main" id="{7C737299-BE7A-4C9F-C540-A2ECE285B6D5}"/>
              </a:ext>
            </a:extLst>
          </p:cNvPr>
          <p:cNvSpPr/>
          <p:nvPr/>
        </p:nvSpPr>
        <p:spPr>
          <a:xfrm>
            <a:off x="363220"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Rounded Corners 28">
            <a:extLst>
              <a:ext uri="{FF2B5EF4-FFF2-40B4-BE49-F238E27FC236}">
                <a16:creationId xmlns:a16="http://schemas.microsoft.com/office/drawing/2014/main" id="{7F906E4F-1D68-9826-7E28-D13C518610A9}"/>
              </a:ext>
            </a:extLst>
          </p:cNvPr>
          <p:cNvSpPr/>
          <p:nvPr/>
        </p:nvSpPr>
        <p:spPr>
          <a:xfrm>
            <a:off x="363220" y="5700093"/>
            <a:ext cx="2326639" cy="519918"/>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AB2B1892-B1B7-EBC9-BC9B-E5DBA7417CCD}"/>
              </a:ext>
            </a:extLst>
          </p:cNvPr>
          <p:cNvSpPr/>
          <p:nvPr/>
        </p:nvSpPr>
        <p:spPr>
          <a:xfrm>
            <a:off x="4724711" y="3443285"/>
            <a:ext cx="2326639" cy="518054"/>
          </a:xfrm>
          <a:prstGeom prst="roundRect">
            <a:avLst/>
          </a:prstGeom>
          <a:solidFill>
            <a:srgbClr val="1F9239"/>
          </a:solidFill>
          <a:ln>
            <a:solidFill>
              <a:srgbClr val="1F9239"/>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Rounded Corners 34">
            <a:extLst>
              <a:ext uri="{FF2B5EF4-FFF2-40B4-BE49-F238E27FC236}">
                <a16:creationId xmlns:a16="http://schemas.microsoft.com/office/drawing/2014/main" id="{37E1F4A3-A128-3867-B25E-A9C110966FA7}"/>
              </a:ext>
            </a:extLst>
          </p:cNvPr>
          <p:cNvSpPr/>
          <p:nvPr/>
        </p:nvSpPr>
        <p:spPr>
          <a:xfrm>
            <a:off x="4762954" y="4230780"/>
            <a:ext cx="2326639" cy="51991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a:extLst>
              <a:ext uri="{FF2B5EF4-FFF2-40B4-BE49-F238E27FC236}">
                <a16:creationId xmlns:a16="http://schemas.microsoft.com/office/drawing/2014/main" id="{462F6557-08B3-4EB4-D5DB-6BC31633A040}"/>
              </a:ext>
            </a:extLst>
          </p:cNvPr>
          <p:cNvSpPr/>
          <p:nvPr/>
        </p:nvSpPr>
        <p:spPr>
          <a:xfrm>
            <a:off x="4762954" y="5013487"/>
            <a:ext cx="2326639" cy="519918"/>
          </a:xfrm>
          <a:prstGeom prst="roundRect">
            <a:avLst/>
          </a:prstGeom>
          <a:solidFill>
            <a:schemeClr val="accent6">
              <a:lumMod val="60000"/>
              <a:lumOff val="40000"/>
            </a:schemeClr>
          </a:solidFill>
          <a:ln>
            <a:solidFill>
              <a:schemeClr val="accent6">
                <a:lumMod val="60000"/>
                <a:lumOff val="40000"/>
              </a:schemeClr>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9416777F-00AB-3FD1-A2F0-4F83BAA0EE80}"/>
              </a:ext>
            </a:extLst>
          </p:cNvPr>
          <p:cNvSpPr txBox="1"/>
          <p:nvPr/>
        </p:nvSpPr>
        <p:spPr>
          <a:xfrm>
            <a:off x="8572884" y="4344840"/>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انعدام الإمن الغذائي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39" name="TextBox 38">
            <a:extLst>
              <a:ext uri="{FF2B5EF4-FFF2-40B4-BE49-F238E27FC236}">
                <a16:creationId xmlns:a16="http://schemas.microsoft.com/office/drawing/2014/main" id="{509B4F23-93E3-03BB-2AF4-48DAD2DAEED4}"/>
              </a:ext>
            </a:extLst>
          </p:cNvPr>
          <p:cNvSpPr txBox="1"/>
          <p:nvPr/>
        </p:nvSpPr>
        <p:spPr>
          <a:xfrm>
            <a:off x="8525295" y="5126860"/>
            <a:ext cx="2326638"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ملائمة المدن للزراعة الحضرية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43" name="Connector: Elbow 42">
            <a:extLst>
              <a:ext uri="{FF2B5EF4-FFF2-40B4-BE49-F238E27FC236}">
                <a16:creationId xmlns:a16="http://schemas.microsoft.com/office/drawing/2014/main" id="{D17ED384-2251-C787-37B5-F33121682D0A}"/>
              </a:ext>
            </a:extLst>
          </p:cNvPr>
          <p:cNvCxnSpPr>
            <a:cxnSpLocks/>
            <a:endCxn id="39" idx="3"/>
          </p:cNvCxnSpPr>
          <p:nvPr/>
        </p:nvCxnSpPr>
        <p:spPr>
          <a:xfrm rot="5400000">
            <a:off x="10824136" y="4478697"/>
            <a:ext cx="1029903" cy="974308"/>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5" name="Connector: Elbow 54">
            <a:extLst>
              <a:ext uri="{FF2B5EF4-FFF2-40B4-BE49-F238E27FC236}">
                <a16:creationId xmlns:a16="http://schemas.microsoft.com/office/drawing/2014/main" id="{9754B29A-87A2-8C46-9774-2FAFC1F81FEE}"/>
              </a:ext>
            </a:extLst>
          </p:cNvPr>
          <p:cNvCxnSpPr>
            <a:cxnSpLocks/>
          </p:cNvCxnSpPr>
          <p:nvPr/>
        </p:nvCxnSpPr>
        <p:spPr>
          <a:xfrm rot="10800000" flipV="1">
            <a:off x="7071673" y="3741466"/>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8" name="Connector: Elbow 57">
            <a:extLst>
              <a:ext uri="{FF2B5EF4-FFF2-40B4-BE49-F238E27FC236}">
                <a16:creationId xmlns:a16="http://schemas.microsoft.com/office/drawing/2014/main" id="{49627111-2D8B-A429-387A-18D929DD7908}"/>
              </a:ext>
            </a:extLst>
          </p:cNvPr>
          <p:cNvCxnSpPr>
            <a:cxnSpLocks/>
            <a:endCxn id="36" idx="3"/>
          </p:cNvCxnSpPr>
          <p:nvPr/>
        </p:nvCxnSpPr>
        <p:spPr>
          <a:xfrm rot="5400000">
            <a:off x="7028287" y="4512207"/>
            <a:ext cx="822546" cy="699933"/>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5" name="Connector: Elbow 64">
            <a:extLst>
              <a:ext uri="{FF2B5EF4-FFF2-40B4-BE49-F238E27FC236}">
                <a16:creationId xmlns:a16="http://schemas.microsoft.com/office/drawing/2014/main" id="{7BBBF4F6-F717-BFF2-69ED-EB28E0F72CB2}"/>
              </a:ext>
            </a:extLst>
          </p:cNvPr>
          <p:cNvCxnSpPr>
            <a:cxnSpLocks/>
          </p:cNvCxnSpPr>
          <p:nvPr/>
        </p:nvCxnSpPr>
        <p:spPr>
          <a:xfrm rot="10800000" flipV="1">
            <a:off x="2651616" y="3751390"/>
            <a:ext cx="726811" cy="719358"/>
          </a:xfrm>
          <a:prstGeom prst="bentConnector3">
            <a:avLst>
              <a:gd name="adj1" fmla="val 2126"/>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6" name="Connector: Elbow 65">
            <a:extLst>
              <a:ext uri="{FF2B5EF4-FFF2-40B4-BE49-F238E27FC236}">
                <a16:creationId xmlns:a16="http://schemas.microsoft.com/office/drawing/2014/main" id="{B5A8E631-A3DF-0B74-BBFD-7D08120A6315}"/>
              </a:ext>
            </a:extLst>
          </p:cNvPr>
          <p:cNvCxnSpPr>
            <a:cxnSpLocks/>
            <a:endCxn id="24" idx="3"/>
          </p:cNvCxnSpPr>
          <p:nvPr/>
        </p:nvCxnSpPr>
        <p:spPr>
          <a:xfrm rot="5400000">
            <a:off x="2623355" y="4527330"/>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8A8DE1A5-D92E-87B8-E5EC-78790C9A4FFA}"/>
              </a:ext>
            </a:extLst>
          </p:cNvPr>
          <p:cNvCxnSpPr>
            <a:cxnSpLocks/>
          </p:cNvCxnSpPr>
          <p:nvPr/>
        </p:nvCxnSpPr>
        <p:spPr>
          <a:xfrm rot="5400000">
            <a:off x="2623355" y="5266317"/>
            <a:ext cx="812621" cy="679611"/>
          </a:xfrm>
          <a:prstGeom prst="bentConnector2">
            <a:avLst/>
          </a:prstGeom>
          <a:ln w="28575">
            <a:solidFill>
              <a:srgbClr val="8DC641"/>
            </a:solidFill>
            <a:prstDash val="sysDash"/>
            <a:headEnd type="none"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16192A04-7D0B-FC1C-92F8-B953609804AE}"/>
              </a:ext>
            </a:extLst>
          </p:cNvPr>
          <p:cNvSpPr txBox="1"/>
          <p:nvPr/>
        </p:nvSpPr>
        <p:spPr>
          <a:xfrm>
            <a:off x="4816953" y="3507217"/>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1" name="TextBox 70">
            <a:extLst>
              <a:ext uri="{FF2B5EF4-FFF2-40B4-BE49-F238E27FC236}">
                <a16:creationId xmlns:a16="http://schemas.microsoft.com/office/drawing/2014/main" id="{E34EAD1B-5363-435A-1DAD-82CFE4BE9B45}"/>
              </a:ext>
            </a:extLst>
          </p:cNvPr>
          <p:cNvSpPr txBox="1"/>
          <p:nvPr/>
        </p:nvSpPr>
        <p:spPr>
          <a:xfrm>
            <a:off x="4751233" y="4284792"/>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2" name="TextBox 71">
            <a:extLst>
              <a:ext uri="{FF2B5EF4-FFF2-40B4-BE49-F238E27FC236}">
                <a16:creationId xmlns:a16="http://schemas.microsoft.com/office/drawing/2014/main" id="{6096A448-2E6C-8421-AE1B-96A906075193}"/>
              </a:ext>
            </a:extLst>
          </p:cNvPr>
          <p:cNvSpPr txBox="1"/>
          <p:nvPr/>
        </p:nvSpPr>
        <p:spPr>
          <a:xfrm>
            <a:off x="4729975" y="508069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3" name="TextBox 72">
            <a:extLst>
              <a:ext uri="{FF2B5EF4-FFF2-40B4-BE49-F238E27FC236}">
                <a16:creationId xmlns:a16="http://schemas.microsoft.com/office/drawing/2014/main" id="{1DA165D0-584B-45A9-9B1B-B74E19F105F2}"/>
              </a:ext>
            </a:extLst>
          </p:cNvPr>
          <p:cNvSpPr txBox="1"/>
          <p:nvPr/>
        </p:nvSpPr>
        <p:spPr>
          <a:xfrm>
            <a:off x="408373" y="3484473"/>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بيئي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4" name="TextBox 73">
            <a:extLst>
              <a:ext uri="{FF2B5EF4-FFF2-40B4-BE49-F238E27FC236}">
                <a16:creationId xmlns:a16="http://schemas.microsoft.com/office/drawing/2014/main" id="{6950C641-A597-0E39-0E58-3401598C0B5B}"/>
              </a:ext>
            </a:extLst>
          </p:cNvPr>
          <p:cNvSpPr txBox="1"/>
          <p:nvPr/>
        </p:nvSpPr>
        <p:spPr>
          <a:xfrm>
            <a:off x="342653" y="4262048"/>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جيوسياسي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5" name="TextBox 74">
            <a:extLst>
              <a:ext uri="{FF2B5EF4-FFF2-40B4-BE49-F238E27FC236}">
                <a16:creationId xmlns:a16="http://schemas.microsoft.com/office/drawing/2014/main" id="{42F3ED46-11B5-1232-63CA-46085DFABC9A}"/>
              </a:ext>
            </a:extLst>
          </p:cNvPr>
          <p:cNvSpPr txBox="1"/>
          <p:nvPr/>
        </p:nvSpPr>
        <p:spPr>
          <a:xfrm>
            <a:off x="321395" y="505794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طبيعة المنطقة</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6" name="TextBox 75">
            <a:extLst>
              <a:ext uri="{FF2B5EF4-FFF2-40B4-BE49-F238E27FC236}">
                <a16:creationId xmlns:a16="http://schemas.microsoft.com/office/drawing/2014/main" id="{940DE44C-8E0D-8C3E-39EF-9DF12033D942}"/>
              </a:ext>
            </a:extLst>
          </p:cNvPr>
          <p:cNvSpPr txBox="1"/>
          <p:nvPr/>
        </p:nvSpPr>
        <p:spPr>
          <a:xfrm>
            <a:off x="349868" y="5775509"/>
            <a:ext cx="2326638" cy="400110"/>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تحليل زراعي</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78" name="Flowchart: Process 77">
            <a:extLst>
              <a:ext uri="{FF2B5EF4-FFF2-40B4-BE49-F238E27FC236}">
                <a16:creationId xmlns:a16="http://schemas.microsoft.com/office/drawing/2014/main" id="{22458DA0-069D-4D5F-9191-DDDD0CE793AB}"/>
              </a:ext>
            </a:extLst>
          </p:cNvPr>
          <p:cNvSpPr/>
          <p:nvPr/>
        </p:nvSpPr>
        <p:spPr>
          <a:xfrm>
            <a:off x="4431749" y="1861862"/>
            <a:ext cx="3789448" cy="4478566"/>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Flowchart: Process 1">
            <a:extLst>
              <a:ext uri="{FF2B5EF4-FFF2-40B4-BE49-F238E27FC236}">
                <a16:creationId xmlns:a16="http://schemas.microsoft.com/office/drawing/2014/main" id="{E346E886-FAA8-C6CF-CA65-D4FABC1116F3}"/>
              </a:ext>
            </a:extLst>
          </p:cNvPr>
          <p:cNvSpPr/>
          <p:nvPr/>
        </p:nvSpPr>
        <p:spPr>
          <a:xfrm>
            <a:off x="8439651" y="2040178"/>
            <a:ext cx="3789448" cy="4478566"/>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8919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75B965B-F6E0-ADC9-7270-6147167066D4}"/>
              </a:ext>
            </a:extLst>
          </p:cNvPr>
          <p:cNvSpPr/>
          <p:nvPr/>
        </p:nvSpPr>
        <p:spPr>
          <a:xfrm>
            <a:off x="8676640" y="0"/>
            <a:ext cx="3515360" cy="787400"/>
          </a:xfrm>
          <a:prstGeom prst="round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400" b="1" dirty="0">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585A5986-6F2F-5B67-BB42-51ED17E61E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2" name="Oval 1">
            <a:extLst>
              <a:ext uri="{FF2B5EF4-FFF2-40B4-BE49-F238E27FC236}">
                <a16:creationId xmlns:a16="http://schemas.microsoft.com/office/drawing/2014/main" id="{62F0DFBB-03CC-0482-9212-3FEDBCC158E4}"/>
              </a:ext>
            </a:extLst>
          </p:cNvPr>
          <p:cNvSpPr/>
          <p:nvPr/>
        </p:nvSpPr>
        <p:spPr>
          <a:xfrm>
            <a:off x="6069769" y="895639"/>
            <a:ext cx="914400" cy="876300"/>
          </a:xfrm>
          <a:prstGeom prst="ellipse">
            <a:avLst/>
          </a:prstGeom>
          <a:solidFill>
            <a:srgbClr val="FBD3FB">
              <a:alpha val="49804"/>
            </a:srgbClr>
          </a:solidFill>
          <a:ln>
            <a:solidFill>
              <a:srgbClr val="EC3AC4"/>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1</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sp>
        <p:nvSpPr>
          <p:cNvPr id="9" name="Oval 8">
            <a:extLst>
              <a:ext uri="{FF2B5EF4-FFF2-40B4-BE49-F238E27FC236}">
                <a16:creationId xmlns:a16="http://schemas.microsoft.com/office/drawing/2014/main" id="{CED6D7A4-99FB-0854-0BCD-C5A0E800A60B}"/>
              </a:ext>
            </a:extLst>
          </p:cNvPr>
          <p:cNvSpPr/>
          <p:nvPr/>
        </p:nvSpPr>
        <p:spPr>
          <a:xfrm>
            <a:off x="3895529" y="4482119"/>
            <a:ext cx="914400" cy="876300"/>
          </a:xfrm>
          <a:prstGeom prst="ellipse">
            <a:avLst/>
          </a:prstGeom>
          <a:solidFill>
            <a:schemeClr val="accent6">
              <a:lumMod val="20000"/>
              <a:lumOff val="80000"/>
              <a:alpha val="49804"/>
            </a:schemeClr>
          </a:solidFill>
          <a:ln>
            <a:solidFill>
              <a:schemeClr val="accent6"/>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2</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sp>
        <p:nvSpPr>
          <p:cNvPr id="10" name="Oval 9">
            <a:extLst>
              <a:ext uri="{FF2B5EF4-FFF2-40B4-BE49-F238E27FC236}">
                <a16:creationId xmlns:a16="http://schemas.microsoft.com/office/drawing/2014/main" id="{7DFE5F91-A79E-31AE-5BDF-46AA93175C70}"/>
              </a:ext>
            </a:extLst>
          </p:cNvPr>
          <p:cNvSpPr/>
          <p:nvPr/>
        </p:nvSpPr>
        <p:spPr>
          <a:xfrm>
            <a:off x="776409" y="3181639"/>
            <a:ext cx="914400" cy="876300"/>
          </a:xfrm>
          <a:prstGeom prst="ellipse">
            <a:avLst/>
          </a:prstGeom>
          <a:solidFill>
            <a:schemeClr val="accent2">
              <a:lumMod val="60000"/>
              <a:lumOff val="40000"/>
              <a:alpha val="49804"/>
            </a:schemeClr>
          </a:solidFill>
          <a:ln>
            <a:solidFill>
              <a:schemeClr val="accent2">
                <a:lumMod val="75000"/>
              </a:schemeClr>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3</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sp>
        <p:nvSpPr>
          <p:cNvPr id="11" name="Oval 10">
            <a:extLst>
              <a:ext uri="{FF2B5EF4-FFF2-40B4-BE49-F238E27FC236}">
                <a16:creationId xmlns:a16="http://schemas.microsoft.com/office/drawing/2014/main" id="{8CC4E5DE-3963-7CDB-FB25-DA0640E50EE8}"/>
              </a:ext>
            </a:extLst>
          </p:cNvPr>
          <p:cNvSpPr/>
          <p:nvPr/>
        </p:nvSpPr>
        <p:spPr>
          <a:xfrm>
            <a:off x="319209" y="895639"/>
            <a:ext cx="914400" cy="876300"/>
          </a:xfrm>
          <a:prstGeom prst="ellipse">
            <a:avLst/>
          </a:prstGeom>
          <a:solidFill>
            <a:schemeClr val="accent1">
              <a:lumMod val="60000"/>
              <a:lumOff val="40000"/>
              <a:alpha val="49804"/>
            </a:schemeClr>
          </a:solidFill>
          <a:ln>
            <a:solidFill>
              <a:schemeClr val="accent1"/>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4</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cxnSp>
        <p:nvCxnSpPr>
          <p:cNvPr id="13" name="Connector: Elbow 12">
            <a:extLst>
              <a:ext uri="{FF2B5EF4-FFF2-40B4-BE49-F238E27FC236}">
                <a16:creationId xmlns:a16="http://schemas.microsoft.com/office/drawing/2014/main" id="{A04BFB5C-7ADE-D4B4-1ED6-E8C37EA42042}"/>
              </a:ext>
            </a:extLst>
          </p:cNvPr>
          <p:cNvCxnSpPr>
            <a:cxnSpLocks/>
          </p:cNvCxnSpPr>
          <p:nvPr/>
        </p:nvCxnSpPr>
        <p:spPr>
          <a:xfrm rot="10800000">
            <a:off x="10527530" y="1178559"/>
            <a:ext cx="673978" cy="350038"/>
          </a:xfrm>
          <a:prstGeom prst="bentConnector3">
            <a:avLst>
              <a:gd name="adj1" fmla="val 50000"/>
            </a:avLst>
          </a:prstGeom>
          <a:ln w="28575">
            <a:solidFill>
              <a:srgbClr val="E185BD"/>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4D5254A-B67E-6828-261A-3834FF5D36AB}"/>
              </a:ext>
            </a:extLst>
          </p:cNvPr>
          <p:cNvSpPr txBox="1"/>
          <p:nvPr/>
        </p:nvSpPr>
        <p:spPr>
          <a:xfrm>
            <a:off x="8968269" y="947725"/>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rgbClr val="E4B5D5"/>
                </a:solidFill>
                <a:effectLst>
                  <a:outerShdw blurRad="38100" dist="38100" dir="2700000" algn="tl">
                    <a:srgbClr val="000000">
                      <a:alpha val="43137"/>
                    </a:srgbClr>
                  </a:outerShdw>
                </a:effectLst>
              </a:rPr>
              <a:t>اريحا</a:t>
            </a:r>
            <a:endParaRPr lang="en-US" sz="2000" b="1" dirty="0">
              <a:solidFill>
                <a:srgbClr val="E4B5D5"/>
              </a:solidFill>
              <a:effectLst>
                <a:outerShdw blurRad="38100" dist="38100" dir="2700000" algn="tl">
                  <a:srgbClr val="000000">
                    <a:alpha val="43137"/>
                  </a:srgbClr>
                </a:outerShdw>
              </a:effectLst>
            </a:endParaRPr>
          </a:p>
        </p:txBody>
      </p:sp>
      <p:cxnSp>
        <p:nvCxnSpPr>
          <p:cNvPr id="16" name="Connector: Elbow 15">
            <a:extLst>
              <a:ext uri="{FF2B5EF4-FFF2-40B4-BE49-F238E27FC236}">
                <a16:creationId xmlns:a16="http://schemas.microsoft.com/office/drawing/2014/main" id="{B4FC80D2-7E6C-3599-CA3D-55A0DF395B0C}"/>
              </a:ext>
            </a:extLst>
          </p:cNvPr>
          <p:cNvCxnSpPr>
            <a:cxnSpLocks/>
          </p:cNvCxnSpPr>
          <p:nvPr/>
        </p:nvCxnSpPr>
        <p:spPr>
          <a:xfrm rot="10800000" flipV="1">
            <a:off x="10517784" y="1528595"/>
            <a:ext cx="668900" cy="200056"/>
          </a:xfrm>
          <a:prstGeom prst="bentConnector3">
            <a:avLst>
              <a:gd name="adj1" fmla="val 50000"/>
            </a:avLst>
          </a:prstGeom>
          <a:ln w="28575">
            <a:solidFill>
              <a:srgbClr val="E185BD"/>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B2A2E4EB-DACF-4DB8-648C-A6CBA0F3830A}"/>
              </a:ext>
            </a:extLst>
          </p:cNvPr>
          <p:cNvSpPr txBox="1"/>
          <p:nvPr/>
        </p:nvSpPr>
        <p:spPr>
          <a:xfrm>
            <a:off x="8614201" y="1528597"/>
            <a:ext cx="1810373"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rgbClr val="E4B5D5"/>
                </a:solidFill>
                <a:effectLst>
                  <a:outerShdw blurRad="38100" dist="38100" dir="2700000" algn="tl">
                    <a:srgbClr val="000000">
                      <a:alpha val="43137"/>
                    </a:srgbClr>
                  </a:outerShdw>
                </a:effectLst>
              </a:rPr>
              <a:t>طوباس</a:t>
            </a:r>
            <a:endParaRPr lang="en-US" sz="2000" b="1" dirty="0">
              <a:solidFill>
                <a:srgbClr val="E4B5D5"/>
              </a:solidFill>
              <a:effectLst>
                <a:outerShdw blurRad="38100" dist="38100" dir="2700000" algn="tl">
                  <a:srgbClr val="000000">
                    <a:alpha val="43137"/>
                  </a:srgbClr>
                </a:outerShdw>
              </a:effectLst>
            </a:endParaRPr>
          </a:p>
        </p:txBody>
      </p:sp>
      <p:sp>
        <p:nvSpPr>
          <p:cNvPr id="21" name="Oval 20">
            <a:extLst>
              <a:ext uri="{FF2B5EF4-FFF2-40B4-BE49-F238E27FC236}">
                <a16:creationId xmlns:a16="http://schemas.microsoft.com/office/drawing/2014/main" id="{CF1B8F1D-51CA-927D-D06F-27D4E667EA8D}"/>
              </a:ext>
            </a:extLst>
          </p:cNvPr>
          <p:cNvSpPr/>
          <p:nvPr/>
        </p:nvSpPr>
        <p:spPr>
          <a:xfrm>
            <a:off x="11201508" y="2362689"/>
            <a:ext cx="914400" cy="876300"/>
          </a:xfrm>
          <a:prstGeom prst="ellipse">
            <a:avLst/>
          </a:prstGeom>
          <a:solidFill>
            <a:schemeClr val="accent6">
              <a:lumMod val="20000"/>
              <a:lumOff val="80000"/>
              <a:alpha val="49804"/>
            </a:schemeClr>
          </a:solidFill>
          <a:ln>
            <a:solidFill>
              <a:schemeClr val="accent6"/>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2</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cxnSp>
        <p:nvCxnSpPr>
          <p:cNvPr id="22" name="Connector: Elbow 21">
            <a:extLst>
              <a:ext uri="{FF2B5EF4-FFF2-40B4-BE49-F238E27FC236}">
                <a16:creationId xmlns:a16="http://schemas.microsoft.com/office/drawing/2014/main" id="{3E9C4243-0E7C-E08F-14DB-B5CD43D76C8F}"/>
              </a:ext>
            </a:extLst>
          </p:cNvPr>
          <p:cNvCxnSpPr>
            <a:cxnSpLocks/>
          </p:cNvCxnSpPr>
          <p:nvPr/>
        </p:nvCxnSpPr>
        <p:spPr>
          <a:xfrm rot="10800000">
            <a:off x="10542354" y="2473061"/>
            <a:ext cx="673978" cy="350038"/>
          </a:xfrm>
          <a:prstGeom prst="bentConnector3">
            <a:avLst>
              <a:gd name="adj1" fmla="val 50000"/>
            </a:avLst>
          </a:prstGeom>
          <a:ln w="28575">
            <a:solidFill>
              <a:schemeClr val="accent6"/>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4FA85D99-D65B-A9A2-F024-826F71A2CE35}"/>
              </a:ext>
            </a:extLst>
          </p:cNvPr>
          <p:cNvCxnSpPr>
            <a:cxnSpLocks/>
          </p:cNvCxnSpPr>
          <p:nvPr/>
        </p:nvCxnSpPr>
        <p:spPr>
          <a:xfrm rot="10800000" flipV="1">
            <a:off x="10532608" y="2823097"/>
            <a:ext cx="668900" cy="200056"/>
          </a:xfrm>
          <a:prstGeom prst="bentConnector3">
            <a:avLst>
              <a:gd name="adj1" fmla="val 50000"/>
            </a:avLst>
          </a:prstGeom>
          <a:ln w="28575">
            <a:solidFill>
              <a:schemeClr val="accent6"/>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A773471-829C-C95A-4175-F210351FCE02}"/>
              </a:ext>
            </a:extLst>
          </p:cNvPr>
          <p:cNvSpPr txBox="1"/>
          <p:nvPr/>
        </p:nvSpPr>
        <p:spPr>
          <a:xfrm>
            <a:off x="8978220" y="2226856"/>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6"/>
                </a:solidFill>
                <a:effectLst>
                  <a:outerShdw blurRad="38100" dist="38100" dir="2700000" algn="tl">
                    <a:srgbClr val="000000">
                      <a:alpha val="43137"/>
                    </a:srgbClr>
                  </a:outerShdw>
                </a:effectLst>
              </a:rPr>
              <a:t>القدس</a:t>
            </a:r>
            <a:endParaRPr lang="en-US" sz="2000" b="1" dirty="0">
              <a:solidFill>
                <a:schemeClr val="accent6"/>
              </a:solidFill>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BA0004A9-7FBB-0BC0-FD96-131D0ED38488}"/>
              </a:ext>
            </a:extLst>
          </p:cNvPr>
          <p:cNvSpPr txBox="1"/>
          <p:nvPr/>
        </p:nvSpPr>
        <p:spPr>
          <a:xfrm>
            <a:off x="8968269" y="2801510"/>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6"/>
                </a:solidFill>
                <a:effectLst>
                  <a:outerShdw blurRad="38100" dist="38100" dir="2700000" algn="tl">
                    <a:srgbClr val="000000">
                      <a:alpha val="43137"/>
                    </a:srgbClr>
                  </a:outerShdw>
                </a:effectLst>
              </a:rPr>
              <a:t>رام الله</a:t>
            </a:r>
            <a:endParaRPr lang="en-US" sz="2000" b="1" dirty="0">
              <a:solidFill>
                <a:schemeClr val="accent6"/>
              </a:solidFill>
              <a:effectLst>
                <a:outerShdw blurRad="38100" dist="38100" dir="2700000" algn="tl">
                  <a:srgbClr val="000000">
                    <a:alpha val="43137"/>
                  </a:srgbClr>
                </a:outerShdw>
              </a:effectLst>
            </a:endParaRPr>
          </a:p>
        </p:txBody>
      </p:sp>
      <p:sp>
        <p:nvSpPr>
          <p:cNvPr id="26" name="Oval 25">
            <a:extLst>
              <a:ext uri="{FF2B5EF4-FFF2-40B4-BE49-F238E27FC236}">
                <a16:creationId xmlns:a16="http://schemas.microsoft.com/office/drawing/2014/main" id="{ADF64625-ADD3-A4AC-F55C-B812895F3D34}"/>
              </a:ext>
            </a:extLst>
          </p:cNvPr>
          <p:cNvSpPr/>
          <p:nvPr/>
        </p:nvSpPr>
        <p:spPr>
          <a:xfrm>
            <a:off x="11184574" y="4613783"/>
            <a:ext cx="914400" cy="876300"/>
          </a:xfrm>
          <a:prstGeom prst="ellipse">
            <a:avLst/>
          </a:prstGeom>
          <a:solidFill>
            <a:schemeClr val="accent2">
              <a:lumMod val="60000"/>
              <a:lumOff val="40000"/>
              <a:alpha val="49804"/>
            </a:schemeClr>
          </a:solidFill>
          <a:ln>
            <a:solidFill>
              <a:schemeClr val="accent2">
                <a:lumMod val="75000"/>
              </a:schemeClr>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3</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cxnSp>
        <p:nvCxnSpPr>
          <p:cNvPr id="27" name="Connector: Elbow 26">
            <a:extLst>
              <a:ext uri="{FF2B5EF4-FFF2-40B4-BE49-F238E27FC236}">
                <a16:creationId xmlns:a16="http://schemas.microsoft.com/office/drawing/2014/main" id="{F252ABA7-6CED-3DAB-07A0-F287FB8DBA1E}"/>
              </a:ext>
            </a:extLst>
          </p:cNvPr>
          <p:cNvCxnSpPr>
            <a:cxnSpLocks/>
          </p:cNvCxnSpPr>
          <p:nvPr/>
        </p:nvCxnSpPr>
        <p:spPr>
          <a:xfrm rot="10800000">
            <a:off x="10525420" y="4768328"/>
            <a:ext cx="673978" cy="350038"/>
          </a:xfrm>
          <a:prstGeom prst="bentConnector3">
            <a:avLst>
              <a:gd name="adj1" fmla="val 50000"/>
            </a:avLst>
          </a:prstGeom>
          <a:ln w="28575">
            <a:solidFill>
              <a:schemeClr val="accent2">
                <a:lumMod val="75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8" name="Connector: Elbow 27">
            <a:extLst>
              <a:ext uri="{FF2B5EF4-FFF2-40B4-BE49-F238E27FC236}">
                <a16:creationId xmlns:a16="http://schemas.microsoft.com/office/drawing/2014/main" id="{A18A876A-D31C-B7ED-057A-C893F9B774B3}"/>
              </a:ext>
            </a:extLst>
          </p:cNvPr>
          <p:cNvCxnSpPr>
            <a:cxnSpLocks/>
          </p:cNvCxnSpPr>
          <p:nvPr/>
        </p:nvCxnSpPr>
        <p:spPr>
          <a:xfrm rot="10800000" flipV="1">
            <a:off x="10515674" y="5118364"/>
            <a:ext cx="668900" cy="200056"/>
          </a:xfrm>
          <a:prstGeom prst="bentConnector3">
            <a:avLst>
              <a:gd name="adj1" fmla="val 50000"/>
            </a:avLst>
          </a:prstGeom>
          <a:ln w="28575">
            <a:solidFill>
              <a:schemeClr val="accent2">
                <a:lumMod val="75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FF7E61E-B77B-66E3-F897-996E6F676CFE}"/>
              </a:ext>
            </a:extLst>
          </p:cNvPr>
          <p:cNvSpPr txBox="1"/>
          <p:nvPr/>
        </p:nvSpPr>
        <p:spPr>
          <a:xfrm>
            <a:off x="8976110" y="4516464"/>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2">
                    <a:lumMod val="75000"/>
                  </a:schemeClr>
                </a:solidFill>
                <a:effectLst>
                  <a:outerShdw blurRad="38100" dist="38100" dir="2700000" algn="tl">
                    <a:srgbClr val="000000">
                      <a:alpha val="43137"/>
                    </a:srgbClr>
                  </a:outerShdw>
                </a:effectLst>
              </a:rPr>
              <a:t>قلقيلية</a:t>
            </a:r>
            <a:endParaRPr lang="en-US" sz="2000" b="1" dirty="0">
              <a:solidFill>
                <a:schemeClr val="accent2">
                  <a:lumMod val="75000"/>
                </a:schemeClr>
              </a:solidFill>
              <a:effectLst>
                <a:outerShdw blurRad="38100" dist="38100" dir="2700000" algn="tl">
                  <a:srgbClr val="000000">
                    <a:alpha val="43137"/>
                  </a:srgbClr>
                </a:outerShdw>
              </a:effectLst>
            </a:endParaRPr>
          </a:p>
        </p:txBody>
      </p:sp>
      <p:sp>
        <p:nvSpPr>
          <p:cNvPr id="30" name="TextBox 29">
            <a:extLst>
              <a:ext uri="{FF2B5EF4-FFF2-40B4-BE49-F238E27FC236}">
                <a16:creationId xmlns:a16="http://schemas.microsoft.com/office/drawing/2014/main" id="{C28EB67F-BCAF-0D96-0154-FCA9B0630C07}"/>
              </a:ext>
            </a:extLst>
          </p:cNvPr>
          <p:cNvSpPr txBox="1"/>
          <p:nvPr/>
        </p:nvSpPr>
        <p:spPr>
          <a:xfrm>
            <a:off x="8936691" y="5089973"/>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2">
                    <a:lumMod val="75000"/>
                  </a:schemeClr>
                </a:solidFill>
                <a:effectLst>
                  <a:outerShdw blurRad="38100" dist="38100" dir="2700000" algn="tl">
                    <a:srgbClr val="000000">
                      <a:alpha val="43137"/>
                    </a:srgbClr>
                  </a:outerShdw>
                </a:effectLst>
              </a:rPr>
              <a:t>سلفيت</a:t>
            </a:r>
            <a:endParaRPr lang="en-US" sz="2000" b="1" dirty="0">
              <a:solidFill>
                <a:schemeClr val="accent2">
                  <a:lumMod val="75000"/>
                </a:schemeClr>
              </a:solidFill>
              <a:effectLst>
                <a:outerShdw blurRad="38100" dist="38100" dir="2700000" algn="tl">
                  <a:srgbClr val="000000">
                    <a:alpha val="43137"/>
                  </a:srgbClr>
                </a:outerShdw>
              </a:effectLst>
            </a:endParaRPr>
          </a:p>
        </p:txBody>
      </p:sp>
      <p:cxnSp>
        <p:nvCxnSpPr>
          <p:cNvPr id="37" name="Connector: Elbow 36">
            <a:extLst>
              <a:ext uri="{FF2B5EF4-FFF2-40B4-BE49-F238E27FC236}">
                <a16:creationId xmlns:a16="http://schemas.microsoft.com/office/drawing/2014/main" id="{DE6A108E-5741-FEC3-E038-CD4131029634}"/>
              </a:ext>
            </a:extLst>
          </p:cNvPr>
          <p:cNvCxnSpPr>
            <a:cxnSpLocks/>
            <a:endCxn id="38" idx="3"/>
          </p:cNvCxnSpPr>
          <p:nvPr/>
        </p:nvCxnSpPr>
        <p:spPr>
          <a:xfrm rot="5400000">
            <a:off x="10424143" y="3141364"/>
            <a:ext cx="556884" cy="320461"/>
          </a:xfrm>
          <a:prstGeom prst="bentConnector2">
            <a:avLst/>
          </a:prstGeom>
          <a:ln w="28575">
            <a:solidFill>
              <a:schemeClr val="accent6"/>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CE1DDF3C-1167-AA20-D5A7-34BB1B8A272E}"/>
              </a:ext>
            </a:extLst>
          </p:cNvPr>
          <p:cNvSpPr txBox="1"/>
          <p:nvPr/>
        </p:nvSpPr>
        <p:spPr>
          <a:xfrm>
            <a:off x="8936691" y="3379981"/>
            <a:ext cx="1605663"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6"/>
                </a:solidFill>
                <a:effectLst>
                  <a:outerShdw blurRad="38100" dist="38100" dir="2700000" algn="tl">
                    <a:srgbClr val="000000">
                      <a:alpha val="43137"/>
                    </a:srgbClr>
                  </a:outerShdw>
                </a:effectLst>
              </a:rPr>
              <a:t>بيت لحم </a:t>
            </a:r>
            <a:endParaRPr lang="en-US" sz="2000" b="1" dirty="0">
              <a:solidFill>
                <a:schemeClr val="accent6"/>
              </a:solidFill>
              <a:effectLst>
                <a:outerShdw blurRad="38100" dist="38100" dir="2700000" algn="tl">
                  <a:srgbClr val="000000">
                    <a:alpha val="43137"/>
                  </a:srgbClr>
                </a:outerShdw>
              </a:effectLst>
            </a:endParaRPr>
          </a:p>
        </p:txBody>
      </p:sp>
      <p:sp>
        <p:nvSpPr>
          <p:cNvPr id="39" name="TextBox 38">
            <a:extLst>
              <a:ext uri="{FF2B5EF4-FFF2-40B4-BE49-F238E27FC236}">
                <a16:creationId xmlns:a16="http://schemas.microsoft.com/office/drawing/2014/main" id="{7563A610-5752-BE89-E0EA-B2DA35C0DB75}"/>
              </a:ext>
            </a:extLst>
          </p:cNvPr>
          <p:cNvSpPr txBox="1"/>
          <p:nvPr/>
        </p:nvSpPr>
        <p:spPr>
          <a:xfrm>
            <a:off x="8983093" y="3908826"/>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6"/>
                </a:solidFill>
                <a:effectLst>
                  <a:outerShdw blurRad="38100" dist="38100" dir="2700000" algn="tl">
                    <a:srgbClr val="000000">
                      <a:alpha val="43137"/>
                    </a:srgbClr>
                  </a:outerShdw>
                </a:effectLst>
              </a:rPr>
              <a:t>الخليل</a:t>
            </a:r>
            <a:endParaRPr lang="en-US" sz="2000" b="1" dirty="0">
              <a:solidFill>
                <a:schemeClr val="accent6"/>
              </a:solidFill>
              <a:effectLst>
                <a:outerShdw blurRad="38100" dist="38100" dir="2700000" algn="tl">
                  <a:srgbClr val="000000">
                    <a:alpha val="43137"/>
                  </a:srgbClr>
                </a:outerShdw>
              </a:effectLst>
            </a:endParaRPr>
          </a:p>
        </p:txBody>
      </p:sp>
      <p:cxnSp>
        <p:nvCxnSpPr>
          <p:cNvPr id="41" name="Connector: Elbow 40">
            <a:extLst>
              <a:ext uri="{FF2B5EF4-FFF2-40B4-BE49-F238E27FC236}">
                <a16:creationId xmlns:a16="http://schemas.microsoft.com/office/drawing/2014/main" id="{C727F269-B6CF-953F-B9EA-75EC94F2BCDF}"/>
              </a:ext>
            </a:extLst>
          </p:cNvPr>
          <p:cNvCxnSpPr>
            <a:cxnSpLocks/>
            <a:endCxn id="39" idx="3"/>
          </p:cNvCxnSpPr>
          <p:nvPr/>
        </p:nvCxnSpPr>
        <p:spPr>
          <a:xfrm rot="5400000">
            <a:off x="10392843" y="3638910"/>
            <a:ext cx="619483" cy="320459"/>
          </a:xfrm>
          <a:prstGeom prst="bentConnector2">
            <a:avLst/>
          </a:prstGeom>
          <a:ln w="28575">
            <a:solidFill>
              <a:schemeClr val="accent6"/>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783CACD7-4704-9D3E-F35C-98BD21923765}"/>
              </a:ext>
            </a:extLst>
          </p:cNvPr>
          <p:cNvSpPr/>
          <p:nvPr/>
        </p:nvSpPr>
        <p:spPr>
          <a:xfrm>
            <a:off x="11199398" y="5821992"/>
            <a:ext cx="914400" cy="876300"/>
          </a:xfrm>
          <a:prstGeom prst="ellipse">
            <a:avLst/>
          </a:prstGeom>
          <a:solidFill>
            <a:schemeClr val="accent1">
              <a:lumMod val="60000"/>
              <a:lumOff val="40000"/>
              <a:alpha val="49804"/>
            </a:schemeClr>
          </a:solidFill>
          <a:ln>
            <a:solidFill>
              <a:schemeClr val="accent1"/>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4</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sp>
        <p:nvSpPr>
          <p:cNvPr id="45" name="TextBox 44">
            <a:extLst>
              <a:ext uri="{FF2B5EF4-FFF2-40B4-BE49-F238E27FC236}">
                <a16:creationId xmlns:a16="http://schemas.microsoft.com/office/drawing/2014/main" id="{06B9A458-40AF-C9DC-ADB2-A155729DB987}"/>
              </a:ext>
            </a:extLst>
          </p:cNvPr>
          <p:cNvSpPr txBox="1"/>
          <p:nvPr/>
        </p:nvSpPr>
        <p:spPr>
          <a:xfrm>
            <a:off x="8921915" y="2250664"/>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6"/>
                </a:solidFill>
                <a:effectLst>
                  <a:outerShdw blurRad="38100" dist="38100" dir="2700000" algn="tl">
                    <a:srgbClr val="000000">
                      <a:alpha val="43137"/>
                    </a:srgbClr>
                  </a:outerShdw>
                </a:effectLst>
              </a:rPr>
              <a:t>59</a:t>
            </a:r>
            <a:endParaRPr lang="en-US" b="1" dirty="0">
              <a:solidFill>
                <a:schemeClr val="accent6"/>
              </a:solidFill>
              <a:effectLst>
                <a:outerShdw blurRad="38100" dist="38100" dir="2700000" algn="tl">
                  <a:srgbClr val="000000">
                    <a:alpha val="43137"/>
                  </a:srgbClr>
                </a:outerShdw>
              </a:effectLst>
            </a:endParaRPr>
          </a:p>
        </p:txBody>
      </p:sp>
      <p:sp>
        <p:nvSpPr>
          <p:cNvPr id="46" name="Oval 45">
            <a:extLst>
              <a:ext uri="{FF2B5EF4-FFF2-40B4-BE49-F238E27FC236}">
                <a16:creationId xmlns:a16="http://schemas.microsoft.com/office/drawing/2014/main" id="{53BB194F-6A62-41F8-89EC-4DF357D7E607}"/>
              </a:ext>
            </a:extLst>
          </p:cNvPr>
          <p:cNvSpPr/>
          <p:nvPr/>
        </p:nvSpPr>
        <p:spPr>
          <a:xfrm>
            <a:off x="11210261" y="1052407"/>
            <a:ext cx="914400" cy="876300"/>
          </a:xfrm>
          <a:prstGeom prst="ellipse">
            <a:avLst/>
          </a:prstGeom>
          <a:solidFill>
            <a:srgbClr val="FBD3FB">
              <a:alpha val="49804"/>
            </a:srgbClr>
          </a:solidFill>
          <a:ln>
            <a:solidFill>
              <a:srgbClr val="EC3AC4"/>
            </a:solidFill>
          </a:ln>
          <a:effectLst>
            <a:outerShdw blurRad="50800" dist="38100" dir="8100000" sx="102000" sy="102000" algn="tr" rotWithShape="0">
              <a:schemeClr val="bg1">
                <a:alpha val="4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tx1">
                    <a:lumMod val="95000"/>
                    <a:lumOff val="5000"/>
                  </a:schemeClr>
                </a:solidFill>
                <a:effectLst>
                  <a:outerShdw blurRad="38100" dist="38100" dir="2700000" algn="tl">
                    <a:srgbClr val="000000">
                      <a:alpha val="43137"/>
                    </a:srgbClr>
                  </a:outerShdw>
                </a:effectLst>
              </a:rPr>
              <a:t>مدخل 1</a:t>
            </a:r>
            <a:endParaRPr lang="en-US" sz="2000" b="1" dirty="0">
              <a:solidFill>
                <a:schemeClr val="tx1">
                  <a:lumMod val="95000"/>
                  <a:lumOff val="5000"/>
                </a:schemeClr>
              </a:solidFill>
              <a:effectLst>
                <a:outerShdw blurRad="38100" dist="38100" dir="2700000" algn="tl">
                  <a:srgbClr val="000000">
                    <a:alpha val="43137"/>
                  </a:srgbClr>
                </a:outerShdw>
              </a:effectLst>
            </a:endParaRPr>
          </a:p>
        </p:txBody>
      </p:sp>
      <p:cxnSp>
        <p:nvCxnSpPr>
          <p:cNvPr id="47" name="Connector: Elbow 46">
            <a:extLst>
              <a:ext uri="{FF2B5EF4-FFF2-40B4-BE49-F238E27FC236}">
                <a16:creationId xmlns:a16="http://schemas.microsoft.com/office/drawing/2014/main" id="{3E8B5456-F340-EE6B-5F43-04553B104BF7}"/>
              </a:ext>
            </a:extLst>
          </p:cNvPr>
          <p:cNvCxnSpPr>
            <a:cxnSpLocks/>
          </p:cNvCxnSpPr>
          <p:nvPr/>
        </p:nvCxnSpPr>
        <p:spPr>
          <a:xfrm rot="10800000">
            <a:off x="10554888" y="5936190"/>
            <a:ext cx="673978" cy="350038"/>
          </a:xfrm>
          <a:prstGeom prst="bentConnector3">
            <a:avLst>
              <a:gd name="adj1" fmla="val 50000"/>
            </a:avLst>
          </a:prstGeom>
          <a:ln w="28575">
            <a:solidFill>
              <a:schemeClr val="accent1">
                <a:lumMod val="60000"/>
                <a:lumOff val="4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8" name="Connector: Elbow 47">
            <a:extLst>
              <a:ext uri="{FF2B5EF4-FFF2-40B4-BE49-F238E27FC236}">
                <a16:creationId xmlns:a16="http://schemas.microsoft.com/office/drawing/2014/main" id="{2800814B-C84E-A433-56E3-B9FAE0D239C0}"/>
              </a:ext>
            </a:extLst>
          </p:cNvPr>
          <p:cNvCxnSpPr>
            <a:cxnSpLocks/>
          </p:cNvCxnSpPr>
          <p:nvPr/>
        </p:nvCxnSpPr>
        <p:spPr>
          <a:xfrm rot="10800000" flipV="1">
            <a:off x="10545142" y="6286226"/>
            <a:ext cx="668900" cy="200056"/>
          </a:xfrm>
          <a:prstGeom prst="bentConnector3">
            <a:avLst>
              <a:gd name="adj1" fmla="val 50000"/>
            </a:avLst>
          </a:prstGeom>
          <a:ln w="28575">
            <a:solidFill>
              <a:schemeClr val="accent1">
                <a:lumMod val="60000"/>
                <a:lumOff val="4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D145DA06-2AE6-D1D6-8945-639C77A3074C}"/>
              </a:ext>
            </a:extLst>
          </p:cNvPr>
          <p:cNvSpPr txBox="1"/>
          <p:nvPr/>
        </p:nvSpPr>
        <p:spPr>
          <a:xfrm>
            <a:off x="9005578" y="5684326"/>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1">
                    <a:lumMod val="60000"/>
                    <a:lumOff val="40000"/>
                  </a:schemeClr>
                </a:solidFill>
                <a:effectLst>
                  <a:outerShdw blurRad="38100" dist="38100" dir="2700000" algn="tl">
                    <a:srgbClr val="000000">
                      <a:alpha val="43137"/>
                    </a:srgbClr>
                  </a:outerShdw>
                </a:effectLst>
              </a:rPr>
              <a:t>جنين</a:t>
            </a:r>
            <a:endParaRPr lang="en-US" sz="2000" b="1" dirty="0">
              <a:solidFill>
                <a:schemeClr val="accent1">
                  <a:lumMod val="60000"/>
                  <a:lumOff val="40000"/>
                </a:schemeClr>
              </a:solidFill>
              <a:effectLst>
                <a:outerShdw blurRad="38100" dist="38100" dir="2700000" algn="tl">
                  <a:srgbClr val="000000">
                    <a:alpha val="43137"/>
                  </a:srgbClr>
                </a:outerShdw>
              </a:effectLst>
            </a:endParaRPr>
          </a:p>
        </p:txBody>
      </p:sp>
      <p:sp>
        <p:nvSpPr>
          <p:cNvPr id="50" name="TextBox 49">
            <a:extLst>
              <a:ext uri="{FF2B5EF4-FFF2-40B4-BE49-F238E27FC236}">
                <a16:creationId xmlns:a16="http://schemas.microsoft.com/office/drawing/2014/main" id="{C108095E-2C6F-713E-58C8-7761448E3E2A}"/>
              </a:ext>
            </a:extLst>
          </p:cNvPr>
          <p:cNvSpPr txBox="1"/>
          <p:nvPr/>
        </p:nvSpPr>
        <p:spPr>
          <a:xfrm>
            <a:off x="8966159" y="6257835"/>
            <a:ext cx="1559261" cy="400110"/>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000" b="1" dirty="0">
                <a:solidFill>
                  <a:schemeClr val="accent1">
                    <a:lumMod val="60000"/>
                    <a:lumOff val="40000"/>
                  </a:schemeClr>
                </a:solidFill>
                <a:effectLst>
                  <a:outerShdw blurRad="38100" dist="38100" dir="2700000" algn="tl">
                    <a:srgbClr val="000000">
                      <a:alpha val="43137"/>
                    </a:srgbClr>
                  </a:outerShdw>
                </a:effectLst>
              </a:rPr>
              <a:t>طولكرم</a:t>
            </a:r>
            <a:endParaRPr lang="en-US" sz="2000" b="1" dirty="0">
              <a:solidFill>
                <a:schemeClr val="accent1">
                  <a:lumMod val="60000"/>
                  <a:lumOff val="40000"/>
                </a:schemeClr>
              </a:solidFill>
              <a:effectLst>
                <a:outerShdw blurRad="38100" dist="38100" dir="2700000" algn="tl">
                  <a:srgbClr val="000000">
                    <a:alpha val="43137"/>
                  </a:srgbClr>
                </a:outerShdw>
              </a:effectLst>
            </a:endParaRPr>
          </a:p>
        </p:txBody>
      </p:sp>
      <p:sp>
        <p:nvSpPr>
          <p:cNvPr id="51" name="TextBox 50">
            <a:extLst>
              <a:ext uri="{FF2B5EF4-FFF2-40B4-BE49-F238E27FC236}">
                <a16:creationId xmlns:a16="http://schemas.microsoft.com/office/drawing/2014/main" id="{6617DA06-33EB-7E81-D6DB-274961AB012A}"/>
              </a:ext>
            </a:extLst>
          </p:cNvPr>
          <p:cNvSpPr txBox="1"/>
          <p:nvPr/>
        </p:nvSpPr>
        <p:spPr>
          <a:xfrm>
            <a:off x="9437963" y="395773"/>
            <a:ext cx="1559261" cy="461665"/>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r"/>
            <a:r>
              <a:rPr lang="ar-EG" sz="2400" b="1" dirty="0">
                <a:solidFill>
                  <a:schemeClr val="bg1"/>
                </a:solidFill>
                <a:effectLst>
                  <a:outerShdw blurRad="38100" dist="38100" dir="2700000" algn="tl">
                    <a:srgbClr val="000000">
                      <a:alpha val="43137"/>
                    </a:srgbClr>
                  </a:outerShdw>
                </a:effectLst>
              </a:rPr>
              <a:t>المحافظات</a:t>
            </a:r>
            <a:endParaRPr lang="en-US" sz="2400" b="1" dirty="0">
              <a:solidFill>
                <a:schemeClr val="bg1"/>
              </a:solidFill>
              <a:effectLst>
                <a:outerShdw blurRad="38100" dist="38100" dir="2700000" algn="tl">
                  <a:srgbClr val="000000">
                    <a:alpha val="43137"/>
                  </a:srgbClr>
                </a:outerShdw>
              </a:effectLst>
            </a:endParaRPr>
          </a:p>
        </p:txBody>
      </p:sp>
      <p:sp>
        <p:nvSpPr>
          <p:cNvPr id="54" name="TextBox 53">
            <a:extLst>
              <a:ext uri="{FF2B5EF4-FFF2-40B4-BE49-F238E27FC236}">
                <a16:creationId xmlns:a16="http://schemas.microsoft.com/office/drawing/2014/main" id="{2587E451-E934-D244-DFE3-67DCC697E998}"/>
              </a:ext>
            </a:extLst>
          </p:cNvPr>
          <p:cNvSpPr txBox="1"/>
          <p:nvPr/>
        </p:nvSpPr>
        <p:spPr>
          <a:xfrm>
            <a:off x="8477967" y="-12550"/>
            <a:ext cx="1559261" cy="830997"/>
          </a:xfrm>
          <a:prstGeom prst="rect">
            <a:avLst/>
          </a:prstGeom>
          <a:noFill/>
          <a:effectLst>
            <a:glow rad="63500">
              <a:schemeClr val="accent2">
                <a:satMod val="175000"/>
                <a:alpha val="40000"/>
              </a:schemeClr>
            </a:glow>
            <a:outerShdw blurRad="50800" dist="38100" dir="5400000" algn="t" rotWithShape="0">
              <a:prstClr val="black">
                <a:alpha val="40000"/>
              </a:prstClr>
            </a:outerShdw>
          </a:effectLst>
        </p:spPr>
        <p:txBody>
          <a:bodyPr wrap="square" rtlCol="0">
            <a:spAutoFit/>
          </a:bodyPr>
          <a:lstStyle/>
          <a:p>
            <a:pPr algn="ctr"/>
            <a:r>
              <a:rPr lang="ar-EG" sz="2400" b="1" dirty="0">
                <a:solidFill>
                  <a:schemeClr val="bg1"/>
                </a:solidFill>
                <a:effectLst>
                  <a:outerShdw blurRad="38100" dist="38100" dir="2700000" algn="tl">
                    <a:srgbClr val="000000">
                      <a:alpha val="43137"/>
                    </a:srgbClr>
                  </a:outerShdw>
                </a:effectLst>
              </a:rPr>
              <a:t>المسافة</a:t>
            </a:r>
          </a:p>
          <a:p>
            <a:pPr algn="ctr"/>
            <a:r>
              <a:rPr lang="ar-EG" sz="2400" b="1" dirty="0">
                <a:solidFill>
                  <a:schemeClr val="bg1"/>
                </a:solidFill>
                <a:effectLst>
                  <a:outerShdw blurRad="38100" dist="38100" dir="2700000" algn="tl">
                    <a:srgbClr val="000000">
                      <a:alpha val="43137"/>
                    </a:srgbClr>
                  </a:outerShdw>
                </a:effectLst>
              </a:rPr>
              <a:t>(كم)</a:t>
            </a:r>
            <a:endParaRPr lang="en-US" sz="2400" b="1" dirty="0">
              <a:solidFill>
                <a:schemeClr val="bg1"/>
              </a:solidFill>
              <a:effectLst>
                <a:outerShdw blurRad="38100" dist="38100" dir="2700000" algn="tl">
                  <a:srgbClr val="000000">
                    <a:alpha val="43137"/>
                  </a:srgbClr>
                </a:outerShdw>
              </a:effectLst>
            </a:endParaRPr>
          </a:p>
        </p:txBody>
      </p:sp>
      <p:sp>
        <p:nvSpPr>
          <p:cNvPr id="55" name="TextBox 54">
            <a:extLst>
              <a:ext uri="{FF2B5EF4-FFF2-40B4-BE49-F238E27FC236}">
                <a16:creationId xmlns:a16="http://schemas.microsoft.com/office/drawing/2014/main" id="{055DB028-012E-DD5A-E34D-20822AE47E82}"/>
              </a:ext>
            </a:extLst>
          </p:cNvPr>
          <p:cNvSpPr txBox="1"/>
          <p:nvPr/>
        </p:nvSpPr>
        <p:spPr>
          <a:xfrm>
            <a:off x="8940886" y="3337474"/>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6"/>
                </a:solidFill>
                <a:effectLst>
                  <a:outerShdw blurRad="38100" dist="38100" dir="2700000" algn="tl">
                    <a:srgbClr val="000000">
                      <a:alpha val="43137"/>
                    </a:srgbClr>
                  </a:outerShdw>
                </a:effectLst>
              </a:rPr>
              <a:t>66</a:t>
            </a:r>
            <a:endParaRPr lang="en-US" b="1" dirty="0">
              <a:solidFill>
                <a:schemeClr val="accent6"/>
              </a:solidFill>
              <a:effectLst>
                <a:outerShdw blurRad="38100" dist="38100" dir="2700000" algn="tl">
                  <a:srgbClr val="000000">
                    <a:alpha val="43137"/>
                  </a:srgbClr>
                </a:outerShdw>
              </a:effectLst>
            </a:endParaRPr>
          </a:p>
        </p:txBody>
      </p:sp>
      <p:sp>
        <p:nvSpPr>
          <p:cNvPr id="56" name="TextBox 55">
            <a:extLst>
              <a:ext uri="{FF2B5EF4-FFF2-40B4-BE49-F238E27FC236}">
                <a16:creationId xmlns:a16="http://schemas.microsoft.com/office/drawing/2014/main" id="{3FCC2277-3470-23E0-E218-9F2B1D24E428}"/>
              </a:ext>
            </a:extLst>
          </p:cNvPr>
          <p:cNvSpPr txBox="1"/>
          <p:nvPr/>
        </p:nvSpPr>
        <p:spPr>
          <a:xfrm>
            <a:off x="8940886" y="3881400"/>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6"/>
                </a:solidFill>
                <a:effectLst>
                  <a:outerShdw blurRad="38100" dist="38100" dir="2700000" algn="tl">
                    <a:srgbClr val="000000">
                      <a:alpha val="43137"/>
                    </a:srgbClr>
                  </a:outerShdw>
                </a:effectLst>
              </a:rPr>
              <a:t>90</a:t>
            </a:r>
            <a:endParaRPr lang="en-US" b="1" dirty="0">
              <a:solidFill>
                <a:schemeClr val="accent6"/>
              </a:solidFill>
              <a:effectLst>
                <a:outerShdw blurRad="38100" dist="38100" dir="2700000" algn="tl">
                  <a:srgbClr val="000000">
                    <a:alpha val="43137"/>
                  </a:srgbClr>
                </a:outerShdw>
              </a:effectLst>
            </a:endParaRPr>
          </a:p>
        </p:txBody>
      </p:sp>
      <p:sp>
        <p:nvSpPr>
          <p:cNvPr id="57" name="TextBox 56">
            <a:extLst>
              <a:ext uri="{FF2B5EF4-FFF2-40B4-BE49-F238E27FC236}">
                <a16:creationId xmlns:a16="http://schemas.microsoft.com/office/drawing/2014/main" id="{4D351BA6-C3AA-DA37-55B5-415466543C33}"/>
              </a:ext>
            </a:extLst>
          </p:cNvPr>
          <p:cNvSpPr txBox="1"/>
          <p:nvPr/>
        </p:nvSpPr>
        <p:spPr>
          <a:xfrm>
            <a:off x="8940886" y="936824"/>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rgbClr val="E4B5D5"/>
                </a:solidFill>
                <a:effectLst>
                  <a:outerShdw blurRad="38100" dist="38100" dir="2700000" algn="tl">
                    <a:srgbClr val="000000">
                      <a:alpha val="43137"/>
                    </a:srgbClr>
                  </a:outerShdw>
                </a:effectLst>
              </a:rPr>
              <a:t>62</a:t>
            </a:r>
            <a:endParaRPr lang="en-US" b="1" dirty="0">
              <a:solidFill>
                <a:srgbClr val="E4B5D5"/>
              </a:solidFill>
              <a:effectLst>
                <a:outerShdw blurRad="38100" dist="38100" dir="2700000" algn="tl">
                  <a:srgbClr val="000000">
                    <a:alpha val="43137"/>
                  </a:srgbClr>
                </a:outerShdw>
              </a:effectLst>
            </a:endParaRPr>
          </a:p>
        </p:txBody>
      </p:sp>
      <p:sp>
        <p:nvSpPr>
          <p:cNvPr id="58" name="TextBox 57">
            <a:extLst>
              <a:ext uri="{FF2B5EF4-FFF2-40B4-BE49-F238E27FC236}">
                <a16:creationId xmlns:a16="http://schemas.microsoft.com/office/drawing/2014/main" id="{1D0EDA44-4954-8A65-51CE-70D9364C759F}"/>
              </a:ext>
            </a:extLst>
          </p:cNvPr>
          <p:cNvSpPr txBox="1"/>
          <p:nvPr/>
        </p:nvSpPr>
        <p:spPr>
          <a:xfrm>
            <a:off x="8936014" y="2747074"/>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6"/>
                </a:solidFill>
                <a:effectLst>
                  <a:outerShdw blurRad="38100" dist="38100" dir="2700000" algn="tl">
                    <a:srgbClr val="000000">
                      <a:alpha val="43137"/>
                    </a:srgbClr>
                  </a:outerShdw>
                </a:effectLst>
              </a:rPr>
              <a:t>45</a:t>
            </a:r>
            <a:endParaRPr lang="en-US" b="1" dirty="0">
              <a:solidFill>
                <a:schemeClr val="accent6"/>
              </a:solidFill>
              <a:effectLst>
                <a:outerShdw blurRad="38100" dist="38100" dir="2700000" algn="tl">
                  <a:srgbClr val="000000">
                    <a:alpha val="43137"/>
                  </a:srgbClr>
                </a:outerShdw>
              </a:effectLst>
            </a:endParaRPr>
          </a:p>
        </p:txBody>
      </p:sp>
      <p:sp>
        <p:nvSpPr>
          <p:cNvPr id="59" name="TextBox 58">
            <a:extLst>
              <a:ext uri="{FF2B5EF4-FFF2-40B4-BE49-F238E27FC236}">
                <a16:creationId xmlns:a16="http://schemas.microsoft.com/office/drawing/2014/main" id="{3BCAD955-3B45-4D9A-76BB-079F302F5571}"/>
              </a:ext>
            </a:extLst>
          </p:cNvPr>
          <p:cNvSpPr txBox="1"/>
          <p:nvPr/>
        </p:nvSpPr>
        <p:spPr>
          <a:xfrm>
            <a:off x="9051256" y="5684326"/>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1">
                    <a:lumMod val="60000"/>
                    <a:lumOff val="40000"/>
                  </a:schemeClr>
                </a:solidFill>
                <a:effectLst>
                  <a:outerShdw blurRad="38100" dist="38100" dir="2700000" algn="tl">
                    <a:srgbClr val="000000">
                      <a:alpha val="43137"/>
                    </a:srgbClr>
                  </a:outerShdw>
                </a:effectLst>
              </a:rPr>
              <a:t>27</a:t>
            </a:r>
            <a:endParaRPr lang="en-US" b="1" dirty="0">
              <a:solidFill>
                <a:schemeClr val="accent1">
                  <a:lumMod val="60000"/>
                  <a:lumOff val="40000"/>
                </a:schemeClr>
              </a:solidFill>
              <a:effectLst>
                <a:outerShdw blurRad="38100" dist="38100" dir="2700000" algn="tl">
                  <a:srgbClr val="000000">
                    <a:alpha val="43137"/>
                  </a:srgbClr>
                </a:outerShdw>
              </a:effectLst>
            </a:endParaRPr>
          </a:p>
        </p:txBody>
      </p:sp>
      <p:sp>
        <p:nvSpPr>
          <p:cNvPr id="60" name="TextBox 59">
            <a:extLst>
              <a:ext uri="{FF2B5EF4-FFF2-40B4-BE49-F238E27FC236}">
                <a16:creationId xmlns:a16="http://schemas.microsoft.com/office/drawing/2014/main" id="{3C855472-6155-0251-F586-098A86E4CCAC}"/>
              </a:ext>
            </a:extLst>
          </p:cNvPr>
          <p:cNvSpPr txBox="1"/>
          <p:nvPr/>
        </p:nvSpPr>
        <p:spPr>
          <a:xfrm>
            <a:off x="9062779" y="6233550"/>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1">
                    <a:lumMod val="60000"/>
                    <a:lumOff val="40000"/>
                  </a:schemeClr>
                </a:solidFill>
                <a:effectLst>
                  <a:outerShdw blurRad="38100" dist="38100" dir="2700000" algn="tl">
                    <a:srgbClr val="000000">
                      <a:alpha val="43137"/>
                    </a:srgbClr>
                  </a:outerShdw>
                </a:effectLst>
              </a:rPr>
              <a:t>23</a:t>
            </a:r>
            <a:endParaRPr lang="en-US" b="1" dirty="0">
              <a:solidFill>
                <a:schemeClr val="accent1">
                  <a:lumMod val="60000"/>
                  <a:lumOff val="40000"/>
                </a:schemeClr>
              </a:solidFill>
              <a:effectLst>
                <a:outerShdw blurRad="38100" dist="38100" dir="2700000" algn="tl">
                  <a:srgbClr val="000000">
                    <a:alpha val="43137"/>
                  </a:srgbClr>
                </a:outerShdw>
              </a:effectLst>
            </a:endParaRPr>
          </a:p>
        </p:txBody>
      </p:sp>
      <p:sp>
        <p:nvSpPr>
          <p:cNvPr id="61" name="TextBox 60">
            <a:extLst>
              <a:ext uri="{FF2B5EF4-FFF2-40B4-BE49-F238E27FC236}">
                <a16:creationId xmlns:a16="http://schemas.microsoft.com/office/drawing/2014/main" id="{4299661F-F681-4BEF-9C7F-32013ACDB826}"/>
              </a:ext>
            </a:extLst>
          </p:cNvPr>
          <p:cNvSpPr txBox="1"/>
          <p:nvPr/>
        </p:nvSpPr>
        <p:spPr>
          <a:xfrm>
            <a:off x="8981730" y="4507371"/>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2">
                    <a:lumMod val="75000"/>
                  </a:schemeClr>
                </a:solidFill>
                <a:effectLst>
                  <a:outerShdw blurRad="38100" dist="38100" dir="2700000" algn="tl">
                    <a:srgbClr val="000000">
                      <a:alpha val="43137"/>
                    </a:srgbClr>
                  </a:outerShdw>
                </a:effectLst>
              </a:rPr>
              <a:t>27</a:t>
            </a:r>
            <a:endParaRPr lang="en-US" b="1" dirty="0">
              <a:solidFill>
                <a:schemeClr val="accent2">
                  <a:lumMod val="75000"/>
                </a:schemeClr>
              </a:solidFill>
              <a:effectLst>
                <a:outerShdw blurRad="38100" dist="38100" dir="2700000" algn="tl">
                  <a:srgbClr val="000000">
                    <a:alpha val="43137"/>
                  </a:srgbClr>
                </a:outerShdw>
              </a:effectLst>
            </a:endParaRPr>
          </a:p>
        </p:txBody>
      </p:sp>
      <p:sp>
        <p:nvSpPr>
          <p:cNvPr id="62" name="TextBox 61">
            <a:extLst>
              <a:ext uri="{FF2B5EF4-FFF2-40B4-BE49-F238E27FC236}">
                <a16:creationId xmlns:a16="http://schemas.microsoft.com/office/drawing/2014/main" id="{FCB9A97A-2B47-784B-F6FD-5E1D60CEC131}"/>
              </a:ext>
            </a:extLst>
          </p:cNvPr>
          <p:cNvSpPr txBox="1"/>
          <p:nvPr/>
        </p:nvSpPr>
        <p:spPr>
          <a:xfrm>
            <a:off x="8981730" y="5065688"/>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chemeClr val="accent2">
                    <a:lumMod val="75000"/>
                  </a:schemeClr>
                </a:solidFill>
                <a:effectLst>
                  <a:outerShdw blurRad="38100" dist="38100" dir="2700000" algn="tl">
                    <a:srgbClr val="000000">
                      <a:alpha val="43137"/>
                    </a:srgbClr>
                  </a:outerShdw>
                </a:effectLst>
              </a:rPr>
              <a:t>17</a:t>
            </a:r>
            <a:endParaRPr lang="en-US" b="1" dirty="0">
              <a:solidFill>
                <a:schemeClr val="accent2">
                  <a:lumMod val="75000"/>
                </a:schemeClr>
              </a:solidFill>
              <a:effectLst>
                <a:outerShdw blurRad="38100" dist="38100" dir="2700000" algn="tl">
                  <a:srgbClr val="000000">
                    <a:alpha val="43137"/>
                  </a:srgbClr>
                </a:outerShdw>
              </a:effectLst>
            </a:endParaRPr>
          </a:p>
        </p:txBody>
      </p:sp>
      <p:sp>
        <p:nvSpPr>
          <p:cNvPr id="63" name="TextBox 62">
            <a:extLst>
              <a:ext uri="{FF2B5EF4-FFF2-40B4-BE49-F238E27FC236}">
                <a16:creationId xmlns:a16="http://schemas.microsoft.com/office/drawing/2014/main" id="{93DE0C0D-8D8F-CA92-0B63-28678C737B1F}"/>
              </a:ext>
            </a:extLst>
          </p:cNvPr>
          <p:cNvSpPr txBox="1"/>
          <p:nvPr/>
        </p:nvSpPr>
        <p:spPr>
          <a:xfrm>
            <a:off x="8940886" y="1494395"/>
            <a:ext cx="67397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rgbClr val="E4B5D5"/>
                </a:solidFill>
                <a:effectLst>
                  <a:outerShdw blurRad="38100" dist="38100" dir="2700000" algn="tl">
                    <a:srgbClr val="000000">
                      <a:alpha val="43137"/>
                    </a:srgbClr>
                  </a:outerShdw>
                </a:effectLst>
              </a:rPr>
              <a:t>15</a:t>
            </a:r>
            <a:endParaRPr lang="en-US" b="1" dirty="0">
              <a:solidFill>
                <a:srgbClr val="E4B5D5"/>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405C5B8E-1B75-E180-8676-73ED90C3BA72}"/>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8377695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5A5986-6F2F-5B67-BB42-51ED17E61E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4" name="TextBox 3">
            <a:extLst>
              <a:ext uri="{FF2B5EF4-FFF2-40B4-BE49-F238E27FC236}">
                <a16:creationId xmlns:a16="http://schemas.microsoft.com/office/drawing/2014/main" id="{929F342C-C82C-0367-CBB6-DCB577E725B3}"/>
              </a:ext>
            </a:extLst>
          </p:cNvPr>
          <p:cNvSpPr txBox="1"/>
          <p:nvPr/>
        </p:nvSpPr>
        <p:spPr>
          <a:xfrm>
            <a:off x="3026899" y="153279"/>
            <a:ext cx="2821259" cy="400110"/>
          </a:xfrm>
          <a:prstGeom prst="rect">
            <a:avLst/>
          </a:prstGeom>
          <a:solidFill>
            <a:schemeClr val="bg1"/>
          </a:solidFill>
        </p:spPr>
        <p:txBody>
          <a:bodyPr wrap="square" rtlCol="0">
            <a:spAutoFit/>
          </a:bodyPr>
          <a:lstStyle/>
          <a:p>
            <a:pPr algn="r"/>
            <a:r>
              <a:rPr lang="ar-EG" sz="2000" b="1" dirty="0">
                <a:latin typeface="Simplified Arabic" panose="02020603050405020304" pitchFamily="18" charset="-78"/>
                <a:cs typeface="Simplified Arabic" panose="02020603050405020304" pitchFamily="18" charset="-78"/>
              </a:rPr>
              <a:t>التعريف العام بالمنطقة الحضرية</a:t>
            </a:r>
            <a:endParaRPr lang="en-US" sz="2000" b="1" dirty="0">
              <a:latin typeface="Simplified Arabic" panose="02020603050405020304" pitchFamily="18" charset="-78"/>
              <a:cs typeface="Simplified Arabic" panose="02020603050405020304" pitchFamily="18" charset="-78"/>
            </a:endParaRPr>
          </a:p>
        </p:txBody>
      </p:sp>
      <p:pic>
        <p:nvPicPr>
          <p:cNvPr id="14" name="Picture 13">
            <a:extLst>
              <a:ext uri="{FF2B5EF4-FFF2-40B4-BE49-F238E27FC236}">
                <a16:creationId xmlns:a16="http://schemas.microsoft.com/office/drawing/2014/main" id="{060B33BB-60C0-8C56-E9CD-E5D94C26A9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3593" y="1138664"/>
            <a:ext cx="1523442" cy="1269999"/>
          </a:xfrm>
          <a:prstGeom prst="rect">
            <a:avLst/>
          </a:prstGeom>
          <a:effectLst>
            <a:outerShdw blurRad="50800" dist="38100" dir="5400000" algn="t" rotWithShape="0">
              <a:prstClr val="black">
                <a:alpha val="40000"/>
              </a:prstClr>
            </a:outerShdw>
          </a:effectLst>
        </p:spPr>
      </p:pic>
      <p:pic>
        <p:nvPicPr>
          <p:cNvPr id="31" name="Picture 30">
            <a:extLst>
              <a:ext uri="{FF2B5EF4-FFF2-40B4-BE49-F238E27FC236}">
                <a16:creationId xmlns:a16="http://schemas.microsoft.com/office/drawing/2014/main" id="{D1EAB8A2-AD61-3C07-E015-680E548CFE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50067" y="2408663"/>
            <a:ext cx="1999757" cy="1545587"/>
          </a:xfrm>
          <a:prstGeom prst="rect">
            <a:avLst/>
          </a:prstGeom>
          <a:effectLst>
            <a:outerShdw blurRad="50800" dist="38100" dir="5400000" algn="t" rotWithShape="0">
              <a:prstClr val="black">
                <a:alpha val="40000"/>
              </a:prstClr>
            </a:outerShdw>
          </a:effectLst>
        </p:spPr>
      </p:pic>
      <p:pic>
        <p:nvPicPr>
          <p:cNvPr id="50177" name="Picture 50176">
            <a:extLst>
              <a:ext uri="{FF2B5EF4-FFF2-40B4-BE49-F238E27FC236}">
                <a16:creationId xmlns:a16="http://schemas.microsoft.com/office/drawing/2014/main" id="{9A3F2A92-647B-1D43-95B7-3444E2B342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69956" y="3768240"/>
            <a:ext cx="2122044" cy="1640101"/>
          </a:xfrm>
          <a:prstGeom prst="rect">
            <a:avLst/>
          </a:prstGeom>
          <a:effectLst>
            <a:outerShdw blurRad="50800" dist="38100" dir="5400000" algn="t" rotWithShape="0">
              <a:prstClr val="black">
                <a:alpha val="40000"/>
              </a:prstClr>
            </a:outerShdw>
          </a:effectLst>
        </p:spPr>
      </p:pic>
      <p:pic>
        <p:nvPicPr>
          <p:cNvPr id="50180" name="Picture 50179">
            <a:extLst>
              <a:ext uri="{FF2B5EF4-FFF2-40B4-BE49-F238E27FC236}">
                <a16:creationId xmlns:a16="http://schemas.microsoft.com/office/drawing/2014/main" id="{48F4CE45-28BB-B10D-C113-E5F79B3999D3}"/>
              </a:ext>
            </a:extLst>
          </p:cNvPr>
          <p:cNvPicPr>
            <a:picLocks noChangeAspect="1"/>
          </p:cNvPicPr>
          <p:nvPr/>
        </p:nvPicPr>
        <p:blipFill>
          <a:blip r:embed="rId6">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10295914" y="5094760"/>
            <a:ext cx="1896086" cy="1896086"/>
          </a:xfrm>
          <a:prstGeom prst="rect">
            <a:avLst/>
          </a:prstGeom>
          <a:effectLst>
            <a:outerShdw blurRad="50800" dist="38100" dir="5400000" algn="t" rotWithShape="0">
              <a:prstClr val="black">
                <a:alpha val="40000"/>
              </a:prstClr>
            </a:outerShdw>
          </a:effectLst>
        </p:spPr>
      </p:pic>
      <p:sp>
        <p:nvSpPr>
          <p:cNvPr id="50181" name="TextBox 50180">
            <a:extLst>
              <a:ext uri="{FF2B5EF4-FFF2-40B4-BE49-F238E27FC236}">
                <a16:creationId xmlns:a16="http://schemas.microsoft.com/office/drawing/2014/main" id="{EDD29E83-D165-1183-968F-FC79D303B6B9}"/>
              </a:ext>
            </a:extLst>
          </p:cNvPr>
          <p:cNvSpPr txBox="1"/>
          <p:nvPr/>
        </p:nvSpPr>
        <p:spPr>
          <a:xfrm>
            <a:off x="8754923" y="1031324"/>
            <a:ext cx="1276350" cy="830997"/>
          </a:xfrm>
          <a:prstGeom prst="rect">
            <a:avLst/>
          </a:prstGeom>
          <a:noFill/>
          <a:effectLst>
            <a:glow rad="63500">
              <a:schemeClr val="accent2">
                <a:satMod val="175000"/>
                <a:alpha val="40000"/>
              </a:schemeClr>
            </a:glow>
            <a:outerShdw blurRad="50800" dist="38100" dir="8100000" algn="tr" rotWithShape="0">
              <a:prstClr val="black">
                <a:alpha val="40000"/>
              </a:prstClr>
            </a:outerShdw>
          </a:effectLst>
        </p:spPr>
        <p:txBody>
          <a:bodyPr wrap="square" rtlCol="0">
            <a:spAutoFit/>
          </a:bodyPr>
          <a:lstStyle/>
          <a:p>
            <a:pPr algn="ctr"/>
            <a:r>
              <a:rPr lang="en-US" sz="2400" b="1" dirty="0">
                <a:solidFill>
                  <a:srgbClr val="65AE7C"/>
                </a:solidFill>
                <a:effectLst>
                  <a:outerShdw blurRad="38100" dist="38100" dir="2700000" algn="tl">
                    <a:srgbClr val="000000">
                      <a:alpha val="43137"/>
                    </a:srgbClr>
                  </a:outerShdw>
                </a:effectLst>
              </a:rPr>
              <a:t>224,110</a:t>
            </a:r>
          </a:p>
          <a:p>
            <a:pPr algn="ctr"/>
            <a:r>
              <a:rPr lang="ar-EG" sz="2400" b="1" dirty="0">
                <a:solidFill>
                  <a:srgbClr val="65AE7C"/>
                </a:solidFill>
                <a:effectLst>
                  <a:outerShdw blurRad="38100" dist="38100" dir="2700000" algn="tl">
                    <a:srgbClr val="000000">
                      <a:alpha val="43137"/>
                    </a:srgbClr>
                  </a:outerShdw>
                </a:effectLst>
              </a:rPr>
              <a:t>نسمة</a:t>
            </a:r>
            <a:endParaRPr lang="en-US" sz="2400" b="1" dirty="0">
              <a:solidFill>
                <a:srgbClr val="65AE7C"/>
              </a:solidFill>
              <a:effectLst>
                <a:outerShdw blurRad="38100" dist="38100" dir="2700000" algn="tl">
                  <a:srgbClr val="000000">
                    <a:alpha val="43137"/>
                  </a:srgbClr>
                </a:outerShdw>
              </a:effectLst>
            </a:endParaRPr>
          </a:p>
        </p:txBody>
      </p:sp>
      <p:cxnSp>
        <p:nvCxnSpPr>
          <p:cNvPr id="50182" name="Connector: Elbow 50181">
            <a:extLst>
              <a:ext uri="{FF2B5EF4-FFF2-40B4-BE49-F238E27FC236}">
                <a16:creationId xmlns:a16="http://schemas.microsoft.com/office/drawing/2014/main" id="{E00EC028-6F89-FAB9-D362-804327222067}"/>
              </a:ext>
            </a:extLst>
          </p:cNvPr>
          <p:cNvCxnSpPr>
            <a:cxnSpLocks/>
          </p:cNvCxnSpPr>
          <p:nvPr/>
        </p:nvCxnSpPr>
        <p:spPr>
          <a:xfrm rot="10800000">
            <a:off x="10014100" y="1233647"/>
            <a:ext cx="526666" cy="467082"/>
          </a:xfrm>
          <a:prstGeom prst="bentConnector3">
            <a:avLst>
              <a:gd name="adj1" fmla="val 50000"/>
            </a:avLst>
          </a:prstGeom>
          <a:ln w="28575">
            <a:solidFill>
              <a:schemeClr val="accent6">
                <a:lumMod val="60000"/>
                <a:lumOff val="4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0184" name="TextBox 50183">
            <a:extLst>
              <a:ext uri="{FF2B5EF4-FFF2-40B4-BE49-F238E27FC236}">
                <a16:creationId xmlns:a16="http://schemas.microsoft.com/office/drawing/2014/main" id="{35ECF3B8-D9A8-C76A-01BF-517FFF374442}"/>
              </a:ext>
            </a:extLst>
          </p:cNvPr>
          <p:cNvSpPr txBox="1"/>
          <p:nvPr/>
        </p:nvSpPr>
        <p:spPr>
          <a:xfrm>
            <a:off x="8619004" y="2618510"/>
            <a:ext cx="1276350" cy="830997"/>
          </a:xfrm>
          <a:prstGeom prst="rect">
            <a:avLst/>
          </a:prstGeom>
          <a:noFill/>
          <a:effectLst>
            <a:glow rad="63500">
              <a:schemeClr val="accent2">
                <a:satMod val="175000"/>
                <a:alpha val="40000"/>
              </a:schemeClr>
            </a:glow>
            <a:outerShdw blurRad="50800" dist="38100" dir="8100000" algn="tr" rotWithShape="0">
              <a:prstClr val="black">
                <a:alpha val="40000"/>
              </a:prstClr>
            </a:outerShdw>
          </a:effectLst>
        </p:spPr>
        <p:txBody>
          <a:bodyPr wrap="square" rtlCol="0">
            <a:spAutoFit/>
          </a:bodyPr>
          <a:lstStyle/>
          <a:p>
            <a:pPr algn="ctr"/>
            <a:r>
              <a:rPr lang="ar-EG" sz="2400" b="1" dirty="0">
                <a:solidFill>
                  <a:srgbClr val="65AE7C"/>
                </a:solidFill>
                <a:effectLst>
                  <a:outerShdw blurRad="38100" dist="38100" dir="2700000" algn="tl">
                    <a:srgbClr val="000000">
                      <a:alpha val="43137"/>
                    </a:srgbClr>
                  </a:outerShdw>
                </a:effectLst>
              </a:rPr>
              <a:t>14</a:t>
            </a:r>
          </a:p>
          <a:p>
            <a:pPr algn="ctr"/>
            <a:r>
              <a:rPr lang="ar-EG" sz="2400" b="1" dirty="0">
                <a:solidFill>
                  <a:srgbClr val="65AE7C"/>
                </a:solidFill>
                <a:effectLst>
                  <a:outerShdw blurRad="38100" dist="38100" dir="2700000" algn="tl">
                    <a:srgbClr val="000000">
                      <a:alpha val="43137"/>
                    </a:srgbClr>
                  </a:outerShdw>
                </a:effectLst>
              </a:rPr>
              <a:t>تجمع</a:t>
            </a:r>
            <a:endParaRPr lang="en-US" sz="2400" b="1" dirty="0">
              <a:solidFill>
                <a:srgbClr val="65AE7C"/>
              </a:solidFill>
              <a:effectLst>
                <a:outerShdw blurRad="38100" dist="38100" dir="2700000" algn="tl">
                  <a:srgbClr val="000000">
                    <a:alpha val="43137"/>
                  </a:srgbClr>
                </a:outerShdw>
              </a:effectLst>
            </a:endParaRPr>
          </a:p>
        </p:txBody>
      </p:sp>
      <p:cxnSp>
        <p:nvCxnSpPr>
          <p:cNvPr id="50185" name="Connector: Elbow 50184">
            <a:extLst>
              <a:ext uri="{FF2B5EF4-FFF2-40B4-BE49-F238E27FC236}">
                <a16:creationId xmlns:a16="http://schemas.microsoft.com/office/drawing/2014/main" id="{4A308CB9-9042-6375-0284-BADFA7516CB7}"/>
              </a:ext>
            </a:extLst>
          </p:cNvPr>
          <p:cNvCxnSpPr>
            <a:cxnSpLocks/>
          </p:cNvCxnSpPr>
          <p:nvPr/>
        </p:nvCxnSpPr>
        <p:spPr>
          <a:xfrm rot="10800000">
            <a:off x="9769248" y="2893316"/>
            <a:ext cx="526666" cy="467082"/>
          </a:xfrm>
          <a:prstGeom prst="bentConnector3">
            <a:avLst>
              <a:gd name="adj1" fmla="val 50000"/>
            </a:avLst>
          </a:prstGeom>
          <a:ln w="28575">
            <a:solidFill>
              <a:schemeClr val="accent6">
                <a:lumMod val="60000"/>
                <a:lumOff val="4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0186" name="TextBox 50185">
            <a:extLst>
              <a:ext uri="{FF2B5EF4-FFF2-40B4-BE49-F238E27FC236}">
                <a16:creationId xmlns:a16="http://schemas.microsoft.com/office/drawing/2014/main" id="{EE712FCF-22FB-C349-4653-60DE9E9A32B0}"/>
              </a:ext>
            </a:extLst>
          </p:cNvPr>
          <p:cNvSpPr txBox="1"/>
          <p:nvPr/>
        </p:nvSpPr>
        <p:spPr>
          <a:xfrm>
            <a:off x="8737750" y="4137484"/>
            <a:ext cx="1276350" cy="830997"/>
          </a:xfrm>
          <a:prstGeom prst="rect">
            <a:avLst/>
          </a:prstGeom>
          <a:noFill/>
          <a:effectLst>
            <a:glow rad="63500">
              <a:schemeClr val="accent2">
                <a:satMod val="175000"/>
                <a:alpha val="40000"/>
              </a:schemeClr>
            </a:glow>
            <a:outerShdw blurRad="50800" dist="38100" dir="8100000" algn="tr" rotWithShape="0">
              <a:prstClr val="black">
                <a:alpha val="40000"/>
              </a:prstClr>
            </a:outerShdw>
          </a:effectLst>
        </p:spPr>
        <p:txBody>
          <a:bodyPr wrap="square" rtlCol="0">
            <a:spAutoFit/>
          </a:bodyPr>
          <a:lstStyle/>
          <a:p>
            <a:pPr algn="ctr"/>
            <a:r>
              <a:rPr lang="en-US" sz="2400" b="1" dirty="0">
                <a:solidFill>
                  <a:srgbClr val="65AE7C"/>
                </a:solidFill>
                <a:effectLst>
                  <a:outerShdw blurRad="38100" dist="38100" dir="2700000" algn="tl">
                    <a:srgbClr val="000000">
                      <a:alpha val="43137"/>
                    </a:srgbClr>
                  </a:outerShdw>
                </a:effectLst>
              </a:rPr>
              <a:t>116,102</a:t>
            </a:r>
          </a:p>
          <a:p>
            <a:pPr algn="ctr"/>
            <a:r>
              <a:rPr lang="ar-EG" sz="2400" b="1" dirty="0">
                <a:solidFill>
                  <a:srgbClr val="65AE7C"/>
                </a:solidFill>
                <a:effectLst>
                  <a:outerShdw blurRad="38100" dist="38100" dir="2700000" algn="tl">
                    <a:srgbClr val="000000">
                      <a:alpha val="43137"/>
                    </a:srgbClr>
                  </a:outerShdw>
                </a:effectLst>
              </a:rPr>
              <a:t>دونم</a:t>
            </a:r>
            <a:endParaRPr lang="en-US" sz="2400" b="1" dirty="0">
              <a:solidFill>
                <a:srgbClr val="65AE7C"/>
              </a:solidFill>
              <a:effectLst>
                <a:outerShdw blurRad="38100" dist="38100" dir="2700000" algn="tl">
                  <a:srgbClr val="000000">
                    <a:alpha val="43137"/>
                  </a:srgbClr>
                </a:outerShdw>
              </a:effectLst>
            </a:endParaRPr>
          </a:p>
        </p:txBody>
      </p:sp>
      <p:cxnSp>
        <p:nvCxnSpPr>
          <p:cNvPr id="50187" name="Connector: Elbow 50186">
            <a:extLst>
              <a:ext uri="{FF2B5EF4-FFF2-40B4-BE49-F238E27FC236}">
                <a16:creationId xmlns:a16="http://schemas.microsoft.com/office/drawing/2014/main" id="{ACA505F9-02A6-8D12-07BF-C25D7E39E499}"/>
              </a:ext>
            </a:extLst>
          </p:cNvPr>
          <p:cNvCxnSpPr>
            <a:cxnSpLocks/>
          </p:cNvCxnSpPr>
          <p:nvPr/>
        </p:nvCxnSpPr>
        <p:spPr>
          <a:xfrm rot="10800000">
            <a:off x="9907654" y="4319442"/>
            <a:ext cx="526666" cy="467082"/>
          </a:xfrm>
          <a:prstGeom prst="bentConnector3">
            <a:avLst>
              <a:gd name="adj1" fmla="val 50000"/>
            </a:avLst>
          </a:prstGeom>
          <a:ln w="28575">
            <a:solidFill>
              <a:schemeClr val="accent6">
                <a:lumMod val="60000"/>
                <a:lumOff val="4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0188" name="TextBox 50187">
            <a:extLst>
              <a:ext uri="{FF2B5EF4-FFF2-40B4-BE49-F238E27FC236}">
                <a16:creationId xmlns:a16="http://schemas.microsoft.com/office/drawing/2014/main" id="{FD65BBCE-6581-603D-DCDF-C8FD0931D3A9}"/>
              </a:ext>
            </a:extLst>
          </p:cNvPr>
          <p:cNvSpPr txBox="1"/>
          <p:nvPr/>
        </p:nvSpPr>
        <p:spPr>
          <a:xfrm>
            <a:off x="8733938" y="5588486"/>
            <a:ext cx="1452032" cy="1015663"/>
          </a:xfrm>
          <a:prstGeom prst="rect">
            <a:avLst/>
          </a:prstGeom>
          <a:noFill/>
          <a:effectLst>
            <a:glow rad="63500">
              <a:schemeClr val="accent2">
                <a:satMod val="175000"/>
                <a:alpha val="40000"/>
              </a:schemeClr>
            </a:glow>
            <a:outerShdw blurRad="50800" dist="38100" dir="8100000" algn="tr" rotWithShape="0">
              <a:prstClr val="black">
                <a:alpha val="40000"/>
              </a:prstClr>
            </a:outerShdw>
          </a:effectLst>
        </p:spPr>
        <p:txBody>
          <a:bodyPr wrap="square" rtlCol="0">
            <a:spAutoFit/>
          </a:bodyPr>
          <a:lstStyle/>
          <a:p>
            <a:pPr algn="ctr"/>
            <a:r>
              <a:rPr lang="en-US" sz="2400" b="1" dirty="0">
                <a:solidFill>
                  <a:srgbClr val="65AE7C"/>
                </a:solidFill>
                <a:effectLst>
                  <a:outerShdw blurRad="38100" dist="38100" dir="2700000" algn="tl">
                    <a:srgbClr val="000000">
                      <a:alpha val="43137"/>
                    </a:srgbClr>
                  </a:outerShdw>
                </a:effectLst>
              </a:rPr>
              <a:t>43%</a:t>
            </a:r>
            <a:endParaRPr lang="ar-EG" sz="2400" b="1" dirty="0">
              <a:solidFill>
                <a:srgbClr val="65AE7C"/>
              </a:solidFill>
              <a:effectLst>
                <a:outerShdw blurRad="38100" dist="38100" dir="2700000" algn="tl">
                  <a:srgbClr val="000000">
                    <a:alpha val="43137"/>
                  </a:srgbClr>
                </a:outerShdw>
              </a:effectLst>
            </a:endParaRPr>
          </a:p>
          <a:p>
            <a:pPr algn="ctr"/>
            <a:r>
              <a:rPr lang="ar-EG" b="1" dirty="0">
                <a:solidFill>
                  <a:srgbClr val="65AE7C"/>
                </a:solidFill>
                <a:effectLst>
                  <a:outerShdw blurRad="38100" dist="38100" dir="2700000" algn="tl">
                    <a:srgbClr val="000000">
                      <a:alpha val="43137"/>
                    </a:srgbClr>
                  </a:outerShdw>
                </a:effectLst>
              </a:rPr>
              <a:t>الزيادة السكانية في 16 سنة</a:t>
            </a:r>
            <a:endParaRPr lang="en-US" b="1" dirty="0">
              <a:solidFill>
                <a:srgbClr val="65AE7C"/>
              </a:solidFill>
              <a:effectLst>
                <a:outerShdw blurRad="38100" dist="38100" dir="2700000" algn="tl">
                  <a:srgbClr val="000000">
                    <a:alpha val="43137"/>
                  </a:srgbClr>
                </a:outerShdw>
              </a:effectLst>
            </a:endParaRPr>
          </a:p>
        </p:txBody>
      </p:sp>
      <p:cxnSp>
        <p:nvCxnSpPr>
          <p:cNvPr id="50189" name="Connector: Elbow 50188">
            <a:extLst>
              <a:ext uri="{FF2B5EF4-FFF2-40B4-BE49-F238E27FC236}">
                <a16:creationId xmlns:a16="http://schemas.microsoft.com/office/drawing/2014/main" id="{A9C2DE06-EDD5-C956-AA6D-3845CEC5B5B1}"/>
              </a:ext>
            </a:extLst>
          </p:cNvPr>
          <p:cNvCxnSpPr>
            <a:cxnSpLocks/>
          </p:cNvCxnSpPr>
          <p:nvPr/>
        </p:nvCxnSpPr>
        <p:spPr>
          <a:xfrm rot="10800000">
            <a:off x="10014100" y="5841721"/>
            <a:ext cx="526666" cy="467082"/>
          </a:xfrm>
          <a:prstGeom prst="bentConnector3">
            <a:avLst>
              <a:gd name="adj1" fmla="val 50000"/>
            </a:avLst>
          </a:prstGeom>
          <a:ln w="28575">
            <a:solidFill>
              <a:schemeClr val="accent6">
                <a:lumMod val="60000"/>
                <a:lumOff val="4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Freeform: Shape 1">
            <a:extLst>
              <a:ext uri="{FF2B5EF4-FFF2-40B4-BE49-F238E27FC236}">
                <a16:creationId xmlns:a16="http://schemas.microsoft.com/office/drawing/2014/main" id="{08CB7359-B5EB-E48E-65E3-F91D9F61B398}"/>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التعريف بالمنطقة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5" name="Rectangle 4">
            <a:extLst>
              <a:ext uri="{FF2B5EF4-FFF2-40B4-BE49-F238E27FC236}">
                <a16:creationId xmlns:a16="http://schemas.microsoft.com/office/drawing/2014/main" id="{83355C63-283E-7F85-E63D-2ED0540CE5C7}"/>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52329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randombar(horizont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down)">
                                      <p:cBhvr>
                                        <p:cTn id="15" dur="500"/>
                                        <p:tgtEl>
                                          <p:spTgt spid="14"/>
                                        </p:tgtEl>
                                      </p:cBhvr>
                                    </p:animEffect>
                                  </p:childTnLst>
                                </p:cTn>
                              </p:par>
                              <p:par>
                                <p:cTn id="16" presetID="22" presetClass="entr" presetSubtype="4" fill="hold" nodeType="with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wipe(down)">
                                      <p:cBhvr>
                                        <p:cTn id="18" dur="500"/>
                                        <p:tgtEl>
                                          <p:spTgt spid="31"/>
                                        </p:tgtEl>
                                      </p:cBhvr>
                                    </p:animEffect>
                                  </p:childTnLst>
                                </p:cTn>
                              </p:par>
                              <p:par>
                                <p:cTn id="19" presetID="22" presetClass="entr" presetSubtype="4" fill="hold" nodeType="withEffect">
                                  <p:stCondLst>
                                    <p:cond delay="0"/>
                                  </p:stCondLst>
                                  <p:childTnLst>
                                    <p:set>
                                      <p:cBhvr>
                                        <p:cTn id="20" dur="1" fill="hold">
                                          <p:stCondLst>
                                            <p:cond delay="0"/>
                                          </p:stCondLst>
                                        </p:cTn>
                                        <p:tgtEl>
                                          <p:spTgt spid="50177"/>
                                        </p:tgtEl>
                                        <p:attrNameLst>
                                          <p:attrName>style.visibility</p:attrName>
                                        </p:attrNameLst>
                                      </p:cBhvr>
                                      <p:to>
                                        <p:strVal val="visible"/>
                                      </p:to>
                                    </p:set>
                                    <p:animEffect transition="in" filter="wipe(down)">
                                      <p:cBhvr>
                                        <p:cTn id="21" dur="500"/>
                                        <p:tgtEl>
                                          <p:spTgt spid="50177"/>
                                        </p:tgtEl>
                                      </p:cBhvr>
                                    </p:animEffect>
                                  </p:childTnLst>
                                </p:cTn>
                              </p:par>
                              <p:par>
                                <p:cTn id="22" presetID="22" presetClass="entr" presetSubtype="4" fill="hold" nodeType="withEffect">
                                  <p:stCondLst>
                                    <p:cond delay="0"/>
                                  </p:stCondLst>
                                  <p:childTnLst>
                                    <p:set>
                                      <p:cBhvr>
                                        <p:cTn id="23" dur="1" fill="hold">
                                          <p:stCondLst>
                                            <p:cond delay="0"/>
                                          </p:stCondLst>
                                        </p:cTn>
                                        <p:tgtEl>
                                          <p:spTgt spid="50180"/>
                                        </p:tgtEl>
                                        <p:attrNameLst>
                                          <p:attrName>style.visibility</p:attrName>
                                        </p:attrNameLst>
                                      </p:cBhvr>
                                      <p:to>
                                        <p:strVal val="visible"/>
                                      </p:to>
                                    </p:set>
                                    <p:animEffect transition="in" filter="wipe(down)">
                                      <p:cBhvr>
                                        <p:cTn id="24" dur="500"/>
                                        <p:tgtEl>
                                          <p:spTgt spid="50180"/>
                                        </p:tgtEl>
                                      </p:cBhvr>
                                    </p:animEffect>
                                  </p:childTnLst>
                                </p:cTn>
                              </p:par>
                              <p:par>
                                <p:cTn id="25" presetID="22" presetClass="entr" presetSubtype="4" fill="hold" nodeType="withEffect">
                                  <p:stCondLst>
                                    <p:cond delay="0"/>
                                  </p:stCondLst>
                                  <p:childTnLst>
                                    <p:set>
                                      <p:cBhvr>
                                        <p:cTn id="26" dur="1" fill="hold">
                                          <p:stCondLst>
                                            <p:cond delay="0"/>
                                          </p:stCondLst>
                                        </p:cTn>
                                        <p:tgtEl>
                                          <p:spTgt spid="50182"/>
                                        </p:tgtEl>
                                        <p:attrNameLst>
                                          <p:attrName>style.visibility</p:attrName>
                                        </p:attrNameLst>
                                      </p:cBhvr>
                                      <p:to>
                                        <p:strVal val="visible"/>
                                      </p:to>
                                    </p:set>
                                    <p:animEffect transition="in" filter="wipe(down)">
                                      <p:cBhvr>
                                        <p:cTn id="27" dur="500"/>
                                        <p:tgtEl>
                                          <p:spTgt spid="50182"/>
                                        </p:tgtEl>
                                      </p:cBhvr>
                                    </p:animEffect>
                                  </p:childTnLst>
                                </p:cTn>
                              </p:par>
                              <p:par>
                                <p:cTn id="28" presetID="22" presetClass="entr" presetSubtype="4" fill="hold" nodeType="withEffect">
                                  <p:stCondLst>
                                    <p:cond delay="0"/>
                                  </p:stCondLst>
                                  <p:childTnLst>
                                    <p:set>
                                      <p:cBhvr>
                                        <p:cTn id="29" dur="1" fill="hold">
                                          <p:stCondLst>
                                            <p:cond delay="0"/>
                                          </p:stCondLst>
                                        </p:cTn>
                                        <p:tgtEl>
                                          <p:spTgt spid="50185"/>
                                        </p:tgtEl>
                                        <p:attrNameLst>
                                          <p:attrName>style.visibility</p:attrName>
                                        </p:attrNameLst>
                                      </p:cBhvr>
                                      <p:to>
                                        <p:strVal val="visible"/>
                                      </p:to>
                                    </p:set>
                                    <p:animEffect transition="in" filter="wipe(down)">
                                      <p:cBhvr>
                                        <p:cTn id="30" dur="500"/>
                                        <p:tgtEl>
                                          <p:spTgt spid="50185"/>
                                        </p:tgtEl>
                                      </p:cBhvr>
                                    </p:animEffect>
                                  </p:childTnLst>
                                </p:cTn>
                              </p:par>
                              <p:par>
                                <p:cTn id="31" presetID="22" presetClass="entr" presetSubtype="4" fill="hold" nodeType="withEffect">
                                  <p:stCondLst>
                                    <p:cond delay="0"/>
                                  </p:stCondLst>
                                  <p:childTnLst>
                                    <p:set>
                                      <p:cBhvr>
                                        <p:cTn id="32" dur="1" fill="hold">
                                          <p:stCondLst>
                                            <p:cond delay="0"/>
                                          </p:stCondLst>
                                        </p:cTn>
                                        <p:tgtEl>
                                          <p:spTgt spid="50187"/>
                                        </p:tgtEl>
                                        <p:attrNameLst>
                                          <p:attrName>style.visibility</p:attrName>
                                        </p:attrNameLst>
                                      </p:cBhvr>
                                      <p:to>
                                        <p:strVal val="visible"/>
                                      </p:to>
                                    </p:set>
                                    <p:animEffect transition="in" filter="wipe(down)">
                                      <p:cBhvr>
                                        <p:cTn id="33" dur="500"/>
                                        <p:tgtEl>
                                          <p:spTgt spid="50187"/>
                                        </p:tgtEl>
                                      </p:cBhvr>
                                    </p:animEffect>
                                  </p:childTnLst>
                                </p:cTn>
                              </p:par>
                              <p:par>
                                <p:cTn id="34" presetID="22" presetClass="entr" presetSubtype="4" fill="hold" nodeType="withEffect">
                                  <p:stCondLst>
                                    <p:cond delay="0"/>
                                  </p:stCondLst>
                                  <p:childTnLst>
                                    <p:set>
                                      <p:cBhvr>
                                        <p:cTn id="35" dur="1" fill="hold">
                                          <p:stCondLst>
                                            <p:cond delay="0"/>
                                          </p:stCondLst>
                                        </p:cTn>
                                        <p:tgtEl>
                                          <p:spTgt spid="50189"/>
                                        </p:tgtEl>
                                        <p:attrNameLst>
                                          <p:attrName>style.visibility</p:attrName>
                                        </p:attrNameLst>
                                      </p:cBhvr>
                                      <p:to>
                                        <p:strVal val="visible"/>
                                      </p:to>
                                    </p:set>
                                    <p:animEffect transition="in" filter="wipe(down)">
                                      <p:cBhvr>
                                        <p:cTn id="36" dur="500"/>
                                        <p:tgtEl>
                                          <p:spTgt spid="50189"/>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50181"/>
                                        </p:tgtEl>
                                        <p:attrNameLst>
                                          <p:attrName>style.visibility</p:attrName>
                                        </p:attrNameLst>
                                      </p:cBhvr>
                                      <p:to>
                                        <p:strVal val="visible"/>
                                      </p:to>
                                    </p:set>
                                    <p:animEffect transition="in" filter="wipe(down)">
                                      <p:cBhvr>
                                        <p:cTn id="39" dur="500"/>
                                        <p:tgtEl>
                                          <p:spTgt spid="50181"/>
                                        </p:tgtEl>
                                      </p:cBhvr>
                                    </p:animEffect>
                                  </p:childTnLst>
                                </p:cTn>
                              </p:par>
                              <p:par>
                                <p:cTn id="40" presetID="22" presetClass="entr" presetSubtype="4" fill="hold" grpId="0" nodeType="withEffect">
                                  <p:stCondLst>
                                    <p:cond delay="0"/>
                                  </p:stCondLst>
                                  <p:childTnLst>
                                    <p:set>
                                      <p:cBhvr>
                                        <p:cTn id="41" dur="1" fill="hold">
                                          <p:stCondLst>
                                            <p:cond delay="0"/>
                                          </p:stCondLst>
                                        </p:cTn>
                                        <p:tgtEl>
                                          <p:spTgt spid="50184"/>
                                        </p:tgtEl>
                                        <p:attrNameLst>
                                          <p:attrName>style.visibility</p:attrName>
                                        </p:attrNameLst>
                                      </p:cBhvr>
                                      <p:to>
                                        <p:strVal val="visible"/>
                                      </p:to>
                                    </p:set>
                                    <p:animEffect transition="in" filter="wipe(down)">
                                      <p:cBhvr>
                                        <p:cTn id="42" dur="500"/>
                                        <p:tgtEl>
                                          <p:spTgt spid="50184"/>
                                        </p:tgtEl>
                                      </p:cBhvr>
                                    </p:animEffect>
                                  </p:childTnLst>
                                </p:cTn>
                              </p:par>
                              <p:par>
                                <p:cTn id="43" presetID="22" presetClass="entr" presetSubtype="4" fill="hold" grpId="0" nodeType="withEffect">
                                  <p:stCondLst>
                                    <p:cond delay="0"/>
                                  </p:stCondLst>
                                  <p:childTnLst>
                                    <p:set>
                                      <p:cBhvr>
                                        <p:cTn id="44" dur="1" fill="hold">
                                          <p:stCondLst>
                                            <p:cond delay="0"/>
                                          </p:stCondLst>
                                        </p:cTn>
                                        <p:tgtEl>
                                          <p:spTgt spid="50186"/>
                                        </p:tgtEl>
                                        <p:attrNameLst>
                                          <p:attrName>style.visibility</p:attrName>
                                        </p:attrNameLst>
                                      </p:cBhvr>
                                      <p:to>
                                        <p:strVal val="visible"/>
                                      </p:to>
                                    </p:set>
                                    <p:animEffect transition="in" filter="wipe(down)">
                                      <p:cBhvr>
                                        <p:cTn id="45" dur="500"/>
                                        <p:tgtEl>
                                          <p:spTgt spid="50186"/>
                                        </p:tgtEl>
                                      </p:cBhvr>
                                    </p:animEffect>
                                  </p:childTnLst>
                                </p:cTn>
                              </p:par>
                              <p:par>
                                <p:cTn id="46" presetID="22" presetClass="entr" presetSubtype="4" fill="hold" grpId="0" nodeType="withEffect">
                                  <p:stCondLst>
                                    <p:cond delay="0"/>
                                  </p:stCondLst>
                                  <p:childTnLst>
                                    <p:set>
                                      <p:cBhvr>
                                        <p:cTn id="47" dur="1" fill="hold">
                                          <p:stCondLst>
                                            <p:cond delay="0"/>
                                          </p:stCondLst>
                                        </p:cTn>
                                        <p:tgtEl>
                                          <p:spTgt spid="50188"/>
                                        </p:tgtEl>
                                        <p:attrNameLst>
                                          <p:attrName>style.visibility</p:attrName>
                                        </p:attrNameLst>
                                      </p:cBhvr>
                                      <p:to>
                                        <p:strVal val="visible"/>
                                      </p:to>
                                    </p:set>
                                    <p:animEffect transition="in" filter="wipe(down)">
                                      <p:cBhvr>
                                        <p:cTn id="48" dur="500"/>
                                        <p:tgtEl>
                                          <p:spTgt spid="501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0181" grpId="0"/>
      <p:bldP spid="50184" grpId="0"/>
      <p:bldP spid="50186" grpId="0"/>
      <p:bldP spid="5018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BE5537D9-C907-4AF1-8C38-58729F9207D0}"/>
              </a:ext>
            </a:extLst>
          </p:cNvPr>
          <p:cNvGraphicFramePr>
            <a:graphicFrameLocks noGrp="1"/>
          </p:cNvGraphicFramePr>
          <p:nvPr/>
        </p:nvGraphicFramePr>
        <p:xfrm>
          <a:off x="8948173" y="1042731"/>
          <a:ext cx="3045143" cy="5419730"/>
        </p:xfrm>
        <a:graphic>
          <a:graphicData uri="http://schemas.openxmlformats.org/drawingml/2006/table">
            <a:tbl>
              <a:tblPr rtl="1" firstRow="1" firstCol="1" bandRow="1">
                <a:effectLst>
                  <a:outerShdw blurRad="50800" dist="38100" dir="8100000" algn="tr" rotWithShape="0">
                    <a:prstClr val="black">
                      <a:alpha val="40000"/>
                    </a:prstClr>
                  </a:outerShdw>
                </a:effectLst>
                <a:tableStyleId>{5940675A-B579-460E-94D1-54222C63F5DA}</a:tableStyleId>
              </a:tblPr>
              <a:tblGrid>
                <a:gridCol w="1014469">
                  <a:extLst>
                    <a:ext uri="{9D8B030D-6E8A-4147-A177-3AD203B41FA5}">
                      <a16:colId xmlns:a16="http://schemas.microsoft.com/office/drawing/2014/main" val="4092775775"/>
                    </a:ext>
                  </a:extLst>
                </a:gridCol>
                <a:gridCol w="1015337">
                  <a:extLst>
                    <a:ext uri="{9D8B030D-6E8A-4147-A177-3AD203B41FA5}">
                      <a16:colId xmlns:a16="http://schemas.microsoft.com/office/drawing/2014/main" val="3749442201"/>
                    </a:ext>
                  </a:extLst>
                </a:gridCol>
                <a:gridCol w="1015337">
                  <a:extLst>
                    <a:ext uri="{9D8B030D-6E8A-4147-A177-3AD203B41FA5}">
                      <a16:colId xmlns:a16="http://schemas.microsoft.com/office/drawing/2014/main" val="4209429357"/>
                    </a:ext>
                  </a:extLst>
                </a:gridCol>
              </a:tblGrid>
              <a:tr h="264040">
                <a:tc rowSpan="2">
                  <a:txBody>
                    <a:bodyPr/>
                    <a:lstStyle/>
                    <a:p>
                      <a:pPr marL="0" marR="0" algn="ctr" rtl="1">
                        <a:lnSpc>
                          <a:spcPct val="107000"/>
                        </a:lnSpc>
                        <a:spcBef>
                          <a:spcPts val="0"/>
                        </a:spcBef>
                        <a:spcAft>
                          <a:spcPts val="0"/>
                        </a:spcAft>
                      </a:pPr>
                      <a:r>
                        <a:rPr lang="ar-SA" sz="1400" kern="100" dirty="0">
                          <a:effectLst/>
                        </a:rPr>
                        <a:t>التجمعات السكانية</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4">
                        <a:lumMod val="40000"/>
                        <a:lumOff val="60000"/>
                      </a:schemeClr>
                    </a:solidFill>
                  </a:tcPr>
                </a:tc>
                <a:tc gridSpan="2">
                  <a:txBody>
                    <a:bodyPr/>
                    <a:lstStyle/>
                    <a:p>
                      <a:pPr marL="0" marR="0" algn="ctr" rtl="1">
                        <a:lnSpc>
                          <a:spcPct val="107000"/>
                        </a:lnSpc>
                        <a:spcBef>
                          <a:spcPts val="0"/>
                        </a:spcBef>
                        <a:spcAft>
                          <a:spcPts val="0"/>
                        </a:spcAft>
                      </a:pPr>
                      <a:r>
                        <a:rPr lang="ar-EG" sz="1100" kern="100" dirty="0">
                          <a:effectLst/>
                        </a:rPr>
                        <a:t>عدد السكان</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4">
                        <a:lumMod val="40000"/>
                        <a:lumOff val="60000"/>
                      </a:schemeClr>
                    </a:solidFill>
                  </a:tcPr>
                </a:tc>
                <a:tc hMerge="1">
                  <a:txBody>
                    <a:bodyPr/>
                    <a:lstStyle/>
                    <a:p>
                      <a:pPr marL="0" marR="0" algn="ctr" rtl="1">
                        <a:lnSpc>
                          <a:spcPct val="107000"/>
                        </a:lnSpc>
                        <a:spcBef>
                          <a:spcPts val="0"/>
                        </a:spcBef>
                        <a:spcAft>
                          <a:spcPts val="0"/>
                        </a:spcAft>
                      </a:pP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819560320"/>
                  </a:ext>
                </a:extLst>
              </a:tr>
              <a:tr h="425731">
                <a:tc vMerge="1">
                  <a:txBody>
                    <a:bodyPr/>
                    <a:lstStyle/>
                    <a:p>
                      <a:endParaRPr lang="en-US"/>
                    </a:p>
                  </a:txBody>
                  <a:tcPr/>
                </a:tc>
                <a:tc>
                  <a:txBody>
                    <a:bodyPr/>
                    <a:lstStyle/>
                    <a:p>
                      <a:pPr marL="0" marR="0" algn="ctr" rtl="1">
                        <a:lnSpc>
                          <a:spcPct val="107000"/>
                        </a:lnSpc>
                        <a:spcBef>
                          <a:spcPts val="0"/>
                        </a:spcBef>
                        <a:spcAft>
                          <a:spcPts val="0"/>
                        </a:spcAft>
                      </a:pPr>
                      <a:r>
                        <a:rPr lang="ar-SA" sz="1400" kern="100" dirty="0">
                          <a:effectLst/>
                        </a:rPr>
                        <a:t>2017</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4">
                        <a:lumMod val="20000"/>
                        <a:lumOff val="80000"/>
                      </a:schemeClr>
                    </a:solidFill>
                  </a:tcPr>
                </a:tc>
                <a:tc>
                  <a:txBody>
                    <a:bodyPr/>
                    <a:lstStyle/>
                    <a:p>
                      <a:pPr marL="0" marR="0" algn="ctr" rtl="1">
                        <a:lnSpc>
                          <a:spcPct val="107000"/>
                        </a:lnSpc>
                        <a:spcBef>
                          <a:spcPts val="0"/>
                        </a:spcBef>
                        <a:spcAft>
                          <a:spcPts val="0"/>
                        </a:spcAft>
                      </a:pPr>
                      <a:r>
                        <a:rPr lang="ar-SA" sz="1400" kern="100" dirty="0">
                          <a:effectLst/>
                        </a:rPr>
                        <a:t>202</a:t>
                      </a:r>
                      <a:r>
                        <a:rPr lang="ar-EG" sz="1400" kern="100" dirty="0">
                          <a:effectLst/>
                        </a:rPr>
                        <a:t>3</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4">
                        <a:lumMod val="20000"/>
                        <a:lumOff val="80000"/>
                      </a:schemeClr>
                    </a:solidFill>
                  </a:tcPr>
                </a:tc>
                <a:extLst>
                  <a:ext uri="{0D108BD9-81ED-4DB2-BD59-A6C34878D82A}">
                    <a16:rowId xmlns:a16="http://schemas.microsoft.com/office/drawing/2014/main" val="780883127"/>
                  </a:ext>
                </a:extLst>
              </a:tr>
              <a:tr h="335979">
                <a:tc>
                  <a:txBody>
                    <a:bodyPr/>
                    <a:lstStyle/>
                    <a:p>
                      <a:pPr marL="0" marR="0" algn="ctr" rtl="1">
                        <a:lnSpc>
                          <a:spcPct val="107000"/>
                        </a:lnSpc>
                        <a:spcBef>
                          <a:spcPts val="0"/>
                        </a:spcBef>
                        <a:spcAft>
                          <a:spcPts val="0"/>
                        </a:spcAft>
                      </a:pPr>
                      <a:r>
                        <a:rPr lang="ar-SA" sz="1400" kern="100" dirty="0">
                          <a:effectLst/>
                        </a:rPr>
                        <a:t>نابلس</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156156</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181297</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02924790"/>
                  </a:ext>
                </a:extLst>
              </a:tr>
              <a:tr h="335979">
                <a:tc>
                  <a:txBody>
                    <a:bodyPr/>
                    <a:lstStyle/>
                    <a:p>
                      <a:pPr marL="0" marR="0" algn="ctr" rtl="1">
                        <a:lnSpc>
                          <a:spcPct val="107000"/>
                        </a:lnSpc>
                        <a:spcBef>
                          <a:spcPts val="0"/>
                        </a:spcBef>
                        <a:spcAft>
                          <a:spcPts val="0"/>
                        </a:spcAft>
                      </a:pPr>
                      <a:r>
                        <a:rPr lang="ar-SA" sz="1400" kern="100" dirty="0">
                          <a:effectLst/>
                        </a:rPr>
                        <a:t>عزموط</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dirty="0">
                          <a:effectLst/>
                        </a:rPr>
                        <a:t>3435</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4084</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155309761"/>
                  </a:ext>
                </a:extLst>
              </a:tr>
              <a:tr h="362232">
                <a:tc>
                  <a:txBody>
                    <a:bodyPr/>
                    <a:lstStyle/>
                    <a:p>
                      <a:pPr marL="0" marR="0" algn="ctr" rtl="1">
                        <a:lnSpc>
                          <a:spcPct val="107000"/>
                        </a:lnSpc>
                        <a:spcBef>
                          <a:spcPts val="0"/>
                        </a:spcBef>
                        <a:spcAft>
                          <a:spcPts val="0"/>
                        </a:spcAft>
                      </a:pPr>
                      <a:r>
                        <a:rPr lang="ar-SA" sz="1400" kern="100">
                          <a:effectLst/>
                        </a:rPr>
                        <a:t>دير الحطب</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2834</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3350</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863094103"/>
                  </a:ext>
                </a:extLst>
              </a:tr>
              <a:tr h="335979">
                <a:tc>
                  <a:txBody>
                    <a:bodyPr/>
                    <a:lstStyle/>
                    <a:p>
                      <a:pPr marL="0" marR="0" algn="ctr" rtl="1">
                        <a:lnSpc>
                          <a:spcPct val="107000"/>
                        </a:lnSpc>
                        <a:spcBef>
                          <a:spcPts val="0"/>
                        </a:spcBef>
                        <a:spcAft>
                          <a:spcPts val="0"/>
                        </a:spcAft>
                      </a:pPr>
                      <a:r>
                        <a:rPr lang="ar-SA" sz="1400" kern="100" dirty="0">
                          <a:effectLst/>
                        </a:rPr>
                        <a:t>سالم</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dirty="0">
                          <a:effectLst/>
                        </a:rPr>
                        <a:t>6257</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7264</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843530140"/>
                  </a:ext>
                </a:extLst>
              </a:tr>
              <a:tr h="335979">
                <a:tc>
                  <a:txBody>
                    <a:bodyPr/>
                    <a:lstStyle/>
                    <a:p>
                      <a:pPr marL="0" marR="0" algn="ctr" rtl="1">
                        <a:lnSpc>
                          <a:spcPct val="107000"/>
                        </a:lnSpc>
                        <a:spcBef>
                          <a:spcPts val="0"/>
                        </a:spcBef>
                        <a:spcAft>
                          <a:spcPts val="0"/>
                        </a:spcAft>
                      </a:pPr>
                      <a:r>
                        <a:rPr lang="ar-SA" sz="1400" kern="100">
                          <a:effectLst/>
                        </a:rPr>
                        <a:t>روجيب</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5956</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7457</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530470289"/>
                  </a:ext>
                </a:extLst>
              </a:tr>
              <a:tr h="335979">
                <a:tc>
                  <a:txBody>
                    <a:bodyPr/>
                    <a:lstStyle/>
                    <a:p>
                      <a:pPr marL="0" marR="0" algn="ctr" rtl="1">
                        <a:lnSpc>
                          <a:spcPct val="107000"/>
                        </a:lnSpc>
                        <a:spcBef>
                          <a:spcPts val="0"/>
                        </a:spcBef>
                        <a:spcAft>
                          <a:spcPts val="0"/>
                        </a:spcAft>
                      </a:pPr>
                      <a:r>
                        <a:rPr lang="ar-SA" sz="1400" kern="100">
                          <a:effectLst/>
                        </a:rPr>
                        <a:t>كفر قليل</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3025</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3512</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806199141"/>
                  </a:ext>
                </a:extLst>
              </a:tr>
              <a:tr h="335979">
                <a:tc>
                  <a:txBody>
                    <a:bodyPr/>
                    <a:lstStyle/>
                    <a:p>
                      <a:pPr marL="0" marR="0" algn="ctr" rtl="1">
                        <a:lnSpc>
                          <a:spcPct val="107000"/>
                        </a:lnSpc>
                        <a:spcBef>
                          <a:spcPts val="0"/>
                        </a:spcBef>
                        <a:spcAft>
                          <a:spcPts val="0"/>
                        </a:spcAft>
                      </a:pPr>
                      <a:r>
                        <a:rPr lang="ar-SA" sz="1400" kern="100" dirty="0">
                          <a:effectLst/>
                        </a:rPr>
                        <a:t>عراق بورين</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1007</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1211</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552919346"/>
                  </a:ext>
                </a:extLst>
              </a:tr>
              <a:tr h="335979">
                <a:tc>
                  <a:txBody>
                    <a:bodyPr/>
                    <a:lstStyle/>
                    <a:p>
                      <a:pPr marL="0" marR="0" algn="ctr" rtl="1">
                        <a:lnSpc>
                          <a:spcPct val="107000"/>
                        </a:lnSpc>
                        <a:spcBef>
                          <a:spcPts val="0"/>
                        </a:spcBef>
                        <a:spcAft>
                          <a:spcPts val="0"/>
                        </a:spcAft>
                      </a:pPr>
                      <a:r>
                        <a:rPr lang="ar-SA" sz="1400" kern="100">
                          <a:effectLst/>
                        </a:rPr>
                        <a:t>تل</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5155</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5841</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98889055"/>
                  </a:ext>
                </a:extLst>
              </a:tr>
              <a:tr h="335979">
                <a:tc>
                  <a:txBody>
                    <a:bodyPr/>
                    <a:lstStyle/>
                    <a:p>
                      <a:pPr marL="0" marR="0" algn="ctr" rtl="1">
                        <a:lnSpc>
                          <a:spcPct val="107000"/>
                        </a:lnSpc>
                        <a:spcBef>
                          <a:spcPts val="0"/>
                        </a:spcBef>
                        <a:spcAft>
                          <a:spcPts val="0"/>
                        </a:spcAft>
                      </a:pPr>
                      <a:r>
                        <a:rPr lang="ar-SA" sz="1400" kern="100" dirty="0">
                          <a:effectLst/>
                        </a:rPr>
                        <a:t>صرة</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3379</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4065</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601799426"/>
                  </a:ext>
                </a:extLst>
              </a:tr>
              <a:tr h="335979">
                <a:tc>
                  <a:txBody>
                    <a:bodyPr/>
                    <a:lstStyle/>
                    <a:p>
                      <a:pPr marL="0" marR="0" algn="ctr" rtl="1">
                        <a:lnSpc>
                          <a:spcPct val="107000"/>
                        </a:lnSpc>
                        <a:spcBef>
                          <a:spcPts val="0"/>
                        </a:spcBef>
                        <a:spcAft>
                          <a:spcPts val="0"/>
                        </a:spcAft>
                      </a:pPr>
                      <a:r>
                        <a:rPr lang="ar-SA" sz="1400" kern="100">
                          <a:effectLst/>
                        </a:rPr>
                        <a:t>بيت ايبا</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4073</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4843</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620926976"/>
                  </a:ext>
                </a:extLst>
              </a:tr>
              <a:tr h="335979">
                <a:tc>
                  <a:txBody>
                    <a:bodyPr/>
                    <a:lstStyle/>
                    <a:p>
                      <a:pPr marL="0" marR="0" algn="ctr" rtl="1">
                        <a:lnSpc>
                          <a:spcPct val="107000"/>
                        </a:lnSpc>
                        <a:spcBef>
                          <a:spcPts val="0"/>
                        </a:spcBef>
                        <a:spcAft>
                          <a:spcPts val="0"/>
                        </a:spcAft>
                      </a:pPr>
                      <a:r>
                        <a:rPr lang="ar-SA" sz="1400" kern="100" dirty="0">
                          <a:effectLst/>
                        </a:rPr>
                        <a:t>قوصين</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2248</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2704</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010478362"/>
                  </a:ext>
                </a:extLst>
              </a:tr>
              <a:tr h="335979">
                <a:tc>
                  <a:txBody>
                    <a:bodyPr/>
                    <a:lstStyle/>
                    <a:p>
                      <a:pPr marL="0" marR="0" algn="ctr" rtl="1">
                        <a:lnSpc>
                          <a:spcPct val="107000"/>
                        </a:lnSpc>
                        <a:spcBef>
                          <a:spcPts val="0"/>
                        </a:spcBef>
                        <a:spcAft>
                          <a:spcPts val="0"/>
                        </a:spcAft>
                      </a:pPr>
                      <a:r>
                        <a:rPr lang="ar-SA" sz="1400" kern="100" dirty="0">
                          <a:effectLst/>
                        </a:rPr>
                        <a:t>زواتا</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2533</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a:effectLst/>
                        </a:rPr>
                        <a:t>3100</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011829170"/>
                  </a:ext>
                </a:extLst>
              </a:tr>
              <a:tr h="335979">
                <a:tc>
                  <a:txBody>
                    <a:bodyPr/>
                    <a:lstStyle/>
                    <a:p>
                      <a:pPr marL="0" marR="0" algn="ctr" rtl="1">
                        <a:lnSpc>
                          <a:spcPct val="107000"/>
                        </a:lnSpc>
                        <a:spcBef>
                          <a:spcPts val="0"/>
                        </a:spcBef>
                        <a:spcAft>
                          <a:spcPts val="0"/>
                        </a:spcAft>
                      </a:pPr>
                      <a:r>
                        <a:rPr lang="ar-SA" sz="1400" kern="100" dirty="0">
                          <a:effectLst/>
                        </a:rPr>
                        <a:t>بيت وزن</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a:effectLst/>
                        </a:rPr>
                        <a:t>1310</a:t>
                      </a:r>
                      <a:endParaRPr lang="en-US"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dirty="0">
                          <a:effectLst/>
                        </a:rPr>
                        <a:t>1521</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662421762"/>
                  </a:ext>
                </a:extLst>
              </a:tr>
              <a:tr h="335979">
                <a:tc>
                  <a:txBody>
                    <a:bodyPr/>
                    <a:lstStyle/>
                    <a:p>
                      <a:pPr marL="0" marR="0" algn="ctr" rtl="1">
                        <a:lnSpc>
                          <a:spcPct val="107000"/>
                        </a:lnSpc>
                        <a:spcBef>
                          <a:spcPts val="0"/>
                        </a:spcBef>
                        <a:spcAft>
                          <a:spcPts val="0"/>
                        </a:spcAft>
                      </a:pPr>
                      <a:r>
                        <a:rPr lang="ar-SA" sz="1400" kern="100" dirty="0">
                          <a:effectLst/>
                        </a:rPr>
                        <a:t>دير شرف</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chemeClr val="accent2">
                        <a:lumMod val="40000"/>
                        <a:lumOff val="60000"/>
                      </a:schemeClr>
                    </a:solidFill>
                  </a:tcPr>
                </a:tc>
                <a:tc>
                  <a:txBody>
                    <a:bodyPr/>
                    <a:lstStyle/>
                    <a:p>
                      <a:pPr marL="0" marR="0" algn="ctr" rtl="1">
                        <a:lnSpc>
                          <a:spcPct val="107000"/>
                        </a:lnSpc>
                        <a:spcBef>
                          <a:spcPts val="0"/>
                        </a:spcBef>
                        <a:spcAft>
                          <a:spcPts val="0"/>
                        </a:spcAft>
                      </a:pPr>
                      <a:r>
                        <a:rPr lang="ar-SA" sz="1400" kern="100" dirty="0">
                          <a:effectLst/>
                        </a:rPr>
                        <a:t>2945</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07000"/>
                        </a:lnSpc>
                        <a:spcBef>
                          <a:spcPts val="0"/>
                        </a:spcBef>
                        <a:spcAft>
                          <a:spcPts val="0"/>
                        </a:spcAft>
                      </a:pPr>
                      <a:r>
                        <a:rPr lang="ar-SA" sz="1400" kern="100" dirty="0">
                          <a:effectLst/>
                        </a:rPr>
                        <a:t>3357</a:t>
                      </a:r>
                      <a:endParaRPr lang="en-US"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268710519"/>
                  </a:ext>
                </a:extLst>
              </a:tr>
            </a:tbl>
          </a:graphicData>
        </a:graphic>
      </p:graphicFrame>
      <p:pic>
        <p:nvPicPr>
          <p:cNvPr id="8" name="Picture 7">
            <a:extLst>
              <a:ext uri="{FF2B5EF4-FFF2-40B4-BE49-F238E27FC236}">
                <a16:creationId xmlns:a16="http://schemas.microsoft.com/office/drawing/2014/main" id="{4C2F0970-0F83-0414-78FF-7CE66F5FF3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5" name="Rectangle 4">
            <a:extLst>
              <a:ext uri="{FF2B5EF4-FFF2-40B4-BE49-F238E27FC236}">
                <a16:creationId xmlns:a16="http://schemas.microsoft.com/office/drawing/2014/main" id="{2B48D5BB-BDFA-6819-1239-A24E37F56600}"/>
              </a:ext>
            </a:extLst>
          </p:cNvPr>
          <p:cNvSpPr/>
          <p:nvPr/>
        </p:nvSpPr>
        <p:spPr>
          <a:xfrm>
            <a:off x="8875059" y="787400"/>
            <a:ext cx="3191371"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BF1DFF3D-9600-1CDF-0F3E-02C184F7D3CA}"/>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النمو السكاني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7" name="Rectangle 6">
            <a:extLst>
              <a:ext uri="{FF2B5EF4-FFF2-40B4-BE49-F238E27FC236}">
                <a16:creationId xmlns:a16="http://schemas.microsoft.com/office/drawing/2014/main" id="{AC8AEFC6-FA5E-B65B-5318-405B42E63686}"/>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14767914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cture background">
            <a:extLst>
              <a:ext uri="{FF2B5EF4-FFF2-40B4-BE49-F238E27FC236}">
                <a16:creationId xmlns:a16="http://schemas.microsoft.com/office/drawing/2014/main" id="{915298BA-39AA-9EB4-D53C-2C6716DD63F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Chart 1">
            <a:extLst>
              <a:ext uri="{FF2B5EF4-FFF2-40B4-BE49-F238E27FC236}">
                <a16:creationId xmlns:a16="http://schemas.microsoft.com/office/drawing/2014/main" id="{19486E65-0E5D-AF66-24AC-E5CCF5B96664}"/>
              </a:ext>
            </a:extLst>
          </p:cNvPr>
          <p:cNvGraphicFramePr>
            <a:graphicFrameLocks/>
          </p:cNvGraphicFramePr>
          <p:nvPr>
            <p:extLst>
              <p:ext uri="{D42A27DB-BD31-4B8C-83A1-F6EECF244321}">
                <p14:modId xmlns:p14="http://schemas.microsoft.com/office/powerpoint/2010/main" val="1290027721"/>
              </p:ext>
            </p:extLst>
          </p:nvPr>
        </p:nvGraphicFramePr>
        <p:xfrm>
          <a:off x="269631" y="175846"/>
          <a:ext cx="11347938" cy="6682154"/>
        </p:xfrm>
        <a:graphic>
          <a:graphicData uri="http://schemas.openxmlformats.org/drawingml/2006/chart">
            <c:chart xmlns:c="http://schemas.openxmlformats.org/drawingml/2006/chart" xmlns:r="http://schemas.openxmlformats.org/officeDocument/2006/relationships" r:id="rId4"/>
          </a:graphicData>
        </a:graphic>
      </p:graphicFrame>
      <p:sp>
        <p:nvSpPr>
          <p:cNvPr id="5" name="Rectangle 4">
            <a:extLst>
              <a:ext uri="{FF2B5EF4-FFF2-40B4-BE49-F238E27FC236}">
                <a16:creationId xmlns:a16="http://schemas.microsoft.com/office/drawing/2014/main" id="{540C59FD-65F7-9DD2-9AD4-702C8DCA089D}"/>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11558949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8F767E-ACE1-2854-1579-011F5497BB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6" name="Chart 5">
            <a:extLst>
              <a:ext uri="{FF2B5EF4-FFF2-40B4-BE49-F238E27FC236}">
                <a16:creationId xmlns:a16="http://schemas.microsoft.com/office/drawing/2014/main" id="{A469EC89-9E64-AC78-7CD9-09457AE8D9FA}"/>
              </a:ext>
            </a:extLst>
          </p:cNvPr>
          <p:cNvGraphicFramePr>
            <a:graphicFrameLocks/>
          </p:cNvGraphicFramePr>
          <p:nvPr/>
        </p:nvGraphicFramePr>
        <p:xfrm>
          <a:off x="8545484" y="747592"/>
          <a:ext cx="3920836" cy="283464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1">
            <a:extLst>
              <a:ext uri="{FF2B5EF4-FFF2-40B4-BE49-F238E27FC236}">
                <a16:creationId xmlns:a16="http://schemas.microsoft.com/office/drawing/2014/main" id="{EC2C9ABF-10E6-D9F8-1AC7-28A0C39DA825}"/>
              </a:ext>
            </a:extLst>
          </p:cNvPr>
          <p:cNvSpPr txBox="1"/>
          <p:nvPr/>
        </p:nvSpPr>
        <p:spPr>
          <a:xfrm>
            <a:off x="9150447" y="3752596"/>
            <a:ext cx="2272146" cy="569424"/>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r" rtl="1"/>
            <a:r>
              <a:rPr lang="ar-EG" sz="1800" b="1" dirty="0">
                <a:solidFill>
                  <a:srgbClr val="FD8C3C"/>
                </a:solidFill>
                <a:effectLst>
                  <a:outerShdw blurRad="38100" dist="38100" dir="2700000" algn="tl">
                    <a:srgbClr val="000000">
                      <a:alpha val="43137"/>
                    </a:srgbClr>
                  </a:outerShdw>
                </a:effectLst>
              </a:rPr>
              <a:t>نلا حظ ان اغلب ارتفاعات المنطقة الحضرية  تتراوح ما بين 481 - 568</a:t>
            </a:r>
            <a:endParaRPr lang="en-US" sz="1800" b="1" dirty="0">
              <a:solidFill>
                <a:srgbClr val="FD8C3C"/>
              </a:solidFill>
              <a:effectLst>
                <a:outerShdw blurRad="38100" dist="38100" dir="2700000" algn="tl">
                  <a:srgbClr val="000000">
                    <a:alpha val="43137"/>
                  </a:srgbClr>
                </a:outerShdw>
              </a:effectLst>
            </a:endParaRPr>
          </a:p>
        </p:txBody>
      </p:sp>
      <p:sp>
        <p:nvSpPr>
          <p:cNvPr id="9" name="Rectangle 8">
            <a:extLst>
              <a:ext uri="{FF2B5EF4-FFF2-40B4-BE49-F238E27FC236}">
                <a16:creationId xmlns:a16="http://schemas.microsoft.com/office/drawing/2014/main" id="{643E895F-A65D-B92A-CEE0-82748CF5555A}"/>
              </a:ext>
            </a:extLst>
          </p:cNvPr>
          <p:cNvSpPr/>
          <p:nvPr/>
        </p:nvSpPr>
        <p:spPr>
          <a:xfrm>
            <a:off x="8968079"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943DF57-312B-0E53-D8CF-192BA814AE20}"/>
              </a:ext>
            </a:extLst>
          </p:cNvPr>
          <p:cNvPicPr>
            <a:picLocks noChangeAspect="1"/>
          </p:cNvPicPr>
          <p:nvPr/>
        </p:nvPicPr>
        <p:blipFill>
          <a:blip r:embed="rId4"/>
          <a:stretch>
            <a:fillRect/>
          </a:stretch>
        </p:blipFill>
        <p:spPr>
          <a:xfrm>
            <a:off x="9227976" y="5241517"/>
            <a:ext cx="2558400" cy="868891"/>
          </a:xfrm>
          <a:prstGeom prst="rect">
            <a:avLst/>
          </a:prstGeom>
        </p:spPr>
      </p:pic>
      <p:sp>
        <p:nvSpPr>
          <p:cNvPr id="2" name="Freeform: Shape 1">
            <a:extLst>
              <a:ext uri="{FF2B5EF4-FFF2-40B4-BE49-F238E27FC236}">
                <a16:creationId xmlns:a16="http://schemas.microsoft.com/office/drawing/2014/main" id="{9373D898-1E9F-C7AB-40F1-C0AB8B054312}"/>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Rectangle 9">
            <a:extLst>
              <a:ext uri="{FF2B5EF4-FFF2-40B4-BE49-F238E27FC236}">
                <a16:creationId xmlns:a16="http://schemas.microsoft.com/office/drawing/2014/main" id="{3103A0F3-EFD4-5804-7CE7-8C5B0D244E78}"/>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42518714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6C9DFE-646A-CB90-841E-F7C5230E30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7" name="Chart 6">
            <a:extLst>
              <a:ext uri="{FF2B5EF4-FFF2-40B4-BE49-F238E27FC236}">
                <a16:creationId xmlns:a16="http://schemas.microsoft.com/office/drawing/2014/main" id="{9E8D01D9-F830-C648-AEEB-2BC5B50CAA10}"/>
              </a:ext>
            </a:extLst>
          </p:cNvPr>
          <p:cNvGraphicFramePr>
            <a:graphicFrameLocks/>
          </p:cNvGraphicFramePr>
          <p:nvPr/>
        </p:nvGraphicFramePr>
        <p:xfrm>
          <a:off x="8687428" y="1034702"/>
          <a:ext cx="3692204" cy="2394298"/>
        </p:xfrm>
        <a:graphic>
          <a:graphicData uri="http://schemas.openxmlformats.org/drawingml/2006/chart">
            <c:chart xmlns:c="http://schemas.openxmlformats.org/drawingml/2006/chart" xmlns:r="http://schemas.openxmlformats.org/officeDocument/2006/relationships" r:id="rId3"/>
          </a:graphicData>
        </a:graphic>
      </p:graphicFrame>
      <p:sp>
        <p:nvSpPr>
          <p:cNvPr id="8" name="Rectangle 7">
            <a:extLst>
              <a:ext uri="{FF2B5EF4-FFF2-40B4-BE49-F238E27FC236}">
                <a16:creationId xmlns:a16="http://schemas.microsoft.com/office/drawing/2014/main" id="{7D46860D-FA47-591A-164A-2562B7CA01EE}"/>
              </a:ext>
            </a:extLst>
          </p:cNvPr>
          <p:cNvSpPr/>
          <p:nvPr/>
        </p:nvSpPr>
        <p:spPr>
          <a:xfrm>
            <a:off x="8968079"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1">
            <a:extLst>
              <a:ext uri="{FF2B5EF4-FFF2-40B4-BE49-F238E27FC236}">
                <a16:creationId xmlns:a16="http://schemas.microsoft.com/office/drawing/2014/main" id="{5ACD0934-59E0-C5E2-40DA-1264968F4929}"/>
              </a:ext>
            </a:extLst>
          </p:cNvPr>
          <p:cNvSpPr txBox="1"/>
          <p:nvPr/>
        </p:nvSpPr>
        <p:spPr>
          <a:xfrm>
            <a:off x="9396153" y="2726574"/>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52B700"/>
                </a:solidFill>
                <a:effectLst>
                  <a:outerShdw blurRad="38100" dist="38100" dir="2700000" algn="tl">
                    <a:srgbClr val="000000">
                      <a:alpha val="43137"/>
                    </a:srgbClr>
                  </a:outerShdw>
                </a:effectLst>
              </a:rPr>
              <a:t>4%</a:t>
            </a:r>
          </a:p>
        </p:txBody>
      </p:sp>
      <p:sp>
        <p:nvSpPr>
          <p:cNvPr id="11" name="TextBox 1">
            <a:extLst>
              <a:ext uri="{FF2B5EF4-FFF2-40B4-BE49-F238E27FC236}">
                <a16:creationId xmlns:a16="http://schemas.microsoft.com/office/drawing/2014/main" id="{46757F71-7FAC-2755-809E-2B65109B2DB8}"/>
              </a:ext>
            </a:extLst>
          </p:cNvPr>
          <p:cNvSpPr txBox="1"/>
          <p:nvPr/>
        </p:nvSpPr>
        <p:spPr>
          <a:xfrm>
            <a:off x="9585877" y="2866782"/>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6FC500"/>
                </a:solidFill>
                <a:effectLst>
                  <a:outerShdw blurRad="38100" dist="38100" dir="2700000" algn="tl">
                    <a:srgbClr val="000000">
                      <a:alpha val="43137"/>
                    </a:srgbClr>
                  </a:outerShdw>
                </a:effectLst>
              </a:rPr>
              <a:t>5%</a:t>
            </a:r>
          </a:p>
        </p:txBody>
      </p:sp>
      <p:sp>
        <p:nvSpPr>
          <p:cNvPr id="12" name="TextBox 1">
            <a:extLst>
              <a:ext uri="{FF2B5EF4-FFF2-40B4-BE49-F238E27FC236}">
                <a16:creationId xmlns:a16="http://schemas.microsoft.com/office/drawing/2014/main" id="{825B05E8-6BA2-496A-FFFA-2F7290CEDB93}"/>
              </a:ext>
            </a:extLst>
          </p:cNvPr>
          <p:cNvSpPr txBox="1"/>
          <p:nvPr/>
        </p:nvSpPr>
        <p:spPr>
          <a:xfrm>
            <a:off x="9874134" y="2764397"/>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8ED400"/>
                </a:solidFill>
                <a:effectLst>
                  <a:outerShdw blurRad="38100" dist="38100" dir="2700000" algn="tl">
                    <a:srgbClr val="000000">
                      <a:alpha val="43137"/>
                    </a:srgbClr>
                  </a:outerShdw>
                </a:effectLst>
              </a:rPr>
              <a:t>4%</a:t>
            </a:r>
          </a:p>
        </p:txBody>
      </p:sp>
      <p:sp>
        <p:nvSpPr>
          <p:cNvPr id="13" name="TextBox 1">
            <a:extLst>
              <a:ext uri="{FF2B5EF4-FFF2-40B4-BE49-F238E27FC236}">
                <a16:creationId xmlns:a16="http://schemas.microsoft.com/office/drawing/2014/main" id="{9B6B0F9E-2039-3CB0-F1FE-F595A24B0952}"/>
              </a:ext>
            </a:extLst>
          </p:cNvPr>
          <p:cNvSpPr txBox="1"/>
          <p:nvPr/>
        </p:nvSpPr>
        <p:spPr>
          <a:xfrm>
            <a:off x="10120941" y="2834501"/>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8ED400"/>
                </a:solidFill>
                <a:effectLst>
                  <a:outerShdw blurRad="38100" dist="38100" dir="2700000" algn="tl">
                    <a:srgbClr val="000000">
                      <a:alpha val="43137"/>
                    </a:srgbClr>
                  </a:outerShdw>
                </a:effectLst>
              </a:rPr>
              <a:t>4%</a:t>
            </a:r>
          </a:p>
        </p:txBody>
      </p:sp>
      <p:sp>
        <p:nvSpPr>
          <p:cNvPr id="14" name="TextBox 1">
            <a:extLst>
              <a:ext uri="{FF2B5EF4-FFF2-40B4-BE49-F238E27FC236}">
                <a16:creationId xmlns:a16="http://schemas.microsoft.com/office/drawing/2014/main" id="{3A497B97-5EEB-3B1D-56DA-870981A241F9}"/>
              </a:ext>
            </a:extLst>
          </p:cNvPr>
          <p:cNvSpPr txBox="1"/>
          <p:nvPr/>
        </p:nvSpPr>
        <p:spPr>
          <a:xfrm>
            <a:off x="10379742" y="2893106"/>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D5F100"/>
                </a:solidFill>
                <a:effectLst>
                  <a:outerShdw blurRad="38100" dist="38100" dir="2700000" algn="tl">
                    <a:srgbClr val="000000">
                      <a:alpha val="43137"/>
                    </a:srgbClr>
                  </a:outerShdw>
                </a:effectLst>
              </a:rPr>
              <a:t>3%</a:t>
            </a:r>
          </a:p>
        </p:txBody>
      </p:sp>
      <p:sp>
        <p:nvSpPr>
          <p:cNvPr id="15" name="TextBox 1">
            <a:extLst>
              <a:ext uri="{FF2B5EF4-FFF2-40B4-BE49-F238E27FC236}">
                <a16:creationId xmlns:a16="http://schemas.microsoft.com/office/drawing/2014/main" id="{8EB961A8-C0F2-294A-751C-7DFD6376D5A2}"/>
              </a:ext>
            </a:extLst>
          </p:cNvPr>
          <p:cNvSpPr txBox="1"/>
          <p:nvPr/>
        </p:nvSpPr>
        <p:spPr>
          <a:xfrm>
            <a:off x="10645719" y="2902942"/>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D5F100"/>
                </a:solidFill>
                <a:effectLst>
                  <a:outerShdw blurRad="38100" dist="38100" dir="2700000" algn="tl">
                    <a:srgbClr val="000000">
                      <a:alpha val="43137"/>
                    </a:srgbClr>
                  </a:outerShdw>
                </a:effectLst>
              </a:rPr>
              <a:t>3%</a:t>
            </a:r>
          </a:p>
        </p:txBody>
      </p:sp>
      <p:sp>
        <p:nvSpPr>
          <p:cNvPr id="16" name="TextBox 1">
            <a:extLst>
              <a:ext uri="{FF2B5EF4-FFF2-40B4-BE49-F238E27FC236}">
                <a16:creationId xmlns:a16="http://schemas.microsoft.com/office/drawing/2014/main" id="{C6226E8D-AECC-F22B-0488-136D98ADA811}"/>
              </a:ext>
            </a:extLst>
          </p:cNvPr>
          <p:cNvSpPr txBox="1"/>
          <p:nvPr/>
        </p:nvSpPr>
        <p:spPr>
          <a:xfrm>
            <a:off x="10857723" y="2926079"/>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FFD401"/>
                </a:solidFill>
                <a:effectLst>
                  <a:outerShdw blurRad="38100" dist="38100" dir="2700000" algn="tl">
                    <a:srgbClr val="000000">
                      <a:alpha val="43137"/>
                    </a:srgbClr>
                  </a:outerShdw>
                </a:effectLst>
              </a:rPr>
              <a:t>2%</a:t>
            </a:r>
          </a:p>
        </p:txBody>
      </p:sp>
      <p:sp>
        <p:nvSpPr>
          <p:cNvPr id="17" name="TextBox 1">
            <a:extLst>
              <a:ext uri="{FF2B5EF4-FFF2-40B4-BE49-F238E27FC236}">
                <a16:creationId xmlns:a16="http://schemas.microsoft.com/office/drawing/2014/main" id="{AB80F5B6-259E-E097-E57C-37C28B9DCA12}"/>
              </a:ext>
            </a:extLst>
          </p:cNvPr>
          <p:cNvSpPr txBox="1"/>
          <p:nvPr/>
        </p:nvSpPr>
        <p:spPr>
          <a:xfrm>
            <a:off x="11121191" y="2949216"/>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FFAA01"/>
                </a:solidFill>
                <a:effectLst>
                  <a:outerShdw blurRad="38100" dist="38100" dir="2700000" algn="tl">
                    <a:srgbClr val="000000">
                      <a:alpha val="43137"/>
                    </a:srgbClr>
                  </a:outerShdw>
                </a:effectLst>
              </a:rPr>
              <a:t>1%</a:t>
            </a:r>
          </a:p>
        </p:txBody>
      </p:sp>
      <p:sp>
        <p:nvSpPr>
          <p:cNvPr id="18" name="TextBox 1">
            <a:extLst>
              <a:ext uri="{FF2B5EF4-FFF2-40B4-BE49-F238E27FC236}">
                <a16:creationId xmlns:a16="http://schemas.microsoft.com/office/drawing/2014/main" id="{2D711254-F70C-4230-99C6-D9A95DD5827A}"/>
              </a:ext>
            </a:extLst>
          </p:cNvPr>
          <p:cNvSpPr txBox="1"/>
          <p:nvPr/>
        </p:nvSpPr>
        <p:spPr>
          <a:xfrm>
            <a:off x="11344722" y="2953653"/>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FF7F00"/>
                </a:solidFill>
                <a:effectLst>
                  <a:outerShdw blurRad="38100" dist="38100" dir="2700000" algn="tl">
                    <a:srgbClr val="000000">
                      <a:alpha val="43137"/>
                    </a:srgbClr>
                  </a:outerShdw>
                </a:effectLst>
              </a:rPr>
              <a:t>1%</a:t>
            </a:r>
          </a:p>
        </p:txBody>
      </p:sp>
      <p:sp>
        <p:nvSpPr>
          <p:cNvPr id="19" name="TextBox 1">
            <a:extLst>
              <a:ext uri="{FF2B5EF4-FFF2-40B4-BE49-F238E27FC236}">
                <a16:creationId xmlns:a16="http://schemas.microsoft.com/office/drawing/2014/main" id="{B22CBD61-BB0C-1836-F130-CBF443770EB3}"/>
              </a:ext>
            </a:extLst>
          </p:cNvPr>
          <p:cNvSpPr txBox="1"/>
          <p:nvPr/>
        </p:nvSpPr>
        <p:spPr>
          <a:xfrm>
            <a:off x="11593849" y="2958090"/>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FF5500"/>
                </a:solidFill>
                <a:effectLst>
                  <a:outerShdw blurRad="38100" dist="38100" dir="2700000" algn="tl">
                    <a:srgbClr val="000000">
                      <a:alpha val="43137"/>
                    </a:srgbClr>
                  </a:outerShdw>
                </a:effectLst>
              </a:rPr>
              <a:t>1%</a:t>
            </a:r>
          </a:p>
        </p:txBody>
      </p:sp>
      <p:sp>
        <p:nvSpPr>
          <p:cNvPr id="20" name="TextBox 1">
            <a:extLst>
              <a:ext uri="{FF2B5EF4-FFF2-40B4-BE49-F238E27FC236}">
                <a16:creationId xmlns:a16="http://schemas.microsoft.com/office/drawing/2014/main" id="{5C468879-48A0-D4FB-63AE-BEBD3AA53F74}"/>
              </a:ext>
            </a:extLst>
          </p:cNvPr>
          <p:cNvSpPr txBox="1"/>
          <p:nvPr/>
        </p:nvSpPr>
        <p:spPr>
          <a:xfrm>
            <a:off x="9321477" y="3867048"/>
            <a:ext cx="2278593" cy="1900817"/>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rtl="1"/>
            <a:r>
              <a:rPr lang="ar-EG" sz="1800" b="1" dirty="0">
                <a:solidFill>
                  <a:srgbClr val="38A700"/>
                </a:solidFill>
                <a:effectLst>
                  <a:outerShdw blurRad="38100" dist="38100" dir="2700000" algn="tl">
                    <a:srgbClr val="000000">
                      <a:alpha val="43137"/>
                    </a:srgbClr>
                  </a:outerShdw>
                </a:effectLst>
              </a:rPr>
              <a:t>نلا حظ ان اغلب ميلان المنطقة الحضرية  يتراوح ما بين 0 – 1.88</a:t>
            </a:r>
          </a:p>
          <a:p>
            <a:pPr algn="ctr" rtl="1"/>
            <a:r>
              <a:rPr lang="ar-EG" sz="1800" b="1" dirty="0">
                <a:solidFill>
                  <a:srgbClr val="38A700"/>
                </a:solidFill>
                <a:effectLst>
                  <a:outerShdw blurRad="38100" dist="38100" dir="2700000" algn="tl">
                    <a:srgbClr val="000000">
                      <a:alpha val="43137"/>
                    </a:srgbClr>
                  </a:outerShdw>
                </a:effectLst>
              </a:rPr>
              <a:t>ويعتبر شيء ايجابي للزراعة في المنطقة </a:t>
            </a:r>
            <a:endParaRPr lang="en-US" sz="1800" b="1" dirty="0">
              <a:solidFill>
                <a:srgbClr val="38A700"/>
              </a:solidFill>
              <a:effectLst>
                <a:outerShdw blurRad="38100" dist="38100" dir="2700000" algn="tl">
                  <a:srgbClr val="000000">
                    <a:alpha val="43137"/>
                  </a:srgbClr>
                </a:outerShdw>
              </a:effectLst>
            </a:endParaRPr>
          </a:p>
        </p:txBody>
      </p:sp>
      <p:sp>
        <p:nvSpPr>
          <p:cNvPr id="21" name="TextBox 1">
            <a:extLst>
              <a:ext uri="{FF2B5EF4-FFF2-40B4-BE49-F238E27FC236}">
                <a16:creationId xmlns:a16="http://schemas.microsoft.com/office/drawing/2014/main" id="{8FD4D50A-41B1-3BAE-DA8E-1FEC536614E5}"/>
              </a:ext>
            </a:extLst>
          </p:cNvPr>
          <p:cNvSpPr txBox="1"/>
          <p:nvPr/>
        </p:nvSpPr>
        <p:spPr>
          <a:xfrm>
            <a:off x="9080269" y="938974"/>
            <a:ext cx="631768" cy="399011"/>
          </a:xfrm>
          <a:prstGeom prst="rect">
            <a:avLst/>
          </a:prstGeom>
          <a:effectLst>
            <a:outerShdw blurRad="50800" dist="38100" dir="5400000" algn="t" rotWithShape="0">
              <a:prstClr val="black">
                <a:alpha val="40000"/>
              </a:prstClr>
            </a:outerShdw>
          </a:effectLst>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b="1" dirty="0">
                <a:solidFill>
                  <a:srgbClr val="52B700"/>
                </a:solidFill>
                <a:effectLst>
                  <a:outerShdw blurRad="38100" dist="38100" dir="2700000" algn="tl">
                    <a:srgbClr val="000000">
                      <a:alpha val="43137"/>
                    </a:srgbClr>
                  </a:outerShdw>
                </a:effectLst>
              </a:rPr>
              <a:t>74%</a:t>
            </a:r>
          </a:p>
        </p:txBody>
      </p:sp>
      <p:sp>
        <p:nvSpPr>
          <p:cNvPr id="6" name="Freeform: Shape 5">
            <a:extLst>
              <a:ext uri="{FF2B5EF4-FFF2-40B4-BE49-F238E27FC236}">
                <a16:creationId xmlns:a16="http://schemas.microsoft.com/office/drawing/2014/main" id="{B9E55252-B982-8A18-98BF-0EC4C66B74CE}"/>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9" name="Rectangle 8">
            <a:extLst>
              <a:ext uri="{FF2B5EF4-FFF2-40B4-BE49-F238E27FC236}">
                <a16:creationId xmlns:a16="http://schemas.microsoft.com/office/drawing/2014/main" id="{904A4223-7A04-1829-76D7-B7BFA40EBE16}"/>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760669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DB9F469-9120-1EB6-CE85-5EC2516788EA}"/>
              </a:ext>
            </a:extLst>
          </p:cNvPr>
          <p:cNvGraphicFramePr>
            <a:graphicFrameLocks noGrp="1"/>
          </p:cNvGraphicFramePr>
          <p:nvPr/>
        </p:nvGraphicFramePr>
        <p:xfrm>
          <a:off x="9087077" y="3601548"/>
          <a:ext cx="2883060" cy="2714477"/>
        </p:xfrm>
        <a:graphic>
          <a:graphicData uri="http://schemas.openxmlformats.org/drawingml/2006/table">
            <a:tbl>
              <a:tblPr firstRow="1" bandRow="1">
                <a:effectLst>
                  <a:outerShdw blurRad="50800" dist="38100" dir="8100000" algn="tr" rotWithShape="0">
                    <a:prstClr val="black">
                      <a:alpha val="40000"/>
                    </a:prstClr>
                  </a:outerShdw>
                </a:effectLst>
                <a:tableStyleId>{E8B1032C-EA38-4F05-BA0D-38AFFFC7BED3}</a:tableStyleId>
              </a:tblPr>
              <a:tblGrid>
                <a:gridCol w="1441530">
                  <a:extLst>
                    <a:ext uri="{9D8B030D-6E8A-4147-A177-3AD203B41FA5}">
                      <a16:colId xmlns:a16="http://schemas.microsoft.com/office/drawing/2014/main" val="3368777975"/>
                    </a:ext>
                  </a:extLst>
                </a:gridCol>
                <a:gridCol w="1441530">
                  <a:extLst>
                    <a:ext uri="{9D8B030D-6E8A-4147-A177-3AD203B41FA5}">
                      <a16:colId xmlns:a16="http://schemas.microsoft.com/office/drawing/2014/main" val="2055285269"/>
                    </a:ext>
                  </a:extLst>
                </a:gridCol>
              </a:tblGrid>
              <a:tr h="778860">
                <a:tc>
                  <a:txBody>
                    <a:bodyPr/>
                    <a:lstStyle/>
                    <a:p>
                      <a:pPr algn="r"/>
                      <a:r>
                        <a:rPr lang="ar-EG" sz="1600" b="0" dirty="0"/>
                        <a:t>تربة خصبة جيدة الأنتاج</a:t>
                      </a:r>
                      <a:endParaRPr lang="en-US" sz="16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5550E">
                        <a:alpha val="10000"/>
                      </a:srgbClr>
                    </a:solidFill>
                  </a:tcPr>
                </a:tc>
                <a:tc>
                  <a:txBody>
                    <a:bodyPr/>
                    <a:lstStyle/>
                    <a:p>
                      <a:pPr algn="r"/>
                      <a:r>
                        <a:rPr lang="ar-EG" sz="1600" b="1" dirty="0"/>
                        <a:t>تربة جبلية  ("تيراروزا"التربة الحمراء)</a:t>
                      </a:r>
                      <a:endParaRPr lang="en-US" sz="16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5550E"/>
                    </a:solidFill>
                  </a:tcPr>
                </a:tc>
                <a:extLst>
                  <a:ext uri="{0D108BD9-81ED-4DB2-BD59-A6C34878D82A}">
                    <a16:rowId xmlns:a16="http://schemas.microsoft.com/office/drawing/2014/main" val="3713443667"/>
                  </a:ext>
                </a:extLst>
              </a:tr>
              <a:tr h="1112657">
                <a:tc>
                  <a:txBody>
                    <a:bodyPr/>
                    <a:lstStyle/>
                    <a:p>
                      <a:pPr algn="r"/>
                      <a:r>
                        <a:rPr lang="ar-EG" sz="1600" b="0" dirty="0"/>
                        <a:t>تتكون من ترسبات مائية وهوائية</a:t>
                      </a:r>
                      <a:endParaRPr lang="en-US" sz="16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5550E">
                        <a:alpha val="10000"/>
                      </a:srgbClr>
                    </a:solidFill>
                  </a:tcPr>
                </a:tc>
                <a:tc>
                  <a:txBody>
                    <a:bodyPr/>
                    <a:lstStyle/>
                    <a:p>
                      <a:pPr algn="r"/>
                      <a:r>
                        <a:rPr lang="ar-EG" sz="1600" b="1" dirty="0"/>
                        <a:t>تربة ثقيلة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DAE6B"/>
                    </a:solidFill>
                  </a:tcPr>
                </a:tc>
                <a:extLst>
                  <a:ext uri="{0D108BD9-81ED-4DB2-BD59-A6C34878D82A}">
                    <a16:rowId xmlns:a16="http://schemas.microsoft.com/office/drawing/2014/main" val="1968899756"/>
                  </a:ext>
                </a:extLst>
              </a:tr>
              <a:tr h="778860">
                <a:tc>
                  <a:txBody>
                    <a:bodyPr/>
                    <a:lstStyle/>
                    <a:p>
                      <a:pPr algn="r"/>
                      <a:r>
                        <a:rPr lang="ar-EG" sz="1600" b="0" dirty="0"/>
                        <a:t>تربة خفيفة جيدة للانتاج</a:t>
                      </a:r>
                      <a:endParaRPr lang="en-US" sz="1600" b="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5550E">
                        <a:alpha val="10000"/>
                      </a:srgbClr>
                    </a:solidFill>
                  </a:tcPr>
                </a:tc>
                <a:tc>
                  <a:txBody>
                    <a:bodyPr/>
                    <a:lstStyle/>
                    <a:p>
                      <a:pPr algn="r"/>
                      <a:r>
                        <a:rPr lang="ar-EG" sz="1600" b="1" dirty="0"/>
                        <a:t>التربة الوردية الحمراء والبنية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EE6CE"/>
                    </a:solidFill>
                  </a:tcPr>
                </a:tc>
                <a:extLst>
                  <a:ext uri="{0D108BD9-81ED-4DB2-BD59-A6C34878D82A}">
                    <a16:rowId xmlns:a16="http://schemas.microsoft.com/office/drawing/2014/main" val="2352727928"/>
                  </a:ext>
                </a:extLst>
              </a:tr>
            </a:tbl>
          </a:graphicData>
        </a:graphic>
      </p:graphicFrame>
      <p:pic>
        <p:nvPicPr>
          <p:cNvPr id="7" name="Picture 6">
            <a:extLst>
              <a:ext uri="{FF2B5EF4-FFF2-40B4-BE49-F238E27FC236}">
                <a16:creationId xmlns:a16="http://schemas.microsoft.com/office/drawing/2014/main" id="{09AC724A-873B-BF5F-F53F-9D2B8BE0DE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8" name="Chart 7">
            <a:extLst>
              <a:ext uri="{FF2B5EF4-FFF2-40B4-BE49-F238E27FC236}">
                <a16:creationId xmlns:a16="http://schemas.microsoft.com/office/drawing/2014/main" id="{D6F01841-8231-5A4F-2200-17102CB5F1A3}"/>
              </a:ext>
            </a:extLst>
          </p:cNvPr>
          <p:cNvGraphicFramePr>
            <a:graphicFrameLocks/>
          </p:cNvGraphicFramePr>
          <p:nvPr/>
        </p:nvGraphicFramePr>
        <p:xfrm>
          <a:off x="8285942" y="855314"/>
          <a:ext cx="4393738" cy="2573686"/>
        </p:xfrm>
        <a:graphic>
          <a:graphicData uri="http://schemas.openxmlformats.org/drawingml/2006/chart">
            <c:chart xmlns:c="http://schemas.openxmlformats.org/drawingml/2006/chart" xmlns:r="http://schemas.openxmlformats.org/officeDocument/2006/relationships" r:id="rId3"/>
          </a:graphicData>
        </a:graphic>
      </p:graphicFrame>
      <p:sp>
        <p:nvSpPr>
          <p:cNvPr id="9" name="Rectangle 8">
            <a:extLst>
              <a:ext uri="{FF2B5EF4-FFF2-40B4-BE49-F238E27FC236}">
                <a16:creationId xmlns:a16="http://schemas.microsoft.com/office/drawing/2014/main" id="{5CBE69CA-D7FF-76BE-2474-D11BFE5EFC2C}"/>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reeform: Shape 3">
            <a:extLst>
              <a:ext uri="{FF2B5EF4-FFF2-40B4-BE49-F238E27FC236}">
                <a16:creationId xmlns:a16="http://schemas.microsoft.com/office/drawing/2014/main" id="{B35CD4C1-EC34-A9D3-F728-95A1EC2B5289}"/>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6" name="Rectangle 5">
            <a:extLst>
              <a:ext uri="{FF2B5EF4-FFF2-40B4-BE49-F238E27FC236}">
                <a16:creationId xmlns:a16="http://schemas.microsoft.com/office/drawing/2014/main" id="{698452B2-8F1C-4114-D80B-E0D8689D9410}"/>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264878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233C0A94-2598-3287-21A4-A9C156C08B1E}"/>
              </a:ext>
            </a:extLst>
          </p:cNvPr>
          <p:cNvGraphicFramePr>
            <a:graphicFrameLocks/>
          </p:cNvGraphicFramePr>
          <p:nvPr/>
        </p:nvGraphicFramePr>
        <p:xfrm>
          <a:off x="8416780" y="1991738"/>
          <a:ext cx="4296381" cy="2874524"/>
        </p:xfrm>
        <a:graphic>
          <a:graphicData uri="http://schemas.openxmlformats.org/drawingml/2006/chart">
            <c:chart xmlns:c="http://schemas.openxmlformats.org/drawingml/2006/chart" xmlns:r="http://schemas.openxmlformats.org/officeDocument/2006/relationships" r:id="rId2"/>
          </a:graphicData>
        </a:graphic>
      </p:graphicFrame>
      <p:sp>
        <p:nvSpPr>
          <p:cNvPr id="5" name="Rectangle 4">
            <a:extLst>
              <a:ext uri="{FF2B5EF4-FFF2-40B4-BE49-F238E27FC236}">
                <a16:creationId xmlns:a16="http://schemas.microsoft.com/office/drawing/2014/main" id="{D623AB86-0998-2308-1C79-B3DF278BB7A8}"/>
              </a:ext>
            </a:extLst>
          </p:cNvPr>
          <p:cNvSpPr/>
          <p:nvPr/>
        </p:nvSpPr>
        <p:spPr>
          <a:xfrm>
            <a:off x="9157017" y="787400"/>
            <a:ext cx="2815908" cy="5956300"/>
          </a:xfrm>
          <a:prstGeom prst="rect">
            <a:avLst/>
          </a:prstGeom>
          <a:noFill/>
          <a:ln>
            <a:solidFill>
              <a:schemeClr val="accent1">
                <a:lumMod val="50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05E0159-6BAE-A7FE-67BA-9A0999E502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cxnSp>
        <p:nvCxnSpPr>
          <p:cNvPr id="6" name="Connector: Elbow 5">
            <a:extLst>
              <a:ext uri="{FF2B5EF4-FFF2-40B4-BE49-F238E27FC236}">
                <a16:creationId xmlns:a16="http://schemas.microsoft.com/office/drawing/2014/main" id="{8A48C5A5-3C36-BFEB-6AF5-394A68676B79}"/>
              </a:ext>
            </a:extLst>
          </p:cNvPr>
          <p:cNvCxnSpPr>
            <a:cxnSpLocks/>
          </p:cNvCxnSpPr>
          <p:nvPr/>
        </p:nvCxnSpPr>
        <p:spPr>
          <a:xfrm rot="16200000" flipH="1">
            <a:off x="9483964" y="984552"/>
            <a:ext cx="1241794" cy="847492"/>
          </a:xfrm>
          <a:prstGeom prst="bentConnector3">
            <a:avLst>
              <a:gd name="adj1" fmla="val 67062"/>
            </a:avLst>
          </a:prstGeom>
          <a:ln w="19050">
            <a:solidFill>
              <a:schemeClr val="tx1"/>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4AEA410-53DB-6D90-CCE2-540C359BAD23}"/>
              </a:ext>
            </a:extLst>
          </p:cNvPr>
          <p:cNvSpPr txBox="1"/>
          <p:nvPr/>
        </p:nvSpPr>
        <p:spPr>
          <a:xfrm>
            <a:off x="9681115" y="909411"/>
            <a:ext cx="2007220" cy="646331"/>
          </a:xfrm>
          <a:prstGeom prst="rect">
            <a:avLst/>
          </a:prstGeom>
          <a:noFill/>
        </p:spPr>
        <p:txBody>
          <a:bodyPr wrap="square" rtlCol="0">
            <a:spAutoFit/>
          </a:bodyPr>
          <a:lstStyle/>
          <a:p>
            <a:pPr algn="ctr"/>
            <a:r>
              <a:rPr lang="ar-EG" b="1" dirty="0">
                <a:effectLst>
                  <a:outerShdw blurRad="38100" dist="38100" dir="2700000" algn="tl">
                    <a:srgbClr val="000000">
                      <a:alpha val="43137"/>
                    </a:srgbClr>
                  </a:outerShdw>
                </a:effectLst>
              </a:rPr>
              <a:t>يوضح الشارت نسبة معدلات هطول الأمطار</a:t>
            </a:r>
            <a:endParaRPr lang="en-US" b="1" dirty="0">
              <a:effectLst>
                <a:outerShdw blurRad="38100" dist="38100" dir="2700000" algn="tl">
                  <a:srgbClr val="000000">
                    <a:alpha val="43137"/>
                  </a:srgbClr>
                </a:outerShdw>
              </a:effectLst>
            </a:endParaRPr>
          </a:p>
        </p:txBody>
      </p:sp>
      <p:sp>
        <p:nvSpPr>
          <p:cNvPr id="9" name="Freeform: Shape 8">
            <a:extLst>
              <a:ext uri="{FF2B5EF4-FFF2-40B4-BE49-F238E27FC236}">
                <a16:creationId xmlns:a16="http://schemas.microsoft.com/office/drawing/2014/main" id="{3D53EBA3-50E8-2776-2AEA-F4671D344971}"/>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التحليل البيئي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Rectangle 9">
            <a:extLst>
              <a:ext uri="{FF2B5EF4-FFF2-40B4-BE49-F238E27FC236}">
                <a16:creationId xmlns:a16="http://schemas.microsoft.com/office/drawing/2014/main" id="{DF11639F-4EFA-B7AC-7EAD-31E3382628C8}"/>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7455725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736ACA-4C50-9047-99AA-1F346B6C0B4B}"/>
              </a:ext>
            </a:extLst>
          </p:cNvPr>
          <p:cNvSpPr/>
          <p:nvPr/>
        </p:nvSpPr>
        <p:spPr>
          <a:xfrm>
            <a:off x="9157017" y="762000"/>
            <a:ext cx="2815908" cy="5981700"/>
          </a:xfrm>
          <a:prstGeom prst="rect">
            <a:avLst/>
          </a:prstGeom>
          <a:noFill/>
          <a:ln>
            <a:solidFill>
              <a:srgbClr val="C00000"/>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hart 4">
            <a:extLst>
              <a:ext uri="{FF2B5EF4-FFF2-40B4-BE49-F238E27FC236}">
                <a16:creationId xmlns:a16="http://schemas.microsoft.com/office/drawing/2014/main" id="{D322A2E7-856A-3041-0586-0D4AA594EE28}"/>
              </a:ext>
            </a:extLst>
          </p:cNvPr>
          <p:cNvGraphicFramePr>
            <a:graphicFrameLocks/>
          </p:cNvGraphicFramePr>
          <p:nvPr/>
        </p:nvGraphicFramePr>
        <p:xfrm>
          <a:off x="8249165" y="762000"/>
          <a:ext cx="4572000" cy="2743200"/>
        </p:xfrm>
        <a:graphic>
          <a:graphicData uri="http://schemas.openxmlformats.org/drawingml/2006/chart">
            <c:chart xmlns:c="http://schemas.openxmlformats.org/drawingml/2006/chart" xmlns:r="http://schemas.openxmlformats.org/officeDocument/2006/relationships" r:id="rId2"/>
          </a:graphicData>
        </a:graphic>
      </p:graphicFrame>
      <p:cxnSp>
        <p:nvCxnSpPr>
          <p:cNvPr id="11" name="Straight Arrow Connector 10">
            <a:extLst>
              <a:ext uri="{FF2B5EF4-FFF2-40B4-BE49-F238E27FC236}">
                <a16:creationId xmlns:a16="http://schemas.microsoft.com/office/drawing/2014/main" id="{6969AF4E-8DC9-AFF2-7E99-B797DE89F581}"/>
              </a:ext>
            </a:extLst>
          </p:cNvPr>
          <p:cNvCxnSpPr/>
          <p:nvPr/>
        </p:nvCxnSpPr>
        <p:spPr>
          <a:xfrm>
            <a:off x="10535165" y="3159868"/>
            <a:ext cx="0" cy="1001949"/>
          </a:xfrm>
          <a:prstGeom prst="straightConnector1">
            <a:avLst/>
          </a:prstGeom>
          <a:ln w="28575">
            <a:solidFill>
              <a:schemeClr val="accent2">
                <a:lumMod val="50000"/>
              </a:schemeClr>
            </a:solidFill>
            <a:prstDash val="sysDash"/>
            <a:headEnd type="oval" w="med" len="med"/>
            <a:tailEnd type="oval" w="med" len="med"/>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1C8B1D5-A320-22D3-F881-18BDE354F285}"/>
              </a:ext>
            </a:extLst>
          </p:cNvPr>
          <p:cNvSpPr txBox="1"/>
          <p:nvPr/>
        </p:nvSpPr>
        <p:spPr>
          <a:xfrm>
            <a:off x="9395153" y="3460702"/>
            <a:ext cx="1183485" cy="584775"/>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ar-EG" sz="1600" b="1" dirty="0">
                <a:effectLst>
                  <a:outerShdw blurRad="38100" dist="38100" dir="2700000" algn="tl">
                    <a:srgbClr val="000000">
                      <a:alpha val="43137"/>
                    </a:srgbClr>
                  </a:outerShdw>
                </a:effectLst>
              </a:rPr>
              <a:t>يمتاز المناخ شبه الرطب</a:t>
            </a:r>
            <a:endParaRPr lang="en-US" sz="1600" b="1" dirty="0">
              <a:effectLst>
                <a:outerShdw blurRad="38100" dist="38100" dir="2700000" algn="tl">
                  <a:srgbClr val="000000">
                    <a:alpha val="43137"/>
                  </a:srgbClr>
                </a:outerShdw>
              </a:effectLst>
            </a:endParaRPr>
          </a:p>
        </p:txBody>
      </p:sp>
      <p:pic>
        <p:nvPicPr>
          <p:cNvPr id="15" name="Picture 14">
            <a:extLst>
              <a:ext uri="{FF2B5EF4-FFF2-40B4-BE49-F238E27FC236}">
                <a16:creationId xmlns:a16="http://schemas.microsoft.com/office/drawing/2014/main" id="{91325899-77DA-DA85-5F15-83063B0A0B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39446" y="4915718"/>
            <a:ext cx="759965" cy="759965"/>
          </a:xfrm>
          <a:prstGeom prst="rect">
            <a:avLst/>
          </a:prstGeom>
        </p:spPr>
      </p:pic>
      <p:sp>
        <p:nvSpPr>
          <p:cNvPr id="16" name="TextBox 15">
            <a:extLst>
              <a:ext uri="{FF2B5EF4-FFF2-40B4-BE49-F238E27FC236}">
                <a16:creationId xmlns:a16="http://schemas.microsoft.com/office/drawing/2014/main" id="{FF68FEF0-B582-3107-F91E-01634A6E1690}"/>
              </a:ext>
            </a:extLst>
          </p:cNvPr>
          <p:cNvSpPr txBox="1"/>
          <p:nvPr/>
        </p:nvSpPr>
        <p:spPr>
          <a:xfrm>
            <a:off x="9098028" y="5786285"/>
            <a:ext cx="1027843" cy="646331"/>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ar-EG" b="1" dirty="0">
                <a:solidFill>
                  <a:schemeClr val="accent6">
                    <a:lumMod val="50000"/>
                  </a:schemeClr>
                </a:solidFill>
                <a:effectLst>
                  <a:outerShdw blurRad="38100" dist="38100" dir="2700000" algn="tl">
                    <a:srgbClr val="000000">
                      <a:alpha val="43137"/>
                    </a:srgbClr>
                  </a:outerShdw>
                </a:effectLst>
              </a:rPr>
              <a:t>تنوع النباتات</a:t>
            </a:r>
            <a:endParaRPr lang="en-US" b="1" dirty="0">
              <a:solidFill>
                <a:schemeClr val="accent6">
                  <a:lumMod val="50000"/>
                </a:schemeClr>
              </a:solidFill>
              <a:effectLst>
                <a:outerShdw blurRad="38100" dist="38100" dir="2700000" algn="tl">
                  <a:srgbClr val="000000">
                    <a:alpha val="43137"/>
                  </a:srgbClr>
                </a:outerShdw>
              </a:effectLst>
            </a:endParaRPr>
          </a:p>
        </p:txBody>
      </p:sp>
      <p:cxnSp>
        <p:nvCxnSpPr>
          <p:cNvPr id="18" name="Connector: Elbow 17">
            <a:extLst>
              <a:ext uri="{FF2B5EF4-FFF2-40B4-BE49-F238E27FC236}">
                <a16:creationId xmlns:a16="http://schemas.microsoft.com/office/drawing/2014/main" id="{4B79C2B1-CEF1-AA43-C985-512BEDCE61B8}"/>
              </a:ext>
            </a:extLst>
          </p:cNvPr>
          <p:cNvCxnSpPr>
            <a:endCxn id="15" idx="0"/>
          </p:cNvCxnSpPr>
          <p:nvPr/>
        </p:nvCxnSpPr>
        <p:spPr>
          <a:xfrm rot="10800000" flipV="1">
            <a:off x="9619429" y="4161816"/>
            <a:ext cx="915736" cy="753901"/>
          </a:xfrm>
          <a:prstGeom prst="bentConnector2">
            <a:avLst/>
          </a:prstGeom>
          <a:ln w="28575">
            <a:solidFill>
              <a:schemeClr val="accent2">
                <a:lumMod val="5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65DE194F-9ADA-2181-3EEB-71883E7269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96820" y="4833473"/>
            <a:ext cx="1476689" cy="994158"/>
          </a:xfrm>
          <a:prstGeom prst="rect">
            <a:avLst/>
          </a:prstGeom>
        </p:spPr>
      </p:pic>
      <p:sp>
        <p:nvSpPr>
          <p:cNvPr id="21" name="TextBox 20">
            <a:extLst>
              <a:ext uri="{FF2B5EF4-FFF2-40B4-BE49-F238E27FC236}">
                <a16:creationId xmlns:a16="http://schemas.microsoft.com/office/drawing/2014/main" id="{3B763567-5591-C1CD-A1C8-1E67C38BF314}"/>
              </a:ext>
            </a:extLst>
          </p:cNvPr>
          <p:cNvSpPr txBox="1"/>
          <p:nvPr/>
        </p:nvSpPr>
        <p:spPr>
          <a:xfrm>
            <a:off x="10093900" y="5770443"/>
            <a:ext cx="1027843" cy="923330"/>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ar-EG" b="1" dirty="0">
                <a:solidFill>
                  <a:schemeClr val="accent6">
                    <a:lumMod val="50000"/>
                  </a:schemeClr>
                </a:solidFill>
                <a:effectLst>
                  <a:outerShdw blurRad="38100" dist="38100" dir="2700000" algn="tl">
                    <a:srgbClr val="000000">
                      <a:alpha val="43137"/>
                    </a:srgbClr>
                  </a:outerShdw>
                </a:effectLst>
              </a:rPr>
              <a:t>موسم زراعي طويل</a:t>
            </a:r>
            <a:endParaRPr lang="en-US" b="1" dirty="0">
              <a:solidFill>
                <a:schemeClr val="accent6">
                  <a:lumMod val="50000"/>
                </a:schemeClr>
              </a:solidFill>
              <a:effectLst>
                <a:outerShdw blurRad="38100" dist="38100" dir="2700000" algn="tl">
                  <a:srgbClr val="000000">
                    <a:alpha val="43137"/>
                  </a:srgbClr>
                </a:outerShdw>
              </a:effectLst>
            </a:endParaRPr>
          </a:p>
        </p:txBody>
      </p:sp>
      <p:cxnSp>
        <p:nvCxnSpPr>
          <p:cNvPr id="23" name="Straight Arrow Connector 22">
            <a:extLst>
              <a:ext uri="{FF2B5EF4-FFF2-40B4-BE49-F238E27FC236}">
                <a16:creationId xmlns:a16="http://schemas.microsoft.com/office/drawing/2014/main" id="{3270ABC0-42CF-6EAB-78F2-61A37A4E7D6A}"/>
              </a:ext>
            </a:extLst>
          </p:cNvPr>
          <p:cNvCxnSpPr>
            <a:cxnSpLocks/>
            <a:endCxn id="20" idx="0"/>
          </p:cNvCxnSpPr>
          <p:nvPr/>
        </p:nvCxnSpPr>
        <p:spPr>
          <a:xfrm>
            <a:off x="10535165" y="4135436"/>
            <a:ext cx="0" cy="698037"/>
          </a:xfrm>
          <a:prstGeom prst="straightConnector1">
            <a:avLst/>
          </a:prstGeom>
          <a:ln w="28575">
            <a:solidFill>
              <a:schemeClr val="accent2">
                <a:lumMod val="5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7" name="Picture 26">
            <a:extLst>
              <a:ext uri="{FF2B5EF4-FFF2-40B4-BE49-F238E27FC236}">
                <a16:creationId xmlns:a16="http://schemas.microsoft.com/office/drawing/2014/main" id="{A138A3EC-C20C-F297-1F77-992ABB3B9F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12951" y="4872890"/>
            <a:ext cx="915737" cy="958897"/>
          </a:xfrm>
          <a:prstGeom prst="rect">
            <a:avLst/>
          </a:prstGeom>
        </p:spPr>
      </p:pic>
      <p:cxnSp>
        <p:nvCxnSpPr>
          <p:cNvPr id="29" name="Connector: Elbow 28">
            <a:extLst>
              <a:ext uri="{FF2B5EF4-FFF2-40B4-BE49-F238E27FC236}">
                <a16:creationId xmlns:a16="http://schemas.microsoft.com/office/drawing/2014/main" id="{09EC7A54-AAD6-90F3-B82F-10F9F04F87C8}"/>
              </a:ext>
            </a:extLst>
          </p:cNvPr>
          <p:cNvCxnSpPr>
            <a:endCxn id="27" idx="0"/>
          </p:cNvCxnSpPr>
          <p:nvPr/>
        </p:nvCxnSpPr>
        <p:spPr>
          <a:xfrm>
            <a:off x="10535164" y="4161815"/>
            <a:ext cx="935656" cy="711075"/>
          </a:xfrm>
          <a:prstGeom prst="bentConnector2">
            <a:avLst/>
          </a:prstGeom>
          <a:ln w="28575">
            <a:solidFill>
              <a:schemeClr val="accent2">
                <a:lumMod val="5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5398D3E6-CE9B-1256-16C3-D07AE4BC7451}"/>
              </a:ext>
            </a:extLst>
          </p:cNvPr>
          <p:cNvSpPr txBox="1"/>
          <p:nvPr/>
        </p:nvSpPr>
        <p:spPr>
          <a:xfrm>
            <a:off x="10956897" y="5770443"/>
            <a:ext cx="1027843" cy="369332"/>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ar-EG" b="1" dirty="0">
                <a:solidFill>
                  <a:schemeClr val="accent6">
                    <a:lumMod val="50000"/>
                  </a:schemeClr>
                </a:solidFill>
                <a:effectLst>
                  <a:outerShdw blurRad="38100" dist="38100" dir="2700000" algn="tl">
                    <a:srgbClr val="000000">
                      <a:alpha val="43137"/>
                    </a:srgbClr>
                  </a:outerShdw>
                </a:effectLst>
              </a:rPr>
              <a:t>تحكم بالري</a:t>
            </a:r>
            <a:endParaRPr lang="en-US" b="1" dirty="0">
              <a:solidFill>
                <a:schemeClr val="accent6">
                  <a:lumMod val="50000"/>
                </a:schemeClr>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330CDC30-8BB3-025F-6EDB-2F999313D90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71" y="0"/>
            <a:ext cx="8875059" cy="6858000"/>
          </a:xfrm>
          <a:prstGeom prst="rect">
            <a:avLst/>
          </a:prstGeom>
        </p:spPr>
      </p:pic>
      <p:sp>
        <p:nvSpPr>
          <p:cNvPr id="7" name="Freeform: Shape 6">
            <a:extLst>
              <a:ext uri="{FF2B5EF4-FFF2-40B4-BE49-F238E27FC236}">
                <a16:creationId xmlns:a16="http://schemas.microsoft.com/office/drawing/2014/main" id="{8636E11F-CC2A-082D-B18B-9C924241EEBE}"/>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التحليل البيئي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8" name="Rectangle 7">
            <a:extLst>
              <a:ext uri="{FF2B5EF4-FFF2-40B4-BE49-F238E27FC236}">
                <a16:creationId xmlns:a16="http://schemas.microsoft.com/office/drawing/2014/main" id="{F10866DA-73BE-F6DC-6BE6-8107AE0DDC15}"/>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4756752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DA966-D6ED-37A9-0C70-9DCDEE4255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4" name="Chart 3">
            <a:extLst>
              <a:ext uri="{FF2B5EF4-FFF2-40B4-BE49-F238E27FC236}">
                <a16:creationId xmlns:a16="http://schemas.microsoft.com/office/drawing/2014/main" id="{B6E36C14-9CC0-11E0-F75E-7848AFCAFF15}"/>
              </a:ext>
            </a:extLst>
          </p:cNvPr>
          <p:cNvGraphicFramePr>
            <a:graphicFrameLocks/>
          </p:cNvGraphicFramePr>
          <p:nvPr/>
        </p:nvGraphicFramePr>
        <p:xfrm>
          <a:off x="8278971" y="2045240"/>
          <a:ext cx="4572000" cy="2767519"/>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FCC48136-CD27-AEA6-3ED0-AC958AD23771}"/>
              </a:ext>
            </a:extLst>
          </p:cNvPr>
          <p:cNvSpPr/>
          <p:nvPr/>
        </p:nvSpPr>
        <p:spPr>
          <a:xfrm>
            <a:off x="9157017" y="787400"/>
            <a:ext cx="2815908" cy="5956300"/>
          </a:xfrm>
          <a:prstGeom prst="rect">
            <a:avLst/>
          </a:prstGeom>
          <a:noFill/>
          <a:ln>
            <a:solidFill>
              <a:srgbClr val="C00000"/>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Connector: Elbow 6">
            <a:extLst>
              <a:ext uri="{FF2B5EF4-FFF2-40B4-BE49-F238E27FC236}">
                <a16:creationId xmlns:a16="http://schemas.microsoft.com/office/drawing/2014/main" id="{C2C7DA75-061A-C7BA-9275-45AAA698A626}"/>
              </a:ext>
            </a:extLst>
          </p:cNvPr>
          <p:cNvCxnSpPr>
            <a:cxnSpLocks/>
          </p:cNvCxnSpPr>
          <p:nvPr/>
        </p:nvCxnSpPr>
        <p:spPr>
          <a:xfrm rot="16200000" flipH="1">
            <a:off x="9483964" y="984552"/>
            <a:ext cx="1241794" cy="847492"/>
          </a:xfrm>
          <a:prstGeom prst="bentConnector3">
            <a:avLst>
              <a:gd name="adj1" fmla="val 67062"/>
            </a:avLst>
          </a:prstGeom>
          <a:ln w="19050">
            <a:solidFill>
              <a:schemeClr val="tx1"/>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CF12DB2-05ED-CBF9-86EE-04C9F4F9AE76}"/>
              </a:ext>
            </a:extLst>
          </p:cNvPr>
          <p:cNvSpPr txBox="1"/>
          <p:nvPr/>
        </p:nvSpPr>
        <p:spPr>
          <a:xfrm>
            <a:off x="9681115" y="909411"/>
            <a:ext cx="2007220" cy="646331"/>
          </a:xfrm>
          <a:prstGeom prst="rect">
            <a:avLst/>
          </a:prstGeom>
          <a:noFill/>
        </p:spPr>
        <p:txBody>
          <a:bodyPr wrap="square" rtlCol="0">
            <a:spAutoFit/>
          </a:bodyPr>
          <a:lstStyle/>
          <a:p>
            <a:pPr algn="ctr"/>
            <a:r>
              <a:rPr lang="ar-EG" b="1" dirty="0">
                <a:effectLst>
                  <a:outerShdw blurRad="38100" dist="38100" dir="2700000" algn="tl">
                    <a:srgbClr val="000000">
                      <a:alpha val="43137"/>
                    </a:srgbClr>
                  </a:outerShdw>
                </a:effectLst>
              </a:rPr>
              <a:t>يوضح الشارت نسبة درجات الحرارة</a:t>
            </a:r>
            <a:endParaRPr lang="en-US" b="1" dirty="0">
              <a:effectLst>
                <a:outerShdw blurRad="38100" dist="38100" dir="2700000" algn="tl">
                  <a:srgbClr val="000000">
                    <a:alpha val="43137"/>
                  </a:srgbClr>
                </a:outerShdw>
              </a:effectLst>
            </a:endParaRPr>
          </a:p>
        </p:txBody>
      </p:sp>
      <p:sp>
        <p:nvSpPr>
          <p:cNvPr id="9" name="Freeform: Shape 8">
            <a:extLst>
              <a:ext uri="{FF2B5EF4-FFF2-40B4-BE49-F238E27FC236}">
                <a16:creationId xmlns:a16="http://schemas.microsoft.com/office/drawing/2014/main" id="{7297B131-078F-4714-03F4-7F21C7DD7883}"/>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التحليل البيئي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Rectangle 9">
            <a:extLst>
              <a:ext uri="{FF2B5EF4-FFF2-40B4-BE49-F238E27FC236}">
                <a16:creationId xmlns:a16="http://schemas.microsoft.com/office/drawing/2014/main" id="{78939C1A-14A7-19B9-9C8F-3E9C41294E7C}"/>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400827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2FD934D7-04D4-D41B-FD48-7105FCFA227D}"/>
              </a:ext>
            </a:extLst>
          </p:cNvPr>
          <p:cNvGrpSpPr/>
          <p:nvPr/>
        </p:nvGrpSpPr>
        <p:grpSpPr>
          <a:xfrm>
            <a:off x="0" y="0"/>
            <a:ext cx="8875059" cy="6858000"/>
            <a:chOff x="0" y="0"/>
            <a:chExt cx="8875059" cy="6858000"/>
          </a:xfrm>
        </p:grpSpPr>
        <p:pic>
          <p:nvPicPr>
            <p:cNvPr id="3" name="Picture 2">
              <a:extLst>
                <a:ext uri="{FF2B5EF4-FFF2-40B4-BE49-F238E27FC236}">
                  <a16:creationId xmlns:a16="http://schemas.microsoft.com/office/drawing/2014/main" id="{911A46B0-4826-4F3A-BF44-CC64456415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pic>
          <p:nvPicPr>
            <p:cNvPr id="5" name="Picture 4">
              <a:extLst>
                <a:ext uri="{FF2B5EF4-FFF2-40B4-BE49-F238E27FC236}">
                  <a16:creationId xmlns:a16="http://schemas.microsoft.com/office/drawing/2014/main" id="{A909271E-6F1B-CD99-145E-1F2A2C627B59}"/>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493811" y="1872449"/>
              <a:ext cx="1212356" cy="1212356"/>
            </a:xfrm>
            <a:prstGeom prst="rect">
              <a:avLst/>
            </a:prstGeom>
          </p:spPr>
        </p:pic>
        <p:pic>
          <p:nvPicPr>
            <p:cNvPr id="6" name="Picture 5">
              <a:extLst>
                <a:ext uri="{FF2B5EF4-FFF2-40B4-BE49-F238E27FC236}">
                  <a16:creationId xmlns:a16="http://schemas.microsoft.com/office/drawing/2014/main" id="{6B840E24-F949-0308-9541-143A237B3A5D}"/>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1099989" y="887028"/>
              <a:ext cx="1212356" cy="1212356"/>
            </a:xfrm>
            <a:prstGeom prst="rect">
              <a:avLst/>
            </a:prstGeom>
          </p:spPr>
        </p:pic>
        <p:pic>
          <p:nvPicPr>
            <p:cNvPr id="7" name="Picture 6">
              <a:extLst>
                <a:ext uri="{FF2B5EF4-FFF2-40B4-BE49-F238E27FC236}">
                  <a16:creationId xmlns:a16="http://schemas.microsoft.com/office/drawing/2014/main" id="{386096E8-C947-8078-3A5F-1B41081A719E}"/>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565457" y="2733583"/>
              <a:ext cx="1212356" cy="1212356"/>
            </a:xfrm>
            <a:prstGeom prst="rect">
              <a:avLst/>
            </a:prstGeom>
          </p:spPr>
        </p:pic>
        <p:pic>
          <p:nvPicPr>
            <p:cNvPr id="8" name="Picture 7">
              <a:extLst>
                <a:ext uri="{FF2B5EF4-FFF2-40B4-BE49-F238E27FC236}">
                  <a16:creationId xmlns:a16="http://schemas.microsoft.com/office/drawing/2014/main" id="{9C419999-B9D6-0EF3-FBDF-136433D5E3D7}"/>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4287072" y="3377491"/>
              <a:ext cx="1212356" cy="1212356"/>
            </a:xfrm>
            <a:prstGeom prst="rect">
              <a:avLst/>
            </a:prstGeom>
          </p:spPr>
        </p:pic>
        <p:pic>
          <p:nvPicPr>
            <p:cNvPr id="13" name="Picture 12">
              <a:extLst>
                <a:ext uri="{FF2B5EF4-FFF2-40B4-BE49-F238E27FC236}">
                  <a16:creationId xmlns:a16="http://schemas.microsoft.com/office/drawing/2014/main" id="{0CF23A59-AD9B-FD94-8BDA-32F151D3CB27}"/>
                </a:ext>
              </a:extLst>
            </p:cNvPr>
            <p:cNvPicPr>
              <a:picLocks noChangeAspect="1"/>
            </p:cNvPicPr>
            <p:nvPr/>
          </p:nvPicPr>
          <p:blipFill>
            <a:blip r:embed="rId4"/>
            <a:stretch>
              <a:fillRect/>
            </a:stretch>
          </p:blipFill>
          <p:spPr>
            <a:xfrm>
              <a:off x="4287072" y="2925525"/>
              <a:ext cx="308954" cy="318559"/>
            </a:xfrm>
            <a:prstGeom prst="rect">
              <a:avLst/>
            </a:prstGeom>
          </p:spPr>
        </p:pic>
        <p:pic>
          <p:nvPicPr>
            <p:cNvPr id="14" name="Picture 13">
              <a:extLst>
                <a:ext uri="{FF2B5EF4-FFF2-40B4-BE49-F238E27FC236}">
                  <a16:creationId xmlns:a16="http://schemas.microsoft.com/office/drawing/2014/main" id="{2768D9B9-168F-A35C-36D6-7FBD16A38F27}"/>
                </a:ext>
              </a:extLst>
            </p:cNvPr>
            <p:cNvPicPr>
              <a:picLocks noChangeAspect="1"/>
            </p:cNvPicPr>
            <p:nvPr/>
          </p:nvPicPr>
          <p:blipFill>
            <a:blip r:embed="rId4"/>
            <a:stretch>
              <a:fillRect/>
            </a:stretch>
          </p:blipFill>
          <p:spPr>
            <a:xfrm>
              <a:off x="3647880" y="2925524"/>
              <a:ext cx="308954" cy="318559"/>
            </a:xfrm>
            <a:prstGeom prst="rect">
              <a:avLst/>
            </a:prstGeom>
          </p:spPr>
        </p:pic>
        <p:pic>
          <p:nvPicPr>
            <p:cNvPr id="15" name="Picture 14">
              <a:extLst>
                <a:ext uri="{FF2B5EF4-FFF2-40B4-BE49-F238E27FC236}">
                  <a16:creationId xmlns:a16="http://schemas.microsoft.com/office/drawing/2014/main" id="{DCA27D07-8679-04BC-8269-8D9456A00B07}"/>
                </a:ext>
              </a:extLst>
            </p:cNvPr>
            <p:cNvPicPr>
              <a:picLocks noChangeAspect="1"/>
            </p:cNvPicPr>
            <p:nvPr/>
          </p:nvPicPr>
          <p:blipFill>
            <a:blip r:embed="rId4"/>
            <a:stretch>
              <a:fillRect/>
            </a:stretch>
          </p:blipFill>
          <p:spPr>
            <a:xfrm>
              <a:off x="2925504" y="2239724"/>
              <a:ext cx="308954" cy="318559"/>
            </a:xfrm>
            <a:prstGeom prst="rect">
              <a:avLst/>
            </a:prstGeom>
          </p:spPr>
        </p:pic>
        <p:pic>
          <p:nvPicPr>
            <p:cNvPr id="16" name="Picture 15">
              <a:extLst>
                <a:ext uri="{FF2B5EF4-FFF2-40B4-BE49-F238E27FC236}">
                  <a16:creationId xmlns:a16="http://schemas.microsoft.com/office/drawing/2014/main" id="{F0D11554-545A-3AE6-CA4D-8159C51997B5}"/>
                </a:ext>
              </a:extLst>
            </p:cNvPr>
            <p:cNvPicPr>
              <a:picLocks noChangeAspect="1"/>
            </p:cNvPicPr>
            <p:nvPr/>
          </p:nvPicPr>
          <p:blipFill>
            <a:blip r:embed="rId4"/>
            <a:stretch>
              <a:fillRect/>
            </a:stretch>
          </p:blipFill>
          <p:spPr>
            <a:xfrm>
              <a:off x="2295916" y="2011124"/>
              <a:ext cx="308954" cy="318559"/>
            </a:xfrm>
            <a:prstGeom prst="rect">
              <a:avLst/>
            </a:prstGeom>
          </p:spPr>
        </p:pic>
        <p:pic>
          <p:nvPicPr>
            <p:cNvPr id="17" name="Picture 16">
              <a:extLst>
                <a:ext uri="{FF2B5EF4-FFF2-40B4-BE49-F238E27FC236}">
                  <a16:creationId xmlns:a16="http://schemas.microsoft.com/office/drawing/2014/main" id="{3A569B03-7F9B-B703-CB24-7A4D7688ADB7}"/>
                </a:ext>
              </a:extLst>
            </p:cNvPr>
            <p:cNvPicPr>
              <a:picLocks noChangeAspect="1"/>
            </p:cNvPicPr>
            <p:nvPr/>
          </p:nvPicPr>
          <p:blipFill>
            <a:blip r:embed="rId4"/>
            <a:stretch>
              <a:fillRect/>
            </a:stretch>
          </p:blipFill>
          <p:spPr>
            <a:xfrm>
              <a:off x="2211321" y="3885704"/>
              <a:ext cx="308954" cy="318559"/>
            </a:xfrm>
            <a:prstGeom prst="rect">
              <a:avLst/>
            </a:prstGeom>
          </p:spPr>
        </p:pic>
        <p:pic>
          <p:nvPicPr>
            <p:cNvPr id="18" name="Picture 17">
              <a:extLst>
                <a:ext uri="{FF2B5EF4-FFF2-40B4-BE49-F238E27FC236}">
                  <a16:creationId xmlns:a16="http://schemas.microsoft.com/office/drawing/2014/main" id="{06D01063-F7F9-55DE-5645-C75C7B921B53}"/>
                </a:ext>
              </a:extLst>
            </p:cNvPr>
            <p:cNvPicPr>
              <a:picLocks noChangeAspect="1"/>
            </p:cNvPicPr>
            <p:nvPr/>
          </p:nvPicPr>
          <p:blipFill>
            <a:blip r:embed="rId4"/>
            <a:stretch>
              <a:fillRect/>
            </a:stretch>
          </p:blipFill>
          <p:spPr>
            <a:xfrm>
              <a:off x="2940242" y="4032724"/>
              <a:ext cx="308954" cy="318559"/>
            </a:xfrm>
            <a:prstGeom prst="rect">
              <a:avLst/>
            </a:prstGeom>
          </p:spPr>
        </p:pic>
        <p:pic>
          <p:nvPicPr>
            <p:cNvPr id="19" name="Picture 18">
              <a:extLst>
                <a:ext uri="{FF2B5EF4-FFF2-40B4-BE49-F238E27FC236}">
                  <a16:creationId xmlns:a16="http://schemas.microsoft.com/office/drawing/2014/main" id="{AA7FE1EF-55D1-0332-B8A4-AC2B5AFAFC1D}"/>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123019" y="2463091"/>
              <a:ext cx="760389" cy="760389"/>
            </a:xfrm>
            <a:prstGeom prst="rect">
              <a:avLst/>
            </a:prstGeom>
          </p:spPr>
        </p:pic>
        <p:pic>
          <p:nvPicPr>
            <p:cNvPr id="20" name="Picture 19">
              <a:extLst>
                <a:ext uri="{FF2B5EF4-FFF2-40B4-BE49-F238E27FC236}">
                  <a16:creationId xmlns:a16="http://schemas.microsoft.com/office/drawing/2014/main" id="{8FC22FE9-74DA-E91C-B16B-10A441B55045}"/>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7108051" y="2925524"/>
              <a:ext cx="760389" cy="760389"/>
            </a:xfrm>
            <a:prstGeom prst="rect">
              <a:avLst/>
            </a:prstGeom>
          </p:spPr>
        </p:pic>
        <p:pic>
          <p:nvPicPr>
            <p:cNvPr id="21" name="Picture 20">
              <a:extLst>
                <a:ext uri="{FF2B5EF4-FFF2-40B4-BE49-F238E27FC236}">
                  <a16:creationId xmlns:a16="http://schemas.microsoft.com/office/drawing/2014/main" id="{A4CD739F-3FA2-F659-5225-BA85084C9C34}"/>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536312" y="2082896"/>
              <a:ext cx="760389" cy="760389"/>
            </a:xfrm>
            <a:prstGeom prst="rect">
              <a:avLst/>
            </a:prstGeom>
          </p:spPr>
        </p:pic>
      </p:grpSp>
      <p:pic>
        <p:nvPicPr>
          <p:cNvPr id="10" name="Picture 9">
            <a:extLst>
              <a:ext uri="{FF2B5EF4-FFF2-40B4-BE49-F238E27FC236}">
                <a16:creationId xmlns:a16="http://schemas.microsoft.com/office/drawing/2014/main" id="{86F88807-9614-32B2-495C-4C545A18752A}"/>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10336335" y="506657"/>
            <a:ext cx="2048348" cy="2048348"/>
          </a:xfrm>
          <a:prstGeom prst="rect">
            <a:avLst/>
          </a:prstGeom>
          <a:effectLst>
            <a:outerShdw blurRad="50800" dist="38100" dir="5400000" algn="t" rotWithShape="0">
              <a:prstClr val="black">
                <a:alpha val="40000"/>
              </a:prstClr>
            </a:outerShdw>
          </a:effectLst>
        </p:spPr>
      </p:pic>
      <p:pic>
        <p:nvPicPr>
          <p:cNvPr id="11" name="Picture 10">
            <a:extLst>
              <a:ext uri="{FF2B5EF4-FFF2-40B4-BE49-F238E27FC236}">
                <a16:creationId xmlns:a16="http://schemas.microsoft.com/office/drawing/2014/main" id="{6E465F5E-2E24-3D99-F185-91D0ABE51F82}"/>
              </a:ext>
            </a:extLst>
          </p:cNvPr>
          <p:cNvPicPr>
            <a:picLocks noChangeAspect="1"/>
          </p:cNvPicPr>
          <p:nvPr/>
        </p:nvPicPr>
        <p:blipFill>
          <a:blip r:embed="rId4"/>
          <a:stretch>
            <a:fillRect/>
          </a:stretch>
        </p:blipFill>
        <p:spPr>
          <a:xfrm>
            <a:off x="10718778" y="2582205"/>
            <a:ext cx="1178731" cy="1215376"/>
          </a:xfrm>
          <a:prstGeom prst="rect">
            <a:avLst/>
          </a:prstGeom>
        </p:spPr>
      </p:pic>
      <p:sp>
        <p:nvSpPr>
          <p:cNvPr id="12" name="TextBox 11">
            <a:extLst>
              <a:ext uri="{FF2B5EF4-FFF2-40B4-BE49-F238E27FC236}">
                <a16:creationId xmlns:a16="http://schemas.microsoft.com/office/drawing/2014/main" id="{04F61290-B37E-08E5-8C8A-2D917CC1D78E}"/>
              </a:ext>
            </a:extLst>
          </p:cNvPr>
          <p:cNvSpPr txBox="1"/>
          <p:nvPr/>
        </p:nvSpPr>
        <p:spPr>
          <a:xfrm>
            <a:off x="9091901" y="2058985"/>
            <a:ext cx="1678709" cy="523220"/>
          </a:xfrm>
          <a:prstGeom prst="rect">
            <a:avLst/>
          </a:prstGeom>
          <a:noFill/>
        </p:spPr>
        <p:txBody>
          <a:bodyPr wrap="square" rtlCol="0">
            <a:spAutoFit/>
          </a:bodyPr>
          <a:lstStyle/>
          <a:p>
            <a:r>
              <a:rPr lang="ar-EG" sz="2800" b="1" dirty="0">
                <a:solidFill>
                  <a:schemeClr val="bg1">
                    <a:lumMod val="50000"/>
                  </a:schemeClr>
                </a:solidFill>
                <a:effectLst>
                  <a:outerShdw blurRad="38100" dist="38100" dir="2700000" algn="tl">
                    <a:srgbClr val="000000">
                      <a:alpha val="43137"/>
                    </a:srgbClr>
                  </a:outerShdw>
                </a:effectLst>
              </a:rPr>
              <a:t>تلوث الهواء</a:t>
            </a:r>
            <a:endParaRPr lang="en-US" sz="2800" b="1" dirty="0">
              <a:solidFill>
                <a:schemeClr val="bg1">
                  <a:lumMod val="50000"/>
                </a:schemeClr>
              </a:solidFill>
              <a:effectLst>
                <a:outerShdw blurRad="38100" dist="38100" dir="2700000" algn="tl">
                  <a:srgbClr val="000000">
                    <a:alpha val="43137"/>
                  </a:srgbClr>
                </a:outerShdw>
              </a:effectLst>
            </a:endParaRPr>
          </a:p>
        </p:txBody>
      </p:sp>
      <p:cxnSp>
        <p:nvCxnSpPr>
          <p:cNvPr id="23" name="Connector: Elbow 22">
            <a:extLst>
              <a:ext uri="{FF2B5EF4-FFF2-40B4-BE49-F238E27FC236}">
                <a16:creationId xmlns:a16="http://schemas.microsoft.com/office/drawing/2014/main" id="{F5EA73DA-FAC9-FF75-FDBC-A5C67E68F782}"/>
              </a:ext>
            </a:extLst>
          </p:cNvPr>
          <p:cNvCxnSpPr>
            <a:endCxn id="12" idx="0"/>
          </p:cNvCxnSpPr>
          <p:nvPr/>
        </p:nvCxnSpPr>
        <p:spPr>
          <a:xfrm rot="10800000" flipV="1">
            <a:off x="9931256" y="1372623"/>
            <a:ext cx="694616" cy="686362"/>
          </a:xfrm>
          <a:prstGeom prst="bentConnector2">
            <a:avLst/>
          </a:prstGeom>
          <a:ln w="28575">
            <a:solidFill>
              <a:schemeClr val="bg1">
                <a:lumMod val="5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1F2F409D-D6AA-D47B-EF07-F1E36EEFE387}"/>
              </a:ext>
            </a:extLst>
          </p:cNvPr>
          <p:cNvSpPr txBox="1"/>
          <p:nvPr/>
        </p:nvSpPr>
        <p:spPr>
          <a:xfrm>
            <a:off x="9073580" y="3844489"/>
            <a:ext cx="1678709" cy="523220"/>
          </a:xfrm>
          <a:prstGeom prst="rect">
            <a:avLst/>
          </a:prstGeom>
          <a:noFill/>
        </p:spPr>
        <p:txBody>
          <a:bodyPr wrap="square" rtlCol="0">
            <a:spAutoFit/>
          </a:bodyPr>
          <a:lstStyle/>
          <a:p>
            <a:r>
              <a:rPr lang="ar-EG" sz="2800" b="1" dirty="0">
                <a:solidFill>
                  <a:schemeClr val="bg1">
                    <a:lumMod val="50000"/>
                  </a:schemeClr>
                </a:solidFill>
                <a:effectLst>
                  <a:outerShdw blurRad="38100" dist="38100" dir="2700000" algn="tl">
                    <a:srgbClr val="000000">
                      <a:alpha val="43137"/>
                    </a:srgbClr>
                  </a:outerShdw>
                </a:effectLst>
              </a:rPr>
              <a:t>تلوث سمعي</a:t>
            </a:r>
            <a:endParaRPr lang="en-US" sz="2800" b="1" dirty="0">
              <a:solidFill>
                <a:schemeClr val="bg1">
                  <a:lumMod val="50000"/>
                </a:schemeClr>
              </a:solidFill>
              <a:effectLst>
                <a:outerShdw blurRad="38100" dist="38100" dir="2700000" algn="tl">
                  <a:srgbClr val="000000">
                    <a:alpha val="43137"/>
                  </a:srgbClr>
                </a:outerShdw>
              </a:effectLst>
            </a:endParaRPr>
          </a:p>
        </p:txBody>
      </p:sp>
      <p:cxnSp>
        <p:nvCxnSpPr>
          <p:cNvPr id="44" name="Connector: Elbow 43">
            <a:extLst>
              <a:ext uri="{FF2B5EF4-FFF2-40B4-BE49-F238E27FC236}">
                <a16:creationId xmlns:a16="http://schemas.microsoft.com/office/drawing/2014/main" id="{D7DEB52A-D370-1E91-1E39-572FCB55B98A}"/>
              </a:ext>
            </a:extLst>
          </p:cNvPr>
          <p:cNvCxnSpPr>
            <a:endCxn id="43" idx="0"/>
          </p:cNvCxnSpPr>
          <p:nvPr/>
        </p:nvCxnSpPr>
        <p:spPr>
          <a:xfrm rot="10800000" flipV="1">
            <a:off x="9912935" y="3158127"/>
            <a:ext cx="694616" cy="686362"/>
          </a:xfrm>
          <a:prstGeom prst="bentConnector2">
            <a:avLst/>
          </a:prstGeom>
          <a:ln w="28575">
            <a:solidFill>
              <a:schemeClr val="bg1">
                <a:lumMod val="50000"/>
              </a:schemeClr>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5" name="Right Brace 44">
            <a:extLst>
              <a:ext uri="{FF2B5EF4-FFF2-40B4-BE49-F238E27FC236}">
                <a16:creationId xmlns:a16="http://schemas.microsoft.com/office/drawing/2014/main" id="{223E1809-62A6-3595-985B-FBD6213FCC75}"/>
              </a:ext>
            </a:extLst>
          </p:cNvPr>
          <p:cNvSpPr/>
          <p:nvPr/>
        </p:nvSpPr>
        <p:spPr>
          <a:xfrm rot="5400000">
            <a:off x="10031885" y="3567024"/>
            <a:ext cx="608900" cy="2579940"/>
          </a:xfrm>
          <a:prstGeom prst="rightBrace">
            <a:avLst/>
          </a:prstGeom>
          <a:ln w="1905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124" name="Picture 4">
            <a:extLst>
              <a:ext uri="{FF2B5EF4-FFF2-40B4-BE49-F238E27FC236}">
                <a16:creationId xmlns:a16="http://schemas.microsoft.com/office/drawing/2014/main" id="{369381D2-2502-8E77-145C-D6C3C70D20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72087" y="5071570"/>
            <a:ext cx="904240" cy="904240"/>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4D03E90E-7169-F17F-CEDA-529B44585E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26189" y="5742873"/>
            <a:ext cx="886745" cy="886745"/>
          </a:xfrm>
          <a:prstGeom prst="rect">
            <a:avLst/>
          </a:prstGeom>
        </p:spPr>
      </p:pic>
      <p:pic>
        <p:nvPicPr>
          <p:cNvPr id="49" name="Picture 48">
            <a:extLst>
              <a:ext uri="{FF2B5EF4-FFF2-40B4-BE49-F238E27FC236}">
                <a16:creationId xmlns:a16="http://schemas.microsoft.com/office/drawing/2014/main" id="{AE109A9A-C9DC-492C-34E8-B91014D56ED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07935" y="5201875"/>
            <a:ext cx="856235" cy="856235"/>
          </a:xfrm>
          <a:prstGeom prst="rect">
            <a:avLst/>
          </a:prstGeom>
        </p:spPr>
      </p:pic>
      <p:pic>
        <p:nvPicPr>
          <p:cNvPr id="51" name="Picture 50">
            <a:extLst>
              <a:ext uri="{FF2B5EF4-FFF2-40B4-BE49-F238E27FC236}">
                <a16:creationId xmlns:a16="http://schemas.microsoft.com/office/drawing/2014/main" id="{1E351592-901C-F412-9C89-4F5ACA5586F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611989" y="5948229"/>
            <a:ext cx="688393" cy="688393"/>
          </a:xfrm>
          <a:prstGeom prst="rect">
            <a:avLst/>
          </a:prstGeom>
        </p:spPr>
      </p:pic>
      <p:sp>
        <p:nvSpPr>
          <p:cNvPr id="52" name="TextBox 51">
            <a:extLst>
              <a:ext uri="{FF2B5EF4-FFF2-40B4-BE49-F238E27FC236}">
                <a16:creationId xmlns:a16="http://schemas.microsoft.com/office/drawing/2014/main" id="{40E51E12-5FDF-16FB-C377-D74637380709}"/>
              </a:ext>
            </a:extLst>
          </p:cNvPr>
          <p:cNvSpPr txBox="1"/>
          <p:nvPr/>
        </p:nvSpPr>
        <p:spPr>
          <a:xfrm>
            <a:off x="9937002" y="4487379"/>
            <a:ext cx="1678709" cy="338554"/>
          </a:xfrm>
          <a:prstGeom prst="rect">
            <a:avLst/>
          </a:prstGeom>
          <a:noFill/>
        </p:spPr>
        <p:txBody>
          <a:bodyPr wrap="square" rtlCol="0">
            <a:spAutoFit/>
          </a:bodyPr>
          <a:lstStyle/>
          <a:p>
            <a:r>
              <a:rPr lang="ar-EG" sz="1600" b="1" dirty="0">
                <a:solidFill>
                  <a:schemeClr val="bg1">
                    <a:lumMod val="50000"/>
                  </a:schemeClr>
                </a:solidFill>
                <a:effectLst>
                  <a:outerShdw blurRad="38100" dist="38100" dir="2700000" algn="tl">
                    <a:srgbClr val="000000">
                      <a:alpha val="43137"/>
                    </a:srgbClr>
                  </a:outerShdw>
                </a:effectLst>
              </a:rPr>
              <a:t>ناتج عن</a:t>
            </a:r>
            <a:endParaRPr lang="en-US" sz="1600" b="1" dirty="0">
              <a:solidFill>
                <a:schemeClr val="bg1">
                  <a:lumMod val="50000"/>
                </a:schemeClr>
              </a:solidFill>
              <a:effectLst>
                <a:outerShdw blurRad="38100" dist="38100" dir="2700000" algn="tl">
                  <a:srgbClr val="000000">
                    <a:alpha val="43137"/>
                  </a:srgbClr>
                </a:outerShdw>
              </a:effectLst>
            </a:endParaRPr>
          </a:p>
        </p:txBody>
      </p:sp>
      <p:sp>
        <p:nvSpPr>
          <p:cNvPr id="53" name="Rectangle 52">
            <a:extLst>
              <a:ext uri="{FF2B5EF4-FFF2-40B4-BE49-F238E27FC236}">
                <a16:creationId xmlns:a16="http://schemas.microsoft.com/office/drawing/2014/main" id="{A52BABFB-2E85-DA04-C3C9-158E3E138035}"/>
              </a:ext>
            </a:extLst>
          </p:cNvPr>
          <p:cNvSpPr/>
          <p:nvPr/>
        </p:nvSpPr>
        <p:spPr>
          <a:xfrm>
            <a:off x="8911678" y="787400"/>
            <a:ext cx="3061247" cy="5956300"/>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Freeform: Shape 1">
            <a:extLst>
              <a:ext uri="{FF2B5EF4-FFF2-40B4-BE49-F238E27FC236}">
                <a16:creationId xmlns:a16="http://schemas.microsoft.com/office/drawing/2014/main" id="{3FDD6D76-D9F3-1B43-4756-198500A5EF4C}"/>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22" name="Rectangle 21">
            <a:extLst>
              <a:ext uri="{FF2B5EF4-FFF2-40B4-BE49-F238E27FC236}">
                <a16:creationId xmlns:a16="http://schemas.microsoft.com/office/drawing/2014/main" id="{1B21C4F1-D4D2-977A-8808-153554A3E1CD}"/>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9112516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82EBDA-8987-DEB9-DCF4-D6B9B1D882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5" name="Rectangle 4">
            <a:extLst>
              <a:ext uri="{FF2B5EF4-FFF2-40B4-BE49-F238E27FC236}">
                <a16:creationId xmlns:a16="http://schemas.microsoft.com/office/drawing/2014/main" id="{6949286A-E1D1-2282-F868-D665AAB1D728}"/>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8577C1F-DC38-CA08-535A-F9E986F4C522}"/>
              </a:ext>
            </a:extLst>
          </p:cNvPr>
          <p:cNvPicPr>
            <a:picLocks noChangeAspect="1"/>
          </p:cNvPicPr>
          <p:nvPr/>
        </p:nvPicPr>
        <p:blipFill>
          <a:blip r:embed="rId3"/>
          <a:stretch>
            <a:fillRect/>
          </a:stretch>
        </p:blipFill>
        <p:spPr>
          <a:xfrm rot="17656625">
            <a:off x="8247332" y="1040945"/>
            <a:ext cx="4572396" cy="2743438"/>
          </a:xfrm>
          <a:prstGeom prst="rect">
            <a:avLst/>
          </a:prstGeom>
        </p:spPr>
      </p:pic>
      <p:sp>
        <p:nvSpPr>
          <p:cNvPr id="9" name="TextBox 8">
            <a:extLst>
              <a:ext uri="{FF2B5EF4-FFF2-40B4-BE49-F238E27FC236}">
                <a16:creationId xmlns:a16="http://schemas.microsoft.com/office/drawing/2014/main" id="{61CD22CF-5116-9156-51A3-C1FE9930653C}"/>
              </a:ext>
            </a:extLst>
          </p:cNvPr>
          <p:cNvSpPr txBox="1"/>
          <p:nvPr/>
        </p:nvSpPr>
        <p:spPr>
          <a:xfrm>
            <a:off x="10186862" y="2797711"/>
            <a:ext cx="693336"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64%</a:t>
            </a:r>
          </a:p>
        </p:txBody>
      </p:sp>
      <p:sp>
        <p:nvSpPr>
          <p:cNvPr id="10" name="TextBox 9">
            <a:extLst>
              <a:ext uri="{FF2B5EF4-FFF2-40B4-BE49-F238E27FC236}">
                <a16:creationId xmlns:a16="http://schemas.microsoft.com/office/drawing/2014/main" id="{3787AD86-78B7-693D-B2F0-0D5729642FCE}"/>
              </a:ext>
            </a:extLst>
          </p:cNvPr>
          <p:cNvSpPr txBox="1"/>
          <p:nvPr/>
        </p:nvSpPr>
        <p:spPr>
          <a:xfrm>
            <a:off x="9546003" y="1682743"/>
            <a:ext cx="693336"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10%</a:t>
            </a:r>
          </a:p>
        </p:txBody>
      </p:sp>
      <p:sp>
        <p:nvSpPr>
          <p:cNvPr id="11" name="TextBox 10">
            <a:extLst>
              <a:ext uri="{FF2B5EF4-FFF2-40B4-BE49-F238E27FC236}">
                <a16:creationId xmlns:a16="http://schemas.microsoft.com/office/drawing/2014/main" id="{CCA395E1-6824-4905-0256-BE7D5CF4FDE4}"/>
              </a:ext>
            </a:extLst>
          </p:cNvPr>
          <p:cNvSpPr txBox="1"/>
          <p:nvPr/>
        </p:nvSpPr>
        <p:spPr>
          <a:xfrm>
            <a:off x="10219836" y="1313411"/>
            <a:ext cx="693336"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21%</a:t>
            </a:r>
          </a:p>
        </p:txBody>
      </p:sp>
      <p:sp>
        <p:nvSpPr>
          <p:cNvPr id="12" name="TextBox 11">
            <a:extLst>
              <a:ext uri="{FF2B5EF4-FFF2-40B4-BE49-F238E27FC236}">
                <a16:creationId xmlns:a16="http://schemas.microsoft.com/office/drawing/2014/main" id="{EF3BF72D-5E1A-6533-FAD8-A5A3F2E46DF0}"/>
              </a:ext>
            </a:extLst>
          </p:cNvPr>
          <p:cNvSpPr txBox="1"/>
          <p:nvPr/>
        </p:nvSpPr>
        <p:spPr>
          <a:xfrm>
            <a:off x="11092016" y="1624434"/>
            <a:ext cx="693336"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4%</a:t>
            </a:r>
          </a:p>
        </p:txBody>
      </p:sp>
      <p:sp>
        <p:nvSpPr>
          <p:cNvPr id="13" name="TextBox 12">
            <a:extLst>
              <a:ext uri="{FF2B5EF4-FFF2-40B4-BE49-F238E27FC236}">
                <a16:creationId xmlns:a16="http://schemas.microsoft.com/office/drawing/2014/main" id="{C806C372-496A-B91C-7CEE-1CA493E79866}"/>
              </a:ext>
            </a:extLst>
          </p:cNvPr>
          <p:cNvSpPr txBox="1"/>
          <p:nvPr/>
        </p:nvSpPr>
        <p:spPr>
          <a:xfrm>
            <a:off x="10861161" y="1944133"/>
            <a:ext cx="693336" cy="369332"/>
          </a:xfrm>
          <a:prstGeom prst="rect">
            <a:avLst/>
          </a:prstGeom>
          <a:noFill/>
        </p:spPr>
        <p:txBody>
          <a:bodyPr wrap="square" rtlCol="0">
            <a:spAutoFit/>
          </a:bodyPr>
          <a:lstStyle/>
          <a:p>
            <a:r>
              <a:rPr lang="en-US" b="1" dirty="0">
                <a:effectLst>
                  <a:outerShdw blurRad="38100" dist="38100" dir="2700000" algn="tl">
                    <a:srgbClr val="000000">
                      <a:alpha val="43137"/>
                    </a:srgbClr>
                  </a:outerShdw>
                </a:effectLst>
              </a:rPr>
              <a:t>1%</a:t>
            </a:r>
          </a:p>
        </p:txBody>
      </p:sp>
      <p:pic>
        <p:nvPicPr>
          <p:cNvPr id="15" name="Picture 14">
            <a:extLst>
              <a:ext uri="{FF2B5EF4-FFF2-40B4-BE49-F238E27FC236}">
                <a16:creationId xmlns:a16="http://schemas.microsoft.com/office/drawing/2014/main" id="{080C58A0-4B02-BE09-C329-E89A08D395C5}"/>
              </a:ext>
            </a:extLst>
          </p:cNvPr>
          <p:cNvPicPr>
            <a:picLocks noChangeAspect="1"/>
          </p:cNvPicPr>
          <p:nvPr/>
        </p:nvPicPr>
        <p:blipFill>
          <a:blip r:embed="rId4"/>
          <a:stretch>
            <a:fillRect/>
          </a:stretch>
        </p:blipFill>
        <p:spPr>
          <a:xfrm>
            <a:off x="9303518" y="4645494"/>
            <a:ext cx="2525972" cy="1788779"/>
          </a:xfrm>
          <a:prstGeom prst="rect">
            <a:avLst/>
          </a:prstGeom>
        </p:spPr>
      </p:pic>
      <p:cxnSp>
        <p:nvCxnSpPr>
          <p:cNvPr id="16" name="Straight Connector 15">
            <a:extLst>
              <a:ext uri="{FF2B5EF4-FFF2-40B4-BE49-F238E27FC236}">
                <a16:creationId xmlns:a16="http://schemas.microsoft.com/office/drawing/2014/main" id="{649FF09F-11A4-EBF9-BF87-260142EA7560}"/>
              </a:ext>
            </a:extLst>
          </p:cNvPr>
          <p:cNvCxnSpPr>
            <a:cxnSpLocks/>
          </p:cNvCxnSpPr>
          <p:nvPr/>
        </p:nvCxnSpPr>
        <p:spPr>
          <a:xfrm>
            <a:off x="9259456" y="2380008"/>
            <a:ext cx="492369" cy="3044650"/>
          </a:xfrm>
          <a:prstGeom prst="line">
            <a:avLst/>
          </a:prstGeom>
          <a:ln w="38100">
            <a:solidFill>
              <a:schemeClr val="accent6">
                <a:lumMod val="40000"/>
                <a:lumOff val="60000"/>
              </a:schemeClr>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3E01B46-F0FC-7574-4245-C88DC5698F13}"/>
              </a:ext>
            </a:extLst>
          </p:cNvPr>
          <p:cNvCxnSpPr>
            <a:cxnSpLocks/>
          </p:cNvCxnSpPr>
          <p:nvPr/>
        </p:nvCxnSpPr>
        <p:spPr>
          <a:xfrm flipH="1">
            <a:off x="11438684" y="2495233"/>
            <a:ext cx="357819" cy="3044650"/>
          </a:xfrm>
          <a:prstGeom prst="line">
            <a:avLst/>
          </a:prstGeom>
          <a:ln w="38100">
            <a:solidFill>
              <a:schemeClr val="accent6">
                <a:lumMod val="40000"/>
                <a:lumOff val="60000"/>
              </a:schemeClr>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DC0E03B-8CD5-62A2-7C21-46C6BE169720}"/>
              </a:ext>
            </a:extLst>
          </p:cNvPr>
          <p:cNvSpPr txBox="1"/>
          <p:nvPr/>
        </p:nvSpPr>
        <p:spPr>
          <a:xfrm>
            <a:off x="9852988" y="3165950"/>
            <a:ext cx="1538147" cy="369332"/>
          </a:xfrm>
          <a:prstGeom prst="rect">
            <a:avLst/>
          </a:prstGeom>
          <a:noFill/>
        </p:spPr>
        <p:txBody>
          <a:bodyPr wrap="square" rtlCol="0">
            <a:spAutoFit/>
          </a:bodyPr>
          <a:lstStyle/>
          <a:p>
            <a:r>
              <a:rPr lang="ar-EG" b="1" dirty="0"/>
              <a:t>اراضي زراعية</a:t>
            </a:r>
            <a:endParaRPr lang="en-US" b="1" dirty="0"/>
          </a:p>
        </p:txBody>
      </p:sp>
      <p:sp>
        <p:nvSpPr>
          <p:cNvPr id="2" name="Freeform: Shape 1">
            <a:extLst>
              <a:ext uri="{FF2B5EF4-FFF2-40B4-BE49-F238E27FC236}">
                <a16:creationId xmlns:a16="http://schemas.microsoft.com/office/drawing/2014/main" id="{DE601283-7B98-ED6B-6D28-C1F7F8625C70}"/>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4" name="Rectangle 3">
            <a:extLst>
              <a:ext uri="{FF2B5EF4-FFF2-40B4-BE49-F238E27FC236}">
                <a16:creationId xmlns:a16="http://schemas.microsoft.com/office/drawing/2014/main" id="{5768DF0D-7707-C0DB-228E-C6892B4FBD12}"/>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4027403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8CD5AF-D4C8-D4C8-1E9F-B0032FDC92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2" name="Chart 1">
            <a:extLst>
              <a:ext uri="{FF2B5EF4-FFF2-40B4-BE49-F238E27FC236}">
                <a16:creationId xmlns:a16="http://schemas.microsoft.com/office/drawing/2014/main" id="{108D9906-746A-B897-EBE1-406B682B843A}"/>
              </a:ext>
            </a:extLst>
          </p:cNvPr>
          <p:cNvGraphicFramePr>
            <a:graphicFrameLocks/>
          </p:cNvGraphicFramePr>
          <p:nvPr/>
        </p:nvGraphicFramePr>
        <p:xfrm>
          <a:off x="8193101" y="1807806"/>
          <a:ext cx="4680857" cy="3242388"/>
        </p:xfrm>
        <a:graphic>
          <a:graphicData uri="http://schemas.openxmlformats.org/drawingml/2006/chart">
            <c:chart xmlns:c="http://schemas.openxmlformats.org/drawingml/2006/chart" xmlns:r="http://schemas.openxmlformats.org/officeDocument/2006/relationships" r:id="rId3"/>
          </a:graphicData>
        </a:graphic>
      </p:graphicFrame>
      <p:sp>
        <p:nvSpPr>
          <p:cNvPr id="4" name="Rectangle 3">
            <a:extLst>
              <a:ext uri="{FF2B5EF4-FFF2-40B4-BE49-F238E27FC236}">
                <a16:creationId xmlns:a16="http://schemas.microsoft.com/office/drawing/2014/main" id="{9D9CBE23-4882-CEC8-6AD4-8FBADB190A55}"/>
              </a:ext>
            </a:extLst>
          </p:cNvPr>
          <p:cNvSpPr/>
          <p:nvPr/>
        </p:nvSpPr>
        <p:spPr>
          <a:xfrm>
            <a:off x="8990784" y="787400"/>
            <a:ext cx="3075646" cy="5930392"/>
          </a:xfrm>
          <a:prstGeom prst="rect">
            <a:avLst/>
          </a:prstGeom>
          <a:noFill/>
          <a:ln>
            <a:solidFill>
              <a:schemeClr val="accent1">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30CF7DCE-0BA2-6033-E29F-934B4B03B0E9}"/>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بيئي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8" name="Rectangle 7">
            <a:extLst>
              <a:ext uri="{FF2B5EF4-FFF2-40B4-BE49-F238E27FC236}">
                <a16:creationId xmlns:a16="http://schemas.microsoft.com/office/drawing/2014/main" id="{AAB1834E-3EAA-AFA7-5537-815611799F03}"/>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7172008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AAA029-3F77-B90F-00F5-B3490B7903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2" name="Chart 1">
            <a:extLst>
              <a:ext uri="{FF2B5EF4-FFF2-40B4-BE49-F238E27FC236}">
                <a16:creationId xmlns:a16="http://schemas.microsoft.com/office/drawing/2014/main" id="{C811D6C4-7BD4-DEA1-66EA-B191E29BE2EC}"/>
              </a:ext>
            </a:extLst>
          </p:cNvPr>
          <p:cNvGraphicFramePr>
            <a:graphicFrameLocks/>
          </p:cNvGraphicFramePr>
          <p:nvPr/>
        </p:nvGraphicFramePr>
        <p:xfrm>
          <a:off x="8455266" y="947340"/>
          <a:ext cx="4080325" cy="2725065"/>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A256909B-F257-1DF0-5F50-610159DC6F11}"/>
              </a:ext>
            </a:extLst>
          </p:cNvPr>
          <p:cNvSpPr txBox="1"/>
          <p:nvPr/>
        </p:nvSpPr>
        <p:spPr>
          <a:xfrm>
            <a:off x="8875059" y="4899323"/>
            <a:ext cx="1276350" cy="461665"/>
          </a:xfrm>
          <a:prstGeom prst="rect">
            <a:avLst/>
          </a:prstGeom>
          <a:noFill/>
          <a:effectLst>
            <a:glow rad="63500">
              <a:schemeClr val="accent2">
                <a:satMod val="175000"/>
                <a:alpha val="40000"/>
              </a:schemeClr>
            </a:glow>
            <a:outerShdw blurRad="50800" dist="38100" dir="8100000" algn="tr" rotWithShape="0">
              <a:prstClr val="black">
                <a:alpha val="40000"/>
              </a:prstClr>
            </a:outerShdw>
          </a:effectLst>
        </p:spPr>
        <p:txBody>
          <a:bodyPr wrap="square" rtlCol="0">
            <a:spAutoFit/>
          </a:bodyPr>
          <a:lstStyle/>
          <a:p>
            <a:r>
              <a:rPr lang="ar-EG" sz="2400" b="1" dirty="0">
                <a:solidFill>
                  <a:srgbClr val="AB796C"/>
                </a:solidFill>
                <a:effectLst>
                  <a:outerShdw blurRad="38100" dist="38100" dir="2700000" algn="tl">
                    <a:srgbClr val="000000">
                      <a:alpha val="43137"/>
                    </a:srgbClr>
                  </a:outerShdw>
                </a:effectLst>
              </a:rPr>
              <a:t>520 دونم</a:t>
            </a:r>
            <a:endParaRPr lang="en-US" sz="2400" b="1" dirty="0">
              <a:solidFill>
                <a:srgbClr val="AB796C"/>
              </a:solidFill>
              <a:effectLst>
                <a:outerShdw blurRad="38100" dist="38100" dir="2700000" algn="tl">
                  <a:srgbClr val="000000">
                    <a:alpha val="43137"/>
                  </a:srgbClr>
                </a:outerShdw>
              </a:effectLst>
            </a:endParaRPr>
          </a:p>
        </p:txBody>
      </p:sp>
      <p:pic>
        <p:nvPicPr>
          <p:cNvPr id="1026" name="Picture 2" descr="Industrial Icons Png">
            <a:extLst>
              <a:ext uri="{FF2B5EF4-FFF2-40B4-BE49-F238E27FC236}">
                <a16:creationId xmlns:a16="http://schemas.microsoft.com/office/drawing/2014/main" id="{2A70F64D-CC24-4767-44DD-683BAC99F2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70434" y="3914775"/>
            <a:ext cx="2323940" cy="1255775"/>
          </a:xfrm>
          <a:prstGeom prst="rect">
            <a:avLst/>
          </a:prstGeom>
          <a:noFill/>
          <a:extLst>
            <a:ext uri="{909E8E84-426E-40DD-AFC4-6F175D3DCCD1}">
              <a14:hiddenFill xmlns:a14="http://schemas.microsoft.com/office/drawing/2010/main">
                <a:solidFill>
                  <a:srgbClr val="FFFFFF"/>
                </a:solidFill>
              </a14:hiddenFill>
            </a:ext>
          </a:extLst>
        </p:spPr>
      </p:pic>
      <p:cxnSp>
        <p:nvCxnSpPr>
          <p:cNvPr id="9" name="Connector: Elbow 8">
            <a:extLst>
              <a:ext uri="{FF2B5EF4-FFF2-40B4-BE49-F238E27FC236}">
                <a16:creationId xmlns:a16="http://schemas.microsoft.com/office/drawing/2014/main" id="{A142AEA2-9FBE-A2B7-A7A8-46A15AD7329A}"/>
              </a:ext>
            </a:extLst>
          </p:cNvPr>
          <p:cNvCxnSpPr>
            <a:cxnSpLocks/>
            <a:stCxn id="1026" idx="1"/>
            <a:endCxn id="4" idx="0"/>
          </p:cNvCxnSpPr>
          <p:nvPr/>
        </p:nvCxnSpPr>
        <p:spPr>
          <a:xfrm rot="10800000" flipV="1">
            <a:off x="9513234" y="4542663"/>
            <a:ext cx="457200" cy="356660"/>
          </a:xfrm>
          <a:prstGeom prst="bentConnector2">
            <a:avLst/>
          </a:prstGeom>
          <a:ln w="28575">
            <a:solidFill>
              <a:srgbClr val="AB796C"/>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B5A2376-CEBC-9126-599A-086227C13679}"/>
              </a:ext>
            </a:extLst>
          </p:cNvPr>
          <p:cNvSpPr txBox="1"/>
          <p:nvPr/>
        </p:nvSpPr>
        <p:spPr>
          <a:xfrm>
            <a:off x="9416143" y="5675477"/>
            <a:ext cx="2329543" cy="646331"/>
          </a:xfrm>
          <a:prstGeom prst="rect">
            <a:avLst/>
          </a:prstGeom>
          <a:solidFill>
            <a:srgbClr val="AB796C">
              <a:alpha val="15000"/>
            </a:srgbClr>
          </a:solidFill>
          <a:ln>
            <a:solidFill>
              <a:srgbClr val="65AF7E"/>
            </a:solidFill>
            <a:prstDash val="dash"/>
          </a:ln>
        </p:spPr>
        <p:txBody>
          <a:bodyPr wrap="square" rtlCol="0">
            <a:spAutoFit/>
          </a:bodyPr>
          <a:lstStyle/>
          <a:p>
            <a:pPr algn="ctr" rtl="1"/>
            <a:r>
              <a:rPr lang="ar-EG" b="1" dirty="0">
                <a:solidFill>
                  <a:srgbClr val="AB796C"/>
                </a:solidFill>
                <a:effectLst>
                  <a:outerShdw blurRad="38100" dist="38100" dir="2700000" algn="tl">
                    <a:srgbClr val="000000">
                      <a:alpha val="43137"/>
                    </a:srgbClr>
                  </a:outerShdw>
                </a:effectLst>
              </a:rPr>
              <a:t>تبلغ مساحة المستوطنات المحيطة 1121 دونم</a:t>
            </a:r>
            <a:endParaRPr lang="en-US" b="1" dirty="0">
              <a:solidFill>
                <a:srgbClr val="AB796C"/>
              </a:solidFill>
              <a:effectLst>
                <a:outerShdw blurRad="38100" dist="38100" dir="2700000" algn="tl">
                  <a:srgbClr val="000000">
                    <a:alpha val="43137"/>
                  </a:srgbClr>
                </a:outerShdw>
              </a:effectLst>
            </a:endParaRPr>
          </a:p>
        </p:txBody>
      </p:sp>
      <p:sp>
        <p:nvSpPr>
          <p:cNvPr id="15" name="Rectangle 14">
            <a:extLst>
              <a:ext uri="{FF2B5EF4-FFF2-40B4-BE49-F238E27FC236}">
                <a16:creationId xmlns:a16="http://schemas.microsoft.com/office/drawing/2014/main" id="{9B6CB076-4A7E-134C-30BA-4C40116D8BAB}"/>
              </a:ext>
            </a:extLst>
          </p:cNvPr>
          <p:cNvSpPr/>
          <p:nvPr/>
        </p:nvSpPr>
        <p:spPr>
          <a:xfrm>
            <a:off x="8875059" y="3924300"/>
            <a:ext cx="3240741" cy="2873232"/>
          </a:xfrm>
          <a:prstGeom prst="rect">
            <a:avLst/>
          </a:prstGeom>
          <a:noFill/>
          <a:ln>
            <a:solidFill>
              <a:srgbClr val="AB796C"/>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4859D7-F51D-66CA-A7E0-83DF3AD817A7}"/>
              </a:ext>
            </a:extLst>
          </p:cNvPr>
          <p:cNvSpPr/>
          <p:nvPr/>
        </p:nvSpPr>
        <p:spPr>
          <a:xfrm>
            <a:off x="8875059" y="60468"/>
            <a:ext cx="3240741" cy="3854307"/>
          </a:xfrm>
          <a:prstGeom prst="rect">
            <a:avLst/>
          </a:prstGeom>
          <a:noFill/>
          <a:ln>
            <a:solidFill>
              <a:srgbClr val="AB796C"/>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8B911FFD-5A1A-E110-808F-0556CC2336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9571" y="3530978"/>
            <a:ext cx="697566" cy="697566"/>
          </a:xfrm>
          <a:prstGeom prst="rect">
            <a:avLst/>
          </a:prstGeom>
          <a:noFill/>
          <a:extLst>
            <a:ext uri="{909E8E84-426E-40DD-AFC4-6F175D3DCCD1}">
              <a14:hiddenFill xmlns:a14="http://schemas.microsoft.com/office/drawing/2010/main">
                <a:solidFill>
                  <a:srgbClr val="FFFFFF"/>
                </a:solidFill>
              </a14:hiddenFill>
            </a:ext>
          </a:extLst>
        </p:spPr>
      </p:pic>
      <p:sp>
        <p:nvSpPr>
          <p:cNvPr id="7" name="Freeform: Shape 6">
            <a:extLst>
              <a:ext uri="{FF2B5EF4-FFF2-40B4-BE49-F238E27FC236}">
                <a16:creationId xmlns:a16="http://schemas.microsoft.com/office/drawing/2014/main" id="{6F737C55-E1DC-BA49-7005-4F06ABC84CB3}"/>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جيوسياسي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8" name="Rectangle 7">
            <a:extLst>
              <a:ext uri="{FF2B5EF4-FFF2-40B4-BE49-F238E27FC236}">
                <a16:creationId xmlns:a16="http://schemas.microsoft.com/office/drawing/2014/main" id="{D1C33F0F-6F23-D46A-9508-317D7F3A2C45}"/>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10320959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CBFB69-54A4-62E1-603D-30A97141F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4" name="Chart 3">
            <a:extLst>
              <a:ext uri="{FF2B5EF4-FFF2-40B4-BE49-F238E27FC236}">
                <a16:creationId xmlns:a16="http://schemas.microsoft.com/office/drawing/2014/main" id="{F97E116B-1EE2-496B-7DC0-D46F87D03E72}"/>
              </a:ext>
            </a:extLst>
          </p:cNvPr>
          <p:cNvGraphicFramePr>
            <a:graphicFrameLocks/>
          </p:cNvGraphicFramePr>
          <p:nvPr/>
        </p:nvGraphicFramePr>
        <p:xfrm>
          <a:off x="8242607" y="2029195"/>
          <a:ext cx="4572000" cy="2799609"/>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54FDEA4A-1811-FFC6-04B0-606E9DD359AB}"/>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Connector: Elbow 7">
            <a:extLst>
              <a:ext uri="{FF2B5EF4-FFF2-40B4-BE49-F238E27FC236}">
                <a16:creationId xmlns:a16="http://schemas.microsoft.com/office/drawing/2014/main" id="{2B813EE0-87DE-D1CF-BACA-BECC4176E9AB}"/>
              </a:ext>
            </a:extLst>
          </p:cNvPr>
          <p:cNvCxnSpPr>
            <a:cxnSpLocks/>
            <a:endCxn id="4" idx="0"/>
          </p:cNvCxnSpPr>
          <p:nvPr/>
        </p:nvCxnSpPr>
        <p:spPr>
          <a:xfrm rot="16200000" flipH="1">
            <a:off x="9483964" y="984552"/>
            <a:ext cx="1241794" cy="847492"/>
          </a:xfrm>
          <a:prstGeom prst="bentConnector3">
            <a:avLst>
              <a:gd name="adj1" fmla="val 67062"/>
            </a:avLst>
          </a:prstGeom>
          <a:ln w="19050">
            <a:solidFill>
              <a:schemeClr val="tx1"/>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FA729F5-4344-C063-1691-03A0F2268490}"/>
              </a:ext>
            </a:extLst>
          </p:cNvPr>
          <p:cNvSpPr txBox="1"/>
          <p:nvPr/>
        </p:nvSpPr>
        <p:spPr>
          <a:xfrm>
            <a:off x="9681115" y="909411"/>
            <a:ext cx="2007220" cy="646331"/>
          </a:xfrm>
          <a:prstGeom prst="rect">
            <a:avLst/>
          </a:prstGeom>
          <a:noFill/>
        </p:spPr>
        <p:txBody>
          <a:bodyPr wrap="square" rtlCol="0">
            <a:spAutoFit/>
          </a:bodyPr>
          <a:lstStyle/>
          <a:p>
            <a:pPr algn="ctr"/>
            <a:r>
              <a:rPr lang="ar-EG" b="1" dirty="0">
                <a:effectLst>
                  <a:outerShdw blurRad="38100" dist="38100" dir="2700000" algn="tl">
                    <a:srgbClr val="000000">
                      <a:alpha val="43137"/>
                    </a:srgbClr>
                  </a:outerShdw>
                </a:effectLst>
              </a:rPr>
              <a:t>يوضح الشارت النسب لعناصر الخطة</a:t>
            </a:r>
            <a:endParaRPr lang="en-US" b="1" dirty="0">
              <a:effectLst>
                <a:outerShdw blurRad="38100" dist="38100" dir="2700000" algn="tl">
                  <a:srgbClr val="000000">
                    <a:alpha val="43137"/>
                  </a:srgbClr>
                </a:outerShdw>
              </a:effectLst>
            </a:endParaRPr>
          </a:p>
        </p:txBody>
      </p:sp>
      <p:sp>
        <p:nvSpPr>
          <p:cNvPr id="7" name="Freeform: Shape 6">
            <a:extLst>
              <a:ext uri="{FF2B5EF4-FFF2-40B4-BE49-F238E27FC236}">
                <a16:creationId xmlns:a16="http://schemas.microsoft.com/office/drawing/2014/main" id="{4E04353B-A8F6-7BD1-9757-74094E7269B3}"/>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الخطة الاستراتيجية </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9" name="Rectangle 8">
            <a:extLst>
              <a:ext uri="{FF2B5EF4-FFF2-40B4-BE49-F238E27FC236}">
                <a16:creationId xmlns:a16="http://schemas.microsoft.com/office/drawing/2014/main" id="{741C8B59-3409-446A-ACD6-F5020FF08169}"/>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9526822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E5B5A9-B392-471C-ED7B-84BCD3ECB0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4" name="Rectangle: Rounded Corners 3">
            <a:extLst>
              <a:ext uri="{FF2B5EF4-FFF2-40B4-BE49-F238E27FC236}">
                <a16:creationId xmlns:a16="http://schemas.microsoft.com/office/drawing/2014/main" id="{B8F22292-7E25-E6C8-2F9E-E6EB6F692789}"/>
              </a:ext>
            </a:extLst>
          </p:cNvPr>
          <p:cNvSpPr/>
          <p:nvPr/>
        </p:nvSpPr>
        <p:spPr>
          <a:xfrm>
            <a:off x="9048847" y="1473668"/>
            <a:ext cx="2901821" cy="961053"/>
          </a:xfrm>
          <a:prstGeom prst="roundRect">
            <a:avLst/>
          </a:prstGeom>
          <a:gradFill>
            <a:gsLst>
              <a:gs pos="0">
                <a:schemeClr val="accent6">
                  <a:satMod val="103000"/>
                  <a:lumMod val="102000"/>
                  <a:tint val="94000"/>
                  <a:alpha val="70000"/>
                </a:schemeClr>
              </a:gs>
              <a:gs pos="50000">
                <a:schemeClr val="accent6">
                  <a:satMod val="110000"/>
                  <a:lumMod val="100000"/>
                  <a:shade val="100000"/>
                  <a:alpha val="70000"/>
                </a:schemeClr>
              </a:gs>
              <a:gs pos="100000">
                <a:schemeClr val="accent6">
                  <a:lumMod val="99000"/>
                  <a:satMod val="120000"/>
                  <a:shade val="78000"/>
                  <a:alpha val="29000"/>
                </a:schemeClr>
              </a:gs>
            </a:gsLst>
          </a:gradFill>
          <a:effectLst>
            <a:outerShdw blurRad="50800" dist="88900" dir="6600000" sx="104000" sy="104000" algn="tr"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gn="ctr"/>
            <a:r>
              <a:rPr lang="ar-EG" dirty="0"/>
              <a:t>خدمات التبادل الزراعي التي تحصل عليها المنطقة الحضرية فقط من التجمعات الاخرى</a:t>
            </a:r>
            <a:endParaRPr lang="en-US" dirty="0"/>
          </a:p>
        </p:txBody>
      </p:sp>
      <p:cxnSp>
        <p:nvCxnSpPr>
          <p:cNvPr id="9" name="Connector: Elbow 8">
            <a:extLst>
              <a:ext uri="{FF2B5EF4-FFF2-40B4-BE49-F238E27FC236}">
                <a16:creationId xmlns:a16="http://schemas.microsoft.com/office/drawing/2014/main" id="{F4A65E0D-6737-2EBD-0B76-801597FBBC5B}"/>
              </a:ext>
            </a:extLst>
          </p:cNvPr>
          <p:cNvCxnSpPr>
            <a:cxnSpLocks/>
            <a:stCxn id="4" idx="2"/>
          </p:cNvCxnSpPr>
          <p:nvPr/>
        </p:nvCxnSpPr>
        <p:spPr>
          <a:xfrm rot="5400000">
            <a:off x="9685787" y="2092920"/>
            <a:ext cx="472170" cy="1155773"/>
          </a:xfrm>
          <a:prstGeom prst="bentConnector2">
            <a:avLst/>
          </a:prstGeom>
          <a:ln w="19050">
            <a:solidFill>
              <a:schemeClr val="accent6">
                <a:lumMod val="50000"/>
              </a:schemeClr>
            </a:solidFill>
            <a:prstDash val="dash"/>
            <a:headEnd type="oval" w="med" len="med"/>
            <a:tailEnd type="oval" w="med" len="med"/>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1" name="Connector: Elbow 10">
            <a:extLst>
              <a:ext uri="{FF2B5EF4-FFF2-40B4-BE49-F238E27FC236}">
                <a16:creationId xmlns:a16="http://schemas.microsoft.com/office/drawing/2014/main" id="{405E6B78-629D-AC33-4778-4F9F3344732B}"/>
              </a:ext>
            </a:extLst>
          </p:cNvPr>
          <p:cNvCxnSpPr>
            <a:cxnSpLocks/>
            <a:stCxn id="4" idx="2"/>
          </p:cNvCxnSpPr>
          <p:nvPr/>
        </p:nvCxnSpPr>
        <p:spPr>
          <a:xfrm rot="16200000" flipH="1">
            <a:off x="10850931" y="2083547"/>
            <a:ext cx="472168" cy="1174515"/>
          </a:xfrm>
          <a:prstGeom prst="bentConnector2">
            <a:avLst/>
          </a:prstGeom>
          <a:ln w="19050">
            <a:solidFill>
              <a:schemeClr val="accent6">
                <a:lumMod val="50000"/>
              </a:schemeClr>
            </a:solidFill>
            <a:prstDash val="dash"/>
            <a:headEnd type="oval" w="med" len="med"/>
            <a:tailEnd type="oval" w="med" len="med"/>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D381C67-1A55-C942-8447-85E67EB81A92}"/>
              </a:ext>
            </a:extLst>
          </p:cNvPr>
          <p:cNvCxnSpPr>
            <a:cxnSpLocks/>
          </p:cNvCxnSpPr>
          <p:nvPr/>
        </p:nvCxnSpPr>
        <p:spPr>
          <a:xfrm>
            <a:off x="9343986" y="2906889"/>
            <a:ext cx="0" cy="961054"/>
          </a:xfrm>
          <a:prstGeom prst="straightConnector1">
            <a:avLst/>
          </a:prstGeom>
          <a:ln w="19050">
            <a:solidFill>
              <a:schemeClr val="accent6">
                <a:lumMod val="50000"/>
              </a:schemeClr>
            </a:solidFill>
            <a:prstDash val="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15863F-B959-BC36-CBE3-C7D0E7E4431A}"/>
              </a:ext>
            </a:extLst>
          </p:cNvPr>
          <p:cNvCxnSpPr>
            <a:cxnSpLocks/>
          </p:cNvCxnSpPr>
          <p:nvPr/>
        </p:nvCxnSpPr>
        <p:spPr>
          <a:xfrm>
            <a:off x="10498908" y="2906889"/>
            <a:ext cx="849" cy="1663411"/>
          </a:xfrm>
          <a:prstGeom prst="straightConnector1">
            <a:avLst/>
          </a:prstGeom>
          <a:ln w="19050">
            <a:solidFill>
              <a:schemeClr val="accent6">
                <a:lumMod val="50000"/>
              </a:schemeClr>
            </a:solidFill>
            <a:prstDash val="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CFC7722-9C9F-38CB-D154-6CC9BCD4B6E5}"/>
              </a:ext>
            </a:extLst>
          </p:cNvPr>
          <p:cNvCxnSpPr/>
          <p:nvPr/>
        </p:nvCxnSpPr>
        <p:spPr>
          <a:xfrm>
            <a:off x="11674271" y="2906889"/>
            <a:ext cx="0" cy="961054"/>
          </a:xfrm>
          <a:prstGeom prst="straightConnector1">
            <a:avLst/>
          </a:prstGeom>
          <a:ln w="19050">
            <a:solidFill>
              <a:schemeClr val="accent6">
                <a:lumMod val="50000"/>
              </a:schemeClr>
            </a:solidFill>
            <a:prstDash val="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1" name="Rectangle: Rounded Corners 20">
            <a:extLst>
              <a:ext uri="{FF2B5EF4-FFF2-40B4-BE49-F238E27FC236}">
                <a16:creationId xmlns:a16="http://schemas.microsoft.com/office/drawing/2014/main" id="{266D29D3-51E4-04DD-5A6A-26A756507CC6}"/>
              </a:ext>
            </a:extLst>
          </p:cNvPr>
          <p:cNvSpPr/>
          <p:nvPr/>
        </p:nvSpPr>
        <p:spPr>
          <a:xfrm>
            <a:off x="9048847" y="3951011"/>
            <a:ext cx="949703" cy="472171"/>
          </a:xfrm>
          <a:prstGeom prst="roundRect">
            <a:avLst/>
          </a:prstGeom>
          <a:gradFill>
            <a:gsLst>
              <a:gs pos="0">
                <a:schemeClr val="accent6">
                  <a:lumMod val="40000"/>
                  <a:lumOff val="60000"/>
                </a:schemeClr>
              </a:gs>
              <a:gs pos="50000">
                <a:srgbClr val="8DC666">
                  <a:alpha val="69804"/>
                </a:srgbClr>
              </a:gs>
              <a:gs pos="100000">
                <a:srgbClr val="65AF7E"/>
              </a:gs>
            </a:gsLst>
          </a:gradFill>
          <a:effectLst>
            <a:outerShdw blurRad="50800" dist="88900" dir="6600000" sx="104000" sy="104000" algn="tr"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gn="ctr"/>
            <a:r>
              <a:rPr lang="ar-EG" dirty="0"/>
              <a:t>النصارية</a:t>
            </a:r>
            <a:endParaRPr lang="en-US" dirty="0"/>
          </a:p>
        </p:txBody>
      </p:sp>
      <p:sp>
        <p:nvSpPr>
          <p:cNvPr id="26" name="Rectangle: Rounded Corners 25">
            <a:extLst>
              <a:ext uri="{FF2B5EF4-FFF2-40B4-BE49-F238E27FC236}">
                <a16:creationId xmlns:a16="http://schemas.microsoft.com/office/drawing/2014/main" id="{A21FED91-2B2D-A167-0D51-5563BB9A0FAC}"/>
              </a:ext>
            </a:extLst>
          </p:cNvPr>
          <p:cNvSpPr/>
          <p:nvPr/>
        </p:nvSpPr>
        <p:spPr>
          <a:xfrm>
            <a:off x="10000248" y="4637788"/>
            <a:ext cx="997319" cy="472171"/>
          </a:xfrm>
          <a:prstGeom prst="roundRect">
            <a:avLst/>
          </a:prstGeom>
          <a:gradFill>
            <a:gsLst>
              <a:gs pos="0">
                <a:schemeClr val="accent6">
                  <a:lumMod val="40000"/>
                  <a:lumOff val="60000"/>
                </a:schemeClr>
              </a:gs>
              <a:gs pos="50000">
                <a:srgbClr val="8DC666">
                  <a:alpha val="69804"/>
                </a:srgbClr>
              </a:gs>
              <a:gs pos="100000">
                <a:srgbClr val="65AF7E"/>
              </a:gs>
            </a:gsLst>
          </a:gradFill>
          <a:effectLst>
            <a:outerShdw blurRad="50800" dist="88900" dir="6600000" sx="104000" sy="104000" algn="tr"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gn="ctr"/>
            <a:r>
              <a:rPr lang="ar-EG" dirty="0"/>
              <a:t>الأغوار</a:t>
            </a:r>
            <a:endParaRPr lang="en-US" dirty="0"/>
          </a:p>
        </p:txBody>
      </p:sp>
      <p:sp>
        <p:nvSpPr>
          <p:cNvPr id="27" name="Rectangle: Rounded Corners 26">
            <a:extLst>
              <a:ext uri="{FF2B5EF4-FFF2-40B4-BE49-F238E27FC236}">
                <a16:creationId xmlns:a16="http://schemas.microsoft.com/office/drawing/2014/main" id="{0519969C-7DC7-F6AE-4C28-60FC877E4D86}"/>
              </a:ext>
            </a:extLst>
          </p:cNvPr>
          <p:cNvSpPr/>
          <p:nvPr/>
        </p:nvSpPr>
        <p:spPr>
          <a:xfrm>
            <a:off x="11156019" y="3867943"/>
            <a:ext cx="862192" cy="472171"/>
          </a:xfrm>
          <a:prstGeom prst="roundRect">
            <a:avLst/>
          </a:prstGeom>
          <a:gradFill>
            <a:gsLst>
              <a:gs pos="0">
                <a:schemeClr val="accent6">
                  <a:lumMod val="40000"/>
                  <a:lumOff val="60000"/>
                </a:schemeClr>
              </a:gs>
              <a:gs pos="50000">
                <a:srgbClr val="8DC666">
                  <a:alpha val="69804"/>
                </a:srgbClr>
              </a:gs>
              <a:gs pos="100000">
                <a:srgbClr val="65AF7E"/>
              </a:gs>
            </a:gsLst>
          </a:gradFill>
          <a:effectLst>
            <a:outerShdw blurRad="50800" dist="88900" dir="6600000" sx="104000" sy="104000" algn="tr"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gn="ctr"/>
            <a:r>
              <a:rPr lang="ar-EG" dirty="0"/>
              <a:t>جنين</a:t>
            </a:r>
            <a:endParaRPr lang="en-US" dirty="0"/>
          </a:p>
        </p:txBody>
      </p:sp>
      <p:sp>
        <p:nvSpPr>
          <p:cNvPr id="2" name="Rectangle 1">
            <a:extLst>
              <a:ext uri="{FF2B5EF4-FFF2-40B4-BE49-F238E27FC236}">
                <a16:creationId xmlns:a16="http://schemas.microsoft.com/office/drawing/2014/main" id="{40917D1F-1D60-5097-0B87-1B69ED7C0B0B}"/>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3767024E-B2B1-1C65-E5C1-E58FC60B51E8}"/>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8" name="Rectangle 7">
            <a:extLst>
              <a:ext uri="{FF2B5EF4-FFF2-40B4-BE49-F238E27FC236}">
                <a16:creationId xmlns:a16="http://schemas.microsoft.com/office/drawing/2014/main" id="{4FB7A7FD-215E-3BCF-F479-4E7D0638591D}"/>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1994898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AA4D66-06EF-FB8C-EA61-412146D902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5" name="TextBox 4">
            <a:extLst>
              <a:ext uri="{FF2B5EF4-FFF2-40B4-BE49-F238E27FC236}">
                <a16:creationId xmlns:a16="http://schemas.microsoft.com/office/drawing/2014/main" id="{C7493B34-3F93-48E0-DFE0-1FB03EBE9CCD}"/>
              </a:ext>
            </a:extLst>
          </p:cNvPr>
          <p:cNvSpPr txBox="1"/>
          <p:nvPr/>
        </p:nvSpPr>
        <p:spPr>
          <a:xfrm>
            <a:off x="9397964" y="1346335"/>
            <a:ext cx="2237022" cy="1200329"/>
          </a:xfrm>
          <a:prstGeom prst="rect">
            <a:avLst/>
          </a:prstGeom>
          <a:noFill/>
        </p:spPr>
        <p:txBody>
          <a:bodyPr wrap="square" rtlCol="0">
            <a:spAutoFit/>
          </a:bodyPr>
          <a:lstStyle/>
          <a:p>
            <a:pPr algn="ctr"/>
            <a:r>
              <a:rPr lang="ar-EG" b="1" dirty="0">
                <a:effectLst>
                  <a:outerShdw blurRad="38100" dist="38100" dir="2700000" algn="tl">
                    <a:srgbClr val="000000">
                      <a:alpha val="43137"/>
                    </a:srgbClr>
                  </a:outerShdw>
                </a:effectLst>
              </a:rPr>
              <a:t>تتمتع منطقة الدراسة ببنية خدماتية جيدة جدا، حيث انها تحتوي على جميع الخدمات بجميع المجالات</a:t>
            </a:r>
            <a:endParaRPr lang="en-US" b="1" dirty="0">
              <a:effectLst>
                <a:outerShdw blurRad="38100" dist="38100" dir="2700000" algn="tl">
                  <a:srgbClr val="000000">
                    <a:alpha val="43137"/>
                  </a:srgbClr>
                </a:outerShdw>
              </a:effectLst>
            </a:endParaRPr>
          </a:p>
        </p:txBody>
      </p:sp>
      <p:sp>
        <p:nvSpPr>
          <p:cNvPr id="6" name="Rectangle 5">
            <a:extLst>
              <a:ext uri="{FF2B5EF4-FFF2-40B4-BE49-F238E27FC236}">
                <a16:creationId xmlns:a16="http://schemas.microsoft.com/office/drawing/2014/main" id="{50DA6D2C-77CE-321C-DDEF-B87519327142}"/>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2">
            <a:extLst>
              <a:ext uri="{FF2B5EF4-FFF2-40B4-BE49-F238E27FC236}">
                <a16:creationId xmlns:a16="http://schemas.microsoft.com/office/drawing/2014/main" id="{AFC05CD7-E319-4D23-C90D-8A245B921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2311" y="2820984"/>
            <a:ext cx="2828329" cy="2690681"/>
          </a:xfrm>
          <a:prstGeom prst="rect">
            <a:avLst/>
          </a:prstGeom>
          <a:noFill/>
          <a:extLst>
            <a:ext uri="{909E8E84-426E-40DD-AFC4-6F175D3DCCD1}">
              <a14:hiddenFill xmlns:a14="http://schemas.microsoft.com/office/drawing/2010/main">
                <a:solidFill>
                  <a:srgbClr val="FFFFFF"/>
                </a:solidFill>
              </a14:hiddenFill>
            </a:ext>
          </a:extLst>
        </p:spPr>
      </p:pic>
      <p:sp>
        <p:nvSpPr>
          <p:cNvPr id="8" name="Freeform: Shape 7">
            <a:extLst>
              <a:ext uri="{FF2B5EF4-FFF2-40B4-BE49-F238E27FC236}">
                <a16:creationId xmlns:a16="http://schemas.microsoft.com/office/drawing/2014/main" id="{09596A68-4EF9-ABA0-AB6D-8A8907B096C5}"/>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9" name="Rectangle 8">
            <a:extLst>
              <a:ext uri="{FF2B5EF4-FFF2-40B4-BE49-F238E27FC236}">
                <a16:creationId xmlns:a16="http://schemas.microsoft.com/office/drawing/2014/main" id="{821926C5-8369-1EF6-B28A-C2C5C3EFA979}"/>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1053593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5C71D4-F016-3D60-63FD-0A1DF6B0DD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5" name="Rectangle 4">
            <a:extLst>
              <a:ext uri="{FF2B5EF4-FFF2-40B4-BE49-F238E27FC236}">
                <a16:creationId xmlns:a16="http://schemas.microsoft.com/office/drawing/2014/main" id="{A6D6EC66-FAB3-9AF0-22C2-E05069431E53}"/>
              </a:ext>
            </a:extLst>
          </p:cNvPr>
          <p:cNvSpPr/>
          <p:nvPr/>
        </p:nvSpPr>
        <p:spPr>
          <a:xfrm>
            <a:off x="8990784" y="787400"/>
            <a:ext cx="3075646" cy="6015270"/>
          </a:xfrm>
          <a:prstGeom prst="rect">
            <a:avLst/>
          </a:prstGeom>
          <a:noFill/>
          <a:ln w="19050">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a:extLst>
              <a:ext uri="{FF2B5EF4-FFF2-40B4-BE49-F238E27FC236}">
                <a16:creationId xmlns:a16="http://schemas.microsoft.com/office/drawing/2014/main" id="{78E361E4-D2A0-98D2-8200-B27C1AC9F2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9649" y="1022196"/>
            <a:ext cx="1665248" cy="16652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FF36AC5-F0E6-84E8-1382-859401A3182C}"/>
              </a:ext>
            </a:extLst>
          </p:cNvPr>
          <p:cNvSpPr txBox="1"/>
          <p:nvPr/>
        </p:nvSpPr>
        <p:spPr>
          <a:xfrm>
            <a:off x="8990784" y="2871705"/>
            <a:ext cx="1404158" cy="923330"/>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effectLst>
                  <a:outerShdw blurRad="38100" dist="38100" dir="2700000" algn="tl">
                    <a:srgbClr val="000000">
                      <a:alpha val="43137"/>
                    </a:srgbClr>
                  </a:outerShdw>
                </a:effectLst>
              </a:rPr>
              <a:t>تتميز بالشوارع الرابطة بين جميع التجمعات</a:t>
            </a:r>
            <a:endParaRPr lang="en-US" b="1" dirty="0">
              <a:effectLst>
                <a:outerShdw blurRad="38100" dist="38100" dir="2700000" algn="tl">
                  <a:srgbClr val="000000">
                    <a:alpha val="43137"/>
                  </a:srgbClr>
                </a:outerShdw>
              </a:effectLst>
            </a:endParaRPr>
          </a:p>
        </p:txBody>
      </p:sp>
      <p:cxnSp>
        <p:nvCxnSpPr>
          <p:cNvPr id="7" name="Connector: Curved 6">
            <a:extLst>
              <a:ext uri="{FF2B5EF4-FFF2-40B4-BE49-F238E27FC236}">
                <a16:creationId xmlns:a16="http://schemas.microsoft.com/office/drawing/2014/main" id="{A92C855E-399B-7717-57A1-572C2A021DAD}"/>
              </a:ext>
            </a:extLst>
          </p:cNvPr>
          <p:cNvCxnSpPr>
            <a:cxnSpLocks/>
          </p:cNvCxnSpPr>
          <p:nvPr/>
        </p:nvCxnSpPr>
        <p:spPr>
          <a:xfrm rot="10800000" flipV="1">
            <a:off x="10413449" y="2716903"/>
            <a:ext cx="685428" cy="508820"/>
          </a:xfrm>
          <a:prstGeom prst="curvedConnector3">
            <a:avLst/>
          </a:prstGeom>
          <a:ln w="28575">
            <a:solidFill>
              <a:schemeClr val="tx1"/>
            </a:solidFill>
            <a:prstDash val="sysDot"/>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1508" name="Picture 4">
            <a:extLst>
              <a:ext uri="{FF2B5EF4-FFF2-40B4-BE49-F238E27FC236}">
                <a16:creationId xmlns:a16="http://schemas.microsoft.com/office/drawing/2014/main" id="{38CBC4FA-1AF8-0652-0F85-99B7B287A7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1896" y="4199775"/>
            <a:ext cx="1362004" cy="136200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25B3D99-B624-30D0-E3E6-D6255B4AF236}"/>
              </a:ext>
            </a:extLst>
          </p:cNvPr>
          <p:cNvSpPr txBox="1"/>
          <p:nvPr/>
        </p:nvSpPr>
        <p:spPr>
          <a:xfrm>
            <a:off x="8912013" y="5686748"/>
            <a:ext cx="1404158" cy="646331"/>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rgbClr val="EC9200"/>
                </a:solidFill>
                <a:effectLst>
                  <a:outerShdw blurRad="38100" dist="38100" dir="2700000" algn="tl">
                    <a:srgbClr val="000000">
                      <a:alpha val="43137"/>
                    </a:srgbClr>
                  </a:outerShdw>
                </a:effectLst>
              </a:rPr>
              <a:t>خدمة مواصلات جيدة</a:t>
            </a:r>
            <a:endParaRPr lang="en-US" b="1" dirty="0">
              <a:solidFill>
                <a:srgbClr val="EC9200"/>
              </a:solidFill>
              <a:effectLst>
                <a:outerShdw blurRad="38100" dist="38100" dir="2700000" algn="tl">
                  <a:srgbClr val="000000">
                    <a:alpha val="43137"/>
                  </a:srgbClr>
                </a:outerShdw>
              </a:effectLst>
            </a:endParaRPr>
          </a:p>
        </p:txBody>
      </p:sp>
      <p:cxnSp>
        <p:nvCxnSpPr>
          <p:cNvPr id="9" name="Connector: Curved 8">
            <a:extLst>
              <a:ext uri="{FF2B5EF4-FFF2-40B4-BE49-F238E27FC236}">
                <a16:creationId xmlns:a16="http://schemas.microsoft.com/office/drawing/2014/main" id="{2A073BAF-01EF-4F78-FE0B-57321CF39BB6}"/>
              </a:ext>
            </a:extLst>
          </p:cNvPr>
          <p:cNvCxnSpPr>
            <a:cxnSpLocks/>
          </p:cNvCxnSpPr>
          <p:nvPr/>
        </p:nvCxnSpPr>
        <p:spPr>
          <a:xfrm rot="10800000" flipV="1">
            <a:off x="10334678" y="5531946"/>
            <a:ext cx="685428" cy="508820"/>
          </a:xfrm>
          <a:prstGeom prst="curvedConnector3">
            <a:avLst/>
          </a:prstGeom>
          <a:ln w="28575">
            <a:solidFill>
              <a:srgbClr val="EC9200"/>
            </a:solidFill>
            <a:prstDash val="sysDot"/>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Freeform: Shape 9">
            <a:extLst>
              <a:ext uri="{FF2B5EF4-FFF2-40B4-BE49-F238E27FC236}">
                <a16:creationId xmlns:a16="http://schemas.microsoft.com/office/drawing/2014/main" id="{417C7E3C-AA88-6B4F-E9A6-C4791A4993F1}"/>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1" name="Rectangle 10">
            <a:extLst>
              <a:ext uri="{FF2B5EF4-FFF2-40B4-BE49-F238E27FC236}">
                <a16:creationId xmlns:a16="http://schemas.microsoft.com/office/drawing/2014/main" id="{4C2C5520-0985-B96D-DF4A-E82A14F0FCC2}"/>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6534845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66D6CC-FE6F-5BD9-BEE9-E4B06C1E9C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2" name="Chart 1">
            <a:extLst>
              <a:ext uri="{FF2B5EF4-FFF2-40B4-BE49-F238E27FC236}">
                <a16:creationId xmlns:a16="http://schemas.microsoft.com/office/drawing/2014/main" id="{4B42A3D0-1915-24A1-EF47-E6A0F1DECF22}"/>
              </a:ext>
            </a:extLst>
          </p:cNvPr>
          <p:cNvGraphicFramePr>
            <a:graphicFrameLocks/>
          </p:cNvGraphicFramePr>
          <p:nvPr/>
        </p:nvGraphicFramePr>
        <p:xfrm>
          <a:off x="8467271" y="1179488"/>
          <a:ext cx="4132518" cy="3045606"/>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C63D6352-1669-7EDD-28D2-530BCFA4DF30}"/>
              </a:ext>
            </a:extLst>
          </p:cNvPr>
          <p:cNvSpPr txBox="1"/>
          <p:nvPr/>
        </p:nvSpPr>
        <p:spPr>
          <a:xfrm>
            <a:off x="9511402" y="843380"/>
            <a:ext cx="2305050" cy="400110"/>
          </a:xfrm>
          <a:prstGeom prst="rect">
            <a:avLst/>
          </a:prstGeom>
          <a:noFill/>
        </p:spPr>
        <p:txBody>
          <a:bodyPr wrap="square" rtlCol="0">
            <a:spAutoFit/>
          </a:bodyPr>
          <a:lstStyle/>
          <a:p>
            <a:r>
              <a:rPr lang="ar-EG" sz="2000" b="1" dirty="0">
                <a:solidFill>
                  <a:srgbClr val="AB796C"/>
                </a:solidFill>
                <a:effectLst>
                  <a:outerShdw blurRad="38100" dist="38100" dir="2700000" algn="tl">
                    <a:srgbClr val="000000">
                      <a:alpha val="43137"/>
                    </a:srgbClr>
                  </a:outerShdw>
                </a:effectLst>
              </a:rPr>
              <a:t>نسبة الخدمة للتجمعات</a:t>
            </a:r>
            <a:endParaRPr lang="en-US" sz="2000" b="1" dirty="0">
              <a:solidFill>
                <a:srgbClr val="AB796C"/>
              </a:solidFill>
              <a:effectLst>
                <a:outerShdw blurRad="38100" dist="38100" dir="2700000" algn="tl">
                  <a:srgbClr val="000000">
                    <a:alpha val="43137"/>
                  </a:srgbClr>
                </a:outerShdw>
              </a:effectLst>
            </a:endParaRPr>
          </a:p>
        </p:txBody>
      </p:sp>
      <p:cxnSp>
        <p:nvCxnSpPr>
          <p:cNvPr id="7" name="Connector: Elbow 6">
            <a:extLst>
              <a:ext uri="{FF2B5EF4-FFF2-40B4-BE49-F238E27FC236}">
                <a16:creationId xmlns:a16="http://schemas.microsoft.com/office/drawing/2014/main" id="{1372E46D-0702-877E-D0EA-3ABF8761F2A2}"/>
              </a:ext>
            </a:extLst>
          </p:cNvPr>
          <p:cNvCxnSpPr/>
          <p:nvPr/>
        </p:nvCxnSpPr>
        <p:spPr>
          <a:xfrm rot="10800000">
            <a:off x="10223208" y="5078006"/>
            <a:ext cx="719328" cy="423672"/>
          </a:xfrm>
          <a:prstGeom prst="bentConnector3">
            <a:avLst/>
          </a:prstGeom>
          <a:ln w="28575">
            <a:solidFill>
              <a:schemeClr val="accent1">
                <a:lumMod val="60000"/>
                <a:lumOff val="4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51A7289-FD71-2B6B-33B0-7DD8F8FF65C3}"/>
              </a:ext>
            </a:extLst>
          </p:cNvPr>
          <p:cNvSpPr txBox="1"/>
          <p:nvPr/>
        </p:nvSpPr>
        <p:spPr>
          <a:xfrm>
            <a:off x="9491688" y="4670681"/>
            <a:ext cx="731520" cy="830997"/>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r>
              <a:rPr lang="ar-EG" sz="4800" b="1" dirty="0">
                <a:solidFill>
                  <a:srgbClr val="004598"/>
                </a:solidFill>
                <a:effectLst>
                  <a:outerShdw blurRad="38100" dist="38100" dir="2700000" algn="tl">
                    <a:srgbClr val="000000">
                      <a:alpha val="43137"/>
                    </a:srgbClr>
                  </a:outerShdw>
                </a:effectLst>
              </a:rPr>
              <a:t>3</a:t>
            </a:r>
            <a:endParaRPr lang="en-US" sz="4800" b="1" dirty="0">
              <a:solidFill>
                <a:srgbClr val="004598"/>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C470AA89-FDD2-7251-38D2-112DAA090301}"/>
              </a:ext>
            </a:extLst>
          </p:cNvPr>
          <p:cNvSpPr txBox="1"/>
          <p:nvPr/>
        </p:nvSpPr>
        <p:spPr>
          <a:xfrm>
            <a:off x="9012746" y="5441208"/>
            <a:ext cx="1911721" cy="830997"/>
          </a:xfrm>
          <a:prstGeom prst="rect">
            <a:avLst/>
          </a:prstGeom>
          <a:noFill/>
        </p:spPr>
        <p:txBody>
          <a:bodyPr wrap="square" rtlCol="0">
            <a:spAutoFit/>
          </a:bodyPr>
          <a:lstStyle/>
          <a:p>
            <a:r>
              <a:rPr lang="ar-EG" sz="2400" b="1" dirty="0">
                <a:solidFill>
                  <a:srgbClr val="004598"/>
                </a:solidFill>
                <a:effectLst>
                  <a:outerShdw blurRad="38100" dist="38100" dir="2700000" algn="tl">
                    <a:srgbClr val="000000">
                      <a:alpha val="43137"/>
                    </a:srgbClr>
                  </a:outerShdw>
                </a:effectLst>
              </a:rPr>
              <a:t>محطات معالجة</a:t>
            </a:r>
          </a:p>
          <a:p>
            <a:endParaRPr lang="en-US" sz="2400" b="1" dirty="0">
              <a:solidFill>
                <a:srgbClr val="004598"/>
              </a:solidFill>
              <a:effectLst>
                <a:outerShdw blurRad="38100" dist="38100" dir="2700000" algn="tl">
                  <a:srgbClr val="000000">
                    <a:alpha val="43137"/>
                  </a:srgbClr>
                </a:outerShdw>
              </a:effectLst>
            </a:endParaRPr>
          </a:p>
        </p:txBody>
      </p:sp>
      <p:sp>
        <p:nvSpPr>
          <p:cNvPr id="12" name="Oval 11">
            <a:extLst>
              <a:ext uri="{FF2B5EF4-FFF2-40B4-BE49-F238E27FC236}">
                <a16:creationId xmlns:a16="http://schemas.microsoft.com/office/drawing/2014/main" id="{EE0E4CF9-4515-C3F3-381A-10E544FD1E6B}"/>
              </a:ext>
            </a:extLst>
          </p:cNvPr>
          <p:cNvSpPr/>
          <p:nvPr/>
        </p:nvSpPr>
        <p:spPr>
          <a:xfrm>
            <a:off x="10967922" y="4971413"/>
            <a:ext cx="914400" cy="935774"/>
          </a:xfrm>
          <a:prstGeom prst="ellipse">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C10929B-4E05-B5A9-B10B-913B2C5037EF}"/>
              </a:ext>
            </a:extLst>
          </p:cNvPr>
          <p:cNvSpPr/>
          <p:nvPr/>
        </p:nvSpPr>
        <p:spPr>
          <a:xfrm>
            <a:off x="11089755" y="5084057"/>
            <a:ext cx="694572" cy="710808"/>
          </a:xfrm>
          <a:prstGeom prst="ellipse">
            <a:avLst/>
          </a:prstGeom>
          <a:noFill/>
          <a:ln w="28575">
            <a:solidFill>
              <a:srgbClr val="0045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55ADD1B-1BEE-7228-21B6-DEB2582FA8D0}"/>
              </a:ext>
            </a:extLst>
          </p:cNvPr>
          <p:cNvSpPr/>
          <p:nvPr/>
        </p:nvSpPr>
        <p:spPr>
          <a:xfrm>
            <a:off x="11174734" y="5164525"/>
            <a:ext cx="536579" cy="549122"/>
          </a:xfrm>
          <a:prstGeom prst="ellipse">
            <a:avLst/>
          </a:prstGeom>
          <a:noFill/>
          <a:ln w="28575">
            <a:solidFill>
              <a:srgbClr val="0045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2007F0E-A4F4-DA13-F713-334D1A01259B}"/>
              </a:ext>
            </a:extLst>
          </p:cNvPr>
          <p:cNvSpPr/>
          <p:nvPr/>
        </p:nvSpPr>
        <p:spPr>
          <a:xfrm>
            <a:off x="11253987" y="5254471"/>
            <a:ext cx="367064" cy="375644"/>
          </a:xfrm>
          <a:prstGeom prst="ellipse">
            <a:avLst/>
          </a:prstGeom>
          <a:noFill/>
          <a:ln w="28575">
            <a:solidFill>
              <a:srgbClr val="00459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2C9B5DD-5788-9640-020F-BA008783270C}"/>
              </a:ext>
            </a:extLst>
          </p:cNvPr>
          <p:cNvSpPr/>
          <p:nvPr/>
        </p:nvSpPr>
        <p:spPr>
          <a:xfrm>
            <a:off x="8990784" y="787400"/>
            <a:ext cx="3075646" cy="5930392"/>
          </a:xfrm>
          <a:prstGeom prst="rect">
            <a:avLst/>
          </a:prstGeom>
          <a:noFill/>
          <a:ln>
            <a:solidFill>
              <a:schemeClr val="accent1">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BC47377-7B23-B2B2-D050-B898D1AB8BAC}"/>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1" name="Rectangle 10">
            <a:extLst>
              <a:ext uri="{FF2B5EF4-FFF2-40B4-BE49-F238E27FC236}">
                <a16:creationId xmlns:a16="http://schemas.microsoft.com/office/drawing/2014/main" id="{C3F247AB-8C76-9B64-B1C4-8DE390919A4A}"/>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16125000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DA1DD7-4AE4-C7E1-193F-9D46621348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2" name="Chart 1">
            <a:extLst>
              <a:ext uri="{FF2B5EF4-FFF2-40B4-BE49-F238E27FC236}">
                <a16:creationId xmlns:a16="http://schemas.microsoft.com/office/drawing/2014/main" id="{EE761AD2-CA03-A7B2-CF26-DA5D833C66E5}"/>
              </a:ext>
            </a:extLst>
          </p:cNvPr>
          <p:cNvGraphicFramePr>
            <a:graphicFrameLocks/>
          </p:cNvGraphicFramePr>
          <p:nvPr/>
        </p:nvGraphicFramePr>
        <p:xfrm>
          <a:off x="8735066" y="1154347"/>
          <a:ext cx="3616660" cy="2660693"/>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6A774270-9701-DC96-2ECB-69FACC51B67D}"/>
              </a:ext>
            </a:extLst>
          </p:cNvPr>
          <p:cNvSpPr txBox="1"/>
          <p:nvPr/>
        </p:nvSpPr>
        <p:spPr>
          <a:xfrm>
            <a:off x="9517000" y="830434"/>
            <a:ext cx="2305050" cy="400110"/>
          </a:xfrm>
          <a:prstGeom prst="rect">
            <a:avLst/>
          </a:prstGeom>
          <a:noFill/>
        </p:spPr>
        <p:txBody>
          <a:bodyPr wrap="square" rtlCol="0">
            <a:spAutoFit/>
          </a:bodyPr>
          <a:lstStyle/>
          <a:p>
            <a:r>
              <a:rPr lang="ar-EG" sz="2000" b="1" dirty="0">
                <a:solidFill>
                  <a:srgbClr val="AB796C"/>
                </a:solidFill>
                <a:effectLst>
                  <a:outerShdw blurRad="38100" dist="38100" dir="2700000" algn="tl">
                    <a:srgbClr val="000000">
                      <a:alpha val="43137"/>
                    </a:srgbClr>
                  </a:outerShdw>
                </a:effectLst>
              </a:rPr>
              <a:t>نسبة الخدمة للتجمعات</a:t>
            </a:r>
            <a:endParaRPr lang="en-US" sz="2000" b="1" dirty="0">
              <a:solidFill>
                <a:srgbClr val="AB796C"/>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945EC37E-6513-3265-7A00-85DD5C889A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03633" y="4005200"/>
            <a:ext cx="1353312" cy="1353312"/>
          </a:xfrm>
          <a:prstGeom prst="rect">
            <a:avLst/>
          </a:prstGeom>
        </p:spPr>
      </p:pic>
      <p:cxnSp>
        <p:nvCxnSpPr>
          <p:cNvPr id="6" name="Connector: Elbow 5">
            <a:extLst>
              <a:ext uri="{FF2B5EF4-FFF2-40B4-BE49-F238E27FC236}">
                <a16:creationId xmlns:a16="http://schemas.microsoft.com/office/drawing/2014/main" id="{9C95678F-A65C-C332-2152-079A9B0226DE}"/>
              </a:ext>
            </a:extLst>
          </p:cNvPr>
          <p:cNvCxnSpPr>
            <a:stCxn id="5" idx="1"/>
          </p:cNvCxnSpPr>
          <p:nvPr/>
        </p:nvCxnSpPr>
        <p:spPr>
          <a:xfrm rot="10800000">
            <a:off x="9884305" y="4258184"/>
            <a:ext cx="719328" cy="423672"/>
          </a:xfrm>
          <a:prstGeom prst="bentConnector3">
            <a:avLst/>
          </a:prstGeom>
          <a:ln w="28575">
            <a:solidFill>
              <a:srgbClr val="66463C"/>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05E970F-BE67-2A7E-C3B9-F8536F89570A}"/>
              </a:ext>
            </a:extLst>
          </p:cNvPr>
          <p:cNvSpPr txBox="1"/>
          <p:nvPr/>
        </p:nvSpPr>
        <p:spPr>
          <a:xfrm>
            <a:off x="9152785" y="3850859"/>
            <a:ext cx="731520" cy="830997"/>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r>
              <a:rPr lang="ar-EG" sz="4800" b="1" dirty="0">
                <a:solidFill>
                  <a:srgbClr val="FCD635"/>
                </a:solidFill>
                <a:effectLst>
                  <a:outerShdw blurRad="38100" dist="38100" dir="2700000" algn="tl">
                    <a:srgbClr val="000000">
                      <a:alpha val="43137"/>
                    </a:srgbClr>
                  </a:outerShdw>
                </a:effectLst>
              </a:rPr>
              <a:t>4</a:t>
            </a:r>
            <a:endParaRPr lang="en-US" sz="4800" b="1" dirty="0">
              <a:solidFill>
                <a:srgbClr val="FCD635"/>
              </a:solidFill>
              <a:effectLst>
                <a:outerShdw blurRad="38100" dist="38100" dir="2700000" algn="tl">
                  <a:srgbClr val="000000">
                    <a:alpha val="43137"/>
                  </a:srgbClr>
                </a:outerShdw>
              </a:effectLst>
            </a:endParaRPr>
          </a:p>
        </p:txBody>
      </p:sp>
      <p:cxnSp>
        <p:nvCxnSpPr>
          <p:cNvPr id="8" name="Connector: Elbow 7">
            <a:extLst>
              <a:ext uri="{FF2B5EF4-FFF2-40B4-BE49-F238E27FC236}">
                <a16:creationId xmlns:a16="http://schemas.microsoft.com/office/drawing/2014/main" id="{ADBE5B66-1D2D-A0B3-6B72-2C2767334516}"/>
              </a:ext>
            </a:extLst>
          </p:cNvPr>
          <p:cNvCxnSpPr/>
          <p:nvPr/>
        </p:nvCxnSpPr>
        <p:spPr>
          <a:xfrm rot="10800000">
            <a:off x="9877247" y="5808763"/>
            <a:ext cx="719328" cy="423672"/>
          </a:xfrm>
          <a:prstGeom prst="bentConnector3">
            <a:avLst/>
          </a:prstGeom>
          <a:ln w="28575">
            <a:solidFill>
              <a:schemeClr val="accent1">
                <a:lumMod val="75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78C3BD0-2834-2086-683E-F5CE3502C7A9}"/>
              </a:ext>
            </a:extLst>
          </p:cNvPr>
          <p:cNvSpPr txBox="1"/>
          <p:nvPr/>
        </p:nvSpPr>
        <p:spPr>
          <a:xfrm>
            <a:off x="9003333" y="5401439"/>
            <a:ext cx="888289" cy="830997"/>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r>
              <a:rPr lang="ar-EG" sz="4800" b="1" dirty="0">
                <a:solidFill>
                  <a:srgbClr val="65B7F7"/>
                </a:solidFill>
                <a:effectLst>
                  <a:outerShdw blurRad="38100" dist="38100" dir="2700000" algn="tl">
                    <a:srgbClr val="000000">
                      <a:alpha val="43137"/>
                    </a:srgbClr>
                  </a:outerShdw>
                </a:effectLst>
              </a:rPr>
              <a:t>23</a:t>
            </a:r>
            <a:endParaRPr lang="en-US" sz="4800" b="1" dirty="0">
              <a:solidFill>
                <a:srgbClr val="65B7F7"/>
              </a:solidFill>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628C2EA0-F54E-D969-9D32-1C4A5D58BEE5}"/>
              </a:ext>
            </a:extLst>
          </p:cNvPr>
          <p:cNvSpPr txBox="1"/>
          <p:nvPr/>
        </p:nvSpPr>
        <p:spPr>
          <a:xfrm>
            <a:off x="9110113" y="4567665"/>
            <a:ext cx="677115" cy="461665"/>
          </a:xfrm>
          <a:prstGeom prst="rect">
            <a:avLst/>
          </a:prstGeom>
          <a:noFill/>
        </p:spPr>
        <p:txBody>
          <a:bodyPr wrap="square" rtlCol="0">
            <a:spAutoFit/>
          </a:bodyPr>
          <a:lstStyle/>
          <a:p>
            <a:r>
              <a:rPr lang="ar-EG" sz="2400" b="1" dirty="0">
                <a:solidFill>
                  <a:srgbClr val="FFC000"/>
                </a:solidFill>
                <a:effectLst>
                  <a:outerShdw blurRad="38100" dist="38100" dir="2700000" algn="tl">
                    <a:srgbClr val="000000">
                      <a:alpha val="43137"/>
                    </a:srgbClr>
                  </a:outerShdw>
                </a:effectLst>
              </a:rPr>
              <a:t>آبار</a:t>
            </a:r>
            <a:endParaRPr lang="en-US" sz="2400" b="1" dirty="0">
              <a:solidFill>
                <a:srgbClr val="FFC000"/>
              </a:solidFill>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2D93D61F-99CA-E9B0-BAC1-9C91749FFFF5}"/>
              </a:ext>
            </a:extLst>
          </p:cNvPr>
          <p:cNvSpPr txBox="1"/>
          <p:nvPr/>
        </p:nvSpPr>
        <p:spPr>
          <a:xfrm>
            <a:off x="9023808" y="6147601"/>
            <a:ext cx="888288" cy="461665"/>
          </a:xfrm>
          <a:prstGeom prst="rect">
            <a:avLst/>
          </a:prstGeom>
          <a:noFill/>
        </p:spPr>
        <p:txBody>
          <a:bodyPr wrap="square" rtlCol="0">
            <a:spAutoFit/>
          </a:bodyPr>
          <a:lstStyle/>
          <a:p>
            <a:r>
              <a:rPr lang="ar-EG" sz="2400" b="1" dirty="0">
                <a:solidFill>
                  <a:srgbClr val="65B7F7"/>
                </a:solidFill>
                <a:effectLst>
                  <a:outerShdw blurRad="38100" dist="38100" dir="2700000" algn="tl">
                    <a:srgbClr val="000000">
                      <a:alpha val="43137"/>
                    </a:srgbClr>
                  </a:outerShdw>
                </a:effectLst>
              </a:rPr>
              <a:t>خزان</a:t>
            </a:r>
            <a:endParaRPr lang="en-US" sz="2400" b="1" dirty="0">
              <a:solidFill>
                <a:srgbClr val="65B7F7"/>
              </a:solidFill>
              <a:effectLst>
                <a:outerShdw blurRad="38100" dist="38100" dir="2700000" algn="tl">
                  <a:srgbClr val="000000">
                    <a:alpha val="43137"/>
                  </a:srgbClr>
                </a:outerShdw>
              </a:effectLst>
            </a:endParaRPr>
          </a:p>
        </p:txBody>
      </p:sp>
      <p:pic>
        <p:nvPicPr>
          <p:cNvPr id="13" name="Picture 12">
            <a:extLst>
              <a:ext uri="{FF2B5EF4-FFF2-40B4-BE49-F238E27FC236}">
                <a16:creationId xmlns:a16="http://schemas.microsoft.com/office/drawing/2014/main" id="{AEC5E132-1E28-8AC4-B1FC-5EAFB0B5C0CC}"/>
              </a:ext>
            </a:extLst>
          </p:cNvPr>
          <p:cNvPicPr>
            <a:picLocks noChangeAspect="1"/>
          </p:cNvPicPr>
          <p:nvPr/>
        </p:nvPicPr>
        <p:blipFill rotWithShape="1">
          <a:blip r:embed="rId5">
            <a:extLst>
              <a:ext uri="{28A0092B-C50C-407E-A947-70E740481C1C}">
                <a14:useLocalDpi xmlns:a14="http://schemas.microsoft.com/office/drawing/2010/main" val="0"/>
              </a:ext>
            </a:extLst>
          </a:blip>
          <a:srcRect r="24922"/>
          <a:stretch/>
        </p:blipFill>
        <p:spPr>
          <a:xfrm>
            <a:off x="10596575" y="5510644"/>
            <a:ext cx="1345882" cy="1098622"/>
          </a:xfrm>
          <a:prstGeom prst="rect">
            <a:avLst/>
          </a:prstGeom>
        </p:spPr>
      </p:pic>
      <p:sp>
        <p:nvSpPr>
          <p:cNvPr id="15" name="Rectangle 14">
            <a:extLst>
              <a:ext uri="{FF2B5EF4-FFF2-40B4-BE49-F238E27FC236}">
                <a16:creationId xmlns:a16="http://schemas.microsoft.com/office/drawing/2014/main" id="{48B53267-0820-FDEB-8C18-E5C0EC113A3F}"/>
              </a:ext>
            </a:extLst>
          </p:cNvPr>
          <p:cNvSpPr/>
          <p:nvPr/>
        </p:nvSpPr>
        <p:spPr>
          <a:xfrm>
            <a:off x="8990784" y="787400"/>
            <a:ext cx="3075646" cy="5930392"/>
          </a:xfrm>
          <a:prstGeom prst="rect">
            <a:avLst/>
          </a:prstGeom>
          <a:noFill/>
          <a:ln>
            <a:solidFill>
              <a:schemeClr val="accent1">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7FA6EF2-98FB-E9A3-2975-8998B3545CE8}"/>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طبيعة المنطقة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7" name="Rectangle 16">
            <a:extLst>
              <a:ext uri="{FF2B5EF4-FFF2-40B4-BE49-F238E27FC236}">
                <a16:creationId xmlns:a16="http://schemas.microsoft.com/office/drawing/2014/main" id="{E2AD5786-BC03-AA49-5965-1CFAB6855FBB}"/>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2348596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7EABD2-E47F-3F81-CC37-945E1B1DD6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6" name="Chart 5">
            <a:extLst>
              <a:ext uri="{FF2B5EF4-FFF2-40B4-BE49-F238E27FC236}">
                <a16:creationId xmlns:a16="http://schemas.microsoft.com/office/drawing/2014/main" id="{7A74DA40-5B36-4B52-2B84-6CE65CB7FB47}"/>
              </a:ext>
            </a:extLst>
          </p:cNvPr>
          <p:cNvGraphicFramePr>
            <a:graphicFrameLocks/>
          </p:cNvGraphicFramePr>
          <p:nvPr/>
        </p:nvGraphicFramePr>
        <p:xfrm>
          <a:off x="8544209" y="841967"/>
          <a:ext cx="3921760" cy="273929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Table 6">
            <a:extLst>
              <a:ext uri="{FF2B5EF4-FFF2-40B4-BE49-F238E27FC236}">
                <a16:creationId xmlns:a16="http://schemas.microsoft.com/office/drawing/2014/main" id="{4AF31DEB-AE86-7FC8-9B97-318242D0BCF7}"/>
              </a:ext>
            </a:extLst>
          </p:cNvPr>
          <p:cNvGraphicFramePr>
            <a:graphicFrameLocks noGrp="1"/>
          </p:cNvGraphicFramePr>
          <p:nvPr/>
        </p:nvGraphicFramePr>
        <p:xfrm>
          <a:off x="9063559" y="3635830"/>
          <a:ext cx="2883060" cy="2805917"/>
        </p:xfrm>
        <a:graphic>
          <a:graphicData uri="http://schemas.openxmlformats.org/drawingml/2006/table">
            <a:tbl>
              <a:tblPr firstRow="1" bandRow="1">
                <a:effectLst>
                  <a:outerShdw blurRad="50800" dist="38100" dir="8100000" algn="tr" rotWithShape="0">
                    <a:prstClr val="black">
                      <a:alpha val="40000"/>
                    </a:prstClr>
                  </a:outerShdw>
                </a:effectLst>
                <a:tableStyleId>{E8B1032C-EA38-4F05-BA0D-38AFFFC7BED3}</a:tableStyleId>
              </a:tblPr>
              <a:tblGrid>
                <a:gridCol w="1441530">
                  <a:extLst>
                    <a:ext uri="{9D8B030D-6E8A-4147-A177-3AD203B41FA5}">
                      <a16:colId xmlns:a16="http://schemas.microsoft.com/office/drawing/2014/main" val="3368777975"/>
                    </a:ext>
                  </a:extLst>
                </a:gridCol>
                <a:gridCol w="1441530">
                  <a:extLst>
                    <a:ext uri="{9D8B030D-6E8A-4147-A177-3AD203B41FA5}">
                      <a16:colId xmlns:a16="http://schemas.microsoft.com/office/drawing/2014/main" val="2055285269"/>
                    </a:ext>
                  </a:extLst>
                </a:gridCol>
              </a:tblGrid>
              <a:tr h="778860">
                <a:tc>
                  <a:txBody>
                    <a:bodyPr/>
                    <a:lstStyle/>
                    <a:p>
                      <a:pPr algn="r"/>
                      <a:r>
                        <a:rPr lang="ar-EG" dirty="0"/>
                        <a:t>صالحة لجميع انوع المزروعات</a:t>
                      </a:r>
                      <a:endParaRPr lang="en-US" dirty="0"/>
                    </a:p>
                  </a:txBody>
                  <a:tcPr anchor="ctr">
                    <a:solidFill>
                      <a:schemeClr val="accent6">
                        <a:lumMod val="20000"/>
                        <a:lumOff val="80000"/>
                      </a:schemeClr>
                    </a:solidFill>
                  </a:tcPr>
                </a:tc>
                <a:tc>
                  <a:txBody>
                    <a:bodyPr/>
                    <a:lstStyle/>
                    <a:p>
                      <a:pPr algn="r"/>
                      <a:r>
                        <a:rPr lang="ar-EG" dirty="0"/>
                        <a:t>الأراضي عالية القيمة الزراعية</a:t>
                      </a:r>
                      <a:endParaRPr lang="en-US" dirty="0"/>
                    </a:p>
                  </a:txBody>
                  <a:tcPr anchor="ctr">
                    <a:solidFill>
                      <a:srgbClr val="65AF7E"/>
                    </a:solidFill>
                  </a:tcPr>
                </a:tc>
                <a:extLst>
                  <a:ext uri="{0D108BD9-81ED-4DB2-BD59-A6C34878D82A}">
                    <a16:rowId xmlns:a16="http://schemas.microsoft.com/office/drawing/2014/main" val="3713443667"/>
                  </a:ext>
                </a:extLst>
              </a:tr>
              <a:tr h="1112657">
                <a:tc>
                  <a:txBody>
                    <a:bodyPr/>
                    <a:lstStyle/>
                    <a:p>
                      <a:pPr algn="r"/>
                      <a:r>
                        <a:rPr lang="ar-EG" dirty="0"/>
                        <a:t>صالحة لجميع انواع الزراعات الشجرية</a:t>
                      </a:r>
                      <a:endParaRPr lang="en-US" dirty="0"/>
                    </a:p>
                  </a:txBody>
                  <a:tcPr anchor="ctr">
                    <a:solidFill>
                      <a:schemeClr val="accent6">
                        <a:lumMod val="20000"/>
                        <a:lumOff val="80000"/>
                      </a:schemeClr>
                    </a:solidFill>
                  </a:tcPr>
                </a:tc>
                <a:tc>
                  <a:txBody>
                    <a:bodyPr/>
                    <a:lstStyle/>
                    <a:p>
                      <a:pPr algn="r"/>
                      <a:r>
                        <a:rPr lang="ar-EG" dirty="0"/>
                        <a:t>الأراضي متوسطة القيمة الزراعية</a:t>
                      </a:r>
                      <a:endParaRPr lang="en-US" dirty="0"/>
                    </a:p>
                  </a:txBody>
                  <a:tcPr anchor="ctr">
                    <a:solidFill>
                      <a:srgbClr val="9DD69F"/>
                    </a:solidFill>
                  </a:tcPr>
                </a:tc>
                <a:extLst>
                  <a:ext uri="{0D108BD9-81ED-4DB2-BD59-A6C34878D82A}">
                    <a16:rowId xmlns:a16="http://schemas.microsoft.com/office/drawing/2014/main" val="1968899756"/>
                  </a:ext>
                </a:extLst>
              </a:tr>
              <a:tr h="778860">
                <a:tc>
                  <a:txBody>
                    <a:bodyPr/>
                    <a:lstStyle/>
                    <a:p>
                      <a:pPr algn="r"/>
                      <a:r>
                        <a:rPr lang="ar-EG" dirty="0"/>
                        <a:t>غير صالحة للزراعة</a:t>
                      </a:r>
                      <a:endParaRPr lang="en-US" dirty="0"/>
                    </a:p>
                  </a:txBody>
                  <a:tcPr anchor="ctr">
                    <a:solidFill>
                      <a:schemeClr val="accent6">
                        <a:lumMod val="20000"/>
                        <a:lumOff val="80000"/>
                      </a:schemeClr>
                    </a:solidFill>
                  </a:tcPr>
                </a:tc>
                <a:tc>
                  <a:txBody>
                    <a:bodyPr/>
                    <a:lstStyle/>
                    <a:p>
                      <a:pPr algn="r"/>
                      <a:r>
                        <a:rPr lang="ar-EG" dirty="0"/>
                        <a:t>الأراضي منخفضة القيمة الزراعية</a:t>
                      </a:r>
                      <a:endParaRPr lang="en-US" dirty="0"/>
                    </a:p>
                  </a:txBody>
                  <a:tcPr anchor="ctr">
                    <a:solidFill>
                      <a:srgbClr val="E4F5C1"/>
                    </a:solidFill>
                  </a:tcPr>
                </a:tc>
                <a:extLst>
                  <a:ext uri="{0D108BD9-81ED-4DB2-BD59-A6C34878D82A}">
                    <a16:rowId xmlns:a16="http://schemas.microsoft.com/office/drawing/2014/main" val="2352727928"/>
                  </a:ext>
                </a:extLst>
              </a:tr>
            </a:tbl>
          </a:graphicData>
        </a:graphic>
      </p:graphicFrame>
      <p:sp>
        <p:nvSpPr>
          <p:cNvPr id="2" name="Rectangle 1">
            <a:extLst>
              <a:ext uri="{FF2B5EF4-FFF2-40B4-BE49-F238E27FC236}">
                <a16:creationId xmlns:a16="http://schemas.microsoft.com/office/drawing/2014/main" id="{39DDEAB9-0BF3-331C-7163-6DBA179BAE20}"/>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C630ABE2-F9EA-BA1E-6A16-4E5F663BA21F}"/>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زراعي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9" name="Rectangle 8">
            <a:extLst>
              <a:ext uri="{FF2B5EF4-FFF2-40B4-BE49-F238E27FC236}">
                <a16:creationId xmlns:a16="http://schemas.microsoft.com/office/drawing/2014/main" id="{95E82DE9-FC87-2921-E7A1-64256AF44171}"/>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3196371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EA8857-CCAB-5D11-DA06-1F1BAEF00D0B}"/>
              </a:ext>
            </a:extLst>
          </p:cNvPr>
          <p:cNvSpPr/>
          <p:nvPr/>
        </p:nvSpPr>
        <p:spPr>
          <a:xfrm>
            <a:off x="8990784" y="589388"/>
            <a:ext cx="3075646" cy="6128404"/>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4">
            <a:extLst>
              <a:ext uri="{FF2B5EF4-FFF2-40B4-BE49-F238E27FC236}">
                <a16:creationId xmlns:a16="http://schemas.microsoft.com/office/drawing/2014/main" id="{40288D17-6558-5DDC-D820-5BB3D2060923}"/>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زراعي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pic>
        <p:nvPicPr>
          <p:cNvPr id="6" name="Picture 5">
            <a:extLst>
              <a:ext uri="{FF2B5EF4-FFF2-40B4-BE49-F238E27FC236}">
                <a16:creationId xmlns:a16="http://schemas.microsoft.com/office/drawing/2014/main" id="{F786CC21-BBCA-D015-1841-14ACF55EA5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pic>
        <p:nvPicPr>
          <p:cNvPr id="20" name="Picture 19">
            <a:extLst>
              <a:ext uri="{FF2B5EF4-FFF2-40B4-BE49-F238E27FC236}">
                <a16:creationId xmlns:a16="http://schemas.microsoft.com/office/drawing/2014/main" id="{3E5B15F4-30FE-2543-774C-38A88ECD7D13}"/>
              </a:ext>
            </a:extLst>
          </p:cNvPr>
          <p:cNvPicPr>
            <a:picLocks noChangeAspect="1"/>
          </p:cNvPicPr>
          <p:nvPr/>
        </p:nvPicPr>
        <p:blipFill>
          <a:blip r:embed="rId3">
            <a:extLst>
              <a:ext uri="{28A0092B-C50C-407E-A947-70E740481C1C}">
                <a14:useLocalDpi xmlns:a14="http://schemas.microsoft.com/office/drawing/2010/main" val="0"/>
              </a:ext>
            </a:extLst>
          </a:blip>
          <a:srcRect l="41514" t="22410" r="17531" b="24590"/>
          <a:stretch>
            <a:fillRect/>
          </a:stretch>
        </p:blipFill>
        <p:spPr>
          <a:xfrm>
            <a:off x="521518" y="820073"/>
            <a:ext cx="4734609" cy="4734609"/>
          </a:xfrm>
          <a:custGeom>
            <a:avLst/>
            <a:gdLst>
              <a:gd name="connsiteX0" fmla="*/ 1817373 w 3634746"/>
              <a:gd name="connsiteY0" fmla="*/ 0 h 3634746"/>
              <a:gd name="connsiteX1" fmla="*/ 3634746 w 3634746"/>
              <a:gd name="connsiteY1" fmla="*/ 1817373 h 3634746"/>
              <a:gd name="connsiteX2" fmla="*/ 1817373 w 3634746"/>
              <a:gd name="connsiteY2" fmla="*/ 3634746 h 3634746"/>
              <a:gd name="connsiteX3" fmla="*/ 0 w 3634746"/>
              <a:gd name="connsiteY3" fmla="*/ 1817373 h 3634746"/>
              <a:gd name="connsiteX4" fmla="*/ 1817373 w 3634746"/>
              <a:gd name="connsiteY4" fmla="*/ 0 h 36347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4746" h="3634746">
                <a:moveTo>
                  <a:pt x="1817373" y="0"/>
                </a:moveTo>
                <a:cubicBezTo>
                  <a:pt x="2821080" y="0"/>
                  <a:pt x="3634746" y="813666"/>
                  <a:pt x="3634746" y="1817373"/>
                </a:cubicBezTo>
                <a:cubicBezTo>
                  <a:pt x="3634746" y="2821080"/>
                  <a:pt x="2821080" y="3634746"/>
                  <a:pt x="1817373" y="3634746"/>
                </a:cubicBezTo>
                <a:cubicBezTo>
                  <a:pt x="813666" y="3634746"/>
                  <a:pt x="0" y="2821080"/>
                  <a:pt x="0" y="1817373"/>
                </a:cubicBezTo>
                <a:cubicBezTo>
                  <a:pt x="0" y="813666"/>
                  <a:pt x="813666" y="0"/>
                  <a:pt x="1817373" y="0"/>
                </a:cubicBezTo>
                <a:close/>
              </a:path>
            </a:pathLst>
          </a:custGeom>
        </p:spPr>
      </p:pic>
      <p:pic>
        <p:nvPicPr>
          <p:cNvPr id="34" name="Picture 33">
            <a:extLst>
              <a:ext uri="{FF2B5EF4-FFF2-40B4-BE49-F238E27FC236}">
                <a16:creationId xmlns:a16="http://schemas.microsoft.com/office/drawing/2014/main" id="{75F26A13-0B9E-DEAC-5DC8-067B8ADCAB6E}"/>
              </a:ext>
            </a:extLst>
          </p:cNvPr>
          <p:cNvPicPr>
            <a:picLocks noChangeAspect="1"/>
          </p:cNvPicPr>
          <p:nvPr/>
        </p:nvPicPr>
        <p:blipFill>
          <a:blip r:embed="rId4">
            <a:extLst>
              <a:ext uri="{28A0092B-C50C-407E-A947-70E740481C1C}">
                <a14:useLocalDpi xmlns:a14="http://schemas.microsoft.com/office/drawing/2010/main" val="0"/>
              </a:ext>
            </a:extLst>
          </a:blip>
          <a:srcRect l="41689" t="22691" r="23901" b="32779"/>
          <a:stretch>
            <a:fillRect/>
          </a:stretch>
        </p:blipFill>
        <p:spPr>
          <a:xfrm>
            <a:off x="2700536" y="840515"/>
            <a:ext cx="4604322" cy="4604322"/>
          </a:xfrm>
          <a:custGeom>
            <a:avLst/>
            <a:gdLst>
              <a:gd name="connsiteX0" fmla="*/ 1526949 w 3053898"/>
              <a:gd name="connsiteY0" fmla="*/ 0 h 3053898"/>
              <a:gd name="connsiteX1" fmla="*/ 3053898 w 3053898"/>
              <a:gd name="connsiteY1" fmla="*/ 1526949 h 3053898"/>
              <a:gd name="connsiteX2" fmla="*/ 1526949 w 3053898"/>
              <a:gd name="connsiteY2" fmla="*/ 3053898 h 3053898"/>
              <a:gd name="connsiteX3" fmla="*/ 0 w 3053898"/>
              <a:gd name="connsiteY3" fmla="*/ 1526949 h 3053898"/>
              <a:gd name="connsiteX4" fmla="*/ 1526949 w 3053898"/>
              <a:gd name="connsiteY4" fmla="*/ 0 h 3053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53898" h="3053898">
                <a:moveTo>
                  <a:pt x="1526949" y="0"/>
                </a:moveTo>
                <a:cubicBezTo>
                  <a:pt x="2370260" y="0"/>
                  <a:pt x="3053898" y="683638"/>
                  <a:pt x="3053898" y="1526949"/>
                </a:cubicBezTo>
                <a:cubicBezTo>
                  <a:pt x="3053898" y="2370260"/>
                  <a:pt x="2370260" y="3053898"/>
                  <a:pt x="1526949" y="3053898"/>
                </a:cubicBezTo>
                <a:cubicBezTo>
                  <a:pt x="683638" y="3053898"/>
                  <a:pt x="0" y="2370260"/>
                  <a:pt x="0" y="1526949"/>
                </a:cubicBezTo>
                <a:cubicBezTo>
                  <a:pt x="0" y="683638"/>
                  <a:pt x="683638" y="0"/>
                  <a:pt x="1526949" y="0"/>
                </a:cubicBezTo>
                <a:close/>
              </a:path>
            </a:pathLst>
          </a:custGeom>
        </p:spPr>
      </p:pic>
      <p:cxnSp>
        <p:nvCxnSpPr>
          <p:cNvPr id="30" name="Straight Arrow Connector 29">
            <a:extLst>
              <a:ext uri="{FF2B5EF4-FFF2-40B4-BE49-F238E27FC236}">
                <a16:creationId xmlns:a16="http://schemas.microsoft.com/office/drawing/2014/main" id="{1D550D91-795C-D3D5-DC22-DAEBFDC59CD8}"/>
              </a:ext>
            </a:extLst>
          </p:cNvPr>
          <p:cNvCxnSpPr>
            <a:cxnSpLocks/>
            <a:stCxn id="34" idx="0"/>
          </p:cNvCxnSpPr>
          <p:nvPr/>
        </p:nvCxnSpPr>
        <p:spPr>
          <a:xfrm flipH="1">
            <a:off x="1326692" y="840515"/>
            <a:ext cx="3676005" cy="471049"/>
          </a:xfrm>
          <a:prstGeom prst="straightConnector1">
            <a:avLst/>
          </a:prstGeom>
          <a:ln w="28575">
            <a:solidFill>
              <a:srgbClr val="FEFF01"/>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04AE3750-8527-E1EB-FA63-6A4B5DE4B40D}"/>
              </a:ext>
            </a:extLst>
          </p:cNvPr>
          <p:cNvCxnSpPr>
            <a:cxnSpLocks/>
          </p:cNvCxnSpPr>
          <p:nvPr/>
        </p:nvCxnSpPr>
        <p:spPr>
          <a:xfrm flipH="1" flipV="1">
            <a:off x="1210967" y="2059709"/>
            <a:ext cx="1953727" cy="2392079"/>
          </a:xfrm>
          <a:prstGeom prst="straightConnector1">
            <a:avLst/>
          </a:prstGeom>
          <a:ln w="28575">
            <a:solidFill>
              <a:srgbClr val="FEFF01"/>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6F8AFB41-8E26-A8D6-F009-282C186BA125}"/>
              </a:ext>
            </a:extLst>
          </p:cNvPr>
          <p:cNvCxnSpPr>
            <a:cxnSpLocks/>
          </p:cNvCxnSpPr>
          <p:nvPr/>
        </p:nvCxnSpPr>
        <p:spPr>
          <a:xfrm flipH="1" flipV="1">
            <a:off x="4415482" y="1394691"/>
            <a:ext cx="1870571" cy="1902691"/>
          </a:xfrm>
          <a:prstGeom prst="straightConnector1">
            <a:avLst/>
          </a:prstGeom>
          <a:ln w="28575">
            <a:solidFill>
              <a:srgbClr val="FEFF01"/>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257B0DE-BE93-54C3-5B49-6084D519A047}"/>
              </a:ext>
            </a:extLst>
          </p:cNvPr>
          <p:cNvCxnSpPr>
            <a:cxnSpLocks/>
          </p:cNvCxnSpPr>
          <p:nvPr/>
        </p:nvCxnSpPr>
        <p:spPr>
          <a:xfrm flipH="1">
            <a:off x="4174836" y="4117455"/>
            <a:ext cx="2111217" cy="1054173"/>
          </a:xfrm>
          <a:prstGeom prst="straightConnector1">
            <a:avLst/>
          </a:prstGeom>
          <a:ln w="28575">
            <a:solidFill>
              <a:srgbClr val="FEFF01"/>
            </a:solidFill>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7" name="Chart 6">
            <a:extLst>
              <a:ext uri="{FF2B5EF4-FFF2-40B4-BE49-F238E27FC236}">
                <a16:creationId xmlns:a16="http://schemas.microsoft.com/office/drawing/2014/main" id="{FD331CF6-A45A-BF7D-7248-1CE2E7968573}"/>
              </a:ext>
            </a:extLst>
          </p:cNvPr>
          <p:cNvGraphicFramePr>
            <a:graphicFrameLocks/>
          </p:cNvGraphicFramePr>
          <p:nvPr>
            <p:extLst>
              <p:ext uri="{D42A27DB-BD31-4B8C-83A1-F6EECF244321}">
                <p14:modId xmlns:p14="http://schemas.microsoft.com/office/powerpoint/2010/main" val="2098477381"/>
              </p:ext>
            </p:extLst>
          </p:nvPr>
        </p:nvGraphicFramePr>
        <p:xfrm>
          <a:off x="8447394" y="589388"/>
          <a:ext cx="4162425" cy="3433897"/>
        </p:xfrm>
        <a:graphic>
          <a:graphicData uri="http://schemas.openxmlformats.org/drawingml/2006/chart">
            <c:chart xmlns:c="http://schemas.openxmlformats.org/drawingml/2006/chart" xmlns:r="http://schemas.openxmlformats.org/officeDocument/2006/relationships" r:id="rId5"/>
          </a:graphicData>
        </a:graphic>
      </p:graphicFrame>
      <p:sp>
        <p:nvSpPr>
          <p:cNvPr id="8" name="Oval 7">
            <a:extLst>
              <a:ext uri="{FF2B5EF4-FFF2-40B4-BE49-F238E27FC236}">
                <a16:creationId xmlns:a16="http://schemas.microsoft.com/office/drawing/2014/main" id="{07FEB5DE-0555-00CA-B940-180FB2F70B5C}"/>
              </a:ext>
            </a:extLst>
          </p:cNvPr>
          <p:cNvSpPr/>
          <p:nvPr/>
        </p:nvSpPr>
        <p:spPr>
          <a:xfrm>
            <a:off x="11068050" y="4171950"/>
            <a:ext cx="913743" cy="947902"/>
          </a:xfrm>
          <a:prstGeom prst="ellipse">
            <a:avLst/>
          </a:prstGeom>
          <a:solidFill>
            <a:srgbClr val="65AF7E"/>
          </a:solidFill>
          <a:ln>
            <a:solidFill>
              <a:schemeClr val="bg2">
                <a:lumMod val="10000"/>
              </a:schemeClr>
            </a:solidFill>
          </a:ln>
          <a:effectLst>
            <a:glow rad="101600">
              <a:schemeClr val="accent6">
                <a:satMod val="175000"/>
                <a:alpha val="40000"/>
              </a:schemeClr>
            </a:glow>
            <a:outerShdw blurRad="50800" dist="635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effectLst>
                  <a:outerShdw blurRad="38100" dist="38100" dir="2700000" algn="tl">
                    <a:srgbClr val="000000">
                      <a:alpha val="43137"/>
                    </a:srgbClr>
                  </a:outerShdw>
                </a:effectLst>
              </a:rPr>
              <a:t>7%</a:t>
            </a:r>
          </a:p>
        </p:txBody>
      </p:sp>
      <p:cxnSp>
        <p:nvCxnSpPr>
          <p:cNvPr id="10" name="Connector: Elbow 9">
            <a:extLst>
              <a:ext uri="{FF2B5EF4-FFF2-40B4-BE49-F238E27FC236}">
                <a16:creationId xmlns:a16="http://schemas.microsoft.com/office/drawing/2014/main" id="{379658F2-421F-659B-15AA-30F748EFA6F9}"/>
              </a:ext>
            </a:extLst>
          </p:cNvPr>
          <p:cNvCxnSpPr>
            <a:cxnSpLocks/>
            <a:stCxn id="8" idx="2"/>
          </p:cNvCxnSpPr>
          <p:nvPr/>
        </p:nvCxnSpPr>
        <p:spPr>
          <a:xfrm rot="10800000">
            <a:off x="10380504" y="4257675"/>
            <a:ext cx="687546" cy="388226"/>
          </a:xfrm>
          <a:prstGeom prst="bentConnector3">
            <a:avLst/>
          </a:prstGeom>
          <a:ln w="19050">
            <a:prstDash val="dash"/>
            <a:headEnd type="diamond" w="med" len="med"/>
            <a:tailEnd type="triangle" w="med" len="med"/>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D4DDCCB0-E8ED-CE00-D022-9504979A27CB}"/>
              </a:ext>
            </a:extLst>
          </p:cNvPr>
          <p:cNvSpPr txBox="1"/>
          <p:nvPr/>
        </p:nvSpPr>
        <p:spPr>
          <a:xfrm>
            <a:off x="9080938" y="4002077"/>
            <a:ext cx="1299566" cy="1169551"/>
          </a:xfrm>
          <a:prstGeom prst="rect">
            <a:avLst/>
          </a:prstGeom>
          <a:solidFill>
            <a:srgbClr val="65AF7E">
              <a:alpha val="15000"/>
            </a:srgbClr>
          </a:solidFill>
          <a:ln>
            <a:solidFill>
              <a:srgbClr val="65AF7E"/>
            </a:solidFill>
            <a:prstDash val="dash"/>
          </a:ln>
        </p:spPr>
        <p:txBody>
          <a:bodyPr wrap="square" rtlCol="0">
            <a:spAutoFit/>
          </a:bodyPr>
          <a:lstStyle/>
          <a:p>
            <a:pPr algn="ctr" rtl="1"/>
            <a:r>
              <a:rPr lang="ar-EG" sz="1400" dirty="0"/>
              <a:t>نسبة التعدي على الاراضي عالية القيمة الزراعية من مجمل المساحة الكليه لها </a:t>
            </a:r>
            <a:endParaRPr lang="en-US" sz="1400" dirty="0"/>
          </a:p>
        </p:txBody>
      </p:sp>
      <p:sp>
        <p:nvSpPr>
          <p:cNvPr id="13" name="Oval 12">
            <a:extLst>
              <a:ext uri="{FF2B5EF4-FFF2-40B4-BE49-F238E27FC236}">
                <a16:creationId xmlns:a16="http://schemas.microsoft.com/office/drawing/2014/main" id="{FD96B490-FA24-FD2B-4993-336DB8755421}"/>
              </a:ext>
            </a:extLst>
          </p:cNvPr>
          <p:cNvSpPr/>
          <p:nvPr/>
        </p:nvSpPr>
        <p:spPr>
          <a:xfrm>
            <a:off x="11068050" y="5554682"/>
            <a:ext cx="913743" cy="947902"/>
          </a:xfrm>
          <a:prstGeom prst="ellipse">
            <a:avLst/>
          </a:prstGeom>
          <a:solidFill>
            <a:srgbClr val="65AF7E"/>
          </a:solidFill>
          <a:ln>
            <a:solidFill>
              <a:schemeClr val="bg2">
                <a:lumMod val="10000"/>
              </a:schemeClr>
            </a:solidFill>
          </a:ln>
          <a:effectLst>
            <a:glow rad="101600">
              <a:schemeClr val="accent6">
                <a:satMod val="175000"/>
                <a:alpha val="40000"/>
              </a:schemeClr>
            </a:glow>
            <a:outerShdw blurRad="50800" dist="635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effectLst>
                  <a:outerShdw blurRad="38100" dist="38100" dir="2700000" algn="tl">
                    <a:srgbClr val="000000">
                      <a:alpha val="43137"/>
                    </a:srgbClr>
                  </a:outerShdw>
                </a:effectLst>
              </a:rPr>
              <a:t>15%</a:t>
            </a:r>
            <a:endParaRPr lang="en-US" b="1" dirty="0">
              <a:effectLst>
                <a:outerShdw blurRad="38100" dist="38100" dir="2700000" algn="tl">
                  <a:srgbClr val="000000">
                    <a:alpha val="43137"/>
                  </a:srgbClr>
                </a:outerShdw>
              </a:effectLst>
            </a:endParaRPr>
          </a:p>
        </p:txBody>
      </p:sp>
      <p:cxnSp>
        <p:nvCxnSpPr>
          <p:cNvPr id="14" name="Connector: Elbow 13">
            <a:extLst>
              <a:ext uri="{FF2B5EF4-FFF2-40B4-BE49-F238E27FC236}">
                <a16:creationId xmlns:a16="http://schemas.microsoft.com/office/drawing/2014/main" id="{0E71D585-D885-8F7E-259C-DC78CD964AC9}"/>
              </a:ext>
            </a:extLst>
          </p:cNvPr>
          <p:cNvCxnSpPr>
            <a:cxnSpLocks/>
            <a:stCxn id="13" idx="2"/>
          </p:cNvCxnSpPr>
          <p:nvPr/>
        </p:nvCxnSpPr>
        <p:spPr>
          <a:xfrm rot="10800000">
            <a:off x="10380504" y="5640407"/>
            <a:ext cx="687546" cy="388226"/>
          </a:xfrm>
          <a:prstGeom prst="bentConnector3">
            <a:avLst/>
          </a:prstGeom>
          <a:ln w="19050">
            <a:prstDash val="dash"/>
            <a:headEnd type="diamond" w="med" len="med"/>
            <a:tailEnd type="triangle" w="med" len="med"/>
          </a:ln>
        </p:spPr>
        <p:style>
          <a:lnRef idx="1">
            <a:schemeClr val="accent6"/>
          </a:lnRef>
          <a:fillRef idx="0">
            <a:schemeClr val="accent6"/>
          </a:fillRef>
          <a:effectRef idx="0">
            <a:schemeClr val="accent6"/>
          </a:effectRef>
          <a:fontRef idx="minor">
            <a:schemeClr val="tx1"/>
          </a:fontRef>
        </p:style>
      </p:cxnSp>
      <p:sp>
        <p:nvSpPr>
          <p:cNvPr id="15" name="TextBox 14">
            <a:extLst>
              <a:ext uri="{FF2B5EF4-FFF2-40B4-BE49-F238E27FC236}">
                <a16:creationId xmlns:a16="http://schemas.microsoft.com/office/drawing/2014/main" id="{E5928636-1D87-ADD9-3051-ADC8BF85DB6D}"/>
              </a:ext>
            </a:extLst>
          </p:cNvPr>
          <p:cNvSpPr txBox="1"/>
          <p:nvPr/>
        </p:nvSpPr>
        <p:spPr>
          <a:xfrm>
            <a:off x="9080937" y="5384809"/>
            <a:ext cx="1299567" cy="1169551"/>
          </a:xfrm>
          <a:prstGeom prst="rect">
            <a:avLst/>
          </a:prstGeom>
          <a:solidFill>
            <a:srgbClr val="65AF7E">
              <a:alpha val="15000"/>
            </a:srgbClr>
          </a:solidFill>
          <a:ln>
            <a:solidFill>
              <a:srgbClr val="65AF7E"/>
            </a:solidFill>
            <a:prstDash val="dash"/>
          </a:ln>
        </p:spPr>
        <p:txBody>
          <a:bodyPr wrap="square" rtlCol="0">
            <a:spAutoFit/>
          </a:bodyPr>
          <a:lstStyle/>
          <a:p>
            <a:pPr algn="ctr" rtl="1"/>
            <a:r>
              <a:rPr lang="ar-EG" sz="1400" dirty="0"/>
              <a:t>نسبة التعدي على الاراضي متوسطة القيمة الزراعية من مجمل المساحة الكليه لها </a:t>
            </a:r>
            <a:endParaRPr lang="en-US" sz="1400" dirty="0"/>
          </a:p>
        </p:txBody>
      </p:sp>
      <p:sp>
        <p:nvSpPr>
          <p:cNvPr id="9" name="Rectangle 8">
            <a:extLst>
              <a:ext uri="{FF2B5EF4-FFF2-40B4-BE49-F238E27FC236}">
                <a16:creationId xmlns:a16="http://schemas.microsoft.com/office/drawing/2014/main" id="{85637725-663A-BD4C-1292-7EAD09E4308C}"/>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67699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par>
                                <p:cTn id="13" presetID="21" presetClass="entr" presetSubtype="1"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heel(1)">
                                      <p:cBhvr>
                                        <p:cTn id="15" dur="2000"/>
                                        <p:tgtEl>
                                          <p:spTgt spid="10"/>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heel(1)">
                                      <p:cBhvr>
                                        <p:cTn id="18" dur="2000"/>
                                        <p:tgtEl>
                                          <p:spTgt spid="12"/>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wheel(1)">
                                      <p:cBhvr>
                                        <p:cTn id="21" dur="2000"/>
                                        <p:tgtEl>
                                          <p:spTgt spid="13"/>
                                        </p:tgtEl>
                                      </p:cBhvr>
                                    </p:animEffect>
                                  </p:childTnLst>
                                </p:cTn>
                              </p:par>
                              <p:par>
                                <p:cTn id="22" presetID="21" presetClass="entr" presetSubtype="1"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heel(1)">
                                      <p:cBhvr>
                                        <p:cTn id="24" dur="2000"/>
                                        <p:tgtEl>
                                          <p:spTgt spid="14"/>
                                        </p:tgtEl>
                                      </p:cBhvr>
                                    </p:animEffect>
                                  </p:childTnLst>
                                </p:cTn>
                              </p:par>
                              <p:par>
                                <p:cTn id="25" presetID="21" presetClass="entr" presetSubtype="1"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wheel(1)">
                                      <p:cBhvr>
                                        <p:cTn id="27" dur="2000"/>
                                        <p:tgtEl>
                                          <p:spTgt spid="15"/>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wheel(1)">
                                      <p:cBhvr>
                                        <p:cTn id="30" dur="2000"/>
                                        <p:tgtEl>
                                          <p:spTgt spid="2"/>
                                        </p:tgtEl>
                                      </p:cBhvr>
                                    </p:animEffect>
                                  </p:childTnLst>
                                </p:cTn>
                              </p:par>
                              <p:par>
                                <p:cTn id="31" presetID="21" presetClass="entr" presetSubtype="1"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heel(1)">
                                      <p:cBhvr>
                                        <p:cTn id="33" dur="20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barn(inVertical)">
                                      <p:cBhvr>
                                        <p:cTn id="38" dur="500"/>
                                        <p:tgtEl>
                                          <p:spTgt spid="24"/>
                                        </p:tgtEl>
                                      </p:cBhvr>
                                    </p:animEffect>
                                  </p:childTnLst>
                                </p:cTn>
                              </p:par>
                              <p:par>
                                <p:cTn id="39" presetID="16" presetClass="entr" presetSubtype="21" fill="hold" nodeType="withEffect">
                                  <p:stCondLst>
                                    <p:cond delay="0"/>
                                  </p:stCondLst>
                                  <p:childTnLst>
                                    <p:set>
                                      <p:cBhvr>
                                        <p:cTn id="40" dur="1" fill="hold">
                                          <p:stCondLst>
                                            <p:cond delay="0"/>
                                          </p:stCondLst>
                                        </p:cTn>
                                        <p:tgtEl>
                                          <p:spTgt spid="27"/>
                                        </p:tgtEl>
                                        <p:attrNameLst>
                                          <p:attrName>style.visibility</p:attrName>
                                        </p:attrNameLst>
                                      </p:cBhvr>
                                      <p:to>
                                        <p:strVal val="visible"/>
                                      </p:to>
                                    </p:set>
                                    <p:animEffect transition="in" filter="barn(inVertical)">
                                      <p:cBhvr>
                                        <p:cTn id="41" dur="500"/>
                                        <p:tgtEl>
                                          <p:spTgt spid="27"/>
                                        </p:tgtEl>
                                      </p:cBhvr>
                                    </p:animEffect>
                                  </p:childTnLst>
                                </p:cTn>
                              </p:par>
                              <p:par>
                                <p:cTn id="42" presetID="16" presetClass="entr" presetSubtype="21" fill="hold"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barn(inVertical)">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xit" presetSubtype="0" fill="hold" nodeType="clickEffect">
                                  <p:stCondLst>
                                    <p:cond delay="0"/>
                                  </p:stCondLst>
                                  <p:childTnLst>
                                    <p:animEffect transition="out" filter="fade">
                                      <p:cBhvr>
                                        <p:cTn id="48" dur="500"/>
                                        <p:tgtEl>
                                          <p:spTgt spid="24"/>
                                        </p:tgtEl>
                                      </p:cBhvr>
                                    </p:animEffect>
                                    <p:set>
                                      <p:cBhvr>
                                        <p:cTn id="49" dur="1" fill="hold">
                                          <p:stCondLst>
                                            <p:cond delay="499"/>
                                          </p:stCondLst>
                                        </p:cTn>
                                        <p:tgtEl>
                                          <p:spTgt spid="24"/>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27"/>
                                        </p:tgtEl>
                                      </p:cBhvr>
                                    </p:animEffect>
                                    <p:set>
                                      <p:cBhvr>
                                        <p:cTn id="52" dur="1" fill="hold">
                                          <p:stCondLst>
                                            <p:cond delay="499"/>
                                          </p:stCondLst>
                                        </p:cTn>
                                        <p:tgtEl>
                                          <p:spTgt spid="27"/>
                                        </p:tgtEl>
                                        <p:attrNameLst>
                                          <p:attrName>style.visibility</p:attrName>
                                        </p:attrNameLst>
                                      </p:cBhvr>
                                      <p:to>
                                        <p:strVal val="hidden"/>
                                      </p:to>
                                    </p:set>
                                  </p:childTnLst>
                                </p:cTn>
                              </p:par>
                              <p:par>
                                <p:cTn id="53" presetID="10" presetClass="exit" presetSubtype="0" fill="hold" nodeType="withEffect">
                                  <p:stCondLst>
                                    <p:cond delay="0"/>
                                  </p:stCondLst>
                                  <p:childTnLst>
                                    <p:animEffect transition="out" filter="fade">
                                      <p:cBhvr>
                                        <p:cTn id="54" dur="500"/>
                                        <p:tgtEl>
                                          <p:spTgt spid="20"/>
                                        </p:tgtEl>
                                      </p:cBhvr>
                                    </p:animEffect>
                                    <p:set>
                                      <p:cBhvr>
                                        <p:cTn id="55" dur="1" fill="hold">
                                          <p:stCondLst>
                                            <p:cond delay="499"/>
                                          </p:stCondLst>
                                        </p:cTn>
                                        <p:tgtEl>
                                          <p:spTgt spid="20"/>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nodeType="clickEffect">
                                  <p:stCondLst>
                                    <p:cond delay="0"/>
                                  </p:stCondLst>
                                  <p:childTnLst>
                                    <p:set>
                                      <p:cBhvr>
                                        <p:cTn id="59" dur="1" fill="hold">
                                          <p:stCondLst>
                                            <p:cond delay="0"/>
                                          </p:stCondLst>
                                        </p:cTn>
                                        <p:tgtEl>
                                          <p:spTgt spid="30"/>
                                        </p:tgtEl>
                                        <p:attrNameLst>
                                          <p:attrName>style.visibility</p:attrName>
                                        </p:attrNameLst>
                                      </p:cBhvr>
                                      <p:to>
                                        <p:strVal val="visible"/>
                                      </p:to>
                                    </p:set>
                                    <p:animEffect transition="in" filter="barn(inVertical)">
                                      <p:cBhvr>
                                        <p:cTn id="60" dur="500"/>
                                        <p:tgtEl>
                                          <p:spTgt spid="30"/>
                                        </p:tgtEl>
                                      </p:cBhvr>
                                    </p:animEffect>
                                  </p:childTnLst>
                                </p:cTn>
                              </p:par>
                              <p:par>
                                <p:cTn id="61" presetID="16" presetClass="entr" presetSubtype="21" fill="hold" nodeType="withEffect">
                                  <p:stCondLst>
                                    <p:cond delay="0"/>
                                  </p:stCondLst>
                                  <p:childTnLst>
                                    <p:set>
                                      <p:cBhvr>
                                        <p:cTn id="62" dur="1" fill="hold">
                                          <p:stCondLst>
                                            <p:cond delay="0"/>
                                          </p:stCondLst>
                                        </p:cTn>
                                        <p:tgtEl>
                                          <p:spTgt spid="37"/>
                                        </p:tgtEl>
                                        <p:attrNameLst>
                                          <p:attrName>style.visibility</p:attrName>
                                        </p:attrNameLst>
                                      </p:cBhvr>
                                      <p:to>
                                        <p:strVal val="visible"/>
                                      </p:to>
                                    </p:set>
                                    <p:animEffect transition="in" filter="barn(inVertical)">
                                      <p:cBhvr>
                                        <p:cTn id="63" dur="500"/>
                                        <p:tgtEl>
                                          <p:spTgt spid="37"/>
                                        </p:tgtEl>
                                      </p:cBhvr>
                                    </p:animEffect>
                                  </p:childTnLst>
                                </p:cTn>
                              </p:par>
                              <p:par>
                                <p:cTn id="64" presetID="16" presetClass="entr" presetSubtype="21" fill="hold" nodeType="with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barn(inVertical)">
                                      <p:cBhvr>
                                        <p:cTn id="66" dur="500"/>
                                        <p:tgtEl>
                                          <p:spTgt spid="34"/>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nodeType="clickEffect">
                                  <p:stCondLst>
                                    <p:cond delay="0"/>
                                  </p:stCondLst>
                                  <p:childTnLst>
                                    <p:animEffect transition="out" filter="fade">
                                      <p:cBhvr>
                                        <p:cTn id="70" dur="500"/>
                                        <p:tgtEl>
                                          <p:spTgt spid="30"/>
                                        </p:tgtEl>
                                      </p:cBhvr>
                                    </p:animEffect>
                                    <p:set>
                                      <p:cBhvr>
                                        <p:cTn id="71" dur="1" fill="hold">
                                          <p:stCondLst>
                                            <p:cond delay="499"/>
                                          </p:stCondLst>
                                        </p:cTn>
                                        <p:tgtEl>
                                          <p:spTgt spid="30"/>
                                        </p:tgtEl>
                                        <p:attrNameLst>
                                          <p:attrName>style.visibility</p:attrName>
                                        </p:attrNameLst>
                                      </p:cBhvr>
                                      <p:to>
                                        <p:strVal val="hidden"/>
                                      </p:to>
                                    </p:set>
                                  </p:childTnLst>
                                </p:cTn>
                              </p:par>
                              <p:par>
                                <p:cTn id="72" presetID="10" presetClass="exit" presetSubtype="0" fill="hold" nodeType="withEffect">
                                  <p:stCondLst>
                                    <p:cond delay="0"/>
                                  </p:stCondLst>
                                  <p:childTnLst>
                                    <p:animEffect transition="out" filter="fade">
                                      <p:cBhvr>
                                        <p:cTn id="73" dur="500"/>
                                        <p:tgtEl>
                                          <p:spTgt spid="37"/>
                                        </p:tgtEl>
                                      </p:cBhvr>
                                    </p:animEffect>
                                    <p:set>
                                      <p:cBhvr>
                                        <p:cTn id="74" dur="1" fill="hold">
                                          <p:stCondLst>
                                            <p:cond delay="499"/>
                                          </p:stCondLst>
                                        </p:cTn>
                                        <p:tgtEl>
                                          <p:spTgt spid="37"/>
                                        </p:tgtEl>
                                        <p:attrNameLst>
                                          <p:attrName>style.visibility</p:attrName>
                                        </p:attrNameLst>
                                      </p:cBhvr>
                                      <p:to>
                                        <p:strVal val="hidden"/>
                                      </p:to>
                                    </p:set>
                                  </p:childTnLst>
                                </p:cTn>
                              </p:par>
                              <p:par>
                                <p:cTn id="75" presetID="10" presetClass="exit" presetSubtype="0" fill="hold" nodeType="withEffect">
                                  <p:stCondLst>
                                    <p:cond delay="0"/>
                                  </p:stCondLst>
                                  <p:childTnLst>
                                    <p:animEffect transition="out" filter="fade">
                                      <p:cBhvr>
                                        <p:cTn id="76" dur="500"/>
                                        <p:tgtEl>
                                          <p:spTgt spid="34"/>
                                        </p:tgtEl>
                                      </p:cBhvr>
                                    </p:animEffect>
                                    <p:set>
                                      <p:cBhvr>
                                        <p:cTn id="77" dur="1" fill="hold">
                                          <p:stCondLst>
                                            <p:cond delay="499"/>
                                          </p:stCondLst>
                                        </p:cTn>
                                        <p:tgtEl>
                                          <p:spTgt spid="3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7" grpId="0">
        <p:bldAsOne/>
      </p:bldGraphic>
      <p:bldP spid="8" grpId="0" animBg="1"/>
      <p:bldP spid="12" grpId="0" animBg="1"/>
      <p:bldP spid="13" grpId="0" animBg="1"/>
      <p:bldP spid="15"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579AD1-FA7C-61C6-D6BA-0FC187C434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4" name="Chart 3">
            <a:extLst>
              <a:ext uri="{FF2B5EF4-FFF2-40B4-BE49-F238E27FC236}">
                <a16:creationId xmlns:a16="http://schemas.microsoft.com/office/drawing/2014/main" id="{D4FE9822-BC3A-30D8-98B4-3AAFEF79D8F7}"/>
              </a:ext>
            </a:extLst>
          </p:cNvPr>
          <p:cNvGraphicFramePr>
            <a:graphicFrameLocks/>
          </p:cNvGraphicFramePr>
          <p:nvPr/>
        </p:nvGraphicFramePr>
        <p:xfrm>
          <a:off x="8396333" y="2074645"/>
          <a:ext cx="4274393" cy="3095432"/>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00BFFBA5-7D69-930C-A142-068BB5CA3715}"/>
              </a:ext>
            </a:extLst>
          </p:cNvPr>
          <p:cNvSpPr/>
          <p:nvPr/>
        </p:nvSpPr>
        <p:spPr>
          <a:xfrm>
            <a:off x="8990784" y="787400"/>
            <a:ext cx="3075646" cy="5930392"/>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Connector: Elbow 6">
            <a:extLst>
              <a:ext uri="{FF2B5EF4-FFF2-40B4-BE49-F238E27FC236}">
                <a16:creationId xmlns:a16="http://schemas.microsoft.com/office/drawing/2014/main" id="{2FB2F87C-A7A2-AFFB-C73E-4B9FE8A31746}"/>
              </a:ext>
            </a:extLst>
          </p:cNvPr>
          <p:cNvCxnSpPr>
            <a:cxnSpLocks/>
          </p:cNvCxnSpPr>
          <p:nvPr/>
        </p:nvCxnSpPr>
        <p:spPr>
          <a:xfrm rot="16200000" flipH="1">
            <a:off x="9483964" y="984552"/>
            <a:ext cx="1241794" cy="847492"/>
          </a:xfrm>
          <a:prstGeom prst="bentConnector3">
            <a:avLst>
              <a:gd name="adj1" fmla="val 67062"/>
            </a:avLst>
          </a:prstGeom>
          <a:ln w="19050">
            <a:solidFill>
              <a:schemeClr val="tx1"/>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DAFAE51-D9D2-4042-7F2C-D08F5380975F}"/>
              </a:ext>
            </a:extLst>
          </p:cNvPr>
          <p:cNvSpPr txBox="1"/>
          <p:nvPr/>
        </p:nvSpPr>
        <p:spPr>
          <a:xfrm>
            <a:off x="9681115" y="909411"/>
            <a:ext cx="2007220" cy="646331"/>
          </a:xfrm>
          <a:prstGeom prst="rect">
            <a:avLst/>
          </a:prstGeom>
          <a:noFill/>
        </p:spPr>
        <p:txBody>
          <a:bodyPr wrap="square" rtlCol="0">
            <a:spAutoFit/>
          </a:bodyPr>
          <a:lstStyle/>
          <a:p>
            <a:pPr algn="ctr"/>
            <a:r>
              <a:rPr lang="ar-EG" b="1" dirty="0">
                <a:effectLst>
                  <a:outerShdw blurRad="38100" dist="38100" dir="2700000" algn="tl">
                    <a:srgbClr val="000000">
                      <a:alpha val="43137"/>
                    </a:srgbClr>
                  </a:outerShdw>
                </a:effectLst>
              </a:rPr>
              <a:t>يوضح الشارت نسبة الخطر في المنطقة</a:t>
            </a:r>
            <a:endParaRPr lang="en-US" b="1" dirty="0">
              <a:effectLst>
                <a:outerShdw blurRad="38100" dist="38100" dir="2700000" algn="tl">
                  <a:srgbClr val="000000">
                    <a:alpha val="43137"/>
                  </a:srgbClr>
                </a:outerShdw>
              </a:effectLst>
            </a:endParaRPr>
          </a:p>
        </p:txBody>
      </p:sp>
      <p:sp>
        <p:nvSpPr>
          <p:cNvPr id="9" name="Freeform: Shape 8">
            <a:extLst>
              <a:ext uri="{FF2B5EF4-FFF2-40B4-BE49-F238E27FC236}">
                <a16:creationId xmlns:a16="http://schemas.microsoft.com/office/drawing/2014/main" id="{C77AC65B-EA4A-059F-6BBB-D10BFB4C1D9C}"/>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زراعي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Rectangle 9">
            <a:extLst>
              <a:ext uri="{FF2B5EF4-FFF2-40B4-BE49-F238E27FC236}">
                <a16:creationId xmlns:a16="http://schemas.microsoft.com/office/drawing/2014/main" id="{CFB40461-DF5E-56CD-9F32-237B47C368BE}"/>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729993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A94D64-99A7-59FC-B799-EB7D45A7FE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5" y="26798"/>
            <a:ext cx="8875059" cy="6858000"/>
          </a:xfrm>
          <a:prstGeom prst="rect">
            <a:avLst/>
          </a:prstGeom>
        </p:spPr>
      </p:pic>
      <p:graphicFrame>
        <p:nvGraphicFramePr>
          <p:cNvPr id="4" name="Chart 3">
            <a:extLst>
              <a:ext uri="{FF2B5EF4-FFF2-40B4-BE49-F238E27FC236}">
                <a16:creationId xmlns:a16="http://schemas.microsoft.com/office/drawing/2014/main" id="{F5CAEEA1-4E87-D872-39E2-CB5CA977EBB4}"/>
              </a:ext>
            </a:extLst>
          </p:cNvPr>
          <p:cNvGraphicFramePr>
            <a:graphicFrameLocks/>
          </p:cNvGraphicFramePr>
          <p:nvPr/>
        </p:nvGraphicFramePr>
        <p:xfrm>
          <a:off x="9073157" y="741625"/>
          <a:ext cx="2971699" cy="2441283"/>
        </p:xfrm>
        <a:graphic>
          <a:graphicData uri="http://schemas.openxmlformats.org/drawingml/2006/chart">
            <c:chart xmlns:c="http://schemas.openxmlformats.org/drawingml/2006/chart" xmlns:r="http://schemas.openxmlformats.org/officeDocument/2006/relationships" r:id="rId3"/>
          </a:graphicData>
        </a:graphic>
      </p:graphicFrame>
      <p:sp>
        <p:nvSpPr>
          <p:cNvPr id="5" name="Oval 4">
            <a:extLst>
              <a:ext uri="{FF2B5EF4-FFF2-40B4-BE49-F238E27FC236}">
                <a16:creationId xmlns:a16="http://schemas.microsoft.com/office/drawing/2014/main" id="{0C2F26D7-A5A7-4A1E-D0BC-AFD57F79662D}"/>
              </a:ext>
            </a:extLst>
          </p:cNvPr>
          <p:cNvSpPr/>
          <p:nvPr/>
        </p:nvSpPr>
        <p:spPr>
          <a:xfrm>
            <a:off x="11068050" y="4037440"/>
            <a:ext cx="913743" cy="947902"/>
          </a:xfrm>
          <a:prstGeom prst="ellipse">
            <a:avLst/>
          </a:prstGeom>
          <a:solidFill>
            <a:srgbClr val="65AF7E"/>
          </a:solidFill>
          <a:ln>
            <a:solidFill>
              <a:schemeClr val="bg2">
                <a:lumMod val="10000"/>
              </a:schemeClr>
            </a:solidFill>
          </a:ln>
          <a:effectLst>
            <a:glow rad="101600">
              <a:schemeClr val="accent6">
                <a:satMod val="175000"/>
                <a:alpha val="40000"/>
              </a:schemeClr>
            </a:glow>
            <a:outerShdw blurRad="50800" dist="635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38100" dist="38100" dir="2700000" algn="tl">
                  <a:srgbClr val="000000">
                    <a:alpha val="43137"/>
                  </a:srgbClr>
                </a:outerShdw>
              </a:effectLst>
            </a:endParaRPr>
          </a:p>
        </p:txBody>
      </p:sp>
      <p:cxnSp>
        <p:nvCxnSpPr>
          <p:cNvPr id="6" name="Connector: Elbow 5">
            <a:extLst>
              <a:ext uri="{FF2B5EF4-FFF2-40B4-BE49-F238E27FC236}">
                <a16:creationId xmlns:a16="http://schemas.microsoft.com/office/drawing/2014/main" id="{DC912826-7454-2A29-949B-B2846E2333A2}"/>
              </a:ext>
            </a:extLst>
          </p:cNvPr>
          <p:cNvCxnSpPr>
            <a:cxnSpLocks/>
            <a:stCxn id="5" idx="2"/>
          </p:cNvCxnSpPr>
          <p:nvPr/>
        </p:nvCxnSpPr>
        <p:spPr>
          <a:xfrm rot="10800000">
            <a:off x="10380504" y="4123165"/>
            <a:ext cx="687546" cy="388226"/>
          </a:xfrm>
          <a:prstGeom prst="bentConnector3">
            <a:avLst/>
          </a:prstGeom>
          <a:ln w="19050">
            <a:prstDash val="dash"/>
            <a:headEnd type="diamond" w="med" len="med"/>
            <a:tailEnd type="triangle" w="med" len="med"/>
          </a:ln>
        </p:spPr>
        <p:style>
          <a:lnRef idx="1">
            <a:schemeClr val="accent6"/>
          </a:lnRef>
          <a:fillRef idx="0">
            <a:schemeClr val="accent6"/>
          </a:fillRef>
          <a:effectRef idx="0">
            <a:schemeClr val="accent6"/>
          </a:effectRef>
          <a:fontRef idx="minor">
            <a:schemeClr val="tx1"/>
          </a:fontRef>
        </p:style>
      </p:cxnSp>
      <p:sp>
        <p:nvSpPr>
          <p:cNvPr id="7" name="TextBox 6">
            <a:extLst>
              <a:ext uri="{FF2B5EF4-FFF2-40B4-BE49-F238E27FC236}">
                <a16:creationId xmlns:a16="http://schemas.microsoft.com/office/drawing/2014/main" id="{26B4FB6C-0A95-A573-1C5B-E791969AB27A}"/>
              </a:ext>
            </a:extLst>
          </p:cNvPr>
          <p:cNvSpPr txBox="1"/>
          <p:nvPr/>
        </p:nvSpPr>
        <p:spPr>
          <a:xfrm>
            <a:off x="9080938" y="3867567"/>
            <a:ext cx="1299566" cy="1092607"/>
          </a:xfrm>
          <a:prstGeom prst="rect">
            <a:avLst/>
          </a:prstGeom>
          <a:solidFill>
            <a:srgbClr val="65AF7E">
              <a:alpha val="15000"/>
            </a:srgbClr>
          </a:solidFill>
          <a:ln>
            <a:solidFill>
              <a:srgbClr val="65AF7E"/>
            </a:solidFill>
            <a:prstDash val="dash"/>
          </a:ln>
        </p:spPr>
        <p:txBody>
          <a:bodyPr wrap="square" rtlCol="0">
            <a:spAutoFit/>
          </a:bodyPr>
          <a:lstStyle/>
          <a:p>
            <a:pPr algn="ctr" rtl="1"/>
            <a:r>
              <a:rPr lang="ar-EG" sz="1300" b="1" dirty="0"/>
              <a:t>نسبة الأراضي المعرضة للفيضانات على القيمة الزراعية العالية من مجمل المساحة الكليه لها </a:t>
            </a:r>
            <a:endParaRPr lang="en-US" sz="1300" b="1" dirty="0"/>
          </a:p>
        </p:txBody>
      </p:sp>
      <p:sp>
        <p:nvSpPr>
          <p:cNvPr id="8" name="Oval 7">
            <a:extLst>
              <a:ext uri="{FF2B5EF4-FFF2-40B4-BE49-F238E27FC236}">
                <a16:creationId xmlns:a16="http://schemas.microsoft.com/office/drawing/2014/main" id="{F43D7230-9F72-34D1-ED98-77F9CC0B840D}"/>
              </a:ext>
            </a:extLst>
          </p:cNvPr>
          <p:cNvSpPr/>
          <p:nvPr/>
        </p:nvSpPr>
        <p:spPr>
          <a:xfrm>
            <a:off x="11068050" y="5420172"/>
            <a:ext cx="913743" cy="947902"/>
          </a:xfrm>
          <a:prstGeom prst="ellipse">
            <a:avLst/>
          </a:prstGeom>
          <a:solidFill>
            <a:srgbClr val="65AF7E"/>
          </a:solidFill>
          <a:ln>
            <a:solidFill>
              <a:schemeClr val="bg2">
                <a:lumMod val="10000"/>
              </a:schemeClr>
            </a:solidFill>
          </a:ln>
          <a:effectLst>
            <a:glow rad="101600">
              <a:schemeClr val="accent6">
                <a:satMod val="175000"/>
                <a:alpha val="40000"/>
              </a:schemeClr>
            </a:glow>
            <a:outerShdw blurRad="50800" dist="635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38100" dist="38100" dir="2700000" algn="tl">
                  <a:srgbClr val="000000">
                    <a:alpha val="43137"/>
                  </a:srgbClr>
                </a:outerShdw>
              </a:effectLst>
            </a:endParaRPr>
          </a:p>
        </p:txBody>
      </p:sp>
      <p:cxnSp>
        <p:nvCxnSpPr>
          <p:cNvPr id="9" name="Connector: Elbow 8">
            <a:extLst>
              <a:ext uri="{FF2B5EF4-FFF2-40B4-BE49-F238E27FC236}">
                <a16:creationId xmlns:a16="http://schemas.microsoft.com/office/drawing/2014/main" id="{BA7C6E47-CD16-6C6C-F889-D8370D163DFB}"/>
              </a:ext>
            </a:extLst>
          </p:cNvPr>
          <p:cNvCxnSpPr>
            <a:cxnSpLocks/>
            <a:stCxn id="8" idx="2"/>
          </p:cNvCxnSpPr>
          <p:nvPr/>
        </p:nvCxnSpPr>
        <p:spPr>
          <a:xfrm rot="10800000">
            <a:off x="10380504" y="5505897"/>
            <a:ext cx="687546" cy="388226"/>
          </a:xfrm>
          <a:prstGeom prst="bentConnector3">
            <a:avLst/>
          </a:prstGeom>
          <a:ln w="19050">
            <a:prstDash val="dash"/>
            <a:headEnd type="diamond" w="med" len="med"/>
            <a:tailEnd type="triangle" w="med" len="med"/>
          </a:ln>
        </p:spPr>
        <p:style>
          <a:lnRef idx="1">
            <a:schemeClr val="accent6"/>
          </a:lnRef>
          <a:fillRef idx="0">
            <a:schemeClr val="accent6"/>
          </a:fillRef>
          <a:effectRef idx="0">
            <a:schemeClr val="accent6"/>
          </a:effectRef>
          <a:fontRef idx="minor">
            <a:schemeClr val="tx1"/>
          </a:fontRef>
        </p:style>
      </p:cxnSp>
      <p:sp>
        <p:nvSpPr>
          <p:cNvPr id="10" name="TextBox 9">
            <a:extLst>
              <a:ext uri="{FF2B5EF4-FFF2-40B4-BE49-F238E27FC236}">
                <a16:creationId xmlns:a16="http://schemas.microsoft.com/office/drawing/2014/main" id="{832F8532-0B26-DFE7-1032-B97FE8B6B600}"/>
              </a:ext>
            </a:extLst>
          </p:cNvPr>
          <p:cNvSpPr txBox="1"/>
          <p:nvPr/>
        </p:nvSpPr>
        <p:spPr>
          <a:xfrm>
            <a:off x="9080937" y="5250299"/>
            <a:ext cx="1299567" cy="1092607"/>
          </a:xfrm>
          <a:prstGeom prst="rect">
            <a:avLst/>
          </a:prstGeom>
          <a:solidFill>
            <a:srgbClr val="65AF7E">
              <a:alpha val="15000"/>
            </a:srgbClr>
          </a:solidFill>
          <a:ln>
            <a:solidFill>
              <a:srgbClr val="65AF7E"/>
            </a:solidFill>
            <a:prstDash val="dash"/>
          </a:ln>
        </p:spPr>
        <p:txBody>
          <a:bodyPr wrap="square" rtlCol="0">
            <a:spAutoFit/>
          </a:bodyPr>
          <a:lstStyle/>
          <a:p>
            <a:pPr algn="ctr" rtl="1"/>
            <a:r>
              <a:rPr lang="ar-EG" sz="1300" b="1" dirty="0"/>
              <a:t>نسبة الأراضي المعرضة للفيضانات على القيمة الزراعية المتوسطة من مجمل المساحة الكليه لها </a:t>
            </a:r>
            <a:endParaRPr lang="en-US" sz="1300" b="1" dirty="0"/>
          </a:p>
        </p:txBody>
      </p:sp>
      <p:sp>
        <p:nvSpPr>
          <p:cNvPr id="12" name="Rectangle 11">
            <a:extLst>
              <a:ext uri="{FF2B5EF4-FFF2-40B4-BE49-F238E27FC236}">
                <a16:creationId xmlns:a16="http://schemas.microsoft.com/office/drawing/2014/main" id="{D7B48CE8-211C-6066-8D20-0E27165A99C8}"/>
              </a:ext>
            </a:extLst>
          </p:cNvPr>
          <p:cNvSpPr/>
          <p:nvPr/>
        </p:nvSpPr>
        <p:spPr>
          <a:xfrm>
            <a:off x="8990784" y="787400"/>
            <a:ext cx="3075646" cy="5930392"/>
          </a:xfrm>
          <a:prstGeom prst="rect">
            <a:avLst/>
          </a:prstGeom>
          <a:noFill/>
          <a:ln>
            <a:solidFill>
              <a:schemeClr val="accent6">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E9254766-E755-DD20-AE50-A01954E2EF3A}"/>
              </a:ext>
            </a:extLst>
          </p:cNvPr>
          <p:cNvSpPr txBox="1"/>
          <p:nvPr/>
        </p:nvSpPr>
        <p:spPr>
          <a:xfrm>
            <a:off x="8938122" y="3105879"/>
            <a:ext cx="2912724" cy="253916"/>
          </a:xfrm>
          <a:prstGeom prst="rect">
            <a:avLst/>
          </a:prstGeom>
          <a:noFill/>
        </p:spPr>
        <p:txBody>
          <a:bodyPr wrap="square">
            <a:spAutoFit/>
          </a:bodyPr>
          <a:lstStyle/>
          <a:p>
            <a:pPr algn="r" rtl="1"/>
            <a:r>
              <a:rPr lang="en-US" sz="1050" dirty="0"/>
              <a:t>نسبة الأراضي المعرضة للفيضانات من القيمة الزراعية المتوسطة</a:t>
            </a:r>
          </a:p>
        </p:txBody>
      </p:sp>
      <p:sp>
        <p:nvSpPr>
          <p:cNvPr id="18" name="TextBox 17">
            <a:extLst>
              <a:ext uri="{FF2B5EF4-FFF2-40B4-BE49-F238E27FC236}">
                <a16:creationId xmlns:a16="http://schemas.microsoft.com/office/drawing/2014/main" id="{5D454954-469D-AF62-8BE6-9F0B85EA5D62}"/>
              </a:ext>
            </a:extLst>
          </p:cNvPr>
          <p:cNvSpPr txBox="1"/>
          <p:nvPr/>
        </p:nvSpPr>
        <p:spPr>
          <a:xfrm>
            <a:off x="5502434" y="3371039"/>
            <a:ext cx="6348412" cy="253916"/>
          </a:xfrm>
          <a:prstGeom prst="rect">
            <a:avLst/>
          </a:prstGeom>
          <a:noFill/>
        </p:spPr>
        <p:txBody>
          <a:bodyPr wrap="square">
            <a:spAutoFit/>
          </a:bodyPr>
          <a:lstStyle/>
          <a:p>
            <a:pPr algn="r" rtl="1"/>
            <a:r>
              <a:rPr lang="en-US" sz="1050" dirty="0"/>
              <a:t>نسبة الأراضي المعرضة للفيضانات من القيمة الزراعية العالية</a:t>
            </a:r>
          </a:p>
        </p:txBody>
      </p:sp>
      <p:sp>
        <p:nvSpPr>
          <p:cNvPr id="19" name="Rectangle 18">
            <a:extLst>
              <a:ext uri="{FF2B5EF4-FFF2-40B4-BE49-F238E27FC236}">
                <a16:creationId xmlns:a16="http://schemas.microsoft.com/office/drawing/2014/main" id="{1F0B7FFC-5D1B-CE93-988F-D58BF378BD33}"/>
              </a:ext>
            </a:extLst>
          </p:cNvPr>
          <p:cNvSpPr/>
          <p:nvPr/>
        </p:nvSpPr>
        <p:spPr>
          <a:xfrm>
            <a:off x="11832585" y="3182908"/>
            <a:ext cx="141430" cy="101531"/>
          </a:xfrm>
          <a:prstGeom prst="rect">
            <a:avLst/>
          </a:prstGeom>
          <a:solidFill>
            <a:srgbClr val="DBFFC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BD90CE9-3213-B664-04EF-42801E91EBD4}"/>
              </a:ext>
            </a:extLst>
          </p:cNvPr>
          <p:cNvSpPr/>
          <p:nvPr/>
        </p:nvSpPr>
        <p:spPr>
          <a:xfrm>
            <a:off x="11833215" y="3440781"/>
            <a:ext cx="141431" cy="101531"/>
          </a:xfrm>
          <a:prstGeom prst="rect">
            <a:avLst/>
          </a:prstGeom>
          <a:solidFill>
            <a:srgbClr val="B4FB8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7F4D3ACF-9CBD-F0D5-8992-04441F9B216B}"/>
              </a:ext>
            </a:extLst>
          </p:cNvPr>
          <p:cNvSpPr txBox="1"/>
          <p:nvPr/>
        </p:nvSpPr>
        <p:spPr>
          <a:xfrm>
            <a:off x="11110370" y="4277456"/>
            <a:ext cx="913742" cy="707886"/>
          </a:xfrm>
          <a:prstGeom prst="rect">
            <a:avLst/>
          </a:prstGeom>
          <a:noFill/>
        </p:spPr>
        <p:txBody>
          <a:bodyPr wrap="square" rtlCol="0">
            <a:spAutoFit/>
          </a:bodyPr>
          <a:lstStyle/>
          <a:p>
            <a:r>
              <a:rPr lang="ar-EG" sz="2000" b="1" dirty="0">
                <a:solidFill>
                  <a:schemeClr val="bg1"/>
                </a:solidFill>
                <a:effectLst>
                  <a:outerShdw blurRad="38100" dist="38100" dir="2700000" algn="tl">
                    <a:srgbClr val="000000">
                      <a:alpha val="43137"/>
                    </a:srgbClr>
                  </a:outerShdw>
                </a:effectLst>
              </a:rPr>
              <a:t>34.5</a:t>
            </a:r>
            <a:r>
              <a:rPr lang="en-US" sz="2000" b="1" dirty="0">
                <a:solidFill>
                  <a:schemeClr val="bg1"/>
                </a:solidFill>
                <a:effectLst>
                  <a:outerShdw blurRad="38100" dist="38100" dir="2700000" algn="tl">
                    <a:srgbClr val="000000">
                      <a:alpha val="43137"/>
                    </a:srgbClr>
                  </a:outerShdw>
                </a:effectLst>
              </a:rPr>
              <a:t>%</a:t>
            </a:r>
          </a:p>
          <a:p>
            <a:endParaRPr lang="en-US" sz="2000" dirty="0">
              <a:solidFill>
                <a:schemeClr val="bg1"/>
              </a:solidFill>
            </a:endParaRPr>
          </a:p>
        </p:txBody>
      </p:sp>
      <p:sp>
        <p:nvSpPr>
          <p:cNvPr id="22" name="TextBox 21">
            <a:extLst>
              <a:ext uri="{FF2B5EF4-FFF2-40B4-BE49-F238E27FC236}">
                <a16:creationId xmlns:a16="http://schemas.microsoft.com/office/drawing/2014/main" id="{AD04C30A-4391-9A86-C596-AF6243A9B664}"/>
              </a:ext>
            </a:extLst>
          </p:cNvPr>
          <p:cNvSpPr txBox="1"/>
          <p:nvPr/>
        </p:nvSpPr>
        <p:spPr>
          <a:xfrm>
            <a:off x="11152688" y="5661105"/>
            <a:ext cx="913742" cy="707886"/>
          </a:xfrm>
          <a:prstGeom prst="rect">
            <a:avLst/>
          </a:prstGeom>
          <a:noFill/>
        </p:spPr>
        <p:txBody>
          <a:bodyPr wrap="square" rtlCol="0">
            <a:spAutoFit/>
          </a:bodyPr>
          <a:lstStyle/>
          <a:p>
            <a:r>
              <a:rPr lang="ar-EG" sz="2000" b="1" dirty="0">
                <a:solidFill>
                  <a:schemeClr val="bg1"/>
                </a:solidFill>
                <a:effectLst>
                  <a:outerShdw blurRad="38100" dist="38100" dir="2700000" algn="tl">
                    <a:srgbClr val="000000">
                      <a:alpha val="43137"/>
                    </a:srgbClr>
                  </a:outerShdw>
                </a:effectLst>
              </a:rPr>
              <a:t>22.5</a:t>
            </a:r>
            <a:r>
              <a:rPr lang="en-US" sz="2000" b="1" dirty="0">
                <a:solidFill>
                  <a:schemeClr val="bg1"/>
                </a:solidFill>
                <a:effectLst>
                  <a:outerShdw blurRad="38100" dist="38100" dir="2700000" algn="tl">
                    <a:srgbClr val="000000">
                      <a:alpha val="43137"/>
                    </a:srgbClr>
                  </a:outerShdw>
                </a:effectLst>
              </a:rPr>
              <a:t>%</a:t>
            </a:r>
          </a:p>
          <a:p>
            <a:endParaRPr lang="en-US" sz="2000" dirty="0">
              <a:solidFill>
                <a:schemeClr val="bg1"/>
              </a:solidFill>
            </a:endParaRPr>
          </a:p>
        </p:txBody>
      </p:sp>
      <p:sp>
        <p:nvSpPr>
          <p:cNvPr id="15" name="Freeform: Shape 14">
            <a:extLst>
              <a:ext uri="{FF2B5EF4-FFF2-40B4-BE49-F238E27FC236}">
                <a16:creationId xmlns:a16="http://schemas.microsoft.com/office/drawing/2014/main" id="{7D132757-9C00-4B8F-CCD5-0A21DEE42FDA}"/>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زراعي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7" name="Rectangle 16">
            <a:extLst>
              <a:ext uri="{FF2B5EF4-FFF2-40B4-BE49-F238E27FC236}">
                <a16:creationId xmlns:a16="http://schemas.microsoft.com/office/drawing/2014/main" id="{CC792E24-FCD0-3E53-AB3B-120C3227B7F7}"/>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1350789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EACA22-B65A-206B-E110-DE7F3BC960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89" y="0"/>
            <a:ext cx="8875059" cy="6858000"/>
          </a:xfrm>
          <a:prstGeom prst="rect">
            <a:avLst/>
          </a:prstGeom>
        </p:spPr>
      </p:pic>
      <p:graphicFrame>
        <p:nvGraphicFramePr>
          <p:cNvPr id="4" name="Chart 3">
            <a:extLst>
              <a:ext uri="{FF2B5EF4-FFF2-40B4-BE49-F238E27FC236}">
                <a16:creationId xmlns:a16="http://schemas.microsoft.com/office/drawing/2014/main" id="{26BECBD6-CF3E-6A39-72D7-C2A3A0483515}"/>
              </a:ext>
            </a:extLst>
          </p:cNvPr>
          <p:cNvGraphicFramePr>
            <a:graphicFrameLocks/>
          </p:cNvGraphicFramePr>
          <p:nvPr/>
        </p:nvGraphicFramePr>
        <p:xfrm>
          <a:off x="8332221" y="886158"/>
          <a:ext cx="4250033" cy="2572498"/>
        </p:xfrm>
        <a:graphic>
          <a:graphicData uri="http://schemas.openxmlformats.org/drawingml/2006/chart">
            <c:chart xmlns:c="http://schemas.openxmlformats.org/drawingml/2006/chart" xmlns:r="http://schemas.openxmlformats.org/officeDocument/2006/relationships" r:id="rId3"/>
          </a:graphicData>
        </a:graphic>
      </p:graphicFrame>
      <p:pic>
        <p:nvPicPr>
          <p:cNvPr id="6" name="Picture 5">
            <a:extLst>
              <a:ext uri="{FF2B5EF4-FFF2-40B4-BE49-F238E27FC236}">
                <a16:creationId xmlns:a16="http://schemas.microsoft.com/office/drawing/2014/main" id="{348FFDBA-1095-B7AF-5C89-A4C580BC61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05799" y="3619085"/>
            <a:ext cx="1353312" cy="1353312"/>
          </a:xfrm>
          <a:prstGeom prst="rect">
            <a:avLst/>
          </a:prstGeom>
        </p:spPr>
      </p:pic>
      <p:cxnSp>
        <p:nvCxnSpPr>
          <p:cNvPr id="8" name="Connector: Elbow 7">
            <a:extLst>
              <a:ext uri="{FF2B5EF4-FFF2-40B4-BE49-F238E27FC236}">
                <a16:creationId xmlns:a16="http://schemas.microsoft.com/office/drawing/2014/main" id="{EEF84A23-1386-37A0-4D04-FE78FA72C396}"/>
              </a:ext>
            </a:extLst>
          </p:cNvPr>
          <p:cNvCxnSpPr>
            <a:stCxn id="6" idx="1"/>
          </p:cNvCxnSpPr>
          <p:nvPr/>
        </p:nvCxnSpPr>
        <p:spPr>
          <a:xfrm rot="10800000">
            <a:off x="9986471" y="3872069"/>
            <a:ext cx="719328" cy="423672"/>
          </a:xfrm>
          <a:prstGeom prst="bentConnector3">
            <a:avLst/>
          </a:prstGeom>
          <a:ln w="28575">
            <a:solidFill>
              <a:srgbClr val="66463C"/>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D627926-405F-A74B-5025-C2F802F97532}"/>
              </a:ext>
            </a:extLst>
          </p:cNvPr>
          <p:cNvSpPr txBox="1"/>
          <p:nvPr/>
        </p:nvSpPr>
        <p:spPr>
          <a:xfrm>
            <a:off x="9254951" y="3464744"/>
            <a:ext cx="731520" cy="830997"/>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r>
              <a:rPr lang="ar-EG" sz="4800" b="1" dirty="0">
                <a:solidFill>
                  <a:srgbClr val="FCD635"/>
                </a:solidFill>
                <a:effectLst>
                  <a:outerShdw blurRad="38100" dist="38100" dir="2700000" algn="tl">
                    <a:srgbClr val="000000">
                      <a:alpha val="43137"/>
                    </a:srgbClr>
                  </a:outerShdw>
                </a:effectLst>
              </a:rPr>
              <a:t>4</a:t>
            </a:r>
            <a:endParaRPr lang="en-US" sz="4800" b="1" dirty="0">
              <a:solidFill>
                <a:srgbClr val="FCD635"/>
              </a:solidFill>
              <a:effectLst>
                <a:outerShdw blurRad="38100" dist="38100" dir="2700000" algn="tl">
                  <a:srgbClr val="000000">
                    <a:alpha val="43137"/>
                  </a:srgbClr>
                </a:outerShdw>
              </a:effectLst>
            </a:endParaRPr>
          </a:p>
        </p:txBody>
      </p:sp>
      <p:pic>
        <p:nvPicPr>
          <p:cNvPr id="12" name="Picture 11">
            <a:extLst>
              <a:ext uri="{FF2B5EF4-FFF2-40B4-BE49-F238E27FC236}">
                <a16:creationId xmlns:a16="http://schemas.microsoft.com/office/drawing/2014/main" id="{6B374A1F-5FAE-9CE4-F3C4-9C89224858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8016" r="25424"/>
          <a:stretch>
            <a:fillRect/>
          </a:stretch>
        </p:blipFill>
        <p:spPr bwMode="auto">
          <a:xfrm>
            <a:off x="10643421" y="5179477"/>
            <a:ext cx="1423009" cy="1353312"/>
          </a:xfrm>
          <a:custGeom>
            <a:avLst/>
            <a:gdLst>
              <a:gd name="connsiteX0" fmla="*/ 3169879 w 6339840"/>
              <a:gd name="connsiteY0" fmla="*/ 0 h 6029325"/>
              <a:gd name="connsiteX1" fmla="*/ 3169961 w 6339840"/>
              <a:gd name="connsiteY1" fmla="*/ 0 h 6029325"/>
              <a:gd name="connsiteX2" fmla="*/ 3333044 w 6339840"/>
              <a:gd name="connsiteY2" fmla="*/ 3922 h 6029325"/>
              <a:gd name="connsiteX3" fmla="*/ 6339840 w 6339840"/>
              <a:gd name="connsiteY3" fmla="*/ 3014662 h 6029325"/>
              <a:gd name="connsiteX4" fmla="*/ 3169920 w 6339840"/>
              <a:gd name="connsiteY4" fmla="*/ 6029325 h 6029325"/>
              <a:gd name="connsiteX5" fmla="*/ 0 w 6339840"/>
              <a:gd name="connsiteY5" fmla="*/ 3014662 h 6029325"/>
              <a:gd name="connsiteX6" fmla="*/ 3006797 w 6339840"/>
              <a:gd name="connsiteY6" fmla="*/ 3922 h 60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9840" h="6029325">
                <a:moveTo>
                  <a:pt x="3169879" y="0"/>
                </a:moveTo>
                <a:lnTo>
                  <a:pt x="3169961" y="0"/>
                </a:lnTo>
                <a:lnTo>
                  <a:pt x="3333044" y="3922"/>
                </a:lnTo>
                <a:cubicBezTo>
                  <a:pt x="5007934" y="84664"/>
                  <a:pt x="6339840" y="1401740"/>
                  <a:pt x="6339840" y="3014662"/>
                </a:cubicBezTo>
                <a:cubicBezTo>
                  <a:pt x="6339840" y="4679614"/>
                  <a:pt x="4920618" y="6029325"/>
                  <a:pt x="3169920" y="6029325"/>
                </a:cubicBezTo>
                <a:cubicBezTo>
                  <a:pt x="1419222" y="6029325"/>
                  <a:pt x="0" y="4679614"/>
                  <a:pt x="0" y="3014662"/>
                </a:cubicBezTo>
                <a:cubicBezTo>
                  <a:pt x="0" y="1401740"/>
                  <a:pt x="1331907" y="84664"/>
                  <a:pt x="3006797" y="3922"/>
                </a:cubicBezTo>
                <a:close/>
              </a:path>
            </a:pathLst>
          </a:custGeom>
          <a:extLst>
            <a:ext uri="{909E8E84-426E-40DD-AFC4-6F175D3DCCD1}">
              <a14:hiddenFill xmlns:a14="http://schemas.microsoft.com/office/drawing/2010/main">
                <a:solidFill>
                  <a:srgbClr val="FFFFFF"/>
                </a:solidFill>
              </a14:hiddenFill>
            </a:ext>
          </a:extLst>
        </p:spPr>
      </p:pic>
      <p:cxnSp>
        <p:nvCxnSpPr>
          <p:cNvPr id="13" name="Connector: Elbow 12">
            <a:extLst>
              <a:ext uri="{FF2B5EF4-FFF2-40B4-BE49-F238E27FC236}">
                <a16:creationId xmlns:a16="http://schemas.microsoft.com/office/drawing/2014/main" id="{5BDC46AF-EBDA-5BE4-A687-D304EC3AB09E}"/>
              </a:ext>
            </a:extLst>
          </p:cNvPr>
          <p:cNvCxnSpPr/>
          <p:nvPr/>
        </p:nvCxnSpPr>
        <p:spPr>
          <a:xfrm rot="10800000">
            <a:off x="9924093" y="5484277"/>
            <a:ext cx="719328" cy="423672"/>
          </a:xfrm>
          <a:prstGeom prst="bentConnector3">
            <a:avLst/>
          </a:prstGeom>
          <a:ln w="28575">
            <a:solidFill>
              <a:schemeClr val="accent1">
                <a:lumMod val="75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ADF2CC0-BB29-B2CB-6461-C00664CE8D09}"/>
              </a:ext>
            </a:extLst>
          </p:cNvPr>
          <p:cNvSpPr txBox="1"/>
          <p:nvPr/>
        </p:nvSpPr>
        <p:spPr>
          <a:xfrm>
            <a:off x="9050179" y="5076953"/>
            <a:ext cx="888289" cy="830997"/>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r>
              <a:rPr lang="ar-EG" sz="4800" b="1" dirty="0">
                <a:solidFill>
                  <a:srgbClr val="65B7F7"/>
                </a:solidFill>
                <a:effectLst>
                  <a:outerShdw blurRad="38100" dist="38100" dir="2700000" algn="tl">
                    <a:srgbClr val="000000">
                      <a:alpha val="43137"/>
                    </a:srgbClr>
                  </a:outerShdw>
                </a:effectLst>
              </a:rPr>
              <a:t>20</a:t>
            </a:r>
            <a:endParaRPr lang="en-US" sz="4800" b="1" dirty="0">
              <a:solidFill>
                <a:srgbClr val="65B7F7"/>
              </a:solidFill>
              <a:effectLst>
                <a:outerShdw blurRad="38100" dist="38100" dir="2700000" algn="tl">
                  <a:srgbClr val="000000">
                    <a:alpha val="43137"/>
                  </a:srgbClr>
                </a:outerShdw>
              </a:effectLst>
            </a:endParaRPr>
          </a:p>
        </p:txBody>
      </p:sp>
      <p:sp>
        <p:nvSpPr>
          <p:cNvPr id="15" name="TextBox 14">
            <a:extLst>
              <a:ext uri="{FF2B5EF4-FFF2-40B4-BE49-F238E27FC236}">
                <a16:creationId xmlns:a16="http://schemas.microsoft.com/office/drawing/2014/main" id="{AC9FEDD9-0CD7-FBF6-2ACD-A175671C8DD0}"/>
              </a:ext>
            </a:extLst>
          </p:cNvPr>
          <p:cNvSpPr txBox="1"/>
          <p:nvPr/>
        </p:nvSpPr>
        <p:spPr>
          <a:xfrm>
            <a:off x="9212279" y="4181550"/>
            <a:ext cx="677115" cy="461665"/>
          </a:xfrm>
          <a:prstGeom prst="rect">
            <a:avLst/>
          </a:prstGeom>
          <a:noFill/>
        </p:spPr>
        <p:txBody>
          <a:bodyPr wrap="square" rtlCol="0">
            <a:spAutoFit/>
          </a:bodyPr>
          <a:lstStyle/>
          <a:p>
            <a:r>
              <a:rPr lang="ar-EG" sz="2400" b="1" dirty="0">
                <a:solidFill>
                  <a:srgbClr val="FFC000"/>
                </a:solidFill>
                <a:effectLst>
                  <a:outerShdw blurRad="38100" dist="38100" dir="2700000" algn="tl">
                    <a:srgbClr val="000000">
                      <a:alpha val="43137"/>
                    </a:srgbClr>
                  </a:outerShdw>
                </a:effectLst>
              </a:rPr>
              <a:t>آبار</a:t>
            </a:r>
            <a:endParaRPr lang="en-US" sz="2400" b="1" dirty="0">
              <a:solidFill>
                <a:srgbClr val="FFC000"/>
              </a:solidFill>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A5CE7AE4-6479-B703-F2D2-20AE5A73D86B}"/>
              </a:ext>
            </a:extLst>
          </p:cNvPr>
          <p:cNvSpPr txBox="1"/>
          <p:nvPr/>
        </p:nvSpPr>
        <p:spPr>
          <a:xfrm>
            <a:off x="9070654" y="5823115"/>
            <a:ext cx="888288" cy="461665"/>
          </a:xfrm>
          <a:prstGeom prst="rect">
            <a:avLst/>
          </a:prstGeom>
          <a:noFill/>
        </p:spPr>
        <p:txBody>
          <a:bodyPr wrap="square" rtlCol="0">
            <a:spAutoFit/>
          </a:bodyPr>
          <a:lstStyle/>
          <a:p>
            <a:r>
              <a:rPr lang="ar-EG" sz="2400" b="1" dirty="0">
                <a:solidFill>
                  <a:srgbClr val="65B7F7"/>
                </a:solidFill>
                <a:effectLst>
                  <a:outerShdw blurRad="38100" dist="38100" dir="2700000" algn="tl">
                    <a:srgbClr val="000000">
                      <a:alpha val="43137"/>
                    </a:srgbClr>
                  </a:outerShdw>
                </a:effectLst>
              </a:rPr>
              <a:t>ينبوع</a:t>
            </a:r>
            <a:endParaRPr lang="en-US" sz="2400" b="1" dirty="0">
              <a:solidFill>
                <a:srgbClr val="65B7F7"/>
              </a:solidFill>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0A7E5EB4-2E49-4BC6-22C8-485EB369EB3D}"/>
              </a:ext>
            </a:extLst>
          </p:cNvPr>
          <p:cNvSpPr/>
          <p:nvPr/>
        </p:nvSpPr>
        <p:spPr>
          <a:xfrm>
            <a:off x="8990784" y="787400"/>
            <a:ext cx="3075646" cy="5930392"/>
          </a:xfrm>
          <a:prstGeom prst="rect">
            <a:avLst/>
          </a:prstGeom>
          <a:noFill/>
          <a:ln>
            <a:solidFill>
              <a:schemeClr val="accent1">
                <a:lumMod val="75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2358284-6B6E-0472-7687-7D05792A8B92}"/>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زراعي</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1" name="Rectangle 10">
            <a:extLst>
              <a:ext uri="{FF2B5EF4-FFF2-40B4-BE49-F238E27FC236}">
                <a16:creationId xmlns:a16="http://schemas.microsoft.com/office/drawing/2014/main" id="{A60E94C7-C7C2-A4EE-C320-2AF5C9604F18}"/>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5836474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ACE72E-F37A-428C-5AA2-37346B1D1C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graphicFrame>
        <p:nvGraphicFramePr>
          <p:cNvPr id="4" name="Chart 3">
            <a:extLst>
              <a:ext uri="{FF2B5EF4-FFF2-40B4-BE49-F238E27FC236}">
                <a16:creationId xmlns:a16="http://schemas.microsoft.com/office/drawing/2014/main" id="{B11D2104-DE88-90C9-BCCA-B44525BFAB0E}"/>
              </a:ext>
            </a:extLst>
          </p:cNvPr>
          <p:cNvGraphicFramePr>
            <a:graphicFrameLocks/>
          </p:cNvGraphicFramePr>
          <p:nvPr/>
        </p:nvGraphicFramePr>
        <p:xfrm>
          <a:off x="8591550" y="981075"/>
          <a:ext cx="3316941" cy="4343400"/>
        </p:xfrm>
        <a:graphic>
          <a:graphicData uri="http://schemas.openxmlformats.org/drawingml/2006/chart">
            <c:chart xmlns:c="http://schemas.openxmlformats.org/drawingml/2006/chart" xmlns:r="http://schemas.openxmlformats.org/officeDocument/2006/relationships" r:id="rId3"/>
          </a:graphicData>
        </a:graphic>
      </p:graphicFrame>
      <p:sp>
        <p:nvSpPr>
          <p:cNvPr id="5" name="Callout: Bent Line 4">
            <a:extLst>
              <a:ext uri="{FF2B5EF4-FFF2-40B4-BE49-F238E27FC236}">
                <a16:creationId xmlns:a16="http://schemas.microsoft.com/office/drawing/2014/main" id="{B7F180BA-0C0F-7A94-65E8-E73E96CDBCCF}"/>
              </a:ext>
            </a:extLst>
          </p:cNvPr>
          <p:cNvSpPr/>
          <p:nvPr/>
        </p:nvSpPr>
        <p:spPr>
          <a:xfrm>
            <a:off x="10091736" y="1085851"/>
            <a:ext cx="633413" cy="304800"/>
          </a:xfrm>
          <a:prstGeom prst="borderCallout2">
            <a:avLst>
              <a:gd name="adj1" fmla="val 18750"/>
              <a:gd name="adj2" fmla="val -8333"/>
              <a:gd name="adj3" fmla="val 18750"/>
              <a:gd name="adj4" fmla="val -16667"/>
              <a:gd name="adj5" fmla="val 153676"/>
              <a:gd name="adj6" fmla="val -46570"/>
            </a:avLst>
          </a:prstGeom>
          <a:ln>
            <a:solidFill>
              <a:schemeClr val="bg2">
                <a:lumMod val="1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dirty="0"/>
              <a:t>67%</a:t>
            </a:r>
          </a:p>
        </p:txBody>
      </p:sp>
      <p:sp>
        <p:nvSpPr>
          <p:cNvPr id="6" name="Callout: Bent Line 5">
            <a:extLst>
              <a:ext uri="{FF2B5EF4-FFF2-40B4-BE49-F238E27FC236}">
                <a16:creationId xmlns:a16="http://schemas.microsoft.com/office/drawing/2014/main" id="{D6DE8C83-AA60-F1A0-EB80-122CDDD68FC6}"/>
              </a:ext>
            </a:extLst>
          </p:cNvPr>
          <p:cNvSpPr/>
          <p:nvPr/>
        </p:nvSpPr>
        <p:spPr>
          <a:xfrm>
            <a:off x="10987086" y="2638426"/>
            <a:ext cx="633413" cy="304800"/>
          </a:xfrm>
          <a:prstGeom prst="borderCallout2">
            <a:avLst>
              <a:gd name="adj1" fmla="val 18750"/>
              <a:gd name="adj2" fmla="val -8333"/>
              <a:gd name="adj3" fmla="val 18750"/>
              <a:gd name="adj4" fmla="val -16667"/>
              <a:gd name="adj5" fmla="val 153676"/>
              <a:gd name="adj6" fmla="val -46570"/>
            </a:avLst>
          </a:prstGeom>
          <a:ln>
            <a:solidFill>
              <a:schemeClr val="bg2">
                <a:lumMod val="10000"/>
              </a:schemeClr>
            </a:solidFill>
          </a:ln>
        </p:spPr>
        <p:style>
          <a:lnRef idx="0">
            <a:schemeClr val="dk1"/>
          </a:lnRef>
          <a:fillRef idx="3">
            <a:schemeClr val="dk1"/>
          </a:fillRef>
          <a:effectRef idx="3">
            <a:schemeClr val="dk1"/>
          </a:effectRef>
          <a:fontRef idx="minor">
            <a:schemeClr val="lt1"/>
          </a:fontRef>
        </p:style>
        <p:txBody>
          <a:bodyPr rtlCol="0" anchor="ctr"/>
          <a:lstStyle/>
          <a:p>
            <a:pPr algn="ctr"/>
            <a:r>
              <a:rPr lang="en-US" dirty="0"/>
              <a:t>33%</a:t>
            </a:r>
          </a:p>
        </p:txBody>
      </p:sp>
      <p:sp>
        <p:nvSpPr>
          <p:cNvPr id="2" name="Rectangle 1">
            <a:extLst>
              <a:ext uri="{FF2B5EF4-FFF2-40B4-BE49-F238E27FC236}">
                <a16:creationId xmlns:a16="http://schemas.microsoft.com/office/drawing/2014/main" id="{ED432016-08C8-9077-A9B8-91E959377B29}"/>
              </a:ext>
            </a:extLst>
          </p:cNvPr>
          <p:cNvSpPr/>
          <p:nvPr/>
        </p:nvSpPr>
        <p:spPr>
          <a:xfrm>
            <a:off x="9092583" y="787399"/>
            <a:ext cx="2815908" cy="5735781"/>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F62F9DA-CBBC-327B-ED1A-0DB2DDEBA6C4}"/>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البئية العمرانية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Rectangle 9">
            <a:extLst>
              <a:ext uri="{FF2B5EF4-FFF2-40B4-BE49-F238E27FC236}">
                <a16:creationId xmlns:a16="http://schemas.microsoft.com/office/drawing/2014/main" id="{2972E8DA-8645-DBE8-EA0C-7F82FC557C40}"/>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27616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9CB1A0-FD6B-13BA-4EAF-DA948BB8E5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4" name="Oval 3">
            <a:extLst>
              <a:ext uri="{FF2B5EF4-FFF2-40B4-BE49-F238E27FC236}">
                <a16:creationId xmlns:a16="http://schemas.microsoft.com/office/drawing/2014/main" id="{C4B7EF8F-C717-87F7-8F6D-669D30DD8258}"/>
              </a:ext>
            </a:extLst>
          </p:cNvPr>
          <p:cNvSpPr/>
          <p:nvPr/>
        </p:nvSpPr>
        <p:spPr>
          <a:xfrm rot="2546339">
            <a:off x="5377541" y="3048000"/>
            <a:ext cx="1676400" cy="762000"/>
          </a:xfrm>
          <a:prstGeom prst="ellipse">
            <a:avLst/>
          </a:prstGeom>
          <a:solidFill>
            <a:schemeClr val="accent1">
              <a:lumMod val="50000"/>
              <a:alpha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EFCDBE73-2C9F-FB1E-278D-9FD99822E969}"/>
              </a:ext>
            </a:extLst>
          </p:cNvPr>
          <p:cNvSpPr/>
          <p:nvPr/>
        </p:nvSpPr>
        <p:spPr>
          <a:xfrm rot="2546339">
            <a:off x="4721391" y="3644700"/>
            <a:ext cx="1036386" cy="762000"/>
          </a:xfrm>
          <a:prstGeom prst="ellipse">
            <a:avLst/>
          </a:prstGeom>
          <a:solidFill>
            <a:schemeClr val="accent1">
              <a:lumMod val="50000"/>
              <a:alpha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Connector: Elbow 6">
            <a:extLst>
              <a:ext uri="{FF2B5EF4-FFF2-40B4-BE49-F238E27FC236}">
                <a16:creationId xmlns:a16="http://schemas.microsoft.com/office/drawing/2014/main" id="{64857B3A-B815-AD01-8B02-227504A7B6B9}"/>
              </a:ext>
            </a:extLst>
          </p:cNvPr>
          <p:cNvCxnSpPr>
            <a:cxnSpLocks/>
            <a:stCxn id="4" idx="0"/>
          </p:cNvCxnSpPr>
          <p:nvPr/>
        </p:nvCxnSpPr>
        <p:spPr>
          <a:xfrm rot="5400000" flipH="1" flipV="1">
            <a:off x="7175442" y="1172949"/>
            <a:ext cx="1272275" cy="2677475"/>
          </a:xfrm>
          <a:prstGeom prst="bentConnector2">
            <a:avLst/>
          </a:prstGeom>
          <a:ln w="28575">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9" name="Connector: Elbow 8">
            <a:extLst>
              <a:ext uri="{FF2B5EF4-FFF2-40B4-BE49-F238E27FC236}">
                <a16:creationId xmlns:a16="http://schemas.microsoft.com/office/drawing/2014/main" id="{34618BA6-13F1-CBFC-A585-80E75BBD96C2}"/>
              </a:ext>
            </a:extLst>
          </p:cNvPr>
          <p:cNvCxnSpPr>
            <a:cxnSpLocks/>
            <a:stCxn id="5" idx="6"/>
          </p:cNvCxnSpPr>
          <p:nvPr/>
        </p:nvCxnSpPr>
        <p:spPr>
          <a:xfrm flipV="1">
            <a:off x="5622009" y="1875547"/>
            <a:ext cx="2491373" cy="2499832"/>
          </a:xfrm>
          <a:prstGeom prst="bentConnector2">
            <a:avLst/>
          </a:prstGeom>
          <a:ln w="28575">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C47B940-71CD-37CA-A7E7-5B45684D9619}"/>
              </a:ext>
            </a:extLst>
          </p:cNvPr>
          <p:cNvCxnSpPr>
            <a:cxnSpLocks/>
          </p:cNvCxnSpPr>
          <p:nvPr/>
        </p:nvCxnSpPr>
        <p:spPr>
          <a:xfrm flipH="1">
            <a:off x="10470527" y="2908764"/>
            <a:ext cx="6700" cy="878451"/>
          </a:xfrm>
          <a:prstGeom prst="straightConnector1">
            <a:avLst/>
          </a:prstGeom>
          <a:ln w="28575">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C4045F8-CDC6-4AE7-68D6-1F05F10861EB}"/>
              </a:ext>
            </a:extLst>
          </p:cNvPr>
          <p:cNvSpPr txBox="1"/>
          <p:nvPr/>
        </p:nvSpPr>
        <p:spPr>
          <a:xfrm>
            <a:off x="9416143" y="5675477"/>
            <a:ext cx="2329543" cy="738664"/>
          </a:xfrm>
          <a:prstGeom prst="rect">
            <a:avLst/>
          </a:prstGeom>
          <a:solidFill>
            <a:schemeClr val="tx2">
              <a:lumMod val="50000"/>
              <a:alpha val="15000"/>
            </a:schemeClr>
          </a:solidFill>
          <a:ln>
            <a:solidFill>
              <a:srgbClr val="65AF7E"/>
            </a:solidFill>
            <a:prstDash val="dash"/>
          </a:ln>
        </p:spPr>
        <p:txBody>
          <a:bodyPr wrap="square" rtlCol="0">
            <a:spAutoFit/>
          </a:bodyPr>
          <a:lstStyle/>
          <a:p>
            <a:pPr algn="ctr" rtl="1"/>
            <a:r>
              <a:rPr lang="ar-EG" sz="1400" dirty="0"/>
              <a:t>نتيجة لذلك سيكون التوسع العمراني على حساب المناطق الرزاعية لتلبة الاحتياج</a:t>
            </a:r>
            <a:endParaRPr lang="en-US" sz="1400" dirty="0"/>
          </a:p>
        </p:txBody>
      </p:sp>
      <p:pic>
        <p:nvPicPr>
          <p:cNvPr id="15" name="Picture 14">
            <a:extLst>
              <a:ext uri="{FF2B5EF4-FFF2-40B4-BE49-F238E27FC236}">
                <a16:creationId xmlns:a16="http://schemas.microsoft.com/office/drawing/2014/main" id="{FDFE2D69-9568-EDEC-0FE7-1CD4425698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57017" y="707570"/>
            <a:ext cx="2640420" cy="2640420"/>
          </a:xfrm>
          <a:prstGeom prst="rect">
            <a:avLst/>
          </a:prstGeom>
        </p:spPr>
      </p:pic>
      <p:sp>
        <p:nvSpPr>
          <p:cNvPr id="16" name="TextBox 15">
            <a:extLst>
              <a:ext uri="{FF2B5EF4-FFF2-40B4-BE49-F238E27FC236}">
                <a16:creationId xmlns:a16="http://schemas.microsoft.com/office/drawing/2014/main" id="{9DCD3CFC-1B1A-6B54-39B9-52DB628959A6}"/>
              </a:ext>
            </a:extLst>
          </p:cNvPr>
          <p:cNvSpPr txBox="1"/>
          <p:nvPr/>
        </p:nvSpPr>
        <p:spPr>
          <a:xfrm>
            <a:off x="9505655" y="857701"/>
            <a:ext cx="1943144" cy="400110"/>
          </a:xfrm>
          <a:prstGeom prst="rect">
            <a:avLst/>
          </a:prstGeom>
          <a:noFill/>
        </p:spPr>
        <p:txBody>
          <a:bodyPr wrap="square" rtlCol="0">
            <a:spAutoFit/>
          </a:bodyPr>
          <a:lstStyle/>
          <a:p>
            <a:pPr algn="ctr"/>
            <a:r>
              <a:rPr lang="ar-EG" sz="2000" b="1" dirty="0">
                <a:solidFill>
                  <a:schemeClr val="tx2"/>
                </a:solidFill>
                <a:effectLst>
                  <a:outerShdw blurRad="38100" dist="38100" dir="2700000" algn="tl">
                    <a:srgbClr val="000000">
                      <a:alpha val="43137"/>
                    </a:srgbClr>
                  </a:outerShdw>
                </a:effectLst>
              </a:rPr>
              <a:t>كثافة بنائية عالية</a:t>
            </a:r>
            <a:endParaRPr lang="en-US" sz="2000" b="1" dirty="0">
              <a:solidFill>
                <a:schemeClr val="tx2"/>
              </a:solidFill>
              <a:effectLst>
                <a:outerShdw blurRad="38100" dist="38100" dir="2700000" algn="tl">
                  <a:srgbClr val="000000">
                    <a:alpha val="43137"/>
                  </a:srgbClr>
                </a:outerShdw>
              </a:effectLst>
            </a:endParaRPr>
          </a:p>
        </p:txBody>
      </p:sp>
      <p:pic>
        <p:nvPicPr>
          <p:cNvPr id="18" name="Picture 17">
            <a:extLst>
              <a:ext uri="{FF2B5EF4-FFF2-40B4-BE49-F238E27FC236}">
                <a16:creationId xmlns:a16="http://schemas.microsoft.com/office/drawing/2014/main" id="{0F5E4C42-9807-2D80-7E19-3C4CBFE7FC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1546" y="3604070"/>
            <a:ext cx="2494140" cy="1970460"/>
          </a:xfrm>
          <a:prstGeom prst="rect">
            <a:avLst/>
          </a:prstGeom>
        </p:spPr>
      </p:pic>
      <p:sp>
        <p:nvSpPr>
          <p:cNvPr id="2" name="Rectangle 1">
            <a:extLst>
              <a:ext uri="{FF2B5EF4-FFF2-40B4-BE49-F238E27FC236}">
                <a16:creationId xmlns:a16="http://schemas.microsoft.com/office/drawing/2014/main" id="{F49378BB-F767-CEBE-8A6F-53172561BBE1}"/>
              </a:ext>
            </a:extLst>
          </p:cNvPr>
          <p:cNvSpPr/>
          <p:nvPr/>
        </p:nvSpPr>
        <p:spPr>
          <a:xfrm>
            <a:off x="9157017" y="787400"/>
            <a:ext cx="2815908" cy="5956300"/>
          </a:xfrm>
          <a:prstGeom prst="rect">
            <a:avLst/>
          </a:prstGeom>
          <a:noFill/>
          <a:ln>
            <a:solidFill>
              <a:schemeClr val="accent1">
                <a:lumMod val="50000"/>
              </a:schemeClr>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92A23B5-4526-28C1-2B4D-8B338873CE98}"/>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البئية العمرانية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1" name="Rectangle 10">
            <a:extLst>
              <a:ext uri="{FF2B5EF4-FFF2-40B4-BE49-F238E27FC236}">
                <a16:creationId xmlns:a16="http://schemas.microsoft.com/office/drawing/2014/main" id="{A8EA8BFB-F3BD-0872-2E87-3BA2C659FF59}"/>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8112995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276CB60-C44D-2527-0052-FF9247880D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3" name="Rectangle 2">
            <a:extLst>
              <a:ext uri="{FF2B5EF4-FFF2-40B4-BE49-F238E27FC236}">
                <a16:creationId xmlns:a16="http://schemas.microsoft.com/office/drawing/2014/main" id="{FA927C2C-9A15-C891-A28E-BFC45E2530D9}"/>
              </a:ext>
            </a:extLst>
          </p:cNvPr>
          <p:cNvSpPr/>
          <p:nvPr/>
        </p:nvSpPr>
        <p:spPr>
          <a:xfrm>
            <a:off x="9157017" y="787400"/>
            <a:ext cx="2815908" cy="5956300"/>
          </a:xfrm>
          <a:prstGeom prst="rect">
            <a:avLst/>
          </a:prstGeom>
          <a:noFill/>
          <a:ln>
            <a:solidFill>
              <a:srgbClr val="B58A7E"/>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1BA3A8BE-1910-288E-906E-85AAD8D9AFDD}"/>
              </a:ext>
            </a:extLst>
          </p:cNvPr>
          <p:cNvSpPr/>
          <p:nvPr/>
        </p:nvSpPr>
        <p:spPr>
          <a:xfrm>
            <a:off x="10564971" y="904774"/>
            <a:ext cx="1163781" cy="1117600"/>
          </a:xfrm>
          <a:prstGeom prst="ellipse">
            <a:avLst/>
          </a:prstGeom>
          <a:solidFill>
            <a:srgbClr val="CCCD65">
              <a:alpha val="85000"/>
            </a:srgbClr>
          </a:solidFill>
          <a:ln>
            <a:solidFill>
              <a:schemeClr val="tx1"/>
            </a:solidFill>
          </a:ln>
          <a:effectLst>
            <a:glow rad="63500">
              <a:srgbClr val="CCCD65">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EE198533-E36B-5351-67CE-979B0DF526EE}"/>
              </a:ext>
            </a:extLst>
          </p:cNvPr>
          <p:cNvSpPr/>
          <p:nvPr/>
        </p:nvSpPr>
        <p:spPr>
          <a:xfrm>
            <a:off x="9290354" y="2562136"/>
            <a:ext cx="1163781" cy="1117600"/>
          </a:xfrm>
          <a:prstGeom prst="ellipse">
            <a:avLst/>
          </a:prstGeom>
          <a:solidFill>
            <a:srgbClr val="887044"/>
          </a:solidFill>
          <a:ln>
            <a:solidFill>
              <a:schemeClr val="tx1"/>
            </a:solidFill>
          </a:ln>
          <a:effectLst>
            <a:glow rad="63500">
              <a:srgbClr val="887044">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A3BCB08-7822-2548-BC17-85EBC645B787}"/>
              </a:ext>
            </a:extLst>
          </p:cNvPr>
          <p:cNvSpPr/>
          <p:nvPr/>
        </p:nvSpPr>
        <p:spPr>
          <a:xfrm>
            <a:off x="10564971" y="3929695"/>
            <a:ext cx="1163781" cy="1117600"/>
          </a:xfrm>
          <a:prstGeom prst="ellipse">
            <a:avLst/>
          </a:prstGeom>
          <a:solidFill>
            <a:srgbClr val="E69800"/>
          </a:solidFill>
          <a:ln>
            <a:solidFill>
              <a:schemeClr val="tx1"/>
            </a:solidFill>
          </a:ln>
          <a:effectLst>
            <a:glow rad="63500">
              <a:srgbClr val="E69800">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715AC533-66FE-A3D6-2FC7-FDF8A0E8E133}"/>
              </a:ext>
            </a:extLst>
          </p:cNvPr>
          <p:cNvSpPr/>
          <p:nvPr/>
        </p:nvSpPr>
        <p:spPr>
          <a:xfrm>
            <a:off x="9401190" y="5538832"/>
            <a:ext cx="1163781" cy="1117600"/>
          </a:xfrm>
          <a:prstGeom prst="ellipse">
            <a:avLst/>
          </a:prstGeom>
          <a:solidFill>
            <a:srgbClr val="FEFF01">
              <a:alpha val="85000"/>
            </a:srgbClr>
          </a:solidFill>
          <a:ln>
            <a:solidFill>
              <a:schemeClr val="tx1"/>
            </a:solidFill>
          </a:ln>
          <a:effectLst>
            <a:glow rad="63500">
              <a:srgbClr val="FEFF01"/>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Connector: Curved 12">
            <a:extLst>
              <a:ext uri="{FF2B5EF4-FFF2-40B4-BE49-F238E27FC236}">
                <a16:creationId xmlns:a16="http://schemas.microsoft.com/office/drawing/2014/main" id="{37810435-8984-85AD-A705-F3472E80E8A4}"/>
              </a:ext>
            </a:extLst>
          </p:cNvPr>
          <p:cNvCxnSpPr>
            <a:cxnSpLocks/>
            <a:stCxn id="4" idx="3"/>
            <a:endCxn id="9" idx="0"/>
          </p:cNvCxnSpPr>
          <p:nvPr/>
        </p:nvCxnSpPr>
        <p:spPr>
          <a:xfrm rot="5400000">
            <a:off x="9952109" y="1778841"/>
            <a:ext cx="703431" cy="863158"/>
          </a:xfrm>
          <a:prstGeom prst="curvedConnector3">
            <a:avLst>
              <a:gd name="adj1" fmla="val 50000"/>
            </a:avLst>
          </a:prstGeom>
          <a:ln w="28575">
            <a:solidFill>
              <a:srgbClr val="887044"/>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7" name="Connector: Curved 16">
            <a:extLst>
              <a:ext uri="{FF2B5EF4-FFF2-40B4-BE49-F238E27FC236}">
                <a16:creationId xmlns:a16="http://schemas.microsoft.com/office/drawing/2014/main" id="{E1C69B1F-91BB-6BC7-2A1B-5249BB31F3EF}"/>
              </a:ext>
            </a:extLst>
          </p:cNvPr>
          <p:cNvCxnSpPr>
            <a:stCxn id="9" idx="4"/>
            <a:endCxn id="10" idx="1"/>
          </p:cNvCxnSpPr>
          <p:nvPr/>
        </p:nvCxnSpPr>
        <p:spPr>
          <a:xfrm rot="16200000" flipH="1">
            <a:off x="10097010" y="3454971"/>
            <a:ext cx="413628" cy="863158"/>
          </a:xfrm>
          <a:prstGeom prst="curvedConnector3">
            <a:avLst/>
          </a:prstGeom>
          <a:ln w="28575">
            <a:solidFill>
              <a:srgbClr val="E69800"/>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9" name="Connector: Curved 18">
            <a:extLst>
              <a:ext uri="{FF2B5EF4-FFF2-40B4-BE49-F238E27FC236}">
                <a16:creationId xmlns:a16="http://schemas.microsoft.com/office/drawing/2014/main" id="{194F22C4-527B-4A68-0C47-A9538ED3A6C6}"/>
              </a:ext>
            </a:extLst>
          </p:cNvPr>
          <p:cNvCxnSpPr>
            <a:stCxn id="10" idx="4"/>
            <a:endCxn id="11" idx="7"/>
          </p:cNvCxnSpPr>
          <p:nvPr/>
        </p:nvCxnSpPr>
        <p:spPr>
          <a:xfrm rot="5400000">
            <a:off x="10443098" y="4998737"/>
            <a:ext cx="655206" cy="752323"/>
          </a:xfrm>
          <a:prstGeom prst="curvedConnector3">
            <a:avLst/>
          </a:prstGeom>
          <a:ln w="28575">
            <a:solidFill>
              <a:srgbClr val="FEFF01"/>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DA50605-FDF1-2076-E8CC-1F862F680E57}"/>
              </a:ext>
            </a:extLst>
          </p:cNvPr>
          <p:cNvSpPr txBox="1"/>
          <p:nvPr/>
        </p:nvSpPr>
        <p:spPr>
          <a:xfrm>
            <a:off x="9290354" y="169417"/>
            <a:ext cx="2438398" cy="369332"/>
          </a:xfrm>
          <a:prstGeom prst="rect">
            <a:avLst/>
          </a:prstGeom>
          <a:noFill/>
        </p:spPr>
        <p:txBody>
          <a:bodyPr wrap="square" rtlCol="0">
            <a:spAutoFit/>
          </a:bodyPr>
          <a:lstStyle/>
          <a:p>
            <a:pPr algn="ctr"/>
            <a:r>
              <a:rPr lang="ar-EG" b="1" dirty="0">
                <a:solidFill>
                  <a:srgbClr val="887044"/>
                </a:solidFill>
                <a:effectLst>
                  <a:outerShdw blurRad="38100" dist="38100" dir="2700000" algn="tl">
                    <a:srgbClr val="000000">
                      <a:alpha val="43137"/>
                    </a:srgbClr>
                  </a:outerShdw>
                </a:effectLst>
              </a:rPr>
              <a:t>تطور مساحة المنطقة المبنية</a:t>
            </a:r>
            <a:endParaRPr lang="en-US" b="1" dirty="0">
              <a:solidFill>
                <a:srgbClr val="887044"/>
              </a:solidFill>
              <a:effectLst>
                <a:outerShdw blurRad="38100" dist="38100" dir="2700000" algn="tl">
                  <a:srgbClr val="000000">
                    <a:alpha val="43137"/>
                  </a:srgbClr>
                </a:outerShdw>
              </a:effectLst>
            </a:endParaRPr>
          </a:p>
        </p:txBody>
      </p:sp>
      <p:sp>
        <p:nvSpPr>
          <p:cNvPr id="26" name="TextBox 25">
            <a:extLst>
              <a:ext uri="{FF2B5EF4-FFF2-40B4-BE49-F238E27FC236}">
                <a16:creationId xmlns:a16="http://schemas.microsoft.com/office/drawing/2014/main" id="{E8020642-379B-4178-C2BD-9C4ED3C1DD48}"/>
              </a:ext>
            </a:extLst>
          </p:cNvPr>
          <p:cNvSpPr txBox="1"/>
          <p:nvPr/>
        </p:nvSpPr>
        <p:spPr>
          <a:xfrm>
            <a:off x="9701813" y="870527"/>
            <a:ext cx="86315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rgbClr val="CCCD65"/>
                </a:solidFill>
                <a:effectLst>
                  <a:outerShdw blurRad="38100" dist="38100" dir="2700000" algn="tl">
                    <a:srgbClr val="000000">
                      <a:alpha val="43137"/>
                    </a:srgbClr>
                  </a:outerShdw>
                </a:effectLst>
              </a:rPr>
              <a:t>1997</a:t>
            </a:r>
            <a:endParaRPr lang="en-US" sz="2400" b="1" dirty="0">
              <a:solidFill>
                <a:srgbClr val="CCCD65"/>
              </a:solidFill>
              <a:effectLst>
                <a:outerShdw blurRad="38100" dist="38100" dir="2700000" algn="tl">
                  <a:srgbClr val="000000">
                    <a:alpha val="43137"/>
                  </a:srgbClr>
                </a:outerShdw>
              </a:effectLst>
            </a:endParaRPr>
          </a:p>
        </p:txBody>
      </p:sp>
      <p:sp>
        <p:nvSpPr>
          <p:cNvPr id="28" name="TextBox 27">
            <a:extLst>
              <a:ext uri="{FF2B5EF4-FFF2-40B4-BE49-F238E27FC236}">
                <a16:creationId xmlns:a16="http://schemas.microsoft.com/office/drawing/2014/main" id="{F2D60E86-F4C8-9D96-2E8B-B8AF784D6BB8}"/>
              </a:ext>
            </a:extLst>
          </p:cNvPr>
          <p:cNvSpPr txBox="1"/>
          <p:nvPr/>
        </p:nvSpPr>
        <p:spPr>
          <a:xfrm>
            <a:off x="9119922" y="2063438"/>
            <a:ext cx="86315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rgbClr val="887044"/>
                </a:solidFill>
                <a:effectLst>
                  <a:outerShdw blurRad="38100" dist="38100" dir="2700000" algn="tl">
                    <a:srgbClr val="000000">
                      <a:alpha val="43137"/>
                    </a:srgbClr>
                  </a:outerShdw>
                </a:effectLst>
              </a:rPr>
              <a:t>2007</a:t>
            </a:r>
            <a:endParaRPr lang="en-US" sz="2400" b="1" dirty="0">
              <a:solidFill>
                <a:srgbClr val="887044"/>
              </a:solidFill>
              <a:effectLst>
                <a:outerShdw blurRad="38100" dist="38100" dir="2700000" algn="tl">
                  <a:srgbClr val="000000">
                    <a:alpha val="43137"/>
                  </a:srgbClr>
                </a:outerShdw>
              </a:effectLst>
            </a:endParaRPr>
          </a:p>
        </p:txBody>
      </p:sp>
      <p:sp>
        <p:nvSpPr>
          <p:cNvPr id="29" name="TextBox 28">
            <a:extLst>
              <a:ext uri="{FF2B5EF4-FFF2-40B4-BE49-F238E27FC236}">
                <a16:creationId xmlns:a16="http://schemas.microsoft.com/office/drawing/2014/main" id="{94274D22-BFEF-737A-5528-4AF7B74017C7}"/>
              </a:ext>
            </a:extLst>
          </p:cNvPr>
          <p:cNvSpPr txBox="1"/>
          <p:nvPr/>
        </p:nvSpPr>
        <p:spPr>
          <a:xfrm>
            <a:off x="10654184" y="3393762"/>
            <a:ext cx="86315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rgbClr val="E69800"/>
                </a:solidFill>
                <a:effectLst>
                  <a:outerShdw blurRad="38100" dist="38100" dir="2700000" algn="tl">
                    <a:srgbClr val="000000">
                      <a:alpha val="43137"/>
                    </a:srgbClr>
                  </a:outerShdw>
                </a:effectLst>
              </a:rPr>
              <a:t>2016</a:t>
            </a:r>
            <a:endParaRPr lang="en-US" sz="2400" b="1" dirty="0">
              <a:solidFill>
                <a:srgbClr val="E69800"/>
              </a:solidFill>
              <a:effectLst>
                <a:outerShdw blurRad="38100" dist="38100" dir="2700000" algn="tl">
                  <a:srgbClr val="000000">
                    <a:alpha val="43137"/>
                  </a:srgbClr>
                </a:outerShdw>
              </a:effectLst>
            </a:endParaRPr>
          </a:p>
        </p:txBody>
      </p:sp>
      <p:sp>
        <p:nvSpPr>
          <p:cNvPr id="30" name="TextBox 29">
            <a:extLst>
              <a:ext uri="{FF2B5EF4-FFF2-40B4-BE49-F238E27FC236}">
                <a16:creationId xmlns:a16="http://schemas.microsoft.com/office/drawing/2014/main" id="{B7B06DB1-EFEA-9158-2857-336A8633B088}"/>
              </a:ext>
            </a:extLst>
          </p:cNvPr>
          <p:cNvSpPr txBox="1"/>
          <p:nvPr/>
        </p:nvSpPr>
        <p:spPr>
          <a:xfrm>
            <a:off x="9512833" y="4958915"/>
            <a:ext cx="863158" cy="461665"/>
          </a:xfrm>
          <a:prstGeom prst="rect">
            <a:avLst/>
          </a:prstGeom>
          <a:noFill/>
          <a:effectLst>
            <a:outerShdw blurRad="50800" dist="38100" dir="5400000" algn="t" rotWithShape="0">
              <a:prstClr val="black">
                <a:alpha val="40000"/>
              </a:prstClr>
            </a:outerShdw>
          </a:effectLst>
        </p:spPr>
        <p:txBody>
          <a:bodyPr wrap="square" rtlCol="0">
            <a:spAutoFit/>
          </a:bodyPr>
          <a:lstStyle/>
          <a:p>
            <a:r>
              <a:rPr lang="ar-EG" sz="2400" b="1" dirty="0">
                <a:solidFill>
                  <a:srgbClr val="FEFF01"/>
                </a:solidFill>
                <a:effectLst>
                  <a:outerShdw blurRad="38100" dist="38100" dir="2700000" algn="tl">
                    <a:srgbClr val="000000">
                      <a:alpha val="43137"/>
                    </a:srgbClr>
                  </a:outerShdw>
                </a:effectLst>
              </a:rPr>
              <a:t>2022</a:t>
            </a:r>
            <a:endParaRPr lang="en-US" sz="2400" b="1" dirty="0">
              <a:solidFill>
                <a:srgbClr val="FEFF01"/>
              </a:solidFill>
              <a:effectLst>
                <a:outerShdw blurRad="38100" dist="38100" dir="2700000" algn="tl">
                  <a:srgbClr val="000000">
                    <a:alpha val="43137"/>
                  </a:srgbClr>
                </a:outerShdw>
              </a:effectLst>
            </a:endParaRPr>
          </a:p>
        </p:txBody>
      </p:sp>
      <p:sp>
        <p:nvSpPr>
          <p:cNvPr id="31" name="TextBox 30">
            <a:extLst>
              <a:ext uri="{FF2B5EF4-FFF2-40B4-BE49-F238E27FC236}">
                <a16:creationId xmlns:a16="http://schemas.microsoft.com/office/drawing/2014/main" id="{A842A080-389F-980B-4B02-476F000AC967}"/>
              </a:ext>
            </a:extLst>
          </p:cNvPr>
          <p:cNvSpPr txBox="1"/>
          <p:nvPr/>
        </p:nvSpPr>
        <p:spPr>
          <a:xfrm>
            <a:off x="10715282" y="1109631"/>
            <a:ext cx="863158"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rPr>
              <a:t>13689</a:t>
            </a:r>
          </a:p>
          <a:p>
            <a:pPr algn="ctr"/>
            <a:r>
              <a:rPr lang="ar-EG" sz="2000" b="1" dirty="0">
                <a:solidFill>
                  <a:schemeClr val="bg1"/>
                </a:solidFill>
                <a:effectLst>
                  <a:outerShdw blurRad="38100" dist="38100" dir="2700000" algn="tl">
                    <a:srgbClr val="000000">
                      <a:alpha val="43137"/>
                    </a:srgbClr>
                  </a:outerShdw>
                </a:effectLst>
              </a:rPr>
              <a:t>دونم</a:t>
            </a:r>
            <a:endParaRPr lang="en-US" sz="2000" b="1" dirty="0">
              <a:solidFill>
                <a:schemeClr val="bg1"/>
              </a:solidFill>
              <a:effectLst>
                <a:outerShdw blurRad="38100" dist="38100" dir="2700000" algn="tl">
                  <a:srgbClr val="000000">
                    <a:alpha val="43137"/>
                  </a:srgbClr>
                </a:outerShdw>
              </a:effectLst>
            </a:endParaRPr>
          </a:p>
        </p:txBody>
      </p:sp>
      <p:sp>
        <p:nvSpPr>
          <p:cNvPr id="34" name="TextBox 33">
            <a:extLst>
              <a:ext uri="{FF2B5EF4-FFF2-40B4-BE49-F238E27FC236}">
                <a16:creationId xmlns:a16="http://schemas.microsoft.com/office/drawing/2014/main" id="{DC96E1B2-8487-F35E-F54D-410C3C14345B}"/>
              </a:ext>
            </a:extLst>
          </p:cNvPr>
          <p:cNvSpPr txBox="1"/>
          <p:nvPr/>
        </p:nvSpPr>
        <p:spPr>
          <a:xfrm>
            <a:off x="9453016" y="2734705"/>
            <a:ext cx="863158"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rPr>
              <a:t>19073</a:t>
            </a:r>
          </a:p>
          <a:p>
            <a:pPr algn="ctr"/>
            <a:r>
              <a:rPr lang="ar-EG" sz="2000" b="1" dirty="0">
                <a:solidFill>
                  <a:schemeClr val="bg1"/>
                </a:solidFill>
                <a:effectLst>
                  <a:outerShdw blurRad="38100" dist="38100" dir="2700000" algn="tl">
                    <a:srgbClr val="000000">
                      <a:alpha val="43137"/>
                    </a:srgbClr>
                  </a:outerShdw>
                </a:effectLst>
              </a:rPr>
              <a:t>دونم</a:t>
            </a:r>
            <a:endParaRPr lang="en-US" sz="2000" b="1" dirty="0">
              <a:solidFill>
                <a:schemeClr val="bg1"/>
              </a:solidFill>
              <a:effectLst>
                <a:outerShdw blurRad="38100" dist="38100" dir="2700000" algn="tl">
                  <a:srgbClr val="000000">
                    <a:alpha val="43137"/>
                  </a:srgbClr>
                </a:outerShdw>
              </a:effectLst>
            </a:endParaRPr>
          </a:p>
        </p:txBody>
      </p:sp>
      <p:sp>
        <p:nvSpPr>
          <p:cNvPr id="35" name="TextBox 34">
            <a:extLst>
              <a:ext uri="{FF2B5EF4-FFF2-40B4-BE49-F238E27FC236}">
                <a16:creationId xmlns:a16="http://schemas.microsoft.com/office/drawing/2014/main" id="{4FD7633F-C61B-BFB4-3CFC-4FFA7CDDDB7F}"/>
              </a:ext>
            </a:extLst>
          </p:cNvPr>
          <p:cNvSpPr txBox="1"/>
          <p:nvPr/>
        </p:nvSpPr>
        <p:spPr>
          <a:xfrm>
            <a:off x="10749392" y="4101472"/>
            <a:ext cx="863158"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rPr>
              <a:t>3302</a:t>
            </a:r>
            <a:r>
              <a:rPr lang="ar-EG" sz="2000" b="1" dirty="0">
                <a:solidFill>
                  <a:schemeClr val="bg1"/>
                </a:solidFill>
                <a:effectLst>
                  <a:outerShdw blurRad="38100" dist="38100" dir="2700000" algn="tl">
                    <a:srgbClr val="000000">
                      <a:alpha val="43137"/>
                    </a:srgbClr>
                  </a:outerShdw>
                </a:effectLst>
              </a:rPr>
              <a:t>1</a:t>
            </a:r>
            <a:endParaRPr lang="en-US" sz="2000" b="1" dirty="0">
              <a:solidFill>
                <a:schemeClr val="bg1"/>
              </a:solidFill>
              <a:effectLst>
                <a:outerShdw blurRad="38100" dist="38100" dir="2700000" algn="tl">
                  <a:srgbClr val="000000">
                    <a:alpha val="43137"/>
                  </a:srgbClr>
                </a:outerShdw>
              </a:effectLst>
            </a:endParaRPr>
          </a:p>
          <a:p>
            <a:pPr algn="ctr"/>
            <a:r>
              <a:rPr lang="ar-EG" sz="2000" b="1" dirty="0">
                <a:solidFill>
                  <a:schemeClr val="bg1"/>
                </a:solidFill>
                <a:effectLst>
                  <a:outerShdw blurRad="38100" dist="38100" dir="2700000" algn="tl">
                    <a:srgbClr val="000000">
                      <a:alpha val="43137"/>
                    </a:srgbClr>
                  </a:outerShdw>
                </a:effectLst>
              </a:rPr>
              <a:t>دونم</a:t>
            </a:r>
            <a:endParaRPr lang="en-US" sz="2000" b="1" dirty="0">
              <a:solidFill>
                <a:schemeClr val="bg1"/>
              </a:solidFill>
              <a:effectLst>
                <a:outerShdw blurRad="38100" dist="38100" dir="2700000" algn="tl">
                  <a:srgbClr val="000000">
                    <a:alpha val="43137"/>
                  </a:srgbClr>
                </a:outerShdw>
              </a:effectLst>
            </a:endParaRPr>
          </a:p>
        </p:txBody>
      </p:sp>
      <p:sp>
        <p:nvSpPr>
          <p:cNvPr id="36" name="TextBox 35">
            <a:extLst>
              <a:ext uri="{FF2B5EF4-FFF2-40B4-BE49-F238E27FC236}">
                <a16:creationId xmlns:a16="http://schemas.microsoft.com/office/drawing/2014/main" id="{8482BBCA-5F3A-0CA7-8834-2F7104205803}"/>
              </a:ext>
            </a:extLst>
          </p:cNvPr>
          <p:cNvSpPr txBox="1"/>
          <p:nvPr/>
        </p:nvSpPr>
        <p:spPr>
          <a:xfrm>
            <a:off x="9525927" y="5745295"/>
            <a:ext cx="863158" cy="707886"/>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rPr>
              <a:t>35244</a:t>
            </a:r>
          </a:p>
          <a:p>
            <a:pPr algn="ctr"/>
            <a:r>
              <a:rPr lang="ar-EG" sz="2000" b="1" dirty="0">
                <a:solidFill>
                  <a:schemeClr val="bg1"/>
                </a:solidFill>
                <a:effectLst>
                  <a:outerShdw blurRad="38100" dist="38100" dir="2700000" algn="tl">
                    <a:srgbClr val="000000">
                      <a:alpha val="43137"/>
                    </a:srgbClr>
                  </a:outerShdw>
                </a:effectLst>
              </a:rPr>
              <a:t>دونم</a:t>
            </a:r>
            <a:endParaRPr lang="en-US" sz="2000" b="1" dirty="0">
              <a:solidFill>
                <a:schemeClr val="bg1"/>
              </a:solidFill>
              <a:effectLst>
                <a:outerShdw blurRad="38100" dist="38100" dir="2700000" algn="tl">
                  <a:srgbClr val="000000">
                    <a:alpha val="43137"/>
                  </a:srgbClr>
                </a:outerShdw>
              </a:effectLst>
            </a:endParaRPr>
          </a:p>
        </p:txBody>
      </p:sp>
      <p:sp>
        <p:nvSpPr>
          <p:cNvPr id="6" name="Freeform: Shape 5">
            <a:extLst>
              <a:ext uri="{FF2B5EF4-FFF2-40B4-BE49-F238E27FC236}">
                <a16:creationId xmlns:a16="http://schemas.microsoft.com/office/drawing/2014/main" id="{FE29645A-DBFF-45D9-6F89-5A1C96078470}"/>
              </a:ext>
            </a:extLst>
          </p:cNvPr>
          <p:cNvSpPr/>
          <p:nvPr/>
        </p:nvSpPr>
        <p:spPr>
          <a:xfrm flipH="1">
            <a:off x="8947948" y="0"/>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r>
              <a:rPr lang="ar-EG"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تحليل البئية العمرانية</a:t>
            </a:r>
            <a:endParaRPr lang="en-US" sz="2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8" name="Rectangle 7">
            <a:extLst>
              <a:ext uri="{FF2B5EF4-FFF2-40B4-BE49-F238E27FC236}">
                <a16:creationId xmlns:a16="http://schemas.microsoft.com/office/drawing/2014/main" id="{1BA519C3-8FD8-683F-E355-CD5D0BB82848}"/>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2210973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84">
            <a:extLst>
              <a:ext uri="{FF2B5EF4-FFF2-40B4-BE49-F238E27FC236}">
                <a16:creationId xmlns:a16="http://schemas.microsoft.com/office/drawing/2014/main" id="{EA6720F1-BE1D-4A8E-CCEC-A53E9D3728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6" name="Oval 5">
            <a:extLst>
              <a:ext uri="{FF2B5EF4-FFF2-40B4-BE49-F238E27FC236}">
                <a16:creationId xmlns:a16="http://schemas.microsoft.com/office/drawing/2014/main" id="{073F8455-C8FC-0CD5-1D54-FD9DB1313802}"/>
              </a:ext>
            </a:extLst>
          </p:cNvPr>
          <p:cNvSpPr/>
          <p:nvPr/>
        </p:nvSpPr>
        <p:spPr>
          <a:xfrm>
            <a:off x="5657462" y="3405674"/>
            <a:ext cx="606490" cy="606490"/>
          </a:xfrm>
          <a:prstGeom prst="ellipse">
            <a:avLst/>
          </a:prstGeom>
          <a:noFill/>
          <a:ln w="38100">
            <a:solidFill>
              <a:schemeClr val="bg1"/>
            </a:solidFill>
          </a:ln>
          <a:effectLst>
            <a:outerShdw blurRad="50800" dist="38100" dir="5400000" sx="104000" sy="104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7DC2DE8-AC5A-4E9B-5864-20DA72189C4E}"/>
              </a:ext>
            </a:extLst>
          </p:cNvPr>
          <p:cNvSpPr/>
          <p:nvPr/>
        </p:nvSpPr>
        <p:spPr>
          <a:xfrm>
            <a:off x="917511" y="1324948"/>
            <a:ext cx="606490" cy="606490"/>
          </a:xfrm>
          <a:prstGeom prst="ellipse">
            <a:avLst/>
          </a:prstGeom>
          <a:noFill/>
          <a:ln w="38100">
            <a:solidFill>
              <a:schemeClr val="bg1"/>
            </a:solidFill>
          </a:ln>
          <a:effectLst>
            <a:outerShdw blurRad="50800" dist="38100" dir="5400000" sx="104000" sy="104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Connector: Elbow 8">
            <a:extLst>
              <a:ext uri="{FF2B5EF4-FFF2-40B4-BE49-F238E27FC236}">
                <a16:creationId xmlns:a16="http://schemas.microsoft.com/office/drawing/2014/main" id="{78755AD8-5045-4733-8407-870FB096A096}"/>
              </a:ext>
            </a:extLst>
          </p:cNvPr>
          <p:cNvCxnSpPr>
            <a:cxnSpLocks/>
            <a:stCxn id="7" idx="2"/>
            <a:endCxn id="12" idx="1"/>
          </p:cNvCxnSpPr>
          <p:nvPr/>
        </p:nvCxnSpPr>
        <p:spPr>
          <a:xfrm rot="10800000" flipH="1" flipV="1">
            <a:off x="917511" y="1628192"/>
            <a:ext cx="1944070" cy="3241067"/>
          </a:xfrm>
          <a:prstGeom prst="bentConnector3">
            <a:avLst>
              <a:gd name="adj1" fmla="val -11759"/>
            </a:avLst>
          </a:prstGeom>
          <a:ln w="38100">
            <a:solidFill>
              <a:schemeClr val="bg1"/>
            </a:solidFill>
            <a:prstDash val="sysDash"/>
            <a:headEnd type="oval" w="med" len="med"/>
            <a:tailEnd type="oval" w="med" len="med"/>
          </a:ln>
          <a:effectLst>
            <a:outerShdw blurRad="50800" dist="38100" dir="5400000" sx="101000" sy="101000" algn="t" rotWithShape="0">
              <a:srgbClr val="FFFF00">
                <a:alpha val="40000"/>
              </a:srgbClr>
            </a:outerShdw>
          </a:effectLst>
        </p:spPr>
        <p:style>
          <a:lnRef idx="1">
            <a:schemeClr val="accent1"/>
          </a:lnRef>
          <a:fillRef idx="0">
            <a:schemeClr val="accent1"/>
          </a:fillRef>
          <a:effectRef idx="0">
            <a:schemeClr val="accent1"/>
          </a:effectRef>
          <a:fontRef idx="minor">
            <a:schemeClr val="tx1"/>
          </a:fontRef>
        </p:style>
      </p:cxnSp>
      <p:cxnSp>
        <p:nvCxnSpPr>
          <p:cNvPr id="11" name="Connector: Elbow 10">
            <a:extLst>
              <a:ext uri="{FF2B5EF4-FFF2-40B4-BE49-F238E27FC236}">
                <a16:creationId xmlns:a16="http://schemas.microsoft.com/office/drawing/2014/main" id="{91DE0B82-EDEE-F411-B07B-D374414C30A7}"/>
              </a:ext>
            </a:extLst>
          </p:cNvPr>
          <p:cNvCxnSpPr>
            <a:cxnSpLocks/>
            <a:stCxn id="6" idx="4"/>
            <a:endCxn id="12" idx="3"/>
          </p:cNvCxnSpPr>
          <p:nvPr/>
        </p:nvCxnSpPr>
        <p:spPr>
          <a:xfrm rot="5400000">
            <a:off x="4785029" y="3693582"/>
            <a:ext cx="857096" cy="1494260"/>
          </a:xfrm>
          <a:prstGeom prst="bentConnector2">
            <a:avLst/>
          </a:prstGeom>
          <a:ln w="38100">
            <a:solidFill>
              <a:schemeClr val="bg1"/>
            </a:solidFill>
            <a:prstDash val="sysDash"/>
            <a:headEnd type="oval" w="med" len="med"/>
            <a:tailEnd type="oval" w="med" len="med"/>
          </a:ln>
          <a:effectLst>
            <a:outerShdw blurRad="50800" dist="38100" dir="5400000" sx="101000" sy="101000" algn="t" rotWithShape="0">
              <a:srgbClr val="FFFF00">
                <a:alpha val="40000"/>
              </a:srgbClr>
            </a:outerShdw>
          </a:effectLst>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5E9FF729-B83D-697B-1934-BFACB9CEDA1D}"/>
              </a:ext>
            </a:extLst>
          </p:cNvPr>
          <p:cNvSpPr/>
          <p:nvPr/>
        </p:nvSpPr>
        <p:spPr>
          <a:xfrm>
            <a:off x="2861581" y="4365406"/>
            <a:ext cx="1604866" cy="1007707"/>
          </a:xfrm>
          <a:prstGeom prst="roundRect">
            <a:avLst/>
          </a:prstGeom>
          <a:solidFill>
            <a:schemeClr val="bg1">
              <a:alpha val="50000"/>
            </a:schemeClr>
          </a:solidFill>
          <a:ln w="19050">
            <a:solidFill>
              <a:schemeClr val="bg1"/>
            </a:solidFill>
            <a:prstDash val="dash"/>
          </a:ln>
          <a:effectLst>
            <a:outerShdw blurRad="50800" dist="38100" dir="5400000" algn="t" rotWithShape="0">
              <a:srgbClr val="FFFF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a:extLst>
              <a:ext uri="{FF2B5EF4-FFF2-40B4-BE49-F238E27FC236}">
                <a16:creationId xmlns:a16="http://schemas.microsoft.com/office/drawing/2014/main" id="{54E6018E-CBD9-9348-A296-560B4C2A5723}"/>
              </a:ext>
            </a:extLst>
          </p:cNvPr>
          <p:cNvSpPr txBox="1"/>
          <p:nvPr/>
        </p:nvSpPr>
        <p:spPr>
          <a:xfrm>
            <a:off x="2809114" y="4392098"/>
            <a:ext cx="1649401" cy="923330"/>
          </a:xfrm>
          <a:prstGeom prst="rect">
            <a:avLst/>
          </a:prstGeom>
          <a:noFill/>
        </p:spPr>
        <p:txBody>
          <a:bodyPr wrap="square" rtlCol="0">
            <a:spAutoFit/>
          </a:bodyPr>
          <a:lstStyle/>
          <a:p>
            <a:pPr algn="ctr"/>
            <a:r>
              <a:rPr lang="ar-EG" b="1" dirty="0">
                <a:effectLst>
                  <a:outerShdw blurRad="38100" dist="38100" dir="2700000" algn="tl">
                    <a:srgbClr val="000000">
                      <a:alpha val="43137"/>
                    </a:srgbClr>
                  </a:outerShdw>
                </a:effectLst>
              </a:rPr>
              <a:t>التعديات على الاراضي الزراعية العالية والمتوسطة</a:t>
            </a:r>
            <a:endParaRPr lang="en-US" b="1" dirty="0">
              <a:effectLst>
                <a:outerShdw blurRad="38100" dist="38100" dir="2700000" algn="tl">
                  <a:srgbClr val="000000">
                    <a:alpha val="43137"/>
                  </a:srgbClr>
                </a:outerShdw>
              </a:effectLst>
            </a:endParaRPr>
          </a:p>
        </p:txBody>
      </p:sp>
      <p:sp>
        <p:nvSpPr>
          <p:cNvPr id="29" name="Oval 28">
            <a:extLst>
              <a:ext uri="{FF2B5EF4-FFF2-40B4-BE49-F238E27FC236}">
                <a16:creationId xmlns:a16="http://schemas.microsoft.com/office/drawing/2014/main" id="{D9840526-50CB-0999-46E0-97BEDC7D7EC3}"/>
              </a:ext>
            </a:extLst>
          </p:cNvPr>
          <p:cNvSpPr/>
          <p:nvPr/>
        </p:nvSpPr>
        <p:spPr>
          <a:xfrm>
            <a:off x="2239257" y="3242389"/>
            <a:ext cx="1007707" cy="1007707"/>
          </a:xfrm>
          <a:prstGeom prst="ellipse">
            <a:avLst/>
          </a:prstGeom>
          <a:noFill/>
          <a:ln w="38100">
            <a:solidFill>
              <a:schemeClr val="bg1"/>
            </a:solidFill>
          </a:ln>
          <a:effectLst>
            <a:outerShdw blurRad="50800" dist="38100" dir="5400000" sx="104000" sy="104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Connector: Elbow 30">
            <a:extLst>
              <a:ext uri="{FF2B5EF4-FFF2-40B4-BE49-F238E27FC236}">
                <a16:creationId xmlns:a16="http://schemas.microsoft.com/office/drawing/2014/main" id="{B1491692-3899-FC5A-CF5F-6BEF2500ACA9}"/>
              </a:ext>
            </a:extLst>
          </p:cNvPr>
          <p:cNvCxnSpPr>
            <a:cxnSpLocks/>
            <a:stCxn id="29" idx="6"/>
            <a:endCxn id="12" idx="0"/>
          </p:cNvCxnSpPr>
          <p:nvPr/>
        </p:nvCxnSpPr>
        <p:spPr>
          <a:xfrm>
            <a:off x="3246964" y="3746243"/>
            <a:ext cx="417050" cy="619163"/>
          </a:xfrm>
          <a:prstGeom prst="bentConnector2">
            <a:avLst/>
          </a:prstGeom>
          <a:ln w="28575">
            <a:solidFill>
              <a:schemeClr val="bg1"/>
            </a:solidFill>
            <a:prstDash val="sysDash"/>
            <a:tailEnd type="triangle"/>
          </a:ln>
          <a:effectLst>
            <a:outerShdw blurRad="50800" dist="38100" dir="5400000" algn="t" rotWithShape="0">
              <a:srgbClr val="FFFF00">
                <a:alpha val="40000"/>
              </a:srgbClr>
            </a:outerShdw>
          </a:effectLst>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46430AA0-C724-D5D4-1339-165DE1C2D8D3}"/>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665831" y="1763487"/>
            <a:ext cx="890715" cy="890715"/>
          </a:xfrm>
          <a:prstGeom prst="rect">
            <a:avLst/>
          </a:prstGeom>
        </p:spPr>
      </p:pic>
      <p:pic>
        <p:nvPicPr>
          <p:cNvPr id="33" name="Picture 32">
            <a:extLst>
              <a:ext uri="{FF2B5EF4-FFF2-40B4-BE49-F238E27FC236}">
                <a16:creationId xmlns:a16="http://schemas.microsoft.com/office/drawing/2014/main" id="{D67AAD04-F400-774F-1AA8-6203ECDF0EC8}"/>
              </a:ext>
            </a:extLst>
          </p:cNvPr>
          <p:cNvPicPr>
            <a:picLocks noChangeAspect="1"/>
          </p:cNvPicPr>
          <p:nvPr/>
        </p:nvPicPr>
        <p:blipFill>
          <a:blip r:embed="rId4"/>
          <a:stretch>
            <a:fillRect/>
          </a:stretch>
        </p:blipFill>
        <p:spPr>
          <a:xfrm>
            <a:off x="2853649" y="2527277"/>
            <a:ext cx="308954" cy="318559"/>
          </a:xfrm>
          <a:prstGeom prst="rect">
            <a:avLst/>
          </a:prstGeom>
        </p:spPr>
      </p:pic>
      <p:pic>
        <p:nvPicPr>
          <p:cNvPr id="34" name="Picture 33">
            <a:extLst>
              <a:ext uri="{FF2B5EF4-FFF2-40B4-BE49-F238E27FC236}">
                <a16:creationId xmlns:a16="http://schemas.microsoft.com/office/drawing/2014/main" id="{1B903410-EA47-D768-8393-5A708B5748B9}"/>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1601081" y="2403997"/>
            <a:ext cx="890715" cy="890715"/>
          </a:xfrm>
          <a:prstGeom prst="rect">
            <a:avLst/>
          </a:prstGeom>
        </p:spPr>
      </p:pic>
      <p:pic>
        <p:nvPicPr>
          <p:cNvPr id="35" name="Picture 34">
            <a:extLst>
              <a:ext uri="{FF2B5EF4-FFF2-40B4-BE49-F238E27FC236}">
                <a16:creationId xmlns:a16="http://schemas.microsoft.com/office/drawing/2014/main" id="{C3473B7E-3787-502A-D034-6E22A994691D}"/>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072237" y="3701682"/>
            <a:ext cx="890715" cy="890715"/>
          </a:xfrm>
          <a:prstGeom prst="rect">
            <a:avLst/>
          </a:prstGeom>
        </p:spPr>
      </p:pic>
      <p:pic>
        <p:nvPicPr>
          <p:cNvPr id="36" name="Picture 35">
            <a:extLst>
              <a:ext uri="{FF2B5EF4-FFF2-40B4-BE49-F238E27FC236}">
                <a16:creationId xmlns:a16="http://schemas.microsoft.com/office/drawing/2014/main" id="{9A29189F-CCC0-F759-DFF1-1CCED61F28EB}"/>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7372378" y="2208844"/>
            <a:ext cx="890715" cy="890715"/>
          </a:xfrm>
          <a:prstGeom prst="rect">
            <a:avLst/>
          </a:prstGeom>
        </p:spPr>
      </p:pic>
      <p:pic>
        <p:nvPicPr>
          <p:cNvPr id="37" name="Picture 36">
            <a:extLst>
              <a:ext uri="{FF2B5EF4-FFF2-40B4-BE49-F238E27FC236}">
                <a16:creationId xmlns:a16="http://schemas.microsoft.com/office/drawing/2014/main" id="{35A465A3-3B00-8567-6DC7-EBF8FC048822}"/>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155476" y="2119076"/>
            <a:ext cx="890715" cy="890715"/>
          </a:xfrm>
          <a:prstGeom prst="rect">
            <a:avLst/>
          </a:prstGeom>
        </p:spPr>
      </p:pic>
      <p:pic>
        <p:nvPicPr>
          <p:cNvPr id="38" name="Picture 37">
            <a:extLst>
              <a:ext uri="{FF2B5EF4-FFF2-40B4-BE49-F238E27FC236}">
                <a16:creationId xmlns:a16="http://schemas.microsoft.com/office/drawing/2014/main" id="{DF6061B8-68B3-AF94-D4AC-B7ACAD9569BD}"/>
              </a:ext>
            </a:extLst>
          </p:cNvPr>
          <p:cNvPicPr>
            <a:picLocks noChangeAspect="1"/>
          </p:cNvPicPr>
          <p:nvPr/>
        </p:nvPicPr>
        <p:blipFill>
          <a:blip r:embed="rId4"/>
          <a:stretch>
            <a:fillRect/>
          </a:stretch>
        </p:blipFill>
        <p:spPr>
          <a:xfrm>
            <a:off x="3475889" y="2860532"/>
            <a:ext cx="308954" cy="318559"/>
          </a:xfrm>
          <a:prstGeom prst="rect">
            <a:avLst/>
          </a:prstGeom>
        </p:spPr>
      </p:pic>
      <p:pic>
        <p:nvPicPr>
          <p:cNvPr id="39" name="Picture 38">
            <a:extLst>
              <a:ext uri="{FF2B5EF4-FFF2-40B4-BE49-F238E27FC236}">
                <a16:creationId xmlns:a16="http://schemas.microsoft.com/office/drawing/2014/main" id="{AE13DDC1-B4A5-1448-B3CB-762DB84423AD}"/>
              </a:ext>
            </a:extLst>
          </p:cNvPr>
          <p:cNvPicPr>
            <a:picLocks noChangeAspect="1"/>
          </p:cNvPicPr>
          <p:nvPr/>
        </p:nvPicPr>
        <p:blipFill>
          <a:blip r:embed="rId4"/>
          <a:stretch>
            <a:fillRect/>
          </a:stretch>
        </p:blipFill>
        <p:spPr>
          <a:xfrm>
            <a:off x="4379257" y="3242389"/>
            <a:ext cx="308954" cy="318559"/>
          </a:xfrm>
          <a:prstGeom prst="rect">
            <a:avLst/>
          </a:prstGeom>
        </p:spPr>
      </p:pic>
      <p:pic>
        <p:nvPicPr>
          <p:cNvPr id="48" name="Picture 47">
            <a:extLst>
              <a:ext uri="{FF2B5EF4-FFF2-40B4-BE49-F238E27FC236}">
                <a16:creationId xmlns:a16="http://schemas.microsoft.com/office/drawing/2014/main" id="{6257046F-0456-CE18-CCB0-5B97E9154D87}"/>
              </a:ext>
            </a:extLst>
          </p:cNvPr>
          <p:cNvPicPr>
            <a:picLocks noChangeAspect="1"/>
          </p:cNvPicPr>
          <p:nvPr/>
        </p:nvPicPr>
        <p:blipFill>
          <a:blip r:embed="rId5"/>
          <a:stretch>
            <a:fillRect/>
          </a:stretch>
        </p:blipFill>
        <p:spPr>
          <a:xfrm>
            <a:off x="9011385" y="220166"/>
            <a:ext cx="3492908" cy="2095745"/>
          </a:xfrm>
          <a:prstGeom prst="rect">
            <a:avLst/>
          </a:prstGeom>
        </p:spPr>
      </p:pic>
      <p:sp>
        <p:nvSpPr>
          <p:cNvPr id="64" name="Oval 63">
            <a:extLst>
              <a:ext uri="{FF2B5EF4-FFF2-40B4-BE49-F238E27FC236}">
                <a16:creationId xmlns:a16="http://schemas.microsoft.com/office/drawing/2014/main" id="{763FCA7C-15EA-1961-5817-2C0B8A671939}"/>
              </a:ext>
            </a:extLst>
          </p:cNvPr>
          <p:cNvSpPr/>
          <p:nvPr/>
        </p:nvSpPr>
        <p:spPr>
          <a:xfrm>
            <a:off x="256777" y="4090283"/>
            <a:ext cx="913743" cy="947902"/>
          </a:xfrm>
          <a:prstGeom prst="ellipse">
            <a:avLst/>
          </a:prstGeom>
          <a:solidFill>
            <a:srgbClr val="65AF7E"/>
          </a:solidFill>
          <a:ln>
            <a:solidFill>
              <a:schemeClr val="bg2">
                <a:lumMod val="10000"/>
              </a:schemeClr>
            </a:solidFill>
          </a:ln>
          <a:effectLst>
            <a:glow rad="101600">
              <a:schemeClr val="accent6">
                <a:satMod val="175000"/>
                <a:alpha val="40000"/>
              </a:schemeClr>
            </a:glow>
            <a:outerShdw blurRad="50800" dist="635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38100" dist="38100" dir="2700000" algn="tl">
                  <a:srgbClr val="000000">
                    <a:alpha val="43137"/>
                  </a:srgbClr>
                </a:outerShdw>
              </a:effectLst>
            </a:endParaRPr>
          </a:p>
        </p:txBody>
      </p:sp>
      <p:sp>
        <p:nvSpPr>
          <p:cNvPr id="65" name="Oval 64">
            <a:extLst>
              <a:ext uri="{FF2B5EF4-FFF2-40B4-BE49-F238E27FC236}">
                <a16:creationId xmlns:a16="http://schemas.microsoft.com/office/drawing/2014/main" id="{6920CDEF-402F-5A0D-3A98-BD2B41631DB1}"/>
              </a:ext>
            </a:extLst>
          </p:cNvPr>
          <p:cNvSpPr/>
          <p:nvPr/>
        </p:nvSpPr>
        <p:spPr>
          <a:xfrm>
            <a:off x="246141" y="2898357"/>
            <a:ext cx="913743" cy="947902"/>
          </a:xfrm>
          <a:prstGeom prst="ellipse">
            <a:avLst/>
          </a:prstGeom>
          <a:solidFill>
            <a:srgbClr val="65AF7E"/>
          </a:solidFill>
          <a:ln>
            <a:solidFill>
              <a:schemeClr val="bg2">
                <a:lumMod val="10000"/>
              </a:schemeClr>
            </a:solidFill>
          </a:ln>
          <a:effectLst>
            <a:glow rad="101600">
              <a:schemeClr val="accent6">
                <a:satMod val="175000"/>
                <a:alpha val="40000"/>
              </a:schemeClr>
            </a:glow>
            <a:outerShdw blurRad="50800" dist="635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effectLst>
                <a:outerShdw blurRad="38100" dist="38100" dir="2700000" algn="tl">
                  <a:srgbClr val="000000">
                    <a:alpha val="43137"/>
                  </a:srgbClr>
                </a:outerShdw>
              </a:effectLst>
            </a:endParaRPr>
          </a:p>
        </p:txBody>
      </p:sp>
      <p:sp>
        <p:nvSpPr>
          <p:cNvPr id="67" name="TextBox 66">
            <a:extLst>
              <a:ext uri="{FF2B5EF4-FFF2-40B4-BE49-F238E27FC236}">
                <a16:creationId xmlns:a16="http://schemas.microsoft.com/office/drawing/2014/main" id="{ABD7AE6F-0F9C-34EE-AD75-CC5B578907B7}"/>
              </a:ext>
            </a:extLst>
          </p:cNvPr>
          <p:cNvSpPr txBox="1"/>
          <p:nvPr/>
        </p:nvSpPr>
        <p:spPr>
          <a:xfrm>
            <a:off x="117568" y="3015290"/>
            <a:ext cx="1187509" cy="707886"/>
          </a:xfrm>
          <a:prstGeom prst="rect">
            <a:avLst/>
          </a:prstGeom>
          <a:noFill/>
        </p:spPr>
        <p:txBody>
          <a:bodyPr wrap="square" rtlCol="0">
            <a:spAutoFit/>
          </a:bodyPr>
          <a:lstStyle/>
          <a:p>
            <a:pPr algn="ctr"/>
            <a:r>
              <a:rPr lang="ar-EG" sz="1600" b="1" dirty="0">
                <a:solidFill>
                  <a:schemeClr val="bg1"/>
                </a:solidFill>
                <a:effectLst>
                  <a:outerShdw blurRad="38100" dist="38100" dir="2700000" algn="tl">
                    <a:srgbClr val="000000">
                      <a:alpha val="43137"/>
                    </a:srgbClr>
                  </a:outerShdw>
                </a:effectLst>
              </a:rPr>
              <a:t>15</a:t>
            </a:r>
            <a:r>
              <a:rPr lang="en-US" sz="1600" b="1" dirty="0">
                <a:solidFill>
                  <a:schemeClr val="bg1"/>
                </a:solidFill>
                <a:effectLst>
                  <a:outerShdw blurRad="38100" dist="38100" dir="2700000" algn="tl">
                    <a:srgbClr val="000000">
                      <a:alpha val="43137"/>
                    </a:srgbClr>
                  </a:outerShdw>
                </a:effectLst>
              </a:rPr>
              <a:t>%</a:t>
            </a:r>
          </a:p>
          <a:p>
            <a:pPr algn="ctr"/>
            <a:r>
              <a:rPr lang="ar-EG" sz="1200" dirty="0">
                <a:solidFill>
                  <a:schemeClr val="bg1"/>
                </a:solidFill>
              </a:rPr>
              <a:t>للقيمة الزراعية المتوسطة</a:t>
            </a:r>
            <a:endParaRPr lang="en-US" sz="1200" dirty="0">
              <a:solidFill>
                <a:schemeClr val="bg1"/>
              </a:solidFill>
            </a:endParaRPr>
          </a:p>
        </p:txBody>
      </p:sp>
      <p:sp>
        <p:nvSpPr>
          <p:cNvPr id="79" name="TextBox 78">
            <a:extLst>
              <a:ext uri="{FF2B5EF4-FFF2-40B4-BE49-F238E27FC236}">
                <a16:creationId xmlns:a16="http://schemas.microsoft.com/office/drawing/2014/main" id="{35DB3C21-F6F4-A161-A59E-B100780B0197}"/>
              </a:ext>
            </a:extLst>
          </p:cNvPr>
          <p:cNvSpPr txBox="1"/>
          <p:nvPr/>
        </p:nvSpPr>
        <p:spPr>
          <a:xfrm>
            <a:off x="127099" y="4192686"/>
            <a:ext cx="1187509" cy="707886"/>
          </a:xfrm>
          <a:prstGeom prst="rect">
            <a:avLst/>
          </a:prstGeom>
          <a:noFill/>
        </p:spPr>
        <p:txBody>
          <a:bodyPr wrap="square" rtlCol="0">
            <a:spAutoFit/>
          </a:bodyPr>
          <a:lstStyle/>
          <a:p>
            <a:pPr algn="ctr"/>
            <a:r>
              <a:rPr lang="ar-EG" sz="1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7</a:t>
            </a:r>
            <a:r>
              <a:rPr lang="en-US" sz="1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algn="ctr"/>
            <a:r>
              <a:rPr lang="ar-EG" sz="1200" dirty="0">
                <a:solidFill>
                  <a:schemeClr val="bg1"/>
                </a:solidFill>
              </a:rPr>
              <a:t>للقيمة الزراعية العالية</a:t>
            </a:r>
            <a:endParaRPr lang="en-US" sz="1200" dirty="0">
              <a:solidFill>
                <a:schemeClr val="bg1"/>
              </a:solidFill>
            </a:endParaRPr>
          </a:p>
        </p:txBody>
      </p:sp>
      <p:sp>
        <p:nvSpPr>
          <p:cNvPr id="80" name="TextBox 79">
            <a:extLst>
              <a:ext uri="{FF2B5EF4-FFF2-40B4-BE49-F238E27FC236}">
                <a16:creationId xmlns:a16="http://schemas.microsoft.com/office/drawing/2014/main" id="{7B3370B8-FFEF-444B-0192-80554EB31B6F}"/>
              </a:ext>
            </a:extLst>
          </p:cNvPr>
          <p:cNvSpPr txBox="1"/>
          <p:nvPr/>
        </p:nvSpPr>
        <p:spPr>
          <a:xfrm>
            <a:off x="1263495" y="4547289"/>
            <a:ext cx="1242724" cy="369332"/>
          </a:xfrm>
          <a:prstGeom prst="rect">
            <a:avLst/>
          </a:prstGeom>
          <a:noFill/>
        </p:spPr>
        <p:txBody>
          <a:bodyPr wrap="square" rtlCol="0">
            <a:spAutoFit/>
          </a:bodyPr>
          <a:lstStyle/>
          <a:p>
            <a:r>
              <a:rPr lang="ar-EG" b="1" dirty="0">
                <a:solidFill>
                  <a:schemeClr val="bg1"/>
                </a:solidFill>
                <a:effectLst>
                  <a:outerShdw blurRad="38100" dist="38100" dir="2700000" algn="tl">
                    <a:srgbClr val="000000">
                      <a:alpha val="43137"/>
                    </a:srgbClr>
                  </a:outerShdw>
                </a:effectLst>
              </a:rPr>
              <a:t>نسبة التعديات</a:t>
            </a:r>
            <a:endParaRPr lang="en-US" b="1" dirty="0">
              <a:solidFill>
                <a:schemeClr val="bg1"/>
              </a:solidFill>
              <a:effectLst>
                <a:outerShdw blurRad="38100" dist="38100" dir="2700000" algn="tl">
                  <a:srgbClr val="000000">
                    <a:alpha val="43137"/>
                  </a:srgbClr>
                </a:outerShdw>
              </a:effectLst>
            </a:endParaRPr>
          </a:p>
        </p:txBody>
      </p:sp>
      <p:sp>
        <p:nvSpPr>
          <p:cNvPr id="100" name="Oval 99">
            <a:extLst>
              <a:ext uri="{FF2B5EF4-FFF2-40B4-BE49-F238E27FC236}">
                <a16:creationId xmlns:a16="http://schemas.microsoft.com/office/drawing/2014/main" id="{8646EC8D-3C83-600E-F999-E2977947F1E8}"/>
              </a:ext>
            </a:extLst>
          </p:cNvPr>
          <p:cNvSpPr/>
          <p:nvPr/>
        </p:nvSpPr>
        <p:spPr>
          <a:xfrm>
            <a:off x="10884161" y="3920585"/>
            <a:ext cx="1163781" cy="1117600"/>
          </a:xfrm>
          <a:prstGeom prst="ellipse">
            <a:avLst/>
          </a:prstGeom>
          <a:solidFill>
            <a:srgbClr val="A971B8">
              <a:alpha val="85000"/>
            </a:srgbClr>
          </a:solidFill>
          <a:ln>
            <a:solidFill>
              <a:schemeClr val="tx1"/>
            </a:solidFill>
          </a:ln>
          <a:effectLst>
            <a:glow rad="63500">
              <a:srgbClr val="A971B8">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66DA1611-570C-9A51-0E39-0B6BDB1F9DEF}"/>
              </a:ext>
            </a:extLst>
          </p:cNvPr>
          <p:cNvSpPr/>
          <p:nvPr/>
        </p:nvSpPr>
        <p:spPr>
          <a:xfrm>
            <a:off x="9011385" y="3926211"/>
            <a:ext cx="1163781" cy="1117600"/>
          </a:xfrm>
          <a:prstGeom prst="ellipse">
            <a:avLst/>
          </a:prstGeom>
          <a:solidFill>
            <a:srgbClr val="E783C1">
              <a:alpha val="85000"/>
            </a:srgbClr>
          </a:solidFill>
          <a:ln>
            <a:solidFill>
              <a:schemeClr val="tx1"/>
            </a:solidFill>
          </a:ln>
          <a:effectLst>
            <a:glow rad="63500">
              <a:srgbClr val="E783C1">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5FAEB9BE-B120-6A56-9C98-DEB12B93CCF2}"/>
              </a:ext>
            </a:extLst>
          </p:cNvPr>
          <p:cNvSpPr/>
          <p:nvPr/>
        </p:nvSpPr>
        <p:spPr>
          <a:xfrm>
            <a:off x="9881094" y="5503451"/>
            <a:ext cx="1163781" cy="1117600"/>
          </a:xfrm>
          <a:prstGeom prst="ellipse">
            <a:avLst/>
          </a:prstGeom>
          <a:solidFill>
            <a:srgbClr val="EBB7DB">
              <a:alpha val="85000"/>
            </a:srgbClr>
          </a:solidFill>
          <a:ln>
            <a:solidFill>
              <a:schemeClr val="tx1"/>
            </a:solidFill>
          </a:ln>
          <a:effectLst>
            <a:glow rad="63500">
              <a:srgbClr val="EBB7DB">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TextBox 102">
            <a:extLst>
              <a:ext uri="{FF2B5EF4-FFF2-40B4-BE49-F238E27FC236}">
                <a16:creationId xmlns:a16="http://schemas.microsoft.com/office/drawing/2014/main" id="{B47398A3-BFCA-500C-2EE9-CAE907D51387}"/>
              </a:ext>
            </a:extLst>
          </p:cNvPr>
          <p:cNvSpPr txBox="1"/>
          <p:nvPr/>
        </p:nvSpPr>
        <p:spPr>
          <a:xfrm>
            <a:off x="10865654" y="4110053"/>
            <a:ext cx="1163781" cy="646331"/>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chemeClr val="bg1"/>
                </a:solidFill>
                <a:effectLst>
                  <a:outerShdw blurRad="38100" dist="38100" dir="2700000" algn="tl">
                    <a:srgbClr val="000000">
                      <a:alpha val="43137"/>
                    </a:srgbClr>
                  </a:outerShdw>
                </a:effectLst>
              </a:rPr>
              <a:t>معدل البطالة</a:t>
            </a:r>
          </a:p>
          <a:p>
            <a:pPr algn="ctr"/>
            <a:r>
              <a:rPr lang="en-US" b="1" dirty="0">
                <a:solidFill>
                  <a:schemeClr val="bg1"/>
                </a:solidFill>
                <a:effectLst>
                  <a:outerShdw blurRad="38100" dist="38100" dir="2700000" algn="tl">
                    <a:srgbClr val="000000">
                      <a:alpha val="43137"/>
                    </a:srgbClr>
                  </a:outerShdw>
                </a:effectLst>
              </a:rPr>
              <a:t>14.1%</a:t>
            </a:r>
          </a:p>
        </p:txBody>
      </p:sp>
      <p:sp>
        <p:nvSpPr>
          <p:cNvPr id="104" name="TextBox 103">
            <a:extLst>
              <a:ext uri="{FF2B5EF4-FFF2-40B4-BE49-F238E27FC236}">
                <a16:creationId xmlns:a16="http://schemas.microsoft.com/office/drawing/2014/main" id="{C716BFE2-83C6-DCDC-282B-13112FD22E38}"/>
              </a:ext>
            </a:extLst>
          </p:cNvPr>
          <p:cNvSpPr txBox="1"/>
          <p:nvPr/>
        </p:nvSpPr>
        <p:spPr>
          <a:xfrm>
            <a:off x="8979023" y="4125924"/>
            <a:ext cx="1163781" cy="646331"/>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chemeClr val="bg1"/>
                </a:solidFill>
                <a:effectLst>
                  <a:outerShdw blurRad="38100" dist="38100" dir="2700000" algn="tl">
                    <a:srgbClr val="000000">
                      <a:alpha val="43137"/>
                    </a:srgbClr>
                  </a:outerShdw>
                </a:effectLst>
              </a:rPr>
              <a:t>معدل الفقر</a:t>
            </a:r>
            <a:endParaRPr lang="en-US" b="1" dirty="0">
              <a:solidFill>
                <a:schemeClr val="bg1"/>
              </a:solidFill>
              <a:effectLst>
                <a:outerShdw blurRad="38100" dist="38100" dir="2700000" algn="tl">
                  <a:srgbClr val="000000">
                    <a:alpha val="43137"/>
                  </a:srgbClr>
                </a:outerShdw>
              </a:effectLst>
            </a:endParaRPr>
          </a:p>
          <a:p>
            <a:pPr algn="ctr"/>
            <a:r>
              <a:rPr lang="en-US" b="1" dirty="0">
                <a:solidFill>
                  <a:schemeClr val="bg1"/>
                </a:solidFill>
                <a:effectLst>
                  <a:outerShdw blurRad="38100" dist="38100" dir="2700000" algn="tl">
                    <a:srgbClr val="000000">
                      <a:alpha val="43137"/>
                    </a:srgbClr>
                  </a:outerShdw>
                </a:effectLst>
              </a:rPr>
              <a:t>20.8%</a:t>
            </a:r>
          </a:p>
        </p:txBody>
      </p:sp>
      <p:sp>
        <p:nvSpPr>
          <p:cNvPr id="105" name="TextBox 104">
            <a:extLst>
              <a:ext uri="{FF2B5EF4-FFF2-40B4-BE49-F238E27FC236}">
                <a16:creationId xmlns:a16="http://schemas.microsoft.com/office/drawing/2014/main" id="{6127EB06-5409-D479-6EC2-9F8120789E73}"/>
              </a:ext>
            </a:extLst>
          </p:cNvPr>
          <p:cNvSpPr txBox="1"/>
          <p:nvPr/>
        </p:nvSpPr>
        <p:spPr>
          <a:xfrm>
            <a:off x="9881094" y="5691473"/>
            <a:ext cx="1163781" cy="646331"/>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chemeClr val="bg1"/>
                </a:solidFill>
                <a:effectLst>
                  <a:outerShdw blurRad="38100" dist="38100" dir="2700000" algn="tl">
                    <a:srgbClr val="000000">
                      <a:alpha val="43137"/>
                    </a:srgbClr>
                  </a:outerShdw>
                </a:effectLst>
              </a:rPr>
              <a:t>معدل الإعالة</a:t>
            </a:r>
            <a:endParaRPr lang="en-US" b="1" dirty="0">
              <a:solidFill>
                <a:schemeClr val="bg1"/>
              </a:solidFill>
              <a:effectLst>
                <a:outerShdw blurRad="38100" dist="38100" dir="2700000" algn="tl">
                  <a:srgbClr val="000000">
                    <a:alpha val="43137"/>
                  </a:srgbClr>
                </a:outerShdw>
              </a:effectLst>
            </a:endParaRPr>
          </a:p>
          <a:p>
            <a:pPr algn="ctr"/>
            <a:r>
              <a:rPr lang="en-US" b="1" dirty="0">
                <a:solidFill>
                  <a:schemeClr val="bg1"/>
                </a:solidFill>
                <a:effectLst>
                  <a:outerShdw blurRad="38100" dist="38100" dir="2700000" algn="tl">
                    <a:srgbClr val="000000">
                      <a:alpha val="43137"/>
                    </a:srgbClr>
                  </a:outerShdw>
                </a:effectLst>
              </a:rPr>
              <a:t>38.4%</a:t>
            </a:r>
          </a:p>
        </p:txBody>
      </p:sp>
      <p:cxnSp>
        <p:nvCxnSpPr>
          <p:cNvPr id="107" name="Straight Connector 106">
            <a:extLst>
              <a:ext uri="{FF2B5EF4-FFF2-40B4-BE49-F238E27FC236}">
                <a16:creationId xmlns:a16="http://schemas.microsoft.com/office/drawing/2014/main" id="{D1659ECD-6D16-2C98-B6E7-68AED7A456DA}"/>
              </a:ext>
            </a:extLst>
          </p:cNvPr>
          <p:cNvCxnSpPr>
            <a:stCxn id="100" idx="2"/>
            <a:endCxn id="101" idx="6"/>
          </p:cNvCxnSpPr>
          <p:nvPr/>
        </p:nvCxnSpPr>
        <p:spPr>
          <a:xfrm flipH="1">
            <a:off x="10175166" y="4479385"/>
            <a:ext cx="708995" cy="5626"/>
          </a:xfrm>
          <a:prstGeom prst="line">
            <a:avLst/>
          </a:prstGeom>
          <a:ln w="25400">
            <a:solidFill>
              <a:srgbClr val="7030A0">
                <a:alpha val="81000"/>
              </a:srgb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4EFCE7A-47B6-EED8-AAC3-05E10C8F5495}"/>
              </a:ext>
            </a:extLst>
          </p:cNvPr>
          <p:cNvCxnSpPr>
            <a:cxnSpLocks/>
            <a:stCxn id="102" idx="1"/>
            <a:endCxn id="101" idx="4"/>
          </p:cNvCxnSpPr>
          <p:nvPr/>
        </p:nvCxnSpPr>
        <p:spPr>
          <a:xfrm flipH="1" flipV="1">
            <a:off x="9593276" y="5043811"/>
            <a:ext cx="458250" cy="623309"/>
          </a:xfrm>
          <a:prstGeom prst="line">
            <a:avLst/>
          </a:prstGeom>
          <a:ln w="25400">
            <a:solidFill>
              <a:srgbClr val="7030A0">
                <a:alpha val="81000"/>
              </a:srgb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16E9F37-522E-DFFB-55AF-6C7D468CDB6B}"/>
              </a:ext>
            </a:extLst>
          </p:cNvPr>
          <p:cNvCxnSpPr>
            <a:cxnSpLocks/>
            <a:stCxn id="102" idx="7"/>
            <a:endCxn id="100" idx="4"/>
          </p:cNvCxnSpPr>
          <p:nvPr/>
        </p:nvCxnSpPr>
        <p:spPr>
          <a:xfrm flipV="1">
            <a:off x="10874443" y="5038185"/>
            <a:ext cx="591609" cy="628935"/>
          </a:xfrm>
          <a:prstGeom prst="line">
            <a:avLst/>
          </a:prstGeom>
          <a:ln w="25400">
            <a:solidFill>
              <a:srgbClr val="7030A0">
                <a:alpha val="81000"/>
              </a:srgb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14" name="Rectangle 113">
            <a:extLst>
              <a:ext uri="{FF2B5EF4-FFF2-40B4-BE49-F238E27FC236}">
                <a16:creationId xmlns:a16="http://schemas.microsoft.com/office/drawing/2014/main" id="{C875CEB3-F67B-98D9-2DEB-DD0592CB1576}"/>
              </a:ext>
            </a:extLst>
          </p:cNvPr>
          <p:cNvSpPr/>
          <p:nvPr/>
        </p:nvSpPr>
        <p:spPr>
          <a:xfrm>
            <a:off x="8907604" y="126460"/>
            <a:ext cx="3214419" cy="6617240"/>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1D59117A-5CA7-F13E-3BE0-1F155426477F}"/>
              </a:ext>
            </a:extLst>
          </p:cNvPr>
          <p:cNvSpPr/>
          <p:nvPr/>
        </p:nvSpPr>
        <p:spPr>
          <a:xfrm>
            <a:off x="10865654" y="2519738"/>
            <a:ext cx="990725" cy="972481"/>
          </a:xfrm>
          <a:prstGeom prst="ellipse">
            <a:avLst/>
          </a:prstGeom>
          <a:solidFill>
            <a:srgbClr val="D6C29D">
              <a:alpha val="85000"/>
            </a:srgbClr>
          </a:solidFill>
          <a:ln>
            <a:solidFill>
              <a:schemeClr val="tx1"/>
            </a:solidFill>
          </a:ln>
          <a:effectLst>
            <a:glow rad="63500">
              <a:srgbClr val="D6C29D">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TextBox 119">
            <a:extLst>
              <a:ext uri="{FF2B5EF4-FFF2-40B4-BE49-F238E27FC236}">
                <a16:creationId xmlns:a16="http://schemas.microsoft.com/office/drawing/2014/main" id="{BF1C3EBE-1421-01FE-BCA9-E1EE128D1666}"/>
              </a:ext>
            </a:extLst>
          </p:cNvPr>
          <p:cNvSpPr txBox="1"/>
          <p:nvPr/>
        </p:nvSpPr>
        <p:spPr>
          <a:xfrm>
            <a:off x="10784773" y="2764728"/>
            <a:ext cx="1163781" cy="369332"/>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chemeClr val="bg1"/>
                </a:solidFill>
                <a:effectLst>
                  <a:outerShdw blurRad="38100" dist="38100" dir="2700000" algn="tl">
                    <a:srgbClr val="000000">
                      <a:alpha val="43137"/>
                    </a:srgbClr>
                  </a:outerShdw>
                </a:effectLst>
              </a:rPr>
              <a:t>اراضي ج</a:t>
            </a:r>
            <a:endParaRPr lang="en-US" b="1" dirty="0">
              <a:solidFill>
                <a:schemeClr val="bg1"/>
              </a:solidFill>
              <a:effectLst>
                <a:outerShdw blurRad="38100" dist="38100" dir="2700000" algn="tl">
                  <a:srgbClr val="000000">
                    <a:alpha val="43137"/>
                  </a:srgbClr>
                </a:outerShdw>
              </a:effectLst>
            </a:endParaRPr>
          </a:p>
        </p:txBody>
      </p:sp>
      <p:cxnSp>
        <p:nvCxnSpPr>
          <p:cNvPr id="121" name="Connector: Elbow 120">
            <a:extLst>
              <a:ext uri="{FF2B5EF4-FFF2-40B4-BE49-F238E27FC236}">
                <a16:creationId xmlns:a16="http://schemas.microsoft.com/office/drawing/2014/main" id="{797B2A1B-D7F7-8C16-295E-AC1F5A11B260}"/>
              </a:ext>
            </a:extLst>
          </p:cNvPr>
          <p:cNvCxnSpPr/>
          <p:nvPr/>
        </p:nvCxnSpPr>
        <p:spPr>
          <a:xfrm rot="10800000">
            <a:off x="10140262" y="2614091"/>
            <a:ext cx="719328" cy="423672"/>
          </a:xfrm>
          <a:prstGeom prst="bentConnector3">
            <a:avLst/>
          </a:prstGeom>
          <a:ln w="28575">
            <a:solidFill>
              <a:srgbClr val="66463C"/>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2" name="TextBox 121">
            <a:extLst>
              <a:ext uri="{FF2B5EF4-FFF2-40B4-BE49-F238E27FC236}">
                <a16:creationId xmlns:a16="http://schemas.microsoft.com/office/drawing/2014/main" id="{45351B19-7AA1-6812-A024-18970C1ADF36}"/>
              </a:ext>
            </a:extLst>
          </p:cNvPr>
          <p:cNvSpPr txBox="1"/>
          <p:nvPr/>
        </p:nvSpPr>
        <p:spPr>
          <a:xfrm>
            <a:off x="8525334" y="2270917"/>
            <a:ext cx="1614928" cy="646331"/>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pPr algn="r"/>
            <a:r>
              <a:rPr lang="en-US" sz="3600" b="1" dirty="0">
                <a:solidFill>
                  <a:srgbClr val="D6C29D"/>
                </a:solidFill>
                <a:effectLst>
                  <a:outerShdw blurRad="38100" dist="38100" dir="2700000" algn="tl">
                    <a:srgbClr val="000000">
                      <a:alpha val="43137"/>
                    </a:srgbClr>
                  </a:outerShdw>
                </a:effectLst>
              </a:rPr>
              <a:t>42%</a:t>
            </a:r>
          </a:p>
        </p:txBody>
      </p:sp>
      <p:cxnSp>
        <p:nvCxnSpPr>
          <p:cNvPr id="124" name="Straight Connector 123">
            <a:extLst>
              <a:ext uri="{FF2B5EF4-FFF2-40B4-BE49-F238E27FC236}">
                <a16:creationId xmlns:a16="http://schemas.microsoft.com/office/drawing/2014/main" id="{A752F3FC-6E47-33DD-AA39-D51ACE51217F}"/>
              </a:ext>
            </a:extLst>
          </p:cNvPr>
          <p:cNvCxnSpPr/>
          <p:nvPr/>
        </p:nvCxnSpPr>
        <p:spPr>
          <a:xfrm flipH="1">
            <a:off x="8875059" y="2315911"/>
            <a:ext cx="3246964" cy="0"/>
          </a:xfrm>
          <a:prstGeom prst="line">
            <a:avLst/>
          </a:prstGeom>
          <a:ln>
            <a:solidFill>
              <a:schemeClr val="bg1"/>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D759ACC-239A-F321-E0B5-CF853FF89B34}"/>
              </a:ext>
            </a:extLst>
          </p:cNvPr>
          <p:cNvCxnSpPr/>
          <p:nvPr/>
        </p:nvCxnSpPr>
        <p:spPr>
          <a:xfrm flipH="1">
            <a:off x="8945036" y="3682386"/>
            <a:ext cx="3246964" cy="0"/>
          </a:xfrm>
          <a:prstGeom prst="line">
            <a:avLst/>
          </a:prstGeom>
          <a:ln>
            <a:solidFill>
              <a:schemeClr val="bg1"/>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6E861B9A-85CF-C0A1-8436-A6FFD18C2ACC}"/>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339947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5"/>
                                        </p:tgtEl>
                                        <p:attrNameLst>
                                          <p:attrName>style.visibility</p:attrName>
                                        </p:attrNameLst>
                                      </p:cBhvr>
                                      <p:to>
                                        <p:strVal val="visible"/>
                                      </p:to>
                                    </p:set>
                                    <p:animEffect transition="in" filter="randombar(horizontal)">
                                      <p:cBhvr>
                                        <p:cTn id="7" dur="500"/>
                                        <p:tgtEl>
                                          <p:spTgt spid="8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wipe(down)">
                                      <p:cBhvr>
                                        <p:cTn id="12" dur="500"/>
                                        <p:tgtEl>
                                          <p:spTgt spid="36"/>
                                        </p:tgtEl>
                                      </p:cBhvr>
                                    </p:animEffect>
                                  </p:childTnLst>
                                </p:cTn>
                              </p:par>
                              <p:par>
                                <p:cTn id="13" presetID="22" presetClass="entr" presetSubtype="4" fill="hold" nodeType="with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wipe(down)">
                                      <p:cBhvr>
                                        <p:cTn id="15" dur="500"/>
                                        <p:tgtEl>
                                          <p:spTgt spid="37"/>
                                        </p:tgtEl>
                                      </p:cBhvr>
                                    </p:animEffect>
                                  </p:childTnLst>
                                </p:cTn>
                              </p:par>
                              <p:par>
                                <p:cTn id="16" presetID="22" presetClass="entr" presetSubtype="4" fill="hold" nodeType="withEffect">
                                  <p:stCondLst>
                                    <p:cond delay="0"/>
                                  </p:stCondLst>
                                  <p:childTnLst>
                                    <p:set>
                                      <p:cBhvr>
                                        <p:cTn id="17" dur="1" fill="hold">
                                          <p:stCondLst>
                                            <p:cond delay="0"/>
                                          </p:stCondLst>
                                        </p:cTn>
                                        <p:tgtEl>
                                          <p:spTgt spid="39"/>
                                        </p:tgtEl>
                                        <p:attrNameLst>
                                          <p:attrName>style.visibility</p:attrName>
                                        </p:attrNameLst>
                                      </p:cBhvr>
                                      <p:to>
                                        <p:strVal val="visible"/>
                                      </p:to>
                                    </p:set>
                                    <p:animEffect transition="in" filter="wipe(down)">
                                      <p:cBhvr>
                                        <p:cTn id="18" dur="500"/>
                                        <p:tgtEl>
                                          <p:spTgt spid="39"/>
                                        </p:tgtEl>
                                      </p:cBhvr>
                                    </p:animEffect>
                                  </p:childTnLst>
                                </p:cTn>
                              </p:par>
                              <p:par>
                                <p:cTn id="19" presetID="22" presetClass="entr" presetSubtype="4" fill="hold" nodeType="withEffect">
                                  <p:stCondLst>
                                    <p:cond delay="0"/>
                                  </p:stCondLst>
                                  <p:childTnLst>
                                    <p:set>
                                      <p:cBhvr>
                                        <p:cTn id="20" dur="1" fill="hold">
                                          <p:stCondLst>
                                            <p:cond delay="0"/>
                                          </p:stCondLst>
                                        </p:cTn>
                                        <p:tgtEl>
                                          <p:spTgt spid="38"/>
                                        </p:tgtEl>
                                        <p:attrNameLst>
                                          <p:attrName>style.visibility</p:attrName>
                                        </p:attrNameLst>
                                      </p:cBhvr>
                                      <p:to>
                                        <p:strVal val="visible"/>
                                      </p:to>
                                    </p:set>
                                    <p:animEffect transition="in" filter="wipe(down)">
                                      <p:cBhvr>
                                        <p:cTn id="21" dur="500"/>
                                        <p:tgtEl>
                                          <p:spTgt spid="38"/>
                                        </p:tgtEl>
                                      </p:cBhvr>
                                    </p:animEffect>
                                  </p:childTnLst>
                                </p:cTn>
                              </p:par>
                              <p:par>
                                <p:cTn id="22" presetID="22" presetClass="entr" presetSubtype="4" fill="hold" nodeType="with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down)">
                                      <p:cBhvr>
                                        <p:cTn id="24" dur="500"/>
                                        <p:tgtEl>
                                          <p:spTgt spid="33"/>
                                        </p:tgtEl>
                                      </p:cBhvr>
                                    </p:animEffect>
                                  </p:childTnLst>
                                </p:cTn>
                              </p:par>
                              <p:par>
                                <p:cTn id="25" presetID="22" presetClass="entr" presetSubtype="4" fill="hold" nodeType="with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wipe(down)">
                                      <p:cBhvr>
                                        <p:cTn id="27" dur="500"/>
                                        <p:tgtEl>
                                          <p:spTgt spid="34"/>
                                        </p:tgtEl>
                                      </p:cBhvr>
                                    </p:animEffect>
                                  </p:childTnLst>
                                </p:cTn>
                              </p:par>
                              <p:par>
                                <p:cTn id="28" presetID="22" presetClass="entr" presetSubtype="4"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wipe(down)">
                                      <p:cBhvr>
                                        <p:cTn id="30" dur="500"/>
                                        <p:tgtEl>
                                          <p:spTgt spid="32"/>
                                        </p:tgtEl>
                                      </p:cBhvr>
                                    </p:animEffect>
                                  </p:childTnLst>
                                </p:cTn>
                              </p:par>
                              <p:par>
                                <p:cTn id="31" presetID="22" presetClass="entr" presetSubtype="4" fill="hold"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down)">
                                      <p:cBhvr>
                                        <p:cTn id="33" dur="500"/>
                                        <p:tgtEl>
                                          <p:spTgt spid="35"/>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barn(inVertical)">
                                      <p:cBhvr>
                                        <p:cTn id="38" dur="500"/>
                                        <p:tgtEl>
                                          <p:spTgt spid="6"/>
                                        </p:tgtEl>
                                      </p:cBhvr>
                                    </p:animEffect>
                                  </p:childTnLst>
                                </p:cTn>
                              </p:par>
                              <p:par>
                                <p:cTn id="39" presetID="16" presetClass="entr" presetSubtype="21"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barn(inVertical)">
                                      <p:cBhvr>
                                        <p:cTn id="41" dur="500"/>
                                        <p:tgtEl>
                                          <p:spTgt spid="11"/>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barn(inVertical)">
                                      <p:cBhvr>
                                        <p:cTn id="44" dur="500"/>
                                        <p:tgtEl>
                                          <p:spTgt spid="22"/>
                                        </p:tgtEl>
                                      </p:cBhvr>
                                    </p:animEffect>
                                  </p:childTnLst>
                                </p:cTn>
                              </p:par>
                              <p:par>
                                <p:cTn id="45" presetID="16" presetClass="entr" presetSubtype="21" fill="hold" nodeType="with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barn(inVertical)">
                                      <p:cBhvr>
                                        <p:cTn id="47" dur="500"/>
                                        <p:tgtEl>
                                          <p:spTgt spid="31"/>
                                        </p:tgtEl>
                                      </p:cBhvr>
                                    </p:animEffect>
                                  </p:childTnLst>
                                </p:cTn>
                              </p:par>
                              <p:par>
                                <p:cTn id="48" presetID="16" presetClass="entr" presetSubtype="21" fill="hold" grpId="0" nodeType="with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barn(inVertical)">
                                      <p:cBhvr>
                                        <p:cTn id="50" dur="500"/>
                                        <p:tgtEl>
                                          <p:spTgt spid="29"/>
                                        </p:tgtEl>
                                      </p:cBhvr>
                                    </p:animEffect>
                                  </p:childTnLst>
                                </p:cTn>
                              </p:par>
                              <p:par>
                                <p:cTn id="51" presetID="16" presetClass="entr" presetSubtype="21" fill="hold" grpId="0" nodeType="withEffect">
                                  <p:stCondLst>
                                    <p:cond delay="0"/>
                                  </p:stCondLst>
                                  <p:childTnLst>
                                    <p:set>
                                      <p:cBhvr>
                                        <p:cTn id="52" dur="1" fill="hold">
                                          <p:stCondLst>
                                            <p:cond delay="0"/>
                                          </p:stCondLst>
                                        </p:cTn>
                                        <p:tgtEl>
                                          <p:spTgt spid="80"/>
                                        </p:tgtEl>
                                        <p:attrNameLst>
                                          <p:attrName>style.visibility</p:attrName>
                                        </p:attrNameLst>
                                      </p:cBhvr>
                                      <p:to>
                                        <p:strVal val="visible"/>
                                      </p:to>
                                    </p:set>
                                    <p:animEffect transition="in" filter="barn(inVertical)">
                                      <p:cBhvr>
                                        <p:cTn id="53" dur="500"/>
                                        <p:tgtEl>
                                          <p:spTgt spid="80"/>
                                        </p:tgtEl>
                                      </p:cBhvr>
                                    </p:animEffect>
                                  </p:childTnLst>
                                </p:cTn>
                              </p:par>
                              <p:par>
                                <p:cTn id="54" presetID="16" presetClass="entr" presetSubtype="21" fill="hold" grpId="0" nodeType="withEffect">
                                  <p:stCondLst>
                                    <p:cond delay="0"/>
                                  </p:stCondLst>
                                  <p:childTnLst>
                                    <p:set>
                                      <p:cBhvr>
                                        <p:cTn id="55" dur="1" fill="hold">
                                          <p:stCondLst>
                                            <p:cond delay="0"/>
                                          </p:stCondLst>
                                        </p:cTn>
                                        <p:tgtEl>
                                          <p:spTgt spid="79"/>
                                        </p:tgtEl>
                                        <p:attrNameLst>
                                          <p:attrName>style.visibility</p:attrName>
                                        </p:attrNameLst>
                                      </p:cBhvr>
                                      <p:to>
                                        <p:strVal val="visible"/>
                                      </p:to>
                                    </p:set>
                                    <p:animEffect transition="in" filter="barn(inVertical)">
                                      <p:cBhvr>
                                        <p:cTn id="56" dur="500"/>
                                        <p:tgtEl>
                                          <p:spTgt spid="79"/>
                                        </p:tgtEl>
                                      </p:cBhvr>
                                    </p:animEffect>
                                  </p:childTnLst>
                                </p:cTn>
                              </p:par>
                              <p:par>
                                <p:cTn id="57" presetID="16" presetClass="entr" presetSubtype="21" fill="hold" grpId="0" nodeType="withEffect">
                                  <p:stCondLst>
                                    <p:cond delay="0"/>
                                  </p:stCondLst>
                                  <p:childTnLst>
                                    <p:set>
                                      <p:cBhvr>
                                        <p:cTn id="58" dur="1" fill="hold">
                                          <p:stCondLst>
                                            <p:cond delay="0"/>
                                          </p:stCondLst>
                                        </p:cTn>
                                        <p:tgtEl>
                                          <p:spTgt spid="64"/>
                                        </p:tgtEl>
                                        <p:attrNameLst>
                                          <p:attrName>style.visibility</p:attrName>
                                        </p:attrNameLst>
                                      </p:cBhvr>
                                      <p:to>
                                        <p:strVal val="visible"/>
                                      </p:to>
                                    </p:set>
                                    <p:animEffect transition="in" filter="barn(inVertical)">
                                      <p:cBhvr>
                                        <p:cTn id="59" dur="500"/>
                                        <p:tgtEl>
                                          <p:spTgt spid="64"/>
                                        </p:tgtEl>
                                      </p:cBhvr>
                                    </p:animEffect>
                                  </p:childTnLst>
                                </p:cTn>
                              </p:par>
                              <p:par>
                                <p:cTn id="60" presetID="16" presetClass="entr" presetSubtype="21" fill="hold" grpId="0" nodeType="withEffect">
                                  <p:stCondLst>
                                    <p:cond delay="0"/>
                                  </p:stCondLst>
                                  <p:childTnLst>
                                    <p:set>
                                      <p:cBhvr>
                                        <p:cTn id="61" dur="1" fill="hold">
                                          <p:stCondLst>
                                            <p:cond delay="0"/>
                                          </p:stCondLst>
                                        </p:cTn>
                                        <p:tgtEl>
                                          <p:spTgt spid="67"/>
                                        </p:tgtEl>
                                        <p:attrNameLst>
                                          <p:attrName>style.visibility</p:attrName>
                                        </p:attrNameLst>
                                      </p:cBhvr>
                                      <p:to>
                                        <p:strVal val="visible"/>
                                      </p:to>
                                    </p:set>
                                    <p:animEffect transition="in" filter="barn(inVertical)">
                                      <p:cBhvr>
                                        <p:cTn id="62" dur="500"/>
                                        <p:tgtEl>
                                          <p:spTgt spid="67"/>
                                        </p:tgtEl>
                                      </p:cBhvr>
                                    </p:animEffect>
                                  </p:childTnLst>
                                </p:cTn>
                              </p:par>
                              <p:par>
                                <p:cTn id="63" presetID="16" presetClass="entr" presetSubtype="21" fill="hold" grpId="0" nodeType="withEffect">
                                  <p:stCondLst>
                                    <p:cond delay="0"/>
                                  </p:stCondLst>
                                  <p:childTnLst>
                                    <p:set>
                                      <p:cBhvr>
                                        <p:cTn id="64" dur="1" fill="hold">
                                          <p:stCondLst>
                                            <p:cond delay="0"/>
                                          </p:stCondLst>
                                        </p:cTn>
                                        <p:tgtEl>
                                          <p:spTgt spid="65"/>
                                        </p:tgtEl>
                                        <p:attrNameLst>
                                          <p:attrName>style.visibility</p:attrName>
                                        </p:attrNameLst>
                                      </p:cBhvr>
                                      <p:to>
                                        <p:strVal val="visible"/>
                                      </p:to>
                                    </p:set>
                                    <p:animEffect transition="in" filter="barn(inVertical)">
                                      <p:cBhvr>
                                        <p:cTn id="65" dur="500"/>
                                        <p:tgtEl>
                                          <p:spTgt spid="65"/>
                                        </p:tgtEl>
                                      </p:cBhvr>
                                    </p:animEffect>
                                  </p:childTnLst>
                                </p:cTn>
                              </p:par>
                              <p:par>
                                <p:cTn id="66" presetID="16" presetClass="entr" presetSubtype="21" fill="hold" nodeType="with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barn(inVertical)">
                                      <p:cBhvr>
                                        <p:cTn id="68" dur="500"/>
                                        <p:tgtEl>
                                          <p:spTgt spid="9"/>
                                        </p:tgtEl>
                                      </p:cBhvr>
                                    </p:animEffect>
                                  </p:childTnLst>
                                </p:cTn>
                              </p:par>
                              <p:par>
                                <p:cTn id="69" presetID="16" presetClass="entr" presetSubtype="21" fill="hold" grpId="0" nodeType="withEffect">
                                  <p:stCondLst>
                                    <p:cond delay="0"/>
                                  </p:stCondLst>
                                  <p:childTnLst>
                                    <p:set>
                                      <p:cBhvr>
                                        <p:cTn id="70" dur="1" fill="hold">
                                          <p:stCondLst>
                                            <p:cond delay="0"/>
                                          </p:stCondLst>
                                        </p:cTn>
                                        <p:tgtEl>
                                          <p:spTgt spid="7"/>
                                        </p:tgtEl>
                                        <p:attrNameLst>
                                          <p:attrName>style.visibility</p:attrName>
                                        </p:attrNameLst>
                                      </p:cBhvr>
                                      <p:to>
                                        <p:strVal val="visible"/>
                                      </p:to>
                                    </p:set>
                                    <p:animEffect transition="in" filter="barn(inVertical)">
                                      <p:cBhvr>
                                        <p:cTn id="71" dur="500"/>
                                        <p:tgtEl>
                                          <p:spTgt spid="7"/>
                                        </p:tgtEl>
                                      </p:cBhvr>
                                    </p:animEffect>
                                  </p:childTnLst>
                                </p:cTn>
                              </p:par>
                              <p:par>
                                <p:cTn id="72" presetID="16" presetClass="entr" presetSubtype="21" fill="hold" grpId="0" nodeType="withEffect">
                                  <p:stCondLst>
                                    <p:cond delay="0"/>
                                  </p:stCondLst>
                                  <p:childTnLst>
                                    <p:set>
                                      <p:cBhvr>
                                        <p:cTn id="73" dur="1" fill="hold">
                                          <p:stCondLst>
                                            <p:cond delay="0"/>
                                          </p:stCondLst>
                                        </p:cTn>
                                        <p:tgtEl>
                                          <p:spTgt spid="12"/>
                                        </p:tgtEl>
                                        <p:attrNameLst>
                                          <p:attrName>style.visibility</p:attrName>
                                        </p:attrNameLst>
                                      </p:cBhvr>
                                      <p:to>
                                        <p:strVal val="visible"/>
                                      </p:to>
                                    </p:set>
                                    <p:animEffect transition="in" filter="barn(inVertical)">
                                      <p:cBhvr>
                                        <p:cTn id="74" dur="500"/>
                                        <p:tgtEl>
                                          <p:spTgt spid="12"/>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nodeType="clickEffect">
                                  <p:stCondLst>
                                    <p:cond delay="0"/>
                                  </p:stCondLst>
                                  <p:childTnLst>
                                    <p:set>
                                      <p:cBhvr>
                                        <p:cTn id="78" dur="1" fill="hold">
                                          <p:stCondLst>
                                            <p:cond delay="0"/>
                                          </p:stCondLst>
                                        </p:cTn>
                                        <p:tgtEl>
                                          <p:spTgt spid="48"/>
                                        </p:tgtEl>
                                        <p:attrNameLst>
                                          <p:attrName>style.visibility</p:attrName>
                                        </p:attrNameLst>
                                      </p:cBhvr>
                                      <p:to>
                                        <p:strVal val="visible"/>
                                      </p:to>
                                    </p:set>
                                    <p:animEffect transition="in" filter="wipe(down)">
                                      <p:cBhvr>
                                        <p:cTn id="79" dur="500"/>
                                        <p:tgtEl>
                                          <p:spTgt spid="48"/>
                                        </p:tgtEl>
                                      </p:cBhvr>
                                    </p:animEffect>
                                  </p:childTnLst>
                                </p:cTn>
                              </p:par>
                              <p:par>
                                <p:cTn id="80" presetID="22" presetClass="entr" presetSubtype="4" fill="hold" grpId="0" nodeType="withEffect">
                                  <p:stCondLst>
                                    <p:cond delay="0"/>
                                  </p:stCondLst>
                                  <p:childTnLst>
                                    <p:set>
                                      <p:cBhvr>
                                        <p:cTn id="81" dur="1" fill="hold">
                                          <p:stCondLst>
                                            <p:cond delay="0"/>
                                          </p:stCondLst>
                                        </p:cTn>
                                        <p:tgtEl>
                                          <p:spTgt spid="100"/>
                                        </p:tgtEl>
                                        <p:attrNameLst>
                                          <p:attrName>style.visibility</p:attrName>
                                        </p:attrNameLst>
                                      </p:cBhvr>
                                      <p:to>
                                        <p:strVal val="visible"/>
                                      </p:to>
                                    </p:set>
                                    <p:animEffect transition="in" filter="wipe(down)">
                                      <p:cBhvr>
                                        <p:cTn id="82" dur="500"/>
                                        <p:tgtEl>
                                          <p:spTgt spid="100"/>
                                        </p:tgtEl>
                                      </p:cBhvr>
                                    </p:animEffect>
                                  </p:childTnLst>
                                </p:cTn>
                              </p:par>
                              <p:par>
                                <p:cTn id="83" presetID="22" presetClass="entr" presetSubtype="4" fill="hold" grpId="0" nodeType="withEffect">
                                  <p:stCondLst>
                                    <p:cond delay="0"/>
                                  </p:stCondLst>
                                  <p:childTnLst>
                                    <p:set>
                                      <p:cBhvr>
                                        <p:cTn id="84" dur="1" fill="hold">
                                          <p:stCondLst>
                                            <p:cond delay="0"/>
                                          </p:stCondLst>
                                        </p:cTn>
                                        <p:tgtEl>
                                          <p:spTgt spid="101"/>
                                        </p:tgtEl>
                                        <p:attrNameLst>
                                          <p:attrName>style.visibility</p:attrName>
                                        </p:attrNameLst>
                                      </p:cBhvr>
                                      <p:to>
                                        <p:strVal val="visible"/>
                                      </p:to>
                                    </p:set>
                                    <p:animEffect transition="in" filter="wipe(down)">
                                      <p:cBhvr>
                                        <p:cTn id="85" dur="500"/>
                                        <p:tgtEl>
                                          <p:spTgt spid="101"/>
                                        </p:tgtEl>
                                      </p:cBhvr>
                                    </p:animEffect>
                                  </p:childTnLst>
                                </p:cTn>
                              </p:par>
                              <p:par>
                                <p:cTn id="86" presetID="22" presetClass="entr" presetSubtype="4" fill="hold" grpId="0" nodeType="withEffect">
                                  <p:stCondLst>
                                    <p:cond delay="0"/>
                                  </p:stCondLst>
                                  <p:childTnLst>
                                    <p:set>
                                      <p:cBhvr>
                                        <p:cTn id="87" dur="1" fill="hold">
                                          <p:stCondLst>
                                            <p:cond delay="0"/>
                                          </p:stCondLst>
                                        </p:cTn>
                                        <p:tgtEl>
                                          <p:spTgt spid="102"/>
                                        </p:tgtEl>
                                        <p:attrNameLst>
                                          <p:attrName>style.visibility</p:attrName>
                                        </p:attrNameLst>
                                      </p:cBhvr>
                                      <p:to>
                                        <p:strVal val="visible"/>
                                      </p:to>
                                    </p:set>
                                    <p:animEffect transition="in" filter="wipe(down)">
                                      <p:cBhvr>
                                        <p:cTn id="88" dur="500"/>
                                        <p:tgtEl>
                                          <p:spTgt spid="102"/>
                                        </p:tgtEl>
                                      </p:cBhvr>
                                    </p:animEffect>
                                  </p:childTnLst>
                                </p:cTn>
                              </p:par>
                              <p:par>
                                <p:cTn id="89" presetID="22" presetClass="entr" presetSubtype="4" fill="hold" grpId="0" nodeType="withEffect">
                                  <p:stCondLst>
                                    <p:cond delay="0"/>
                                  </p:stCondLst>
                                  <p:childTnLst>
                                    <p:set>
                                      <p:cBhvr>
                                        <p:cTn id="90" dur="1" fill="hold">
                                          <p:stCondLst>
                                            <p:cond delay="0"/>
                                          </p:stCondLst>
                                        </p:cTn>
                                        <p:tgtEl>
                                          <p:spTgt spid="103"/>
                                        </p:tgtEl>
                                        <p:attrNameLst>
                                          <p:attrName>style.visibility</p:attrName>
                                        </p:attrNameLst>
                                      </p:cBhvr>
                                      <p:to>
                                        <p:strVal val="visible"/>
                                      </p:to>
                                    </p:set>
                                    <p:animEffect transition="in" filter="wipe(down)">
                                      <p:cBhvr>
                                        <p:cTn id="91" dur="500"/>
                                        <p:tgtEl>
                                          <p:spTgt spid="103"/>
                                        </p:tgtEl>
                                      </p:cBhvr>
                                    </p:animEffect>
                                  </p:childTnLst>
                                </p:cTn>
                              </p:par>
                              <p:par>
                                <p:cTn id="92" presetID="22" presetClass="entr" presetSubtype="4" fill="hold" grpId="0" nodeType="withEffect">
                                  <p:stCondLst>
                                    <p:cond delay="0"/>
                                  </p:stCondLst>
                                  <p:childTnLst>
                                    <p:set>
                                      <p:cBhvr>
                                        <p:cTn id="93" dur="1" fill="hold">
                                          <p:stCondLst>
                                            <p:cond delay="0"/>
                                          </p:stCondLst>
                                        </p:cTn>
                                        <p:tgtEl>
                                          <p:spTgt spid="104"/>
                                        </p:tgtEl>
                                        <p:attrNameLst>
                                          <p:attrName>style.visibility</p:attrName>
                                        </p:attrNameLst>
                                      </p:cBhvr>
                                      <p:to>
                                        <p:strVal val="visible"/>
                                      </p:to>
                                    </p:set>
                                    <p:animEffect transition="in" filter="wipe(down)">
                                      <p:cBhvr>
                                        <p:cTn id="94" dur="500"/>
                                        <p:tgtEl>
                                          <p:spTgt spid="104"/>
                                        </p:tgtEl>
                                      </p:cBhvr>
                                    </p:animEffect>
                                  </p:childTnLst>
                                </p:cTn>
                              </p:par>
                              <p:par>
                                <p:cTn id="95" presetID="22" presetClass="entr" presetSubtype="4" fill="hold" grpId="0" nodeType="withEffect">
                                  <p:stCondLst>
                                    <p:cond delay="0"/>
                                  </p:stCondLst>
                                  <p:childTnLst>
                                    <p:set>
                                      <p:cBhvr>
                                        <p:cTn id="96" dur="1" fill="hold">
                                          <p:stCondLst>
                                            <p:cond delay="0"/>
                                          </p:stCondLst>
                                        </p:cTn>
                                        <p:tgtEl>
                                          <p:spTgt spid="105"/>
                                        </p:tgtEl>
                                        <p:attrNameLst>
                                          <p:attrName>style.visibility</p:attrName>
                                        </p:attrNameLst>
                                      </p:cBhvr>
                                      <p:to>
                                        <p:strVal val="visible"/>
                                      </p:to>
                                    </p:set>
                                    <p:animEffect transition="in" filter="wipe(down)">
                                      <p:cBhvr>
                                        <p:cTn id="97" dur="500"/>
                                        <p:tgtEl>
                                          <p:spTgt spid="105"/>
                                        </p:tgtEl>
                                      </p:cBhvr>
                                    </p:animEffect>
                                  </p:childTnLst>
                                </p:cTn>
                              </p:par>
                              <p:par>
                                <p:cTn id="98" presetID="22" presetClass="entr" presetSubtype="4" fill="hold" nodeType="withEffect">
                                  <p:stCondLst>
                                    <p:cond delay="0"/>
                                  </p:stCondLst>
                                  <p:childTnLst>
                                    <p:set>
                                      <p:cBhvr>
                                        <p:cTn id="99" dur="1" fill="hold">
                                          <p:stCondLst>
                                            <p:cond delay="0"/>
                                          </p:stCondLst>
                                        </p:cTn>
                                        <p:tgtEl>
                                          <p:spTgt spid="107"/>
                                        </p:tgtEl>
                                        <p:attrNameLst>
                                          <p:attrName>style.visibility</p:attrName>
                                        </p:attrNameLst>
                                      </p:cBhvr>
                                      <p:to>
                                        <p:strVal val="visible"/>
                                      </p:to>
                                    </p:set>
                                    <p:animEffect transition="in" filter="wipe(down)">
                                      <p:cBhvr>
                                        <p:cTn id="100" dur="500"/>
                                        <p:tgtEl>
                                          <p:spTgt spid="107"/>
                                        </p:tgtEl>
                                      </p:cBhvr>
                                    </p:animEffect>
                                  </p:childTnLst>
                                </p:cTn>
                              </p:par>
                              <p:par>
                                <p:cTn id="101" presetID="22" presetClass="entr" presetSubtype="4" fill="hold" nodeType="withEffect">
                                  <p:stCondLst>
                                    <p:cond delay="0"/>
                                  </p:stCondLst>
                                  <p:childTnLst>
                                    <p:set>
                                      <p:cBhvr>
                                        <p:cTn id="102" dur="1" fill="hold">
                                          <p:stCondLst>
                                            <p:cond delay="0"/>
                                          </p:stCondLst>
                                        </p:cTn>
                                        <p:tgtEl>
                                          <p:spTgt spid="108"/>
                                        </p:tgtEl>
                                        <p:attrNameLst>
                                          <p:attrName>style.visibility</p:attrName>
                                        </p:attrNameLst>
                                      </p:cBhvr>
                                      <p:to>
                                        <p:strVal val="visible"/>
                                      </p:to>
                                    </p:set>
                                    <p:animEffect transition="in" filter="wipe(down)">
                                      <p:cBhvr>
                                        <p:cTn id="103" dur="500"/>
                                        <p:tgtEl>
                                          <p:spTgt spid="108"/>
                                        </p:tgtEl>
                                      </p:cBhvr>
                                    </p:animEffect>
                                  </p:childTnLst>
                                </p:cTn>
                              </p:par>
                              <p:par>
                                <p:cTn id="104" presetID="22" presetClass="entr" presetSubtype="4" fill="hold" nodeType="withEffect">
                                  <p:stCondLst>
                                    <p:cond delay="0"/>
                                  </p:stCondLst>
                                  <p:childTnLst>
                                    <p:set>
                                      <p:cBhvr>
                                        <p:cTn id="105" dur="1" fill="hold">
                                          <p:stCondLst>
                                            <p:cond delay="0"/>
                                          </p:stCondLst>
                                        </p:cTn>
                                        <p:tgtEl>
                                          <p:spTgt spid="111"/>
                                        </p:tgtEl>
                                        <p:attrNameLst>
                                          <p:attrName>style.visibility</p:attrName>
                                        </p:attrNameLst>
                                      </p:cBhvr>
                                      <p:to>
                                        <p:strVal val="visible"/>
                                      </p:to>
                                    </p:set>
                                    <p:animEffect transition="in" filter="wipe(down)">
                                      <p:cBhvr>
                                        <p:cTn id="106" dur="500"/>
                                        <p:tgtEl>
                                          <p:spTgt spid="111"/>
                                        </p:tgtEl>
                                      </p:cBhvr>
                                    </p:animEffect>
                                  </p:childTnLst>
                                </p:cTn>
                              </p:par>
                              <p:par>
                                <p:cTn id="107" presetID="22" presetClass="entr" presetSubtype="4" fill="hold" grpId="0" nodeType="withEffect">
                                  <p:stCondLst>
                                    <p:cond delay="0"/>
                                  </p:stCondLst>
                                  <p:childTnLst>
                                    <p:set>
                                      <p:cBhvr>
                                        <p:cTn id="108" dur="1" fill="hold">
                                          <p:stCondLst>
                                            <p:cond delay="0"/>
                                          </p:stCondLst>
                                        </p:cTn>
                                        <p:tgtEl>
                                          <p:spTgt spid="114"/>
                                        </p:tgtEl>
                                        <p:attrNameLst>
                                          <p:attrName>style.visibility</p:attrName>
                                        </p:attrNameLst>
                                      </p:cBhvr>
                                      <p:to>
                                        <p:strVal val="visible"/>
                                      </p:to>
                                    </p:set>
                                    <p:animEffect transition="in" filter="wipe(down)">
                                      <p:cBhvr>
                                        <p:cTn id="109" dur="500"/>
                                        <p:tgtEl>
                                          <p:spTgt spid="114"/>
                                        </p:tgtEl>
                                      </p:cBhvr>
                                    </p:animEffect>
                                  </p:childTnLst>
                                </p:cTn>
                              </p:par>
                              <p:par>
                                <p:cTn id="110" presetID="22" presetClass="entr" presetSubtype="4" fill="hold" grpId="0" nodeType="withEffect">
                                  <p:stCondLst>
                                    <p:cond delay="0"/>
                                  </p:stCondLst>
                                  <p:childTnLst>
                                    <p:set>
                                      <p:cBhvr>
                                        <p:cTn id="111" dur="1" fill="hold">
                                          <p:stCondLst>
                                            <p:cond delay="0"/>
                                          </p:stCondLst>
                                        </p:cTn>
                                        <p:tgtEl>
                                          <p:spTgt spid="119"/>
                                        </p:tgtEl>
                                        <p:attrNameLst>
                                          <p:attrName>style.visibility</p:attrName>
                                        </p:attrNameLst>
                                      </p:cBhvr>
                                      <p:to>
                                        <p:strVal val="visible"/>
                                      </p:to>
                                    </p:set>
                                    <p:animEffect transition="in" filter="wipe(down)">
                                      <p:cBhvr>
                                        <p:cTn id="112" dur="500"/>
                                        <p:tgtEl>
                                          <p:spTgt spid="119"/>
                                        </p:tgtEl>
                                      </p:cBhvr>
                                    </p:animEffect>
                                  </p:childTnLst>
                                </p:cTn>
                              </p:par>
                              <p:par>
                                <p:cTn id="113" presetID="22" presetClass="entr" presetSubtype="4" fill="hold" grpId="0" nodeType="withEffect">
                                  <p:stCondLst>
                                    <p:cond delay="0"/>
                                  </p:stCondLst>
                                  <p:childTnLst>
                                    <p:set>
                                      <p:cBhvr>
                                        <p:cTn id="114" dur="1" fill="hold">
                                          <p:stCondLst>
                                            <p:cond delay="0"/>
                                          </p:stCondLst>
                                        </p:cTn>
                                        <p:tgtEl>
                                          <p:spTgt spid="120"/>
                                        </p:tgtEl>
                                        <p:attrNameLst>
                                          <p:attrName>style.visibility</p:attrName>
                                        </p:attrNameLst>
                                      </p:cBhvr>
                                      <p:to>
                                        <p:strVal val="visible"/>
                                      </p:to>
                                    </p:set>
                                    <p:animEffect transition="in" filter="wipe(down)">
                                      <p:cBhvr>
                                        <p:cTn id="115" dur="500"/>
                                        <p:tgtEl>
                                          <p:spTgt spid="120"/>
                                        </p:tgtEl>
                                      </p:cBhvr>
                                    </p:animEffect>
                                  </p:childTnLst>
                                </p:cTn>
                              </p:par>
                              <p:par>
                                <p:cTn id="116" presetID="22" presetClass="entr" presetSubtype="4" fill="hold" nodeType="withEffect">
                                  <p:stCondLst>
                                    <p:cond delay="0"/>
                                  </p:stCondLst>
                                  <p:childTnLst>
                                    <p:set>
                                      <p:cBhvr>
                                        <p:cTn id="117" dur="1" fill="hold">
                                          <p:stCondLst>
                                            <p:cond delay="0"/>
                                          </p:stCondLst>
                                        </p:cTn>
                                        <p:tgtEl>
                                          <p:spTgt spid="121"/>
                                        </p:tgtEl>
                                        <p:attrNameLst>
                                          <p:attrName>style.visibility</p:attrName>
                                        </p:attrNameLst>
                                      </p:cBhvr>
                                      <p:to>
                                        <p:strVal val="visible"/>
                                      </p:to>
                                    </p:set>
                                    <p:animEffect transition="in" filter="wipe(down)">
                                      <p:cBhvr>
                                        <p:cTn id="118" dur="500"/>
                                        <p:tgtEl>
                                          <p:spTgt spid="121"/>
                                        </p:tgtEl>
                                      </p:cBhvr>
                                    </p:animEffect>
                                  </p:childTnLst>
                                </p:cTn>
                              </p:par>
                              <p:par>
                                <p:cTn id="119" presetID="22" presetClass="entr" presetSubtype="4" fill="hold" nodeType="withEffect">
                                  <p:stCondLst>
                                    <p:cond delay="0"/>
                                  </p:stCondLst>
                                  <p:childTnLst>
                                    <p:set>
                                      <p:cBhvr>
                                        <p:cTn id="120" dur="1" fill="hold">
                                          <p:stCondLst>
                                            <p:cond delay="0"/>
                                          </p:stCondLst>
                                        </p:cTn>
                                        <p:tgtEl>
                                          <p:spTgt spid="124"/>
                                        </p:tgtEl>
                                        <p:attrNameLst>
                                          <p:attrName>style.visibility</p:attrName>
                                        </p:attrNameLst>
                                      </p:cBhvr>
                                      <p:to>
                                        <p:strVal val="visible"/>
                                      </p:to>
                                    </p:set>
                                    <p:animEffect transition="in" filter="wipe(down)">
                                      <p:cBhvr>
                                        <p:cTn id="121" dur="500"/>
                                        <p:tgtEl>
                                          <p:spTgt spid="124"/>
                                        </p:tgtEl>
                                      </p:cBhvr>
                                    </p:animEffect>
                                  </p:childTnLst>
                                </p:cTn>
                              </p:par>
                              <p:par>
                                <p:cTn id="122" presetID="22" presetClass="entr" presetSubtype="4" fill="hold" nodeType="withEffect">
                                  <p:stCondLst>
                                    <p:cond delay="0"/>
                                  </p:stCondLst>
                                  <p:childTnLst>
                                    <p:set>
                                      <p:cBhvr>
                                        <p:cTn id="123" dur="1" fill="hold">
                                          <p:stCondLst>
                                            <p:cond delay="0"/>
                                          </p:stCondLst>
                                        </p:cTn>
                                        <p:tgtEl>
                                          <p:spTgt spid="125"/>
                                        </p:tgtEl>
                                        <p:attrNameLst>
                                          <p:attrName>style.visibility</p:attrName>
                                        </p:attrNameLst>
                                      </p:cBhvr>
                                      <p:to>
                                        <p:strVal val="visible"/>
                                      </p:to>
                                    </p:set>
                                    <p:animEffect transition="in" filter="wipe(down)">
                                      <p:cBhvr>
                                        <p:cTn id="124" dur="500"/>
                                        <p:tgtEl>
                                          <p:spTgt spid="125"/>
                                        </p:tgtEl>
                                      </p:cBhvr>
                                    </p:animEffect>
                                  </p:childTnLst>
                                </p:cTn>
                              </p:par>
                              <p:par>
                                <p:cTn id="125" presetID="22" presetClass="entr" presetSubtype="4" fill="hold" grpId="0" nodeType="withEffect">
                                  <p:stCondLst>
                                    <p:cond delay="0"/>
                                  </p:stCondLst>
                                  <p:childTnLst>
                                    <p:set>
                                      <p:cBhvr>
                                        <p:cTn id="126" dur="1" fill="hold">
                                          <p:stCondLst>
                                            <p:cond delay="0"/>
                                          </p:stCondLst>
                                        </p:cTn>
                                        <p:tgtEl>
                                          <p:spTgt spid="122"/>
                                        </p:tgtEl>
                                        <p:attrNameLst>
                                          <p:attrName>style.visibility</p:attrName>
                                        </p:attrNameLst>
                                      </p:cBhvr>
                                      <p:to>
                                        <p:strVal val="visible"/>
                                      </p:to>
                                    </p:set>
                                    <p:animEffect transition="in" filter="wipe(down)">
                                      <p:cBhvr>
                                        <p:cTn id="127" dur="500"/>
                                        <p:tgtEl>
                                          <p:spTgt spid="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2" grpId="0" animBg="1"/>
      <p:bldP spid="22" grpId="0"/>
      <p:bldP spid="29" grpId="0" animBg="1"/>
      <p:bldP spid="64" grpId="0" animBg="1"/>
      <p:bldP spid="65" grpId="0" animBg="1"/>
      <p:bldP spid="67" grpId="0"/>
      <p:bldP spid="79" grpId="0"/>
      <p:bldP spid="80" grpId="0"/>
      <p:bldP spid="100" grpId="0" animBg="1"/>
      <p:bldP spid="101" grpId="0" animBg="1"/>
      <p:bldP spid="102" grpId="0" animBg="1"/>
      <p:bldP spid="103" grpId="0"/>
      <p:bldP spid="104" grpId="0"/>
      <p:bldP spid="105" grpId="0"/>
      <p:bldP spid="114" grpId="0" animBg="1"/>
      <p:bldP spid="119" grpId="0" animBg="1"/>
      <p:bldP spid="120" grpId="0"/>
      <p:bldP spid="12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524BAF66-B119-A305-62C1-65C00F05893C}"/>
              </a:ext>
            </a:extLst>
          </p:cNvPr>
          <p:cNvSpPr/>
          <p:nvPr/>
        </p:nvSpPr>
        <p:spPr>
          <a:xfrm>
            <a:off x="10900585" y="375281"/>
            <a:ext cx="990725" cy="972481"/>
          </a:xfrm>
          <a:prstGeom prst="ellipse">
            <a:avLst/>
          </a:prstGeom>
          <a:solidFill>
            <a:srgbClr val="EC7A3E"/>
          </a:solidFill>
          <a:ln>
            <a:solidFill>
              <a:schemeClr val="tx1"/>
            </a:solidFill>
          </a:ln>
          <a:effectLst>
            <a:glow rad="63500">
              <a:srgbClr val="EC7A3E">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196EDBF-49F6-33BE-80EC-3E1FEA5EBDFC}"/>
              </a:ext>
            </a:extLst>
          </p:cNvPr>
          <p:cNvSpPr txBox="1"/>
          <p:nvPr/>
        </p:nvSpPr>
        <p:spPr>
          <a:xfrm>
            <a:off x="10819704" y="492866"/>
            <a:ext cx="1163781" cy="646331"/>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chemeClr val="bg1"/>
                </a:solidFill>
                <a:effectLst>
                  <a:outerShdw blurRad="38100" dist="38100" dir="2700000" algn="tl">
                    <a:srgbClr val="000000">
                      <a:alpha val="43137"/>
                    </a:srgbClr>
                  </a:outerShdw>
                </a:effectLst>
              </a:rPr>
              <a:t>تربة تيراروزا</a:t>
            </a:r>
            <a:endParaRPr lang="en-US" b="1" dirty="0">
              <a:solidFill>
                <a:schemeClr val="bg1"/>
              </a:solidFill>
              <a:effectLst>
                <a:outerShdw blurRad="38100" dist="38100" dir="2700000" algn="tl">
                  <a:srgbClr val="000000">
                    <a:alpha val="43137"/>
                  </a:srgbClr>
                </a:outerShdw>
              </a:effectLst>
            </a:endParaRPr>
          </a:p>
        </p:txBody>
      </p:sp>
      <p:cxnSp>
        <p:nvCxnSpPr>
          <p:cNvPr id="21" name="Connector: Elbow 20">
            <a:extLst>
              <a:ext uri="{FF2B5EF4-FFF2-40B4-BE49-F238E27FC236}">
                <a16:creationId xmlns:a16="http://schemas.microsoft.com/office/drawing/2014/main" id="{8B64352D-CEB9-7748-88E1-67E22117A7D0}"/>
              </a:ext>
            </a:extLst>
          </p:cNvPr>
          <p:cNvCxnSpPr/>
          <p:nvPr/>
        </p:nvCxnSpPr>
        <p:spPr>
          <a:xfrm rot="10800000">
            <a:off x="10175193" y="469634"/>
            <a:ext cx="719328" cy="423672"/>
          </a:xfrm>
          <a:prstGeom prst="bentConnector3">
            <a:avLst/>
          </a:prstGeom>
          <a:ln w="28575">
            <a:solidFill>
              <a:schemeClr val="accent2">
                <a:lumMod val="60000"/>
                <a:lumOff val="4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5CCF8B61-ED68-1DCA-2F2D-CA62CA8BC1D9}"/>
              </a:ext>
            </a:extLst>
          </p:cNvPr>
          <p:cNvSpPr txBox="1"/>
          <p:nvPr/>
        </p:nvSpPr>
        <p:spPr>
          <a:xfrm>
            <a:off x="8560265" y="126460"/>
            <a:ext cx="1614928" cy="646331"/>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pPr algn="r"/>
            <a:r>
              <a:rPr lang="ar-EG" sz="3600" b="1" dirty="0">
                <a:solidFill>
                  <a:srgbClr val="EC7A3E"/>
                </a:solidFill>
                <a:effectLst>
                  <a:outerShdw blurRad="38100" dist="38100" dir="2700000" algn="tl">
                    <a:srgbClr val="000000">
                      <a:alpha val="43137"/>
                    </a:srgbClr>
                  </a:outerShdw>
                </a:effectLst>
              </a:rPr>
              <a:t>66</a:t>
            </a:r>
            <a:r>
              <a:rPr lang="en-US" sz="3600" b="1" dirty="0">
                <a:solidFill>
                  <a:srgbClr val="EC7A3E"/>
                </a:solidFill>
                <a:effectLst>
                  <a:outerShdw blurRad="38100" dist="38100" dir="2700000" algn="tl">
                    <a:srgbClr val="000000">
                      <a:alpha val="43137"/>
                    </a:srgbClr>
                  </a:outerShdw>
                </a:effectLst>
              </a:rPr>
              <a:t>%</a:t>
            </a:r>
          </a:p>
        </p:txBody>
      </p:sp>
      <p:pic>
        <p:nvPicPr>
          <p:cNvPr id="23" name="Picture 22">
            <a:extLst>
              <a:ext uri="{FF2B5EF4-FFF2-40B4-BE49-F238E27FC236}">
                <a16:creationId xmlns:a16="http://schemas.microsoft.com/office/drawing/2014/main" id="{74937DE9-012D-6EC7-C979-CE9A25469B89}"/>
              </a:ext>
            </a:extLst>
          </p:cNvPr>
          <p:cNvPicPr>
            <a:picLocks noChangeAspect="1"/>
          </p:cNvPicPr>
          <p:nvPr/>
        </p:nvPicPr>
        <p:blipFill>
          <a:blip r:embed="rId2"/>
          <a:stretch>
            <a:fillRect/>
          </a:stretch>
        </p:blipFill>
        <p:spPr>
          <a:xfrm>
            <a:off x="9884140" y="4091060"/>
            <a:ext cx="2058925" cy="972481"/>
          </a:xfrm>
          <a:prstGeom prst="rect">
            <a:avLst/>
          </a:prstGeom>
        </p:spPr>
      </p:pic>
      <p:pic>
        <p:nvPicPr>
          <p:cNvPr id="24" name="Picture 23">
            <a:extLst>
              <a:ext uri="{FF2B5EF4-FFF2-40B4-BE49-F238E27FC236}">
                <a16:creationId xmlns:a16="http://schemas.microsoft.com/office/drawing/2014/main" id="{7A2CDA1D-06AB-FF13-9891-78F740047ADB}"/>
              </a:ext>
            </a:extLst>
          </p:cNvPr>
          <p:cNvPicPr>
            <a:picLocks noChangeAspect="1"/>
          </p:cNvPicPr>
          <p:nvPr/>
        </p:nvPicPr>
        <p:blipFill>
          <a:blip r:embed="rId3"/>
          <a:stretch>
            <a:fillRect/>
          </a:stretch>
        </p:blipFill>
        <p:spPr>
          <a:xfrm>
            <a:off x="8891331" y="4828191"/>
            <a:ext cx="1812511" cy="972481"/>
          </a:xfrm>
          <a:prstGeom prst="rect">
            <a:avLst/>
          </a:prstGeom>
        </p:spPr>
      </p:pic>
      <p:pic>
        <p:nvPicPr>
          <p:cNvPr id="25" name="Picture 24">
            <a:extLst>
              <a:ext uri="{FF2B5EF4-FFF2-40B4-BE49-F238E27FC236}">
                <a16:creationId xmlns:a16="http://schemas.microsoft.com/office/drawing/2014/main" id="{810E4ACC-EA5F-82CA-AED3-EB847204A382}"/>
              </a:ext>
            </a:extLst>
          </p:cNvPr>
          <p:cNvPicPr>
            <a:picLocks noChangeAspect="1"/>
          </p:cNvPicPr>
          <p:nvPr/>
        </p:nvPicPr>
        <p:blipFill>
          <a:blip r:embed="rId4"/>
          <a:stretch>
            <a:fillRect/>
          </a:stretch>
        </p:blipFill>
        <p:spPr>
          <a:xfrm>
            <a:off x="9998588" y="5687530"/>
            <a:ext cx="1991610" cy="972480"/>
          </a:xfrm>
          <a:prstGeom prst="rect">
            <a:avLst/>
          </a:prstGeom>
        </p:spPr>
      </p:pic>
      <p:sp>
        <p:nvSpPr>
          <p:cNvPr id="26" name="Rectangle 25">
            <a:extLst>
              <a:ext uri="{FF2B5EF4-FFF2-40B4-BE49-F238E27FC236}">
                <a16:creationId xmlns:a16="http://schemas.microsoft.com/office/drawing/2014/main" id="{88CE5894-8872-3ED8-E59E-3AA54D0DD245}"/>
              </a:ext>
            </a:extLst>
          </p:cNvPr>
          <p:cNvSpPr/>
          <p:nvPr/>
        </p:nvSpPr>
        <p:spPr>
          <a:xfrm>
            <a:off x="8907604" y="126460"/>
            <a:ext cx="3214419" cy="6617240"/>
          </a:xfrm>
          <a:prstGeom prst="rect">
            <a:avLst/>
          </a:prstGeom>
          <a:no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44B71AE4-DE23-C440-F1FA-C512B8BCD93B}"/>
              </a:ext>
            </a:extLst>
          </p:cNvPr>
          <p:cNvCxnSpPr/>
          <p:nvPr/>
        </p:nvCxnSpPr>
        <p:spPr>
          <a:xfrm flipH="1">
            <a:off x="8945036" y="4091060"/>
            <a:ext cx="3246964" cy="0"/>
          </a:xfrm>
          <a:prstGeom prst="line">
            <a:avLst/>
          </a:prstGeom>
          <a:ln>
            <a:solidFill>
              <a:schemeClr val="bg1"/>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24DF5501-45B4-26BA-5AD3-7FDF5E2741AE}"/>
              </a:ext>
            </a:extLst>
          </p:cNvPr>
          <p:cNvSpPr/>
          <p:nvPr/>
        </p:nvSpPr>
        <p:spPr>
          <a:xfrm>
            <a:off x="10952340" y="1542593"/>
            <a:ext cx="990725" cy="972481"/>
          </a:xfrm>
          <a:prstGeom prst="ellipse">
            <a:avLst/>
          </a:prstGeom>
          <a:solidFill>
            <a:srgbClr val="27B6E9"/>
          </a:solidFill>
          <a:ln>
            <a:solidFill>
              <a:schemeClr val="tx1"/>
            </a:solidFill>
          </a:ln>
          <a:effectLst>
            <a:glow rad="63500">
              <a:srgbClr val="27B6E9">
                <a:alpha val="40000"/>
              </a:srgbClr>
            </a:glow>
            <a:outerShdw blurRad="50800" dist="38100" dir="6480000" sx="102000" sy="102000" algn="tr" rotWithShape="0">
              <a:prstClr val="black">
                <a:alpha val="40000"/>
              </a:prstClr>
            </a:outerShdw>
            <a:softEdge rad="254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B35CEA91-B2A9-98B8-795E-9E5910B0F186}"/>
              </a:ext>
            </a:extLst>
          </p:cNvPr>
          <p:cNvSpPr txBox="1"/>
          <p:nvPr/>
        </p:nvSpPr>
        <p:spPr>
          <a:xfrm>
            <a:off x="10865811" y="1583358"/>
            <a:ext cx="1163781" cy="923330"/>
          </a:xfrm>
          <a:prstGeom prst="rect">
            <a:avLst/>
          </a:prstGeom>
          <a:noFill/>
          <a:effectLst>
            <a:outerShdw blurRad="50800" dist="50800" dir="5400000" algn="t" rotWithShape="0">
              <a:prstClr val="black">
                <a:alpha val="40000"/>
              </a:prstClr>
            </a:outerShdw>
          </a:effectLst>
        </p:spPr>
        <p:txBody>
          <a:bodyPr wrap="square" rtlCol="0">
            <a:spAutoFit/>
          </a:bodyPr>
          <a:lstStyle/>
          <a:p>
            <a:pPr algn="ctr"/>
            <a:r>
              <a:rPr lang="ar-EG" b="1" dirty="0">
                <a:solidFill>
                  <a:schemeClr val="bg1"/>
                </a:solidFill>
                <a:effectLst>
                  <a:outerShdw blurRad="38100" dist="38100" dir="2700000" algn="tl">
                    <a:srgbClr val="000000">
                      <a:alpha val="43137"/>
                    </a:srgbClr>
                  </a:outerShdw>
                </a:effectLst>
              </a:rPr>
              <a:t>عالية المقاومة للتلوث</a:t>
            </a:r>
            <a:endParaRPr lang="en-US" b="1" dirty="0">
              <a:solidFill>
                <a:schemeClr val="bg1"/>
              </a:solidFill>
              <a:effectLst>
                <a:outerShdw blurRad="38100" dist="38100" dir="2700000" algn="tl">
                  <a:srgbClr val="000000">
                    <a:alpha val="43137"/>
                  </a:srgbClr>
                </a:outerShdw>
              </a:effectLst>
            </a:endParaRPr>
          </a:p>
        </p:txBody>
      </p:sp>
      <p:cxnSp>
        <p:nvCxnSpPr>
          <p:cNvPr id="30" name="Connector: Elbow 29">
            <a:extLst>
              <a:ext uri="{FF2B5EF4-FFF2-40B4-BE49-F238E27FC236}">
                <a16:creationId xmlns:a16="http://schemas.microsoft.com/office/drawing/2014/main" id="{C87CE0D4-5905-E57F-DC26-8F5505B3CF84}"/>
              </a:ext>
            </a:extLst>
          </p:cNvPr>
          <p:cNvCxnSpPr/>
          <p:nvPr/>
        </p:nvCxnSpPr>
        <p:spPr>
          <a:xfrm rot="10800000">
            <a:off x="10226948" y="1636946"/>
            <a:ext cx="719328" cy="423672"/>
          </a:xfrm>
          <a:prstGeom prst="bentConnector3">
            <a:avLst/>
          </a:prstGeom>
          <a:ln w="28575">
            <a:solidFill>
              <a:schemeClr val="accent1">
                <a:lumMod val="60000"/>
                <a:lumOff val="4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3969F735-5620-970B-2E11-9F9E807DC225}"/>
              </a:ext>
            </a:extLst>
          </p:cNvPr>
          <p:cNvSpPr txBox="1"/>
          <p:nvPr/>
        </p:nvSpPr>
        <p:spPr>
          <a:xfrm>
            <a:off x="8612020" y="1293772"/>
            <a:ext cx="1614928" cy="646331"/>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pPr algn="r"/>
            <a:r>
              <a:rPr lang="ar-EG" sz="3600" b="1" dirty="0">
                <a:solidFill>
                  <a:srgbClr val="27B6E9"/>
                </a:solidFill>
                <a:effectLst>
                  <a:outerShdw blurRad="38100" dist="38100" dir="2700000" algn="tl">
                    <a:srgbClr val="000000">
                      <a:alpha val="43137"/>
                    </a:srgbClr>
                  </a:outerShdw>
                </a:effectLst>
              </a:rPr>
              <a:t>41</a:t>
            </a:r>
            <a:r>
              <a:rPr lang="en-US" sz="3600" b="1" dirty="0">
                <a:solidFill>
                  <a:srgbClr val="27B6E9"/>
                </a:solidFill>
                <a:effectLst>
                  <a:outerShdw blurRad="38100" dist="38100" dir="2700000" algn="tl">
                    <a:srgbClr val="000000">
                      <a:alpha val="43137"/>
                    </a:srgbClr>
                  </a:outerShdw>
                </a:effectLst>
              </a:rPr>
              <a:t>%</a:t>
            </a:r>
          </a:p>
        </p:txBody>
      </p:sp>
      <p:cxnSp>
        <p:nvCxnSpPr>
          <p:cNvPr id="32" name="Straight Connector 31">
            <a:extLst>
              <a:ext uri="{FF2B5EF4-FFF2-40B4-BE49-F238E27FC236}">
                <a16:creationId xmlns:a16="http://schemas.microsoft.com/office/drawing/2014/main" id="{31864E37-6E1D-0592-3A98-666092454118}"/>
              </a:ext>
            </a:extLst>
          </p:cNvPr>
          <p:cNvCxnSpPr/>
          <p:nvPr/>
        </p:nvCxnSpPr>
        <p:spPr>
          <a:xfrm flipH="1">
            <a:off x="8891331" y="2607730"/>
            <a:ext cx="3246964" cy="0"/>
          </a:xfrm>
          <a:prstGeom prst="line">
            <a:avLst/>
          </a:prstGeom>
          <a:ln>
            <a:solidFill>
              <a:schemeClr val="bg1"/>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026" name="Picture 2" descr="Farmer, farming, harvest, hay, pitchfork, trolley icon - Download on ...">
            <a:extLst>
              <a:ext uri="{FF2B5EF4-FFF2-40B4-BE49-F238E27FC236}">
                <a16:creationId xmlns:a16="http://schemas.microsoft.com/office/drawing/2014/main" id="{540BA051-8E8E-E6FD-EEE1-4E71F1F0B5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7746" y="2708773"/>
            <a:ext cx="1299909" cy="1299909"/>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Connector: Elbow 33">
            <a:extLst>
              <a:ext uri="{FF2B5EF4-FFF2-40B4-BE49-F238E27FC236}">
                <a16:creationId xmlns:a16="http://schemas.microsoft.com/office/drawing/2014/main" id="{0F30859F-4AD0-42DA-1896-877A690AC137}"/>
              </a:ext>
            </a:extLst>
          </p:cNvPr>
          <p:cNvCxnSpPr/>
          <p:nvPr/>
        </p:nvCxnSpPr>
        <p:spPr>
          <a:xfrm rot="10800000">
            <a:off x="10210219" y="3053800"/>
            <a:ext cx="719328" cy="423672"/>
          </a:xfrm>
          <a:prstGeom prst="bentConnector3">
            <a:avLst/>
          </a:prstGeom>
          <a:ln w="28575">
            <a:solidFill>
              <a:schemeClr val="accent6">
                <a:lumMod val="60000"/>
                <a:lumOff val="40000"/>
              </a:schemeClr>
            </a:solidFill>
            <a:prstDash val="sysDash"/>
            <a:tailEnd type="triangle"/>
          </a:ln>
          <a:effectLst>
            <a:outerShdw blurRad="50800" dist="38100" dir="8100000" algn="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A206534F-51C8-24A7-6C47-33AAF205D5BC}"/>
              </a:ext>
            </a:extLst>
          </p:cNvPr>
          <p:cNvSpPr txBox="1"/>
          <p:nvPr/>
        </p:nvSpPr>
        <p:spPr>
          <a:xfrm>
            <a:off x="8595291" y="2710626"/>
            <a:ext cx="1614928" cy="646331"/>
          </a:xfrm>
          <a:prstGeom prst="rect">
            <a:avLst/>
          </a:prstGeom>
          <a:noFill/>
          <a:effectLst>
            <a:glow rad="63500">
              <a:schemeClr val="accent4">
                <a:satMod val="175000"/>
                <a:alpha val="40000"/>
              </a:schemeClr>
            </a:glow>
            <a:outerShdw blurRad="50800" dist="38100" dir="8100000" algn="tr" rotWithShape="0">
              <a:prstClr val="black">
                <a:alpha val="40000"/>
              </a:prstClr>
            </a:outerShdw>
          </a:effectLst>
        </p:spPr>
        <p:txBody>
          <a:bodyPr wrap="square" rtlCol="0">
            <a:spAutoFit/>
          </a:bodyPr>
          <a:lstStyle/>
          <a:p>
            <a:pPr algn="r"/>
            <a:r>
              <a:rPr lang="en-US" sz="3600" b="1" dirty="0">
                <a:solidFill>
                  <a:schemeClr val="accent6"/>
                </a:solidFill>
                <a:effectLst>
                  <a:outerShdw blurRad="38100" dist="38100" dir="2700000" algn="tl">
                    <a:srgbClr val="000000">
                      <a:alpha val="43137"/>
                    </a:srgbClr>
                  </a:outerShdw>
                </a:effectLst>
              </a:rPr>
              <a:t>2806</a:t>
            </a:r>
          </a:p>
        </p:txBody>
      </p:sp>
      <p:sp>
        <p:nvSpPr>
          <p:cNvPr id="36" name="TextBox 35">
            <a:extLst>
              <a:ext uri="{FF2B5EF4-FFF2-40B4-BE49-F238E27FC236}">
                <a16:creationId xmlns:a16="http://schemas.microsoft.com/office/drawing/2014/main" id="{8FF7C640-FFE9-3CFF-4A7A-C15346212F2E}"/>
              </a:ext>
            </a:extLst>
          </p:cNvPr>
          <p:cNvSpPr txBox="1"/>
          <p:nvPr/>
        </p:nvSpPr>
        <p:spPr>
          <a:xfrm>
            <a:off x="9064006" y="3322522"/>
            <a:ext cx="1181202" cy="646331"/>
          </a:xfrm>
          <a:prstGeom prst="rect">
            <a:avLst/>
          </a:prstGeom>
          <a:noFill/>
        </p:spPr>
        <p:txBody>
          <a:bodyPr wrap="square" rtlCol="0">
            <a:spAutoFit/>
          </a:bodyPr>
          <a:lstStyle/>
          <a:p>
            <a:pPr algn="ctr"/>
            <a:r>
              <a:rPr lang="ar-EG" b="1" dirty="0">
                <a:solidFill>
                  <a:schemeClr val="accent6"/>
                </a:solidFill>
                <a:effectLst>
                  <a:outerShdw blurRad="38100" dist="38100" dir="2700000" algn="tl">
                    <a:srgbClr val="000000">
                      <a:alpha val="43137"/>
                    </a:srgbClr>
                  </a:outerShdw>
                </a:effectLst>
              </a:rPr>
              <a:t>عدد الحائزين الزراعين</a:t>
            </a:r>
            <a:endParaRPr lang="en-US" b="1" dirty="0">
              <a:solidFill>
                <a:schemeClr val="accent6"/>
              </a:solidFill>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BB52410E-A159-98E9-FF29-F5EAE50A26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8875059" cy="6858000"/>
          </a:xfrm>
          <a:prstGeom prst="rect">
            <a:avLst/>
          </a:prstGeom>
        </p:spPr>
      </p:pic>
      <p:sp>
        <p:nvSpPr>
          <p:cNvPr id="2" name="Rectangle 1">
            <a:extLst>
              <a:ext uri="{FF2B5EF4-FFF2-40B4-BE49-F238E27FC236}">
                <a16:creationId xmlns:a16="http://schemas.microsoft.com/office/drawing/2014/main" id="{40FCFE54-51D1-A0A3-C8CF-8EB18EFB4471}"/>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Tree>
    <p:extLst>
      <p:ext uri="{BB962C8B-B14F-4D97-AF65-F5344CB8AC3E}">
        <p14:creationId xmlns:p14="http://schemas.microsoft.com/office/powerpoint/2010/main" val="2019020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wipe(down)">
                                      <p:cBhvr>
                                        <p:cTn id="12" dur="500"/>
                                        <p:tgtEl>
                                          <p:spTgt spid="36"/>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ipe(down)">
                                      <p:cBhvr>
                                        <p:cTn id="15" dur="500"/>
                                        <p:tgtEl>
                                          <p:spTgt spid="19"/>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wipe(down)">
                                      <p:cBhvr>
                                        <p:cTn id="18" dur="500"/>
                                        <p:tgtEl>
                                          <p:spTgt spid="20"/>
                                        </p:tgtEl>
                                      </p:cBhvr>
                                    </p:animEffect>
                                  </p:childTnLst>
                                </p:cTn>
                              </p:par>
                              <p:par>
                                <p:cTn id="19" presetID="22" presetClass="entr" presetSubtype="4"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wipe(down)">
                                      <p:cBhvr>
                                        <p:cTn id="21" dur="500"/>
                                        <p:tgtEl>
                                          <p:spTgt spid="21"/>
                                        </p:tgtEl>
                                      </p:cBhvr>
                                    </p:animEffect>
                                  </p:childTnLst>
                                </p:cTn>
                              </p:par>
                              <p:par>
                                <p:cTn id="22" presetID="22" presetClass="entr" presetSubtype="4" fill="hold"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wipe(down)">
                                      <p:cBhvr>
                                        <p:cTn id="24" dur="500"/>
                                        <p:tgtEl>
                                          <p:spTgt spid="24"/>
                                        </p:tgtEl>
                                      </p:cBhvr>
                                    </p:animEffect>
                                  </p:childTnLst>
                                </p:cTn>
                              </p:par>
                              <p:par>
                                <p:cTn id="25" presetID="22" presetClass="entr" presetSubtype="4"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wipe(down)">
                                      <p:cBhvr>
                                        <p:cTn id="27" dur="500"/>
                                        <p:tgtEl>
                                          <p:spTgt spid="25"/>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wipe(down)">
                                      <p:cBhvr>
                                        <p:cTn id="30" dur="500"/>
                                        <p:tgtEl>
                                          <p:spTgt spid="26"/>
                                        </p:tgtEl>
                                      </p:cBhvr>
                                    </p:animEffect>
                                  </p:childTnLst>
                                </p:cTn>
                              </p:par>
                              <p:par>
                                <p:cTn id="31" presetID="22" presetClass="entr" presetSubtype="4" fill="hold" nodeType="withEffect">
                                  <p:stCondLst>
                                    <p:cond delay="0"/>
                                  </p:stCondLst>
                                  <p:childTnLst>
                                    <p:set>
                                      <p:cBhvr>
                                        <p:cTn id="32" dur="1" fill="hold">
                                          <p:stCondLst>
                                            <p:cond delay="0"/>
                                          </p:stCondLst>
                                        </p:cTn>
                                        <p:tgtEl>
                                          <p:spTgt spid="27"/>
                                        </p:tgtEl>
                                        <p:attrNameLst>
                                          <p:attrName>style.visibility</p:attrName>
                                        </p:attrNameLst>
                                      </p:cBhvr>
                                      <p:to>
                                        <p:strVal val="visible"/>
                                      </p:to>
                                    </p:set>
                                    <p:animEffect transition="in" filter="wipe(down)">
                                      <p:cBhvr>
                                        <p:cTn id="33" dur="500"/>
                                        <p:tgtEl>
                                          <p:spTgt spid="27"/>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wipe(down)">
                                      <p:cBhvr>
                                        <p:cTn id="36" dur="500"/>
                                        <p:tgtEl>
                                          <p:spTgt spid="28"/>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wipe(down)">
                                      <p:cBhvr>
                                        <p:cTn id="39" dur="500"/>
                                        <p:tgtEl>
                                          <p:spTgt spid="29"/>
                                        </p:tgtEl>
                                      </p:cBhvr>
                                    </p:animEffect>
                                  </p:childTnLst>
                                </p:cTn>
                              </p:par>
                              <p:par>
                                <p:cTn id="40" presetID="22" presetClass="entr" presetSubtype="4" fill="hold" nodeType="with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wipe(down)">
                                      <p:cBhvr>
                                        <p:cTn id="42" dur="500"/>
                                        <p:tgtEl>
                                          <p:spTgt spid="30"/>
                                        </p:tgtEl>
                                      </p:cBhvr>
                                    </p:animEffect>
                                  </p:childTnLst>
                                </p:cTn>
                              </p:par>
                              <p:par>
                                <p:cTn id="43" presetID="22" presetClass="entr" presetSubtype="4" fill="hold" nodeType="withEffect">
                                  <p:stCondLst>
                                    <p:cond delay="0"/>
                                  </p:stCondLst>
                                  <p:childTnLst>
                                    <p:set>
                                      <p:cBhvr>
                                        <p:cTn id="44" dur="1" fill="hold">
                                          <p:stCondLst>
                                            <p:cond delay="0"/>
                                          </p:stCondLst>
                                        </p:cTn>
                                        <p:tgtEl>
                                          <p:spTgt spid="32"/>
                                        </p:tgtEl>
                                        <p:attrNameLst>
                                          <p:attrName>style.visibility</p:attrName>
                                        </p:attrNameLst>
                                      </p:cBhvr>
                                      <p:to>
                                        <p:strVal val="visible"/>
                                      </p:to>
                                    </p:set>
                                    <p:animEffect transition="in" filter="wipe(down)">
                                      <p:cBhvr>
                                        <p:cTn id="45" dur="500"/>
                                        <p:tgtEl>
                                          <p:spTgt spid="32"/>
                                        </p:tgtEl>
                                      </p:cBhvr>
                                    </p:animEffect>
                                  </p:childTnLst>
                                </p:cTn>
                              </p:par>
                              <p:par>
                                <p:cTn id="46" presetID="22" presetClass="entr" presetSubtype="4" fill="hold" nodeType="withEffect">
                                  <p:stCondLst>
                                    <p:cond delay="0"/>
                                  </p:stCondLst>
                                  <p:childTnLst>
                                    <p:set>
                                      <p:cBhvr>
                                        <p:cTn id="47" dur="1" fill="hold">
                                          <p:stCondLst>
                                            <p:cond delay="0"/>
                                          </p:stCondLst>
                                        </p:cTn>
                                        <p:tgtEl>
                                          <p:spTgt spid="1026"/>
                                        </p:tgtEl>
                                        <p:attrNameLst>
                                          <p:attrName>style.visibility</p:attrName>
                                        </p:attrNameLst>
                                      </p:cBhvr>
                                      <p:to>
                                        <p:strVal val="visible"/>
                                      </p:to>
                                    </p:set>
                                    <p:animEffect transition="in" filter="wipe(down)">
                                      <p:cBhvr>
                                        <p:cTn id="48" dur="500"/>
                                        <p:tgtEl>
                                          <p:spTgt spid="1026"/>
                                        </p:tgtEl>
                                      </p:cBhvr>
                                    </p:animEffect>
                                  </p:childTnLst>
                                </p:cTn>
                              </p:par>
                              <p:par>
                                <p:cTn id="49" presetID="22" presetClass="entr" presetSubtype="4" fill="hold" nodeType="withEffect">
                                  <p:stCondLst>
                                    <p:cond delay="0"/>
                                  </p:stCondLst>
                                  <p:childTnLst>
                                    <p:set>
                                      <p:cBhvr>
                                        <p:cTn id="50" dur="1" fill="hold">
                                          <p:stCondLst>
                                            <p:cond delay="0"/>
                                          </p:stCondLst>
                                        </p:cTn>
                                        <p:tgtEl>
                                          <p:spTgt spid="34"/>
                                        </p:tgtEl>
                                        <p:attrNameLst>
                                          <p:attrName>style.visibility</p:attrName>
                                        </p:attrNameLst>
                                      </p:cBhvr>
                                      <p:to>
                                        <p:strVal val="visible"/>
                                      </p:to>
                                    </p:set>
                                    <p:animEffect transition="in" filter="wipe(down)">
                                      <p:cBhvr>
                                        <p:cTn id="51" dur="500"/>
                                        <p:tgtEl>
                                          <p:spTgt spid="34"/>
                                        </p:tgtEl>
                                      </p:cBhvr>
                                    </p:animEffect>
                                  </p:childTnLst>
                                </p:cTn>
                              </p:par>
                              <p:par>
                                <p:cTn id="52" presetID="22" presetClass="entr" presetSubtype="4" fill="hold" grpId="0" nodeType="withEffect">
                                  <p:stCondLst>
                                    <p:cond delay="0"/>
                                  </p:stCondLst>
                                  <p:childTnLst>
                                    <p:set>
                                      <p:cBhvr>
                                        <p:cTn id="53" dur="1" fill="hold">
                                          <p:stCondLst>
                                            <p:cond delay="0"/>
                                          </p:stCondLst>
                                        </p:cTn>
                                        <p:tgtEl>
                                          <p:spTgt spid="31"/>
                                        </p:tgtEl>
                                        <p:attrNameLst>
                                          <p:attrName>style.visibility</p:attrName>
                                        </p:attrNameLst>
                                      </p:cBhvr>
                                      <p:to>
                                        <p:strVal val="visible"/>
                                      </p:to>
                                    </p:set>
                                    <p:animEffect transition="in" filter="wipe(down)">
                                      <p:cBhvr>
                                        <p:cTn id="54" dur="500"/>
                                        <p:tgtEl>
                                          <p:spTgt spid="31"/>
                                        </p:tgtEl>
                                      </p:cBhvr>
                                    </p:animEffect>
                                  </p:childTnLst>
                                </p:cTn>
                              </p:par>
                              <p:par>
                                <p:cTn id="55" presetID="22" presetClass="entr" presetSubtype="4" fill="hold" grpId="0" nodeType="with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wipe(down)">
                                      <p:cBhvr>
                                        <p:cTn id="57" dur="500"/>
                                        <p:tgtEl>
                                          <p:spTgt spid="22"/>
                                        </p:tgtEl>
                                      </p:cBhvr>
                                    </p:animEffect>
                                  </p:childTnLst>
                                </p:cTn>
                              </p:par>
                              <p:par>
                                <p:cTn id="58" presetID="22" presetClass="entr" presetSubtype="4" fill="hold" grpId="0" nodeType="withEffect">
                                  <p:stCondLst>
                                    <p:cond delay="0"/>
                                  </p:stCondLst>
                                  <p:childTnLst>
                                    <p:set>
                                      <p:cBhvr>
                                        <p:cTn id="59" dur="1" fill="hold">
                                          <p:stCondLst>
                                            <p:cond delay="0"/>
                                          </p:stCondLst>
                                        </p:cTn>
                                        <p:tgtEl>
                                          <p:spTgt spid="35"/>
                                        </p:tgtEl>
                                        <p:attrNameLst>
                                          <p:attrName>style.visibility</p:attrName>
                                        </p:attrNameLst>
                                      </p:cBhvr>
                                      <p:to>
                                        <p:strVal val="visible"/>
                                      </p:to>
                                    </p:set>
                                    <p:animEffect transition="in" filter="wipe(down)">
                                      <p:cBhvr>
                                        <p:cTn id="60" dur="500"/>
                                        <p:tgtEl>
                                          <p:spTgt spid="35"/>
                                        </p:tgtEl>
                                      </p:cBhvr>
                                    </p:animEffect>
                                  </p:childTnLst>
                                </p:cTn>
                              </p:par>
                              <p:par>
                                <p:cTn id="61" presetID="22" presetClass="entr" presetSubtype="4" fill="hold" nodeType="with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wipe(down)">
                                      <p:cBhvr>
                                        <p:cTn id="6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p:bldP spid="22" grpId="0"/>
      <p:bldP spid="26" grpId="0" animBg="1"/>
      <p:bldP spid="28" grpId="0" animBg="1"/>
      <p:bldP spid="29" grpId="0"/>
      <p:bldP spid="31" grpId="0"/>
      <p:bldP spid="35" grpId="0"/>
      <p:bldP spid="36"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CA536AE9-22D9-E2DF-4C86-CB731FA1E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7" b="16851"/>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88">
            <a:extLst>
              <a:ext uri="{FF2B5EF4-FFF2-40B4-BE49-F238E27FC236}">
                <a16:creationId xmlns:a16="http://schemas.microsoft.com/office/drawing/2014/main" id="{7C870ED9-0C72-39EB-8564-10434F20D582}"/>
              </a:ext>
            </a:extLst>
          </p:cNvPr>
          <p:cNvSpPr/>
          <p:nvPr/>
        </p:nvSpPr>
        <p:spPr>
          <a:xfrm>
            <a:off x="0" y="-1"/>
            <a:ext cx="12192000" cy="6858000"/>
          </a:xfrm>
          <a:prstGeom prst="rect">
            <a:avLst/>
          </a:prstGeom>
          <a:solidFill>
            <a:schemeClr val="accent6">
              <a:lumMod val="7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3" name="Rectangle: Rounded Corners 2">
            <a:extLst>
              <a:ext uri="{FF2B5EF4-FFF2-40B4-BE49-F238E27FC236}">
                <a16:creationId xmlns:a16="http://schemas.microsoft.com/office/drawing/2014/main" id="{6D314C13-7EB7-3363-BE8E-3CB6F5D3EA7C}"/>
              </a:ext>
            </a:extLst>
          </p:cNvPr>
          <p:cNvSpPr/>
          <p:nvPr/>
        </p:nvSpPr>
        <p:spPr>
          <a:xfrm>
            <a:off x="-902404" y="5528219"/>
            <a:ext cx="13094404" cy="183424"/>
          </a:xfrm>
          <a:prstGeom prst="roundRect">
            <a:avLst/>
          </a:prstGeom>
          <a:solidFill>
            <a:srgbClr val="FEBB27"/>
          </a:solidFill>
          <a:ln>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4">
            <a:extLst>
              <a:ext uri="{FF2B5EF4-FFF2-40B4-BE49-F238E27FC236}">
                <a16:creationId xmlns:a16="http://schemas.microsoft.com/office/drawing/2014/main" id="{9CDA2FEC-44A5-4F75-A89B-3E013EB5D120}"/>
              </a:ext>
            </a:extLst>
          </p:cNvPr>
          <p:cNvSpPr/>
          <p:nvPr/>
        </p:nvSpPr>
        <p:spPr>
          <a:xfrm>
            <a:off x="1090569" y="3769908"/>
            <a:ext cx="10846873" cy="923330"/>
          </a:xfrm>
          <a:prstGeom prst="rect">
            <a:avLst/>
          </a:prstGeom>
        </p:spPr>
        <p:txBody>
          <a:bodyPr wrap="square">
            <a:spAutoFit/>
          </a:bodyPr>
          <a:lstStyle/>
          <a:p>
            <a:pPr algn="r" rtl="1"/>
            <a:r>
              <a:rPr lang="ar-EG" sz="5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مرحلة صياغة المشروع</a:t>
            </a:r>
            <a:endParaRPr lang="en-US"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5" name="Rectangle: Rounded Corners 4">
            <a:extLst>
              <a:ext uri="{FF2B5EF4-FFF2-40B4-BE49-F238E27FC236}">
                <a16:creationId xmlns:a16="http://schemas.microsoft.com/office/drawing/2014/main" id="{D7926E9D-E885-87B4-4E54-A0343B31D0AE}"/>
              </a:ext>
            </a:extLst>
          </p:cNvPr>
          <p:cNvSpPr/>
          <p:nvPr/>
        </p:nvSpPr>
        <p:spPr>
          <a:xfrm>
            <a:off x="7041930" y="5312754"/>
            <a:ext cx="8198070" cy="578069"/>
          </a:xfrm>
          <a:prstGeom prst="roundRect">
            <a:avLst/>
          </a:prstGeom>
          <a:solidFill>
            <a:schemeClr val="bg1"/>
          </a:solidFill>
          <a:ln>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3030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3" name="Picture 1052" descr="Picture background">
            <a:extLst>
              <a:ext uri="{FF2B5EF4-FFF2-40B4-BE49-F238E27FC236}">
                <a16:creationId xmlns:a16="http://schemas.microsoft.com/office/drawing/2014/main" id="{19931426-3FDE-8136-E41F-5205F659885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1051">
            <a:extLst>
              <a:ext uri="{FF2B5EF4-FFF2-40B4-BE49-F238E27FC236}">
                <a16:creationId xmlns:a16="http://schemas.microsoft.com/office/drawing/2014/main" id="{9813819D-0550-59BE-E363-CB9D2A2A55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9879" y="2852445"/>
            <a:ext cx="3818990" cy="3841995"/>
          </a:xfrm>
          <a:prstGeom prst="rect">
            <a:avLst/>
          </a:prstGeom>
          <a:effectLst>
            <a:outerShdw blurRad="63500" sx="102000" sy="102000" algn="ctr" rotWithShape="0">
              <a:prstClr val="black">
                <a:alpha val="40000"/>
              </a:prstClr>
            </a:outerShdw>
          </a:effectLst>
        </p:spPr>
      </p:pic>
      <p:sp>
        <p:nvSpPr>
          <p:cNvPr id="19" name="Rectangle: Rounded Corners 18">
            <a:extLst>
              <a:ext uri="{FF2B5EF4-FFF2-40B4-BE49-F238E27FC236}">
                <a16:creationId xmlns:a16="http://schemas.microsoft.com/office/drawing/2014/main" id="{7ADB94DA-9F7A-0DA6-0496-ED6912546480}"/>
              </a:ext>
            </a:extLst>
          </p:cNvPr>
          <p:cNvSpPr/>
          <p:nvPr/>
        </p:nvSpPr>
        <p:spPr>
          <a:xfrm>
            <a:off x="1186774" y="2099951"/>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2" algn="l">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دمج الزراعة مع البيئة الحضرية </a:t>
            </a:r>
          </a:p>
        </p:txBody>
      </p:sp>
      <p:sp>
        <p:nvSpPr>
          <p:cNvPr id="20" name="Rectangle: Rounded Corners 19">
            <a:extLst>
              <a:ext uri="{FF2B5EF4-FFF2-40B4-BE49-F238E27FC236}">
                <a16:creationId xmlns:a16="http://schemas.microsoft.com/office/drawing/2014/main" id="{D7469068-E7CE-0548-3E50-025B5FF9CB06}"/>
              </a:ext>
            </a:extLst>
          </p:cNvPr>
          <p:cNvSpPr/>
          <p:nvPr/>
        </p:nvSpPr>
        <p:spPr>
          <a:xfrm>
            <a:off x="1186774" y="2683108"/>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2" algn="l">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استخدام الأراضي غير المستغلة</a:t>
            </a:r>
          </a:p>
        </p:txBody>
      </p:sp>
      <p:pic>
        <p:nvPicPr>
          <p:cNvPr id="30" name="Picture 29">
            <a:extLst>
              <a:ext uri="{FF2B5EF4-FFF2-40B4-BE49-F238E27FC236}">
                <a16:creationId xmlns:a16="http://schemas.microsoft.com/office/drawing/2014/main" id="{A8AB6843-9AC4-E319-D92B-179B2E916E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4451" y="3278816"/>
            <a:ext cx="3415624" cy="3415624"/>
          </a:xfrm>
          <a:prstGeom prst="rect">
            <a:avLst/>
          </a:prstGeom>
          <a:effectLst>
            <a:outerShdw blurRad="63500" sx="105000" sy="105000" algn="ctr" rotWithShape="0">
              <a:prstClr val="black">
                <a:alpha val="40000"/>
              </a:prstClr>
            </a:outerShdw>
          </a:effectLst>
        </p:spPr>
      </p:pic>
      <p:sp>
        <p:nvSpPr>
          <p:cNvPr id="1036" name="Rectangle: Rounded Corners 1035">
            <a:extLst>
              <a:ext uri="{FF2B5EF4-FFF2-40B4-BE49-F238E27FC236}">
                <a16:creationId xmlns:a16="http://schemas.microsoft.com/office/drawing/2014/main" id="{C049BD3E-076E-7F6D-3AF7-25B164896B59}"/>
              </a:ext>
            </a:extLst>
          </p:cNvPr>
          <p:cNvSpPr/>
          <p:nvPr/>
        </p:nvSpPr>
        <p:spPr>
          <a:xfrm>
            <a:off x="1186774" y="2084267"/>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زيادة إنتاج الغذاء المحلي</a:t>
            </a:r>
          </a:p>
        </p:txBody>
      </p:sp>
      <p:sp>
        <p:nvSpPr>
          <p:cNvPr id="1038" name="Rectangle: Rounded Corners 1037">
            <a:extLst>
              <a:ext uri="{FF2B5EF4-FFF2-40B4-BE49-F238E27FC236}">
                <a16:creationId xmlns:a16="http://schemas.microsoft.com/office/drawing/2014/main" id="{AB31B343-3955-284C-8E72-CCF2AE48B890}"/>
              </a:ext>
            </a:extLst>
          </p:cNvPr>
          <p:cNvSpPr/>
          <p:nvPr/>
        </p:nvSpPr>
        <p:spPr>
          <a:xfrm>
            <a:off x="1181590" y="2685029"/>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تقليل الإعتماد على المنتجات المستوردة</a:t>
            </a:r>
          </a:p>
        </p:txBody>
      </p:sp>
      <p:pic>
        <p:nvPicPr>
          <p:cNvPr id="1039" name="Picture 1038">
            <a:extLst>
              <a:ext uri="{FF2B5EF4-FFF2-40B4-BE49-F238E27FC236}">
                <a16:creationId xmlns:a16="http://schemas.microsoft.com/office/drawing/2014/main" id="{4CC23EFC-4DC3-A3BA-078F-1A700D7B2E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95669" y="3294317"/>
            <a:ext cx="3415624" cy="3415624"/>
          </a:xfrm>
          <a:prstGeom prst="rect">
            <a:avLst/>
          </a:prstGeom>
          <a:effectLst>
            <a:outerShdw blurRad="63500" sx="102000" sy="102000" algn="ctr" rotWithShape="0">
              <a:prstClr val="black">
                <a:alpha val="40000"/>
              </a:prstClr>
            </a:outerShdw>
          </a:effectLst>
        </p:spPr>
      </p:pic>
      <p:sp>
        <p:nvSpPr>
          <p:cNvPr id="1042" name="Rectangle: Rounded Corners 1041">
            <a:extLst>
              <a:ext uri="{FF2B5EF4-FFF2-40B4-BE49-F238E27FC236}">
                <a16:creationId xmlns:a16="http://schemas.microsoft.com/office/drawing/2014/main" id="{9EC31720-6E31-2C44-2E8A-07BD8D936ECE}"/>
              </a:ext>
            </a:extLst>
          </p:cNvPr>
          <p:cNvSpPr/>
          <p:nvPr/>
        </p:nvSpPr>
        <p:spPr>
          <a:xfrm>
            <a:off x="1195581" y="2100835"/>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تقليل تأثير التغيير المناخي</a:t>
            </a:r>
          </a:p>
        </p:txBody>
      </p:sp>
      <p:sp>
        <p:nvSpPr>
          <p:cNvPr id="1043" name="Rectangle: Rounded Corners 1042">
            <a:extLst>
              <a:ext uri="{FF2B5EF4-FFF2-40B4-BE49-F238E27FC236}">
                <a16:creationId xmlns:a16="http://schemas.microsoft.com/office/drawing/2014/main" id="{F9E02436-E852-6D9E-15BE-B6B4DEAF5C83}"/>
              </a:ext>
            </a:extLst>
          </p:cNvPr>
          <p:cNvSpPr/>
          <p:nvPr/>
        </p:nvSpPr>
        <p:spPr>
          <a:xfrm>
            <a:off x="1195581" y="2665608"/>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تحسين جودة الهواء وتقليل الحرارة الحضرية</a:t>
            </a:r>
          </a:p>
        </p:txBody>
      </p:sp>
      <p:sp>
        <p:nvSpPr>
          <p:cNvPr id="1044" name="Rectangle: Rounded Corners 1043">
            <a:extLst>
              <a:ext uri="{FF2B5EF4-FFF2-40B4-BE49-F238E27FC236}">
                <a16:creationId xmlns:a16="http://schemas.microsoft.com/office/drawing/2014/main" id="{165E180D-2097-C3D7-5E4A-A6ECBF48B09C}"/>
              </a:ext>
            </a:extLst>
          </p:cNvPr>
          <p:cNvSpPr/>
          <p:nvPr/>
        </p:nvSpPr>
        <p:spPr>
          <a:xfrm>
            <a:off x="1195581" y="3263315"/>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استخدام تقنيات حديثة في الزراعة</a:t>
            </a:r>
          </a:p>
        </p:txBody>
      </p:sp>
      <p:sp>
        <p:nvSpPr>
          <p:cNvPr id="1045" name="Rectangle: Rounded Corners 1044">
            <a:extLst>
              <a:ext uri="{FF2B5EF4-FFF2-40B4-BE49-F238E27FC236}">
                <a16:creationId xmlns:a16="http://schemas.microsoft.com/office/drawing/2014/main" id="{22D62F33-0E16-B204-0CF5-CA8277D3B5E5}"/>
              </a:ext>
            </a:extLst>
          </p:cNvPr>
          <p:cNvSpPr/>
          <p:nvPr/>
        </p:nvSpPr>
        <p:spPr>
          <a:xfrm>
            <a:off x="1211669" y="3834240"/>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انشاء مراكز تعليمية تكنولوجية</a:t>
            </a:r>
          </a:p>
        </p:txBody>
      </p:sp>
      <p:pic>
        <p:nvPicPr>
          <p:cNvPr id="1048" name="Picture 1047">
            <a:extLst>
              <a:ext uri="{FF2B5EF4-FFF2-40B4-BE49-F238E27FC236}">
                <a16:creationId xmlns:a16="http://schemas.microsoft.com/office/drawing/2014/main" id="{87287EE3-6261-ADD8-640F-664D3D3F7F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0262" y="4219952"/>
            <a:ext cx="3876929" cy="2584619"/>
          </a:xfrm>
          <a:prstGeom prst="rect">
            <a:avLst/>
          </a:prstGeom>
          <a:effectLst>
            <a:outerShdw blurRad="63500" sx="102000" sy="102000" algn="ctr" rotWithShape="0">
              <a:prstClr val="black">
                <a:alpha val="40000"/>
              </a:prstClr>
            </a:outerShdw>
          </a:effectLst>
        </p:spPr>
      </p:pic>
      <p:sp>
        <p:nvSpPr>
          <p:cNvPr id="1049" name="Rectangle: Rounded Corners 1048">
            <a:extLst>
              <a:ext uri="{FF2B5EF4-FFF2-40B4-BE49-F238E27FC236}">
                <a16:creationId xmlns:a16="http://schemas.microsoft.com/office/drawing/2014/main" id="{4A9D0A6C-E723-836B-27AC-0683E145202D}"/>
              </a:ext>
            </a:extLst>
          </p:cNvPr>
          <p:cNvSpPr/>
          <p:nvPr/>
        </p:nvSpPr>
        <p:spPr>
          <a:xfrm>
            <a:off x="1163819" y="2101190"/>
            <a:ext cx="3876929" cy="410547"/>
          </a:xfrm>
          <a:prstGeom prst="roundRect">
            <a:avLst/>
          </a:prstGeom>
          <a:solidFill>
            <a:srgbClr val="E3FFCF"/>
          </a:solidFill>
          <a:ln>
            <a:solidFill>
              <a:srgbClr val="E3FFCF"/>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خلق فرص عمل في قطاع الزراعة الحضرية</a:t>
            </a:r>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F2F2F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bg1">
                        <a:lumMod val="75000"/>
                      </a:schemeClr>
                    </a:solidFill>
                    <a:latin typeface="Franklin Gothic Medium" panose="020B0603020102020204" pitchFamily="34" charset="0"/>
                  </a:rPr>
                  <a:t>مرحلة إعداد المخططات</a:t>
                </a:r>
                <a:endParaRPr lang="en-US" dirty="0">
                  <a:solidFill>
                    <a:schemeClr val="bg1">
                      <a:lumMod val="75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accent6">
                        <a:lumMod val="50000"/>
                      </a:schemeClr>
                    </a:solidFill>
                    <a:latin typeface="Franklin Gothic Medium" panose="020B0603020102020204" pitchFamily="34" charset="0"/>
                  </a:rPr>
                  <a:t>مرحلة صياغة المشروع</a:t>
                </a:r>
                <a:endParaRPr lang="en-US" dirty="0">
                  <a:solidFill>
                    <a:schemeClr val="accent6">
                      <a:lumMod val="50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2" name="Rectangle: Rounded Corners 1">
            <a:extLst>
              <a:ext uri="{FF2B5EF4-FFF2-40B4-BE49-F238E27FC236}">
                <a16:creationId xmlns:a16="http://schemas.microsoft.com/office/drawing/2014/main" id="{578C50D6-2F1F-BCC9-487D-32A5C4AFD1D6}"/>
              </a:ext>
            </a:extLst>
          </p:cNvPr>
          <p:cNvSpPr/>
          <p:nvPr/>
        </p:nvSpPr>
        <p:spPr>
          <a:xfrm>
            <a:off x="857224" y="678502"/>
            <a:ext cx="10291665" cy="717737"/>
          </a:xfrm>
          <a:prstGeom prst="roundRect">
            <a:avLst/>
          </a:prstGeom>
          <a:solidFill>
            <a:srgbClr val="FEBB27"/>
          </a:solidFill>
          <a:ln>
            <a:solidFill>
              <a:srgbClr val="FEBB27"/>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7000"/>
              </a:lnSpc>
              <a:spcBef>
                <a:spcPts val="0"/>
              </a:spcBef>
              <a:spcAft>
                <a:spcPts val="800"/>
              </a:spcAft>
            </a:pPr>
            <a:r>
              <a:rPr lang="ar-EG" sz="2800" b="1" dirty="0">
                <a:solidFill>
                  <a:schemeClr val="accent6">
                    <a:lumMod val="50000"/>
                  </a:schemeClr>
                </a:solidFill>
                <a:latin typeface="Simplified Arabic" panose="02020603050405020304" pitchFamily="18" charset="-78"/>
                <a:cs typeface="Simplified Arabic" panose="02020603050405020304" pitchFamily="18" charset="-78"/>
              </a:rPr>
              <a:t>نحو تكامل زراعي لنابلس الحضرية لبناء امن غذائي مستدام</a:t>
            </a:r>
          </a:p>
        </p:txBody>
      </p:sp>
      <p:sp>
        <p:nvSpPr>
          <p:cNvPr id="15" name="TextBox 14">
            <a:extLst>
              <a:ext uri="{FF2B5EF4-FFF2-40B4-BE49-F238E27FC236}">
                <a16:creationId xmlns:a16="http://schemas.microsoft.com/office/drawing/2014/main" id="{B28D4209-6647-D694-E539-9F67CA01E38C}"/>
              </a:ext>
            </a:extLst>
          </p:cNvPr>
          <p:cNvSpPr txBox="1"/>
          <p:nvPr/>
        </p:nvSpPr>
        <p:spPr>
          <a:xfrm>
            <a:off x="7416832" y="1569453"/>
            <a:ext cx="2427558" cy="584775"/>
          </a:xfrm>
          <a:prstGeom prst="rect">
            <a:avLst/>
          </a:prstGeom>
          <a:noFill/>
        </p:spPr>
        <p:txBody>
          <a:bodyPr wrap="square" rtlCol="0">
            <a:spAutoFit/>
          </a:bodyPr>
          <a:lstStyle/>
          <a:p>
            <a:pPr algn="r" rtl="1"/>
            <a:r>
              <a:rPr lang="ar-EG" sz="3200" dirty="0">
                <a:solidFill>
                  <a:schemeClr val="accent6">
                    <a:lumMod val="50000"/>
                  </a:schemeClr>
                </a:solidFill>
                <a:latin typeface="Simplified Arabic" panose="02020603050405020304" pitchFamily="18" charset="-78"/>
                <a:cs typeface="Simplified Arabic" panose="02020603050405020304" pitchFamily="18" charset="-78"/>
              </a:rPr>
              <a:t>المكونات</a:t>
            </a:r>
            <a:endParaRPr lang="en-US" sz="3200"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16" name="Rectangle: Rounded Corners 15">
            <a:extLst>
              <a:ext uri="{FF2B5EF4-FFF2-40B4-BE49-F238E27FC236}">
                <a16:creationId xmlns:a16="http://schemas.microsoft.com/office/drawing/2014/main" id="{05B71146-8707-6699-2200-9FA15432BB8B}"/>
              </a:ext>
            </a:extLst>
          </p:cNvPr>
          <p:cNvSpPr/>
          <p:nvPr/>
        </p:nvSpPr>
        <p:spPr>
          <a:xfrm>
            <a:off x="6767275" y="2215898"/>
            <a:ext cx="3743260" cy="71773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7000"/>
              </a:lnSpc>
              <a:spcBef>
                <a:spcPts val="0"/>
              </a:spcBef>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تكامل الزراعة الحضرية مع البيئة الحضرية</a:t>
            </a:r>
          </a:p>
        </p:txBody>
      </p:sp>
      <p:sp>
        <p:nvSpPr>
          <p:cNvPr id="24" name="Rectangle: Rounded Corners 23">
            <a:extLst>
              <a:ext uri="{FF2B5EF4-FFF2-40B4-BE49-F238E27FC236}">
                <a16:creationId xmlns:a16="http://schemas.microsoft.com/office/drawing/2014/main" id="{70C025BF-1DA8-6182-9943-8B70EF6098D6}"/>
              </a:ext>
            </a:extLst>
          </p:cNvPr>
          <p:cNvSpPr/>
          <p:nvPr/>
        </p:nvSpPr>
        <p:spPr>
          <a:xfrm>
            <a:off x="6776009" y="3242394"/>
            <a:ext cx="3743260" cy="71773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7000"/>
              </a:lnSpc>
              <a:spcBef>
                <a:spcPts val="0"/>
              </a:spcBef>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تعزيز الأمن الغذائي</a:t>
            </a:r>
          </a:p>
        </p:txBody>
      </p:sp>
      <p:sp>
        <p:nvSpPr>
          <p:cNvPr id="25" name="Rectangle: Rounded Corners 24">
            <a:extLst>
              <a:ext uri="{FF2B5EF4-FFF2-40B4-BE49-F238E27FC236}">
                <a16:creationId xmlns:a16="http://schemas.microsoft.com/office/drawing/2014/main" id="{129AD135-6FFA-6F9A-0DF4-8C3A07D7B1C4}"/>
              </a:ext>
            </a:extLst>
          </p:cNvPr>
          <p:cNvSpPr/>
          <p:nvPr/>
        </p:nvSpPr>
        <p:spPr>
          <a:xfrm>
            <a:off x="6767275" y="4268890"/>
            <a:ext cx="3743260" cy="71773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7000"/>
              </a:lnSpc>
              <a:spcBef>
                <a:spcPts val="0"/>
              </a:spcBef>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تعزيز الإبتكار والإستدامة</a:t>
            </a:r>
          </a:p>
        </p:txBody>
      </p:sp>
      <p:sp>
        <p:nvSpPr>
          <p:cNvPr id="26" name="Rectangle: Rounded Corners 25">
            <a:extLst>
              <a:ext uri="{FF2B5EF4-FFF2-40B4-BE49-F238E27FC236}">
                <a16:creationId xmlns:a16="http://schemas.microsoft.com/office/drawing/2014/main" id="{E8927B2A-8350-1384-7EBF-84A1F72D219A}"/>
              </a:ext>
            </a:extLst>
          </p:cNvPr>
          <p:cNvSpPr/>
          <p:nvPr/>
        </p:nvSpPr>
        <p:spPr>
          <a:xfrm>
            <a:off x="6776009" y="5295386"/>
            <a:ext cx="3743260" cy="717738"/>
          </a:xfrm>
          <a:prstGeom prst="roundRect">
            <a:avLst/>
          </a:prstGeom>
          <a:solidFill>
            <a:srgbClr val="8DC641"/>
          </a:solidFill>
          <a:ln>
            <a:solidFill>
              <a:srgbClr val="8DC64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7000"/>
              </a:lnSpc>
              <a:spcBef>
                <a:spcPts val="0"/>
              </a:spcBef>
              <a:spcAft>
                <a:spcPts val="800"/>
              </a:spcAft>
            </a:pP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تعزيز الإقتصاد المحلي</a:t>
            </a:r>
          </a:p>
        </p:txBody>
      </p:sp>
      <p:pic>
        <p:nvPicPr>
          <p:cNvPr id="1029" name="Picture 1028">
            <a:extLst>
              <a:ext uri="{FF2B5EF4-FFF2-40B4-BE49-F238E27FC236}">
                <a16:creationId xmlns:a16="http://schemas.microsoft.com/office/drawing/2014/main" id="{1C9D8B24-BE49-082D-A216-483955C393A8}"/>
              </a:ext>
            </a:extLst>
          </p:cNvPr>
          <p:cNvPicPr>
            <a:picLocks noChangeAspect="1"/>
          </p:cNvPicPr>
          <p:nvPr/>
        </p:nvPicPr>
        <p:blipFill>
          <a:blip r:embed="rId8">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228094" y="260659"/>
            <a:ext cx="2427558" cy="1666682"/>
          </a:xfrm>
          <a:prstGeom prst="rect">
            <a:avLst/>
          </a:prstGeom>
        </p:spPr>
      </p:pic>
      <p:sp>
        <p:nvSpPr>
          <p:cNvPr id="1030" name="Oval 1029">
            <a:extLst>
              <a:ext uri="{FF2B5EF4-FFF2-40B4-BE49-F238E27FC236}">
                <a16:creationId xmlns:a16="http://schemas.microsoft.com/office/drawing/2014/main" id="{B45C9830-EBFF-57F9-A8E8-835FDBC8DBD2}"/>
              </a:ext>
            </a:extLst>
          </p:cNvPr>
          <p:cNvSpPr/>
          <p:nvPr/>
        </p:nvSpPr>
        <p:spPr>
          <a:xfrm>
            <a:off x="10933890" y="2259971"/>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1031" name="Oval 1030">
            <a:extLst>
              <a:ext uri="{FF2B5EF4-FFF2-40B4-BE49-F238E27FC236}">
                <a16:creationId xmlns:a16="http://schemas.microsoft.com/office/drawing/2014/main" id="{A9B6B926-B621-C5F6-4DFD-F28BA69F8044}"/>
              </a:ext>
            </a:extLst>
          </p:cNvPr>
          <p:cNvSpPr/>
          <p:nvPr/>
        </p:nvSpPr>
        <p:spPr>
          <a:xfrm>
            <a:off x="10933890" y="3242394"/>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2</a:t>
            </a:r>
          </a:p>
        </p:txBody>
      </p:sp>
      <p:sp>
        <p:nvSpPr>
          <p:cNvPr id="1032" name="Oval 1031">
            <a:extLst>
              <a:ext uri="{FF2B5EF4-FFF2-40B4-BE49-F238E27FC236}">
                <a16:creationId xmlns:a16="http://schemas.microsoft.com/office/drawing/2014/main" id="{56BF1A3C-15AB-95A6-4445-76B56F1C6A05}"/>
              </a:ext>
            </a:extLst>
          </p:cNvPr>
          <p:cNvSpPr/>
          <p:nvPr/>
        </p:nvSpPr>
        <p:spPr>
          <a:xfrm>
            <a:off x="10933890" y="4313554"/>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3</a:t>
            </a:r>
          </a:p>
        </p:txBody>
      </p:sp>
      <p:sp>
        <p:nvSpPr>
          <p:cNvPr id="1033" name="Oval 1032">
            <a:extLst>
              <a:ext uri="{FF2B5EF4-FFF2-40B4-BE49-F238E27FC236}">
                <a16:creationId xmlns:a16="http://schemas.microsoft.com/office/drawing/2014/main" id="{1AE8DAF2-1E0F-669E-8738-4A5C67F1B149}"/>
              </a:ext>
            </a:extLst>
          </p:cNvPr>
          <p:cNvSpPr/>
          <p:nvPr/>
        </p:nvSpPr>
        <p:spPr>
          <a:xfrm>
            <a:off x="10933890" y="5340050"/>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4</a:t>
            </a:r>
          </a:p>
        </p:txBody>
      </p:sp>
      <p:sp>
        <p:nvSpPr>
          <p:cNvPr id="1035" name="TextBox 1034">
            <a:extLst>
              <a:ext uri="{FF2B5EF4-FFF2-40B4-BE49-F238E27FC236}">
                <a16:creationId xmlns:a16="http://schemas.microsoft.com/office/drawing/2014/main" id="{E33AEE09-6CCE-2D88-F42E-38A39B53E8E5}"/>
              </a:ext>
            </a:extLst>
          </p:cNvPr>
          <p:cNvSpPr txBox="1"/>
          <p:nvPr/>
        </p:nvSpPr>
        <p:spPr>
          <a:xfrm>
            <a:off x="2347610" y="1455707"/>
            <a:ext cx="1785024" cy="584775"/>
          </a:xfrm>
          <a:prstGeom prst="rect">
            <a:avLst/>
          </a:prstGeom>
          <a:noFill/>
        </p:spPr>
        <p:txBody>
          <a:bodyPr wrap="square">
            <a:spAutoFit/>
          </a:bodyPr>
          <a:lstStyle/>
          <a:p>
            <a:pPr algn="ctr"/>
            <a:r>
              <a:rPr lang="ar-EG" sz="3200" dirty="0">
                <a:solidFill>
                  <a:schemeClr val="accent6">
                    <a:lumMod val="50000"/>
                  </a:schemeClr>
                </a:solidFill>
                <a:latin typeface="Simplified Arabic" panose="02020603050405020304" pitchFamily="18" charset="-78"/>
                <a:cs typeface="Simplified Arabic" panose="02020603050405020304" pitchFamily="18" charset="-78"/>
              </a:rPr>
              <a:t>الأهداف</a:t>
            </a:r>
            <a:endParaRPr lang="en-US" sz="3200" dirty="0">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4149091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1029"/>
                                        </p:tgtEl>
                                        <p:attrNameLst>
                                          <p:attrName>style.visibility</p:attrName>
                                        </p:attrNameLst>
                                      </p:cBhvr>
                                      <p:to>
                                        <p:strVal val="visible"/>
                                      </p:to>
                                    </p:set>
                                    <p:animEffect transition="in" filter="barn(inVertical)">
                                      <p:cBhvr>
                                        <p:cTn id="10" dur="500"/>
                                        <p:tgtEl>
                                          <p:spTgt spid="1029"/>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30"/>
                                        </p:tgtEl>
                                        <p:attrNameLst>
                                          <p:attrName>style.visibility</p:attrName>
                                        </p:attrNameLst>
                                      </p:cBhvr>
                                      <p:to>
                                        <p:strVal val="visible"/>
                                      </p:to>
                                    </p:set>
                                    <p:anim calcmode="lin" valueType="num">
                                      <p:cBhvr additive="base">
                                        <p:cTn id="19" dur="500" fill="hold"/>
                                        <p:tgtEl>
                                          <p:spTgt spid="1030"/>
                                        </p:tgtEl>
                                        <p:attrNameLst>
                                          <p:attrName>ppt_x</p:attrName>
                                        </p:attrNameLst>
                                      </p:cBhvr>
                                      <p:tavLst>
                                        <p:tav tm="0">
                                          <p:val>
                                            <p:strVal val="#ppt_x"/>
                                          </p:val>
                                        </p:tav>
                                        <p:tav tm="100000">
                                          <p:val>
                                            <p:strVal val="#ppt_x"/>
                                          </p:val>
                                        </p:tav>
                                      </p:tavLst>
                                    </p:anim>
                                    <p:anim calcmode="lin" valueType="num">
                                      <p:cBhvr additive="base">
                                        <p:cTn id="20" dur="500" fill="hold"/>
                                        <p:tgtEl>
                                          <p:spTgt spid="103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035"/>
                                        </p:tgtEl>
                                        <p:attrNameLst>
                                          <p:attrName>style.visibility</p:attrName>
                                        </p:attrNameLst>
                                      </p:cBhvr>
                                      <p:to>
                                        <p:strVal val="visible"/>
                                      </p:to>
                                    </p:set>
                                    <p:animEffect transition="in" filter="fade">
                                      <p:cBhvr>
                                        <p:cTn id="29" dur="1000"/>
                                        <p:tgtEl>
                                          <p:spTgt spid="1035"/>
                                        </p:tgtEl>
                                      </p:cBhvr>
                                    </p:animEffect>
                                    <p:anim calcmode="lin" valueType="num">
                                      <p:cBhvr>
                                        <p:cTn id="30" dur="1000" fill="hold"/>
                                        <p:tgtEl>
                                          <p:spTgt spid="1035"/>
                                        </p:tgtEl>
                                        <p:attrNameLst>
                                          <p:attrName>ppt_x</p:attrName>
                                        </p:attrNameLst>
                                      </p:cBhvr>
                                      <p:tavLst>
                                        <p:tav tm="0">
                                          <p:val>
                                            <p:strVal val="#ppt_x"/>
                                          </p:val>
                                        </p:tav>
                                        <p:tav tm="100000">
                                          <p:val>
                                            <p:strVal val="#ppt_x"/>
                                          </p:val>
                                        </p:tav>
                                      </p:tavLst>
                                    </p:anim>
                                    <p:anim calcmode="lin" valueType="num">
                                      <p:cBhvr>
                                        <p:cTn id="31" dur="1000" fill="hold"/>
                                        <p:tgtEl>
                                          <p:spTgt spid="1035"/>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1000"/>
                                        <p:tgtEl>
                                          <p:spTgt spid="19"/>
                                        </p:tgtEl>
                                      </p:cBhvr>
                                    </p:animEffect>
                                    <p:anim calcmode="lin" valueType="num">
                                      <p:cBhvr>
                                        <p:cTn id="35" dur="1000" fill="hold"/>
                                        <p:tgtEl>
                                          <p:spTgt spid="19"/>
                                        </p:tgtEl>
                                        <p:attrNameLst>
                                          <p:attrName>ppt_x</p:attrName>
                                        </p:attrNameLst>
                                      </p:cBhvr>
                                      <p:tavLst>
                                        <p:tav tm="0">
                                          <p:val>
                                            <p:strVal val="#ppt_x"/>
                                          </p:val>
                                        </p:tav>
                                        <p:tav tm="100000">
                                          <p:val>
                                            <p:strVal val="#ppt_x"/>
                                          </p:val>
                                        </p:tav>
                                      </p:tavLst>
                                    </p:anim>
                                    <p:anim calcmode="lin" valueType="num">
                                      <p:cBhvr>
                                        <p:cTn id="36" dur="1000" fill="hold"/>
                                        <p:tgtEl>
                                          <p:spTgt spid="19"/>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1000"/>
                                        <p:tgtEl>
                                          <p:spTgt spid="20"/>
                                        </p:tgtEl>
                                      </p:cBhvr>
                                    </p:animEffect>
                                    <p:anim calcmode="lin" valueType="num">
                                      <p:cBhvr>
                                        <p:cTn id="40" dur="1000" fill="hold"/>
                                        <p:tgtEl>
                                          <p:spTgt spid="20"/>
                                        </p:tgtEl>
                                        <p:attrNameLst>
                                          <p:attrName>ppt_x</p:attrName>
                                        </p:attrNameLst>
                                      </p:cBhvr>
                                      <p:tavLst>
                                        <p:tav tm="0">
                                          <p:val>
                                            <p:strVal val="#ppt_x"/>
                                          </p:val>
                                        </p:tav>
                                        <p:tav tm="100000">
                                          <p:val>
                                            <p:strVal val="#ppt_x"/>
                                          </p:val>
                                        </p:tav>
                                      </p:tavLst>
                                    </p:anim>
                                    <p:anim calcmode="lin" valueType="num">
                                      <p:cBhvr>
                                        <p:cTn id="41" dur="1000" fill="hold"/>
                                        <p:tgtEl>
                                          <p:spTgt spid="20"/>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fade">
                                      <p:cBhvr>
                                        <p:cTn id="44" dur="1000"/>
                                        <p:tgtEl>
                                          <p:spTgt spid="30"/>
                                        </p:tgtEl>
                                      </p:cBhvr>
                                    </p:animEffect>
                                    <p:anim calcmode="lin" valueType="num">
                                      <p:cBhvr>
                                        <p:cTn id="45" dur="1000" fill="hold"/>
                                        <p:tgtEl>
                                          <p:spTgt spid="30"/>
                                        </p:tgtEl>
                                        <p:attrNameLst>
                                          <p:attrName>ppt_x</p:attrName>
                                        </p:attrNameLst>
                                      </p:cBhvr>
                                      <p:tavLst>
                                        <p:tav tm="0">
                                          <p:val>
                                            <p:strVal val="#ppt_x"/>
                                          </p:val>
                                        </p:tav>
                                        <p:tav tm="100000">
                                          <p:val>
                                            <p:strVal val="#ppt_x"/>
                                          </p:val>
                                        </p:tav>
                                      </p:tavLst>
                                    </p:anim>
                                    <p:anim calcmode="lin" valueType="num">
                                      <p:cBhvr>
                                        <p:cTn id="46"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0" presetClass="exit" presetSubtype="0" fill="hold" grpId="1" nodeType="clickEffect">
                                  <p:stCondLst>
                                    <p:cond delay="0"/>
                                  </p:stCondLst>
                                  <p:childTnLst>
                                    <p:animEffect transition="out" filter="fade">
                                      <p:cBhvr>
                                        <p:cTn id="50" dur="500"/>
                                        <p:tgtEl>
                                          <p:spTgt spid="19"/>
                                        </p:tgtEl>
                                      </p:cBhvr>
                                    </p:animEffect>
                                    <p:set>
                                      <p:cBhvr>
                                        <p:cTn id="51" dur="1" fill="hold">
                                          <p:stCondLst>
                                            <p:cond delay="499"/>
                                          </p:stCondLst>
                                        </p:cTn>
                                        <p:tgtEl>
                                          <p:spTgt spid="19"/>
                                        </p:tgtEl>
                                        <p:attrNameLst>
                                          <p:attrName>style.visibility</p:attrName>
                                        </p:attrNameLst>
                                      </p:cBhvr>
                                      <p:to>
                                        <p:strVal val="hidden"/>
                                      </p:to>
                                    </p:set>
                                  </p:childTnLst>
                                </p:cTn>
                              </p:par>
                              <p:par>
                                <p:cTn id="52" presetID="10" presetClass="exit" presetSubtype="0" fill="hold" grpId="1" nodeType="withEffect">
                                  <p:stCondLst>
                                    <p:cond delay="0"/>
                                  </p:stCondLst>
                                  <p:childTnLst>
                                    <p:animEffect transition="out" filter="fade">
                                      <p:cBhvr>
                                        <p:cTn id="53" dur="500"/>
                                        <p:tgtEl>
                                          <p:spTgt spid="20"/>
                                        </p:tgtEl>
                                      </p:cBhvr>
                                    </p:animEffect>
                                    <p:set>
                                      <p:cBhvr>
                                        <p:cTn id="54" dur="1" fill="hold">
                                          <p:stCondLst>
                                            <p:cond delay="499"/>
                                          </p:stCondLst>
                                        </p:cTn>
                                        <p:tgtEl>
                                          <p:spTgt spid="20"/>
                                        </p:tgtEl>
                                        <p:attrNameLst>
                                          <p:attrName>style.visibility</p:attrName>
                                        </p:attrNameLst>
                                      </p:cBhvr>
                                      <p:to>
                                        <p:strVal val="hidden"/>
                                      </p:to>
                                    </p:set>
                                  </p:childTnLst>
                                </p:cTn>
                              </p:par>
                              <p:par>
                                <p:cTn id="55" presetID="10" presetClass="exit" presetSubtype="0" fill="hold" nodeType="withEffect">
                                  <p:stCondLst>
                                    <p:cond delay="0"/>
                                  </p:stCondLst>
                                  <p:childTnLst>
                                    <p:animEffect transition="out" filter="fade">
                                      <p:cBhvr>
                                        <p:cTn id="56" dur="500"/>
                                        <p:tgtEl>
                                          <p:spTgt spid="30"/>
                                        </p:tgtEl>
                                      </p:cBhvr>
                                    </p:animEffect>
                                    <p:set>
                                      <p:cBhvr>
                                        <p:cTn id="57" dur="1" fill="hold">
                                          <p:stCondLst>
                                            <p:cond delay="499"/>
                                          </p:stCondLst>
                                        </p:cTn>
                                        <p:tgtEl>
                                          <p:spTgt spid="30"/>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1031"/>
                                        </p:tgtEl>
                                        <p:attrNameLst>
                                          <p:attrName>style.visibility</p:attrName>
                                        </p:attrNameLst>
                                      </p:cBhvr>
                                      <p:to>
                                        <p:strVal val="visible"/>
                                      </p:to>
                                    </p:set>
                                    <p:anim calcmode="lin" valueType="num">
                                      <p:cBhvr additive="base">
                                        <p:cTn id="62" dur="500" fill="hold"/>
                                        <p:tgtEl>
                                          <p:spTgt spid="1031"/>
                                        </p:tgtEl>
                                        <p:attrNameLst>
                                          <p:attrName>ppt_x</p:attrName>
                                        </p:attrNameLst>
                                      </p:cBhvr>
                                      <p:tavLst>
                                        <p:tav tm="0">
                                          <p:val>
                                            <p:strVal val="#ppt_x"/>
                                          </p:val>
                                        </p:tav>
                                        <p:tav tm="100000">
                                          <p:val>
                                            <p:strVal val="#ppt_x"/>
                                          </p:val>
                                        </p:tav>
                                      </p:tavLst>
                                    </p:anim>
                                    <p:anim calcmode="lin" valueType="num">
                                      <p:cBhvr additive="base">
                                        <p:cTn id="63" dur="500" fill="hold"/>
                                        <p:tgtEl>
                                          <p:spTgt spid="1031"/>
                                        </p:tgtEl>
                                        <p:attrNameLst>
                                          <p:attrName>ppt_y</p:attrName>
                                        </p:attrNameLst>
                                      </p:cBhvr>
                                      <p:tavLst>
                                        <p:tav tm="0">
                                          <p:val>
                                            <p:strVal val="1+#ppt_h/2"/>
                                          </p:val>
                                        </p:tav>
                                        <p:tav tm="100000">
                                          <p:val>
                                            <p:strVal val="#ppt_y"/>
                                          </p:val>
                                        </p:tav>
                                      </p:tavLst>
                                    </p:anim>
                                  </p:childTnLst>
                                </p:cTn>
                              </p:par>
                              <p:par>
                                <p:cTn id="64" presetID="2" presetClass="entr" presetSubtype="4" fill="hold" grpId="0" nodeType="withEffect">
                                  <p:stCondLst>
                                    <p:cond delay="0"/>
                                  </p:stCondLst>
                                  <p:childTnLst>
                                    <p:set>
                                      <p:cBhvr>
                                        <p:cTn id="65" dur="1" fill="hold">
                                          <p:stCondLst>
                                            <p:cond delay="0"/>
                                          </p:stCondLst>
                                        </p:cTn>
                                        <p:tgtEl>
                                          <p:spTgt spid="24"/>
                                        </p:tgtEl>
                                        <p:attrNameLst>
                                          <p:attrName>style.visibility</p:attrName>
                                        </p:attrNameLst>
                                      </p:cBhvr>
                                      <p:to>
                                        <p:strVal val="visible"/>
                                      </p:to>
                                    </p:set>
                                    <p:anim calcmode="lin" valueType="num">
                                      <p:cBhvr additive="base">
                                        <p:cTn id="66" dur="500" fill="hold"/>
                                        <p:tgtEl>
                                          <p:spTgt spid="24"/>
                                        </p:tgtEl>
                                        <p:attrNameLst>
                                          <p:attrName>ppt_x</p:attrName>
                                        </p:attrNameLst>
                                      </p:cBhvr>
                                      <p:tavLst>
                                        <p:tav tm="0">
                                          <p:val>
                                            <p:strVal val="#ppt_x"/>
                                          </p:val>
                                        </p:tav>
                                        <p:tav tm="100000">
                                          <p:val>
                                            <p:strVal val="#ppt_x"/>
                                          </p:val>
                                        </p:tav>
                                      </p:tavLst>
                                    </p:anim>
                                    <p:anim calcmode="lin" valueType="num">
                                      <p:cBhvr additive="base">
                                        <p:cTn id="67"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1036"/>
                                        </p:tgtEl>
                                        <p:attrNameLst>
                                          <p:attrName>style.visibility</p:attrName>
                                        </p:attrNameLst>
                                      </p:cBhvr>
                                      <p:to>
                                        <p:strVal val="visible"/>
                                      </p:to>
                                    </p:set>
                                    <p:animEffect transition="in" filter="fade">
                                      <p:cBhvr>
                                        <p:cTn id="72" dur="1000"/>
                                        <p:tgtEl>
                                          <p:spTgt spid="1036"/>
                                        </p:tgtEl>
                                      </p:cBhvr>
                                    </p:animEffect>
                                    <p:anim calcmode="lin" valueType="num">
                                      <p:cBhvr>
                                        <p:cTn id="73" dur="1000" fill="hold"/>
                                        <p:tgtEl>
                                          <p:spTgt spid="1036"/>
                                        </p:tgtEl>
                                        <p:attrNameLst>
                                          <p:attrName>ppt_x</p:attrName>
                                        </p:attrNameLst>
                                      </p:cBhvr>
                                      <p:tavLst>
                                        <p:tav tm="0">
                                          <p:val>
                                            <p:strVal val="#ppt_x"/>
                                          </p:val>
                                        </p:tav>
                                        <p:tav tm="100000">
                                          <p:val>
                                            <p:strVal val="#ppt_x"/>
                                          </p:val>
                                        </p:tav>
                                      </p:tavLst>
                                    </p:anim>
                                    <p:anim calcmode="lin" valueType="num">
                                      <p:cBhvr>
                                        <p:cTn id="74" dur="1000" fill="hold"/>
                                        <p:tgtEl>
                                          <p:spTgt spid="1036"/>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1038"/>
                                        </p:tgtEl>
                                        <p:attrNameLst>
                                          <p:attrName>style.visibility</p:attrName>
                                        </p:attrNameLst>
                                      </p:cBhvr>
                                      <p:to>
                                        <p:strVal val="visible"/>
                                      </p:to>
                                    </p:set>
                                    <p:animEffect transition="in" filter="fade">
                                      <p:cBhvr>
                                        <p:cTn id="77" dur="1000"/>
                                        <p:tgtEl>
                                          <p:spTgt spid="1038"/>
                                        </p:tgtEl>
                                      </p:cBhvr>
                                    </p:animEffect>
                                    <p:anim calcmode="lin" valueType="num">
                                      <p:cBhvr>
                                        <p:cTn id="78" dur="1000" fill="hold"/>
                                        <p:tgtEl>
                                          <p:spTgt spid="1038"/>
                                        </p:tgtEl>
                                        <p:attrNameLst>
                                          <p:attrName>ppt_x</p:attrName>
                                        </p:attrNameLst>
                                      </p:cBhvr>
                                      <p:tavLst>
                                        <p:tav tm="0">
                                          <p:val>
                                            <p:strVal val="#ppt_x"/>
                                          </p:val>
                                        </p:tav>
                                        <p:tav tm="100000">
                                          <p:val>
                                            <p:strVal val="#ppt_x"/>
                                          </p:val>
                                        </p:tav>
                                      </p:tavLst>
                                    </p:anim>
                                    <p:anim calcmode="lin" valueType="num">
                                      <p:cBhvr>
                                        <p:cTn id="79" dur="1000" fill="hold"/>
                                        <p:tgtEl>
                                          <p:spTgt spid="1038"/>
                                        </p:tgtEl>
                                        <p:attrNameLst>
                                          <p:attrName>ppt_y</p:attrName>
                                        </p:attrNameLst>
                                      </p:cBhvr>
                                      <p:tavLst>
                                        <p:tav tm="0">
                                          <p:val>
                                            <p:strVal val="#ppt_y+.1"/>
                                          </p:val>
                                        </p:tav>
                                        <p:tav tm="100000">
                                          <p:val>
                                            <p:strVal val="#ppt_y"/>
                                          </p:val>
                                        </p:tav>
                                      </p:tavLst>
                                    </p:anim>
                                  </p:childTnLst>
                                </p:cTn>
                              </p:par>
                              <p:par>
                                <p:cTn id="80" presetID="42" presetClass="entr" presetSubtype="0" fill="hold" nodeType="withEffect">
                                  <p:stCondLst>
                                    <p:cond delay="0"/>
                                  </p:stCondLst>
                                  <p:childTnLst>
                                    <p:set>
                                      <p:cBhvr>
                                        <p:cTn id="81" dur="1" fill="hold">
                                          <p:stCondLst>
                                            <p:cond delay="0"/>
                                          </p:stCondLst>
                                        </p:cTn>
                                        <p:tgtEl>
                                          <p:spTgt spid="1039"/>
                                        </p:tgtEl>
                                        <p:attrNameLst>
                                          <p:attrName>style.visibility</p:attrName>
                                        </p:attrNameLst>
                                      </p:cBhvr>
                                      <p:to>
                                        <p:strVal val="visible"/>
                                      </p:to>
                                    </p:set>
                                    <p:animEffect transition="in" filter="fade">
                                      <p:cBhvr>
                                        <p:cTn id="82" dur="1000"/>
                                        <p:tgtEl>
                                          <p:spTgt spid="1039"/>
                                        </p:tgtEl>
                                      </p:cBhvr>
                                    </p:animEffect>
                                    <p:anim calcmode="lin" valueType="num">
                                      <p:cBhvr>
                                        <p:cTn id="83" dur="1000" fill="hold"/>
                                        <p:tgtEl>
                                          <p:spTgt spid="1039"/>
                                        </p:tgtEl>
                                        <p:attrNameLst>
                                          <p:attrName>ppt_x</p:attrName>
                                        </p:attrNameLst>
                                      </p:cBhvr>
                                      <p:tavLst>
                                        <p:tav tm="0">
                                          <p:val>
                                            <p:strVal val="#ppt_x"/>
                                          </p:val>
                                        </p:tav>
                                        <p:tav tm="100000">
                                          <p:val>
                                            <p:strVal val="#ppt_x"/>
                                          </p:val>
                                        </p:tav>
                                      </p:tavLst>
                                    </p:anim>
                                    <p:anim calcmode="lin" valueType="num">
                                      <p:cBhvr>
                                        <p:cTn id="84" dur="1000" fill="hold"/>
                                        <p:tgtEl>
                                          <p:spTgt spid="1039"/>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10" presetClass="exit" presetSubtype="0" fill="hold" grpId="1" nodeType="clickEffect">
                                  <p:stCondLst>
                                    <p:cond delay="0"/>
                                  </p:stCondLst>
                                  <p:childTnLst>
                                    <p:animEffect transition="out" filter="fade">
                                      <p:cBhvr>
                                        <p:cTn id="88" dur="500"/>
                                        <p:tgtEl>
                                          <p:spTgt spid="1036"/>
                                        </p:tgtEl>
                                      </p:cBhvr>
                                    </p:animEffect>
                                    <p:set>
                                      <p:cBhvr>
                                        <p:cTn id="89" dur="1" fill="hold">
                                          <p:stCondLst>
                                            <p:cond delay="499"/>
                                          </p:stCondLst>
                                        </p:cTn>
                                        <p:tgtEl>
                                          <p:spTgt spid="1036"/>
                                        </p:tgtEl>
                                        <p:attrNameLst>
                                          <p:attrName>style.visibility</p:attrName>
                                        </p:attrNameLst>
                                      </p:cBhvr>
                                      <p:to>
                                        <p:strVal val="hidden"/>
                                      </p:to>
                                    </p:set>
                                  </p:childTnLst>
                                </p:cTn>
                              </p:par>
                              <p:par>
                                <p:cTn id="90" presetID="10" presetClass="exit" presetSubtype="0" fill="hold" grpId="1" nodeType="withEffect">
                                  <p:stCondLst>
                                    <p:cond delay="0"/>
                                  </p:stCondLst>
                                  <p:childTnLst>
                                    <p:animEffect transition="out" filter="fade">
                                      <p:cBhvr>
                                        <p:cTn id="91" dur="500"/>
                                        <p:tgtEl>
                                          <p:spTgt spid="1038"/>
                                        </p:tgtEl>
                                      </p:cBhvr>
                                    </p:animEffect>
                                    <p:set>
                                      <p:cBhvr>
                                        <p:cTn id="92" dur="1" fill="hold">
                                          <p:stCondLst>
                                            <p:cond delay="499"/>
                                          </p:stCondLst>
                                        </p:cTn>
                                        <p:tgtEl>
                                          <p:spTgt spid="1038"/>
                                        </p:tgtEl>
                                        <p:attrNameLst>
                                          <p:attrName>style.visibility</p:attrName>
                                        </p:attrNameLst>
                                      </p:cBhvr>
                                      <p:to>
                                        <p:strVal val="hidden"/>
                                      </p:to>
                                    </p:set>
                                  </p:childTnLst>
                                </p:cTn>
                              </p:par>
                              <p:par>
                                <p:cTn id="93" presetID="10" presetClass="exit" presetSubtype="0" fill="hold" nodeType="withEffect">
                                  <p:stCondLst>
                                    <p:cond delay="0"/>
                                  </p:stCondLst>
                                  <p:childTnLst>
                                    <p:animEffect transition="out" filter="fade">
                                      <p:cBhvr>
                                        <p:cTn id="94" dur="500"/>
                                        <p:tgtEl>
                                          <p:spTgt spid="1039"/>
                                        </p:tgtEl>
                                      </p:cBhvr>
                                    </p:animEffect>
                                    <p:set>
                                      <p:cBhvr>
                                        <p:cTn id="95" dur="1" fill="hold">
                                          <p:stCondLst>
                                            <p:cond delay="499"/>
                                          </p:stCondLst>
                                        </p:cTn>
                                        <p:tgtEl>
                                          <p:spTgt spid="1039"/>
                                        </p:tgtEl>
                                        <p:attrNameLst>
                                          <p:attrName>style.visibility</p:attrName>
                                        </p:attrNameLst>
                                      </p:cBhvr>
                                      <p:to>
                                        <p:strVal val="hidden"/>
                                      </p:to>
                                    </p:set>
                                  </p:childTnLst>
                                </p:cTn>
                              </p:par>
                            </p:childTnLst>
                          </p:cTn>
                        </p:par>
                      </p:childTnLst>
                    </p:cTn>
                  </p:par>
                  <p:par>
                    <p:cTn id="96" fill="hold">
                      <p:stCondLst>
                        <p:cond delay="indefinite"/>
                      </p:stCondLst>
                      <p:childTnLst>
                        <p:par>
                          <p:cTn id="97" fill="hold">
                            <p:stCondLst>
                              <p:cond delay="0"/>
                            </p:stCondLst>
                            <p:childTnLst>
                              <p:par>
                                <p:cTn id="98" presetID="2" presetClass="entr" presetSubtype="4" fill="hold" grpId="0" nodeType="clickEffect">
                                  <p:stCondLst>
                                    <p:cond delay="0"/>
                                  </p:stCondLst>
                                  <p:childTnLst>
                                    <p:set>
                                      <p:cBhvr>
                                        <p:cTn id="99" dur="1" fill="hold">
                                          <p:stCondLst>
                                            <p:cond delay="0"/>
                                          </p:stCondLst>
                                        </p:cTn>
                                        <p:tgtEl>
                                          <p:spTgt spid="1032"/>
                                        </p:tgtEl>
                                        <p:attrNameLst>
                                          <p:attrName>style.visibility</p:attrName>
                                        </p:attrNameLst>
                                      </p:cBhvr>
                                      <p:to>
                                        <p:strVal val="visible"/>
                                      </p:to>
                                    </p:set>
                                    <p:anim calcmode="lin" valueType="num">
                                      <p:cBhvr additive="base">
                                        <p:cTn id="100" dur="500" fill="hold"/>
                                        <p:tgtEl>
                                          <p:spTgt spid="1032"/>
                                        </p:tgtEl>
                                        <p:attrNameLst>
                                          <p:attrName>ppt_x</p:attrName>
                                        </p:attrNameLst>
                                      </p:cBhvr>
                                      <p:tavLst>
                                        <p:tav tm="0">
                                          <p:val>
                                            <p:strVal val="#ppt_x"/>
                                          </p:val>
                                        </p:tav>
                                        <p:tav tm="100000">
                                          <p:val>
                                            <p:strVal val="#ppt_x"/>
                                          </p:val>
                                        </p:tav>
                                      </p:tavLst>
                                    </p:anim>
                                    <p:anim calcmode="lin" valueType="num">
                                      <p:cBhvr additive="base">
                                        <p:cTn id="101" dur="500" fill="hold"/>
                                        <p:tgtEl>
                                          <p:spTgt spid="1032"/>
                                        </p:tgtEl>
                                        <p:attrNameLst>
                                          <p:attrName>ppt_y</p:attrName>
                                        </p:attrNameLst>
                                      </p:cBhvr>
                                      <p:tavLst>
                                        <p:tav tm="0">
                                          <p:val>
                                            <p:strVal val="1+#ppt_h/2"/>
                                          </p:val>
                                        </p:tav>
                                        <p:tav tm="100000">
                                          <p:val>
                                            <p:strVal val="#ppt_y"/>
                                          </p:val>
                                        </p:tav>
                                      </p:tavLst>
                                    </p:anim>
                                  </p:childTnLst>
                                </p:cTn>
                              </p:par>
                              <p:par>
                                <p:cTn id="102" presetID="2" presetClass="entr" presetSubtype="4" fill="hold" grpId="0" nodeType="withEffect">
                                  <p:stCondLst>
                                    <p:cond delay="0"/>
                                  </p:stCondLst>
                                  <p:childTnLst>
                                    <p:set>
                                      <p:cBhvr>
                                        <p:cTn id="103" dur="1" fill="hold">
                                          <p:stCondLst>
                                            <p:cond delay="0"/>
                                          </p:stCondLst>
                                        </p:cTn>
                                        <p:tgtEl>
                                          <p:spTgt spid="25"/>
                                        </p:tgtEl>
                                        <p:attrNameLst>
                                          <p:attrName>style.visibility</p:attrName>
                                        </p:attrNameLst>
                                      </p:cBhvr>
                                      <p:to>
                                        <p:strVal val="visible"/>
                                      </p:to>
                                    </p:set>
                                    <p:anim calcmode="lin" valueType="num">
                                      <p:cBhvr additive="base">
                                        <p:cTn id="104" dur="500" fill="hold"/>
                                        <p:tgtEl>
                                          <p:spTgt spid="25"/>
                                        </p:tgtEl>
                                        <p:attrNameLst>
                                          <p:attrName>ppt_x</p:attrName>
                                        </p:attrNameLst>
                                      </p:cBhvr>
                                      <p:tavLst>
                                        <p:tav tm="0">
                                          <p:val>
                                            <p:strVal val="#ppt_x"/>
                                          </p:val>
                                        </p:tav>
                                        <p:tav tm="100000">
                                          <p:val>
                                            <p:strVal val="#ppt_x"/>
                                          </p:val>
                                        </p:tav>
                                      </p:tavLst>
                                    </p:anim>
                                    <p:anim calcmode="lin" valueType="num">
                                      <p:cBhvr additive="base">
                                        <p:cTn id="105"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presetID="42" presetClass="entr" presetSubtype="0" fill="hold" grpId="0" nodeType="clickEffect">
                                  <p:stCondLst>
                                    <p:cond delay="0"/>
                                  </p:stCondLst>
                                  <p:childTnLst>
                                    <p:set>
                                      <p:cBhvr>
                                        <p:cTn id="109" dur="1" fill="hold">
                                          <p:stCondLst>
                                            <p:cond delay="0"/>
                                          </p:stCondLst>
                                        </p:cTn>
                                        <p:tgtEl>
                                          <p:spTgt spid="1042"/>
                                        </p:tgtEl>
                                        <p:attrNameLst>
                                          <p:attrName>style.visibility</p:attrName>
                                        </p:attrNameLst>
                                      </p:cBhvr>
                                      <p:to>
                                        <p:strVal val="visible"/>
                                      </p:to>
                                    </p:set>
                                    <p:animEffect transition="in" filter="fade">
                                      <p:cBhvr>
                                        <p:cTn id="110" dur="1000"/>
                                        <p:tgtEl>
                                          <p:spTgt spid="1042"/>
                                        </p:tgtEl>
                                      </p:cBhvr>
                                    </p:animEffect>
                                    <p:anim calcmode="lin" valueType="num">
                                      <p:cBhvr>
                                        <p:cTn id="111" dur="1000" fill="hold"/>
                                        <p:tgtEl>
                                          <p:spTgt spid="1042"/>
                                        </p:tgtEl>
                                        <p:attrNameLst>
                                          <p:attrName>ppt_x</p:attrName>
                                        </p:attrNameLst>
                                      </p:cBhvr>
                                      <p:tavLst>
                                        <p:tav tm="0">
                                          <p:val>
                                            <p:strVal val="#ppt_x"/>
                                          </p:val>
                                        </p:tav>
                                        <p:tav tm="100000">
                                          <p:val>
                                            <p:strVal val="#ppt_x"/>
                                          </p:val>
                                        </p:tav>
                                      </p:tavLst>
                                    </p:anim>
                                    <p:anim calcmode="lin" valueType="num">
                                      <p:cBhvr>
                                        <p:cTn id="112" dur="1000" fill="hold"/>
                                        <p:tgtEl>
                                          <p:spTgt spid="1042"/>
                                        </p:tgtEl>
                                        <p:attrNameLst>
                                          <p:attrName>ppt_y</p:attrName>
                                        </p:attrNameLst>
                                      </p:cBhvr>
                                      <p:tavLst>
                                        <p:tav tm="0">
                                          <p:val>
                                            <p:strVal val="#ppt_y+.1"/>
                                          </p:val>
                                        </p:tav>
                                        <p:tav tm="100000">
                                          <p:val>
                                            <p:strVal val="#ppt_y"/>
                                          </p:val>
                                        </p:tav>
                                      </p:tavLst>
                                    </p:anim>
                                  </p:childTnLst>
                                </p:cTn>
                              </p:par>
                              <p:par>
                                <p:cTn id="113" presetID="42" presetClass="entr" presetSubtype="0" fill="hold" grpId="0" nodeType="withEffect">
                                  <p:stCondLst>
                                    <p:cond delay="0"/>
                                  </p:stCondLst>
                                  <p:childTnLst>
                                    <p:set>
                                      <p:cBhvr>
                                        <p:cTn id="114" dur="1" fill="hold">
                                          <p:stCondLst>
                                            <p:cond delay="0"/>
                                          </p:stCondLst>
                                        </p:cTn>
                                        <p:tgtEl>
                                          <p:spTgt spid="1043"/>
                                        </p:tgtEl>
                                        <p:attrNameLst>
                                          <p:attrName>style.visibility</p:attrName>
                                        </p:attrNameLst>
                                      </p:cBhvr>
                                      <p:to>
                                        <p:strVal val="visible"/>
                                      </p:to>
                                    </p:set>
                                    <p:animEffect transition="in" filter="fade">
                                      <p:cBhvr>
                                        <p:cTn id="115" dur="1000"/>
                                        <p:tgtEl>
                                          <p:spTgt spid="1043"/>
                                        </p:tgtEl>
                                      </p:cBhvr>
                                    </p:animEffect>
                                    <p:anim calcmode="lin" valueType="num">
                                      <p:cBhvr>
                                        <p:cTn id="116" dur="1000" fill="hold"/>
                                        <p:tgtEl>
                                          <p:spTgt spid="1043"/>
                                        </p:tgtEl>
                                        <p:attrNameLst>
                                          <p:attrName>ppt_x</p:attrName>
                                        </p:attrNameLst>
                                      </p:cBhvr>
                                      <p:tavLst>
                                        <p:tav tm="0">
                                          <p:val>
                                            <p:strVal val="#ppt_x"/>
                                          </p:val>
                                        </p:tav>
                                        <p:tav tm="100000">
                                          <p:val>
                                            <p:strVal val="#ppt_x"/>
                                          </p:val>
                                        </p:tav>
                                      </p:tavLst>
                                    </p:anim>
                                    <p:anim calcmode="lin" valueType="num">
                                      <p:cBhvr>
                                        <p:cTn id="117" dur="1000" fill="hold"/>
                                        <p:tgtEl>
                                          <p:spTgt spid="1043"/>
                                        </p:tgtEl>
                                        <p:attrNameLst>
                                          <p:attrName>ppt_y</p:attrName>
                                        </p:attrNameLst>
                                      </p:cBhvr>
                                      <p:tavLst>
                                        <p:tav tm="0">
                                          <p:val>
                                            <p:strVal val="#ppt_y+.1"/>
                                          </p:val>
                                        </p:tav>
                                        <p:tav tm="100000">
                                          <p:val>
                                            <p:strVal val="#ppt_y"/>
                                          </p:val>
                                        </p:tav>
                                      </p:tavLst>
                                    </p:anim>
                                  </p:childTnLst>
                                </p:cTn>
                              </p:par>
                              <p:par>
                                <p:cTn id="118" presetID="42" presetClass="entr" presetSubtype="0" fill="hold" grpId="0" nodeType="withEffect">
                                  <p:stCondLst>
                                    <p:cond delay="0"/>
                                  </p:stCondLst>
                                  <p:childTnLst>
                                    <p:set>
                                      <p:cBhvr>
                                        <p:cTn id="119" dur="1" fill="hold">
                                          <p:stCondLst>
                                            <p:cond delay="0"/>
                                          </p:stCondLst>
                                        </p:cTn>
                                        <p:tgtEl>
                                          <p:spTgt spid="1044"/>
                                        </p:tgtEl>
                                        <p:attrNameLst>
                                          <p:attrName>style.visibility</p:attrName>
                                        </p:attrNameLst>
                                      </p:cBhvr>
                                      <p:to>
                                        <p:strVal val="visible"/>
                                      </p:to>
                                    </p:set>
                                    <p:animEffect transition="in" filter="fade">
                                      <p:cBhvr>
                                        <p:cTn id="120" dur="1000"/>
                                        <p:tgtEl>
                                          <p:spTgt spid="1044"/>
                                        </p:tgtEl>
                                      </p:cBhvr>
                                    </p:animEffect>
                                    <p:anim calcmode="lin" valueType="num">
                                      <p:cBhvr>
                                        <p:cTn id="121" dur="1000" fill="hold"/>
                                        <p:tgtEl>
                                          <p:spTgt spid="1044"/>
                                        </p:tgtEl>
                                        <p:attrNameLst>
                                          <p:attrName>ppt_x</p:attrName>
                                        </p:attrNameLst>
                                      </p:cBhvr>
                                      <p:tavLst>
                                        <p:tav tm="0">
                                          <p:val>
                                            <p:strVal val="#ppt_x"/>
                                          </p:val>
                                        </p:tav>
                                        <p:tav tm="100000">
                                          <p:val>
                                            <p:strVal val="#ppt_x"/>
                                          </p:val>
                                        </p:tav>
                                      </p:tavLst>
                                    </p:anim>
                                    <p:anim calcmode="lin" valueType="num">
                                      <p:cBhvr>
                                        <p:cTn id="122" dur="1000" fill="hold"/>
                                        <p:tgtEl>
                                          <p:spTgt spid="1044"/>
                                        </p:tgtEl>
                                        <p:attrNameLst>
                                          <p:attrName>ppt_y</p:attrName>
                                        </p:attrNameLst>
                                      </p:cBhvr>
                                      <p:tavLst>
                                        <p:tav tm="0">
                                          <p:val>
                                            <p:strVal val="#ppt_y+.1"/>
                                          </p:val>
                                        </p:tav>
                                        <p:tav tm="100000">
                                          <p:val>
                                            <p:strVal val="#ppt_y"/>
                                          </p:val>
                                        </p:tav>
                                      </p:tavLst>
                                    </p:anim>
                                  </p:childTnLst>
                                </p:cTn>
                              </p:par>
                              <p:par>
                                <p:cTn id="123" presetID="42" presetClass="entr" presetSubtype="0" fill="hold" grpId="0" nodeType="withEffect">
                                  <p:stCondLst>
                                    <p:cond delay="0"/>
                                  </p:stCondLst>
                                  <p:childTnLst>
                                    <p:set>
                                      <p:cBhvr>
                                        <p:cTn id="124" dur="1" fill="hold">
                                          <p:stCondLst>
                                            <p:cond delay="0"/>
                                          </p:stCondLst>
                                        </p:cTn>
                                        <p:tgtEl>
                                          <p:spTgt spid="1045"/>
                                        </p:tgtEl>
                                        <p:attrNameLst>
                                          <p:attrName>style.visibility</p:attrName>
                                        </p:attrNameLst>
                                      </p:cBhvr>
                                      <p:to>
                                        <p:strVal val="visible"/>
                                      </p:to>
                                    </p:set>
                                    <p:animEffect transition="in" filter="fade">
                                      <p:cBhvr>
                                        <p:cTn id="125" dur="1000"/>
                                        <p:tgtEl>
                                          <p:spTgt spid="1045"/>
                                        </p:tgtEl>
                                      </p:cBhvr>
                                    </p:animEffect>
                                    <p:anim calcmode="lin" valueType="num">
                                      <p:cBhvr>
                                        <p:cTn id="126" dur="1000" fill="hold"/>
                                        <p:tgtEl>
                                          <p:spTgt spid="1045"/>
                                        </p:tgtEl>
                                        <p:attrNameLst>
                                          <p:attrName>ppt_x</p:attrName>
                                        </p:attrNameLst>
                                      </p:cBhvr>
                                      <p:tavLst>
                                        <p:tav tm="0">
                                          <p:val>
                                            <p:strVal val="#ppt_x"/>
                                          </p:val>
                                        </p:tav>
                                        <p:tav tm="100000">
                                          <p:val>
                                            <p:strVal val="#ppt_x"/>
                                          </p:val>
                                        </p:tav>
                                      </p:tavLst>
                                    </p:anim>
                                    <p:anim calcmode="lin" valueType="num">
                                      <p:cBhvr>
                                        <p:cTn id="127" dur="1000" fill="hold"/>
                                        <p:tgtEl>
                                          <p:spTgt spid="1045"/>
                                        </p:tgtEl>
                                        <p:attrNameLst>
                                          <p:attrName>ppt_y</p:attrName>
                                        </p:attrNameLst>
                                      </p:cBhvr>
                                      <p:tavLst>
                                        <p:tav tm="0">
                                          <p:val>
                                            <p:strVal val="#ppt_y+.1"/>
                                          </p:val>
                                        </p:tav>
                                        <p:tav tm="100000">
                                          <p:val>
                                            <p:strVal val="#ppt_y"/>
                                          </p:val>
                                        </p:tav>
                                      </p:tavLst>
                                    </p:anim>
                                  </p:childTnLst>
                                </p:cTn>
                              </p:par>
                              <p:par>
                                <p:cTn id="128" presetID="42" presetClass="entr" presetSubtype="0" fill="hold" nodeType="withEffect">
                                  <p:stCondLst>
                                    <p:cond delay="0"/>
                                  </p:stCondLst>
                                  <p:childTnLst>
                                    <p:set>
                                      <p:cBhvr>
                                        <p:cTn id="129" dur="1" fill="hold">
                                          <p:stCondLst>
                                            <p:cond delay="0"/>
                                          </p:stCondLst>
                                        </p:cTn>
                                        <p:tgtEl>
                                          <p:spTgt spid="1048"/>
                                        </p:tgtEl>
                                        <p:attrNameLst>
                                          <p:attrName>style.visibility</p:attrName>
                                        </p:attrNameLst>
                                      </p:cBhvr>
                                      <p:to>
                                        <p:strVal val="visible"/>
                                      </p:to>
                                    </p:set>
                                    <p:animEffect transition="in" filter="fade">
                                      <p:cBhvr>
                                        <p:cTn id="130" dur="1000"/>
                                        <p:tgtEl>
                                          <p:spTgt spid="1048"/>
                                        </p:tgtEl>
                                      </p:cBhvr>
                                    </p:animEffect>
                                    <p:anim calcmode="lin" valueType="num">
                                      <p:cBhvr>
                                        <p:cTn id="131" dur="1000" fill="hold"/>
                                        <p:tgtEl>
                                          <p:spTgt spid="1048"/>
                                        </p:tgtEl>
                                        <p:attrNameLst>
                                          <p:attrName>ppt_x</p:attrName>
                                        </p:attrNameLst>
                                      </p:cBhvr>
                                      <p:tavLst>
                                        <p:tav tm="0">
                                          <p:val>
                                            <p:strVal val="#ppt_x"/>
                                          </p:val>
                                        </p:tav>
                                        <p:tav tm="100000">
                                          <p:val>
                                            <p:strVal val="#ppt_x"/>
                                          </p:val>
                                        </p:tav>
                                      </p:tavLst>
                                    </p:anim>
                                    <p:anim calcmode="lin" valueType="num">
                                      <p:cBhvr>
                                        <p:cTn id="132" dur="1000" fill="hold"/>
                                        <p:tgtEl>
                                          <p:spTgt spid="1048"/>
                                        </p:tgtEl>
                                        <p:attrNameLst>
                                          <p:attrName>ppt_y</p:attrName>
                                        </p:attrNameLst>
                                      </p:cBhvr>
                                      <p:tavLst>
                                        <p:tav tm="0">
                                          <p:val>
                                            <p:strVal val="#ppt_y+.1"/>
                                          </p:val>
                                        </p:tav>
                                        <p:tav tm="100000">
                                          <p:val>
                                            <p:strVal val="#ppt_y"/>
                                          </p:val>
                                        </p:tav>
                                      </p:tavLst>
                                    </p:anim>
                                  </p:childTnLst>
                                </p:cTn>
                              </p:par>
                            </p:childTnLst>
                          </p:cTn>
                        </p:par>
                      </p:childTnLst>
                    </p:cTn>
                  </p:par>
                  <p:par>
                    <p:cTn id="133" fill="hold">
                      <p:stCondLst>
                        <p:cond delay="indefinite"/>
                      </p:stCondLst>
                      <p:childTnLst>
                        <p:par>
                          <p:cTn id="134" fill="hold">
                            <p:stCondLst>
                              <p:cond delay="0"/>
                            </p:stCondLst>
                            <p:childTnLst>
                              <p:par>
                                <p:cTn id="135" presetID="10" presetClass="exit" presetSubtype="0" fill="hold" grpId="1" nodeType="clickEffect">
                                  <p:stCondLst>
                                    <p:cond delay="0"/>
                                  </p:stCondLst>
                                  <p:childTnLst>
                                    <p:animEffect transition="out" filter="fade">
                                      <p:cBhvr>
                                        <p:cTn id="136" dur="500"/>
                                        <p:tgtEl>
                                          <p:spTgt spid="1042"/>
                                        </p:tgtEl>
                                      </p:cBhvr>
                                    </p:animEffect>
                                    <p:set>
                                      <p:cBhvr>
                                        <p:cTn id="137" dur="1" fill="hold">
                                          <p:stCondLst>
                                            <p:cond delay="499"/>
                                          </p:stCondLst>
                                        </p:cTn>
                                        <p:tgtEl>
                                          <p:spTgt spid="1042"/>
                                        </p:tgtEl>
                                        <p:attrNameLst>
                                          <p:attrName>style.visibility</p:attrName>
                                        </p:attrNameLst>
                                      </p:cBhvr>
                                      <p:to>
                                        <p:strVal val="hidden"/>
                                      </p:to>
                                    </p:set>
                                  </p:childTnLst>
                                </p:cTn>
                              </p:par>
                              <p:par>
                                <p:cTn id="138" presetID="10" presetClass="exit" presetSubtype="0" fill="hold" grpId="1" nodeType="withEffect">
                                  <p:stCondLst>
                                    <p:cond delay="0"/>
                                  </p:stCondLst>
                                  <p:childTnLst>
                                    <p:animEffect transition="out" filter="fade">
                                      <p:cBhvr>
                                        <p:cTn id="139" dur="500"/>
                                        <p:tgtEl>
                                          <p:spTgt spid="1043"/>
                                        </p:tgtEl>
                                      </p:cBhvr>
                                    </p:animEffect>
                                    <p:set>
                                      <p:cBhvr>
                                        <p:cTn id="140" dur="1" fill="hold">
                                          <p:stCondLst>
                                            <p:cond delay="499"/>
                                          </p:stCondLst>
                                        </p:cTn>
                                        <p:tgtEl>
                                          <p:spTgt spid="1043"/>
                                        </p:tgtEl>
                                        <p:attrNameLst>
                                          <p:attrName>style.visibility</p:attrName>
                                        </p:attrNameLst>
                                      </p:cBhvr>
                                      <p:to>
                                        <p:strVal val="hidden"/>
                                      </p:to>
                                    </p:set>
                                  </p:childTnLst>
                                </p:cTn>
                              </p:par>
                              <p:par>
                                <p:cTn id="141" presetID="10" presetClass="exit" presetSubtype="0" fill="hold" grpId="1" nodeType="withEffect">
                                  <p:stCondLst>
                                    <p:cond delay="0"/>
                                  </p:stCondLst>
                                  <p:childTnLst>
                                    <p:animEffect transition="out" filter="fade">
                                      <p:cBhvr>
                                        <p:cTn id="142" dur="500"/>
                                        <p:tgtEl>
                                          <p:spTgt spid="1044"/>
                                        </p:tgtEl>
                                      </p:cBhvr>
                                    </p:animEffect>
                                    <p:set>
                                      <p:cBhvr>
                                        <p:cTn id="143" dur="1" fill="hold">
                                          <p:stCondLst>
                                            <p:cond delay="499"/>
                                          </p:stCondLst>
                                        </p:cTn>
                                        <p:tgtEl>
                                          <p:spTgt spid="1044"/>
                                        </p:tgtEl>
                                        <p:attrNameLst>
                                          <p:attrName>style.visibility</p:attrName>
                                        </p:attrNameLst>
                                      </p:cBhvr>
                                      <p:to>
                                        <p:strVal val="hidden"/>
                                      </p:to>
                                    </p:set>
                                  </p:childTnLst>
                                </p:cTn>
                              </p:par>
                              <p:par>
                                <p:cTn id="144" presetID="10" presetClass="exit" presetSubtype="0" fill="hold" grpId="1" nodeType="withEffect">
                                  <p:stCondLst>
                                    <p:cond delay="0"/>
                                  </p:stCondLst>
                                  <p:childTnLst>
                                    <p:animEffect transition="out" filter="fade">
                                      <p:cBhvr>
                                        <p:cTn id="145" dur="500"/>
                                        <p:tgtEl>
                                          <p:spTgt spid="1045"/>
                                        </p:tgtEl>
                                      </p:cBhvr>
                                    </p:animEffect>
                                    <p:set>
                                      <p:cBhvr>
                                        <p:cTn id="146" dur="1" fill="hold">
                                          <p:stCondLst>
                                            <p:cond delay="499"/>
                                          </p:stCondLst>
                                        </p:cTn>
                                        <p:tgtEl>
                                          <p:spTgt spid="1045"/>
                                        </p:tgtEl>
                                        <p:attrNameLst>
                                          <p:attrName>style.visibility</p:attrName>
                                        </p:attrNameLst>
                                      </p:cBhvr>
                                      <p:to>
                                        <p:strVal val="hidden"/>
                                      </p:to>
                                    </p:set>
                                  </p:childTnLst>
                                </p:cTn>
                              </p:par>
                              <p:par>
                                <p:cTn id="147" presetID="10" presetClass="exit" presetSubtype="0" fill="hold" nodeType="withEffect">
                                  <p:stCondLst>
                                    <p:cond delay="0"/>
                                  </p:stCondLst>
                                  <p:childTnLst>
                                    <p:animEffect transition="out" filter="fade">
                                      <p:cBhvr>
                                        <p:cTn id="148" dur="500"/>
                                        <p:tgtEl>
                                          <p:spTgt spid="1048"/>
                                        </p:tgtEl>
                                      </p:cBhvr>
                                    </p:animEffect>
                                    <p:set>
                                      <p:cBhvr>
                                        <p:cTn id="149" dur="1" fill="hold">
                                          <p:stCondLst>
                                            <p:cond delay="499"/>
                                          </p:stCondLst>
                                        </p:cTn>
                                        <p:tgtEl>
                                          <p:spTgt spid="1048"/>
                                        </p:tgtEl>
                                        <p:attrNameLst>
                                          <p:attrName>style.visibility</p:attrName>
                                        </p:attrNameLst>
                                      </p:cBhvr>
                                      <p:to>
                                        <p:strVal val="hidden"/>
                                      </p:to>
                                    </p:set>
                                  </p:childTnLst>
                                </p:cTn>
                              </p:par>
                            </p:childTnLst>
                          </p:cTn>
                        </p:par>
                      </p:childTnLst>
                    </p:cTn>
                  </p:par>
                  <p:par>
                    <p:cTn id="150" fill="hold">
                      <p:stCondLst>
                        <p:cond delay="indefinite"/>
                      </p:stCondLst>
                      <p:childTnLst>
                        <p:par>
                          <p:cTn id="151" fill="hold">
                            <p:stCondLst>
                              <p:cond delay="0"/>
                            </p:stCondLst>
                            <p:childTnLst>
                              <p:par>
                                <p:cTn id="152" presetID="2" presetClass="entr" presetSubtype="4" fill="hold" grpId="0" nodeType="clickEffect">
                                  <p:stCondLst>
                                    <p:cond delay="0"/>
                                  </p:stCondLst>
                                  <p:childTnLst>
                                    <p:set>
                                      <p:cBhvr>
                                        <p:cTn id="153" dur="1" fill="hold">
                                          <p:stCondLst>
                                            <p:cond delay="0"/>
                                          </p:stCondLst>
                                        </p:cTn>
                                        <p:tgtEl>
                                          <p:spTgt spid="1033"/>
                                        </p:tgtEl>
                                        <p:attrNameLst>
                                          <p:attrName>style.visibility</p:attrName>
                                        </p:attrNameLst>
                                      </p:cBhvr>
                                      <p:to>
                                        <p:strVal val="visible"/>
                                      </p:to>
                                    </p:set>
                                    <p:anim calcmode="lin" valueType="num">
                                      <p:cBhvr additive="base">
                                        <p:cTn id="154" dur="500" fill="hold"/>
                                        <p:tgtEl>
                                          <p:spTgt spid="1033"/>
                                        </p:tgtEl>
                                        <p:attrNameLst>
                                          <p:attrName>ppt_x</p:attrName>
                                        </p:attrNameLst>
                                      </p:cBhvr>
                                      <p:tavLst>
                                        <p:tav tm="0">
                                          <p:val>
                                            <p:strVal val="#ppt_x"/>
                                          </p:val>
                                        </p:tav>
                                        <p:tav tm="100000">
                                          <p:val>
                                            <p:strVal val="#ppt_x"/>
                                          </p:val>
                                        </p:tav>
                                      </p:tavLst>
                                    </p:anim>
                                    <p:anim calcmode="lin" valueType="num">
                                      <p:cBhvr additive="base">
                                        <p:cTn id="155" dur="500" fill="hold"/>
                                        <p:tgtEl>
                                          <p:spTgt spid="1033"/>
                                        </p:tgtEl>
                                        <p:attrNameLst>
                                          <p:attrName>ppt_y</p:attrName>
                                        </p:attrNameLst>
                                      </p:cBhvr>
                                      <p:tavLst>
                                        <p:tav tm="0">
                                          <p:val>
                                            <p:strVal val="1+#ppt_h/2"/>
                                          </p:val>
                                        </p:tav>
                                        <p:tav tm="100000">
                                          <p:val>
                                            <p:strVal val="#ppt_y"/>
                                          </p:val>
                                        </p:tav>
                                      </p:tavLst>
                                    </p:anim>
                                  </p:childTnLst>
                                </p:cTn>
                              </p:par>
                              <p:par>
                                <p:cTn id="156" presetID="2" presetClass="entr" presetSubtype="4" fill="hold" grpId="0" nodeType="withEffect">
                                  <p:stCondLst>
                                    <p:cond delay="0"/>
                                  </p:stCondLst>
                                  <p:childTnLst>
                                    <p:set>
                                      <p:cBhvr>
                                        <p:cTn id="157" dur="1" fill="hold">
                                          <p:stCondLst>
                                            <p:cond delay="0"/>
                                          </p:stCondLst>
                                        </p:cTn>
                                        <p:tgtEl>
                                          <p:spTgt spid="26"/>
                                        </p:tgtEl>
                                        <p:attrNameLst>
                                          <p:attrName>style.visibility</p:attrName>
                                        </p:attrNameLst>
                                      </p:cBhvr>
                                      <p:to>
                                        <p:strVal val="visible"/>
                                      </p:to>
                                    </p:set>
                                    <p:anim calcmode="lin" valueType="num">
                                      <p:cBhvr additive="base">
                                        <p:cTn id="158" dur="500" fill="hold"/>
                                        <p:tgtEl>
                                          <p:spTgt spid="26"/>
                                        </p:tgtEl>
                                        <p:attrNameLst>
                                          <p:attrName>ppt_x</p:attrName>
                                        </p:attrNameLst>
                                      </p:cBhvr>
                                      <p:tavLst>
                                        <p:tav tm="0">
                                          <p:val>
                                            <p:strVal val="#ppt_x"/>
                                          </p:val>
                                        </p:tav>
                                        <p:tav tm="100000">
                                          <p:val>
                                            <p:strVal val="#ppt_x"/>
                                          </p:val>
                                        </p:tav>
                                      </p:tavLst>
                                    </p:anim>
                                    <p:anim calcmode="lin" valueType="num">
                                      <p:cBhvr additive="base">
                                        <p:cTn id="159"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60" fill="hold">
                      <p:stCondLst>
                        <p:cond delay="indefinite"/>
                      </p:stCondLst>
                      <p:childTnLst>
                        <p:par>
                          <p:cTn id="161" fill="hold">
                            <p:stCondLst>
                              <p:cond delay="0"/>
                            </p:stCondLst>
                            <p:childTnLst>
                              <p:par>
                                <p:cTn id="162" presetID="42" presetClass="entr" presetSubtype="0" fill="hold" grpId="0" nodeType="clickEffect">
                                  <p:stCondLst>
                                    <p:cond delay="0"/>
                                  </p:stCondLst>
                                  <p:childTnLst>
                                    <p:set>
                                      <p:cBhvr>
                                        <p:cTn id="163" dur="1" fill="hold">
                                          <p:stCondLst>
                                            <p:cond delay="0"/>
                                          </p:stCondLst>
                                        </p:cTn>
                                        <p:tgtEl>
                                          <p:spTgt spid="1049"/>
                                        </p:tgtEl>
                                        <p:attrNameLst>
                                          <p:attrName>style.visibility</p:attrName>
                                        </p:attrNameLst>
                                      </p:cBhvr>
                                      <p:to>
                                        <p:strVal val="visible"/>
                                      </p:to>
                                    </p:set>
                                    <p:animEffect transition="in" filter="fade">
                                      <p:cBhvr>
                                        <p:cTn id="164" dur="1000"/>
                                        <p:tgtEl>
                                          <p:spTgt spid="1049"/>
                                        </p:tgtEl>
                                      </p:cBhvr>
                                    </p:animEffect>
                                    <p:anim calcmode="lin" valueType="num">
                                      <p:cBhvr>
                                        <p:cTn id="165" dur="1000" fill="hold"/>
                                        <p:tgtEl>
                                          <p:spTgt spid="1049"/>
                                        </p:tgtEl>
                                        <p:attrNameLst>
                                          <p:attrName>ppt_x</p:attrName>
                                        </p:attrNameLst>
                                      </p:cBhvr>
                                      <p:tavLst>
                                        <p:tav tm="0">
                                          <p:val>
                                            <p:strVal val="#ppt_x"/>
                                          </p:val>
                                        </p:tav>
                                        <p:tav tm="100000">
                                          <p:val>
                                            <p:strVal val="#ppt_x"/>
                                          </p:val>
                                        </p:tav>
                                      </p:tavLst>
                                    </p:anim>
                                    <p:anim calcmode="lin" valueType="num">
                                      <p:cBhvr>
                                        <p:cTn id="166" dur="1000" fill="hold"/>
                                        <p:tgtEl>
                                          <p:spTgt spid="1049"/>
                                        </p:tgtEl>
                                        <p:attrNameLst>
                                          <p:attrName>ppt_y</p:attrName>
                                        </p:attrNameLst>
                                      </p:cBhvr>
                                      <p:tavLst>
                                        <p:tav tm="0">
                                          <p:val>
                                            <p:strVal val="#ppt_y+.1"/>
                                          </p:val>
                                        </p:tav>
                                        <p:tav tm="100000">
                                          <p:val>
                                            <p:strVal val="#ppt_y"/>
                                          </p:val>
                                        </p:tav>
                                      </p:tavLst>
                                    </p:anim>
                                  </p:childTnLst>
                                </p:cTn>
                              </p:par>
                              <p:par>
                                <p:cTn id="167" presetID="42" presetClass="entr" presetSubtype="0" fill="hold" nodeType="withEffect">
                                  <p:stCondLst>
                                    <p:cond delay="0"/>
                                  </p:stCondLst>
                                  <p:childTnLst>
                                    <p:set>
                                      <p:cBhvr>
                                        <p:cTn id="168" dur="1" fill="hold">
                                          <p:stCondLst>
                                            <p:cond delay="0"/>
                                          </p:stCondLst>
                                        </p:cTn>
                                        <p:tgtEl>
                                          <p:spTgt spid="1052"/>
                                        </p:tgtEl>
                                        <p:attrNameLst>
                                          <p:attrName>style.visibility</p:attrName>
                                        </p:attrNameLst>
                                      </p:cBhvr>
                                      <p:to>
                                        <p:strVal val="visible"/>
                                      </p:to>
                                    </p:set>
                                    <p:animEffect transition="in" filter="fade">
                                      <p:cBhvr>
                                        <p:cTn id="169" dur="1000"/>
                                        <p:tgtEl>
                                          <p:spTgt spid="1052"/>
                                        </p:tgtEl>
                                      </p:cBhvr>
                                    </p:animEffect>
                                    <p:anim calcmode="lin" valueType="num">
                                      <p:cBhvr>
                                        <p:cTn id="170" dur="1000" fill="hold"/>
                                        <p:tgtEl>
                                          <p:spTgt spid="1052"/>
                                        </p:tgtEl>
                                        <p:attrNameLst>
                                          <p:attrName>ppt_x</p:attrName>
                                        </p:attrNameLst>
                                      </p:cBhvr>
                                      <p:tavLst>
                                        <p:tav tm="0">
                                          <p:val>
                                            <p:strVal val="#ppt_x"/>
                                          </p:val>
                                        </p:tav>
                                        <p:tav tm="100000">
                                          <p:val>
                                            <p:strVal val="#ppt_x"/>
                                          </p:val>
                                        </p:tav>
                                      </p:tavLst>
                                    </p:anim>
                                    <p:anim calcmode="lin" valueType="num">
                                      <p:cBhvr>
                                        <p:cTn id="171" dur="1000" fill="hold"/>
                                        <p:tgtEl>
                                          <p:spTgt spid="1052"/>
                                        </p:tgtEl>
                                        <p:attrNameLst>
                                          <p:attrName>ppt_y</p:attrName>
                                        </p:attrNameLst>
                                      </p:cBhvr>
                                      <p:tavLst>
                                        <p:tav tm="0">
                                          <p:val>
                                            <p:strVal val="#ppt_y+.1"/>
                                          </p:val>
                                        </p:tav>
                                        <p:tav tm="100000">
                                          <p:val>
                                            <p:strVal val="#ppt_y"/>
                                          </p:val>
                                        </p:tav>
                                      </p:tavLst>
                                    </p:anim>
                                  </p:childTnLst>
                                </p:cTn>
                              </p:par>
                            </p:childTnLst>
                          </p:cTn>
                        </p:par>
                      </p:childTnLst>
                    </p:cTn>
                  </p:par>
                  <p:par>
                    <p:cTn id="172" fill="hold">
                      <p:stCondLst>
                        <p:cond delay="indefinite"/>
                      </p:stCondLst>
                      <p:childTnLst>
                        <p:par>
                          <p:cTn id="173" fill="hold">
                            <p:stCondLst>
                              <p:cond delay="0"/>
                            </p:stCondLst>
                            <p:childTnLst>
                              <p:par>
                                <p:cTn id="174" presetID="10" presetClass="exit" presetSubtype="0" fill="hold" grpId="1" nodeType="clickEffect">
                                  <p:stCondLst>
                                    <p:cond delay="0"/>
                                  </p:stCondLst>
                                  <p:childTnLst>
                                    <p:animEffect transition="out" filter="fade">
                                      <p:cBhvr>
                                        <p:cTn id="175" dur="500"/>
                                        <p:tgtEl>
                                          <p:spTgt spid="1049"/>
                                        </p:tgtEl>
                                      </p:cBhvr>
                                    </p:animEffect>
                                    <p:set>
                                      <p:cBhvr>
                                        <p:cTn id="176" dur="1" fill="hold">
                                          <p:stCondLst>
                                            <p:cond delay="499"/>
                                          </p:stCondLst>
                                        </p:cTn>
                                        <p:tgtEl>
                                          <p:spTgt spid="1049"/>
                                        </p:tgtEl>
                                        <p:attrNameLst>
                                          <p:attrName>style.visibility</p:attrName>
                                        </p:attrNameLst>
                                      </p:cBhvr>
                                      <p:to>
                                        <p:strVal val="hidden"/>
                                      </p:to>
                                    </p:set>
                                  </p:childTnLst>
                                </p:cTn>
                              </p:par>
                              <p:par>
                                <p:cTn id="177" presetID="10" presetClass="exit" presetSubtype="0" fill="hold" nodeType="withEffect">
                                  <p:stCondLst>
                                    <p:cond delay="0"/>
                                  </p:stCondLst>
                                  <p:childTnLst>
                                    <p:animEffect transition="out" filter="fade">
                                      <p:cBhvr>
                                        <p:cTn id="178" dur="500"/>
                                        <p:tgtEl>
                                          <p:spTgt spid="1052"/>
                                        </p:tgtEl>
                                      </p:cBhvr>
                                    </p:animEffect>
                                    <p:set>
                                      <p:cBhvr>
                                        <p:cTn id="179" dur="1" fill="hold">
                                          <p:stCondLst>
                                            <p:cond delay="499"/>
                                          </p:stCondLst>
                                        </p:cTn>
                                        <p:tgtEl>
                                          <p:spTgt spid="105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9" grpId="1" animBg="1"/>
      <p:bldP spid="20" grpId="0" animBg="1"/>
      <p:bldP spid="20" grpId="1" animBg="1"/>
      <p:bldP spid="1036" grpId="0" animBg="1"/>
      <p:bldP spid="1036" grpId="1" animBg="1"/>
      <p:bldP spid="1038" grpId="0" animBg="1"/>
      <p:bldP spid="1038" grpId="1" animBg="1"/>
      <p:bldP spid="1042" grpId="0" animBg="1"/>
      <p:bldP spid="1042" grpId="1" animBg="1"/>
      <p:bldP spid="1043" grpId="0" animBg="1"/>
      <p:bldP spid="1043" grpId="1" animBg="1"/>
      <p:bldP spid="1044" grpId="0" animBg="1"/>
      <p:bldP spid="1044" grpId="1" animBg="1"/>
      <p:bldP spid="1045" grpId="0" animBg="1"/>
      <p:bldP spid="1045" grpId="1" animBg="1"/>
      <p:bldP spid="1049" grpId="0" animBg="1"/>
      <p:bldP spid="1049" grpId="1" animBg="1"/>
      <p:bldP spid="2" grpId="0" animBg="1"/>
      <p:bldP spid="15" grpId="0"/>
      <p:bldP spid="16" grpId="0" animBg="1"/>
      <p:bldP spid="24" grpId="0" animBg="1"/>
      <p:bldP spid="25" grpId="0" animBg="1"/>
      <p:bldP spid="26" grpId="0" animBg="1"/>
      <p:bldP spid="1030" grpId="0" animBg="1"/>
      <p:bldP spid="1031" grpId="0" animBg="1"/>
      <p:bldP spid="1032" grpId="0" animBg="1"/>
      <p:bldP spid="1033" grpId="0" animBg="1"/>
      <p:bldP spid="1035"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CA536AE9-22D9-E2DF-4C86-CB731FA1E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7" b="16851"/>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88">
            <a:extLst>
              <a:ext uri="{FF2B5EF4-FFF2-40B4-BE49-F238E27FC236}">
                <a16:creationId xmlns:a16="http://schemas.microsoft.com/office/drawing/2014/main" id="{7C870ED9-0C72-39EB-8564-10434F20D582}"/>
              </a:ext>
            </a:extLst>
          </p:cNvPr>
          <p:cNvSpPr/>
          <p:nvPr/>
        </p:nvSpPr>
        <p:spPr>
          <a:xfrm>
            <a:off x="0" y="-1"/>
            <a:ext cx="12192000" cy="6858000"/>
          </a:xfrm>
          <a:prstGeom prst="rect">
            <a:avLst/>
          </a:prstGeom>
          <a:solidFill>
            <a:schemeClr val="accent6">
              <a:lumMod val="7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3" name="Rectangle: Rounded Corners 2">
            <a:extLst>
              <a:ext uri="{FF2B5EF4-FFF2-40B4-BE49-F238E27FC236}">
                <a16:creationId xmlns:a16="http://schemas.microsoft.com/office/drawing/2014/main" id="{6D314C13-7EB7-3363-BE8E-3CB6F5D3EA7C}"/>
              </a:ext>
            </a:extLst>
          </p:cNvPr>
          <p:cNvSpPr/>
          <p:nvPr/>
        </p:nvSpPr>
        <p:spPr>
          <a:xfrm>
            <a:off x="-902404" y="5528219"/>
            <a:ext cx="13094404" cy="183424"/>
          </a:xfrm>
          <a:prstGeom prst="roundRect">
            <a:avLst/>
          </a:prstGeom>
          <a:solidFill>
            <a:srgbClr val="FEBB27"/>
          </a:solidFill>
          <a:ln>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4">
            <a:extLst>
              <a:ext uri="{FF2B5EF4-FFF2-40B4-BE49-F238E27FC236}">
                <a16:creationId xmlns:a16="http://schemas.microsoft.com/office/drawing/2014/main" id="{9CDA2FEC-44A5-4F75-A89B-3E013EB5D120}"/>
              </a:ext>
            </a:extLst>
          </p:cNvPr>
          <p:cNvSpPr/>
          <p:nvPr/>
        </p:nvSpPr>
        <p:spPr>
          <a:xfrm>
            <a:off x="1090569" y="3769908"/>
            <a:ext cx="10846873" cy="1354217"/>
          </a:xfrm>
          <a:prstGeom prst="rect">
            <a:avLst/>
          </a:prstGeom>
        </p:spPr>
        <p:txBody>
          <a:bodyPr wrap="square">
            <a:spAutoFit/>
          </a:bodyPr>
          <a:lstStyle/>
          <a:p>
            <a:pPr algn="r" rtl="1"/>
            <a:r>
              <a:rPr lang="ar-EG" sz="54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مرحلة إعداد المخططات</a:t>
            </a:r>
          </a:p>
          <a:p>
            <a:pPr algn="r" rtl="1"/>
            <a:r>
              <a:rPr lang="ar-EG"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مخطط الإطار التوجيهي للتنمية المكانية &amp; مخططات تفصيلية</a:t>
            </a:r>
            <a:endParaRPr lang="en-US" sz="2800" b="1" dirty="0">
              <a:solidFill>
                <a:schemeClr val="bg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5" name="Rectangle: Rounded Corners 4">
            <a:extLst>
              <a:ext uri="{FF2B5EF4-FFF2-40B4-BE49-F238E27FC236}">
                <a16:creationId xmlns:a16="http://schemas.microsoft.com/office/drawing/2014/main" id="{D7926E9D-E885-87B4-4E54-A0343B31D0AE}"/>
              </a:ext>
            </a:extLst>
          </p:cNvPr>
          <p:cNvSpPr/>
          <p:nvPr/>
        </p:nvSpPr>
        <p:spPr>
          <a:xfrm>
            <a:off x="7041930" y="5312754"/>
            <a:ext cx="8198070" cy="578069"/>
          </a:xfrm>
          <a:prstGeom prst="roundRect">
            <a:avLst/>
          </a:prstGeom>
          <a:solidFill>
            <a:schemeClr val="bg1"/>
          </a:solidFill>
          <a:ln>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245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descr="Picture background">
            <a:extLst>
              <a:ext uri="{FF2B5EF4-FFF2-40B4-BE49-F238E27FC236}">
                <a16:creationId xmlns:a16="http://schemas.microsoft.com/office/drawing/2014/main" id="{41BD03A6-F4E1-2D79-6ED6-AC5B18F5E56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3725" y="-85060"/>
            <a:ext cx="12180888" cy="6858000"/>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Rounded Corners 24">
            <a:extLst>
              <a:ext uri="{FF2B5EF4-FFF2-40B4-BE49-F238E27FC236}">
                <a16:creationId xmlns:a16="http://schemas.microsoft.com/office/drawing/2014/main" id="{32F52002-5071-4A9F-EAE9-F97B3BDDFD18}"/>
              </a:ext>
            </a:extLst>
          </p:cNvPr>
          <p:cNvSpPr/>
          <p:nvPr/>
        </p:nvSpPr>
        <p:spPr>
          <a:xfrm>
            <a:off x="820364" y="2568102"/>
            <a:ext cx="4105071" cy="642020"/>
          </a:xfrm>
          <a:prstGeom prst="round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6">
                    <a:lumMod val="50000"/>
                  </a:schemeClr>
                </a:solidFill>
              </a:rPr>
              <a:t>مخططات تفصيلية</a:t>
            </a:r>
            <a:endParaRPr lang="en-US" sz="2400" b="1" dirty="0">
              <a:solidFill>
                <a:schemeClr val="accent6">
                  <a:lumMod val="50000"/>
                </a:schemeClr>
              </a:solidFill>
            </a:endParaRPr>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11" name="Connector: Elbow 10">
            <a:extLst>
              <a:ext uri="{FF2B5EF4-FFF2-40B4-BE49-F238E27FC236}">
                <a16:creationId xmlns:a16="http://schemas.microsoft.com/office/drawing/2014/main" id="{365675F2-088E-CD6A-6425-170858A8260F}"/>
              </a:ext>
            </a:extLst>
          </p:cNvPr>
          <p:cNvCxnSpPr>
            <a:cxnSpLocks/>
            <a:stCxn id="6" idx="2"/>
          </p:cNvCxnSpPr>
          <p:nvPr/>
        </p:nvCxnSpPr>
        <p:spPr>
          <a:xfrm rot="16200000" flipH="1">
            <a:off x="4835706" y="-2849146"/>
            <a:ext cx="1190627" cy="7776158"/>
          </a:xfrm>
          <a:prstGeom prst="bentConnector2">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B6A24BEC-84EC-B679-7442-BD6AEAD05A07}"/>
              </a:ext>
            </a:extLst>
          </p:cNvPr>
          <p:cNvSpPr/>
          <p:nvPr/>
        </p:nvSpPr>
        <p:spPr>
          <a:xfrm>
            <a:off x="7266562" y="2568102"/>
            <a:ext cx="4105071" cy="642020"/>
          </a:xfrm>
          <a:prstGeom prst="round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6">
                    <a:lumMod val="50000"/>
                  </a:schemeClr>
                </a:solidFill>
              </a:rPr>
              <a:t>مخطط الإطار التوجيهي للتنمية المكانية</a:t>
            </a:r>
            <a:endParaRPr lang="en-US" sz="2400" b="1" dirty="0">
              <a:solidFill>
                <a:schemeClr val="accent6">
                  <a:lumMod val="50000"/>
                </a:schemeClr>
              </a:solidFill>
            </a:endParaRPr>
          </a:p>
        </p:txBody>
      </p:sp>
      <p:cxnSp>
        <p:nvCxnSpPr>
          <p:cNvPr id="21" name="Straight Connector 20">
            <a:extLst>
              <a:ext uri="{FF2B5EF4-FFF2-40B4-BE49-F238E27FC236}">
                <a16:creationId xmlns:a16="http://schemas.microsoft.com/office/drawing/2014/main" id="{40B10620-F74F-D487-AC2F-F0CABAB8D84E}"/>
              </a:ext>
            </a:extLst>
          </p:cNvPr>
          <p:cNvCxnSpPr>
            <a:cxnSpLocks/>
            <a:endCxn id="17" idx="0"/>
          </p:cNvCxnSpPr>
          <p:nvPr/>
        </p:nvCxnSpPr>
        <p:spPr>
          <a:xfrm flipH="1">
            <a:off x="9319098" y="1634247"/>
            <a:ext cx="1" cy="933855"/>
          </a:xfrm>
          <a:prstGeom prst="line">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B967C30-118D-9F92-FAEA-D423D68CCE94}"/>
              </a:ext>
            </a:extLst>
          </p:cNvPr>
          <p:cNvCxnSpPr>
            <a:cxnSpLocks/>
          </p:cNvCxnSpPr>
          <p:nvPr/>
        </p:nvCxnSpPr>
        <p:spPr>
          <a:xfrm flipH="1">
            <a:off x="2872900" y="1634247"/>
            <a:ext cx="1" cy="933855"/>
          </a:xfrm>
          <a:prstGeom prst="line">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D6A01A19-0680-8823-E922-B33B31A91C41}"/>
              </a:ext>
            </a:extLst>
          </p:cNvPr>
          <p:cNvCxnSpPr>
            <a:cxnSpLocks/>
            <a:endCxn id="29" idx="3"/>
          </p:cNvCxnSpPr>
          <p:nvPr/>
        </p:nvCxnSpPr>
        <p:spPr>
          <a:xfrm rot="10800000" flipV="1">
            <a:off x="10009763" y="3210119"/>
            <a:ext cx="1001953" cy="68580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id="{9E4844EB-9F87-87EE-8983-F5F746764999}"/>
              </a:ext>
            </a:extLst>
          </p:cNvPr>
          <p:cNvSpPr/>
          <p:nvPr/>
        </p:nvSpPr>
        <p:spPr>
          <a:xfrm>
            <a:off x="7107677" y="3701371"/>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نظام المناطق الخضراء</a:t>
            </a:r>
            <a:endParaRPr lang="en-US" sz="2000" b="1" dirty="0">
              <a:solidFill>
                <a:schemeClr val="accent6">
                  <a:lumMod val="50000"/>
                </a:schemeClr>
              </a:solidFill>
            </a:endParaRPr>
          </a:p>
        </p:txBody>
      </p:sp>
      <p:sp>
        <p:nvSpPr>
          <p:cNvPr id="30" name="Rectangle: Rounded Corners 29">
            <a:extLst>
              <a:ext uri="{FF2B5EF4-FFF2-40B4-BE49-F238E27FC236}">
                <a16:creationId xmlns:a16="http://schemas.microsoft.com/office/drawing/2014/main" id="{791E14D8-BFE8-C906-0EF8-CD3E4579AED2}"/>
              </a:ext>
            </a:extLst>
          </p:cNvPr>
          <p:cNvSpPr/>
          <p:nvPr/>
        </p:nvSpPr>
        <p:spPr>
          <a:xfrm>
            <a:off x="7107676" y="4303479"/>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القطاع الإقتصادي</a:t>
            </a:r>
            <a:endParaRPr lang="en-US" sz="2000" b="1" dirty="0">
              <a:solidFill>
                <a:schemeClr val="accent6">
                  <a:lumMod val="50000"/>
                </a:schemeClr>
              </a:solidFill>
            </a:endParaRPr>
          </a:p>
        </p:txBody>
      </p:sp>
      <p:sp>
        <p:nvSpPr>
          <p:cNvPr id="31" name="Rectangle: Rounded Corners 30">
            <a:extLst>
              <a:ext uri="{FF2B5EF4-FFF2-40B4-BE49-F238E27FC236}">
                <a16:creationId xmlns:a16="http://schemas.microsoft.com/office/drawing/2014/main" id="{48373C01-299A-F1E8-39BF-A5185FFBD5AB}"/>
              </a:ext>
            </a:extLst>
          </p:cNvPr>
          <p:cNvSpPr/>
          <p:nvPr/>
        </p:nvSpPr>
        <p:spPr>
          <a:xfrm>
            <a:off x="7107675" y="4888142"/>
            <a:ext cx="2902085" cy="389104"/>
          </a:xfrm>
          <a:prstGeom prst="roundRect">
            <a:avLst/>
          </a:prstGeom>
          <a:solidFill>
            <a:srgbClr val="8DC641"/>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التطور العمراني والتكنولوجي</a:t>
            </a:r>
            <a:endParaRPr lang="en-US" sz="2000" b="1" dirty="0">
              <a:solidFill>
                <a:schemeClr val="accent6">
                  <a:lumMod val="50000"/>
                </a:schemeClr>
              </a:solidFill>
            </a:endParaRPr>
          </a:p>
        </p:txBody>
      </p:sp>
      <p:sp>
        <p:nvSpPr>
          <p:cNvPr id="32" name="Rectangle: Rounded Corners 31">
            <a:extLst>
              <a:ext uri="{FF2B5EF4-FFF2-40B4-BE49-F238E27FC236}">
                <a16:creationId xmlns:a16="http://schemas.microsoft.com/office/drawing/2014/main" id="{0E0D3DBD-CBF6-8719-7F28-B88CF7E69D50}"/>
              </a:ext>
            </a:extLst>
          </p:cNvPr>
          <p:cNvSpPr/>
          <p:nvPr/>
        </p:nvSpPr>
        <p:spPr>
          <a:xfrm>
            <a:off x="7107675" y="5467933"/>
            <a:ext cx="2902085" cy="389104"/>
          </a:xfrm>
          <a:prstGeom prst="roundRect">
            <a:avLst/>
          </a:prstGeom>
          <a:solidFill>
            <a:schemeClr val="accent6">
              <a:lumMod val="60000"/>
              <a:lumOff val="40000"/>
            </a:schemeClr>
          </a:solidFill>
          <a:ln>
            <a:solidFill>
              <a:schemeClr val="accent6">
                <a:lumMod val="60000"/>
                <a:lumOff val="4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قطاع المواصلات</a:t>
            </a:r>
            <a:endParaRPr lang="en-US" sz="2000" b="1" dirty="0">
              <a:solidFill>
                <a:schemeClr val="accent6">
                  <a:lumMod val="50000"/>
                </a:schemeClr>
              </a:solidFill>
            </a:endParaRPr>
          </a:p>
        </p:txBody>
      </p:sp>
      <p:sp>
        <p:nvSpPr>
          <p:cNvPr id="33" name="Rectangle: Rounded Corners 32">
            <a:extLst>
              <a:ext uri="{FF2B5EF4-FFF2-40B4-BE49-F238E27FC236}">
                <a16:creationId xmlns:a16="http://schemas.microsoft.com/office/drawing/2014/main" id="{BD7AB4C8-A39E-E5FA-58DD-FF4DF7E89864}"/>
              </a:ext>
            </a:extLst>
          </p:cNvPr>
          <p:cNvSpPr/>
          <p:nvPr/>
        </p:nvSpPr>
        <p:spPr>
          <a:xfrm>
            <a:off x="7107675" y="6075900"/>
            <a:ext cx="2902085" cy="389104"/>
          </a:xfrm>
          <a:prstGeom prst="roundRect">
            <a:avLst/>
          </a:prstGeom>
          <a:solidFill>
            <a:schemeClr val="accent6">
              <a:lumMod val="20000"/>
              <a:lumOff val="80000"/>
            </a:schemeClr>
          </a:solidFill>
          <a:ln>
            <a:solidFill>
              <a:schemeClr val="accent6">
                <a:lumMod val="20000"/>
                <a:lumOff val="8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قطاع المياه</a:t>
            </a:r>
            <a:endParaRPr lang="en-US" sz="2000" b="1" dirty="0">
              <a:solidFill>
                <a:schemeClr val="accent6">
                  <a:lumMod val="50000"/>
                </a:schemeClr>
              </a:solidFill>
            </a:endParaRPr>
          </a:p>
        </p:txBody>
      </p:sp>
      <p:cxnSp>
        <p:nvCxnSpPr>
          <p:cNvPr id="37" name="Connector: Elbow 36">
            <a:extLst>
              <a:ext uri="{FF2B5EF4-FFF2-40B4-BE49-F238E27FC236}">
                <a16:creationId xmlns:a16="http://schemas.microsoft.com/office/drawing/2014/main" id="{A1EA75E1-4F10-21C8-42B2-475628B1E292}"/>
              </a:ext>
            </a:extLst>
          </p:cNvPr>
          <p:cNvCxnSpPr>
            <a:cxnSpLocks/>
            <a:endCxn id="30" idx="3"/>
          </p:cNvCxnSpPr>
          <p:nvPr/>
        </p:nvCxnSpPr>
        <p:spPr>
          <a:xfrm rot="10800000" flipV="1">
            <a:off x="10009761" y="3895917"/>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2" name="Connector: Elbow 41">
            <a:extLst>
              <a:ext uri="{FF2B5EF4-FFF2-40B4-BE49-F238E27FC236}">
                <a16:creationId xmlns:a16="http://schemas.microsoft.com/office/drawing/2014/main" id="{DBD369D5-54B9-7AED-2F7A-CC1FDEC34549}"/>
              </a:ext>
            </a:extLst>
          </p:cNvPr>
          <p:cNvCxnSpPr>
            <a:cxnSpLocks/>
          </p:cNvCxnSpPr>
          <p:nvPr/>
        </p:nvCxnSpPr>
        <p:spPr>
          <a:xfrm rot="10800000" flipV="1">
            <a:off x="10009761" y="4480581"/>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62350C14-D35B-59D8-CB29-9BB83AEB1D51}"/>
              </a:ext>
            </a:extLst>
          </p:cNvPr>
          <p:cNvCxnSpPr>
            <a:cxnSpLocks/>
          </p:cNvCxnSpPr>
          <p:nvPr/>
        </p:nvCxnSpPr>
        <p:spPr>
          <a:xfrm rot="10800000" flipV="1">
            <a:off x="10009761" y="5082689"/>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126AEBEB-FADA-D804-D726-13CBAD1594AB}"/>
              </a:ext>
            </a:extLst>
          </p:cNvPr>
          <p:cNvCxnSpPr>
            <a:cxnSpLocks/>
          </p:cNvCxnSpPr>
          <p:nvPr/>
        </p:nvCxnSpPr>
        <p:spPr>
          <a:xfrm rot="10800000" flipV="1">
            <a:off x="9990310" y="5685790"/>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5" name="Connector: Elbow 44">
            <a:extLst>
              <a:ext uri="{FF2B5EF4-FFF2-40B4-BE49-F238E27FC236}">
                <a16:creationId xmlns:a16="http://schemas.microsoft.com/office/drawing/2014/main" id="{99AA7779-DF23-6F9D-5DFA-195B44F16D3E}"/>
              </a:ext>
            </a:extLst>
          </p:cNvPr>
          <p:cNvCxnSpPr>
            <a:cxnSpLocks/>
            <a:endCxn id="46" idx="3"/>
          </p:cNvCxnSpPr>
          <p:nvPr/>
        </p:nvCxnSpPr>
        <p:spPr>
          <a:xfrm rot="10800000" flipV="1">
            <a:off x="3704615" y="3192669"/>
            <a:ext cx="1001953" cy="68580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6" name="Rectangle: Rounded Corners 45">
            <a:extLst>
              <a:ext uri="{FF2B5EF4-FFF2-40B4-BE49-F238E27FC236}">
                <a16:creationId xmlns:a16="http://schemas.microsoft.com/office/drawing/2014/main" id="{CB12E7A9-0438-BE33-AE2B-3346BACB19AA}"/>
              </a:ext>
            </a:extLst>
          </p:cNvPr>
          <p:cNvSpPr/>
          <p:nvPr/>
        </p:nvSpPr>
        <p:spPr>
          <a:xfrm>
            <a:off x="802529" y="3683921"/>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المزرعة الحضرية</a:t>
            </a:r>
            <a:endParaRPr lang="en-US" sz="2000" b="1" dirty="0">
              <a:solidFill>
                <a:schemeClr val="accent6">
                  <a:lumMod val="50000"/>
                </a:schemeClr>
              </a:solidFill>
            </a:endParaRPr>
          </a:p>
        </p:txBody>
      </p:sp>
      <p:sp>
        <p:nvSpPr>
          <p:cNvPr id="47" name="Rectangle: Rounded Corners 46">
            <a:extLst>
              <a:ext uri="{FF2B5EF4-FFF2-40B4-BE49-F238E27FC236}">
                <a16:creationId xmlns:a16="http://schemas.microsoft.com/office/drawing/2014/main" id="{971643B4-4719-46D8-6D9A-7A828DC9F60F}"/>
              </a:ext>
            </a:extLst>
          </p:cNvPr>
          <p:cNvSpPr/>
          <p:nvPr/>
        </p:nvSpPr>
        <p:spPr>
          <a:xfrm>
            <a:off x="802528" y="4286029"/>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المنطقة الصناعية</a:t>
            </a:r>
            <a:endParaRPr lang="en-US" sz="2000" b="1" dirty="0">
              <a:solidFill>
                <a:schemeClr val="accent6">
                  <a:lumMod val="50000"/>
                </a:schemeClr>
              </a:solidFill>
            </a:endParaRPr>
          </a:p>
        </p:txBody>
      </p:sp>
      <p:cxnSp>
        <p:nvCxnSpPr>
          <p:cNvPr id="48" name="Connector: Elbow 47">
            <a:extLst>
              <a:ext uri="{FF2B5EF4-FFF2-40B4-BE49-F238E27FC236}">
                <a16:creationId xmlns:a16="http://schemas.microsoft.com/office/drawing/2014/main" id="{60637F17-C5E2-3FFD-525C-47C7554A375D}"/>
              </a:ext>
            </a:extLst>
          </p:cNvPr>
          <p:cNvCxnSpPr>
            <a:cxnSpLocks/>
            <a:endCxn id="47" idx="3"/>
          </p:cNvCxnSpPr>
          <p:nvPr/>
        </p:nvCxnSpPr>
        <p:spPr>
          <a:xfrm rot="10800000" flipV="1">
            <a:off x="3704613" y="3878467"/>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Rectangle: Rounded Corners 48">
            <a:extLst>
              <a:ext uri="{FF2B5EF4-FFF2-40B4-BE49-F238E27FC236}">
                <a16:creationId xmlns:a16="http://schemas.microsoft.com/office/drawing/2014/main" id="{F57B9A3C-B5BA-75D3-994C-64933FCF0327}"/>
              </a:ext>
            </a:extLst>
          </p:cNvPr>
          <p:cNvSpPr/>
          <p:nvPr/>
        </p:nvSpPr>
        <p:spPr>
          <a:xfrm>
            <a:off x="802528" y="4888142"/>
            <a:ext cx="2902085" cy="389104"/>
          </a:xfrm>
          <a:prstGeom prst="roundRect">
            <a:avLst/>
          </a:prstGeom>
          <a:solidFill>
            <a:srgbClr val="8DC641"/>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التكامل الزراعي الصناعي</a:t>
            </a:r>
            <a:endParaRPr lang="en-US" sz="2000" b="1" dirty="0">
              <a:solidFill>
                <a:schemeClr val="accent6">
                  <a:lumMod val="50000"/>
                </a:schemeClr>
              </a:solidFill>
            </a:endParaRPr>
          </a:p>
        </p:txBody>
      </p:sp>
      <p:cxnSp>
        <p:nvCxnSpPr>
          <p:cNvPr id="50" name="Connector: Elbow 49">
            <a:extLst>
              <a:ext uri="{FF2B5EF4-FFF2-40B4-BE49-F238E27FC236}">
                <a16:creationId xmlns:a16="http://schemas.microsoft.com/office/drawing/2014/main" id="{7675D518-EDB7-07F1-F8CF-01B62AB03E33}"/>
              </a:ext>
            </a:extLst>
          </p:cNvPr>
          <p:cNvCxnSpPr>
            <a:cxnSpLocks/>
          </p:cNvCxnSpPr>
          <p:nvPr/>
        </p:nvCxnSpPr>
        <p:spPr>
          <a:xfrm rot="10800000" flipV="1">
            <a:off x="3704614" y="4480581"/>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2" name="Oval 51">
            <a:extLst>
              <a:ext uri="{FF2B5EF4-FFF2-40B4-BE49-F238E27FC236}">
                <a16:creationId xmlns:a16="http://schemas.microsoft.com/office/drawing/2014/main" id="{45A896D7-3C28-7DAE-762E-6A4D6E9B0453}"/>
              </a:ext>
            </a:extLst>
          </p:cNvPr>
          <p:cNvSpPr/>
          <p:nvPr/>
        </p:nvSpPr>
        <p:spPr>
          <a:xfrm>
            <a:off x="9402751" y="1882334"/>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53" name="Oval 52">
            <a:extLst>
              <a:ext uri="{FF2B5EF4-FFF2-40B4-BE49-F238E27FC236}">
                <a16:creationId xmlns:a16="http://schemas.microsoft.com/office/drawing/2014/main" id="{3AFA4FA7-3E1C-A2BE-B97D-2767292F072F}"/>
              </a:ext>
            </a:extLst>
          </p:cNvPr>
          <p:cNvSpPr/>
          <p:nvPr/>
        </p:nvSpPr>
        <p:spPr>
          <a:xfrm>
            <a:off x="3076202" y="1833188"/>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spTree>
    <p:extLst>
      <p:ext uri="{BB962C8B-B14F-4D97-AF65-F5344CB8AC3E}">
        <p14:creationId xmlns:p14="http://schemas.microsoft.com/office/powerpoint/2010/main" val="74508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arn(inVertical)">
                                      <p:cBhvr>
                                        <p:cTn id="7" dur="500"/>
                                        <p:tgtEl>
                                          <p:spTgt spid="5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3"/>
                                        </p:tgtEl>
                                        <p:attrNameLst>
                                          <p:attrName>style.visibility</p:attrName>
                                        </p:attrNameLst>
                                      </p:cBhvr>
                                      <p:to>
                                        <p:strVal val="visible"/>
                                      </p:to>
                                    </p:set>
                                    <p:animEffect transition="in" filter="barn(inVertical)">
                                      <p:cBhvr>
                                        <p:cTn id="10" dur="500"/>
                                        <p:tgtEl>
                                          <p:spTgt spid="53"/>
                                        </p:tgtEl>
                                      </p:cBhvr>
                                    </p:animEffect>
                                  </p:childTnLst>
                                </p:cTn>
                              </p:par>
                              <p:par>
                                <p:cTn id="11" presetID="16" presetClass="entr" presetSubtype="21"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arn(inVertical)">
                                      <p:cBhvr>
                                        <p:cTn id="13" dur="500"/>
                                        <p:tgtEl>
                                          <p:spTgt spid="11"/>
                                        </p:tgtEl>
                                      </p:cBhvr>
                                    </p:animEffect>
                                  </p:childTnLst>
                                </p:cTn>
                              </p:par>
                              <p:par>
                                <p:cTn id="14" presetID="16" presetClass="entr" presetSubtype="21"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barn(inVertical)">
                                      <p:cBhvr>
                                        <p:cTn id="16" dur="500"/>
                                        <p:tgtEl>
                                          <p:spTgt spid="21"/>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barn(inVertical)">
                                      <p:cBhvr>
                                        <p:cTn id="19" dur="500"/>
                                        <p:tgtEl>
                                          <p:spTgt spid="17"/>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barn(inVertical)">
                                      <p:cBhvr>
                                        <p:cTn id="22" dur="500"/>
                                        <p:tgtEl>
                                          <p:spTgt spid="25"/>
                                        </p:tgtEl>
                                      </p:cBhvr>
                                    </p:animEffect>
                                  </p:childTnLst>
                                </p:cTn>
                              </p:par>
                              <p:par>
                                <p:cTn id="23" presetID="16" presetClass="entr" presetSubtype="21" fill="hold"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barn(inVertical)">
                                      <p:cBhvr>
                                        <p:cTn id="25" dur="500"/>
                                        <p:tgtEl>
                                          <p:spTgt spid="24"/>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barn(inVertical)">
                                      <p:cBhvr>
                                        <p:cTn id="30" dur="500"/>
                                        <p:tgtEl>
                                          <p:spTgt spid="29"/>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30"/>
                                        </p:tgtEl>
                                        <p:attrNameLst>
                                          <p:attrName>style.visibility</p:attrName>
                                        </p:attrNameLst>
                                      </p:cBhvr>
                                      <p:to>
                                        <p:strVal val="visible"/>
                                      </p:to>
                                    </p:set>
                                    <p:animEffect transition="in" filter="barn(inVertical)">
                                      <p:cBhvr>
                                        <p:cTn id="33" dur="500"/>
                                        <p:tgtEl>
                                          <p:spTgt spid="30"/>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31"/>
                                        </p:tgtEl>
                                        <p:attrNameLst>
                                          <p:attrName>style.visibility</p:attrName>
                                        </p:attrNameLst>
                                      </p:cBhvr>
                                      <p:to>
                                        <p:strVal val="visible"/>
                                      </p:to>
                                    </p:set>
                                    <p:animEffect transition="in" filter="barn(inVertical)">
                                      <p:cBhvr>
                                        <p:cTn id="36" dur="500"/>
                                        <p:tgtEl>
                                          <p:spTgt spid="31"/>
                                        </p:tgtEl>
                                      </p:cBhvr>
                                    </p:animEffect>
                                  </p:childTnLst>
                                </p:cTn>
                              </p:par>
                              <p:par>
                                <p:cTn id="37" presetID="16" presetClass="entr" presetSubtype="21" fill="hold" grpId="0" nodeType="with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barn(inVertical)">
                                      <p:cBhvr>
                                        <p:cTn id="39" dur="500"/>
                                        <p:tgtEl>
                                          <p:spTgt spid="32"/>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barn(inVertical)">
                                      <p:cBhvr>
                                        <p:cTn id="42" dur="500"/>
                                        <p:tgtEl>
                                          <p:spTgt spid="33"/>
                                        </p:tgtEl>
                                      </p:cBhvr>
                                    </p:animEffect>
                                  </p:childTnLst>
                                </p:cTn>
                              </p:par>
                              <p:par>
                                <p:cTn id="43" presetID="16" presetClass="entr" presetSubtype="21" fill="hold" nodeType="withEffect">
                                  <p:stCondLst>
                                    <p:cond delay="0"/>
                                  </p:stCondLst>
                                  <p:childTnLst>
                                    <p:set>
                                      <p:cBhvr>
                                        <p:cTn id="44" dur="1" fill="hold">
                                          <p:stCondLst>
                                            <p:cond delay="0"/>
                                          </p:stCondLst>
                                        </p:cTn>
                                        <p:tgtEl>
                                          <p:spTgt spid="37"/>
                                        </p:tgtEl>
                                        <p:attrNameLst>
                                          <p:attrName>style.visibility</p:attrName>
                                        </p:attrNameLst>
                                      </p:cBhvr>
                                      <p:to>
                                        <p:strVal val="visible"/>
                                      </p:to>
                                    </p:set>
                                    <p:animEffect transition="in" filter="barn(inVertical)">
                                      <p:cBhvr>
                                        <p:cTn id="45" dur="500"/>
                                        <p:tgtEl>
                                          <p:spTgt spid="37"/>
                                        </p:tgtEl>
                                      </p:cBhvr>
                                    </p:animEffect>
                                  </p:childTnLst>
                                </p:cTn>
                              </p:par>
                              <p:par>
                                <p:cTn id="46" presetID="16" presetClass="entr" presetSubtype="21" fill="hold" nodeType="withEffect">
                                  <p:stCondLst>
                                    <p:cond delay="0"/>
                                  </p:stCondLst>
                                  <p:childTnLst>
                                    <p:set>
                                      <p:cBhvr>
                                        <p:cTn id="47" dur="1" fill="hold">
                                          <p:stCondLst>
                                            <p:cond delay="0"/>
                                          </p:stCondLst>
                                        </p:cTn>
                                        <p:tgtEl>
                                          <p:spTgt spid="42"/>
                                        </p:tgtEl>
                                        <p:attrNameLst>
                                          <p:attrName>style.visibility</p:attrName>
                                        </p:attrNameLst>
                                      </p:cBhvr>
                                      <p:to>
                                        <p:strVal val="visible"/>
                                      </p:to>
                                    </p:set>
                                    <p:animEffect transition="in" filter="barn(inVertical)">
                                      <p:cBhvr>
                                        <p:cTn id="48" dur="500"/>
                                        <p:tgtEl>
                                          <p:spTgt spid="42"/>
                                        </p:tgtEl>
                                      </p:cBhvr>
                                    </p:animEffect>
                                  </p:childTnLst>
                                </p:cTn>
                              </p:par>
                              <p:par>
                                <p:cTn id="49" presetID="16" presetClass="entr" presetSubtype="21" fill="hold" nodeType="withEffect">
                                  <p:stCondLst>
                                    <p:cond delay="0"/>
                                  </p:stCondLst>
                                  <p:childTnLst>
                                    <p:set>
                                      <p:cBhvr>
                                        <p:cTn id="50" dur="1" fill="hold">
                                          <p:stCondLst>
                                            <p:cond delay="0"/>
                                          </p:stCondLst>
                                        </p:cTn>
                                        <p:tgtEl>
                                          <p:spTgt spid="43"/>
                                        </p:tgtEl>
                                        <p:attrNameLst>
                                          <p:attrName>style.visibility</p:attrName>
                                        </p:attrNameLst>
                                      </p:cBhvr>
                                      <p:to>
                                        <p:strVal val="visible"/>
                                      </p:to>
                                    </p:set>
                                    <p:animEffect transition="in" filter="barn(inVertical)">
                                      <p:cBhvr>
                                        <p:cTn id="51" dur="500"/>
                                        <p:tgtEl>
                                          <p:spTgt spid="43"/>
                                        </p:tgtEl>
                                      </p:cBhvr>
                                    </p:animEffect>
                                  </p:childTnLst>
                                </p:cTn>
                              </p:par>
                              <p:par>
                                <p:cTn id="52" presetID="16" presetClass="entr" presetSubtype="21" fill="hold" nodeType="withEffect">
                                  <p:stCondLst>
                                    <p:cond delay="0"/>
                                  </p:stCondLst>
                                  <p:childTnLst>
                                    <p:set>
                                      <p:cBhvr>
                                        <p:cTn id="53" dur="1" fill="hold">
                                          <p:stCondLst>
                                            <p:cond delay="0"/>
                                          </p:stCondLst>
                                        </p:cTn>
                                        <p:tgtEl>
                                          <p:spTgt spid="44"/>
                                        </p:tgtEl>
                                        <p:attrNameLst>
                                          <p:attrName>style.visibility</p:attrName>
                                        </p:attrNameLst>
                                      </p:cBhvr>
                                      <p:to>
                                        <p:strVal val="visible"/>
                                      </p:to>
                                    </p:set>
                                    <p:animEffect transition="in" filter="barn(inVertical)">
                                      <p:cBhvr>
                                        <p:cTn id="54" dur="500"/>
                                        <p:tgtEl>
                                          <p:spTgt spid="44"/>
                                        </p:tgtEl>
                                      </p:cBhvr>
                                    </p:animEffect>
                                  </p:childTnLst>
                                </p:cTn>
                              </p:par>
                              <p:par>
                                <p:cTn id="55" presetID="16" presetClass="entr" presetSubtype="21" fill="hold" grpId="0" nodeType="withEffect">
                                  <p:stCondLst>
                                    <p:cond delay="0"/>
                                  </p:stCondLst>
                                  <p:childTnLst>
                                    <p:set>
                                      <p:cBhvr>
                                        <p:cTn id="56" dur="1" fill="hold">
                                          <p:stCondLst>
                                            <p:cond delay="0"/>
                                          </p:stCondLst>
                                        </p:cTn>
                                        <p:tgtEl>
                                          <p:spTgt spid="46"/>
                                        </p:tgtEl>
                                        <p:attrNameLst>
                                          <p:attrName>style.visibility</p:attrName>
                                        </p:attrNameLst>
                                      </p:cBhvr>
                                      <p:to>
                                        <p:strVal val="visible"/>
                                      </p:to>
                                    </p:set>
                                    <p:animEffect transition="in" filter="barn(inVertical)">
                                      <p:cBhvr>
                                        <p:cTn id="57" dur="500"/>
                                        <p:tgtEl>
                                          <p:spTgt spid="46"/>
                                        </p:tgtEl>
                                      </p:cBhvr>
                                    </p:animEffect>
                                  </p:childTnLst>
                                </p:cTn>
                              </p:par>
                              <p:par>
                                <p:cTn id="58" presetID="16" presetClass="entr" presetSubtype="21" fill="hold" grpId="0" nodeType="withEffect">
                                  <p:stCondLst>
                                    <p:cond delay="0"/>
                                  </p:stCondLst>
                                  <p:childTnLst>
                                    <p:set>
                                      <p:cBhvr>
                                        <p:cTn id="59" dur="1" fill="hold">
                                          <p:stCondLst>
                                            <p:cond delay="0"/>
                                          </p:stCondLst>
                                        </p:cTn>
                                        <p:tgtEl>
                                          <p:spTgt spid="47"/>
                                        </p:tgtEl>
                                        <p:attrNameLst>
                                          <p:attrName>style.visibility</p:attrName>
                                        </p:attrNameLst>
                                      </p:cBhvr>
                                      <p:to>
                                        <p:strVal val="visible"/>
                                      </p:to>
                                    </p:set>
                                    <p:animEffect transition="in" filter="barn(inVertical)">
                                      <p:cBhvr>
                                        <p:cTn id="60" dur="500"/>
                                        <p:tgtEl>
                                          <p:spTgt spid="47"/>
                                        </p:tgtEl>
                                      </p:cBhvr>
                                    </p:animEffect>
                                  </p:childTnLst>
                                </p:cTn>
                              </p:par>
                              <p:par>
                                <p:cTn id="61" presetID="16" presetClass="entr" presetSubtype="21" fill="hold" nodeType="withEffect">
                                  <p:stCondLst>
                                    <p:cond delay="0"/>
                                  </p:stCondLst>
                                  <p:childTnLst>
                                    <p:set>
                                      <p:cBhvr>
                                        <p:cTn id="62" dur="1" fill="hold">
                                          <p:stCondLst>
                                            <p:cond delay="0"/>
                                          </p:stCondLst>
                                        </p:cTn>
                                        <p:tgtEl>
                                          <p:spTgt spid="48"/>
                                        </p:tgtEl>
                                        <p:attrNameLst>
                                          <p:attrName>style.visibility</p:attrName>
                                        </p:attrNameLst>
                                      </p:cBhvr>
                                      <p:to>
                                        <p:strVal val="visible"/>
                                      </p:to>
                                    </p:set>
                                    <p:animEffect transition="in" filter="barn(inVertical)">
                                      <p:cBhvr>
                                        <p:cTn id="63" dur="500"/>
                                        <p:tgtEl>
                                          <p:spTgt spid="48"/>
                                        </p:tgtEl>
                                      </p:cBhvr>
                                    </p:animEffect>
                                  </p:childTnLst>
                                </p:cTn>
                              </p:par>
                              <p:par>
                                <p:cTn id="64" presetID="16" presetClass="entr" presetSubtype="21" fill="hold" grpId="0" nodeType="withEffect">
                                  <p:stCondLst>
                                    <p:cond delay="0"/>
                                  </p:stCondLst>
                                  <p:childTnLst>
                                    <p:set>
                                      <p:cBhvr>
                                        <p:cTn id="65" dur="1" fill="hold">
                                          <p:stCondLst>
                                            <p:cond delay="0"/>
                                          </p:stCondLst>
                                        </p:cTn>
                                        <p:tgtEl>
                                          <p:spTgt spid="49"/>
                                        </p:tgtEl>
                                        <p:attrNameLst>
                                          <p:attrName>style.visibility</p:attrName>
                                        </p:attrNameLst>
                                      </p:cBhvr>
                                      <p:to>
                                        <p:strVal val="visible"/>
                                      </p:to>
                                    </p:set>
                                    <p:animEffect transition="in" filter="barn(inVertical)">
                                      <p:cBhvr>
                                        <p:cTn id="66" dur="500"/>
                                        <p:tgtEl>
                                          <p:spTgt spid="49"/>
                                        </p:tgtEl>
                                      </p:cBhvr>
                                    </p:animEffect>
                                  </p:childTnLst>
                                </p:cTn>
                              </p:par>
                              <p:par>
                                <p:cTn id="67" presetID="16" presetClass="entr" presetSubtype="21" fill="hold" nodeType="withEffect">
                                  <p:stCondLst>
                                    <p:cond delay="0"/>
                                  </p:stCondLst>
                                  <p:childTnLst>
                                    <p:set>
                                      <p:cBhvr>
                                        <p:cTn id="68" dur="1" fill="hold">
                                          <p:stCondLst>
                                            <p:cond delay="0"/>
                                          </p:stCondLst>
                                        </p:cTn>
                                        <p:tgtEl>
                                          <p:spTgt spid="50"/>
                                        </p:tgtEl>
                                        <p:attrNameLst>
                                          <p:attrName>style.visibility</p:attrName>
                                        </p:attrNameLst>
                                      </p:cBhvr>
                                      <p:to>
                                        <p:strVal val="visible"/>
                                      </p:to>
                                    </p:set>
                                    <p:animEffect transition="in" filter="barn(inVertical)">
                                      <p:cBhvr>
                                        <p:cTn id="69" dur="500"/>
                                        <p:tgtEl>
                                          <p:spTgt spid="50"/>
                                        </p:tgtEl>
                                      </p:cBhvr>
                                    </p:animEffect>
                                  </p:childTnLst>
                                </p:cTn>
                              </p:par>
                              <p:par>
                                <p:cTn id="70" presetID="16" presetClass="entr" presetSubtype="21" fill="hold" nodeType="withEffect">
                                  <p:stCondLst>
                                    <p:cond delay="0"/>
                                  </p:stCondLst>
                                  <p:childTnLst>
                                    <p:set>
                                      <p:cBhvr>
                                        <p:cTn id="71" dur="1" fill="hold">
                                          <p:stCondLst>
                                            <p:cond delay="0"/>
                                          </p:stCondLst>
                                        </p:cTn>
                                        <p:tgtEl>
                                          <p:spTgt spid="45"/>
                                        </p:tgtEl>
                                        <p:attrNameLst>
                                          <p:attrName>style.visibility</p:attrName>
                                        </p:attrNameLst>
                                      </p:cBhvr>
                                      <p:to>
                                        <p:strVal val="visible"/>
                                      </p:to>
                                    </p:set>
                                    <p:animEffect transition="in" filter="barn(inVertical)">
                                      <p:cBhvr>
                                        <p:cTn id="72" dur="500"/>
                                        <p:tgtEl>
                                          <p:spTgt spid="45"/>
                                        </p:tgtEl>
                                      </p:cBhvr>
                                    </p:animEffect>
                                  </p:childTnLst>
                                </p:cTn>
                              </p:par>
                              <p:par>
                                <p:cTn id="73" presetID="16" presetClass="entr" presetSubtype="21" fill="hold" nodeType="withEffect">
                                  <p:stCondLst>
                                    <p:cond delay="0"/>
                                  </p:stCondLst>
                                  <p:childTnLst>
                                    <p:set>
                                      <p:cBhvr>
                                        <p:cTn id="74" dur="1" fill="hold">
                                          <p:stCondLst>
                                            <p:cond delay="0"/>
                                          </p:stCondLst>
                                        </p:cTn>
                                        <p:tgtEl>
                                          <p:spTgt spid="27"/>
                                        </p:tgtEl>
                                        <p:attrNameLst>
                                          <p:attrName>style.visibility</p:attrName>
                                        </p:attrNameLst>
                                      </p:cBhvr>
                                      <p:to>
                                        <p:strVal val="visible"/>
                                      </p:to>
                                    </p:set>
                                    <p:animEffect transition="in" filter="barn(inVertical)">
                                      <p:cBhvr>
                                        <p:cTn id="75"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17" grpId="0" animBg="1"/>
      <p:bldP spid="29" grpId="0" animBg="1"/>
      <p:bldP spid="30" grpId="0" animBg="1"/>
      <p:bldP spid="31" grpId="0" animBg="1"/>
      <p:bldP spid="32" grpId="0" animBg="1"/>
      <p:bldP spid="33" grpId="0" animBg="1"/>
      <p:bldP spid="46" grpId="0" animBg="1"/>
      <p:bldP spid="47" grpId="0" animBg="1"/>
      <p:bldP spid="49" grpId="0" animBg="1"/>
      <p:bldP spid="52" grpId="0" animBg="1"/>
      <p:bldP spid="53"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2F52002-5071-4A9F-EAE9-F97B3BDDFD18}"/>
              </a:ext>
            </a:extLst>
          </p:cNvPr>
          <p:cNvSpPr/>
          <p:nvPr/>
        </p:nvSpPr>
        <p:spPr>
          <a:xfrm>
            <a:off x="820364" y="2568102"/>
            <a:ext cx="4105071" cy="642020"/>
          </a:xfrm>
          <a:prstGeom prst="round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6">
                    <a:lumMod val="50000"/>
                  </a:schemeClr>
                </a:solidFill>
              </a:rPr>
              <a:t>مخططات تفصيلية</a:t>
            </a:r>
            <a:endParaRPr lang="en-US" sz="2400" b="1" dirty="0">
              <a:solidFill>
                <a:schemeClr val="accent6">
                  <a:lumMod val="50000"/>
                </a:schemeClr>
              </a:solidFill>
            </a:endParaRPr>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11" name="Connector: Elbow 10">
            <a:extLst>
              <a:ext uri="{FF2B5EF4-FFF2-40B4-BE49-F238E27FC236}">
                <a16:creationId xmlns:a16="http://schemas.microsoft.com/office/drawing/2014/main" id="{365675F2-088E-CD6A-6425-170858A8260F}"/>
              </a:ext>
            </a:extLst>
          </p:cNvPr>
          <p:cNvCxnSpPr>
            <a:cxnSpLocks/>
            <a:stCxn id="6" idx="2"/>
          </p:cNvCxnSpPr>
          <p:nvPr/>
        </p:nvCxnSpPr>
        <p:spPr>
          <a:xfrm rot="16200000" flipH="1">
            <a:off x="4835706" y="-2849146"/>
            <a:ext cx="1190627" cy="7776158"/>
          </a:xfrm>
          <a:prstGeom prst="bentConnector2">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B6A24BEC-84EC-B679-7442-BD6AEAD05A07}"/>
              </a:ext>
            </a:extLst>
          </p:cNvPr>
          <p:cNvSpPr/>
          <p:nvPr/>
        </p:nvSpPr>
        <p:spPr>
          <a:xfrm>
            <a:off x="7266562" y="2568102"/>
            <a:ext cx="4105071" cy="642020"/>
          </a:xfrm>
          <a:prstGeom prst="round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6">
                    <a:lumMod val="50000"/>
                  </a:schemeClr>
                </a:solidFill>
              </a:rPr>
              <a:t>مخطط الإطار التوجيهي للتنمية المكانية</a:t>
            </a:r>
            <a:endParaRPr lang="en-US" sz="2400" b="1" dirty="0">
              <a:solidFill>
                <a:schemeClr val="accent6">
                  <a:lumMod val="50000"/>
                </a:schemeClr>
              </a:solidFill>
            </a:endParaRPr>
          </a:p>
        </p:txBody>
      </p:sp>
      <p:cxnSp>
        <p:nvCxnSpPr>
          <p:cNvPr id="21" name="Straight Connector 20">
            <a:extLst>
              <a:ext uri="{FF2B5EF4-FFF2-40B4-BE49-F238E27FC236}">
                <a16:creationId xmlns:a16="http://schemas.microsoft.com/office/drawing/2014/main" id="{40B10620-F74F-D487-AC2F-F0CABAB8D84E}"/>
              </a:ext>
            </a:extLst>
          </p:cNvPr>
          <p:cNvCxnSpPr>
            <a:cxnSpLocks/>
            <a:endCxn id="17" idx="0"/>
          </p:cNvCxnSpPr>
          <p:nvPr/>
        </p:nvCxnSpPr>
        <p:spPr>
          <a:xfrm flipH="1">
            <a:off x="9319098" y="1634247"/>
            <a:ext cx="1" cy="933855"/>
          </a:xfrm>
          <a:prstGeom prst="line">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B967C30-118D-9F92-FAEA-D423D68CCE94}"/>
              </a:ext>
            </a:extLst>
          </p:cNvPr>
          <p:cNvCxnSpPr>
            <a:cxnSpLocks/>
          </p:cNvCxnSpPr>
          <p:nvPr/>
        </p:nvCxnSpPr>
        <p:spPr>
          <a:xfrm flipH="1">
            <a:off x="2872900" y="1634247"/>
            <a:ext cx="1" cy="933855"/>
          </a:xfrm>
          <a:prstGeom prst="line">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D6A01A19-0680-8823-E922-B33B31A91C41}"/>
              </a:ext>
            </a:extLst>
          </p:cNvPr>
          <p:cNvCxnSpPr>
            <a:cxnSpLocks/>
            <a:endCxn id="29" idx="3"/>
          </p:cNvCxnSpPr>
          <p:nvPr/>
        </p:nvCxnSpPr>
        <p:spPr>
          <a:xfrm rot="10800000" flipV="1">
            <a:off x="10009763" y="3210119"/>
            <a:ext cx="1001953" cy="68580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id="{9E4844EB-9F87-87EE-8983-F5F746764999}"/>
              </a:ext>
            </a:extLst>
          </p:cNvPr>
          <p:cNvSpPr/>
          <p:nvPr/>
        </p:nvSpPr>
        <p:spPr>
          <a:xfrm>
            <a:off x="7107677" y="3701371"/>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نظام المناطق الخضراء</a:t>
            </a:r>
            <a:endParaRPr lang="en-US" sz="2000" b="1" dirty="0">
              <a:solidFill>
                <a:schemeClr val="accent6">
                  <a:lumMod val="50000"/>
                </a:schemeClr>
              </a:solidFill>
            </a:endParaRPr>
          </a:p>
        </p:txBody>
      </p:sp>
      <p:sp>
        <p:nvSpPr>
          <p:cNvPr id="30" name="Rectangle: Rounded Corners 29">
            <a:extLst>
              <a:ext uri="{FF2B5EF4-FFF2-40B4-BE49-F238E27FC236}">
                <a16:creationId xmlns:a16="http://schemas.microsoft.com/office/drawing/2014/main" id="{791E14D8-BFE8-C906-0EF8-CD3E4579AED2}"/>
              </a:ext>
            </a:extLst>
          </p:cNvPr>
          <p:cNvSpPr/>
          <p:nvPr/>
        </p:nvSpPr>
        <p:spPr>
          <a:xfrm>
            <a:off x="7107676" y="4303479"/>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القطاع الإقتصادي</a:t>
            </a:r>
            <a:endParaRPr lang="en-US" sz="2000" b="1" dirty="0">
              <a:solidFill>
                <a:schemeClr val="accent6">
                  <a:lumMod val="50000"/>
                </a:schemeClr>
              </a:solidFill>
            </a:endParaRPr>
          </a:p>
        </p:txBody>
      </p:sp>
      <p:sp>
        <p:nvSpPr>
          <p:cNvPr id="31" name="Rectangle: Rounded Corners 30">
            <a:extLst>
              <a:ext uri="{FF2B5EF4-FFF2-40B4-BE49-F238E27FC236}">
                <a16:creationId xmlns:a16="http://schemas.microsoft.com/office/drawing/2014/main" id="{48373C01-299A-F1E8-39BF-A5185FFBD5AB}"/>
              </a:ext>
            </a:extLst>
          </p:cNvPr>
          <p:cNvSpPr/>
          <p:nvPr/>
        </p:nvSpPr>
        <p:spPr>
          <a:xfrm>
            <a:off x="7107675" y="4888142"/>
            <a:ext cx="2902085" cy="389104"/>
          </a:xfrm>
          <a:prstGeom prst="roundRect">
            <a:avLst/>
          </a:prstGeom>
          <a:solidFill>
            <a:srgbClr val="8DC641"/>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التطور العمراني والتكنولوجي</a:t>
            </a:r>
            <a:endParaRPr lang="en-US" sz="2000" b="1" dirty="0">
              <a:solidFill>
                <a:schemeClr val="accent6">
                  <a:lumMod val="50000"/>
                </a:schemeClr>
              </a:solidFill>
            </a:endParaRPr>
          </a:p>
        </p:txBody>
      </p:sp>
      <p:sp>
        <p:nvSpPr>
          <p:cNvPr id="32" name="Rectangle: Rounded Corners 31">
            <a:extLst>
              <a:ext uri="{FF2B5EF4-FFF2-40B4-BE49-F238E27FC236}">
                <a16:creationId xmlns:a16="http://schemas.microsoft.com/office/drawing/2014/main" id="{0E0D3DBD-CBF6-8719-7F28-B88CF7E69D50}"/>
              </a:ext>
            </a:extLst>
          </p:cNvPr>
          <p:cNvSpPr/>
          <p:nvPr/>
        </p:nvSpPr>
        <p:spPr>
          <a:xfrm>
            <a:off x="7107675" y="5467933"/>
            <a:ext cx="2902085" cy="389104"/>
          </a:xfrm>
          <a:prstGeom prst="roundRect">
            <a:avLst/>
          </a:prstGeom>
          <a:solidFill>
            <a:schemeClr val="accent6">
              <a:lumMod val="60000"/>
              <a:lumOff val="40000"/>
            </a:schemeClr>
          </a:solidFill>
          <a:ln>
            <a:solidFill>
              <a:schemeClr val="accent6">
                <a:lumMod val="60000"/>
                <a:lumOff val="4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قطاع المواصلات</a:t>
            </a:r>
            <a:endParaRPr lang="en-US" sz="2000" b="1" dirty="0">
              <a:solidFill>
                <a:schemeClr val="accent6">
                  <a:lumMod val="50000"/>
                </a:schemeClr>
              </a:solidFill>
            </a:endParaRPr>
          </a:p>
        </p:txBody>
      </p:sp>
      <p:sp>
        <p:nvSpPr>
          <p:cNvPr id="33" name="Rectangle: Rounded Corners 32">
            <a:extLst>
              <a:ext uri="{FF2B5EF4-FFF2-40B4-BE49-F238E27FC236}">
                <a16:creationId xmlns:a16="http://schemas.microsoft.com/office/drawing/2014/main" id="{BD7AB4C8-A39E-E5FA-58DD-FF4DF7E89864}"/>
              </a:ext>
            </a:extLst>
          </p:cNvPr>
          <p:cNvSpPr/>
          <p:nvPr/>
        </p:nvSpPr>
        <p:spPr>
          <a:xfrm>
            <a:off x="7107675" y="6075900"/>
            <a:ext cx="2902085" cy="389104"/>
          </a:xfrm>
          <a:prstGeom prst="roundRect">
            <a:avLst/>
          </a:prstGeom>
          <a:solidFill>
            <a:schemeClr val="accent6">
              <a:lumMod val="20000"/>
              <a:lumOff val="80000"/>
            </a:schemeClr>
          </a:solidFill>
          <a:ln>
            <a:solidFill>
              <a:schemeClr val="accent6">
                <a:lumMod val="20000"/>
                <a:lumOff val="8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قطاع المياه</a:t>
            </a:r>
            <a:endParaRPr lang="en-US" sz="2000" b="1" dirty="0">
              <a:solidFill>
                <a:schemeClr val="accent6">
                  <a:lumMod val="50000"/>
                </a:schemeClr>
              </a:solidFill>
            </a:endParaRPr>
          </a:p>
        </p:txBody>
      </p:sp>
      <p:cxnSp>
        <p:nvCxnSpPr>
          <p:cNvPr id="37" name="Connector: Elbow 36">
            <a:extLst>
              <a:ext uri="{FF2B5EF4-FFF2-40B4-BE49-F238E27FC236}">
                <a16:creationId xmlns:a16="http://schemas.microsoft.com/office/drawing/2014/main" id="{A1EA75E1-4F10-21C8-42B2-475628B1E292}"/>
              </a:ext>
            </a:extLst>
          </p:cNvPr>
          <p:cNvCxnSpPr>
            <a:cxnSpLocks/>
            <a:endCxn id="30" idx="3"/>
          </p:cNvCxnSpPr>
          <p:nvPr/>
        </p:nvCxnSpPr>
        <p:spPr>
          <a:xfrm rot="10800000" flipV="1">
            <a:off x="10009761" y="3895917"/>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2" name="Connector: Elbow 41">
            <a:extLst>
              <a:ext uri="{FF2B5EF4-FFF2-40B4-BE49-F238E27FC236}">
                <a16:creationId xmlns:a16="http://schemas.microsoft.com/office/drawing/2014/main" id="{DBD369D5-54B9-7AED-2F7A-CC1FDEC34549}"/>
              </a:ext>
            </a:extLst>
          </p:cNvPr>
          <p:cNvCxnSpPr>
            <a:cxnSpLocks/>
          </p:cNvCxnSpPr>
          <p:nvPr/>
        </p:nvCxnSpPr>
        <p:spPr>
          <a:xfrm rot="10800000" flipV="1">
            <a:off x="10009761" y="4480581"/>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62350C14-D35B-59D8-CB29-9BB83AEB1D51}"/>
              </a:ext>
            </a:extLst>
          </p:cNvPr>
          <p:cNvCxnSpPr>
            <a:cxnSpLocks/>
          </p:cNvCxnSpPr>
          <p:nvPr/>
        </p:nvCxnSpPr>
        <p:spPr>
          <a:xfrm rot="10800000" flipV="1">
            <a:off x="10009761" y="5082689"/>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126AEBEB-FADA-D804-D726-13CBAD1594AB}"/>
              </a:ext>
            </a:extLst>
          </p:cNvPr>
          <p:cNvCxnSpPr>
            <a:cxnSpLocks/>
          </p:cNvCxnSpPr>
          <p:nvPr/>
        </p:nvCxnSpPr>
        <p:spPr>
          <a:xfrm rot="10800000" flipV="1">
            <a:off x="9990310" y="5685790"/>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5" name="Connector: Elbow 44">
            <a:extLst>
              <a:ext uri="{FF2B5EF4-FFF2-40B4-BE49-F238E27FC236}">
                <a16:creationId xmlns:a16="http://schemas.microsoft.com/office/drawing/2014/main" id="{99AA7779-DF23-6F9D-5DFA-195B44F16D3E}"/>
              </a:ext>
            </a:extLst>
          </p:cNvPr>
          <p:cNvCxnSpPr>
            <a:cxnSpLocks/>
            <a:endCxn id="46" idx="3"/>
          </p:cNvCxnSpPr>
          <p:nvPr/>
        </p:nvCxnSpPr>
        <p:spPr>
          <a:xfrm rot="10800000" flipV="1">
            <a:off x="3704615" y="3192669"/>
            <a:ext cx="1001953" cy="68580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6" name="Rectangle: Rounded Corners 45">
            <a:extLst>
              <a:ext uri="{FF2B5EF4-FFF2-40B4-BE49-F238E27FC236}">
                <a16:creationId xmlns:a16="http://schemas.microsoft.com/office/drawing/2014/main" id="{CB12E7A9-0438-BE33-AE2B-3346BACB19AA}"/>
              </a:ext>
            </a:extLst>
          </p:cNvPr>
          <p:cNvSpPr/>
          <p:nvPr/>
        </p:nvSpPr>
        <p:spPr>
          <a:xfrm>
            <a:off x="802529" y="3683921"/>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المزرعة الحضرية</a:t>
            </a:r>
            <a:endParaRPr lang="en-US" sz="2000" b="1" dirty="0">
              <a:solidFill>
                <a:schemeClr val="accent6">
                  <a:lumMod val="50000"/>
                </a:schemeClr>
              </a:solidFill>
            </a:endParaRPr>
          </a:p>
        </p:txBody>
      </p:sp>
      <p:sp>
        <p:nvSpPr>
          <p:cNvPr id="47" name="Rectangle: Rounded Corners 46">
            <a:extLst>
              <a:ext uri="{FF2B5EF4-FFF2-40B4-BE49-F238E27FC236}">
                <a16:creationId xmlns:a16="http://schemas.microsoft.com/office/drawing/2014/main" id="{971643B4-4719-46D8-6D9A-7A828DC9F60F}"/>
              </a:ext>
            </a:extLst>
          </p:cNvPr>
          <p:cNvSpPr/>
          <p:nvPr/>
        </p:nvSpPr>
        <p:spPr>
          <a:xfrm>
            <a:off x="802528" y="4286029"/>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المنطقة الصناعية</a:t>
            </a:r>
            <a:endParaRPr lang="en-US" sz="2000" b="1" dirty="0">
              <a:solidFill>
                <a:schemeClr val="accent6">
                  <a:lumMod val="50000"/>
                </a:schemeClr>
              </a:solidFill>
            </a:endParaRPr>
          </a:p>
        </p:txBody>
      </p:sp>
      <p:cxnSp>
        <p:nvCxnSpPr>
          <p:cNvPr id="48" name="Connector: Elbow 47">
            <a:extLst>
              <a:ext uri="{FF2B5EF4-FFF2-40B4-BE49-F238E27FC236}">
                <a16:creationId xmlns:a16="http://schemas.microsoft.com/office/drawing/2014/main" id="{60637F17-C5E2-3FFD-525C-47C7554A375D}"/>
              </a:ext>
            </a:extLst>
          </p:cNvPr>
          <p:cNvCxnSpPr>
            <a:cxnSpLocks/>
            <a:endCxn id="47" idx="3"/>
          </p:cNvCxnSpPr>
          <p:nvPr/>
        </p:nvCxnSpPr>
        <p:spPr>
          <a:xfrm rot="10800000" flipV="1">
            <a:off x="3704613" y="3878467"/>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Rectangle: Rounded Corners 48">
            <a:extLst>
              <a:ext uri="{FF2B5EF4-FFF2-40B4-BE49-F238E27FC236}">
                <a16:creationId xmlns:a16="http://schemas.microsoft.com/office/drawing/2014/main" id="{F57B9A3C-B5BA-75D3-994C-64933FCF0327}"/>
              </a:ext>
            </a:extLst>
          </p:cNvPr>
          <p:cNvSpPr/>
          <p:nvPr/>
        </p:nvSpPr>
        <p:spPr>
          <a:xfrm>
            <a:off x="802528" y="4888142"/>
            <a:ext cx="2902085" cy="389104"/>
          </a:xfrm>
          <a:prstGeom prst="roundRect">
            <a:avLst/>
          </a:prstGeom>
          <a:solidFill>
            <a:srgbClr val="8DC641"/>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التكامل الزراعي الصناعي</a:t>
            </a:r>
            <a:endParaRPr lang="en-US" sz="2000" b="1" dirty="0">
              <a:solidFill>
                <a:schemeClr val="accent6">
                  <a:lumMod val="50000"/>
                </a:schemeClr>
              </a:solidFill>
            </a:endParaRPr>
          </a:p>
        </p:txBody>
      </p:sp>
      <p:cxnSp>
        <p:nvCxnSpPr>
          <p:cNvPr id="50" name="Connector: Elbow 49">
            <a:extLst>
              <a:ext uri="{FF2B5EF4-FFF2-40B4-BE49-F238E27FC236}">
                <a16:creationId xmlns:a16="http://schemas.microsoft.com/office/drawing/2014/main" id="{7675D518-EDB7-07F1-F8CF-01B62AB03E33}"/>
              </a:ext>
            </a:extLst>
          </p:cNvPr>
          <p:cNvCxnSpPr>
            <a:cxnSpLocks/>
          </p:cNvCxnSpPr>
          <p:nvPr/>
        </p:nvCxnSpPr>
        <p:spPr>
          <a:xfrm rot="10800000" flipV="1">
            <a:off x="3704614" y="4480581"/>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2" name="Oval 51">
            <a:extLst>
              <a:ext uri="{FF2B5EF4-FFF2-40B4-BE49-F238E27FC236}">
                <a16:creationId xmlns:a16="http://schemas.microsoft.com/office/drawing/2014/main" id="{45A896D7-3C28-7DAE-762E-6A4D6E9B0453}"/>
              </a:ext>
            </a:extLst>
          </p:cNvPr>
          <p:cNvSpPr/>
          <p:nvPr/>
        </p:nvSpPr>
        <p:spPr>
          <a:xfrm>
            <a:off x="9402751" y="1882334"/>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53" name="Oval 52">
            <a:extLst>
              <a:ext uri="{FF2B5EF4-FFF2-40B4-BE49-F238E27FC236}">
                <a16:creationId xmlns:a16="http://schemas.microsoft.com/office/drawing/2014/main" id="{3AFA4FA7-3E1C-A2BE-B97D-2767292F072F}"/>
              </a:ext>
            </a:extLst>
          </p:cNvPr>
          <p:cNvSpPr/>
          <p:nvPr/>
        </p:nvSpPr>
        <p:spPr>
          <a:xfrm>
            <a:off x="3076202" y="1833188"/>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sp>
        <p:nvSpPr>
          <p:cNvPr id="12" name="Flowchart: Process 11">
            <a:extLst>
              <a:ext uri="{FF2B5EF4-FFF2-40B4-BE49-F238E27FC236}">
                <a16:creationId xmlns:a16="http://schemas.microsoft.com/office/drawing/2014/main" id="{5B066EEE-2CD4-E831-0C10-9C7BB77F9EE3}"/>
              </a:ext>
            </a:extLst>
          </p:cNvPr>
          <p:cNvSpPr/>
          <p:nvPr/>
        </p:nvSpPr>
        <p:spPr>
          <a:xfrm>
            <a:off x="606990" y="1791886"/>
            <a:ext cx="4607035" cy="4478566"/>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41147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A2DA1E-36FB-D163-E83B-45CCD5CD64C0}"/>
              </a:ext>
            </a:extLst>
          </p:cNvPr>
          <p:cNvPicPr>
            <a:picLocks noChangeAspect="1"/>
          </p:cNvPicPr>
          <p:nvPr/>
        </p:nvPicPr>
        <p:blipFill rotWithShape="1">
          <a:blip r:embed="rId2">
            <a:extLst>
              <a:ext uri="{28A0092B-C50C-407E-A947-70E740481C1C}">
                <a14:useLocalDpi xmlns:a14="http://schemas.microsoft.com/office/drawing/2010/main" val="0"/>
              </a:ext>
            </a:extLst>
          </a:blip>
          <a:srcRect l="1882" t="10007" r="3619" b="19301"/>
          <a:stretch/>
        </p:blipFill>
        <p:spPr>
          <a:xfrm>
            <a:off x="82700" y="1274028"/>
            <a:ext cx="10255618" cy="5426493"/>
          </a:xfrm>
          <a:prstGeom prst="rect">
            <a:avLst/>
          </a:prstGeom>
        </p:spPr>
      </p:pic>
      <p:pic>
        <p:nvPicPr>
          <p:cNvPr id="23" name="Picture 22">
            <a:extLst>
              <a:ext uri="{FF2B5EF4-FFF2-40B4-BE49-F238E27FC236}">
                <a16:creationId xmlns:a16="http://schemas.microsoft.com/office/drawing/2014/main" id="{C3159DF4-94D7-34A0-06BD-5F0E9D8E6BA1}"/>
              </a:ext>
            </a:extLst>
          </p:cNvPr>
          <p:cNvPicPr>
            <a:picLocks noChangeAspect="1"/>
          </p:cNvPicPr>
          <p:nvPr/>
        </p:nvPicPr>
        <p:blipFill>
          <a:blip r:embed="rId3">
            <a:extLst>
              <a:ext uri="{28A0092B-C50C-407E-A947-70E740481C1C}">
                <a14:useLocalDpi xmlns:a14="http://schemas.microsoft.com/office/drawing/2010/main" val="0"/>
              </a:ext>
            </a:extLst>
          </a:blip>
          <a:srcRect l="57286" t="29647" r="22354" b="41569"/>
          <a:stretch>
            <a:fillRect/>
          </a:stretch>
        </p:blipFill>
        <p:spPr>
          <a:xfrm>
            <a:off x="6209211" y="2982346"/>
            <a:ext cx="1924839" cy="1924839"/>
          </a:xfrm>
          <a:custGeom>
            <a:avLst/>
            <a:gdLst>
              <a:gd name="connsiteX0" fmla="*/ 987014 w 1974028"/>
              <a:gd name="connsiteY0" fmla="*/ 0 h 1974028"/>
              <a:gd name="connsiteX1" fmla="*/ 1974028 w 1974028"/>
              <a:gd name="connsiteY1" fmla="*/ 987014 h 1974028"/>
              <a:gd name="connsiteX2" fmla="*/ 987014 w 1974028"/>
              <a:gd name="connsiteY2" fmla="*/ 1974028 h 1974028"/>
              <a:gd name="connsiteX3" fmla="*/ 0 w 1974028"/>
              <a:gd name="connsiteY3" fmla="*/ 987014 h 1974028"/>
              <a:gd name="connsiteX4" fmla="*/ 987014 w 1974028"/>
              <a:gd name="connsiteY4" fmla="*/ 0 h 1974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028" h="1974028">
                <a:moveTo>
                  <a:pt x="987014" y="0"/>
                </a:moveTo>
                <a:cubicBezTo>
                  <a:pt x="1532127" y="0"/>
                  <a:pt x="1974028" y="441901"/>
                  <a:pt x="1974028" y="987014"/>
                </a:cubicBezTo>
                <a:cubicBezTo>
                  <a:pt x="1974028" y="1532127"/>
                  <a:pt x="1532127" y="1974028"/>
                  <a:pt x="987014" y="1974028"/>
                </a:cubicBezTo>
                <a:cubicBezTo>
                  <a:pt x="441901" y="1974028"/>
                  <a:pt x="0" y="1532127"/>
                  <a:pt x="0" y="987014"/>
                </a:cubicBezTo>
                <a:cubicBezTo>
                  <a:pt x="0" y="441901"/>
                  <a:pt x="441901" y="0"/>
                  <a:pt x="987014" y="0"/>
                </a:cubicBezTo>
                <a:close/>
              </a:path>
            </a:pathLst>
          </a:custGeom>
          <a:effectLst>
            <a:outerShdw blurRad="152400" dist="76200" dir="3000000" sx="98000" sy="98000" algn="ctr" rotWithShape="0">
              <a:prstClr val="black">
                <a:alpha val="88000"/>
              </a:prstClr>
            </a:outerShdw>
          </a:effectLst>
        </p:spPr>
      </p:pic>
      <p:pic>
        <p:nvPicPr>
          <p:cNvPr id="22" name="Picture 21">
            <a:extLst>
              <a:ext uri="{FF2B5EF4-FFF2-40B4-BE49-F238E27FC236}">
                <a16:creationId xmlns:a16="http://schemas.microsoft.com/office/drawing/2014/main" id="{97898994-62EF-0819-C37E-32F4E2B797C9}"/>
              </a:ext>
            </a:extLst>
          </p:cNvPr>
          <p:cNvPicPr>
            <a:picLocks noChangeAspect="1"/>
          </p:cNvPicPr>
          <p:nvPr/>
        </p:nvPicPr>
        <p:blipFill>
          <a:blip r:embed="rId3">
            <a:extLst>
              <a:ext uri="{28A0092B-C50C-407E-A947-70E740481C1C}">
                <a14:useLocalDpi xmlns:a14="http://schemas.microsoft.com/office/drawing/2010/main" val="0"/>
              </a:ext>
            </a:extLst>
          </a:blip>
          <a:srcRect l="21670" t="31049" r="59189" b="41890"/>
          <a:stretch>
            <a:fillRect/>
          </a:stretch>
        </p:blipFill>
        <p:spPr>
          <a:xfrm>
            <a:off x="2490522" y="2736704"/>
            <a:ext cx="1840541" cy="1840541"/>
          </a:xfrm>
          <a:custGeom>
            <a:avLst/>
            <a:gdLst>
              <a:gd name="connsiteX0" fmla="*/ 927927 w 1855854"/>
              <a:gd name="connsiteY0" fmla="*/ 0 h 1855854"/>
              <a:gd name="connsiteX1" fmla="*/ 1855854 w 1855854"/>
              <a:gd name="connsiteY1" fmla="*/ 927927 h 1855854"/>
              <a:gd name="connsiteX2" fmla="*/ 927927 w 1855854"/>
              <a:gd name="connsiteY2" fmla="*/ 1855854 h 1855854"/>
              <a:gd name="connsiteX3" fmla="*/ 0 w 1855854"/>
              <a:gd name="connsiteY3" fmla="*/ 927927 h 1855854"/>
              <a:gd name="connsiteX4" fmla="*/ 927927 w 1855854"/>
              <a:gd name="connsiteY4" fmla="*/ 0 h 1855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5854" h="1855854">
                <a:moveTo>
                  <a:pt x="927927" y="0"/>
                </a:moveTo>
                <a:cubicBezTo>
                  <a:pt x="1440407" y="0"/>
                  <a:pt x="1855854" y="415447"/>
                  <a:pt x="1855854" y="927927"/>
                </a:cubicBezTo>
                <a:cubicBezTo>
                  <a:pt x="1855854" y="1440407"/>
                  <a:pt x="1440407" y="1855854"/>
                  <a:pt x="927927" y="1855854"/>
                </a:cubicBezTo>
                <a:cubicBezTo>
                  <a:pt x="415447" y="1855854"/>
                  <a:pt x="0" y="1440407"/>
                  <a:pt x="0" y="927927"/>
                </a:cubicBezTo>
                <a:cubicBezTo>
                  <a:pt x="0" y="415447"/>
                  <a:pt x="415447" y="0"/>
                  <a:pt x="927927" y="0"/>
                </a:cubicBezTo>
                <a:close/>
              </a:path>
            </a:pathLst>
          </a:custGeom>
          <a:effectLst>
            <a:outerShdw blurRad="152400" dist="76200" dir="3000000" sx="98000" sy="98000" algn="ctr" rotWithShape="0">
              <a:prstClr val="black">
                <a:alpha val="88000"/>
              </a:prstClr>
            </a:outerShdw>
          </a:effectLst>
        </p:spPr>
      </p:pic>
      <p:pic>
        <p:nvPicPr>
          <p:cNvPr id="21" name="Picture 20">
            <a:extLst>
              <a:ext uri="{FF2B5EF4-FFF2-40B4-BE49-F238E27FC236}">
                <a16:creationId xmlns:a16="http://schemas.microsoft.com/office/drawing/2014/main" id="{F307E6A4-E4EC-92EA-24F4-AECF012DF011}"/>
              </a:ext>
            </a:extLst>
          </p:cNvPr>
          <p:cNvPicPr>
            <a:picLocks noChangeAspect="1"/>
          </p:cNvPicPr>
          <p:nvPr/>
        </p:nvPicPr>
        <p:blipFill>
          <a:blip r:embed="rId3">
            <a:extLst>
              <a:ext uri="{28A0092B-C50C-407E-A947-70E740481C1C}">
                <a14:useLocalDpi xmlns:a14="http://schemas.microsoft.com/office/drawing/2010/main" val="0"/>
              </a:ext>
            </a:extLst>
          </a:blip>
          <a:srcRect l="40811" t="47968" r="41555" b="27386"/>
          <a:stretch>
            <a:fillRect/>
          </a:stretch>
        </p:blipFill>
        <p:spPr>
          <a:xfrm>
            <a:off x="4153383" y="3812753"/>
            <a:ext cx="2022200" cy="1999049"/>
          </a:xfrm>
          <a:custGeom>
            <a:avLst/>
            <a:gdLst>
              <a:gd name="connsiteX0" fmla="*/ 854883 w 1709766"/>
              <a:gd name="connsiteY0" fmla="*/ 0 h 1690192"/>
              <a:gd name="connsiteX1" fmla="*/ 1709766 w 1709766"/>
              <a:gd name="connsiteY1" fmla="*/ 845096 h 1690192"/>
              <a:gd name="connsiteX2" fmla="*/ 854883 w 1709766"/>
              <a:gd name="connsiteY2" fmla="*/ 1690192 h 1690192"/>
              <a:gd name="connsiteX3" fmla="*/ 0 w 1709766"/>
              <a:gd name="connsiteY3" fmla="*/ 845096 h 1690192"/>
              <a:gd name="connsiteX4" fmla="*/ 854883 w 1709766"/>
              <a:gd name="connsiteY4" fmla="*/ 0 h 1690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9766" h="1690192">
                <a:moveTo>
                  <a:pt x="854883" y="0"/>
                </a:moveTo>
                <a:cubicBezTo>
                  <a:pt x="1327022" y="0"/>
                  <a:pt x="1709766" y="378362"/>
                  <a:pt x="1709766" y="845096"/>
                </a:cubicBezTo>
                <a:cubicBezTo>
                  <a:pt x="1709766" y="1311830"/>
                  <a:pt x="1327022" y="1690192"/>
                  <a:pt x="854883" y="1690192"/>
                </a:cubicBezTo>
                <a:cubicBezTo>
                  <a:pt x="382744" y="1690192"/>
                  <a:pt x="0" y="1311830"/>
                  <a:pt x="0" y="845096"/>
                </a:cubicBezTo>
                <a:cubicBezTo>
                  <a:pt x="0" y="378362"/>
                  <a:pt x="382744" y="0"/>
                  <a:pt x="854883" y="0"/>
                </a:cubicBezTo>
                <a:close/>
              </a:path>
            </a:pathLst>
          </a:custGeom>
          <a:effectLst>
            <a:outerShdw blurRad="152400" dist="76200" dir="3000000" sx="98000" sy="98000" algn="ctr" rotWithShape="0">
              <a:prstClr val="black">
                <a:alpha val="88000"/>
              </a:prstClr>
            </a:outerShdw>
          </a:effectLst>
        </p:spPr>
      </p:pic>
      <p:pic>
        <p:nvPicPr>
          <p:cNvPr id="24" name="Picture 23">
            <a:extLst>
              <a:ext uri="{FF2B5EF4-FFF2-40B4-BE49-F238E27FC236}">
                <a16:creationId xmlns:a16="http://schemas.microsoft.com/office/drawing/2014/main" id="{A4688B35-7190-E499-EF37-FEFE7DBEB7A7}"/>
              </a:ext>
            </a:extLst>
          </p:cNvPr>
          <p:cNvPicPr>
            <a:picLocks noChangeAspect="1"/>
          </p:cNvPicPr>
          <p:nvPr/>
        </p:nvPicPr>
        <p:blipFill>
          <a:blip r:embed="rId4"/>
          <a:stretch>
            <a:fillRect/>
          </a:stretch>
        </p:blipFill>
        <p:spPr>
          <a:xfrm>
            <a:off x="6890061" y="599399"/>
            <a:ext cx="2285712" cy="1598721"/>
          </a:xfrm>
          <a:prstGeom prst="ellipse">
            <a:avLst/>
          </a:prstGeom>
          <a:ln>
            <a:noFill/>
          </a:ln>
          <a:effectLst>
            <a:outerShdw blurRad="50800" dist="38100" dir="5400000" algn="t" rotWithShape="0">
              <a:prstClr val="black">
                <a:alpha val="40000"/>
              </a:prstClr>
            </a:outerShdw>
            <a:softEdge rad="112500"/>
          </a:effectLst>
        </p:spPr>
      </p:pic>
      <p:pic>
        <p:nvPicPr>
          <p:cNvPr id="27" name="Picture 26">
            <a:extLst>
              <a:ext uri="{FF2B5EF4-FFF2-40B4-BE49-F238E27FC236}">
                <a16:creationId xmlns:a16="http://schemas.microsoft.com/office/drawing/2014/main" id="{C4B9AB45-DD93-25CC-EFFE-BDAF1BC87813}"/>
              </a:ext>
            </a:extLst>
          </p:cNvPr>
          <p:cNvPicPr>
            <a:picLocks noChangeAspect="1"/>
          </p:cNvPicPr>
          <p:nvPr/>
        </p:nvPicPr>
        <p:blipFill>
          <a:blip r:embed="rId5"/>
          <a:stretch>
            <a:fillRect/>
          </a:stretch>
        </p:blipFill>
        <p:spPr>
          <a:xfrm>
            <a:off x="1012237" y="528625"/>
            <a:ext cx="2285712" cy="1234099"/>
          </a:xfrm>
          <a:prstGeom prst="ellipse">
            <a:avLst/>
          </a:prstGeom>
          <a:ln>
            <a:noFill/>
          </a:ln>
          <a:effectLst>
            <a:outerShdw blurRad="50800" dist="38100" dir="5400000" algn="t" rotWithShape="0">
              <a:prstClr val="black">
                <a:alpha val="40000"/>
              </a:prstClr>
            </a:outerShdw>
            <a:softEdge rad="112500"/>
          </a:effectLst>
        </p:spPr>
      </p:pic>
      <p:pic>
        <p:nvPicPr>
          <p:cNvPr id="29" name="Picture 28">
            <a:extLst>
              <a:ext uri="{FF2B5EF4-FFF2-40B4-BE49-F238E27FC236}">
                <a16:creationId xmlns:a16="http://schemas.microsoft.com/office/drawing/2014/main" id="{C522DF84-8D1D-2D02-A599-09E8188F8A24}"/>
              </a:ext>
            </a:extLst>
          </p:cNvPr>
          <p:cNvPicPr>
            <a:picLocks noChangeAspect="1"/>
          </p:cNvPicPr>
          <p:nvPr/>
        </p:nvPicPr>
        <p:blipFill>
          <a:blip r:embed="rId6"/>
          <a:stretch>
            <a:fillRect/>
          </a:stretch>
        </p:blipFill>
        <p:spPr>
          <a:xfrm>
            <a:off x="4105777" y="1479332"/>
            <a:ext cx="2323256" cy="1503014"/>
          </a:xfrm>
          <a:prstGeom prst="ellipse">
            <a:avLst/>
          </a:prstGeom>
          <a:ln>
            <a:noFill/>
          </a:ln>
          <a:effectLst>
            <a:outerShdw blurRad="63500" sx="102000" sy="102000" algn="ctr" rotWithShape="0">
              <a:prstClr val="black">
                <a:alpha val="40000"/>
              </a:prstClr>
            </a:outerShdw>
            <a:softEdge rad="112500"/>
          </a:effectLst>
        </p:spPr>
      </p:pic>
      <p:sp>
        <p:nvSpPr>
          <p:cNvPr id="2" name="Rectangle 1">
            <a:extLst>
              <a:ext uri="{FF2B5EF4-FFF2-40B4-BE49-F238E27FC236}">
                <a16:creationId xmlns:a16="http://schemas.microsoft.com/office/drawing/2014/main" id="{6D7BD646-981A-7B9C-0772-CAE31198F002}"/>
              </a:ext>
            </a:extLst>
          </p:cNvPr>
          <p:cNvSpPr/>
          <p:nvPr/>
        </p:nvSpPr>
        <p:spPr>
          <a:xfrm>
            <a:off x="11500203" y="5539427"/>
            <a:ext cx="496111" cy="272375"/>
          </a:xfrm>
          <a:prstGeom prst="rect">
            <a:avLst/>
          </a:prstGeom>
          <a:solidFill>
            <a:srgbClr val="84D47D"/>
          </a:solidFill>
          <a:ln>
            <a:solidFill>
              <a:srgbClr val="84D47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D69B98FE-71A6-4F87-67D8-68BAA3BBD9D3}"/>
              </a:ext>
            </a:extLst>
          </p:cNvPr>
          <p:cNvSpPr/>
          <p:nvPr/>
        </p:nvSpPr>
        <p:spPr>
          <a:xfrm>
            <a:off x="11500203" y="6122283"/>
            <a:ext cx="496111" cy="272375"/>
          </a:xfrm>
          <a:prstGeom prst="rect">
            <a:avLst/>
          </a:prstGeom>
          <a:solidFill>
            <a:srgbClr val="267300"/>
          </a:solidFill>
          <a:ln>
            <a:solidFill>
              <a:srgbClr val="2673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76B8A9E-9085-ABE3-AD34-4C3073817091}"/>
              </a:ext>
            </a:extLst>
          </p:cNvPr>
          <p:cNvSpPr txBox="1"/>
          <p:nvPr/>
        </p:nvSpPr>
        <p:spPr>
          <a:xfrm>
            <a:off x="8381361" y="5488636"/>
            <a:ext cx="3063533" cy="646331"/>
          </a:xfrm>
          <a:prstGeom prst="rect">
            <a:avLst/>
          </a:prstGeom>
          <a:noFill/>
        </p:spPr>
        <p:txBody>
          <a:bodyPr wrap="square" rtlCol="0">
            <a:spAutoFit/>
          </a:bodyPr>
          <a:lstStyle/>
          <a:p>
            <a:pPr algn="r" rtl="1"/>
            <a:r>
              <a:rPr lang="ar-EG" dirty="0">
                <a:latin typeface="Simplified Arabic" panose="02020603050405020304" pitchFamily="18" charset="-78"/>
                <a:cs typeface="Simplified Arabic" panose="02020603050405020304" pitchFamily="18" charset="-78"/>
              </a:rPr>
              <a:t>مشاريع على مستوى سطح الأرض</a:t>
            </a:r>
          </a:p>
          <a:p>
            <a:pPr algn="r" rtl="1"/>
            <a:r>
              <a:rPr lang="ar-EG" dirty="0">
                <a:latin typeface="Simplified Arabic" panose="02020603050405020304" pitchFamily="18" charset="-78"/>
                <a:cs typeface="Simplified Arabic" panose="02020603050405020304" pitchFamily="18" charset="-78"/>
              </a:rPr>
              <a:t>(</a:t>
            </a:r>
            <a:r>
              <a:rPr lang="en-US" dirty="0">
                <a:latin typeface="Simplified Arabic" panose="02020603050405020304" pitchFamily="18" charset="-78"/>
                <a:cs typeface="Simplified Arabic" panose="02020603050405020304" pitchFamily="18" charset="-78"/>
              </a:rPr>
              <a:t>at ground level</a:t>
            </a:r>
            <a:r>
              <a:rPr lang="ar-EG" dirty="0">
                <a:latin typeface="Simplified Arabic" panose="02020603050405020304" pitchFamily="18" charset="-78"/>
                <a:cs typeface="Simplified Arabic" panose="02020603050405020304" pitchFamily="18" charset="-78"/>
              </a:rPr>
              <a:t>)</a:t>
            </a:r>
            <a:endParaRPr lang="en-US" dirty="0">
              <a:latin typeface="Simplified Arabic" panose="02020603050405020304" pitchFamily="18" charset="-78"/>
              <a:cs typeface="Simplified Arabic" panose="02020603050405020304" pitchFamily="18" charset="-78"/>
            </a:endParaRPr>
          </a:p>
        </p:txBody>
      </p:sp>
      <p:sp>
        <p:nvSpPr>
          <p:cNvPr id="6" name="TextBox 5">
            <a:extLst>
              <a:ext uri="{FF2B5EF4-FFF2-40B4-BE49-F238E27FC236}">
                <a16:creationId xmlns:a16="http://schemas.microsoft.com/office/drawing/2014/main" id="{9C5BE0A7-3106-F713-E017-C6AF0A821035}"/>
              </a:ext>
            </a:extLst>
          </p:cNvPr>
          <p:cNvSpPr txBox="1"/>
          <p:nvPr/>
        </p:nvSpPr>
        <p:spPr>
          <a:xfrm>
            <a:off x="8882337" y="6054190"/>
            <a:ext cx="2617866" cy="646331"/>
          </a:xfrm>
          <a:prstGeom prst="rect">
            <a:avLst/>
          </a:prstGeom>
          <a:noFill/>
        </p:spPr>
        <p:txBody>
          <a:bodyPr wrap="square" rtlCol="0">
            <a:spAutoFit/>
          </a:bodyPr>
          <a:lstStyle/>
          <a:p>
            <a:pPr algn="r" rtl="1"/>
            <a:r>
              <a:rPr lang="ar-EG" dirty="0">
                <a:latin typeface="Simplified Arabic" panose="02020603050405020304" pitchFamily="18" charset="-78"/>
                <a:cs typeface="Simplified Arabic" panose="02020603050405020304" pitchFamily="18" charset="-78"/>
              </a:rPr>
              <a:t>مشاريع على الأسطح</a:t>
            </a:r>
          </a:p>
          <a:p>
            <a:pPr algn="r" rtl="1"/>
            <a:r>
              <a:rPr lang="ar-EG" dirty="0">
                <a:latin typeface="Simplified Arabic" panose="02020603050405020304" pitchFamily="18" charset="-78"/>
                <a:cs typeface="Simplified Arabic" panose="02020603050405020304" pitchFamily="18" charset="-78"/>
              </a:rPr>
              <a:t>(</a:t>
            </a:r>
            <a:r>
              <a:rPr lang="en-US" dirty="0">
                <a:latin typeface="Simplified Arabic" panose="02020603050405020304" pitchFamily="18" charset="-78"/>
                <a:cs typeface="Simplified Arabic" panose="02020603050405020304" pitchFamily="18" charset="-78"/>
              </a:rPr>
              <a:t>at roof top level</a:t>
            </a:r>
            <a:r>
              <a:rPr lang="ar-EG" dirty="0">
                <a:latin typeface="Simplified Arabic" panose="02020603050405020304" pitchFamily="18" charset="-78"/>
                <a:cs typeface="Simplified Arabic" panose="02020603050405020304" pitchFamily="18" charset="-78"/>
              </a:rPr>
              <a:t>)</a:t>
            </a:r>
            <a:endParaRPr lang="en-US" dirty="0">
              <a:latin typeface="Simplified Arabic" panose="02020603050405020304" pitchFamily="18" charset="-78"/>
              <a:cs typeface="Simplified Arabic" panose="02020603050405020304" pitchFamily="18" charset="-78"/>
            </a:endParaRPr>
          </a:p>
        </p:txBody>
      </p:sp>
      <p:sp>
        <p:nvSpPr>
          <p:cNvPr id="9" name="Freeform: Shape 8">
            <a:extLst>
              <a:ext uri="{FF2B5EF4-FFF2-40B4-BE49-F238E27FC236}">
                <a16:creationId xmlns:a16="http://schemas.microsoft.com/office/drawing/2014/main" id="{1D4CF1E1-7862-0B76-705D-D3471FE796D9}"/>
              </a:ext>
            </a:extLst>
          </p:cNvPr>
          <p:cNvSpPr/>
          <p:nvPr/>
        </p:nvSpPr>
        <p:spPr>
          <a:xfrm flipH="1">
            <a:off x="9300042" y="528625"/>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EA15E6A0-C1F4-5839-6ECB-1DC1FC39CAAB}"/>
              </a:ext>
            </a:extLst>
          </p:cNvPr>
          <p:cNvSpPr txBox="1"/>
          <p:nvPr/>
        </p:nvSpPr>
        <p:spPr>
          <a:xfrm flipH="1">
            <a:off x="9648121" y="599399"/>
            <a:ext cx="3041817" cy="584775"/>
          </a:xfrm>
          <a:prstGeom prst="rect">
            <a:avLst/>
          </a:prstGeom>
          <a:noFill/>
        </p:spPr>
        <p:txBody>
          <a:bodyPr wrap="square" rtlCol="0">
            <a:spAutoFit/>
          </a:bodyPr>
          <a:lstStyle/>
          <a:p>
            <a:r>
              <a:rPr lang="en-US" sz="3200" dirty="0">
                <a:solidFill>
                  <a:schemeClr val="bg1"/>
                </a:solidFill>
                <a:latin typeface="Simplified Arabic" panose="02020603050405020304" pitchFamily="18" charset="-78"/>
                <a:cs typeface="Simplified Arabic" panose="02020603050405020304" pitchFamily="18" charset="-78"/>
              </a:rPr>
              <a:t>CONCEPT</a:t>
            </a:r>
          </a:p>
        </p:txBody>
      </p:sp>
      <p:grpSp>
        <p:nvGrpSpPr>
          <p:cNvPr id="18" name="Group 17">
            <a:extLst>
              <a:ext uri="{FF2B5EF4-FFF2-40B4-BE49-F238E27FC236}">
                <a16:creationId xmlns:a16="http://schemas.microsoft.com/office/drawing/2014/main" id="{CF873E2F-36DD-8764-014F-814A345519C2}"/>
              </a:ext>
            </a:extLst>
          </p:cNvPr>
          <p:cNvGrpSpPr/>
          <p:nvPr/>
        </p:nvGrpSpPr>
        <p:grpSpPr>
          <a:xfrm>
            <a:off x="-678427" y="0"/>
            <a:ext cx="12893040" cy="443620"/>
            <a:chOff x="-678426" y="0"/>
            <a:chExt cx="12870425" cy="443620"/>
          </a:xfrm>
        </p:grpSpPr>
        <p:grpSp>
          <p:nvGrpSpPr>
            <p:cNvPr id="19" name="Group 18">
              <a:extLst>
                <a:ext uri="{FF2B5EF4-FFF2-40B4-BE49-F238E27FC236}">
                  <a16:creationId xmlns:a16="http://schemas.microsoft.com/office/drawing/2014/main" id="{5E7EC781-5CCA-4118-0246-640637180674}"/>
                </a:ext>
              </a:extLst>
            </p:cNvPr>
            <p:cNvGrpSpPr/>
            <p:nvPr/>
          </p:nvGrpSpPr>
          <p:grpSpPr>
            <a:xfrm>
              <a:off x="-2462" y="0"/>
              <a:ext cx="12194461" cy="443620"/>
              <a:chOff x="-2462" y="0"/>
              <a:chExt cx="12194461" cy="443620"/>
            </a:xfrm>
          </p:grpSpPr>
          <p:sp>
            <p:nvSpPr>
              <p:cNvPr id="25" name="Rectangle 24">
                <a:extLst>
                  <a:ext uri="{FF2B5EF4-FFF2-40B4-BE49-F238E27FC236}">
                    <a16:creationId xmlns:a16="http://schemas.microsoft.com/office/drawing/2014/main" id="{D67F270B-421E-8AD0-2EFB-A207A9E4D58D}"/>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26" name="Rectangle 25">
                <a:extLst>
                  <a:ext uri="{FF2B5EF4-FFF2-40B4-BE49-F238E27FC236}">
                    <a16:creationId xmlns:a16="http://schemas.microsoft.com/office/drawing/2014/main" id="{F77950D9-CE95-7E0B-7BB7-AA5450F8F2B3}"/>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28" name="Rectangle 27">
                <a:extLst>
                  <a:ext uri="{FF2B5EF4-FFF2-40B4-BE49-F238E27FC236}">
                    <a16:creationId xmlns:a16="http://schemas.microsoft.com/office/drawing/2014/main" id="{D85BFE0E-8028-69A9-6D6D-CE3B3BA3B65E}"/>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30" name="Rectangle 29">
                <a:extLst>
                  <a:ext uri="{FF2B5EF4-FFF2-40B4-BE49-F238E27FC236}">
                    <a16:creationId xmlns:a16="http://schemas.microsoft.com/office/drawing/2014/main" id="{BEF2AFD5-53A3-7D37-51A4-0FC154A3493D}"/>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20" name="Straight Connector 19">
              <a:extLst>
                <a:ext uri="{FF2B5EF4-FFF2-40B4-BE49-F238E27FC236}">
                  <a16:creationId xmlns:a16="http://schemas.microsoft.com/office/drawing/2014/main" id="{9BE9D999-EE09-80DF-81BB-C1429CA685E5}"/>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97605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p:cTn id="7" dur="500" fill="hold"/>
                                        <p:tgtEl>
                                          <p:spTgt spid="23"/>
                                        </p:tgtEl>
                                        <p:attrNameLst>
                                          <p:attrName>ppt_w</p:attrName>
                                        </p:attrNameLst>
                                      </p:cBhvr>
                                      <p:tavLst>
                                        <p:tav tm="0">
                                          <p:val>
                                            <p:fltVal val="0"/>
                                          </p:val>
                                        </p:tav>
                                        <p:tav tm="100000">
                                          <p:val>
                                            <p:strVal val="#ppt_w"/>
                                          </p:val>
                                        </p:tav>
                                      </p:tavLst>
                                    </p:anim>
                                    <p:anim calcmode="lin" valueType="num">
                                      <p:cBhvr>
                                        <p:cTn id="8" dur="500" fill="hold"/>
                                        <p:tgtEl>
                                          <p:spTgt spid="23"/>
                                        </p:tgtEl>
                                        <p:attrNameLst>
                                          <p:attrName>ppt_h</p:attrName>
                                        </p:attrNameLst>
                                      </p:cBhvr>
                                      <p:tavLst>
                                        <p:tav tm="0">
                                          <p:val>
                                            <p:fltVal val="0"/>
                                          </p:val>
                                        </p:tav>
                                        <p:tav tm="100000">
                                          <p:val>
                                            <p:strVal val="#ppt_h"/>
                                          </p:val>
                                        </p:tav>
                                      </p:tavLst>
                                    </p:anim>
                                    <p:animEffect transition="in" filter="fade">
                                      <p:cBhvr>
                                        <p:cTn id="9" dur="500"/>
                                        <p:tgtEl>
                                          <p:spTgt spid="23"/>
                                        </p:tgtEl>
                                      </p:cBhvr>
                                    </p:animEffect>
                                  </p:childTnLst>
                                </p:cTn>
                              </p:par>
                              <p:par>
                                <p:cTn id="10" presetID="53" presetClass="entr" presetSubtype="16" fill="hold" nodeType="withEffect">
                                  <p:stCondLst>
                                    <p:cond delay="0"/>
                                  </p:stCondLst>
                                  <p:childTnLst>
                                    <p:set>
                                      <p:cBhvr>
                                        <p:cTn id="11" dur="1" fill="hold">
                                          <p:stCondLst>
                                            <p:cond delay="0"/>
                                          </p:stCondLst>
                                        </p:cTn>
                                        <p:tgtEl>
                                          <p:spTgt spid="21"/>
                                        </p:tgtEl>
                                        <p:attrNameLst>
                                          <p:attrName>style.visibility</p:attrName>
                                        </p:attrNameLst>
                                      </p:cBhvr>
                                      <p:to>
                                        <p:strVal val="visible"/>
                                      </p:to>
                                    </p:set>
                                    <p:anim calcmode="lin" valueType="num">
                                      <p:cBhvr>
                                        <p:cTn id="12" dur="500" fill="hold"/>
                                        <p:tgtEl>
                                          <p:spTgt spid="21"/>
                                        </p:tgtEl>
                                        <p:attrNameLst>
                                          <p:attrName>ppt_w</p:attrName>
                                        </p:attrNameLst>
                                      </p:cBhvr>
                                      <p:tavLst>
                                        <p:tav tm="0">
                                          <p:val>
                                            <p:fltVal val="0"/>
                                          </p:val>
                                        </p:tav>
                                        <p:tav tm="100000">
                                          <p:val>
                                            <p:strVal val="#ppt_w"/>
                                          </p:val>
                                        </p:tav>
                                      </p:tavLst>
                                    </p:anim>
                                    <p:anim calcmode="lin" valueType="num">
                                      <p:cBhvr>
                                        <p:cTn id="13" dur="500" fill="hold"/>
                                        <p:tgtEl>
                                          <p:spTgt spid="21"/>
                                        </p:tgtEl>
                                        <p:attrNameLst>
                                          <p:attrName>ppt_h</p:attrName>
                                        </p:attrNameLst>
                                      </p:cBhvr>
                                      <p:tavLst>
                                        <p:tav tm="0">
                                          <p:val>
                                            <p:fltVal val="0"/>
                                          </p:val>
                                        </p:tav>
                                        <p:tav tm="100000">
                                          <p:val>
                                            <p:strVal val="#ppt_h"/>
                                          </p:val>
                                        </p:tav>
                                      </p:tavLst>
                                    </p:anim>
                                    <p:animEffect transition="in" filter="fade">
                                      <p:cBhvr>
                                        <p:cTn id="14" dur="500"/>
                                        <p:tgtEl>
                                          <p:spTgt spid="21"/>
                                        </p:tgtEl>
                                      </p:cBhvr>
                                    </p:animEffect>
                                  </p:childTnLst>
                                </p:cTn>
                              </p:par>
                              <p:par>
                                <p:cTn id="15" presetID="53" presetClass="entr" presetSubtype="16"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p:cTn id="17" dur="500" fill="hold"/>
                                        <p:tgtEl>
                                          <p:spTgt spid="22"/>
                                        </p:tgtEl>
                                        <p:attrNameLst>
                                          <p:attrName>ppt_w</p:attrName>
                                        </p:attrNameLst>
                                      </p:cBhvr>
                                      <p:tavLst>
                                        <p:tav tm="0">
                                          <p:val>
                                            <p:fltVal val="0"/>
                                          </p:val>
                                        </p:tav>
                                        <p:tav tm="100000">
                                          <p:val>
                                            <p:strVal val="#ppt_w"/>
                                          </p:val>
                                        </p:tav>
                                      </p:tavLst>
                                    </p:anim>
                                    <p:anim calcmode="lin" valueType="num">
                                      <p:cBhvr>
                                        <p:cTn id="18" dur="500" fill="hold"/>
                                        <p:tgtEl>
                                          <p:spTgt spid="22"/>
                                        </p:tgtEl>
                                        <p:attrNameLst>
                                          <p:attrName>ppt_h</p:attrName>
                                        </p:attrNameLst>
                                      </p:cBhvr>
                                      <p:tavLst>
                                        <p:tav tm="0">
                                          <p:val>
                                            <p:fltVal val="0"/>
                                          </p:val>
                                        </p:tav>
                                        <p:tav tm="100000">
                                          <p:val>
                                            <p:strVal val="#ppt_h"/>
                                          </p:val>
                                        </p:tav>
                                      </p:tavLst>
                                    </p:anim>
                                    <p:animEffect transition="in" filter="fade">
                                      <p:cBhvr>
                                        <p:cTn id="19" dur="500"/>
                                        <p:tgtEl>
                                          <p:spTgt spid="22"/>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1000"/>
                                        <p:tgtEl>
                                          <p:spTgt spid="24"/>
                                        </p:tgtEl>
                                      </p:cBhvr>
                                    </p:animEffect>
                                    <p:anim calcmode="lin" valueType="num">
                                      <p:cBhvr>
                                        <p:cTn id="25" dur="1000" fill="hold"/>
                                        <p:tgtEl>
                                          <p:spTgt spid="24"/>
                                        </p:tgtEl>
                                        <p:attrNameLst>
                                          <p:attrName>ppt_x</p:attrName>
                                        </p:attrNameLst>
                                      </p:cBhvr>
                                      <p:tavLst>
                                        <p:tav tm="0">
                                          <p:val>
                                            <p:strVal val="#ppt_x"/>
                                          </p:val>
                                        </p:tav>
                                        <p:tav tm="100000">
                                          <p:val>
                                            <p:strVal val="#ppt_x"/>
                                          </p:val>
                                        </p:tav>
                                      </p:tavLst>
                                    </p:anim>
                                    <p:anim calcmode="lin" valueType="num">
                                      <p:cBhvr>
                                        <p:cTn id="26" dur="1000" fill="hold"/>
                                        <p:tgtEl>
                                          <p:spTgt spid="24"/>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27"/>
                                        </p:tgtEl>
                                        <p:attrNameLst>
                                          <p:attrName>style.visibility</p:attrName>
                                        </p:attrNameLst>
                                      </p:cBhvr>
                                      <p:to>
                                        <p:strVal val="visible"/>
                                      </p:to>
                                    </p:set>
                                    <p:animEffect transition="in" filter="fade">
                                      <p:cBhvr>
                                        <p:cTn id="29" dur="1000"/>
                                        <p:tgtEl>
                                          <p:spTgt spid="27"/>
                                        </p:tgtEl>
                                      </p:cBhvr>
                                    </p:animEffect>
                                    <p:anim calcmode="lin" valueType="num">
                                      <p:cBhvr>
                                        <p:cTn id="30" dur="1000" fill="hold"/>
                                        <p:tgtEl>
                                          <p:spTgt spid="27"/>
                                        </p:tgtEl>
                                        <p:attrNameLst>
                                          <p:attrName>ppt_x</p:attrName>
                                        </p:attrNameLst>
                                      </p:cBhvr>
                                      <p:tavLst>
                                        <p:tav tm="0">
                                          <p:val>
                                            <p:strVal val="#ppt_x"/>
                                          </p:val>
                                        </p:tav>
                                        <p:tav tm="100000">
                                          <p:val>
                                            <p:strVal val="#ppt_x"/>
                                          </p:val>
                                        </p:tav>
                                      </p:tavLst>
                                    </p:anim>
                                    <p:anim calcmode="lin" valueType="num">
                                      <p:cBhvr>
                                        <p:cTn id="31" dur="1000" fill="hold"/>
                                        <p:tgtEl>
                                          <p:spTgt spid="27"/>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Effect transition="in" filter="fade">
                                      <p:cBhvr>
                                        <p:cTn id="34" dur="1000"/>
                                        <p:tgtEl>
                                          <p:spTgt spid="29"/>
                                        </p:tgtEl>
                                      </p:cBhvr>
                                    </p:animEffect>
                                    <p:anim calcmode="lin" valueType="num">
                                      <p:cBhvr>
                                        <p:cTn id="35" dur="1000" fill="hold"/>
                                        <p:tgtEl>
                                          <p:spTgt spid="29"/>
                                        </p:tgtEl>
                                        <p:attrNameLst>
                                          <p:attrName>ppt_x</p:attrName>
                                        </p:attrNameLst>
                                      </p:cBhvr>
                                      <p:tavLst>
                                        <p:tav tm="0">
                                          <p:val>
                                            <p:strVal val="#ppt_x"/>
                                          </p:val>
                                        </p:tav>
                                        <p:tav tm="100000">
                                          <p:val>
                                            <p:strVal val="#ppt_x"/>
                                          </p:val>
                                        </p:tav>
                                      </p:tavLst>
                                    </p:anim>
                                    <p:anim calcmode="lin" valueType="num">
                                      <p:cBhvr>
                                        <p:cTn id="36"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2258EC-9F79-E42A-5488-A3C7AF108F5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8062"/>
            <a:ext cx="9695650" cy="6857999"/>
          </a:xfrm>
          <a:prstGeom prst="rect">
            <a:avLst/>
          </a:prstGeom>
        </p:spPr>
      </p:pic>
      <p:sp>
        <p:nvSpPr>
          <p:cNvPr id="9" name="Rectangle 8">
            <a:extLst>
              <a:ext uri="{FF2B5EF4-FFF2-40B4-BE49-F238E27FC236}">
                <a16:creationId xmlns:a16="http://schemas.microsoft.com/office/drawing/2014/main" id="{166AD7AA-21FA-B080-67F0-0C322D42546E}"/>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cxnSp>
        <p:nvCxnSpPr>
          <p:cNvPr id="11" name="Straight Connector 10">
            <a:extLst>
              <a:ext uri="{FF2B5EF4-FFF2-40B4-BE49-F238E27FC236}">
                <a16:creationId xmlns:a16="http://schemas.microsoft.com/office/drawing/2014/main" id="{4C625D79-EFD0-C812-1ADA-92B01F003284}"/>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11B61199-0E8E-612B-7972-8547730662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43" name="Picture 42">
            <a:extLst>
              <a:ext uri="{FF2B5EF4-FFF2-40B4-BE49-F238E27FC236}">
                <a16:creationId xmlns:a16="http://schemas.microsoft.com/office/drawing/2014/main" id="{9302495A-E16F-7D5A-2437-7C286D1647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46" name="TextBox 45">
            <a:extLst>
              <a:ext uri="{FF2B5EF4-FFF2-40B4-BE49-F238E27FC236}">
                <a16:creationId xmlns:a16="http://schemas.microsoft.com/office/drawing/2014/main" id="{AE20BDB8-FA8B-D8A2-429F-C9FB90EE5166}"/>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sp>
        <p:nvSpPr>
          <p:cNvPr id="61" name="TextBox 60">
            <a:extLst>
              <a:ext uri="{FF2B5EF4-FFF2-40B4-BE49-F238E27FC236}">
                <a16:creationId xmlns:a16="http://schemas.microsoft.com/office/drawing/2014/main" id="{54068EE9-62DC-68E2-A9D7-C23CA516E2D4}"/>
              </a:ext>
            </a:extLst>
          </p:cNvPr>
          <p:cNvSpPr txBox="1"/>
          <p:nvPr/>
        </p:nvSpPr>
        <p:spPr>
          <a:xfrm>
            <a:off x="10430448" y="1146199"/>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grpSp>
        <p:nvGrpSpPr>
          <p:cNvPr id="67" name="Group 66">
            <a:extLst>
              <a:ext uri="{FF2B5EF4-FFF2-40B4-BE49-F238E27FC236}">
                <a16:creationId xmlns:a16="http://schemas.microsoft.com/office/drawing/2014/main" id="{D75E8892-2AAF-8249-8A5E-9CEEFC5E5375}"/>
              </a:ext>
            </a:extLst>
          </p:cNvPr>
          <p:cNvGrpSpPr/>
          <p:nvPr/>
        </p:nvGrpSpPr>
        <p:grpSpPr>
          <a:xfrm>
            <a:off x="11774379" y="1580988"/>
            <a:ext cx="301357" cy="45719"/>
            <a:chOff x="11754116" y="2147483647"/>
            <a:chExt cx="180623" cy="0"/>
          </a:xfrm>
        </p:grpSpPr>
        <p:cxnSp>
          <p:nvCxnSpPr>
            <p:cNvPr id="62" name="Straight Connector 61">
              <a:extLst>
                <a:ext uri="{FF2B5EF4-FFF2-40B4-BE49-F238E27FC236}">
                  <a16:creationId xmlns:a16="http://schemas.microsoft.com/office/drawing/2014/main" id="{23C329A9-B031-C691-14EA-4B1195F3C25C}"/>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C37D79F-C595-E949-A4C1-9A84FCA16EE4}"/>
                </a:ext>
              </a:extLst>
            </p:cNvPr>
            <p:cNvCxnSpPr/>
            <p:nvPr/>
          </p:nvCxnSpPr>
          <p:spPr>
            <a:xfrm>
              <a:off x="11754116" y="2147483647"/>
              <a:ext cx="180623" cy="0"/>
            </a:xfrm>
            <a:prstGeom prst="line">
              <a:avLst/>
            </a:prstGeom>
            <a:ln w="38100">
              <a:solidFill>
                <a:srgbClr val="EF4F00"/>
              </a:solidFill>
            </a:ln>
          </p:spPr>
          <p:style>
            <a:lnRef idx="1">
              <a:schemeClr val="accent1"/>
            </a:lnRef>
            <a:fillRef idx="0">
              <a:schemeClr val="accent1"/>
            </a:fillRef>
            <a:effectRef idx="0">
              <a:schemeClr val="accent1"/>
            </a:effectRef>
            <a:fontRef idx="minor">
              <a:schemeClr val="tx1"/>
            </a:fontRef>
          </p:style>
        </p:cxnSp>
      </p:grpSp>
      <p:pic>
        <p:nvPicPr>
          <p:cNvPr id="86" name="Picture 85">
            <a:extLst>
              <a:ext uri="{FF2B5EF4-FFF2-40B4-BE49-F238E27FC236}">
                <a16:creationId xmlns:a16="http://schemas.microsoft.com/office/drawing/2014/main" id="{561BEB92-701E-1D1A-3502-2D5AD3F5C0B4}"/>
              </a:ext>
            </a:extLst>
          </p:cNvPr>
          <p:cNvPicPr>
            <a:picLocks noChangeAspect="1"/>
          </p:cNvPicPr>
          <p:nvPr/>
        </p:nvPicPr>
        <p:blipFill rotWithShape="1">
          <a:blip r:embed="rId6"/>
          <a:srcRect l="3289" t="5079" r="-4016" b="82488"/>
          <a:stretch/>
        </p:blipFill>
        <p:spPr>
          <a:xfrm>
            <a:off x="11575394" y="621537"/>
            <a:ext cx="582025" cy="527542"/>
          </a:xfrm>
          <a:prstGeom prst="rect">
            <a:avLst/>
          </a:prstGeom>
        </p:spPr>
      </p:pic>
      <p:sp>
        <p:nvSpPr>
          <p:cNvPr id="87" name="TextBox 86">
            <a:extLst>
              <a:ext uri="{FF2B5EF4-FFF2-40B4-BE49-F238E27FC236}">
                <a16:creationId xmlns:a16="http://schemas.microsoft.com/office/drawing/2014/main" id="{F13B06B2-C1A2-B056-25CF-22599DE2A715}"/>
              </a:ext>
            </a:extLst>
          </p:cNvPr>
          <p:cNvSpPr txBox="1"/>
          <p:nvPr/>
        </p:nvSpPr>
        <p:spPr>
          <a:xfrm>
            <a:off x="9957424" y="615806"/>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منطقة الدراسة</a:t>
            </a:r>
            <a:endParaRPr lang="en-US" sz="1400" b="1" dirty="0">
              <a:latin typeface="Simplified Arabic" panose="02020603050405020304" pitchFamily="18" charset="-78"/>
              <a:cs typeface="Simplified Arabic" panose="02020603050405020304" pitchFamily="18" charset="-78"/>
            </a:endParaRPr>
          </a:p>
        </p:txBody>
      </p:sp>
      <p:sp>
        <p:nvSpPr>
          <p:cNvPr id="88" name="TextBox 87">
            <a:extLst>
              <a:ext uri="{FF2B5EF4-FFF2-40B4-BE49-F238E27FC236}">
                <a16:creationId xmlns:a16="http://schemas.microsoft.com/office/drawing/2014/main" id="{2AB25291-DD35-5EBF-1919-291D51A5D616}"/>
              </a:ext>
            </a:extLst>
          </p:cNvPr>
          <p:cNvSpPr txBox="1"/>
          <p:nvPr/>
        </p:nvSpPr>
        <p:spPr>
          <a:xfrm>
            <a:off x="9965506" y="882289"/>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المنطقة المبنية</a:t>
            </a:r>
            <a:endParaRPr lang="en-US" sz="1400" b="1" dirty="0">
              <a:latin typeface="Simplified Arabic" panose="02020603050405020304" pitchFamily="18" charset="-78"/>
              <a:cs typeface="Simplified Arabic" panose="02020603050405020304" pitchFamily="18" charset="-78"/>
            </a:endParaRPr>
          </a:p>
        </p:txBody>
      </p:sp>
      <p:sp>
        <p:nvSpPr>
          <p:cNvPr id="89" name="TextBox 88">
            <a:extLst>
              <a:ext uri="{FF2B5EF4-FFF2-40B4-BE49-F238E27FC236}">
                <a16:creationId xmlns:a16="http://schemas.microsoft.com/office/drawing/2014/main" id="{79481EA2-76C6-AEC7-82D1-398B8C0177A0}"/>
              </a:ext>
            </a:extLst>
          </p:cNvPr>
          <p:cNvSpPr txBox="1"/>
          <p:nvPr/>
        </p:nvSpPr>
        <p:spPr>
          <a:xfrm>
            <a:off x="10944949" y="1426832"/>
            <a:ext cx="87179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 </a:t>
            </a:r>
            <a:endParaRPr lang="en-US" sz="1400" b="1" dirty="0">
              <a:latin typeface="Simplified Arabic" panose="02020603050405020304" pitchFamily="18" charset="-78"/>
              <a:cs typeface="Simplified Arabic" panose="02020603050405020304" pitchFamily="18" charset="-78"/>
            </a:endParaRPr>
          </a:p>
        </p:txBody>
      </p:sp>
      <p:sp>
        <p:nvSpPr>
          <p:cNvPr id="90" name="TextBox 89">
            <a:extLst>
              <a:ext uri="{FF2B5EF4-FFF2-40B4-BE49-F238E27FC236}">
                <a16:creationId xmlns:a16="http://schemas.microsoft.com/office/drawing/2014/main" id="{07ACD0FD-BCE7-A87F-721B-318F117BAFD8}"/>
              </a:ext>
            </a:extLst>
          </p:cNvPr>
          <p:cNvSpPr txBox="1"/>
          <p:nvPr/>
        </p:nvSpPr>
        <p:spPr>
          <a:xfrm>
            <a:off x="9727284" y="1412682"/>
            <a:ext cx="91133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رئيسي</a:t>
            </a:r>
            <a:endParaRPr lang="en-US" sz="1400" b="1" dirty="0">
              <a:latin typeface="Simplified Arabic" panose="02020603050405020304" pitchFamily="18" charset="-78"/>
              <a:cs typeface="Simplified Arabic" panose="02020603050405020304" pitchFamily="18" charset="-78"/>
            </a:endParaRPr>
          </a:p>
        </p:txBody>
      </p:sp>
      <p:sp>
        <p:nvSpPr>
          <p:cNvPr id="98" name="TextBox 97">
            <a:extLst>
              <a:ext uri="{FF2B5EF4-FFF2-40B4-BE49-F238E27FC236}">
                <a16:creationId xmlns:a16="http://schemas.microsoft.com/office/drawing/2014/main" id="{64698C96-029B-48D4-1063-BA6CA3C49041}"/>
              </a:ext>
            </a:extLst>
          </p:cNvPr>
          <p:cNvSpPr txBox="1"/>
          <p:nvPr/>
        </p:nvSpPr>
        <p:spPr>
          <a:xfrm>
            <a:off x="10070734" y="1631620"/>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تجميعي</a:t>
            </a:r>
            <a:endParaRPr lang="en-US" sz="1400" b="1" dirty="0">
              <a:latin typeface="Simplified Arabic" panose="02020603050405020304" pitchFamily="18" charset="-78"/>
              <a:cs typeface="Simplified Arabic" panose="02020603050405020304" pitchFamily="18" charset="-78"/>
            </a:endParaRPr>
          </a:p>
        </p:txBody>
      </p:sp>
      <p:sp>
        <p:nvSpPr>
          <p:cNvPr id="100" name="TextBox 99">
            <a:extLst>
              <a:ext uri="{FF2B5EF4-FFF2-40B4-BE49-F238E27FC236}">
                <a16:creationId xmlns:a16="http://schemas.microsoft.com/office/drawing/2014/main" id="{F92E5632-024D-54B9-6770-6B8F4546F2BE}"/>
              </a:ext>
            </a:extLst>
          </p:cNvPr>
          <p:cNvSpPr txBox="1"/>
          <p:nvPr/>
        </p:nvSpPr>
        <p:spPr>
          <a:xfrm>
            <a:off x="10052143" y="186670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محلي</a:t>
            </a:r>
            <a:endParaRPr lang="en-US" sz="1400" b="1" dirty="0">
              <a:latin typeface="Simplified Arabic" panose="02020603050405020304" pitchFamily="18" charset="-78"/>
              <a:cs typeface="Simplified Arabic" panose="02020603050405020304" pitchFamily="18" charset="-78"/>
            </a:endParaRPr>
          </a:p>
        </p:txBody>
      </p:sp>
      <p:grpSp>
        <p:nvGrpSpPr>
          <p:cNvPr id="102" name="Group 101">
            <a:extLst>
              <a:ext uri="{FF2B5EF4-FFF2-40B4-BE49-F238E27FC236}">
                <a16:creationId xmlns:a16="http://schemas.microsoft.com/office/drawing/2014/main" id="{64A7D45F-AD4A-3E41-B795-C1C949180EFD}"/>
              </a:ext>
            </a:extLst>
          </p:cNvPr>
          <p:cNvGrpSpPr/>
          <p:nvPr/>
        </p:nvGrpSpPr>
        <p:grpSpPr>
          <a:xfrm>
            <a:off x="10601616" y="1579201"/>
            <a:ext cx="301357" cy="45719"/>
            <a:chOff x="11754116" y="2147483647"/>
            <a:chExt cx="180623" cy="0"/>
          </a:xfrm>
        </p:grpSpPr>
        <p:cxnSp>
          <p:nvCxnSpPr>
            <p:cNvPr id="103" name="Straight Connector 102">
              <a:extLst>
                <a:ext uri="{FF2B5EF4-FFF2-40B4-BE49-F238E27FC236}">
                  <a16:creationId xmlns:a16="http://schemas.microsoft.com/office/drawing/2014/main" id="{8FB392A6-82B1-F9D5-CE86-6085E0053F82}"/>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499AA05-97C0-54F6-9DF0-644A50DFEBBA}"/>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cxnSp>
        <p:nvCxnSpPr>
          <p:cNvPr id="105" name="Straight Connector 104">
            <a:extLst>
              <a:ext uri="{FF2B5EF4-FFF2-40B4-BE49-F238E27FC236}">
                <a16:creationId xmlns:a16="http://schemas.microsoft.com/office/drawing/2014/main" id="{D0F7444F-96AF-135E-9933-2D5D079B57F8}"/>
              </a:ext>
            </a:extLst>
          </p:cNvPr>
          <p:cNvCxnSpPr>
            <a:cxnSpLocks/>
          </p:cNvCxnSpPr>
          <p:nvPr/>
        </p:nvCxnSpPr>
        <p:spPr>
          <a:xfrm>
            <a:off x="11774378" y="1801545"/>
            <a:ext cx="301357" cy="0"/>
          </a:xfrm>
          <a:prstGeom prst="line">
            <a:avLst/>
          </a:prstGeom>
          <a:ln w="76200">
            <a:solidFill>
              <a:srgbClr val="A47474"/>
            </a:solidFill>
          </a:ln>
        </p:spPr>
        <p:style>
          <a:lnRef idx="1">
            <a:schemeClr val="accent1"/>
          </a:lnRef>
          <a:fillRef idx="0">
            <a:schemeClr val="accent1"/>
          </a:fillRef>
          <a:effectRef idx="0">
            <a:schemeClr val="accent1"/>
          </a:effectRef>
          <a:fontRef idx="minor">
            <a:schemeClr val="tx1"/>
          </a:fontRef>
        </p:style>
      </p:cxnSp>
      <p:sp>
        <p:nvSpPr>
          <p:cNvPr id="106" name="TextBox 105">
            <a:extLst>
              <a:ext uri="{FF2B5EF4-FFF2-40B4-BE49-F238E27FC236}">
                <a16:creationId xmlns:a16="http://schemas.microsoft.com/office/drawing/2014/main" id="{5F6DF570-810A-0AEF-B7E1-0B1018CDC678}"/>
              </a:ext>
            </a:extLst>
          </p:cNvPr>
          <p:cNvSpPr txBox="1"/>
          <p:nvPr/>
        </p:nvSpPr>
        <p:spPr>
          <a:xfrm>
            <a:off x="8907737" y="163888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حضري</a:t>
            </a:r>
            <a:endParaRPr lang="en-US" sz="1400" b="1" dirty="0">
              <a:latin typeface="Simplified Arabic" panose="02020603050405020304" pitchFamily="18" charset="-78"/>
              <a:cs typeface="Simplified Arabic" panose="02020603050405020304" pitchFamily="18" charset="-78"/>
            </a:endParaRPr>
          </a:p>
        </p:txBody>
      </p:sp>
      <p:cxnSp>
        <p:nvCxnSpPr>
          <p:cNvPr id="107" name="Straight Connector 106">
            <a:extLst>
              <a:ext uri="{FF2B5EF4-FFF2-40B4-BE49-F238E27FC236}">
                <a16:creationId xmlns:a16="http://schemas.microsoft.com/office/drawing/2014/main" id="{B83F8A3C-FB20-BCC5-0079-C730CA93337D}"/>
              </a:ext>
            </a:extLst>
          </p:cNvPr>
          <p:cNvCxnSpPr>
            <a:cxnSpLocks/>
          </p:cNvCxnSpPr>
          <p:nvPr/>
        </p:nvCxnSpPr>
        <p:spPr>
          <a:xfrm>
            <a:off x="10601617" y="1808812"/>
            <a:ext cx="30135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EE2F1C5E-47B0-2A1B-02BB-6BC1BF0CA1E2}"/>
              </a:ext>
            </a:extLst>
          </p:cNvPr>
          <p:cNvCxnSpPr>
            <a:cxnSpLocks/>
          </p:cNvCxnSpPr>
          <p:nvPr/>
        </p:nvCxnSpPr>
        <p:spPr>
          <a:xfrm>
            <a:off x="11774377" y="2024293"/>
            <a:ext cx="301357" cy="0"/>
          </a:xfrm>
          <a:prstGeom prst="line">
            <a:avLst/>
          </a:prstGeom>
          <a:ln w="762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113" name="Picture 112">
            <a:extLst>
              <a:ext uri="{FF2B5EF4-FFF2-40B4-BE49-F238E27FC236}">
                <a16:creationId xmlns:a16="http://schemas.microsoft.com/office/drawing/2014/main" id="{E6764926-E2BA-E5C4-2C4B-15B3D70243F6}"/>
              </a:ext>
            </a:extLst>
          </p:cNvPr>
          <p:cNvPicPr>
            <a:picLocks noChangeAspect="1"/>
          </p:cNvPicPr>
          <p:nvPr/>
        </p:nvPicPr>
        <p:blipFill rotWithShape="1">
          <a:blip r:embed="rId6"/>
          <a:srcRect l="1239" t="17522" r="-1966" b="50539"/>
          <a:stretch/>
        </p:blipFill>
        <p:spPr>
          <a:xfrm>
            <a:off x="11575394" y="2172123"/>
            <a:ext cx="582025" cy="1355165"/>
          </a:xfrm>
          <a:prstGeom prst="rect">
            <a:avLst/>
          </a:prstGeom>
        </p:spPr>
      </p:pic>
      <p:sp>
        <p:nvSpPr>
          <p:cNvPr id="114" name="TextBox 113">
            <a:extLst>
              <a:ext uri="{FF2B5EF4-FFF2-40B4-BE49-F238E27FC236}">
                <a16:creationId xmlns:a16="http://schemas.microsoft.com/office/drawing/2014/main" id="{60162A96-3886-F9B0-0DB0-E76652664E19}"/>
              </a:ext>
            </a:extLst>
          </p:cNvPr>
          <p:cNvSpPr txBox="1"/>
          <p:nvPr/>
        </p:nvSpPr>
        <p:spPr>
          <a:xfrm>
            <a:off x="10025604" y="214275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محمية طبيعية</a:t>
            </a:r>
            <a:endParaRPr lang="en-US" sz="1400" b="1" dirty="0">
              <a:latin typeface="Simplified Arabic" panose="02020603050405020304" pitchFamily="18" charset="-78"/>
              <a:cs typeface="Simplified Arabic" panose="02020603050405020304" pitchFamily="18" charset="-78"/>
            </a:endParaRPr>
          </a:p>
        </p:txBody>
      </p:sp>
      <p:sp>
        <p:nvSpPr>
          <p:cNvPr id="115" name="TextBox 114">
            <a:extLst>
              <a:ext uri="{FF2B5EF4-FFF2-40B4-BE49-F238E27FC236}">
                <a16:creationId xmlns:a16="http://schemas.microsoft.com/office/drawing/2014/main" id="{555825B0-6A60-FC53-0538-2892EBFA5488}"/>
              </a:ext>
            </a:extLst>
          </p:cNvPr>
          <p:cNvSpPr txBox="1"/>
          <p:nvPr/>
        </p:nvSpPr>
        <p:spPr>
          <a:xfrm>
            <a:off x="10009899" y="241294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غابات</a:t>
            </a:r>
            <a:endParaRPr lang="en-US" sz="1400" b="1" dirty="0">
              <a:latin typeface="Simplified Arabic" panose="02020603050405020304" pitchFamily="18" charset="-78"/>
              <a:cs typeface="Simplified Arabic" panose="02020603050405020304" pitchFamily="18" charset="-78"/>
            </a:endParaRPr>
          </a:p>
        </p:txBody>
      </p:sp>
      <p:sp>
        <p:nvSpPr>
          <p:cNvPr id="116" name="TextBox 115">
            <a:extLst>
              <a:ext uri="{FF2B5EF4-FFF2-40B4-BE49-F238E27FC236}">
                <a16:creationId xmlns:a16="http://schemas.microsoft.com/office/drawing/2014/main" id="{25169FE1-1BDE-4F64-88E8-7D8C22BAA84B}"/>
              </a:ext>
            </a:extLst>
          </p:cNvPr>
          <p:cNvSpPr txBox="1"/>
          <p:nvPr/>
        </p:nvSpPr>
        <p:spPr>
          <a:xfrm>
            <a:off x="10017751" y="264812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حدائق عامة</a:t>
            </a:r>
            <a:endParaRPr lang="en-US" sz="1400" b="1" dirty="0">
              <a:latin typeface="Simplified Arabic" panose="02020603050405020304" pitchFamily="18" charset="-78"/>
              <a:cs typeface="Simplified Arabic" panose="02020603050405020304" pitchFamily="18" charset="-78"/>
            </a:endParaRPr>
          </a:p>
        </p:txBody>
      </p:sp>
      <p:sp>
        <p:nvSpPr>
          <p:cNvPr id="117" name="TextBox 116">
            <a:extLst>
              <a:ext uri="{FF2B5EF4-FFF2-40B4-BE49-F238E27FC236}">
                <a16:creationId xmlns:a16="http://schemas.microsoft.com/office/drawing/2014/main" id="{5D6E724D-3C36-7A22-64B4-96C96A75774A}"/>
              </a:ext>
            </a:extLst>
          </p:cNvPr>
          <p:cNvSpPr txBox="1"/>
          <p:nvPr/>
        </p:nvSpPr>
        <p:spPr>
          <a:xfrm>
            <a:off x="10017751" y="293381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حديقة وطنية</a:t>
            </a:r>
            <a:endParaRPr lang="en-US" sz="1400" b="1" dirty="0">
              <a:latin typeface="Simplified Arabic" panose="02020603050405020304" pitchFamily="18" charset="-78"/>
              <a:cs typeface="Simplified Arabic" panose="02020603050405020304" pitchFamily="18" charset="-78"/>
            </a:endParaRPr>
          </a:p>
        </p:txBody>
      </p:sp>
      <p:sp>
        <p:nvSpPr>
          <p:cNvPr id="118" name="TextBox 117">
            <a:extLst>
              <a:ext uri="{FF2B5EF4-FFF2-40B4-BE49-F238E27FC236}">
                <a16:creationId xmlns:a16="http://schemas.microsoft.com/office/drawing/2014/main" id="{BB830720-50ED-0528-F584-FF66ED209B94}"/>
              </a:ext>
            </a:extLst>
          </p:cNvPr>
          <p:cNvSpPr txBox="1"/>
          <p:nvPr/>
        </p:nvSpPr>
        <p:spPr>
          <a:xfrm>
            <a:off x="10022099" y="319849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مركز ابحاث زراعي</a:t>
            </a:r>
            <a:endParaRPr lang="en-US" sz="1400" b="1" dirty="0">
              <a:latin typeface="Simplified Arabic" panose="02020603050405020304" pitchFamily="18" charset="-78"/>
              <a:cs typeface="Simplified Arabic" panose="02020603050405020304" pitchFamily="18" charset="-78"/>
            </a:endParaRPr>
          </a:p>
        </p:txBody>
      </p:sp>
      <p:sp>
        <p:nvSpPr>
          <p:cNvPr id="119" name="TextBox 118">
            <a:extLst>
              <a:ext uri="{FF2B5EF4-FFF2-40B4-BE49-F238E27FC236}">
                <a16:creationId xmlns:a16="http://schemas.microsoft.com/office/drawing/2014/main" id="{41F50444-8D0E-520C-E37B-AF04004B4F1E}"/>
              </a:ext>
            </a:extLst>
          </p:cNvPr>
          <p:cNvSpPr txBox="1"/>
          <p:nvPr/>
        </p:nvSpPr>
        <p:spPr>
          <a:xfrm>
            <a:off x="10378098" y="3504924"/>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120" name="TextBox 119">
            <a:extLst>
              <a:ext uri="{FF2B5EF4-FFF2-40B4-BE49-F238E27FC236}">
                <a16:creationId xmlns:a16="http://schemas.microsoft.com/office/drawing/2014/main" id="{D725EB18-B98B-DDB7-DBBD-6004252539A3}"/>
              </a:ext>
            </a:extLst>
          </p:cNvPr>
          <p:cNvSpPr txBox="1"/>
          <p:nvPr/>
        </p:nvSpPr>
        <p:spPr>
          <a:xfrm>
            <a:off x="10052143" y="387714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a:t>
            </a:r>
            <a:endParaRPr lang="en-US" sz="1400" b="1" dirty="0">
              <a:latin typeface="Simplified Arabic" panose="02020603050405020304" pitchFamily="18" charset="-78"/>
              <a:cs typeface="Simplified Arabic" panose="02020603050405020304" pitchFamily="18" charset="-78"/>
            </a:endParaRPr>
          </a:p>
        </p:txBody>
      </p:sp>
      <p:cxnSp>
        <p:nvCxnSpPr>
          <p:cNvPr id="121" name="Straight Connector 120">
            <a:extLst>
              <a:ext uri="{FF2B5EF4-FFF2-40B4-BE49-F238E27FC236}">
                <a16:creationId xmlns:a16="http://schemas.microsoft.com/office/drawing/2014/main" id="{4F4ADE49-0F66-E08D-2EB6-3E0A4B296FAE}"/>
              </a:ext>
            </a:extLst>
          </p:cNvPr>
          <p:cNvCxnSpPr>
            <a:cxnSpLocks/>
          </p:cNvCxnSpPr>
          <p:nvPr/>
        </p:nvCxnSpPr>
        <p:spPr>
          <a:xfrm>
            <a:off x="11774377" y="4034736"/>
            <a:ext cx="301357" cy="0"/>
          </a:xfrm>
          <a:prstGeom prst="line">
            <a:avLst/>
          </a:prstGeom>
          <a:ln w="762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122" name="TextBox 121">
            <a:extLst>
              <a:ext uri="{FF2B5EF4-FFF2-40B4-BE49-F238E27FC236}">
                <a16:creationId xmlns:a16="http://schemas.microsoft.com/office/drawing/2014/main" id="{44323B43-5F89-7CED-3EF3-6BEA23AA2C29}"/>
              </a:ext>
            </a:extLst>
          </p:cNvPr>
          <p:cNvSpPr txBox="1"/>
          <p:nvPr/>
        </p:nvSpPr>
        <p:spPr>
          <a:xfrm>
            <a:off x="10047406" y="408796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أخضر</a:t>
            </a:r>
            <a:endParaRPr lang="en-US" sz="1400" b="1" dirty="0">
              <a:latin typeface="Simplified Arabic" panose="02020603050405020304" pitchFamily="18" charset="-78"/>
              <a:cs typeface="Simplified Arabic" panose="02020603050405020304" pitchFamily="18" charset="-78"/>
            </a:endParaRPr>
          </a:p>
        </p:txBody>
      </p:sp>
      <p:cxnSp>
        <p:nvCxnSpPr>
          <p:cNvPr id="123" name="Straight Connector 122">
            <a:extLst>
              <a:ext uri="{FF2B5EF4-FFF2-40B4-BE49-F238E27FC236}">
                <a16:creationId xmlns:a16="http://schemas.microsoft.com/office/drawing/2014/main" id="{AAB22D33-0DAF-6913-D032-7D5EDA80E7C8}"/>
              </a:ext>
            </a:extLst>
          </p:cNvPr>
          <p:cNvCxnSpPr>
            <a:cxnSpLocks/>
          </p:cNvCxnSpPr>
          <p:nvPr/>
        </p:nvCxnSpPr>
        <p:spPr>
          <a:xfrm>
            <a:off x="11769640" y="4245552"/>
            <a:ext cx="301357" cy="0"/>
          </a:xfrm>
          <a:prstGeom prst="line">
            <a:avLst/>
          </a:prstGeom>
          <a:ln w="76200">
            <a:solidFill>
              <a:srgbClr val="459422"/>
            </a:solidFill>
            <a:prstDash val="solid"/>
          </a:ln>
        </p:spPr>
        <p:style>
          <a:lnRef idx="1">
            <a:schemeClr val="accent1"/>
          </a:lnRef>
          <a:fillRef idx="0">
            <a:schemeClr val="accent1"/>
          </a:fillRef>
          <a:effectRef idx="0">
            <a:schemeClr val="accent1"/>
          </a:effectRef>
          <a:fontRef idx="minor">
            <a:schemeClr val="tx1"/>
          </a:fontRef>
        </p:style>
      </p:cxnSp>
      <p:pic>
        <p:nvPicPr>
          <p:cNvPr id="124" name="Picture 123">
            <a:extLst>
              <a:ext uri="{FF2B5EF4-FFF2-40B4-BE49-F238E27FC236}">
                <a16:creationId xmlns:a16="http://schemas.microsoft.com/office/drawing/2014/main" id="{6462BA07-A024-025A-5148-EB349F9CBB8C}"/>
              </a:ext>
            </a:extLst>
          </p:cNvPr>
          <p:cNvPicPr>
            <a:picLocks noChangeAspect="1"/>
          </p:cNvPicPr>
          <p:nvPr/>
        </p:nvPicPr>
        <p:blipFill rotWithShape="1">
          <a:blip r:embed="rId6"/>
          <a:srcRect l="1239" t="49558" r="-1966" b="785"/>
          <a:stretch/>
        </p:blipFill>
        <p:spPr>
          <a:xfrm>
            <a:off x="11587115" y="4339128"/>
            <a:ext cx="582025" cy="2106947"/>
          </a:xfrm>
          <a:prstGeom prst="rect">
            <a:avLst/>
          </a:prstGeom>
        </p:spPr>
      </p:pic>
      <p:cxnSp>
        <p:nvCxnSpPr>
          <p:cNvPr id="45" name="Straight Connector 44">
            <a:extLst>
              <a:ext uri="{FF2B5EF4-FFF2-40B4-BE49-F238E27FC236}">
                <a16:creationId xmlns:a16="http://schemas.microsoft.com/office/drawing/2014/main" id="{24D3EFAE-FA66-E683-6EB5-BD5150725232}"/>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5" name="TextBox 124">
            <a:extLst>
              <a:ext uri="{FF2B5EF4-FFF2-40B4-BE49-F238E27FC236}">
                <a16:creationId xmlns:a16="http://schemas.microsoft.com/office/drawing/2014/main" id="{C40330D4-2FAE-9E4D-4C20-965341F0FA8F}"/>
              </a:ext>
            </a:extLst>
          </p:cNvPr>
          <p:cNvSpPr txBox="1"/>
          <p:nvPr/>
        </p:nvSpPr>
        <p:spPr>
          <a:xfrm>
            <a:off x="9576619" y="4324633"/>
            <a:ext cx="216025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حضرية (حدائق مجتمعية)</a:t>
            </a:r>
            <a:endParaRPr lang="en-US" sz="1400" b="1" dirty="0">
              <a:latin typeface="Simplified Arabic" panose="02020603050405020304" pitchFamily="18" charset="-78"/>
              <a:cs typeface="Simplified Arabic" panose="02020603050405020304" pitchFamily="18" charset="-78"/>
            </a:endParaRPr>
          </a:p>
        </p:txBody>
      </p:sp>
      <p:sp>
        <p:nvSpPr>
          <p:cNvPr id="126" name="TextBox 125">
            <a:extLst>
              <a:ext uri="{FF2B5EF4-FFF2-40B4-BE49-F238E27FC236}">
                <a16:creationId xmlns:a16="http://schemas.microsoft.com/office/drawing/2014/main" id="{88531391-2AD9-F4BA-3B28-6669AE40C385}"/>
              </a:ext>
            </a:extLst>
          </p:cNvPr>
          <p:cNvSpPr txBox="1"/>
          <p:nvPr/>
        </p:nvSpPr>
        <p:spPr>
          <a:xfrm>
            <a:off x="9750787" y="4579119"/>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مزرعة حضرية صغيرة</a:t>
            </a:r>
            <a:endParaRPr lang="en-US" sz="1400" b="1" dirty="0">
              <a:latin typeface="Simplified Arabic" panose="02020603050405020304" pitchFamily="18" charset="-78"/>
              <a:cs typeface="Simplified Arabic" panose="02020603050405020304" pitchFamily="18" charset="-78"/>
            </a:endParaRPr>
          </a:p>
        </p:txBody>
      </p:sp>
      <p:sp>
        <p:nvSpPr>
          <p:cNvPr id="127" name="TextBox 126">
            <a:extLst>
              <a:ext uri="{FF2B5EF4-FFF2-40B4-BE49-F238E27FC236}">
                <a16:creationId xmlns:a16="http://schemas.microsoft.com/office/drawing/2014/main" id="{D1D090B8-FAD1-4D78-6076-BDB015BC4A3C}"/>
              </a:ext>
            </a:extLst>
          </p:cNvPr>
          <p:cNvSpPr txBox="1"/>
          <p:nvPr/>
        </p:nvSpPr>
        <p:spPr>
          <a:xfrm>
            <a:off x="9750787" y="4828497"/>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مدرجات زراعية</a:t>
            </a:r>
            <a:endParaRPr lang="en-US" sz="1400" b="1" dirty="0">
              <a:latin typeface="Simplified Arabic" panose="02020603050405020304" pitchFamily="18" charset="-78"/>
              <a:cs typeface="Simplified Arabic" panose="02020603050405020304" pitchFamily="18" charset="-78"/>
            </a:endParaRPr>
          </a:p>
        </p:txBody>
      </p:sp>
      <p:sp>
        <p:nvSpPr>
          <p:cNvPr id="128" name="TextBox 127">
            <a:extLst>
              <a:ext uri="{FF2B5EF4-FFF2-40B4-BE49-F238E27FC236}">
                <a16:creationId xmlns:a16="http://schemas.microsoft.com/office/drawing/2014/main" id="{DFCFA94F-A475-AF31-03E8-B2B167CAF954}"/>
              </a:ext>
            </a:extLst>
          </p:cNvPr>
          <p:cNvSpPr txBox="1"/>
          <p:nvPr/>
        </p:nvSpPr>
        <p:spPr>
          <a:xfrm>
            <a:off x="9758638" y="5070274"/>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مائية (حدائق الأكوابنك)</a:t>
            </a:r>
            <a:endParaRPr lang="en-US" sz="1400" b="1" dirty="0">
              <a:latin typeface="Simplified Arabic" panose="02020603050405020304" pitchFamily="18" charset="-78"/>
              <a:cs typeface="Simplified Arabic" panose="02020603050405020304" pitchFamily="18" charset="-78"/>
            </a:endParaRPr>
          </a:p>
        </p:txBody>
      </p:sp>
      <p:sp>
        <p:nvSpPr>
          <p:cNvPr id="129" name="TextBox 128">
            <a:extLst>
              <a:ext uri="{FF2B5EF4-FFF2-40B4-BE49-F238E27FC236}">
                <a16:creationId xmlns:a16="http://schemas.microsoft.com/office/drawing/2014/main" id="{0F000DBF-25CA-B417-E598-4020B00BBE6E}"/>
              </a:ext>
            </a:extLst>
          </p:cNvPr>
          <p:cNvSpPr txBox="1"/>
          <p:nvPr/>
        </p:nvSpPr>
        <p:spPr>
          <a:xfrm>
            <a:off x="9748453" y="5349297"/>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حديقة زراعية سياحية</a:t>
            </a:r>
            <a:endParaRPr lang="en-US" sz="1400" b="1" dirty="0">
              <a:latin typeface="Simplified Arabic" panose="02020603050405020304" pitchFamily="18" charset="-78"/>
              <a:cs typeface="Simplified Arabic" panose="02020603050405020304" pitchFamily="18" charset="-78"/>
            </a:endParaRPr>
          </a:p>
        </p:txBody>
      </p:sp>
      <p:sp>
        <p:nvSpPr>
          <p:cNvPr id="130" name="TextBox 129">
            <a:extLst>
              <a:ext uri="{FF2B5EF4-FFF2-40B4-BE49-F238E27FC236}">
                <a16:creationId xmlns:a16="http://schemas.microsoft.com/office/drawing/2014/main" id="{A223F4C5-0FB9-C340-8118-85B2198002EA}"/>
              </a:ext>
            </a:extLst>
          </p:cNvPr>
          <p:cNvSpPr txBox="1"/>
          <p:nvPr/>
        </p:nvSpPr>
        <p:spPr>
          <a:xfrm>
            <a:off x="9751069" y="5619796"/>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حزام أخضر</a:t>
            </a:r>
            <a:endParaRPr lang="en-US" sz="1400" b="1" dirty="0">
              <a:latin typeface="Simplified Arabic" panose="02020603050405020304" pitchFamily="18" charset="-78"/>
              <a:cs typeface="Simplified Arabic" panose="02020603050405020304" pitchFamily="18" charset="-78"/>
            </a:endParaRPr>
          </a:p>
        </p:txBody>
      </p:sp>
      <p:sp>
        <p:nvSpPr>
          <p:cNvPr id="131" name="TextBox 130">
            <a:extLst>
              <a:ext uri="{FF2B5EF4-FFF2-40B4-BE49-F238E27FC236}">
                <a16:creationId xmlns:a16="http://schemas.microsoft.com/office/drawing/2014/main" id="{206C2A0B-E74E-D126-BCA2-57C40C3179A6}"/>
              </a:ext>
            </a:extLst>
          </p:cNvPr>
          <p:cNvSpPr txBox="1"/>
          <p:nvPr/>
        </p:nvSpPr>
        <p:spPr>
          <a:xfrm>
            <a:off x="9727957" y="5867259"/>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مركز ابحاث زراعي</a:t>
            </a:r>
            <a:endParaRPr lang="en-US" sz="1400" b="1" dirty="0">
              <a:latin typeface="Simplified Arabic" panose="02020603050405020304" pitchFamily="18" charset="-78"/>
              <a:cs typeface="Simplified Arabic" panose="02020603050405020304" pitchFamily="18" charset="-78"/>
            </a:endParaRPr>
          </a:p>
        </p:txBody>
      </p:sp>
      <p:sp>
        <p:nvSpPr>
          <p:cNvPr id="132" name="TextBox 131">
            <a:extLst>
              <a:ext uri="{FF2B5EF4-FFF2-40B4-BE49-F238E27FC236}">
                <a16:creationId xmlns:a16="http://schemas.microsoft.com/office/drawing/2014/main" id="{536AF0A2-1019-608C-8FDF-CED41CE417AD}"/>
              </a:ext>
            </a:extLst>
          </p:cNvPr>
          <p:cNvSpPr txBox="1"/>
          <p:nvPr/>
        </p:nvSpPr>
        <p:spPr>
          <a:xfrm>
            <a:off x="9712786" y="6137758"/>
            <a:ext cx="1986084"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سكن زراعي</a:t>
            </a:r>
            <a:endParaRPr lang="en-US" sz="1400" b="1" dirty="0">
              <a:latin typeface="Simplified Arabic" panose="02020603050405020304" pitchFamily="18" charset="-78"/>
              <a:cs typeface="Simplified Arabic" panose="02020603050405020304" pitchFamily="18" charset="-78"/>
            </a:endParaRPr>
          </a:p>
        </p:txBody>
      </p:sp>
      <p:sp>
        <p:nvSpPr>
          <p:cNvPr id="4" name="Rectangle: Rounded Corners 3">
            <a:extLst>
              <a:ext uri="{FF2B5EF4-FFF2-40B4-BE49-F238E27FC236}">
                <a16:creationId xmlns:a16="http://schemas.microsoft.com/office/drawing/2014/main" id="{502C2C3C-AA65-1E6C-7213-2F48C480E049}"/>
              </a:ext>
            </a:extLst>
          </p:cNvPr>
          <p:cNvSpPr/>
          <p:nvPr/>
        </p:nvSpPr>
        <p:spPr>
          <a:xfrm>
            <a:off x="3379948" y="118501"/>
            <a:ext cx="2958618" cy="455593"/>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نظام المناطق الخضراء</a:t>
            </a:r>
            <a:endParaRPr lang="en-US"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grpSp>
        <p:nvGrpSpPr>
          <p:cNvPr id="7" name="Group 6">
            <a:extLst>
              <a:ext uri="{FF2B5EF4-FFF2-40B4-BE49-F238E27FC236}">
                <a16:creationId xmlns:a16="http://schemas.microsoft.com/office/drawing/2014/main" id="{E9B86558-0991-FC87-0B51-867B1C4755DA}"/>
              </a:ext>
            </a:extLst>
          </p:cNvPr>
          <p:cNvGrpSpPr/>
          <p:nvPr/>
        </p:nvGrpSpPr>
        <p:grpSpPr>
          <a:xfrm>
            <a:off x="8812054" y="61813"/>
            <a:ext cx="844237" cy="1083048"/>
            <a:chOff x="8812054" y="61813"/>
            <a:chExt cx="844237" cy="1083048"/>
          </a:xfrm>
        </p:grpSpPr>
        <p:pic>
          <p:nvPicPr>
            <p:cNvPr id="42" name="Picture 41">
              <a:extLst>
                <a:ext uri="{FF2B5EF4-FFF2-40B4-BE49-F238E27FC236}">
                  <a16:creationId xmlns:a16="http://schemas.microsoft.com/office/drawing/2014/main" id="{6DB51312-8D94-1938-BBC8-D22D526CC2E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5" name="TextBox 4">
              <a:extLst>
                <a:ext uri="{FF2B5EF4-FFF2-40B4-BE49-F238E27FC236}">
                  <a16:creationId xmlns:a16="http://schemas.microsoft.com/office/drawing/2014/main" id="{CC17B37D-1689-8655-3FE5-65A4EF85720E}"/>
                </a:ext>
              </a:extLst>
            </p:cNvPr>
            <p:cNvSpPr txBox="1"/>
            <p:nvPr/>
          </p:nvSpPr>
          <p:spPr>
            <a:xfrm>
              <a:off x="9057675" y="61813"/>
              <a:ext cx="392503" cy="276999"/>
            </a:xfrm>
            <a:prstGeom prst="rect">
              <a:avLst/>
            </a:prstGeom>
            <a:noFill/>
          </p:spPr>
          <p:txBody>
            <a:bodyPr wrap="square" rtlCol="0">
              <a:spAutoFit/>
            </a:bodyPr>
            <a:lstStyle/>
            <a:p>
              <a:r>
                <a:rPr lang="en-US" sz="1200" b="1" dirty="0">
                  <a:solidFill>
                    <a:schemeClr val="bg1"/>
                  </a:solidFill>
                </a:rPr>
                <a:t>N</a:t>
              </a:r>
              <a:endParaRPr lang="en-US" b="1" dirty="0">
                <a:solidFill>
                  <a:schemeClr val="bg1"/>
                </a:solidFill>
              </a:endParaRPr>
            </a:p>
          </p:txBody>
        </p:sp>
      </p:grpSp>
      <p:pic>
        <p:nvPicPr>
          <p:cNvPr id="13" name="Picture 12">
            <a:extLst>
              <a:ext uri="{FF2B5EF4-FFF2-40B4-BE49-F238E27FC236}">
                <a16:creationId xmlns:a16="http://schemas.microsoft.com/office/drawing/2014/main" id="{02627F11-6DA0-B9DB-664A-BDC4A4F3C77B}"/>
              </a:ext>
            </a:extLst>
          </p:cNvPr>
          <p:cNvPicPr>
            <a:picLocks noChangeAspect="1"/>
          </p:cNvPicPr>
          <p:nvPr/>
        </p:nvPicPr>
        <p:blipFill rotWithShape="1">
          <a:blip r:embed="rId8">
            <a:extLst>
              <a:ext uri="{28A0092B-C50C-407E-A947-70E740481C1C}">
                <a14:useLocalDpi xmlns:a14="http://schemas.microsoft.com/office/drawing/2010/main" val="0"/>
              </a:ext>
            </a:extLst>
          </a:blip>
          <a:srcRect t="86433" r="50000"/>
          <a:stretch/>
        </p:blipFill>
        <p:spPr>
          <a:xfrm>
            <a:off x="-23112" y="6009949"/>
            <a:ext cx="4847822" cy="930427"/>
          </a:xfrm>
          <a:prstGeom prst="rect">
            <a:avLst/>
          </a:prstGeom>
        </p:spPr>
      </p:pic>
    </p:spTree>
    <p:extLst>
      <p:ext uri="{BB962C8B-B14F-4D97-AF65-F5344CB8AC3E}">
        <p14:creationId xmlns:p14="http://schemas.microsoft.com/office/powerpoint/2010/main" val="37072001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Picture background">
            <a:extLst>
              <a:ext uri="{FF2B5EF4-FFF2-40B4-BE49-F238E27FC236}">
                <a16:creationId xmlns:a16="http://schemas.microsoft.com/office/drawing/2014/main" id="{0F8B6698-C21E-871C-96FD-A2F9F6645E3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3725" y="-8506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9A70B7F-D29E-1F9E-A9A0-0FDA1E33DE55}"/>
              </a:ext>
            </a:extLst>
          </p:cNvPr>
          <p:cNvPicPr>
            <a:picLocks noChangeAspect="1"/>
          </p:cNvPicPr>
          <p:nvPr/>
        </p:nvPicPr>
        <p:blipFill rotWithShape="1">
          <a:blip r:embed="rId4"/>
          <a:srcRect l="1037" r="16224" b="9942"/>
          <a:stretch/>
        </p:blipFill>
        <p:spPr>
          <a:xfrm>
            <a:off x="233464" y="1479119"/>
            <a:ext cx="10087583" cy="5194056"/>
          </a:xfrm>
          <a:prstGeom prst="rect">
            <a:avLst/>
          </a:prstGeom>
          <a:effectLst>
            <a:outerShdw blurRad="63500" sx="102000" sy="102000" algn="ctr" rotWithShape="0">
              <a:prstClr val="black">
                <a:alpha val="40000"/>
              </a:prstClr>
            </a:outerShdw>
          </a:effectLst>
        </p:spPr>
      </p:pic>
      <p:grpSp>
        <p:nvGrpSpPr>
          <p:cNvPr id="8" name="Group 7">
            <a:extLst>
              <a:ext uri="{FF2B5EF4-FFF2-40B4-BE49-F238E27FC236}">
                <a16:creationId xmlns:a16="http://schemas.microsoft.com/office/drawing/2014/main" id="{65E5D429-1714-3BFD-8C70-4FC028729012}"/>
              </a:ext>
            </a:extLst>
          </p:cNvPr>
          <p:cNvGrpSpPr/>
          <p:nvPr/>
        </p:nvGrpSpPr>
        <p:grpSpPr>
          <a:xfrm>
            <a:off x="-678427" y="0"/>
            <a:ext cx="12893040" cy="443620"/>
            <a:chOff x="-678426" y="0"/>
            <a:chExt cx="12870425" cy="443620"/>
          </a:xfrm>
        </p:grpSpPr>
        <p:grpSp>
          <p:nvGrpSpPr>
            <p:cNvPr id="9" name="Group 8">
              <a:extLst>
                <a:ext uri="{FF2B5EF4-FFF2-40B4-BE49-F238E27FC236}">
                  <a16:creationId xmlns:a16="http://schemas.microsoft.com/office/drawing/2014/main" id="{E5E8BEE0-457E-1025-9944-737E0B65E4DC}"/>
                </a:ext>
              </a:extLst>
            </p:cNvPr>
            <p:cNvGrpSpPr/>
            <p:nvPr/>
          </p:nvGrpSpPr>
          <p:grpSpPr>
            <a:xfrm>
              <a:off x="-2462" y="0"/>
              <a:ext cx="12194461" cy="443620"/>
              <a:chOff x="-2462" y="0"/>
              <a:chExt cx="12194461" cy="443620"/>
            </a:xfrm>
          </p:grpSpPr>
          <p:sp>
            <p:nvSpPr>
              <p:cNvPr id="11" name="Rectangle 10">
                <a:extLst>
                  <a:ext uri="{FF2B5EF4-FFF2-40B4-BE49-F238E27FC236}">
                    <a16:creationId xmlns:a16="http://schemas.microsoft.com/office/drawing/2014/main" id="{AD5A4370-C060-8A51-3AC8-9FEEDA76CD45}"/>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2" name="Rectangle 11">
                <a:extLst>
                  <a:ext uri="{FF2B5EF4-FFF2-40B4-BE49-F238E27FC236}">
                    <a16:creationId xmlns:a16="http://schemas.microsoft.com/office/drawing/2014/main" id="{FACDDEB6-23B1-7213-BDC9-796FD368F91E}"/>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3" name="Rectangle 12">
                <a:extLst>
                  <a:ext uri="{FF2B5EF4-FFF2-40B4-BE49-F238E27FC236}">
                    <a16:creationId xmlns:a16="http://schemas.microsoft.com/office/drawing/2014/main" id="{1CE4D695-37CB-7956-951B-9F2E7EDB39E9}"/>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4" name="Rectangle 13">
                <a:extLst>
                  <a:ext uri="{FF2B5EF4-FFF2-40B4-BE49-F238E27FC236}">
                    <a16:creationId xmlns:a16="http://schemas.microsoft.com/office/drawing/2014/main" id="{1FEE97A0-6ACC-DE6B-1E87-DB264369D382}"/>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0" name="Straight Connector 9">
              <a:extLst>
                <a:ext uri="{FF2B5EF4-FFF2-40B4-BE49-F238E27FC236}">
                  <a16:creationId xmlns:a16="http://schemas.microsoft.com/office/drawing/2014/main" id="{E75D4018-8112-3921-1DD7-A2E77071F38B}"/>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pic>
        <p:nvPicPr>
          <p:cNvPr id="2050" name="Picture 2" descr="Terrace Farming Vs Contour Farming - Farm House">
            <a:extLst>
              <a:ext uri="{FF2B5EF4-FFF2-40B4-BE49-F238E27FC236}">
                <a16:creationId xmlns:a16="http://schemas.microsoft.com/office/drawing/2014/main" id="{636CD8CF-1914-59B7-2BEC-BAB3C5DE6B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82940" y="594371"/>
            <a:ext cx="3886503" cy="297170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EE5A46A9-CF28-2B1D-D3F4-5C94A1B30E8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3787546" y="594371"/>
            <a:ext cx="3347390" cy="2367701"/>
          </a:xfrm>
          <a:prstGeom prst="rect">
            <a:avLst/>
          </a:prstGeom>
        </p:spPr>
      </p:pic>
      <p:cxnSp>
        <p:nvCxnSpPr>
          <p:cNvPr id="19" name="Straight Connector 18">
            <a:extLst>
              <a:ext uri="{FF2B5EF4-FFF2-40B4-BE49-F238E27FC236}">
                <a16:creationId xmlns:a16="http://schemas.microsoft.com/office/drawing/2014/main" id="{9CC01109-D8EA-8DA1-14C8-C4A58012B597}"/>
              </a:ext>
            </a:extLst>
          </p:cNvPr>
          <p:cNvCxnSpPr/>
          <p:nvPr/>
        </p:nvCxnSpPr>
        <p:spPr>
          <a:xfrm flipH="1">
            <a:off x="233464" y="1663430"/>
            <a:ext cx="5155659" cy="1298642"/>
          </a:xfrm>
          <a:prstGeom prst="line">
            <a:avLst/>
          </a:prstGeom>
          <a:ln w="76200">
            <a:solidFill>
              <a:srgbClr val="FEBB27"/>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3494768-E237-7859-78FD-440385352311}"/>
              </a:ext>
            </a:extLst>
          </p:cNvPr>
          <p:cNvCxnSpPr>
            <a:cxnSpLocks/>
          </p:cNvCxnSpPr>
          <p:nvPr/>
        </p:nvCxnSpPr>
        <p:spPr>
          <a:xfrm>
            <a:off x="5836596" y="1778221"/>
            <a:ext cx="4094739" cy="3319073"/>
          </a:xfrm>
          <a:prstGeom prst="line">
            <a:avLst/>
          </a:prstGeom>
          <a:ln w="76200">
            <a:solidFill>
              <a:srgbClr val="FEBB27"/>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F8E227B1-2239-0C51-D636-0C12AE7D43CF}"/>
              </a:ext>
            </a:extLst>
          </p:cNvPr>
          <p:cNvSpPr/>
          <p:nvPr/>
        </p:nvSpPr>
        <p:spPr>
          <a:xfrm>
            <a:off x="5355817" y="1409996"/>
            <a:ext cx="611362" cy="562264"/>
          </a:xfrm>
          <a:prstGeom prst="ellipse">
            <a:avLst/>
          </a:prstGeom>
          <a:noFill/>
          <a:ln w="38100">
            <a:solidFill>
              <a:srgbClr val="FEBB27"/>
            </a:solidFill>
            <a:prstDash val="sysDash"/>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901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arn(inVertical)">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arn(inVertical)">
                                      <p:cBhvr>
                                        <p:cTn id="12" dur="500"/>
                                        <p:tgtEl>
                                          <p:spTgt spid="23"/>
                                        </p:tgtEl>
                                      </p:cBhvr>
                                    </p:animEffect>
                                  </p:childTnLst>
                                </p:cTn>
                              </p:par>
                              <p:par>
                                <p:cTn id="13" presetID="16" presetClass="entr" presetSubtype="21"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barn(inVertical)">
                                      <p:cBhvr>
                                        <p:cTn id="15" dur="500"/>
                                        <p:tgtEl>
                                          <p:spTgt spid="20"/>
                                        </p:tgtEl>
                                      </p:cBhvr>
                                    </p:animEffect>
                                  </p:childTnLst>
                                </p:cTn>
                              </p:par>
                              <p:par>
                                <p:cTn id="16" presetID="16" presetClass="entr" presetSubtype="21" fill="hold"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barn(inVertical)">
                                      <p:cBhvr>
                                        <p:cTn id="18" dur="500"/>
                                        <p:tgtEl>
                                          <p:spTgt spid="19"/>
                                        </p:tgtEl>
                                      </p:cBhvr>
                                    </p:animEffect>
                                  </p:childTnLst>
                                </p:cTn>
                              </p:par>
                              <p:par>
                                <p:cTn id="19" presetID="16" presetClass="entr" presetSubtype="21"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barn(inVertic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Picture background">
            <a:extLst>
              <a:ext uri="{FF2B5EF4-FFF2-40B4-BE49-F238E27FC236}">
                <a16:creationId xmlns:a16="http://schemas.microsoft.com/office/drawing/2014/main" id="{0F8B6698-C21E-871C-96FD-A2F9F6645E3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3725" y="-85060"/>
            <a:ext cx="12180888"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65E5D429-1714-3BFD-8C70-4FC028729012}"/>
              </a:ext>
            </a:extLst>
          </p:cNvPr>
          <p:cNvGrpSpPr/>
          <p:nvPr/>
        </p:nvGrpSpPr>
        <p:grpSpPr>
          <a:xfrm>
            <a:off x="-678427" y="0"/>
            <a:ext cx="12893040" cy="443620"/>
            <a:chOff x="-678426" y="0"/>
            <a:chExt cx="12870425" cy="443620"/>
          </a:xfrm>
        </p:grpSpPr>
        <p:grpSp>
          <p:nvGrpSpPr>
            <p:cNvPr id="9" name="Group 8">
              <a:extLst>
                <a:ext uri="{FF2B5EF4-FFF2-40B4-BE49-F238E27FC236}">
                  <a16:creationId xmlns:a16="http://schemas.microsoft.com/office/drawing/2014/main" id="{E5E8BEE0-457E-1025-9944-737E0B65E4DC}"/>
                </a:ext>
              </a:extLst>
            </p:cNvPr>
            <p:cNvGrpSpPr/>
            <p:nvPr/>
          </p:nvGrpSpPr>
          <p:grpSpPr>
            <a:xfrm>
              <a:off x="-2462" y="0"/>
              <a:ext cx="12194461" cy="443620"/>
              <a:chOff x="-2462" y="0"/>
              <a:chExt cx="12194461" cy="443620"/>
            </a:xfrm>
          </p:grpSpPr>
          <p:sp>
            <p:nvSpPr>
              <p:cNvPr id="11" name="Rectangle 10">
                <a:extLst>
                  <a:ext uri="{FF2B5EF4-FFF2-40B4-BE49-F238E27FC236}">
                    <a16:creationId xmlns:a16="http://schemas.microsoft.com/office/drawing/2014/main" id="{AD5A4370-C060-8A51-3AC8-9FEEDA76CD45}"/>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2" name="Rectangle 11">
                <a:extLst>
                  <a:ext uri="{FF2B5EF4-FFF2-40B4-BE49-F238E27FC236}">
                    <a16:creationId xmlns:a16="http://schemas.microsoft.com/office/drawing/2014/main" id="{FACDDEB6-23B1-7213-BDC9-796FD368F91E}"/>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3" name="Rectangle 12">
                <a:extLst>
                  <a:ext uri="{FF2B5EF4-FFF2-40B4-BE49-F238E27FC236}">
                    <a16:creationId xmlns:a16="http://schemas.microsoft.com/office/drawing/2014/main" id="{1CE4D695-37CB-7956-951B-9F2E7EDB39E9}"/>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4" name="Rectangle 13">
                <a:extLst>
                  <a:ext uri="{FF2B5EF4-FFF2-40B4-BE49-F238E27FC236}">
                    <a16:creationId xmlns:a16="http://schemas.microsoft.com/office/drawing/2014/main" id="{1FEE97A0-6ACC-DE6B-1E87-DB264369D382}"/>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0" name="Straight Connector 9">
              <a:extLst>
                <a:ext uri="{FF2B5EF4-FFF2-40B4-BE49-F238E27FC236}">
                  <a16:creationId xmlns:a16="http://schemas.microsoft.com/office/drawing/2014/main" id="{E75D4018-8112-3921-1DD7-A2E77071F38B}"/>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pic>
        <p:nvPicPr>
          <p:cNvPr id="17" name="Picture 16">
            <a:extLst>
              <a:ext uri="{FF2B5EF4-FFF2-40B4-BE49-F238E27FC236}">
                <a16:creationId xmlns:a16="http://schemas.microsoft.com/office/drawing/2014/main" id="{EE5A46A9-CF28-2B1D-D3F4-5C94A1B30E8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3725" y="528680"/>
            <a:ext cx="3347390" cy="2367701"/>
          </a:xfrm>
          <a:prstGeom prst="rect">
            <a:avLst/>
          </a:prstGeom>
        </p:spPr>
      </p:pic>
      <p:cxnSp>
        <p:nvCxnSpPr>
          <p:cNvPr id="19" name="Straight Connector 18">
            <a:extLst>
              <a:ext uri="{FF2B5EF4-FFF2-40B4-BE49-F238E27FC236}">
                <a16:creationId xmlns:a16="http://schemas.microsoft.com/office/drawing/2014/main" id="{9CC01109-D8EA-8DA1-14C8-C4A58012B597}"/>
              </a:ext>
            </a:extLst>
          </p:cNvPr>
          <p:cNvCxnSpPr>
            <a:cxnSpLocks/>
            <a:endCxn id="16" idx="4"/>
          </p:cNvCxnSpPr>
          <p:nvPr/>
        </p:nvCxnSpPr>
        <p:spPr>
          <a:xfrm flipH="1">
            <a:off x="1908648" y="5837460"/>
            <a:ext cx="3172972" cy="836630"/>
          </a:xfrm>
          <a:prstGeom prst="line">
            <a:avLst/>
          </a:prstGeom>
          <a:ln w="76200">
            <a:solidFill>
              <a:srgbClr val="FEBB27"/>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3494768-E237-7859-78FD-440385352311}"/>
              </a:ext>
            </a:extLst>
          </p:cNvPr>
          <p:cNvCxnSpPr>
            <a:cxnSpLocks/>
            <a:stCxn id="16" idx="6"/>
          </p:cNvCxnSpPr>
          <p:nvPr/>
        </p:nvCxnSpPr>
        <p:spPr>
          <a:xfrm flipV="1">
            <a:off x="1825152" y="721791"/>
            <a:ext cx="3256468" cy="2709320"/>
          </a:xfrm>
          <a:prstGeom prst="line">
            <a:avLst/>
          </a:prstGeom>
          <a:ln w="76200">
            <a:solidFill>
              <a:srgbClr val="FEBB27"/>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F8E227B1-2239-0C51-D636-0C12AE7D43CF}"/>
              </a:ext>
            </a:extLst>
          </p:cNvPr>
          <p:cNvSpPr/>
          <p:nvPr/>
        </p:nvSpPr>
        <p:spPr>
          <a:xfrm>
            <a:off x="1700507" y="1646638"/>
            <a:ext cx="272045" cy="263161"/>
          </a:xfrm>
          <a:prstGeom prst="ellipse">
            <a:avLst/>
          </a:prstGeom>
          <a:noFill/>
          <a:ln w="38100">
            <a:solidFill>
              <a:srgbClr val="FEBB27"/>
            </a:solidFill>
            <a:prstDash val="sysDash"/>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D314606-208C-5E07-BEB8-7A169FB8E3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81620" y="721791"/>
            <a:ext cx="7110380" cy="5078843"/>
          </a:xfrm>
          <a:prstGeom prst="rect">
            <a:avLst/>
          </a:prstGeom>
          <a:effectLst>
            <a:outerShdw blurRad="50800" dist="38100" dir="2700000" algn="tl" rotWithShape="0">
              <a:prstClr val="black">
                <a:alpha val="40000"/>
              </a:prstClr>
            </a:outerShdw>
          </a:effectLst>
        </p:spPr>
      </p:pic>
      <p:sp>
        <p:nvSpPr>
          <p:cNvPr id="2048" name="TextBox 2047">
            <a:extLst>
              <a:ext uri="{FF2B5EF4-FFF2-40B4-BE49-F238E27FC236}">
                <a16:creationId xmlns:a16="http://schemas.microsoft.com/office/drawing/2014/main" id="{53729A51-F11B-06A8-F926-D0F518077CC1}"/>
              </a:ext>
            </a:extLst>
          </p:cNvPr>
          <p:cNvSpPr txBox="1"/>
          <p:nvPr/>
        </p:nvSpPr>
        <p:spPr>
          <a:xfrm>
            <a:off x="5059007" y="5800634"/>
            <a:ext cx="7440917" cy="646331"/>
          </a:xfrm>
          <a:prstGeom prst="rect">
            <a:avLst/>
          </a:prstGeom>
          <a:noFill/>
        </p:spPr>
        <p:txBody>
          <a:bodyPr wrap="square" rtlCol="0">
            <a:spAutoFit/>
          </a:bodyPr>
          <a:lstStyle/>
          <a:p>
            <a:r>
              <a:rPr lang="en-US" b="1" dirty="0">
                <a:solidFill>
                  <a:schemeClr val="accent6">
                    <a:lumMod val="75000"/>
                  </a:schemeClr>
                </a:solidFill>
                <a:latin typeface="Simplified Arabic" panose="02020603050405020304" pitchFamily="18" charset="-78"/>
                <a:cs typeface="Simplified Arabic" panose="02020603050405020304" pitchFamily="18" charset="-78"/>
              </a:rPr>
              <a:t>Source: </a:t>
            </a:r>
            <a:r>
              <a:rPr lang="en-US" dirty="0">
                <a:solidFill>
                  <a:schemeClr val="accent6">
                    <a:lumMod val="75000"/>
                  </a:schemeClr>
                </a:solidFill>
              </a:rPr>
              <a:t>Off-Grid &amp; Self-Sufficient: </a:t>
            </a:r>
            <a:r>
              <a:rPr lang="en-US" dirty="0" err="1">
                <a:solidFill>
                  <a:schemeClr val="accent6">
                    <a:lumMod val="75000"/>
                  </a:schemeClr>
                </a:solidFill>
              </a:rPr>
              <a:t>ReGen</a:t>
            </a:r>
            <a:r>
              <a:rPr lang="en-US" dirty="0">
                <a:solidFill>
                  <a:schemeClr val="accent6">
                    <a:lumMod val="75000"/>
                  </a:schemeClr>
                </a:solidFill>
              </a:rPr>
              <a:t> Villages with Vertical Farms</a:t>
            </a:r>
          </a:p>
          <a:p>
            <a:endParaRPr lang="en-US" dirty="0">
              <a:solidFill>
                <a:schemeClr val="accent6">
                  <a:lumMod val="50000"/>
                </a:schemeClr>
              </a:solidFill>
              <a:latin typeface="Simplified Arabic" panose="02020603050405020304" pitchFamily="18" charset="-78"/>
              <a:cs typeface="Simplified Arabic" panose="02020603050405020304" pitchFamily="18" charset="-78"/>
            </a:endParaRPr>
          </a:p>
        </p:txBody>
      </p:sp>
      <p:pic>
        <p:nvPicPr>
          <p:cNvPr id="16" name="Picture 15">
            <a:extLst>
              <a:ext uri="{FF2B5EF4-FFF2-40B4-BE49-F238E27FC236}">
                <a16:creationId xmlns:a16="http://schemas.microsoft.com/office/drawing/2014/main" id="{0C062E9B-3BFC-493E-CDC6-F63A7F3265C1}"/>
              </a:ext>
            </a:extLst>
          </p:cNvPr>
          <p:cNvPicPr>
            <a:picLocks noChangeAspect="1"/>
          </p:cNvPicPr>
          <p:nvPr/>
        </p:nvPicPr>
        <p:blipFill>
          <a:blip r:embed="rId6"/>
          <a:srcRect l="10004" r="21870" b="1373"/>
          <a:stretch>
            <a:fillRect/>
          </a:stretch>
        </p:blipFill>
        <p:spPr>
          <a:xfrm>
            <a:off x="286102" y="3429000"/>
            <a:ext cx="3245091" cy="3245090"/>
          </a:xfrm>
          <a:custGeom>
            <a:avLst/>
            <a:gdLst>
              <a:gd name="connsiteX0" fmla="*/ 3189732 w 6379540"/>
              <a:gd name="connsiteY0" fmla="*/ 0 h 6379539"/>
              <a:gd name="connsiteX1" fmla="*/ 3189808 w 6379540"/>
              <a:gd name="connsiteY1" fmla="*/ 0 h 6379539"/>
              <a:gd name="connsiteX2" fmla="*/ 3353916 w 6379540"/>
              <a:gd name="connsiteY2" fmla="*/ 4150 h 6379539"/>
              <a:gd name="connsiteX3" fmla="*/ 6379540 w 6379540"/>
              <a:gd name="connsiteY3" fmla="*/ 3189769 h 6379539"/>
              <a:gd name="connsiteX4" fmla="*/ 3189770 w 6379540"/>
              <a:gd name="connsiteY4" fmla="*/ 6379539 h 6379539"/>
              <a:gd name="connsiteX5" fmla="*/ 0 w 6379540"/>
              <a:gd name="connsiteY5" fmla="*/ 3189769 h 6379539"/>
              <a:gd name="connsiteX6" fmla="*/ 3025625 w 6379540"/>
              <a:gd name="connsiteY6" fmla="*/ 4150 h 637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9540" h="6379539">
                <a:moveTo>
                  <a:pt x="3189732" y="0"/>
                </a:moveTo>
                <a:lnTo>
                  <a:pt x="3189808" y="0"/>
                </a:lnTo>
                <a:lnTo>
                  <a:pt x="3353916" y="4150"/>
                </a:lnTo>
                <a:cubicBezTo>
                  <a:pt x="5039293" y="89582"/>
                  <a:pt x="6379540" y="1483160"/>
                  <a:pt x="6379540" y="3189769"/>
                </a:cubicBezTo>
                <a:cubicBezTo>
                  <a:pt x="6379540" y="4951430"/>
                  <a:pt x="4951431" y="6379539"/>
                  <a:pt x="3189770" y="6379539"/>
                </a:cubicBezTo>
                <a:cubicBezTo>
                  <a:pt x="1428109" y="6379539"/>
                  <a:pt x="0" y="4951430"/>
                  <a:pt x="0" y="3189769"/>
                </a:cubicBezTo>
                <a:cubicBezTo>
                  <a:pt x="0" y="1483160"/>
                  <a:pt x="1340247" y="89582"/>
                  <a:pt x="3025625" y="4150"/>
                </a:cubicBezTo>
                <a:close/>
              </a:path>
            </a:pathLst>
          </a:custGeom>
          <a:ln w="76200">
            <a:solidFill>
              <a:srgbClr val="FEBB27"/>
            </a:solidFill>
          </a:ln>
          <a:effectLst>
            <a:outerShdw blurRad="50800" dist="38100" dir="2700000" algn="tl" rotWithShape="0">
              <a:prstClr val="black">
                <a:alpha val="40000"/>
              </a:prstClr>
            </a:outerShdw>
          </a:effectLst>
        </p:spPr>
      </p:pic>
      <p:cxnSp>
        <p:nvCxnSpPr>
          <p:cNvPr id="27" name="Straight Connector 26">
            <a:extLst>
              <a:ext uri="{FF2B5EF4-FFF2-40B4-BE49-F238E27FC236}">
                <a16:creationId xmlns:a16="http://schemas.microsoft.com/office/drawing/2014/main" id="{C5B2D79D-535D-4F45-E03A-AE23670C613B}"/>
              </a:ext>
            </a:extLst>
          </p:cNvPr>
          <p:cNvCxnSpPr>
            <a:cxnSpLocks/>
            <a:stCxn id="23" idx="4"/>
            <a:endCxn id="16" idx="6"/>
          </p:cNvCxnSpPr>
          <p:nvPr/>
        </p:nvCxnSpPr>
        <p:spPr>
          <a:xfrm flipH="1">
            <a:off x="1825152" y="1909799"/>
            <a:ext cx="11378" cy="1521312"/>
          </a:xfrm>
          <a:prstGeom prst="line">
            <a:avLst/>
          </a:prstGeom>
          <a:ln w="76200">
            <a:solidFill>
              <a:srgbClr val="FEBB27"/>
            </a:solidFill>
            <a:prstDash val="sysDash"/>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675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up)">
                                      <p:cBhvr>
                                        <p:cTn id="7" dur="500"/>
                                        <p:tgtEl>
                                          <p:spTgt spid="23"/>
                                        </p:tgtEl>
                                      </p:cBhvr>
                                    </p:animEffect>
                                  </p:childTnLst>
                                </p:cTn>
                              </p:par>
                              <p:par>
                                <p:cTn id="8" presetID="22" presetClass="entr" presetSubtype="1" fill="hold"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wipe(up)">
                                      <p:cBhvr>
                                        <p:cTn id="10" dur="500"/>
                                        <p:tgtEl>
                                          <p:spTgt spid="27"/>
                                        </p:tgtEl>
                                      </p:cBhvr>
                                    </p:animEffect>
                                  </p:childTnLst>
                                </p:cTn>
                              </p:par>
                              <p:par>
                                <p:cTn id="11" presetID="22" presetClass="entr" presetSubtype="1"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wipe(up)">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wipe(left)">
                                      <p:cBhvr>
                                        <p:cTn id="18" dur="500"/>
                                        <p:tgtEl>
                                          <p:spTgt spid="20"/>
                                        </p:tgtEl>
                                      </p:cBhvr>
                                    </p:animEffect>
                                  </p:childTnLst>
                                </p:cTn>
                              </p:par>
                              <p:par>
                                <p:cTn id="19" presetID="22" presetClass="entr" presetSubtype="8"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wipe(left)">
                                      <p:cBhvr>
                                        <p:cTn id="21" dur="500"/>
                                        <p:tgtEl>
                                          <p:spTgt spid="19"/>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2048"/>
                                        </p:tgtEl>
                                        <p:attrNameLst>
                                          <p:attrName>style.visibility</p:attrName>
                                        </p:attrNameLst>
                                      </p:cBhvr>
                                      <p:to>
                                        <p:strVal val="visible"/>
                                      </p:to>
                                    </p:set>
                                    <p:animEffect transition="in" filter="wipe(left)">
                                      <p:cBhvr>
                                        <p:cTn id="24" dur="500"/>
                                        <p:tgtEl>
                                          <p:spTgt spid="2048"/>
                                        </p:tgtEl>
                                      </p:cBhvr>
                                    </p:animEffect>
                                  </p:childTnLst>
                                </p:cTn>
                              </p:par>
                              <p:par>
                                <p:cTn id="25" presetID="22" presetClass="entr" presetSubtype="8"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wipe(left)">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048"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576EB2-AAFA-AB67-FE73-96A73D397228}"/>
              </a:ext>
            </a:extLst>
          </p:cNvPr>
          <p:cNvPicPr>
            <a:picLocks noChangeAspect="1"/>
          </p:cNvPicPr>
          <p:nvPr/>
        </p:nvPicPr>
        <p:blipFill rotWithShape="1">
          <a:blip r:embed="rId3">
            <a:extLst>
              <a:ext uri="{28A0092B-C50C-407E-A947-70E740481C1C}">
                <a14:useLocalDpi xmlns:a14="http://schemas.microsoft.com/office/drawing/2010/main" val="0"/>
              </a:ext>
            </a:extLst>
          </a:blip>
          <a:srcRect l="1190" t="862" r="943" b="2456"/>
          <a:stretch/>
        </p:blipFill>
        <p:spPr>
          <a:xfrm>
            <a:off x="177702" y="562471"/>
            <a:ext cx="4710263" cy="3291306"/>
          </a:xfrm>
          <a:prstGeom prst="rect">
            <a:avLst/>
          </a:prstGeom>
        </p:spPr>
      </p:pic>
      <p:pic>
        <p:nvPicPr>
          <p:cNvPr id="4" name="Picture 3">
            <a:extLst>
              <a:ext uri="{FF2B5EF4-FFF2-40B4-BE49-F238E27FC236}">
                <a16:creationId xmlns:a16="http://schemas.microsoft.com/office/drawing/2014/main" id="{A3C2E9FD-A538-37C2-CB59-D55B375DDD60}"/>
              </a:ext>
            </a:extLst>
          </p:cNvPr>
          <p:cNvPicPr>
            <a:picLocks noChangeAspect="1"/>
          </p:cNvPicPr>
          <p:nvPr/>
        </p:nvPicPr>
        <p:blipFill>
          <a:blip r:embed="rId4">
            <a:extLst>
              <a:ext uri="{28A0092B-C50C-407E-A947-70E740481C1C}">
                <a14:useLocalDpi xmlns:a14="http://schemas.microsoft.com/office/drawing/2010/main" val="0"/>
              </a:ext>
            </a:extLst>
          </a:blip>
          <a:srcRect l="40811" t="47968" r="41555" b="27386"/>
          <a:stretch>
            <a:fillRect/>
          </a:stretch>
        </p:blipFill>
        <p:spPr>
          <a:xfrm>
            <a:off x="3452902" y="526817"/>
            <a:ext cx="2643098" cy="2612839"/>
          </a:xfrm>
          <a:custGeom>
            <a:avLst/>
            <a:gdLst>
              <a:gd name="connsiteX0" fmla="*/ 854883 w 1709766"/>
              <a:gd name="connsiteY0" fmla="*/ 0 h 1690192"/>
              <a:gd name="connsiteX1" fmla="*/ 1709766 w 1709766"/>
              <a:gd name="connsiteY1" fmla="*/ 845096 h 1690192"/>
              <a:gd name="connsiteX2" fmla="*/ 854883 w 1709766"/>
              <a:gd name="connsiteY2" fmla="*/ 1690192 h 1690192"/>
              <a:gd name="connsiteX3" fmla="*/ 0 w 1709766"/>
              <a:gd name="connsiteY3" fmla="*/ 845096 h 1690192"/>
              <a:gd name="connsiteX4" fmla="*/ 854883 w 1709766"/>
              <a:gd name="connsiteY4" fmla="*/ 0 h 1690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9766" h="1690192">
                <a:moveTo>
                  <a:pt x="854883" y="0"/>
                </a:moveTo>
                <a:cubicBezTo>
                  <a:pt x="1327022" y="0"/>
                  <a:pt x="1709766" y="378362"/>
                  <a:pt x="1709766" y="845096"/>
                </a:cubicBezTo>
                <a:cubicBezTo>
                  <a:pt x="1709766" y="1311830"/>
                  <a:pt x="1327022" y="1690192"/>
                  <a:pt x="854883" y="1690192"/>
                </a:cubicBezTo>
                <a:cubicBezTo>
                  <a:pt x="382744" y="1690192"/>
                  <a:pt x="0" y="1311830"/>
                  <a:pt x="0" y="845096"/>
                </a:cubicBezTo>
                <a:cubicBezTo>
                  <a:pt x="0" y="378362"/>
                  <a:pt x="382744" y="0"/>
                  <a:pt x="854883" y="0"/>
                </a:cubicBezTo>
                <a:close/>
              </a:path>
            </a:pathLst>
          </a:custGeom>
          <a:effectLst>
            <a:outerShdw blurRad="152400" dist="76200" dir="3000000" sx="98000" sy="98000" algn="ctr" rotWithShape="0">
              <a:prstClr val="black">
                <a:alpha val="88000"/>
              </a:prstClr>
            </a:outerShdw>
          </a:effectLst>
        </p:spPr>
      </p:pic>
      <p:cxnSp>
        <p:nvCxnSpPr>
          <p:cNvPr id="6" name="Straight Connector 5">
            <a:extLst>
              <a:ext uri="{FF2B5EF4-FFF2-40B4-BE49-F238E27FC236}">
                <a16:creationId xmlns:a16="http://schemas.microsoft.com/office/drawing/2014/main" id="{7CCE22AB-2350-ED62-875A-A3776175BD45}"/>
              </a:ext>
            </a:extLst>
          </p:cNvPr>
          <p:cNvCxnSpPr>
            <a:cxnSpLocks/>
          </p:cNvCxnSpPr>
          <p:nvPr/>
        </p:nvCxnSpPr>
        <p:spPr>
          <a:xfrm flipV="1">
            <a:off x="2645227" y="1150270"/>
            <a:ext cx="1023006" cy="1194715"/>
          </a:xfrm>
          <a:prstGeom prst="line">
            <a:avLst/>
          </a:prstGeom>
          <a:ln w="28575">
            <a:solidFill>
              <a:srgbClr val="FEBB27"/>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9E70D25-BAD9-40B8-5DDD-B3B714F9928A}"/>
              </a:ext>
            </a:extLst>
          </p:cNvPr>
          <p:cNvCxnSpPr>
            <a:cxnSpLocks/>
            <a:endCxn id="4" idx="2"/>
          </p:cNvCxnSpPr>
          <p:nvPr/>
        </p:nvCxnSpPr>
        <p:spPr>
          <a:xfrm>
            <a:off x="2760443" y="2557940"/>
            <a:ext cx="2014008" cy="581716"/>
          </a:xfrm>
          <a:prstGeom prst="line">
            <a:avLst/>
          </a:prstGeom>
          <a:ln w="28575">
            <a:solidFill>
              <a:srgbClr val="FEBB27"/>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0A2A57EA-34EE-87F0-DFA8-D853ABA46DDB}"/>
              </a:ext>
            </a:extLst>
          </p:cNvPr>
          <p:cNvGrpSpPr/>
          <p:nvPr/>
        </p:nvGrpSpPr>
        <p:grpSpPr>
          <a:xfrm>
            <a:off x="-678427" y="0"/>
            <a:ext cx="12893040" cy="443620"/>
            <a:chOff x="-678426" y="0"/>
            <a:chExt cx="12870425" cy="443620"/>
          </a:xfrm>
        </p:grpSpPr>
        <p:grpSp>
          <p:nvGrpSpPr>
            <p:cNvPr id="11" name="Group 10">
              <a:extLst>
                <a:ext uri="{FF2B5EF4-FFF2-40B4-BE49-F238E27FC236}">
                  <a16:creationId xmlns:a16="http://schemas.microsoft.com/office/drawing/2014/main" id="{FA2EC000-D3A0-F0E2-6486-89106571D07D}"/>
                </a:ext>
              </a:extLst>
            </p:cNvPr>
            <p:cNvGrpSpPr/>
            <p:nvPr/>
          </p:nvGrpSpPr>
          <p:grpSpPr>
            <a:xfrm>
              <a:off x="-2462" y="0"/>
              <a:ext cx="12194461" cy="443620"/>
              <a:chOff x="-2462" y="0"/>
              <a:chExt cx="12194461" cy="443620"/>
            </a:xfrm>
          </p:grpSpPr>
          <p:sp>
            <p:nvSpPr>
              <p:cNvPr id="13" name="Rectangle 12">
                <a:extLst>
                  <a:ext uri="{FF2B5EF4-FFF2-40B4-BE49-F238E27FC236}">
                    <a16:creationId xmlns:a16="http://schemas.microsoft.com/office/drawing/2014/main" id="{0999D4BE-B090-2D14-7F18-36CFEE25AB27}"/>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4" name="Rectangle 13">
                <a:extLst>
                  <a:ext uri="{FF2B5EF4-FFF2-40B4-BE49-F238E27FC236}">
                    <a16:creationId xmlns:a16="http://schemas.microsoft.com/office/drawing/2014/main" id="{8915E334-8A59-E2C3-BA22-8E649BA2C87B}"/>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5" name="Rectangle 14">
                <a:extLst>
                  <a:ext uri="{FF2B5EF4-FFF2-40B4-BE49-F238E27FC236}">
                    <a16:creationId xmlns:a16="http://schemas.microsoft.com/office/drawing/2014/main" id="{05A98172-748E-40C3-065B-E4FA2C3EA3F3}"/>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6" name="Rectangle 15">
                <a:extLst>
                  <a:ext uri="{FF2B5EF4-FFF2-40B4-BE49-F238E27FC236}">
                    <a16:creationId xmlns:a16="http://schemas.microsoft.com/office/drawing/2014/main" id="{6DB67C3A-15A8-AF31-6E23-670FEF4066A3}"/>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2" name="Straight Connector 11">
              <a:extLst>
                <a:ext uri="{FF2B5EF4-FFF2-40B4-BE49-F238E27FC236}">
                  <a16:creationId xmlns:a16="http://schemas.microsoft.com/office/drawing/2014/main" id="{9976EB63-2AAE-D416-14D8-02FAF37B0BD8}"/>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7BE872BC-6D73-3320-6750-3BEA91993242}"/>
              </a:ext>
            </a:extLst>
          </p:cNvPr>
          <p:cNvGrpSpPr/>
          <p:nvPr/>
        </p:nvGrpSpPr>
        <p:grpSpPr>
          <a:xfrm>
            <a:off x="7482750" y="752452"/>
            <a:ext cx="4538619" cy="3185066"/>
            <a:chOff x="7482750" y="752452"/>
            <a:chExt cx="4538619" cy="3185066"/>
          </a:xfrm>
        </p:grpSpPr>
        <p:pic>
          <p:nvPicPr>
            <p:cNvPr id="20" name="Picture 19">
              <a:extLst>
                <a:ext uri="{FF2B5EF4-FFF2-40B4-BE49-F238E27FC236}">
                  <a16:creationId xmlns:a16="http://schemas.microsoft.com/office/drawing/2014/main" id="{4BF45CCD-8A40-9228-5983-CDF7B59F50D2}"/>
                </a:ext>
              </a:extLst>
            </p:cNvPr>
            <p:cNvPicPr>
              <a:picLocks noChangeAspect="1"/>
            </p:cNvPicPr>
            <p:nvPr/>
          </p:nvPicPr>
          <p:blipFill>
            <a:blip r:embed="rId5"/>
            <a:stretch>
              <a:fillRect/>
            </a:stretch>
          </p:blipFill>
          <p:spPr>
            <a:xfrm>
              <a:off x="7483013" y="752452"/>
              <a:ext cx="4538356" cy="3185066"/>
            </a:xfrm>
            <a:prstGeom prst="rect">
              <a:avLst/>
            </a:prstGeom>
          </p:spPr>
        </p:pic>
        <p:sp>
          <p:nvSpPr>
            <p:cNvPr id="21" name="Flowchart: Process 20">
              <a:extLst>
                <a:ext uri="{FF2B5EF4-FFF2-40B4-BE49-F238E27FC236}">
                  <a16:creationId xmlns:a16="http://schemas.microsoft.com/office/drawing/2014/main" id="{7B9437B8-418B-A096-517C-0992B5CF18F0}"/>
                </a:ext>
              </a:extLst>
            </p:cNvPr>
            <p:cNvSpPr/>
            <p:nvPr/>
          </p:nvSpPr>
          <p:spPr>
            <a:xfrm>
              <a:off x="8989631" y="3293706"/>
              <a:ext cx="206699" cy="135294"/>
            </a:xfrm>
            <a:prstGeom prst="flowChartProcess">
              <a:avLst/>
            </a:prstGeom>
            <a:solidFill>
              <a:srgbClr val="13673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72F01B50-8B54-9C0F-5474-C95FC483F91E}"/>
                </a:ext>
              </a:extLst>
            </p:cNvPr>
            <p:cNvSpPr txBox="1"/>
            <p:nvPr/>
          </p:nvSpPr>
          <p:spPr>
            <a:xfrm>
              <a:off x="7482750" y="3222854"/>
              <a:ext cx="1540933" cy="276999"/>
            </a:xfrm>
            <a:prstGeom prst="rect">
              <a:avLst/>
            </a:prstGeom>
            <a:noFill/>
          </p:spPr>
          <p:txBody>
            <a:bodyPr wrap="square" rtlCol="0">
              <a:spAutoFit/>
            </a:bodyPr>
            <a:lstStyle/>
            <a:p>
              <a:pPr algn="r" rtl="1"/>
              <a:r>
                <a:rPr lang="ar-EG" sz="1200" b="1" dirty="0">
                  <a:solidFill>
                    <a:schemeClr val="accent6">
                      <a:lumMod val="50000"/>
                    </a:schemeClr>
                  </a:solidFill>
                  <a:latin typeface="Simplified Arabic" panose="02020603050405020304" pitchFamily="18" charset="-78"/>
                  <a:cs typeface="Simplified Arabic" panose="02020603050405020304" pitchFamily="18" charset="-78"/>
                </a:rPr>
                <a:t>احواض الزراعة</a:t>
              </a:r>
              <a:endParaRPr lang="en-US" sz="1200" b="1" dirty="0">
                <a:solidFill>
                  <a:schemeClr val="accent6">
                    <a:lumMod val="50000"/>
                  </a:schemeClr>
                </a:solidFill>
                <a:latin typeface="Simplified Arabic" panose="02020603050405020304" pitchFamily="18" charset="-78"/>
                <a:cs typeface="Simplified Arabic" panose="02020603050405020304" pitchFamily="18" charset="-78"/>
              </a:endParaRPr>
            </a:p>
          </p:txBody>
        </p:sp>
      </p:grpSp>
      <p:pic>
        <p:nvPicPr>
          <p:cNvPr id="37" name="Picture 36">
            <a:extLst>
              <a:ext uri="{FF2B5EF4-FFF2-40B4-BE49-F238E27FC236}">
                <a16:creationId xmlns:a16="http://schemas.microsoft.com/office/drawing/2014/main" id="{2CF95775-F832-A0D2-37E2-7A56F99D79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938" y="3242825"/>
            <a:ext cx="6203514" cy="3482675"/>
          </a:xfrm>
          <a:prstGeom prst="rect">
            <a:avLst/>
          </a:prstGeom>
          <a:effectLst>
            <a:outerShdw blurRad="63500" sx="102000" sy="102000" algn="ctr" rotWithShape="0">
              <a:prstClr val="black">
                <a:alpha val="40000"/>
              </a:prstClr>
            </a:outerShdw>
          </a:effectLst>
        </p:spPr>
      </p:pic>
      <p:pic>
        <p:nvPicPr>
          <p:cNvPr id="39" name="Picture 38">
            <a:extLst>
              <a:ext uri="{FF2B5EF4-FFF2-40B4-BE49-F238E27FC236}">
                <a16:creationId xmlns:a16="http://schemas.microsoft.com/office/drawing/2014/main" id="{D8135C2F-C740-A039-F40C-362C208F57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45099" y="4168902"/>
            <a:ext cx="4538356" cy="2547849"/>
          </a:xfrm>
          <a:prstGeom prst="rect">
            <a:avLst/>
          </a:prstGeom>
          <a:effectLst>
            <a:outerShdw blurRad="63500" sx="102000" sy="102000" algn="ctr" rotWithShape="0">
              <a:prstClr val="black">
                <a:alpha val="40000"/>
              </a:prstClr>
            </a:outerShdw>
          </a:effectLst>
        </p:spPr>
      </p:pic>
      <p:sp>
        <p:nvSpPr>
          <p:cNvPr id="44" name="Freeform: Shape 43">
            <a:extLst>
              <a:ext uri="{FF2B5EF4-FFF2-40B4-BE49-F238E27FC236}">
                <a16:creationId xmlns:a16="http://schemas.microsoft.com/office/drawing/2014/main" id="{CF0B7DFC-9890-3308-0456-C2E4FAC371EC}"/>
              </a:ext>
            </a:extLst>
          </p:cNvPr>
          <p:cNvSpPr/>
          <p:nvPr/>
        </p:nvSpPr>
        <p:spPr>
          <a:xfrm>
            <a:off x="7272670" y="659219"/>
            <a:ext cx="4941943" cy="3291305"/>
          </a:xfrm>
          <a:custGeom>
            <a:avLst/>
            <a:gdLst>
              <a:gd name="connsiteX0" fmla="*/ 4239945 w 4941943"/>
              <a:gd name="connsiteY0" fmla="*/ 529075 h 3291305"/>
              <a:gd name="connsiteX1" fmla="*/ 3560559 w 4941943"/>
              <a:gd name="connsiteY1" fmla="*/ 1232910 h 3291305"/>
              <a:gd name="connsiteX2" fmla="*/ 4239945 w 4941943"/>
              <a:gd name="connsiteY2" fmla="*/ 1936745 h 3291305"/>
              <a:gd name="connsiteX3" fmla="*/ 4919331 w 4941943"/>
              <a:gd name="connsiteY3" fmla="*/ 1232910 h 3291305"/>
              <a:gd name="connsiteX4" fmla="*/ 4239945 w 4941943"/>
              <a:gd name="connsiteY4" fmla="*/ 529075 h 3291305"/>
              <a:gd name="connsiteX5" fmla="*/ 0 w 4941943"/>
              <a:gd name="connsiteY5" fmla="*/ 0 h 3291305"/>
              <a:gd name="connsiteX6" fmla="*/ 4941943 w 4941943"/>
              <a:gd name="connsiteY6" fmla="*/ 0 h 3291305"/>
              <a:gd name="connsiteX7" fmla="*/ 4941943 w 4941943"/>
              <a:gd name="connsiteY7" fmla="*/ 3291305 h 3291305"/>
              <a:gd name="connsiteX8" fmla="*/ 0 w 4941943"/>
              <a:gd name="connsiteY8" fmla="*/ 3291305 h 3291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41943" h="3291305">
                <a:moveTo>
                  <a:pt x="4239945" y="529075"/>
                </a:moveTo>
                <a:cubicBezTo>
                  <a:pt x="3864730" y="529075"/>
                  <a:pt x="3560559" y="844193"/>
                  <a:pt x="3560559" y="1232910"/>
                </a:cubicBezTo>
                <a:cubicBezTo>
                  <a:pt x="3560559" y="1621627"/>
                  <a:pt x="3864730" y="1936745"/>
                  <a:pt x="4239945" y="1936745"/>
                </a:cubicBezTo>
                <a:cubicBezTo>
                  <a:pt x="4615160" y="1936745"/>
                  <a:pt x="4919331" y="1621627"/>
                  <a:pt x="4919331" y="1232910"/>
                </a:cubicBezTo>
                <a:cubicBezTo>
                  <a:pt x="4919331" y="844193"/>
                  <a:pt x="4615160" y="529075"/>
                  <a:pt x="4239945" y="529075"/>
                </a:cubicBezTo>
                <a:close/>
                <a:moveTo>
                  <a:pt x="0" y="0"/>
                </a:moveTo>
                <a:lnTo>
                  <a:pt x="4941943" y="0"/>
                </a:lnTo>
                <a:lnTo>
                  <a:pt x="4941943" y="3291305"/>
                </a:lnTo>
                <a:lnTo>
                  <a:pt x="0" y="3291305"/>
                </a:lnTo>
                <a:close/>
              </a:path>
            </a:pathLst>
          </a:custGeom>
          <a:solidFill>
            <a:schemeClr val="bg1">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43549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22" presetClass="entr" presetSubtype="4"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down)">
                                      <p:cBhvr>
                                        <p:cTn id="10" dur="500"/>
                                        <p:tgtEl>
                                          <p:spTgt spid="6"/>
                                        </p:tgtEl>
                                      </p:cBhvr>
                                    </p:animEffect>
                                  </p:childTnLst>
                                </p:cTn>
                              </p:par>
                              <p:par>
                                <p:cTn id="11" presetID="22" presetClass="entr" presetSubtype="4"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barn(inVertical)">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44"/>
                                        </p:tgtEl>
                                        <p:attrNameLst>
                                          <p:attrName>style.visibility</p:attrName>
                                        </p:attrNameLst>
                                      </p:cBhvr>
                                      <p:to>
                                        <p:strVal val="visible"/>
                                      </p:to>
                                    </p:set>
                                    <p:animEffect transition="in" filter="barn(inVertical)">
                                      <p:cBhvr>
                                        <p:cTn id="23" dur="500"/>
                                        <p:tgtEl>
                                          <p:spTgt spid="44"/>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7"/>
                                        </p:tgtEl>
                                        <p:attrNameLst>
                                          <p:attrName>style.visibility</p:attrName>
                                        </p:attrNameLst>
                                      </p:cBhvr>
                                      <p:to>
                                        <p:strVal val="visible"/>
                                      </p:to>
                                    </p:set>
                                    <p:animEffect transition="in" filter="fade">
                                      <p:cBhvr>
                                        <p:cTn id="28" dur="1000"/>
                                        <p:tgtEl>
                                          <p:spTgt spid="37"/>
                                        </p:tgtEl>
                                      </p:cBhvr>
                                    </p:animEffect>
                                    <p:anim calcmode="lin" valueType="num">
                                      <p:cBhvr>
                                        <p:cTn id="29" dur="1000" fill="hold"/>
                                        <p:tgtEl>
                                          <p:spTgt spid="37"/>
                                        </p:tgtEl>
                                        <p:attrNameLst>
                                          <p:attrName>ppt_x</p:attrName>
                                        </p:attrNameLst>
                                      </p:cBhvr>
                                      <p:tavLst>
                                        <p:tav tm="0">
                                          <p:val>
                                            <p:strVal val="#ppt_x"/>
                                          </p:val>
                                        </p:tav>
                                        <p:tav tm="100000">
                                          <p:val>
                                            <p:strVal val="#ppt_x"/>
                                          </p:val>
                                        </p:tav>
                                      </p:tavLst>
                                    </p:anim>
                                    <p:anim calcmode="lin" valueType="num">
                                      <p:cBhvr>
                                        <p:cTn id="30" dur="1000" fill="hold"/>
                                        <p:tgtEl>
                                          <p:spTgt spid="37"/>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9"/>
                                        </p:tgtEl>
                                        <p:attrNameLst>
                                          <p:attrName>style.visibility</p:attrName>
                                        </p:attrNameLst>
                                      </p:cBhvr>
                                      <p:to>
                                        <p:strVal val="visible"/>
                                      </p:to>
                                    </p:set>
                                    <p:animEffect transition="in" filter="fade">
                                      <p:cBhvr>
                                        <p:cTn id="33" dur="1000"/>
                                        <p:tgtEl>
                                          <p:spTgt spid="39"/>
                                        </p:tgtEl>
                                      </p:cBhvr>
                                    </p:animEffect>
                                    <p:anim calcmode="lin" valueType="num">
                                      <p:cBhvr>
                                        <p:cTn id="34" dur="1000" fill="hold"/>
                                        <p:tgtEl>
                                          <p:spTgt spid="39"/>
                                        </p:tgtEl>
                                        <p:attrNameLst>
                                          <p:attrName>ppt_x</p:attrName>
                                        </p:attrNameLst>
                                      </p:cBhvr>
                                      <p:tavLst>
                                        <p:tav tm="0">
                                          <p:val>
                                            <p:strVal val="#ppt_x"/>
                                          </p:val>
                                        </p:tav>
                                        <p:tav tm="100000">
                                          <p:val>
                                            <p:strVal val="#ppt_x"/>
                                          </p:val>
                                        </p:tav>
                                      </p:tavLst>
                                    </p:anim>
                                    <p:anim calcmode="lin" valueType="num">
                                      <p:cBhvr>
                                        <p:cTn id="35"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D4534BC-89C3-4AB9-3433-7EF1D3A9FE06}"/>
              </a:ext>
            </a:extLst>
          </p:cNvPr>
          <p:cNvPicPr>
            <a:picLocks noChangeAspect="1"/>
          </p:cNvPicPr>
          <p:nvPr/>
        </p:nvPicPr>
        <p:blipFill rotWithShape="1">
          <a:blip r:embed="rId2">
            <a:extLst>
              <a:ext uri="{28A0092B-C50C-407E-A947-70E740481C1C}">
                <a14:useLocalDpi xmlns:a14="http://schemas.microsoft.com/office/drawing/2010/main" val="0"/>
              </a:ext>
            </a:extLst>
          </a:blip>
          <a:srcRect l="2473"/>
          <a:stretch/>
        </p:blipFill>
        <p:spPr>
          <a:xfrm>
            <a:off x="5545397" y="719382"/>
            <a:ext cx="6302649" cy="5165992"/>
          </a:xfrm>
          <a:prstGeom prst="rect">
            <a:avLst/>
          </a:prstGeom>
          <a:effectLst>
            <a:outerShdw blurRad="63500" sx="102000" sy="102000" algn="ctr" rotWithShape="0">
              <a:prstClr val="black">
                <a:alpha val="40000"/>
              </a:prstClr>
            </a:outerShdw>
          </a:effectLst>
        </p:spPr>
      </p:pic>
      <p:sp>
        <p:nvSpPr>
          <p:cNvPr id="12" name="TextBox 11">
            <a:extLst>
              <a:ext uri="{FF2B5EF4-FFF2-40B4-BE49-F238E27FC236}">
                <a16:creationId xmlns:a16="http://schemas.microsoft.com/office/drawing/2014/main" id="{9D177197-F161-71C9-D637-32A1066E7047}"/>
              </a:ext>
            </a:extLst>
          </p:cNvPr>
          <p:cNvSpPr txBox="1"/>
          <p:nvPr/>
        </p:nvSpPr>
        <p:spPr>
          <a:xfrm>
            <a:off x="5545397" y="6045048"/>
            <a:ext cx="5395811" cy="369332"/>
          </a:xfrm>
          <a:prstGeom prst="rect">
            <a:avLst/>
          </a:prstGeom>
          <a:noFill/>
        </p:spPr>
        <p:txBody>
          <a:bodyPr wrap="square" rtlCol="0">
            <a:spAutoFit/>
          </a:bodyPr>
          <a:lstStyle/>
          <a:p>
            <a:r>
              <a:rPr lang="en-US" b="1" dirty="0">
                <a:solidFill>
                  <a:schemeClr val="accent6">
                    <a:lumMod val="50000"/>
                  </a:schemeClr>
                </a:solidFill>
                <a:latin typeface="Simplified Arabic" panose="02020603050405020304" pitchFamily="18" charset="-78"/>
                <a:cs typeface="Simplified Arabic" panose="02020603050405020304" pitchFamily="18" charset="-78"/>
              </a:rPr>
              <a:t>Source: </a:t>
            </a:r>
            <a:r>
              <a:rPr lang="en-US" dirty="0">
                <a:solidFill>
                  <a:schemeClr val="accent6">
                    <a:lumMod val="50000"/>
                  </a:schemeClr>
                </a:solidFill>
                <a:latin typeface="Simplified Arabic" panose="02020603050405020304" pitchFamily="18" charset="-78"/>
                <a:cs typeface="Simplified Arabic" panose="02020603050405020304" pitchFamily="18" charset="-78"/>
              </a:rPr>
              <a:t>Green Roof water harvesting by Max </a:t>
            </a:r>
            <a:r>
              <a:rPr lang="en-US" dirty="0" err="1">
                <a:solidFill>
                  <a:schemeClr val="accent6">
                    <a:lumMod val="50000"/>
                  </a:schemeClr>
                </a:solidFill>
                <a:latin typeface="Simplified Arabic" panose="02020603050405020304" pitchFamily="18" charset="-78"/>
                <a:cs typeface="Simplified Arabic" panose="02020603050405020304" pitchFamily="18" charset="-78"/>
              </a:rPr>
              <a:t>jakiela</a:t>
            </a:r>
            <a:endParaRPr lang="en-US" dirty="0">
              <a:solidFill>
                <a:schemeClr val="accent6">
                  <a:lumMod val="50000"/>
                </a:schemeClr>
              </a:solidFill>
              <a:latin typeface="Simplified Arabic" panose="02020603050405020304" pitchFamily="18" charset="-78"/>
              <a:cs typeface="Simplified Arabic" panose="02020603050405020304" pitchFamily="18" charset="-78"/>
            </a:endParaRPr>
          </a:p>
        </p:txBody>
      </p:sp>
      <p:grpSp>
        <p:nvGrpSpPr>
          <p:cNvPr id="14" name="Group 13">
            <a:extLst>
              <a:ext uri="{FF2B5EF4-FFF2-40B4-BE49-F238E27FC236}">
                <a16:creationId xmlns:a16="http://schemas.microsoft.com/office/drawing/2014/main" id="{4036ED69-57A0-0676-5B09-B0F6E093090B}"/>
              </a:ext>
            </a:extLst>
          </p:cNvPr>
          <p:cNvGrpSpPr/>
          <p:nvPr/>
        </p:nvGrpSpPr>
        <p:grpSpPr>
          <a:xfrm>
            <a:off x="-678427" y="0"/>
            <a:ext cx="12893040" cy="443620"/>
            <a:chOff x="-678426" y="0"/>
            <a:chExt cx="12870425" cy="443620"/>
          </a:xfrm>
        </p:grpSpPr>
        <p:grpSp>
          <p:nvGrpSpPr>
            <p:cNvPr id="15" name="Group 14">
              <a:extLst>
                <a:ext uri="{FF2B5EF4-FFF2-40B4-BE49-F238E27FC236}">
                  <a16:creationId xmlns:a16="http://schemas.microsoft.com/office/drawing/2014/main" id="{702B5800-2A4E-B39A-3635-79175F497974}"/>
                </a:ext>
              </a:extLst>
            </p:cNvPr>
            <p:cNvGrpSpPr/>
            <p:nvPr/>
          </p:nvGrpSpPr>
          <p:grpSpPr>
            <a:xfrm>
              <a:off x="-2462" y="0"/>
              <a:ext cx="12194461" cy="443620"/>
              <a:chOff x="-2462" y="0"/>
              <a:chExt cx="12194461" cy="443620"/>
            </a:xfrm>
          </p:grpSpPr>
          <p:sp>
            <p:nvSpPr>
              <p:cNvPr id="17" name="Rectangle 16">
                <a:extLst>
                  <a:ext uri="{FF2B5EF4-FFF2-40B4-BE49-F238E27FC236}">
                    <a16:creationId xmlns:a16="http://schemas.microsoft.com/office/drawing/2014/main" id="{501B7B70-C0AC-9588-2FD4-FED4527A6DB5}"/>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8" name="Rectangle 17">
                <a:extLst>
                  <a:ext uri="{FF2B5EF4-FFF2-40B4-BE49-F238E27FC236}">
                    <a16:creationId xmlns:a16="http://schemas.microsoft.com/office/drawing/2014/main" id="{FD1CD9C1-A455-00B0-80E1-7EF26FE55BC1}"/>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9" name="Rectangle 18">
                <a:extLst>
                  <a:ext uri="{FF2B5EF4-FFF2-40B4-BE49-F238E27FC236}">
                    <a16:creationId xmlns:a16="http://schemas.microsoft.com/office/drawing/2014/main" id="{99BE20BF-BA59-70BD-CEE8-4AACC5D2B43D}"/>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20" name="Rectangle 19">
                <a:extLst>
                  <a:ext uri="{FF2B5EF4-FFF2-40B4-BE49-F238E27FC236}">
                    <a16:creationId xmlns:a16="http://schemas.microsoft.com/office/drawing/2014/main" id="{A4CEA97D-3818-6B94-36A0-7257F642F13F}"/>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6" name="Straight Connector 15">
              <a:extLst>
                <a:ext uri="{FF2B5EF4-FFF2-40B4-BE49-F238E27FC236}">
                  <a16:creationId xmlns:a16="http://schemas.microsoft.com/office/drawing/2014/main" id="{C1B1816F-E6E7-B841-B542-6F2789AE4C8B}"/>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pic>
        <p:nvPicPr>
          <p:cNvPr id="1026" name="Picture 2" descr="Picture background">
            <a:extLst>
              <a:ext uri="{FF2B5EF4-FFF2-40B4-BE49-F238E27FC236}">
                <a16:creationId xmlns:a16="http://schemas.microsoft.com/office/drawing/2014/main" id="{4EDE9FBC-D36B-E5CA-BBC4-87E53327BC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148" y="562066"/>
            <a:ext cx="3744831" cy="32247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 background">
            <a:extLst>
              <a:ext uri="{FF2B5EF4-FFF2-40B4-BE49-F238E27FC236}">
                <a16:creationId xmlns:a16="http://schemas.microsoft.com/office/drawing/2014/main" id="{74B25908-862B-2AF4-68D8-FD5922D30B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792465"/>
            <a:ext cx="5288421" cy="2820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689823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icture background">
            <a:extLst>
              <a:ext uri="{FF2B5EF4-FFF2-40B4-BE49-F238E27FC236}">
                <a16:creationId xmlns:a16="http://schemas.microsoft.com/office/drawing/2014/main" id="{54325269-9167-BA29-04AB-FEECB61CF3D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 name="Table 19">
            <a:extLst>
              <a:ext uri="{FF2B5EF4-FFF2-40B4-BE49-F238E27FC236}">
                <a16:creationId xmlns:a16="http://schemas.microsoft.com/office/drawing/2014/main" id="{1F31C505-26A5-E4DA-4E31-E718798B52CC}"/>
              </a:ext>
            </a:extLst>
          </p:cNvPr>
          <p:cNvGraphicFramePr>
            <a:graphicFrameLocks noGrp="1"/>
          </p:cNvGraphicFramePr>
          <p:nvPr>
            <p:extLst>
              <p:ext uri="{D42A27DB-BD31-4B8C-83A1-F6EECF244321}">
                <p14:modId xmlns:p14="http://schemas.microsoft.com/office/powerpoint/2010/main" val="2078810505"/>
              </p:ext>
            </p:extLst>
          </p:nvPr>
        </p:nvGraphicFramePr>
        <p:xfrm>
          <a:off x="3859340" y="818180"/>
          <a:ext cx="8150944" cy="4881880"/>
        </p:xfrm>
        <a:graphic>
          <a:graphicData uri="http://schemas.openxmlformats.org/drawingml/2006/table">
            <a:tbl>
              <a:tblPr rtl="1" firstRow="1" bandRow="1">
                <a:effectLst>
                  <a:outerShdw blurRad="50800" dist="38100" algn="l" rotWithShape="0">
                    <a:prstClr val="black">
                      <a:alpha val="40000"/>
                    </a:prstClr>
                  </a:outerShdw>
                </a:effectLst>
                <a:tableStyleId>{5940675A-B579-460E-94D1-54222C63F5DA}</a:tableStyleId>
              </a:tblPr>
              <a:tblGrid>
                <a:gridCol w="1828800">
                  <a:extLst>
                    <a:ext uri="{9D8B030D-6E8A-4147-A177-3AD203B41FA5}">
                      <a16:colId xmlns:a16="http://schemas.microsoft.com/office/drawing/2014/main" val="399930433"/>
                    </a:ext>
                  </a:extLst>
                </a:gridCol>
                <a:gridCol w="2654711">
                  <a:extLst>
                    <a:ext uri="{9D8B030D-6E8A-4147-A177-3AD203B41FA5}">
                      <a16:colId xmlns:a16="http://schemas.microsoft.com/office/drawing/2014/main" val="156402819"/>
                    </a:ext>
                  </a:extLst>
                </a:gridCol>
                <a:gridCol w="1514167">
                  <a:extLst>
                    <a:ext uri="{9D8B030D-6E8A-4147-A177-3AD203B41FA5}">
                      <a16:colId xmlns:a16="http://schemas.microsoft.com/office/drawing/2014/main" val="4092553734"/>
                    </a:ext>
                  </a:extLst>
                </a:gridCol>
                <a:gridCol w="1081549">
                  <a:extLst>
                    <a:ext uri="{9D8B030D-6E8A-4147-A177-3AD203B41FA5}">
                      <a16:colId xmlns:a16="http://schemas.microsoft.com/office/drawing/2014/main" val="2145193933"/>
                    </a:ext>
                  </a:extLst>
                </a:gridCol>
                <a:gridCol w="1071717">
                  <a:extLst>
                    <a:ext uri="{9D8B030D-6E8A-4147-A177-3AD203B41FA5}">
                      <a16:colId xmlns:a16="http://schemas.microsoft.com/office/drawing/2014/main" val="2914333031"/>
                    </a:ext>
                  </a:extLst>
                </a:gridCol>
              </a:tblGrid>
              <a:tr h="370840">
                <a:tc>
                  <a:txBody>
                    <a:bodyPr/>
                    <a:lstStyle/>
                    <a:p>
                      <a:pPr algn="ctr"/>
                      <a:r>
                        <a:rPr lang="ar-EG" dirty="0"/>
                        <a:t>الإستخدامات المقترحة</a:t>
                      </a:r>
                      <a:endParaRPr lang="en-US" dirty="0"/>
                    </a:p>
                  </a:txBody>
                  <a:tcPr anchor="ctr">
                    <a:solidFill>
                      <a:srgbClr val="1F9239"/>
                    </a:solidFill>
                  </a:tcPr>
                </a:tc>
                <a:tc gridSpan="2">
                  <a:txBody>
                    <a:bodyPr/>
                    <a:lstStyle/>
                    <a:p>
                      <a:pPr algn="ctr"/>
                      <a:r>
                        <a:rPr lang="ar-EG" dirty="0"/>
                        <a:t>العوامل </a:t>
                      </a:r>
                      <a:endParaRPr lang="en-US" dirty="0"/>
                    </a:p>
                  </a:txBody>
                  <a:tcPr anchor="ctr">
                    <a:solidFill>
                      <a:srgbClr val="1F9239"/>
                    </a:solidFill>
                  </a:tcPr>
                </a:tc>
                <a:tc hMerge="1">
                  <a:txBody>
                    <a:bodyPr/>
                    <a:lstStyle/>
                    <a:p>
                      <a:pPr algn="ctr"/>
                      <a:endParaRPr lang="en-US" dirty="0"/>
                    </a:p>
                  </a:txBody>
                  <a:tcPr anchor="ctr"/>
                </a:tc>
                <a:tc>
                  <a:txBody>
                    <a:bodyPr/>
                    <a:lstStyle/>
                    <a:p>
                      <a:pPr algn="ctr"/>
                      <a:r>
                        <a:rPr lang="ar-EG" dirty="0"/>
                        <a:t>النسبة قبل</a:t>
                      </a:r>
                      <a:endParaRPr lang="en-US" dirty="0"/>
                    </a:p>
                  </a:txBody>
                  <a:tcPr anchor="ctr">
                    <a:solidFill>
                      <a:srgbClr val="1F9239"/>
                    </a:solidFill>
                  </a:tcPr>
                </a:tc>
                <a:tc>
                  <a:txBody>
                    <a:bodyPr/>
                    <a:lstStyle/>
                    <a:p>
                      <a:pPr algn="ctr"/>
                      <a:r>
                        <a:rPr lang="ar-EG" dirty="0"/>
                        <a:t>النسبة بعد </a:t>
                      </a:r>
                      <a:endParaRPr lang="en-US" dirty="0"/>
                    </a:p>
                  </a:txBody>
                  <a:tcPr anchor="ctr">
                    <a:solidFill>
                      <a:srgbClr val="1F9239"/>
                    </a:solidFill>
                  </a:tcPr>
                </a:tc>
                <a:extLst>
                  <a:ext uri="{0D108BD9-81ED-4DB2-BD59-A6C34878D82A}">
                    <a16:rowId xmlns:a16="http://schemas.microsoft.com/office/drawing/2014/main" val="1652475659"/>
                  </a:ext>
                </a:extLst>
              </a:tr>
              <a:tr h="370840">
                <a:tc rowSpan="4">
                  <a:txBody>
                    <a:bodyPr/>
                    <a:lstStyle/>
                    <a:p>
                      <a:pPr algn="r"/>
                      <a:r>
                        <a:rPr lang="ar-EG" dirty="0"/>
                        <a:t>الطرق الخضراء</a:t>
                      </a:r>
                      <a:endParaRPr lang="en-US" dirty="0"/>
                    </a:p>
                  </a:txBody>
                  <a:tcPr anchor="ctr"/>
                </a:tc>
                <a:tc rowSpan="2">
                  <a:txBody>
                    <a:bodyPr/>
                    <a:lstStyle/>
                    <a:p>
                      <a:pPr algn="r"/>
                      <a:r>
                        <a:rPr lang="ar-EG" dirty="0"/>
                        <a:t>نسبة المساحة الخضراء الى طول الطريق الكلي</a:t>
                      </a:r>
                      <a:endParaRPr lang="en-US" dirty="0"/>
                    </a:p>
                  </a:txBody>
                  <a:tcPr anchor="ctr"/>
                </a:tc>
                <a:tc>
                  <a:txBody>
                    <a:bodyPr/>
                    <a:lstStyle/>
                    <a:p>
                      <a:pPr algn="r"/>
                      <a:r>
                        <a:rPr lang="ar-EG" dirty="0"/>
                        <a:t>للشوارع الرئيسية </a:t>
                      </a:r>
                      <a:endParaRPr lang="en-US" dirty="0"/>
                    </a:p>
                  </a:txBody>
                  <a:tcPr anchor="ctr"/>
                </a:tc>
                <a:tc>
                  <a:txBody>
                    <a:bodyPr/>
                    <a:lstStyle/>
                    <a:p>
                      <a:pPr algn="ctr"/>
                      <a:r>
                        <a:rPr lang="ar-EG" dirty="0"/>
                        <a:t>9%</a:t>
                      </a:r>
                      <a:endParaRPr lang="en-US" dirty="0"/>
                    </a:p>
                  </a:txBody>
                  <a:tcPr anchor="ctr">
                    <a:solidFill>
                      <a:srgbClr val="FEBB27"/>
                    </a:solidFill>
                  </a:tcPr>
                </a:tc>
                <a:tc>
                  <a:txBody>
                    <a:bodyPr/>
                    <a:lstStyle/>
                    <a:p>
                      <a:pPr algn="ctr"/>
                      <a:r>
                        <a:rPr lang="ar-EG" dirty="0"/>
                        <a:t>100%</a:t>
                      </a:r>
                      <a:endParaRPr lang="en-US" dirty="0"/>
                    </a:p>
                  </a:txBody>
                  <a:tcPr anchor="ctr">
                    <a:solidFill>
                      <a:srgbClr val="7EC34C"/>
                    </a:solidFill>
                  </a:tcPr>
                </a:tc>
                <a:extLst>
                  <a:ext uri="{0D108BD9-81ED-4DB2-BD59-A6C34878D82A}">
                    <a16:rowId xmlns:a16="http://schemas.microsoft.com/office/drawing/2014/main" val="524462322"/>
                  </a:ext>
                </a:extLst>
              </a:tr>
              <a:tr h="279400">
                <a:tc vMerge="1">
                  <a:txBody>
                    <a:bodyPr/>
                    <a:lstStyle/>
                    <a:p>
                      <a:endParaRPr lang="en-US"/>
                    </a:p>
                  </a:txBody>
                  <a:tcPr/>
                </a:tc>
                <a:tc vMerge="1">
                  <a:txBody>
                    <a:bodyPr/>
                    <a:lstStyle/>
                    <a:p>
                      <a:pPr algn="r"/>
                      <a:endParaRPr lang="en-US" dirty="0"/>
                    </a:p>
                  </a:txBody>
                  <a:tcPr anchor="ctr"/>
                </a:tc>
                <a:tc>
                  <a:txBody>
                    <a:bodyPr/>
                    <a:lstStyle/>
                    <a:p>
                      <a:pPr algn="r"/>
                      <a:r>
                        <a:rPr lang="ar-EG" dirty="0"/>
                        <a:t>للشوارع الدائرية</a:t>
                      </a:r>
                      <a:endParaRPr lang="en-US" dirty="0"/>
                    </a:p>
                  </a:txBody>
                  <a:tcPr anchor="ctr"/>
                </a:tc>
                <a:tc>
                  <a:txBody>
                    <a:bodyPr/>
                    <a:lstStyle/>
                    <a:p>
                      <a:pPr algn="ctr"/>
                      <a:r>
                        <a:rPr lang="ar-EG" dirty="0"/>
                        <a:t>0%</a:t>
                      </a:r>
                      <a:endParaRPr lang="en-US" dirty="0"/>
                    </a:p>
                  </a:txBody>
                  <a:tcPr anchor="ctr">
                    <a:solidFill>
                      <a:srgbClr val="FEBB27"/>
                    </a:solidFill>
                  </a:tcPr>
                </a:tc>
                <a:tc>
                  <a:txBody>
                    <a:bodyPr/>
                    <a:lstStyle/>
                    <a:p>
                      <a:pPr algn="ctr"/>
                      <a:r>
                        <a:rPr lang="ar-EG" dirty="0"/>
                        <a:t>100%</a:t>
                      </a:r>
                      <a:endParaRPr lang="en-US" dirty="0"/>
                    </a:p>
                  </a:txBody>
                  <a:tcPr anchor="ctr">
                    <a:solidFill>
                      <a:srgbClr val="7EC34C"/>
                    </a:solidFill>
                  </a:tcPr>
                </a:tc>
                <a:extLst>
                  <a:ext uri="{0D108BD9-81ED-4DB2-BD59-A6C34878D82A}">
                    <a16:rowId xmlns:a16="http://schemas.microsoft.com/office/drawing/2014/main" val="51971480"/>
                  </a:ext>
                </a:extLst>
              </a:tr>
              <a:tr h="182880">
                <a:tc vMerge="1">
                  <a:txBody>
                    <a:bodyPr/>
                    <a:lstStyle/>
                    <a:p>
                      <a:pPr algn="r"/>
                      <a:endParaRPr lang="en-US" dirty="0"/>
                    </a:p>
                  </a:txBody>
                  <a:tcPr anchor="ctr"/>
                </a:tc>
                <a:tc gridSpan="2">
                  <a:txBody>
                    <a:bodyPr/>
                    <a:lstStyle/>
                    <a:p>
                      <a:pPr algn="r" rtl="1"/>
                      <a:r>
                        <a:rPr lang="ar-EG" dirty="0"/>
                        <a:t>متوسط درجات الحرارة (</a:t>
                      </a:r>
                      <a:r>
                        <a:rPr lang="ar-EG" sz="1800" dirty="0"/>
                        <a:t>°</a:t>
                      </a:r>
                      <a:r>
                        <a:rPr lang="en-US" sz="1800" dirty="0"/>
                        <a:t>C</a:t>
                      </a:r>
                      <a:r>
                        <a:rPr lang="ar-EG" dirty="0"/>
                        <a:t>)</a:t>
                      </a:r>
                      <a:endParaRPr lang="en-US" dirty="0"/>
                    </a:p>
                  </a:txBody>
                  <a:tcPr anchor="ctr"/>
                </a:tc>
                <a:tc hMerge="1">
                  <a:txBody>
                    <a:bodyPr/>
                    <a:lstStyle/>
                    <a:p>
                      <a:pPr algn="r"/>
                      <a:endParaRPr lang="en-US" dirty="0"/>
                    </a:p>
                  </a:txBody>
                  <a:tcPr anchor="ctr"/>
                </a:tc>
                <a:tc>
                  <a:txBody>
                    <a:bodyPr/>
                    <a:lstStyle/>
                    <a:p>
                      <a:pPr algn="ctr"/>
                      <a:r>
                        <a:rPr lang="ar-EG" dirty="0"/>
                        <a:t>17 -19</a:t>
                      </a:r>
                      <a:endParaRPr lang="en-US" dirty="0"/>
                    </a:p>
                  </a:txBody>
                  <a:tcPr anchor="ctr">
                    <a:solidFill>
                      <a:srgbClr val="FEBB27"/>
                    </a:solidFill>
                  </a:tcPr>
                </a:tc>
                <a:tc>
                  <a:txBody>
                    <a:bodyPr/>
                    <a:lstStyle/>
                    <a:p>
                      <a:pPr algn="ctr"/>
                      <a:r>
                        <a:rPr lang="ar-EG" dirty="0"/>
                        <a:t>13- 16</a:t>
                      </a:r>
                      <a:endParaRPr lang="en-US" dirty="0"/>
                    </a:p>
                  </a:txBody>
                  <a:tcPr anchor="ctr">
                    <a:solidFill>
                      <a:srgbClr val="7EC34C"/>
                    </a:solidFill>
                  </a:tcPr>
                </a:tc>
                <a:extLst>
                  <a:ext uri="{0D108BD9-81ED-4DB2-BD59-A6C34878D82A}">
                    <a16:rowId xmlns:a16="http://schemas.microsoft.com/office/drawing/2014/main" val="870956108"/>
                  </a:ext>
                </a:extLst>
              </a:tr>
              <a:tr h="370840">
                <a:tc vMerge="1">
                  <a:txBody>
                    <a:bodyPr/>
                    <a:lstStyle/>
                    <a:p>
                      <a:pPr algn="r"/>
                      <a:endParaRPr lang="en-US" dirty="0"/>
                    </a:p>
                  </a:txBody>
                  <a:tcPr anchor="ctr"/>
                </a:tc>
                <a:tc gridSpan="2">
                  <a:txBody>
                    <a:bodyPr/>
                    <a:lstStyle/>
                    <a:p>
                      <a:pPr algn="r"/>
                      <a:r>
                        <a:rPr lang="ar-EG" dirty="0"/>
                        <a:t>نسبة الضوضاء المرورية</a:t>
                      </a:r>
                      <a:endParaRPr lang="en-US" dirty="0"/>
                    </a:p>
                  </a:txBody>
                  <a:tcPr anchor="ctr"/>
                </a:tc>
                <a:tc hMerge="1">
                  <a:txBody>
                    <a:bodyPr/>
                    <a:lstStyle/>
                    <a:p>
                      <a:endParaRPr lang="en-US" dirty="0"/>
                    </a:p>
                  </a:txBody>
                  <a:tcPr/>
                </a:tc>
                <a:tc>
                  <a:txBody>
                    <a:bodyPr/>
                    <a:lstStyle/>
                    <a:p>
                      <a:pPr algn="ctr"/>
                      <a:r>
                        <a:rPr lang="ar-EG" dirty="0"/>
                        <a:t>60%</a:t>
                      </a:r>
                      <a:endParaRPr lang="en-US" dirty="0"/>
                    </a:p>
                  </a:txBody>
                  <a:tcPr anchor="ctr">
                    <a:solidFill>
                      <a:srgbClr val="FEBB27"/>
                    </a:solidFill>
                  </a:tcPr>
                </a:tc>
                <a:tc>
                  <a:txBody>
                    <a:bodyPr/>
                    <a:lstStyle/>
                    <a:p>
                      <a:pPr algn="ctr"/>
                      <a:r>
                        <a:rPr lang="ar-EG" dirty="0"/>
                        <a:t>36- 50%</a:t>
                      </a:r>
                      <a:endParaRPr lang="en-US" dirty="0"/>
                    </a:p>
                  </a:txBody>
                  <a:tcPr anchor="ctr">
                    <a:solidFill>
                      <a:srgbClr val="7EC34C"/>
                    </a:solidFill>
                  </a:tcPr>
                </a:tc>
                <a:extLst>
                  <a:ext uri="{0D108BD9-81ED-4DB2-BD59-A6C34878D82A}">
                    <a16:rowId xmlns:a16="http://schemas.microsoft.com/office/drawing/2014/main" val="1852797576"/>
                  </a:ext>
                </a:extLst>
              </a:tr>
              <a:tr h="370840">
                <a:tc rowSpan="2">
                  <a:txBody>
                    <a:bodyPr/>
                    <a:lstStyle/>
                    <a:p>
                      <a:pPr algn="r"/>
                      <a:r>
                        <a:rPr lang="ar-EG" dirty="0"/>
                        <a:t>المساحات الخضراء للمنطقة الصناعية (الحزام الاخضر + الحدائق)</a:t>
                      </a:r>
                      <a:endParaRPr lang="en-US" dirty="0"/>
                    </a:p>
                  </a:txBody>
                  <a:tcPr anchor="ctr"/>
                </a:tc>
                <a:tc gridSpan="2">
                  <a:txBody>
                    <a:bodyPr/>
                    <a:lstStyle/>
                    <a:p>
                      <a:pPr algn="r"/>
                      <a:r>
                        <a:rPr lang="ar-EG" dirty="0"/>
                        <a:t>نسبة المساحة الخضراء لمساحة المنطقة الصناعية</a:t>
                      </a:r>
                      <a:endParaRPr lang="en-US" dirty="0"/>
                    </a:p>
                  </a:txBody>
                  <a:tcPr anchor="ctr"/>
                </a:tc>
                <a:tc hMerge="1">
                  <a:txBody>
                    <a:bodyPr/>
                    <a:lstStyle/>
                    <a:p>
                      <a:pPr algn="r"/>
                      <a:endParaRPr lang="en-US" dirty="0"/>
                    </a:p>
                  </a:txBody>
                  <a:tcPr anchor="ctr"/>
                </a:tc>
                <a:tc>
                  <a:txBody>
                    <a:bodyPr/>
                    <a:lstStyle/>
                    <a:p>
                      <a:pPr algn="ctr"/>
                      <a:r>
                        <a:rPr lang="ar-EG" dirty="0"/>
                        <a:t>1%</a:t>
                      </a:r>
                      <a:endParaRPr lang="en-US" dirty="0"/>
                    </a:p>
                  </a:txBody>
                  <a:tcPr anchor="ctr">
                    <a:solidFill>
                      <a:srgbClr val="FEBB27"/>
                    </a:solidFill>
                  </a:tcPr>
                </a:tc>
                <a:tc>
                  <a:txBody>
                    <a:bodyPr/>
                    <a:lstStyle/>
                    <a:p>
                      <a:pPr algn="ctr"/>
                      <a:r>
                        <a:rPr lang="ar-EG" dirty="0"/>
                        <a:t>4%</a:t>
                      </a:r>
                      <a:endParaRPr lang="en-US" dirty="0"/>
                    </a:p>
                  </a:txBody>
                  <a:tcPr anchor="ctr">
                    <a:solidFill>
                      <a:srgbClr val="7EC34C"/>
                    </a:solidFill>
                  </a:tcPr>
                </a:tc>
                <a:extLst>
                  <a:ext uri="{0D108BD9-81ED-4DB2-BD59-A6C34878D82A}">
                    <a16:rowId xmlns:a16="http://schemas.microsoft.com/office/drawing/2014/main" val="809086126"/>
                  </a:ext>
                </a:extLst>
              </a:tr>
              <a:tr h="370840">
                <a:tc vMerge="1">
                  <a:txBody>
                    <a:bodyPr/>
                    <a:lstStyle/>
                    <a:p>
                      <a:pPr algn="r"/>
                      <a:endParaRPr lang="en-US" dirty="0"/>
                    </a:p>
                  </a:txBody>
                  <a:tcPr anchor="ctr"/>
                </a:tc>
                <a:tc gridSpan="2">
                  <a:txBody>
                    <a:bodyPr/>
                    <a:lstStyle/>
                    <a:p>
                      <a:pPr algn="r"/>
                      <a:r>
                        <a:rPr lang="ar-EG" dirty="0"/>
                        <a:t>نسبة الضوضاء </a:t>
                      </a:r>
                      <a:endParaRPr lang="en-US" dirty="0"/>
                    </a:p>
                  </a:txBody>
                  <a:tcPr anchor="ctr"/>
                </a:tc>
                <a:tc hMerge="1">
                  <a:txBody>
                    <a:bodyPr/>
                    <a:lstStyle/>
                    <a:p>
                      <a:pPr algn="r"/>
                      <a:endParaRPr lang="en-US" dirty="0"/>
                    </a:p>
                  </a:txBody>
                  <a:tcPr anchor="ctr"/>
                </a:tc>
                <a:tc>
                  <a:txBody>
                    <a:bodyPr/>
                    <a:lstStyle/>
                    <a:p>
                      <a:pPr algn="ctr"/>
                      <a:r>
                        <a:rPr lang="en-US" dirty="0"/>
                        <a:t>70 dB</a:t>
                      </a:r>
                    </a:p>
                  </a:txBody>
                  <a:tcPr anchor="ctr">
                    <a:solidFill>
                      <a:srgbClr val="FEBB27"/>
                    </a:solidFill>
                  </a:tcPr>
                </a:tc>
                <a:tc>
                  <a:txBody>
                    <a:bodyPr/>
                    <a:lstStyle/>
                    <a:p>
                      <a:pPr algn="ctr"/>
                      <a:r>
                        <a:rPr lang="en-US" dirty="0"/>
                        <a:t>60-65 dB</a:t>
                      </a:r>
                    </a:p>
                  </a:txBody>
                  <a:tcPr anchor="ctr">
                    <a:solidFill>
                      <a:srgbClr val="7EC34C"/>
                    </a:solidFill>
                  </a:tcPr>
                </a:tc>
                <a:extLst>
                  <a:ext uri="{0D108BD9-81ED-4DB2-BD59-A6C34878D82A}">
                    <a16:rowId xmlns:a16="http://schemas.microsoft.com/office/drawing/2014/main" val="294640838"/>
                  </a:ext>
                </a:extLst>
              </a:tr>
              <a:tr h="370840">
                <a:tc rowSpan="2">
                  <a:txBody>
                    <a:bodyPr/>
                    <a:lstStyle/>
                    <a:p>
                      <a:pPr algn="r"/>
                      <a:r>
                        <a:rPr lang="ar-EG" dirty="0"/>
                        <a:t>المزارع الحضرية </a:t>
                      </a:r>
                      <a:endParaRPr lang="en-US" dirty="0"/>
                    </a:p>
                  </a:txBody>
                  <a:tcPr anchor="ctr"/>
                </a:tc>
                <a:tc rowSpan="2">
                  <a:txBody>
                    <a:bodyPr/>
                    <a:lstStyle/>
                    <a:p>
                      <a:pPr algn="r"/>
                      <a:r>
                        <a:rPr lang="ar-EG" dirty="0"/>
                        <a:t>نسبة المساحة المزروعة الى المساحة الحضرية </a:t>
                      </a:r>
                      <a:endParaRPr lang="en-US" dirty="0"/>
                    </a:p>
                  </a:txBody>
                  <a:tcPr anchor="ctr"/>
                </a:tc>
                <a:tc>
                  <a:txBody>
                    <a:bodyPr/>
                    <a:lstStyle/>
                    <a:p>
                      <a:pPr algn="r"/>
                      <a:r>
                        <a:rPr lang="ar-EG" dirty="0"/>
                        <a:t>مزارع حضرية</a:t>
                      </a:r>
                      <a:endParaRPr lang="en-US" dirty="0"/>
                    </a:p>
                  </a:txBody>
                  <a:tcPr anchor="ctr"/>
                </a:tc>
                <a:tc>
                  <a:txBody>
                    <a:bodyPr/>
                    <a:lstStyle/>
                    <a:p>
                      <a:pPr algn="ctr"/>
                      <a:r>
                        <a:rPr lang="en-US" dirty="0"/>
                        <a:t>- </a:t>
                      </a:r>
                    </a:p>
                  </a:txBody>
                  <a:tcPr anchor="ctr">
                    <a:solidFill>
                      <a:srgbClr val="FEBB27"/>
                    </a:solidFill>
                  </a:tcPr>
                </a:tc>
                <a:tc>
                  <a:txBody>
                    <a:bodyPr/>
                    <a:lstStyle/>
                    <a:p>
                      <a:pPr algn="ctr"/>
                      <a:r>
                        <a:rPr lang="ar-EG" dirty="0"/>
                        <a:t>5%</a:t>
                      </a:r>
                      <a:endParaRPr lang="en-US" dirty="0"/>
                    </a:p>
                  </a:txBody>
                  <a:tcPr anchor="ctr">
                    <a:solidFill>
                      <a:srgbClr val="7EC34C"/>
                    </a:solidFill>
                  </a:tcPr>
                </a:tc>
                <a:extLst>
                  <a:ext uri="{0D108BD9-81ED-4DB2-BD59-A6C34878D82A}">
                    <a16:rowId xmlns:a16="http://schemas.microsoft.com/office/drawing/2014/main" val="2165929590"/>
                  </a:ext>
                </a:extLst>
              </a:tr>
              <a:tr h="185420">
                <a:tc vMerge="1">
                  <a:txBody>
                    <a:bodyPr/>
                    <a:lstStyle/>
                    <a:p>
                      <a:pPr algn="r"/>
                      <a:endParaRPr lang="en-US" dirty="0"/>
                    </a:p>
                  </a:txBody>
                  <a:tcPr anchor="ctr"/>
                </a:tc>
                <a:tc vMerge="1">
                  <a:txBody>
                    <a:bodyPr/>
                    <a:lstStyle/>
                    <a:p>
                      <a:pPr algn="r"/>
                      <a:endParaRPr lang="en-US" dirty="0"/>
                    </a:p>
                  </a:txBody>
                  <a:tcPr anchor="ctr"/>
                </a:tc>
                <a:tc>
                  <a:txBody>
                    <a:bodyPr/>
                    <a:lstStyle/>
                    <a:p>
                      <a:pPr algn="r"/>
                      <a:r>
                        <a:rPr lang="ar-EG" dirty="0"/>
                        <a:t>زراعة اسطح</a:t>
                      </a:r>
                      <a:endParaRPr lang="en-US" dirty="0"/>
                    </a:p>
                  </a:txBody>
                  <a:tcPr anchor="ctr"/>
                </a:tc>
                <a:tc>
                  <a:txBody>
                    <a:bodyPr/>
                    <a:lstStyle/>
                    <a:p>
                      <a:pPr algn="ctr"/>
                      <a:r>
                        <a:rPr lang="ar-EG" dirty="0"/>
                        <a:t>0%</a:t>
                      </a:r>
                      <a:endParaRPr lang="en-US" dirty="0"/>
                    </a:p>
                  </a:txBody>
                  <a:tcPr anchor="ctr">
                    <a:solidFill>
                      <a:srgbClr val="FEBB27"/>
                    </a:solidFill>
                  </a:tcPr>
                </a:tc>
                <a:tc>
                  <a:txBody>
                    <a:bodyPr/>
                    <a:lstStyle/>
                    <a:p>
                      <a:pPr algn="ctr"/>
                      <a:r>
                        <a:rPr lang="en-US" dirty="0"/>
                        <a:t>&gt; </a:t>
                      </a:r>
                      <a:r>
                        <a:rPr lang="ar-EG" dirty="0"/>
                        <a:t>3%</a:t>
                      </a:r>
                      <a:r>
                        <a:rPr lang="en-US" dirty="0"/>
                        <a:t> </a:t>
                      </a:r>
                    </a:p>
                  </a:txBody>
                  <a:tcPr anchor="ctr">
                    <a:solidFill>
                      <a:srgbClr val="7EC34C"/>
                    </a:solidFill>
                  </a:tcPr>
                </a:tc>
                <a:extLst>
                  <a:ext uri="{0D108BD9-81ED-4DB2-BD59-A6C34878D82A}">
                    <a16:rowId xmlns:a16="http://schemas.microsoft.com/office/drawing/2014/main" val="289437473"/>
                  </a:ext>
                </a:extLst>
              </a:tr>
              <a:tr h="370840">
                <a:tc>
                  <a:txBody>
                    <a:bodyPr/>
                    <a:lstStyle/>
                    <a:p>
                      <a:pPr algn="r"/>
                      <a:r>
                        <a:rPr lang="ar-EG" dirty="0"/>
                        <a:t>المدرجات الزراعية </a:t>
                      </a:r>
                      <a:endParaRPr lang="en-US" dirty="0"/>
                    </a:p>
                  </a:txBody>
                  <a:tcPr anchor="ctr"/>
                </a:tc>
                <a:tc gridSpan="2">
                  <a:txBody>
                    <a:bodyPr/>
                    <a:lstStyle/>
                    <a:p>
                      <a:pPr algn="r"/>
                      <a:r>
                        <a:rPr lang="ar-EG" dirty="0"/>
                        <a:t>نسبة المساحة المزروعة الى المساحة الحضرية</a:t>
                      </a:r>
                      <a:endParaRPr lang="en-US" dirty="0"/>
                    </a:p>
                  </a:txBody>
                  <a:tcPr anchor="ctr"/>
                </a:tc>
                <a:tc hMerge="1">
                  <a:txBody>
                    <a:bodyPr/>
                    <a:lstStyle/>
                    <a:p>
                      <a:pPr algn="r"/>
                      <a:endParaRPr lang="en-US" dirty="0"/>
                    </a:p>
                  </a:txBody>
                  <a:tcPr anchor="ctr"/>
                </a:tc>
                <a:tc>
                  <a:txBody>
                    <a:bodyPr/>
                    <a:lstStyle/>
                    <a:p>
                      <a:pPr algn="ctr"/>
                      <a:r>
                        <a:rPr lang="ar-EG" dirty="0"/>
                        <a:t>- </a:t>
                      </a:r>
                      <a:endParaRPr lang="en-US" dirty="0"/>
                    </a:p>
                  </a:txBody>
                  <a:tcPr anchor="ctr">
                    <a:solidFill>
                      <a:srgbClr val="FEBB27"/>
                    </a:solidFill>
                  </a:tcPr>
                </a:tc>
                <a:tc>
                  <a:txBody>
                    <a:bodyPr/>
                    <a:lstStyle/>
                    <a:p>
                      <a:pPr algn="ctr"/>
                      <a:r>
                        <a:rPr lang="ar-EG" dirty="0"/>
                        <a:t>4.5%</a:t>
                      </a:r>
                      <a:endParaRPr lang="en-US" dirty="0"/>
                    </a:p>
                  </a:txBody>
                  <a:tcPr anchor="ctr">
                    <a:solidFill>
                      <a:srgbClr val="7EC34C"/>
                    </a:solidFill>
                  </a:tcPr>
                </a:tc>
                <a:extLst>
                  <a:ext uri="{0D108BD9-81ED-4DB2-BD59-A6C34878D82A}">
                    <a16:rowId xmlns:a16="http://schemas.microsoft.com/office/drawing/2014/main" val="1521130958"/>
                  </a:ext>
                </a:extLst>
              </a:tr>
              <a:tr h="370840">
                <a:tc rowSpan="2">
                  <a:txBody>
                    <a:bodyPr/>
                    <a:lstStyle/>
                    <a:p>
                      <a:pPr algn="r"/>
                      <a:r>
                        <a:rPr lang="ar-EG" dirty="0"/>
                        <a:t>الزراعة المائية (مزارع أكوابنك)</a:t>
                      </a:r>
                      <a:endParaRPr lang="en-US" dirty="0"/>
                    </a:p>
                  </a:txBody>
                  <a:tcPr anchor="ctr"/>
                </a:tc>
                <a:tc gridSpan="2">
                  <a:txBody>
                    <a:bodyPr/>
                    <a:lstStyle/>
                    <a:p>
                      <a:pPr algn="r"/>
                      <a:r>
                        <a:rPr lang="ar-EG" dirty="0"/>
                        <a:t>نسبة المساحة المائية إلى المساحة الكلية</a:t>
                      </a:r>
                      <a:endParaRPr lang="en-US" dirty="0"/>
                    </a:p>
                  </a:txBody>
                  <a:tcPr anchor="ctr"/>
                </a:tc>
                <a:tc hMerge="1">
                  <a:txBody>
                    <a:bodyPr/>
                    <a:lstStyle/>
                    <a:p>
                      <a:endParaRPr lang="en-US"/>
                    </a:p>
                  </a:txBody>
                  <a:tcPr/>
                </a:tc>
                <a:tc>
                  <a:txBody>
                    <a:bodyPr/>
                    <a:lstStyle/>
                    <a:p>
                      <a:pPr algn="ctr"/>
                      <a:r>
                        <a:rPr lang="ar-EG" dirty="0"/>
                        <a:t>0%</a:t>
                      </a:r>
                      <a:endParaRPr lang="en-US" dirty="0"/>
                    </a:p>
                  </a:txBody>
                  <a:tcPr anchor="ctr">
                    <a:solidFill>
                      <a:srgbClr val="FEBB27"/>
                    </a:solidFill>
                  </a:tcPr>
                </a:tc>
                <a:tc>
                  <a:txBody>
                    <a:bodyPr/>
                    <a:lstStyle/>
                    <a:p>
                      <a:pPr algn="ctr"/>
                      <a:r>
                        <a:rPr lang="ar-EG" dirty="0"/>
                        <a:t>1%</a:t>
                      </a:r>
                      <a:endParaRPr lang="en-US" dirty="0"/>
                    </a:p>
                  </a:txBody>
                  <a:tcPr anchor="ctr">
                    <a:solidFill>
                      <a:srgbClr val="7EC34C"/>
                    </a:solidFill>
                  </a:tcPr>
                </a:tc>
                <a:extLst>
                  <a:ext uri="{0D108BD9-81ED-4DB2-BD59-A6C34878D82A}">
                    <a16:rowId xmlns:a16="http://schemas.microsoft.com/office/drawing/2014/main" val="460747860"/>
                  </a:ext>
                </a:extLst>
              </a:tr>
              <a:tr h="370840">
                <a:tc vMerge="1">
                  <a:txBody>
                    <a:bodyPr/>
                    <a:lstStyle/>
                    <a:p>
                      <a:pPr algn="r"/>
                      <a:endParaRPr lang="en-US" dirty="0"/>
                    </a:p>
                  </a:txBody>
                  <a:tcPr anchor="ctr"/>
                </a:tc>
                <a:tc gridSpan="2">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ar-EG" dirty="0"/>
                        <a:t>معدل انتاجية المزارع المائية سنويا  (طن/ هكتار)</a:t>
                      </a:r>
                      <a:endParaRPr lang="en-US" dirty="0"/>
                    </a:p>
                  </a:txBody>
                  <a:tcPr anchor="ctr"/>
                </a:tc>
                <a:tc hMerge="1">
                  <a:txBody>
                    <a:bodyPr/>
                    <a:lstStyle/>
                    <a:p>
                      <a:endParaRPr lang="en-US"/>
                    </a:p>
                  </a:txBody>
                  <a:tcPr/>
                </a:tc>
                <a:tc>
                  <a:txBody>
                    <a:bodyPr/>
                    <a:lstStyle/>
                    <a:p>
                      <a:pPr algn="ctr"/>
                      <a:r>
                        <a:rPr lang="ar-EG" dirty="0"/>
                        <a:t>-</a:t>
                      </a:r>
                      <a:endParaRPr lang="en-US" dirty="0"/>
                    </a:p>
                  </a:txBody>
                  <a:tcPr anchor="ctr">
                    <a:solidFill>
                      <a:srgbClr val="FEBB27"/>
                    </a:solidFill>
                  </a:tcPr>
                </a:tc>
                <a:tc>
                  <a:txBody>
                    <a:bodyPr/>
                    <a:lstStyle/>
                    <a:p>
                      <a:pPr algn="ctr"/>
                      <a:r>
                        <a:rPr lang="ar-EG" dirty="0"/>
                        <a:t>5 - 10</a:t>
                      </a:r>
                    </a:p>
                  </a:txBody>
                  <a:tcPr anchor="ctr">
                    <a:solidFill>
                      <a:srgbClr val="7EC34C"/>
                    </a:solidFill>
                  </a:tcPr>
                </a:tc>
                <a:extLst>
                  <a:ext uri="{0D108BD9-81ED-4DB2-BD59-A6C34878D82A}">
                    <a16:rowId xmlns:a16="http://schemas.microsoft.com/office/drawing/2014/main" val="2046574188"/>
                  </a:ext>
                </a:extLst>
              </a:tr>
            </a:tbl>
          </a:graphicData>
        </a:graphic>
      </p:graphicFrame>
      <p:pic>
        <p:nvPicPr>
          <p:cNvPr id="1026" name="Picture 2" descr="Picture background">
            <a:extLst>
              <a:ext uri="{FF2B5EF4-FFF2-40B4-BE49-F238E27FC236}">
                <a16:creationId xmlns:a16="http://schemas.microsoft.com/office/drawing/2014/main" id="{47159297-CACD-9823-E458-0BE97BABAB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656" y="1728004"/>
            <a:ext cx="2957553" cy="2957553"/>
          </a:xfrm>
          <a:prstGeom prst="rect">
            <a:avLst/>
          </a:prstGeom>
          <a:noFill/>
          <a:extLst>
            <a:ext uri="{909E8E84-426E-40DD-AFC4-6F175D3DCCD1}">
              <a14:hiddenFill xmlns:a14="http://schemas.microsoft.com/office/drawing/2010/main">
                <a:solidFill>
                  <a:srgbClr val="FFFFFF"/>
                </a:solidFill>
              </a14:hiddenFill>
            </a:ext>
          </a:extLst>
        </p:spPr>
      </p:pic>
      <p:cxnSp>
        <p:nvCxnSpPr>
          <p:cNvPr id="1024" name="Connector: Elbow 1023">
            <a:extLst>
              <a:ext uri="{FF2B5EF4-FFF2-40B4-BE49-F238E27FC236}">
                <a16:creationId xmlns:a16="http://schemas.microsoft.com/office/drawing/2014/main" id="{292D04F8-D36F-837F-FD0D-F187B82D0A6F}"/>
              </a:ext>
            </a:extLst>
          </p:cNvPr>
          <p:cNvCxnSpPr>
            <a:cxnSpLocks/>
            <a:stCxn id="1026" idx="0"/>
            <a:endCxn id="1030" idx="0"/>
          </p:cNvCxnSpPr>
          <p:nvPr/>
        </p:nvCxnSpPr>
        <p:spPr>
          <a:xfrm rot="16200000" flipH="1">
            <a:off x="1968013" y="834112"/>
            <a:ext cx="66558" cy="1854342"/>
          </a:xfrm>
          <a:prstGeom prst="bentConnector3">
            <a:avLst>
              <a:gd name="adj1" fmla="val -343460"/>
            </a:avLst>
          </a:prstGeom>
          <a:ln w="28575">
            <a:solidFill>
              <a:srgbClr val="459422"/>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30" name="Oval 1029">
            <a:extLst>
              <a:ext uri="{FF2B5EF4-FFF2-40B4-BE49-F238E27FC236}">
                <a16:creationId xmlns:a16="http://schemas.microsoft.com/office/drawing/2014/main" id="{B26AA39A-C9BE-668B-9B9B-895BF8749995}"/>
              </a:ext>
            </a:extLst>
          </p:cNvPr>
          <p:cNvSpPr/>
          <p:nvPr/>
        </p:nvSpPr>
        <p:spPr>
          <a:xfrm>
            <a:off x="2174539" y="1794562"/>
            <a:ext cx="1507847" cy="1174569"/>
          </a:xfrm>
          <a:prstGeom prst="ellipse">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US" b="1" dirty="0">
              <a:solidFill>
                <a:schemeClr val="accent6">
                  <a:lumMod val="50000"/>
                </a:schemeClr>
              </a:solidFill>
              <a:effectLst>
                <a:outerShdw blurRad="38100" dist="38100" dir="2700000" algn="tl">
                  <a:srgbClr val="000000">
                    <a:alpha val="43137"/>
                  </a:srgbClr>
                </a:outerShdw>
              </a:effectLst>
            </a:endParaRPr>
          </a:p>
        </p:txBody>
      </p:sp>
      <p:sp>
        <p:nvSpPr>
          <p:cNvPr id="1031" name="TextBox 1030">
            <a:extLst>
              <a:ext uri="{FF2B5EF4-FFF2-40B4-BE49-F238E27FC236}">
                <a16:creationId xmlns:a16="http://schemas.microsoft.com/office/drawing/2014/main" id="{36A973F5-063F-D897-B990-E840DDBBB9FF}"/>
              </a:ext>
            </a:extLst>
          </p:cNvPr>
          <p:cNvSpPr txBox="1"/>
          <p:nvPr/>
        </p:nvSpPr>
        <p:spPr>
          <a:xfrm>
            <a:off x="1820720" y="2091298"/>
            <a:ext cx="2215484" cy="707886"/>
          </a:xfrm>
          <a:prstGeom prst="rect">
            <a:avLst/>
          </a:prstGeom>
          <a:noFill/>
        </p:spPr>
        <p:txBody>
          <a:bodyPr wrap="square" rtlCol="0">
            <a:spAutoFit/>
          </a:bodyPr>
          <a:lstStyle/>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500 – 1500</a:t>
            </a:r>
          </a:p>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 عامل</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sp>
        <p:nvSpPr>
          <p:cNvPr id="1032" name="Oval 1031">
            <a:extLst>
              <a:ext uri="{FF2B5EF4-FFF2-40B4-BE49-F238E27FC236}">
                <a16:creationId xmlns:a16="http://schemas.microsoft.com/office/drawing/2014/main" id="{F86C570D-9ABE-C9F0-CFCD-308C50E67AB9}"/>
              </a:ext>
            </a:extLst>
          </p:cNvPr>
          <p:cNvSpPr/>
          <p:nvPr/>
        </p:nvSpPr>
        <p:spPr>
          <a:xfrm>
            <a:off x="2174539" y="3505672"/>
            <a:ext cx="1507847" cy="1174569"/>
          </a:xfrm>
          <a:prstGeom prst="ellipse">
            <a:avLst/>
          </a:prstGeom>
          <a:solidFill>
            <a:schemeClr val="accent6">
              <a:alpha val="50000"/>
            </a:schemeClr>
          </a:solidFill>
          <a:ln>
            <a:noFill/>
          </a:ln>
          <a:effectLst>
            <a:outerShdw blurRad="63500" sx="102000" sy="102000" algn="ctr" rotWithShape="0">
              <a:prstClr val="black">
                <a:alpha val="40000"/>
              </a:prst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US" b="1" dirty="0">
              <a:solidFill>
                <a:schemeClr val="accent6">
                  <a:lumMod val="50000"/>
                </a:schemeClr>
              </a:solidFill>
              <a:effectLst>
                <a:outerShdw blurRad="38100" dist="38100" dir="2700000" algn="tl">
                  <a:srgbClr val="000000">
                    <a:alpha val="43137"/>
                  </a:srgbClr>
                </a:outerShdw>
              </a:effectLst>
            </a:endParaRPr>
          </a:p>
        </p:txBody>
      </p:sp>
      <p:sp>
        <p:nvSpPr>
          <p:cNvPr id="1033" name="TextBox 1032">
            <a:extLst>
              <a:ext uri="{FF2B5EF4-FFF2-40B4-BE49-F238E27FC236}">
                <a16:creationId xmlns:a16="http://schemas.microsoft.com/office/drawing/2014/main" id="{ED42BB50-740B-5AB5-B19C-C398DBAE5023}"/>
              </a:ext>
            </a:extLst>
          </p:cNvPr>
          <p:cNvSpPr txBox="1"/>
          <p:nvPr/>
        </p:nvSpPr>
        <p:spPr>
          <a:xfrm>
            <a:off x="1820720" y="3802408"/>
            <a:ext cx="2215484" cy="707886"/>
          </a:xfrm>
          <a:prstGeom prst="rect">
            <a:avLst/>
          </a:prstGeom>
          <a:noFill/>
        </p:spPr>
        <p:txBody>
          <a:bodyPr wrap="square" rtlCol="0">
            <a:spAutoFit/>
          </a:bodyPr>
          <a:lstStyle/>
          <a:p>
            <a:pPr algn="ctr"/>
            <a:r>
              <a:rPr lang="en-US" sz="2000" b="1" dirty="0">
                <a:solidFill>
                  <a:schemeClr val="accent6">
                    <a:lumMod val="50000"/>
                  </a:schemeClr>
                </a:solidFill>
                <a:latin typeface="Simplified Arabic" panose="02020603050405020304" pitchFamily="18" charset="-78"/>
                <a:cs typeface="Simplified Arabic" panose="02020603050405020304" pitchFamily="18" charset="-78"/>
              </a:rPr>
              <a:t>27752</a:t>
            </a:r>
            <a:endParaRPr lang="ar-EG" sz="2000" b="1" dirty="0">
              <a:solidFill>
                <a:schemeClr val="accent6">
                  <a:lumMod val="50000"/>
                </a:schemeClr>
              </a:solidFill>
              <a:latin typeface="Simplified Arabic" panose="02020603050405020304" pitchFamily="18" charset="-78"/>
              <a:cs typeface="Simplified Arabic" panose="02020603050405020304" pitchFamily="18" charset="-78"/>
            </a:endParaRPr>
          </a:p>
          <a:p>
            <a:pPr algn="ctr"/>
            <a:r>
              <a:rPr lang="ar-EG" sz="2000" b="1" dirty="0">
                <a:solidFill>
                  <a:schemeClr val="accent6">
                    <a:lumMod val="50000"/>
                  </a:schemeClr>
                </a:solidFill>
                <a:latin typeface="Simplified Arabic" panose="02020603050405020304" pitchFamily="18" charset="-78"/>
                <a:cs typeface="Simplified Arabic" panose="02020603050405020304" pitchFamily="18" charset="-78"/>
              </a:rPr>
              <a:t> طن/دونم</a:t>
            </a:r>
            <a:endParaRPr lang="en-US" sz="2000" b="1" dirty="0">
              <a:solidFill>
                <a:schemeClr val="accent6">
                  <a:lumMod val="50000"/>
                </a:schemeClr>
              </a:solidFill>
              <a:latin typeface="Simplified Arabic" panose="02020603050405020304" pitchFamily="18" charset="-78"/>
              <a:cs typeface="Simplified Arabic" panose="02020603050405020304" pitchFamily="18" charset="-78"/>
            </a:endParaRPr>
          </a:p>
        </p:txBody>
      </p:sp>
      <p:cxnSp>
        <p:nvCxnSpPr>
          <p:cNvPr id="1037" name="Straight Arrow Connector 1036">
            <a:extLst>
              <a:ext uri="{FF2B5EF4-FFF2-40B4-BE49-F238E27FC236}">
                <a16:creationId xmlns:a16="http://schemas.microsoft.com/office/drawing/2014/main" id="{EC2A561B-0E97-90E6-07F6-62088065C72E}"/>
              </a:ext>
            </a:extLst>
          </p:cNvPr>
          <p:cNvCxnSpPr>
            <a:stCxn id="1030" idx="4"/>
            <a:endCxn id="1032" idx="0"/>
          </p:cNvCxnSpPr>
          <p:nvPr/>
        </p:nvCxnSpPr>
        <p:spPr>
          <a:xfrm>
            <a:off x="2928463" y="2969131"/>
            <a:ext cx="0" cy="536541"/>
          </a:xfrm>
          <a:prstGeom prst="straightConnector1">
            <a:avLst/>
          </a:prstGeom>
          <a:ln w="28575">
            <a:solidFill>
              <a:srgbClr val="459422"/>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039" name="Connector: Elbow 1038">
            <a:extLst>
              <a:ext uri="{FF2B5EF4-FFF2-40B4-BE49-F238E27FC236}">
                <a16:creationId xmlns:a16="http://schemas.microsoft.com/office/drawing/2014/main" id="{125BF8F6-D227-8B8E-4D5D-8B39298CB25E}"/>
              </a:ext>
            </a:extLst>
          </p:cNvPr>
          <p:cNvCxnSpPr>
            <a:stCxn id="1026" idx="2"/>
            <a:endCxn id="1032" idx="4"/>
          </p:cNvCxnSpPr>
          <p:nvPr/>
        </p:nvCxnSpPr>
        <p:spPr>
          <a:xfrm rot="5400000" flipH="1" flipV="1">
            <a:off x="1998634" y="3755728"/>
            <a:ext cx="5316" cy="1854342"/>
          </a:xfrm>
          <a:prstGeom prst="bentConnector3">
            <a:avLst>
              <a:gd name="adj1" fmla="val -4300226"/>
            </a:avLst>
          </a:prstGeom>
          <a:ln w="28575">
            <a:solidFill>
              <a:srgbClr val="459422"/>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C765ACD9-94C9-B928-65B9-07146ADC9DDC}"/>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5D4C3016-E67B-F4F1-2FA6-EEA4FDB28120}"/>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DDC6AD2C-6C2E-B97B-61C6-61143E559429}"/>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52863F41-F0F6-0EA6-8D0F-4CAABCC35071}"/>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D4050EC-7D78-4934-7E06-A6F1D390BA8B}"/>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58A33BA7-E942-963F-29DE-76C17A9524DD}"/>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199A9C35-C4CA-EEEA-A79B-FFA488E8B8A0}"/>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9444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
                                        </p:tgtEl>
                                        <p:attrNameLst>
                                          <p:attrName>style.visibility</p:attrName>
                                        </p:attrNameLst>
                                      </p:cBhvr>
                                      <p:to>
                                        <p:strVal val="visible"/>
                                      </p:to>
                                    </p:set>
                                    <p:animEffect transition="in" filter="fade">
                                      <p:cBhvr>
                                        <p:cTn id="7" dur="1000"/>
                                        <p:tgtEl>
                                          <p:spTgt spid="1024"/>
                                        </p:tgtEl>
                                      </p:cBhvr>
                                    </p:animEffect>
                                    <p:anim calcmode="lin" valueType="num">
                                      <p:cBhvr>
                                        <p:cTn id="8" dur="1000" fill="hold"/>
                                        <p:tgtEl>
                                          <p:spTgt spid="1024"/>
                                        </p:tgtEl>
                                        <p:attrNameLst>
                                          <p:attrName>ppt_x</p:attrName>
                                        </p:attrNameLst>
                                      </p:cBhvr>
                                      <p:tavLst>
                                        <p:tav tm="0">
                                          <p:val>
                                            <p:strVal val="#ppt_x"/>
                                          </p:val>
                                        </p:tav>
                                        <p:tav tm="100000">
                                          <p:val>
                                            <p:strVal val="#ppt_x"/>
                                          </p:val>
                                        </p:tav>
                                      </p:tavLst>
                                    </p:anim>
                                    <p:anim calcmode="lin" valueType="num">
                                      <p:cBhvr>
                                        <p:cTn id="9" dur="1000" fill="hold"/>
                                        <p:tgtEl>
                                          <p:spTgt spid="102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30"/>
                                        </p:tgtEl>
                                        <p:attrNameLst>
                                          <p:attrName>style.visibility</p:attrName>
                                        </p:attrNameLst>
                                      </p:cBhvr>
                                      <p:to>
                                        <p:strVal val="visible"/>
                                      </p:to>
                                    </p:set>
                                    <p:animEffect transition="in" filter="fade">
                                      <p:cBhvr>
                                        <p:cTn id="12" dur="1000"/>
                                        <p:tgtEl>
                                          <p:spTgt spid="1030"/>
                                        </p:tgtEl>
                                      </p:cBhvr>
                                    </p:animEffect>
                                    <p:anim calcmode="lin" valueType="num">
                                      <p:cBhvr>
                                        <p:cTn id="13" dur="1000" fill="hold"/>
                                        <p:tgtEl>
                                          <p:spTgt spid="1030"/>
                                        </p:tgtEl>
                                        <p:attrNameLst>
                                          <p:attrName>ppt_x</p:attrName>
                                        </p:attrNameLst>
                                      </p:cBhvr>
                                      <p:tavLst>
                                        <p:tav tm="0">
                                          <p:val>
                                            <p:strVal val="#ppt_x"/>
                                          </p:val>
                                        </p:tav>
                                        <p:tav tm="100000">
                                          <p:val>
                                            <p:strVal val="#ppt_x"/>
                                          </p:val>
                                        </p:tav>
                                      </p:tavLst>
                                    </p:anim>
                                    <p:anim calcmode="lin" valueType="num">
                                      <p:cBhvr>
                                        <p:cTn id="14" dur="1000" fill="hold"/>
                                        <p:tgtEl>
                                          <p:spTgt spid="103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032"/>
                                        </p:tgtEl>
                                        <p:attrNameLst>
                                          <p:attrName>style.visibility</p:attrName>
                                        </p:attrNameLst>
                                      </p:cBhvr>
                                      <p:to>
                                        <p:strVal val="visible"/>
                                      </p:to>
                                    </p:set>
                                    <p:animEffect transition="in" filter="fade">
                                      <p:cBhvr>
                                        <p:cTn id="17" dur="1000"/>
                                        <p:tgtEl>
                                          <p:spTgt spid="1032"/>
                                        </p:tgtEl>
                                      </p:cBhvr>
                                    </p:animEffect>
                                    <p:anim calcmode="lin" valueType="num">
                                      <p:cBhvr>
                                        <p:cTn id="18" dur="1000" fill="hold"/>
                                        <p:tgtEl>
                                          <p:spTgt spid="1032"/>
                                        </p:tgtEl>
                                        <p:attrNameLst>
                                          <p:attrName>ppt_x</p:attrName>
                                        </p:attrNameLst>
                                      </p:cBhvr>
                                      <p:tavLst>
                                        <p:tav tm="0">
                                          <p:val>
                                            <p:strVal val="#ppt_x"/>
                                          </p:val>
                                        </p:tav>
                                        <p:tav tm="100000">
                                          <p:val>
                                            <p:strVal val="#ppt_x"/>
                                          </p:val>
                                        </p:tav>
                                      </p:tavLst>
                                    </p:anim>
                                    <p:anim calcmode="lin" valueType="num">
                                      <p:cBhvr>
                                        <p:cTn id="19" dur="1000" fill="hold"/>
                                        <p:tgtEl>
                                          <p:spTgt spid="1032"/>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037"/>
                                        </p:tgtEl>
                                        <p:attrNameLst>
                                          <p:attrName>style.visibility</p:attrName>
                                        </p:attrNameLst>
                                      </p:cBhvr>
                                      <p:to>
                                        <p:strVal val="visible"/>
                                      </p:to>
                                    </p:set>
                                    <p:animEffect transition="in" filter="fade">
                                      <p:cBhvr>
                                        <p:cTn id="22" dur="1000"/>
                                        <p:tgtEl>
                                          <p:spTgt spid="1037"/>
                                        </p:tgtEl>
                                      </p:cBhvr>
                                    </p:animEffect>
                                    <p:anim calcmode="lin" valueType="num">
                                      <p:cBhvr>
                                        <p:cTn id="23" dur="1000" fill="hold"/>
                                        <p:tgtEl>
                                          <p:spTgt spid="1037"/>
                                        </p:tgtEl>
                                        <p:attrNameLst>
                                          <p:attrName>ppt_x</p:attrName>
                                        </p:attrNameLst>
                                      </p:cBhvr>
                                      <p:tavLst>
                                        <p:tav tm="0">
                                          <p:val>
                                            <p:strVal val="#ppt_x"/>
                                          </p:val>
                                        </p:tav>
                                        <p:tav tm="100000">
                                          <p:val>
                                            <p:strVal val="#ppt_x"/>
                                          </p:val>
                                        </p:tav>
                                      </p:tavLst>
                                    </p:anim>
                                    <p:anim calcmode="lin" valueType="num">
                                      <p:cBhvr>
                                        <p:cTn id="24" dur="1000" fill="hold"/>
                                        <p:tgtEl>
                                          <p:spTgt spid="1037"/>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039"/>
                                        </p:tgtEl>
                                        <p:attrNameLst>
                                          <p:attrName>style.visibility</p:attrName>
                                        </p:attrNameLst>
                                      </p:cBhvr>
                                      <p:to>
                                        <p:strVal val="visible"/>
                                      </p:to>
                                    </p:set>
                                    <p:animEffect transition="in" filter="fade">
                                      <p:cBhvr>
                                        <p:cTn id="27" dur="1000"/>
                                        <p:tgtEl>
                                          <p:spTgt spid="1039"/>
                                        </p:tgtEl>
                                      </p:cBhvr>
                                    </p:animEffect>
                                    <p:anim calcmode="lin" valueType="num">
                                      <p:cBhvr>
                                        <p:cTn id="28" dur="1000" fill="hold"/>
                                        <p:tgtEl>
                                          <p:spTgt spid="1039"/>
                                        </p:tgtEl>
                                        <p:attrNameLst>
                                          <p:attrName>ppt_x</p:attrName>
                                        </p:attrNameLst>
                                      </p:cBhvr>
                                      <p:tavLst>
                                        <p:tav tm="0">
                                          <p:val>
                                            <p:strVal val="#ppt_x"/>
                                          </p:val>
                                        </p:tav>
                                        <p:tav tm="100000">
                                          <p:val>
                                            <p:strVal val="#ppt_x"/>
                                          </p:val>
                                        </p:tav>
                                      </p:tavLst>
                                    </p:anim>
                                    <p:anim calcmode="lin" valueType="num">
                                      <p:cBhvr>
                                        <p:cTn id="29" dur="1000" fill="hold"/>
                                        <p:tgtEl>
                                          <p:spTgt spid="1039"/>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26"/>
                                        </p:tgtEl>
                                        <p:attrNameLst>
                                          <p:attrName>style.visibility</p:attrName>
                                        </p:attrNameLst>
                                      </p:cBhvr>
                                      <p:to>
                                        <p:strVal val="visible"/>
                                      </p:to>
                                    </p:set>
                                    <p:animEffect transition="in" filter="fade">
                                      <p:cBhvr>
                                        <p:cTn id="32" dur="1000"/>
                                        <p:tgtEl>
                                          <p:spTgt spid="1026"/>
                                        </p:tgtEl>
                                      </p:cBhvr>
                                    </p:animEffect>
                                    <p:anim calcmode="lin" valueType="num">
                                      <p:cBhvr>
                                        <p:cTn id="33" dur="1000" fill="hold"/>
                                        <p:tgtEl>
                                          <p:spTgt spid="1026"/>
                                        </p:tgtEl>
                                        <p:attrNameLst>
                                          <p:attrName>ppt_x</p:attrName>
                                        </p:attrNameLst>
                                      </p:cBhvr>
                                      <p:tavLst>
                                        <p:tav tm="0">
                                          <p:val>
                                            <p:strVal val="#ppt_x"/>
                                          </p:val>
                                        </p:tav>
                                        <p:tav tm="100000">
                                          <p:val>
                                            <p:strVal val="#ppt_x"/>
                                          </p:val>
                                        </p:tav>
                                      </p:tavLst>
                                    </p:anim>
                                    <p:anim calcmode="lin" valueType="num">
                                      <p:cBhvr>
                                        <p:cTn id="34" dur="1000" fill="hold"/>
                                        <p:tgtEl>
                                          <p:spTgt spid="1026"/>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031"/>
                                        </p:tgtEl>
                                        <p:attrNameLst>
                                          <p:attrName>style.visibility</p:attrName>
                                        </p:attrNameLst>
                                      </p:cBhvr>
                                      <p:to>
                                        <p:strVal val="visible"/>
                                      </p:to>
                                    </p:set>
                                    <p:animEffect transition="in" filter="fade">
                                      <p:cBhvr>
                                        <p:cTn id="37" dur="1000"/>
                                        <p:tgtEl>
                                          <p:spTgt spid="1031"/>
                                        </p:tgtEl>
                                      </p:cBhvr>
                                    </p:animEffect>
                                    <p:anim calcmode="lin" valueType="num">
                                      <p:cBhvr>
                                        <p:cTn id="38" dur="1000" fill="hold"/>
                                        <p:tgtEl>
                                          <p:spTgt spid="1031"/>
                                        </p:tgtEl>
                                        <p:attrNameLst>
                                          <p:attrName>ppt_x</p:attrName>
                                        </p:attrNameLst>
                                      </p:cBhvr>
                                      <p:tavLst>
                                        <p:tav tm="0">
                                          <p:val>
                                            <p:strVal val="#ppt_x"/>
                                          </p:val>
                                        </p:tav>
                                        <p:tav tm="100000">
                                          <p:val>
                                            <p:strVal val="#ppt_x"/>
                                          </p:val>
                                        </p:tav>
                                      </p:tavLst>
                                    </p:anim>
                                    <p:anim calcmode="lin" valueType="num">
                                      <p:cBhvr>
                                        <p:cTn id="39" dur="1000" fill="hold"/>
                                        <p:tgtEl>
                                          <p:spTgt spid="1031"/>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033"/>
                                        </p:tgtEl>
                                        <p:attrNameLst>
                                          <p:attrName>style.visibility</p:attrName>
                                        </p:attrNameLst>
                                      </p:cBhvr>
                                      <p:to>
                                        <p:strVal val="visible"/>
                                      </p:to>
                                    </p:set>
                                    <p:animEffect transition="in" filter="fade">
                                      <p:cBhvr>
                                        <p:cTn id="42" dur="1000"/>
                                        <p:tgtEl>
                                          <p:spTgt spid="1033"/>
                                        </p:tgtEl>
                                      </p:cBhvr>
                                    </p:animEffect>
                                    <p:anim calcmode="lin" valueType="num">
                                      <p:cBhvr>
                                        <p:cTn id="43" dur="1000" fill="hold"/>
                                        <p:tgtEl>
                                          <p:spTgt spid="1033"/>
                                        </p:tgtEl>
                                        <p:attrNameLst>
                                          <p:attrName>ppt_x</p:attrName>
                                        </p:attrNameLst>
                                      </p:cBhvr>
                                      <p:tavLst>
                                        <p:tav tm="0">
                                          <p:val>
                                            <p:strVal val="#ppt_x"/>
                                          </p:val>
                                        </p:tav>
                                        <p:tav tm="100000">
                                          <p:val>
                                            <p:strVal val="#ppt_x"/>
                                          </p:val>
                                        </p:tav>
                                      </p:tavLst>
                                    </p:anim>
                                    <p:anim calcmode="lin" valueType="num">
                                      <p:cBhvr>
                                        <p:cTn id="44" dur="1000" fill="hold"/>
                                        <p:tgtEl>
                                          <p:spTgt spid="10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0" grpId="0" animBg="1"/>
      <p:bldP spid="1031" grpId="0"/>
      <p:bldP spid="1032" grpId="0" animBg="1"/>
      <p:bldP spid="1033"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A627955B-2D93-EFC3-7319-5027D2448538}"/>
              </a:ext>
            </a:extLst>
          </p:cNvPr>
          <p:cNvPicPr>
            <a:picLocks noChangeAspect="1"/>
          </p:cNvPicPr>
          <p:nvPr/>
        </p:nvPicPr>
        <p:blipFill rotWithShape="1">
          <a:blip r:embed="rId2">
            <a:extLst>
              <a:ext uri="{28A0092B-C50C-407E-A947-70E740481C1C}">
                <a14:useLocalDpi xmlns:a14="http://schemas.microsoft.com/office/drawing/2010/main" val="0"/>
              </a:ext>
            </a:extLst>
          </a:blip>
          <a:srcRect l="18042" t="27916" r="17773" b="28065"/>
          <a:stretch/>
        </p:blipFill>
        <p:spPr>
          <a:xfrm>
            <a:off x="6536486" y="488926"/>
            <a:ext cx="5369442" cy="2845512"/>
          </a:xfrm>
          <a:prstGeom prst="rect">
            <a:avLst/>
          </a:prstGeom>
        </p:spPr>
      </p:pic>
      <p:pic>
        <p:nvPicPr>
          <p:cNvPr id="15" name="Picture 14">
            <a:extLst>
              <a:ext uri="{FF2B5EF4-FFF2-40B4-BE49-F238E27FC236}">
                <a16:creationId xmlns:a16="http://schemas.microsoft.com/office/drawing/2014/main" id="{41CD0309-EC1A-1022-75E2-C7B10C61F805}"/>
              </a:ext>
            </a:extLst>
          </p:cNvPr>
          <p:cNvPicPr>
            <a:picLocks noChangeAspect="1"/>
          </p:cNvPicPr>
          <p:nvPr/>
        </p:nvPicPr>
        <p:blipFill>
          <a:blip r:embed="rId3"/>
          <a:stretch>
            <a:fillRect/>
          </a:stretch>
        </p:blipFill>
        <p:spPr>
          <a:xfrm>
            <a:off x="2098668" y="704391"/>
            <a:ext cx="3923508" cy="3005240"/>
          </a:xfrm>
          <a:prstGeom prst="rect">
            <a:avLst/>
          </a:prstGeom>
        </p:spPr>
      </p:pic>
      <p:grpSp>
        <p:nvGrpSpPr>
          <p:cNvPr id="3" name="Group 2">
            <a:extLst>
              <a:ext uri="{FF2B5EF4-FFF2-40B4-BE49-F238E27FC236}">
                <a16:creationId xmlns:a16="http://schemas.microsoft.com/office/drawing/2014/main" id="{2F533F59-E078-573F-EBA8-4699DEF201EF}"/>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A282D865-0517-F015-E0A5-28248B99F1F3}"/>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58D07E3A-8F2F-CA4A-2808-262220DC073D}"/>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D3B8A341-3F33-451A-FA80-063448BDF813}"/>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79DBFEDA-B288-7196-89DD-26439563BCC2}"/>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7EE33EEA-9259-C57E-F734-7E97E8CA49A8}"/>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61B11047-59DC-DE22-E6CA-DE2DEC026E50}"/>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pic>
        <p:nvPicPr>
          <p:cNvPr id="11" name="Picture 10">
            <a:extLst>
              <a:ext uri="{FF2B5EF4-FFF2-40B4-BE49-F238E27FC236}">
                <a16:creationId xmlns:a16="http://schemas.microsoft.com/office/drawing/2014/main" id="{332D11A3-92AB-21A2-CBAA-5ECFFCBF455B}"/>
              </a:ext>
            </a:extLst>
          </p:cNvPr>
          <p:cNvPicPr>
            <a:picLocks noChangeAspect="1"/>
          </p:cNvPicPr>
          <p:nvPr/>
        </p:nvPicPr>
        <p:blipFill>
          <a:blip r:embed="rId4"/>
          <a:stretch>
            <a:fillRect/>
          </a:stretch>
        </p:blipFill>
        <p:spPr>
          <a:xfrm>
            <a:off x="3330615" y="4480140"/>
            <a:ext cx="2618218" cy="1584474"/>
          </a:xfrm>
          <a:prstGeom prst="rect">
            <a:avLst/>
          </a:prstGeom>
        </p:spPr>
      </p:pic>
      <p:sp>
        <p:nvSpPr>
          <p:cNvPr id="12" name="TextBox 11">
            <a:extLst>
              <a:ext uri="{FF2B5EF4-FFF2-40B4-BE49-F238E27FC236}">
                <a16:creationId xmlns:a16="http://schemas.microsoft.com/office/drawing/2014/main" id="{B0ED08E6-935B-A5FA-C4DD-45CE0A7E427E}"/>
              </a:ext>
            </a:extLst>
          </p:cNvPr>
          <p:cNvSpPr txBox="1"/>
          <p:nvPr/>
        </p:nvSpPr>
        <p:spPr>
          <a:xfrm>
            <a:off x="3744989" y="6111895"/>
            <a:ext cx="1789471" cy="707886"/>
          </a:xfrm>
          <a:prstGeom prst="rect">
            <a:avLst/>
          </a:prstGeom>
          <a:noFill/>
        </p:spPr>
        <p:txBody>
          <a:bodyPr wrap="square" rtlCol="0">
            <a:spAutoFit/>
          </a:bodyPr>
          <a:lstStyle/>
          <a:p>
            <a:r>
              <a:rPr lang="en-US" sz="4000" b="1" dirty="0">
                <a:solidFill>
                  <a:srgbClr val="E56B6F"/>
                </a:solidFill>
              </a:rPr>
              <a:t>70 dB</a:t>
            </a:r>
          </a:p>
        </p:txBody>
      </p:sp>
      <p:sp>
        <p:nvSpPr>
          <p:cNvPr id="13" name="TextBox 12">
            <a:extLst>
              <a:ext uri="{FF2B5EF4-FFF2-40B4-BE49-F238E27FC236}">
                <a16:creationId xmlns:a16="http://schemas.microsoft.com/office/drawing/2014/main" id="{CD906B5D-C560-FFF6-EFFE-DD51483383E5}"/>
              </a:ext>
            </a:extLst>
          </p:cNvPr>
          <p:cNvSpPr txBox="1"/>
          <p:nvPr/>
        </p:nvSpPr>
        <p:spPr>
          <a:xfrm>
            <a:off x="1565349" y="4080030"/>
            <a:ext cx="2965131" cy="400110"/>
          </a:xfrm>
          <a:prstGeom prst="rect">
            <a:avLst/>
          </a:prstGeom>
          <a:noFill/>
        </p:spPr>
        <p:txBody>
          <a:bodyPr wrap="square">
            <a:spAutoFit/>
          </a:bodyPr>
          <a:lstStyle/>
          <a:p>
            <a:r>
              <a:rPr lang="ar-EG" sz="2000" b="1" dirty="0">
                <a:solidFill>
                  <a:srgbClr val="E56B6F"/>
                </a:solidFill>
                <a:latin typeface="Simplified Arabic" panose="02020603050405020304" pitchFamily="18" charset="-78"/>
                <a:cs typeface="Simplified Arabic" panose="02020603050405020304" pitchFamily="18" charset="-78"/>
              </a:rPr>
              <a:t>ضوضاء المنطقة الصناعي</a:t>
            </a:r>
            <a:endParaRPr lang="en-US" sz="2000" b="1" dirty="0">
              <a:solidFill>
                <a:srgbClr val="E56B6F"/>
              </a:solidFill>
              <a:latin typeface="Simplified Arabic" panose="02020603050405020304" pitchFamily="18" charset="-78"/>
              <a:cs typeface="Simplified Arabic" panose="02020603050405020304" pitchFamily="18" charset="-78"/>
            </a:endParaRPr>
          </a:p>
        </p:txBody>
      </p:sp>
      <p:pic>
        <p:nvPicPr>
          <p:cNvPr id="14" name="Picture 13">
            <a:extLst>
              <a:ext uri="{FF2B5EF4-FFF2-40B4-BE49-F238E27FC236}">
                <a16:creationId xmlns:a16="http://schemas.microsoft.com/office/drawing/2014/main" id="{2941D7DA-5EB6-6CDA-0EF0-77C601842E6C}"/>
              </a:ext>
            </a:extLst>
          </p:cNvPr>
          <p:cNvPicPr>
            <a:picLocks noChangeAspect="1"/>
          </p:cNvPicPr>
          <p:nvPr/>
        </p:nvPicPr>
        <p:blipFill>
          <a:blip r:embed="rId5"/>
          <a:stretch>
            <a:fillRect/>
          </a:stretch>
        </p:blipFill>
        <p:spPr>
          <a:xfrm>
            <a:off x="-36143" y="4475697"/>
            <a:ext cx="2694587" cy="1679625"/>
          </a:xfrm>
          <a:prstGeom prst="rect">
            <a:avLst/>
          </a:prstGeom>
        </p:spPr>
      </p:pic>
      <p:sp>
        <p:nvSpPr>
          <p:cNvPr id="19" name="TextBox 18">
            <a:extLst>
              <a:ext uri="{FF2B5EF4-FFF2-40B4-BE49-F238E27FC236}">
                <a16:creationId xmlns:a16="http://schemas.microsoft.com/office/drawing/2014/main" id="{6C7A4F51-7CE8-5DE0-6C3C-6A0829B82053}"/>
              </a:ext>
            </a:extLst>
          </p:cNvPr>
          <p:cNvSpPr txBox="1"/>
          <p:nvPr/>
        </p:nvSpPr>
        <p:spPr>
          <a:xfrm>
            <a:off x="985339" y="6248544"/>
            <a:ext cx="1789471" cy="707886"/>
          </a:xfrm>
          <a:prstGeom prst="rect">
            <a:avLst/>
          </a:prstGeom>
          <a:noFill/>
        </p:spPr>
        <p:txBody>
          <a:bodyPr wrap="square" rtlCol="0">
            <a:spAutoFit/>
          </a:bodyPr>
          <a:lstStyle/>
          <a:p>
            <a:r>
              <a:rPr lang="en-US" sz="4000" b="1" dirty="0">
                <a:solidFill>
                  <a:srgbClr val="E56B6F"/>
                </a:solidFill>
              </a:rPr>
              <a:t>60 dB</a:t>
            </a:r>
          </a:p>
        </p:txBody>
      </p:sp>
      <p:cxnSp>
        <p:nvCxnSpPr>
          <p:cNvPr id="20" name="Straight Arrow Connector 19">
            <a:extLst>
              <a:ext uri="{FF2B5EF4-FFF2-40B4-BE49-F238E27FC236}">
                <a16:creationId xmlns:a16="http://schemas.microsoft.com/office/drawing/2014/main" id="{A1B3A8CE-DC83-7923-14E9-AB07DB4B60E7}"/>
              </a:ext>
            </a:extLst>
          </p:cNvPr>
          <p:cNvCxnSpPr>
            <a:cxnSpLocks/>
          </p:cNvCxnSpPr>
          <p:nvPr/>
        </p:nvCxnSpPr>
        <p:spPr>
          <a:xfrm flipH="1">
            <a:off x="2511016" y="5642860"/>
            <a:ext cx="819599" cy="0"/>
          </a:xfrm>
          <a:prstGeom prst="straightConnector1">
            <a:avLst/>
          </a:prstGeom>
          <a:ln w="38100">
            <a:solidFill>
              <a:srgbClr val="E56B6F"/>
            </a:solidFill>
            <a:prstDash val="sysDash"/>
            <a:headEnd type="oval" w="med" len="med"/>
            <a:tailEnd type="triangle"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D1C98983-B4F1-030D-7441-9F92E60A2AE0}"/>
              </a:ext>
            </a:extLst>
          </p:cNvPr>
          <p:cNvSpPr txBox="1"/>
          <p:nvPr/>
        </p:nvSpPr>
        <p:spPr>
          <a:xfrm>
            <a:off x="164876" y="536842"/>
            <a:ext cx="2965131" cy="400110"/>
          </a:xfrm>
          <a:prstGeom prst="rect">
            <a:avLst/>
          </a:prstGeom>
          <a:noFill/>
        </p:spPr>
        <p:txBody>
          <a:bodyPr wrap="square">
            <a:spAutoFit/>
          </a:bodyPr>
          <a:lstStyle/>
          <a:p>
            <a:r>
              <a:rPr lang="ar-EG" sz="2000" b="1" dirty="0">
                <a:solidFill>
                  <a:srgbClr val="4CCE7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الضوضاء المرورية</a:t>
            </a:r>
            <a:endParaRPr lang="en-US" sz="2000" b="1" dirty="0">
              <a:solidFill>
                <a:srgbClr val="4CCE71"/>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pic>
        <p:nvPicPr>
          <p:cNvPr id="23" name="Picture 22">
            <a:extLst>
              <a:ext uri="{FF2B5EF4-FFF2-40B4-BE49-F238E27FC236}">
                <a16:creationId xmlns:a16="http://schemas.microsoft.com/office/drawing/2014/main" id="{5D417BE9-3076-EA85-5258-ECC5DF9B83E5}"/>
              </a:ext>
            </a:extLst>
          </p:cNvPr>
          <p:cNvPicPr>
            <a:picLocks noChangeAspect="1"/>
          </p:cNvPicPr>
          <p:nvPr/>
        </p:nvPicPr>
        <p:blipFill>
          <a:blip r:embed="rId6"/>
          <a:stretch>
            <a:fillRect/>
          </a:stretch>
        </p:blipFill>
        <p:spPr>
          <a:xfrm>
            <a:off x="-36143" y="936952"/>
            <a:ext cx="1949196" cy="3234448"/>
          </a:xfrm>
          <a:prstGeom prst="rect">
            <a:avLst/>
          </a:prstGeom>
        </p:spPr>
      </p:pic>
      <p:pic>
        <p:nvPicPr>
          <p:cNvPr id="16" name="Picture 15">
            <a:extLst>
              <a:ext uri="{FF2B5EF4-FFF2-40B4-BE49-F238E27FC236}">
                <a16:creationId xmlns:a16="http://schemas.microsoft.com/office/drawing/2014/main" id="{AE6B44B1-01E0-8B3A-5508-406A1879C3A8}"/>
              </a:ext>
            </a:extLst>
          </p:cNvPr>
          <p:cNvPicPr>
            <a:picLocks noChangeAspect="1"/>
          </p:cNvPicPr>
          <p:nvPr/>
        </p:nvPicPr>
        <p:blipFill rotWithShape="1">
          <a:blip r:embed="rId7">
            <a:extLst>
              <a:ext uri="{28A0092B-C50C-407E-A947-70E740481C1C}">
                <a14:useLocalDpi xmlns:a14="http://schemas.microsoft.com/office/drawing/2010/main" val="0"/>
              </a:ext>
            </a:extLst>
          </a:blip>
          <a:srcRect l="18166" t="29212" r="18016" b="28014"/>
          <a:stretch/>
        </p:blipFill>
        <p:spPr>
          <a:xfrm>
            <a:off x="5730345" y="3429000"/>
            <a:ext cx="6245158" cy="3234448"/>
          </a:xfrm>
          <a:prstGeom prst="rect">
            <a:avLst/>
          </a:prstGeom>
        </p:spPr>
      </p:pic>
      <p:cxnSp>
        <p:nvCxnSpPr>
          <p:cNvPr id="21" name="Straight Arrow Connector 20">
            <a:extLst>
              <a:ext uri="{FF2B5EF4-FFF2-40B4-BE49-F238E27FC236}">
                <a16:creationId xmlns:a16="http://schemas.microsoft.com/office/drawing/2014/main" id="{75557979-D0C3-BAC7-0C6D-96889171077F}"/>
              </a:ext>
            </a:extLst>
          </p:cNvPr>
          <p:cNvCxnSpPr/>
          <p:nvPr/>
        </p:nvCxnSpPr>
        <p:spPr>
          <a:xfrm>
            <a:off x="8998839" y="2904392"/>
            <a:ext cx="0" cy="1346596"/>
          </a:xfrm>
          <a:prstGeom prst="straightConnector1">
            <a:avLst/>
          </a:prstGeom>
          <a:ln w="38100">
            <a:solidFill>
              <a:srgbClr val="459422"/>
            </a:solidFill>
            <a:prstDash val="sysDash"/>
            <a:headEnd type="oval" w="med" len="med"/>
            <a:tailEnd type="triangle"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6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barn(inVertical)">
                                      <p:cBhvr>
                                        <p:cTn id="12" dur="500"/>
                                        <p:tgtEl>
                                          <p:spTgt spid="21"/>
                                        </p:tgtEl>
                                      </p:cBhvr>
                                    </p:animEffect>
                                  </p:childTnLst>
                                </p:cTn>
                              </p:par>
                              <p:par>
                                <p:cTn id="13" presetID="16" presetClass="entr" presetSubtype="21"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barn(inVertical)">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down)">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1000"/>
                                        <p:tgtEl>
                                          <p:spTgt spid="13"/>
                                        </p:tgtEl>
                                      </p:cBhvr>
                                    </p:animEffect>
                                    <p:anim calcmode="lin" valueType="num">
                                      <p:cBhvr>
                                        <p:cTn id="26" dur="1000" fill="hold"/>
                                        <p:tgtEl>
                                          <p:spTgt spid="13"/>
                                        </p:tgtEl>
                                        <p:attrNameLst>
                                          <p:attrName>ppt_x</p:attrName>
                                        </p:attrNameLst>
                                      </p:cBhvr>
                                      <p:tavLst>
                                        <p:tav tm="0">
                                          <p:val>
                                            <p:strVal val="#ppt_x"/>
                                          </p:val>
                                        </p:tav>
                                        <p:tav tm="100000">
                                          <p:val>
                                            <p:strVal val="#ppt_x"/>
                                          </p:val>
                                        </p:tav>
                                      </p:tavLst>
                                    </p:anim>
                                    <p:anim calcmode="lin" valueType="num">
                                      <p:cBhvr>
                                        <p:cTn id="27" dur="1000" fill="hold"/>
                                        <p:tgtEl>
                                          <p:spTgt spid="13"/>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1000"/>
                                        <p:tgtEl>
                                          <p:spTgt spid="11"/>
                                        </p:tgtEl>
                                      </p:cBhvr>
                                    </p:animEffect>
                                    <p:anim calcmode="lin" valueType="num">
                                      <p:cBhvr>
                                        <p:cTn id="31" dur="1000" fill="hold"/>
                                        <p:tgtEl>
                                          <p:spTgt spid="11"/>
                                        </p:tgtEl>
                                        <p:attrNameLst>
                                          <p:attrName>ppt_x</p:attrName>
                                        </p:attrNameLst>
                                      </p:cBhvr>
                                      <p:tavLst>
                                        <p:tav tm="0">
                                          <p:val>
                                            <p:strVal val="#ppt_x"/>
                                          </p:val>
                                        </p:tav>
                                        <p:tav tm="100000">
                                          <p:val>
                                            <p:strVal val="#ppt_x"/>
                                          </p:val>
                                        </p:tav>
                                      </p:tavLst>
                                    </p:anim>
                                    <p:anim calcmode="lin" valueType="num">
                                      <p:cBhvr>
                                        <p:cTn id="32" dur="1000" fill="hold"/>
                                        <p:tgtEl>
                                          <p:spTgt spid="11"/>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barn(inVertical)">
                                      <p:cBhvr>
                                        <p:cTn id="42" dur="500"/>
                                        <p:tgtEl>
                                          <p:spTgt spid="14"/>
                                        </p:tgtEl>
                                      </p:cBhvr>
                                    </p:animEffect>
                                  </p:childTnLst>
                                </p:cTn>
                              </p:par>
                              <p:par>
                                <p:cTn id="43" presetID="16" presetClass="entr" presetSubtype="21"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barn(inVertical)">
                                      <p:cBhvr>
                                        <p:cTn id="45" dur="500"/>
                                        <p:tgtEl>
                                          <p:spTgt spid="19"/>
                                        </p:tgtEl>
                                      </p:cBhvr>
                                    </p:animEffect>
                                  </p:childTnLst>
                                </p:cTn>
                              </p:par>
                              <p:par>
                                <p:cTn id="46" presetID="2" presetClass="entr" presetSubtype="2" fill="hold" nodeType="withEffect">
                                  <p:stCondLst>
                                    <p:cond delay="0"/>
                                  </p:stCondLst>
                                  <p:childTnLst>
                                    <p:set>
                                      <p:cBhvr>
                                        <p:cTn id="47" dur="1" fill="hold">
                                          <p:stCondLst>
                                            <p:cond delay="0"/>
                                          </p:stCondLst>
                                        </p:cTn>
                                        <p:tgtEl>
                                          <p:spTgt spid="20"/>
                                        </p:tgtEl>
                                        <p:attrNameLst>
                                          <p:attrName>style.visibility</p:attrName>
                                        </p:attrNameLst>
                                      </p:cBhvr>
                                      <p:to>
                                        <p:strVal val="visible"/>
                                      </p:to>
                                    </p:set>
                                    <p:anim calcmode="lin" valueType="num">
                                      <p:cBhvr additive="base">
                                        <p:cTn id="48" dur="500" fill="hold"/>
                                        <p:tgtEl>
                                          <p:spTgt spid="20"/>
                                        </p:tgtEl>
                                        <p:attrNameLst>
                                          <p:attrName>ppt_x</p:attrName>
                                        </p:attrNameLst>
                                      </p:cBhvr>
                                      <p:tavLst>
                                        <p:tav tm="0">
                                          <p:val>
                                            <p:strVal val="1+#ppt_w/2"/>
                                          </p:val>
                                        </p:tav>
                                        <p:tav tm="100000">
                                          <p:val>
                                            <p:strVal val="#ppt_x"/>
                                          </p:val>
                                        </p:tav>
                                      </p:tavLst>
                                    </p:anim>
                                    <p:anim calcmode="lin" valueType="num">
                                      <p:cBhvr additive="base">
                                        <p:cTn id="49"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1000"/>
                                        <p:tgtEl>
                                          <p:spTgt spid="22"/>
                                        </p:tgtEl>
                                      </p:cBhvr>
                                    </p:animEffect>
                                    <p:anim calcmode="lin" valueType="num">
                                      <p:cBhvr>
                                        <p:cTn id="55" dur="1000" fill="hold"/>
                                        <p:tgtEl>
                                          <p:spTgt spid="22"/>
                                        </p:tgtEl>
                                        <p:attrNameLst>
                                          <p:attrName>ppt_x</p:attrName>
                                        </p:attrNameLst>
                                      </p:cBhvr>
                                      <p:tavLst>
                                        <p:tav tm="0">
                                          <p:val>
                                            <p:strVal val="#ppt_x"/>
                                          </p:val>
                                        </p:tav>
                                        <p:tav tm="100000">
                                          <p:val>
                                            <p:strVal val="#ppt_x"/>
                                          </p:val>
                                        </p:tav>
                                      </p:tavLst>
                                    </p:anim>
                                    <p:anim calcmode="lin" valueType="num">
                                      <p:cBhvr>
                                        <p:cTn id="56" dur="1000" fill="hold"/>
                                        <p:tgtEl>
                                          <p:spTgt spid="22"/>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1000"/>
                                        <p:tgtEl>
                                          <p:spTgt spid="23"/>
                                        </p:tgtEl>
                                      </p:cBhvr>
                                    </p:animEffect>
                                    <p:anim calcmode="lin" valueType="num">
                                      <p:cBhvr>
                                        <p:cTn id="60" dur="1000" fill="hold"/>
                                        <p:tgtEl>
                                          <p:spTgt spid="23"/>
                                        </p:tgtEl>
                                        <p:attrNameLst>
                                          <p:attrName>ppt_x</p:attrName>
                                        </p:attrNameLst>
                                      </p:cBhvr>
                                      <p:tavLst>
                                        <p:tav tm="0">
                                          <p:val>
                                            <p:strVal val="#ppt_x"/>
                                          </p:val>
                                        </p:tav>
                                        <p:tav tm="100000">
                                          <p:val>
                                            <p:strVal val="#ppt_x"/>
                                          </p:val>
                                        </p:tav>
                                      </p:tavLst>
                                    </p:anim>
                                    <p:anim calcmode="lin" valueType="num">
                                      <p:cBhvr>
                                        <p:cTn id="61"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9" grpId="0"/>
      <p:bldP spid="2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38255114-885B-39BE-0732-FAC82299E815}"/>
              </a:ext>
            </a:extLst>
          </p:cNvPr>
          <p:cNvPicPr>
            <a:picLocks noChangeAspect="1"/>
          </p:cNvPicPr>
          <p:nvPr/>
        </p:nvPicPr>
        <p:blipFill rotWithShape="1">
          <a:blip r:embed="rId2"/>
          <a:srcRect t="90199" b="637"/>
          <a:stretch/>
        </p:blipFill>
        <p:spPr>
          <a:xfrm>
            <a:off x="11568672" y="2427945"/>
            <a:ext cx="485842" cy="364059"/>
          </a:xfrm>
          <a:prstGeom prst="rect">
            <a:avLst/>
          </a:prstGeom>
        </p:spPr>
      </p:pic>
      <p:pic>
        <p:nvPicPr>
          <p:cNvPr id="3" name="Picture 2">
            <a:extLst>
              <a:ext uri="{FF2B5EF4-FFF2-40B4-BE49-F238E27FC236}">
                <a16:creationId xmlns:a16="http://schemas.microsoft.com/office/drawing/2014/main" id="{219CD5F7-3FBB-90D7-F97C-25D2457CD6E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18662"/>
            <a:ext cx="9695650" cy="6857999"/>
          </a:xfrm>
          <a:prstGeom prst="rect">
            <a:avLst/>
          </a:prstGeom>
        </p:spPr>
      </p:pic>
      <p:sp>
        <p:nvSpPr>
          <p:cNvPr id="7" name="Rectangle 6">
            <a:extLst>
              <a:ext uri="{FF2B5EF4-FFF2-40B4-BE49-F238E27FC236}">
                <a16:creationId xmlns:a16="http://schemas.microsoft.com/office/drawing/2014/main" id="{EB4ACD24-3A44-8C9C-044E-32C5563E103C}"/>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cxnSp>
        <p:nvCxnSpPr>
          <p:cNvPr id="8" name="Straight Connector 7">
            <a:extLst>
              <a:ext uri="{FF2B5EF4-FFF2-40B4-BE49-F238E27FC236}">
                <a16:creationId xmlns:a16="http://schemas.microsoft.com/office/drawing/2014/main" id="{8F5FB5AE-573D-DE1F-E41D-15AA63B85C05}"/>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E47E9A7E-55BB-7BEE-DBBD-6CCA067265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11" name="Picture 10">
            <a:extLst>
              <a:ext uri="{FF2B5EF4-FFF2-40B4-BE49-F238E27FC236}">
                <a16:creationId xmlns:a16="http://schemas.microsoft.com/office/drawing/2014/main" id="{4D551123-3B2F-D434-CBDC-789F09893A9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12" name="TextBox 11">
            <a:extLst>
              <a:ext uri="{FF2B5EF4-FFF2-40B4-BE49-F238E27FC236}">
                <a16:creationId xmlns:a16="http://schemas.microsoft.com/office/drawing/2014/main" id="{A677BC60-5FD1-C265-B744-E1294EC263B0}"/>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3" name="Straight Connector 12">
            <a:extLst>
              <a:ext uri="{FF2B5EF4-FFF2-40B4-BE49-F238E27FC236}">
                <a16:creationId xmlns:a16="http://schemas.microsoft.com/office/drawing/2014/main" id="{ED90E262-9572-FDA2-C94A-9B985FA6627D}"/>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5E53545-7C97-156F-7AE1-D135F0F55668}"/>
              </a:ext>
            </a:extLst>
          </p:cNvPr>
          <p:cNvSpPr txBox="1"/>
          <p:nvPr/>
        </p:nvSpPr>
        <p:spPr>
          <a:xfrm>
            <a:off x="10425296" y="1096099"/>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grpSp>
        <p:nvGrpSpPr>
          <p:cNvPr id="6" name="Group 5">
            <a:extLst>
              <a:ext uri="{FF2B5EF4-FFF2-40B4-BE49-F238E27FC236}">
                <a16:creationId xmlns:a16="http://schemas.microsoft.com/office/drawing/2014/main" id="{F14BAEC0-34EB-5A41-98E0-1F450DA3F6AB}"/>
              </a:ext>
            </a:extLst>
          </p:cNvPr>
          <p:cNvGrpSpPr/>
          <p:nvPr/>
        </p:nvGrpSpPr>
        <p:grpSpPr>
          <a:xfrm>
            <a:off x="11769227" y="1530888"/>
            <a:ext cx="301357" cy="45719"/>
            <a:chOff x="11754116" y="2147483647"/>
            <a:chExt cx="180623" cy="0"/>
          </a:xfrm>
        </p:grpSpPr>
        <p:cxnSp>
          <p:nvCxnSpPr>
            <p:cNvPr id="14" name="Straight Connector 13">
              <a:extLst>
                <a:ext uri="{FF2B5EF4-FFF2-40B4-BE49-F238E27FC236}">
                  <a16:creationId xmlns:a16="http://schemas.microsoft.com/office/drawing/2014/main" id="{1EA78847-391B-8581-BF19-F5D67E2FE410}"/>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5C14977-E740-0EA0-708C-C80387C6CDC7}"/>
                </a:ext>
              </a:extLst>
            </p:cNvPr>
            <p:cNvCxnSpPr/>
            <p:nvPr/>
          </p:nvCxnSpPr>
          <p:spPr>
            <a:xfrm>
              <a:off x="11754116" y="2147483647"/>
              <a:ext cx="180623" cy="0"/>
            </a:xfrm>
            <a:prstGeom prst="line">
              <a:avLst/>
            </a:prstGeom>
            <a:ln w="38100">
              <a:solidFill>
                <a:srgbClr val="EF4F00"/>
              </a:solidFill>
            </a:ln>
          </p:spPr>
          <p:style>
            <a:lnRef idx="1">
              <a:schemeClr val="accent1"/>
            </a:lnRef>
            <a:fillRef idx="0">
              <a:schemeClr val="accent1"/>
            </a:fillRef>
            <a:effectRef idx="0">
              <a:schemeClr val="accent1"/>
            </a:effectRef>
            <a:fontRef idx="minor">
              <a:schemeClr val="tx1"/>
            </a:fontRef>
          </p:style>
        </p:cxnSp>
      </p:grpSp>
      <p:pic>
        <p:nvPicPr>
          <p:cNvPr id="16" name="Picture 15">
            <a:extLst>
              <a:ext uri="{FF2B5EF4-FFF2-40B4-BE49-F238E27FC236}">
                <a16:creationId xmlns:a16="http://schemas.microsoft.com/office/drawing/2014/main" id="{C80A28E2-384F-DF84-2DAF-76A95A58CFA6}"/>
              </a:ext>
            </a:extLst>
          </p:cNvPr>
          <p:cNvPicPr>
            <a:picLocks noChangeAspect="1"/>
          </p:cNvPicPr>
          <p:nvPr/>
        </p:nvPicPr>
        <p:blipFill rotWithShape="1">
          <a:blip r:embed="rId6"/>
          <a:srcRect l="3289" t="5079" r="-4016" b="82488"/>
          <a:stretch/>
        </p:blipFill>
        <p:spPr>
          <a:xfrm>
            <a:off x="11570242" y="610349"/>
            <a:ext cx="582025" cy="527542"/>
          </a:xfrm>
          <a:prstGeom prst="rect">
            <a:avLst/>
          </a:prstGeom>
        </p:spPr>
      </p:pic>
      <p:sp>
        <p:nvSpPr>
          <p:cNvPr id="17" name="TextBox 16">
            <a:extLst>
              <a:ext uri="{FF2B5EF4-FFF2-40B4-BE49-F238E27FC236}">
                <a16:creationId xmlns:a16="http://schemas.microsoft.com/office/drawing/2014/main" id="{8D86CE05-AB99-A2B3-4EEB-3F6B68932957}"/>
              </a:ext>
            </a:extLst>
          </p:cNvPr>
          <p:cNvSpPr txBox="1"/>
          <p:nvPr/>
        </p:nvSpPr>
        <p:spPr>
          <a:xfrm>
            <a:off x="9952272" y="60461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منطقة الدراسة</a:t>
            </a:r>
            <a:endParaRPr lang="en-US" sz="1400" b="1" dirty="0">
              <a:latin typeface="Simplified Arabic" panose="02020603050405020304" pitchFamily="18" charset="-78"/>
              <a:cs typeface="Simplified Arabic" panose="02020603050405020304" pitchFamily="18" charset="-78"/>
            </a:endParaRPr>
          </a:p>
        </p:txBody>
      </p:sp>
      <p:sp>
        <p:nvSpPr>
          <p:cNvPr id="18" name="TextBox 17">
            <a:extLst>
              <a:ext uri="{FF2B5EF4-FFF2-40B4-BE49-F238E27FC236}">
                <a16:creationId xmlns:a16="http://schemas.microsoft.com/office/drawing/2014/main" id="{ABBEADC4-ACF0-5707-2972-84D6D14705B1}"/>
              </a:ext>
            </a:extLst>
          </p:cNvPr>
          <p:cNvSpPr txBox="1"/>
          <p:nvPr/>
        </p:nvSpPr>
        <p:spPr>
          <a:xfrm>
            <a:off x="9960354" y="87110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المنطقة المبنية</a:t>
            </a:r>
            <a:endParaRPr lang="en-US" sz="1400" b="1" dirty="0">
              <a:latin typeface="Simplified Arabic" panose="02020603050405020304" pitchFamily="18" charset="-78"/>
              <a:cs typeface="Simplified Arabic" panose="02020603050405020304" pitchFamily="18" charset="-78"/>
            </a:endParaRPr>
          </a:p>
        </p:txBody>
      </p:sp>
      <p:sp>
        <p:nvSpPr>
          <p:cNvPr id="19" name="TextBox 18">
            <a:extLst>
              <a:ext uri="{FF2B5EF4-FFF2-40B4-BE49-F238E27FC236}">
                <a16:creationId xmlns:a16="http://schemas.microsoft.com/office/drawing/2014/main" id="{8F036259-3B4D-F723-AAE7-10EA527C3964}"/>
              </a:ext>
            </a:extLst>
          </p:cNvPr>
          <p:cNvSpPr txBox="1"/>
          <p:nvPr/>
        </p:nvSpPr>
        <p:spPr>
          <a:xfrm>
            <a:off x="10939797" y="1376732"/>
            <a:ext cx="87179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 </a:t>
            </a:r>
            <a:endParaRPr lang="en-US" sz="1400" b="1" dirty="0">
              <a:latin typeface="Simplified Arabic" panose="02020603050405020304" pitchFamily="18" charset="-78"/>
              <a:cs typeface="Simplified Arabic" panose="02020603050405020304" pitchFamily="18" charset="-78"/>
            </a:endParaRPr>
          </a:p>
        </p:txBody>
      </p:sp>
      <p:sp>
        <p:nvSpPr>
          <p:cNvPr id="20" name="TextBox 19">
            <a:extLst>
              <a:ext uri="{FF2B5EF4-FFF2-40B4-BE49-F238E27FC236}">
                <a16:creationId xmlns:a16="http://schemas.microsoft.com/office/drawing/2014/main" id="{D45D0087-0C83-F52D-D4ED-0D53F01AC2E9}"/>
              </a:ext>
            </a:extLst>
          </p:cNvPr>
          <p:cNvSpPr txBox="1"/>
          <p:nvPr/>
        </p:nvSpPr>
        <p:spPr>
          <a:xfrm>
            <a:off x="9722132" y="1362582"/>
            <a:ext cx="91133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رئيسي</a:t>
            </a:r>
            <a:endParaRPr lang="en-US" sz="1400" b="1" dirty="0">
              <a:latin typeface="Simplified Arabic" panose="02020603050405020304" pitchFamily="18" charset="-78"/>
              <a:cs typeface="Simplified Arabic" panose="02020603050405020304" pitchFamily="18" charset="-78"/>
            </a:endParaRPr>
          </a:p>
        </p:txBody>
      </p:sp>
      <p:sp>
        <p:nvSpPr>
          <p:cNvPr id="21" name="TextBox 20">
            <a:extLst>
              <a:ext uri="{FF2B5EF4-FFF2-40B4-BE49-F238E27FC236}">
                <a16:creationId xmlns:a16="http://schemas.microsoft.com/office/drawing/2014/main" id="{40C05DA0-ED25-1877-C135-CC09B571C7A9}"/>
              </a:ext>
            </a:extLst>
          </p:cNvPr>
          <p:cNvSpPr txBox="1"/>
          <p:nvPr/>
        </p:nvSpPr>
        <p:spPr>
          <a:xfrm>
            <a:off x="10065582" y="1581520"/>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تجميعي</a:t>
            </a:r>
            <a:endParaRPr lang="en-US" sz="1400" b="1" dirty="0">
              <a:latin typeface="Simplified Arabic" panose="02020603050405020304" pitchFamily="18" charset="-78"/>
              <a:cs typeface="Simplified Arabic" panose="02020603050405020304" pitchFamily="18" charset="-78"/>
            </a:endParaRPr>
          </a:p>
        </p:txBody>
      </p:sp>
      <p:sp>
        <p:nvSpPr>
          <p:cNvPr id="22" name="TextBox 21">
            <a:extLst>
              <a:ext uri="{FF2B5EF4-FFF2-40B4-BE49-F238E27FC236}">
                <a16:creationId xmlns:a16="http://schemas.microsoft.com/office/drawing/2014/main" id="{3320976A-7731-3E71-589C-378C776C7FBE}"/>
              </a:ext>
            </a:extLst>
          </p:cNvPr>
          <p:cNvSpPr txBox="1"/>
          <p:nvPr/>
        </p:nvSpPr>
        <p:spPr>
          <a:xfrm>
            <a:off x="10046991" y="181660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محلي</a:t>
            </a:r>
            <a:endParaRPr lang="en-US" sz="1400" b="1" dirty="0">
              <a:latin typeface="Simplified Arabic" panose="02020603050405020304" pitchFamily="18" charset="-78"/>
              <a:cs typeface="Simplified Arabic" panose="02020603050405020304" pitchFamily="18" charset="-78"/>
            </a:endParaRPr>
          </a:p>
        </p:txBody>
      </p:sp>
      <p:grpSp>
        <p:nvGrpSpPr>
          <p:cNvPr id="23" name="Group 22">
            <a:extLst>
              <a:ext uri="{FF2B5EF4-FFF2-40B4-BE49-F238E27FC236}">
                <a16:creationId xmlns:a16="http://schemas.microsoft.com/office/drawing/2014/main" id="{35E51B24-7B32-F085-62C6-C95537BDBA78}"/>
              </a:ext>
            </a:extLst>
          </p:cNvPr>
          <p:cNvGrpSpPr/>
          <p:nvPr/>
        </p:nvGrpSpPr>
        <p:grpSpPr>
          <a:xfrm>
            <a:off x="10596464" y="1529101"/>
            <a:ext cx="301357" cy="45719"/>
            <a:chOff x="11754116" y="2147483647"/>
            <a:chExt cx="180623" cy="0"/>
          </a:xfrm>
        </p:grpSpPr>
        <p:cxnSp>
          <p:nvCxnSpPr>
            <p:cNvPr id="24" name="Straight Connector 23">
              <a:extLst>
                <a:ext uri="{FF2B5EF4-FFF2-40B4-BE49-F238E27FC236}">
                  <a16:creationId xmlns:a16="http://schemas.microsoft.com/office/drawing/2014/main" id="{7E087E4A-13B4-49FC-70BA-9A62648C9AD2}"/>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E8DB616-2F52-54CA-373B-BDFD7B7FC1FE}"/>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cxnSp>
        <p:nvCxnSpPr>
          <p:cNvPr id="26" name="Straight Connector 25">
            <a:extLst>
              <a:ext uri="{FF2B5EF4-FFF2-40B4-BE49-F238E27FC236}">
                <a16:creationId xmlns:a16="http://schemas.microsoft.com/office/drawing/2014/main" id="{51E85904-427F-F5DE-7C41-E112E00A4A19}"/>
              </a:ext>
            </a:extLst>
          </p:cNvPr>
          <p:cNvCxnSpPr>
            <a:cxnSpLocks/>
          </p:cNvCxnSpPr>
          <p:nvPr/>
        </p:nvCxnSpPr>
        <p:spPr>
          <a:xfrm>
            <a:off x="11769226" y="1751445"/>
            <a:ext cx="301357" cy="0"/>
          </a:xfrm>
          <a:prstGeom prst="line">
            <a:avLst/>
          </a:prstGeom>
          <a:ln w="76200">
            <a:solidFill>
              <a:srgbClr val="A47474"/>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E439F607-975B-50CA-2776-E671E541C4A5}"/>
              </a:ext>
            </a:extLst>
          </p:cNvPr>
          <p:cNvSpPr txBox="1"/>
          <p:nvPr/>
        </p:nvSpPr>
        <p:spPr>
          <a:xfrm>
            <a:off x="8902585" y="158878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حضري</a:t>
            </a:r>
            <a:endParaRPr lang="en-US" sz="1400" b="1" dirty="0">
              <a:latin typeface="Simplified Arabic" panose="02020603050405020304" pitchFamily="18" charset="-78"/>
              <a:cs typeface="Simplified Arabic" panose="02020603050405020304" pitchFamily="18" charset="-78"/>
            </a:endParaRPr>
          </a:p>
        </p:txBody>
      </p:sp>
      <p:cxnSp>
        <p:nvCxnSpPr>
          <p:cNvPr id="28" name="Straight Connector 27">
            <a:extLst>
              <a:ext uri="{FF2B5EF4-FFF2-40B4-BE49-F238E27FC236}">
                <a16:creationId xmlns:a16="http://schemas.microsoft.com/office/drawing/2014/main" id="{8FC48E1A-F940-B125-EC4B-E1CC8DD45542}"/>
              </a:ext>
            </a:extLst>
          </p:cNvPr>
          <p:cNvCxnSpPr>
            <a:cxnSpLocks/>
          </p:cNvCxnSpPr>
          <p:nvPr/>
        </p:nvCxnSpPr>
        <p:spPr>
          <a:xfrm>
            <a:off x="10596465" y="1758712"/>
            <a:ext cx="30135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9070812-5F6D-C2AE-64FF-6C6F163E6BA0}"/>
              </a:ext>
            </a:extLst>
          </p:cNvPr>
          <p:cNvCxnSpPr>
            <a:cxnSpLocks/>
          </p:cNvCxnSpPr>
          <p:nvPr/>
        </p:nvCxnSpPr>
        <p:spPr>
          <a:xfrm>
            <a:off x="11769225" y="1974193"/>
            <a:ext cx="301357" cy="0"/>
          </a:xfrm>
          <a:prstGeom prst="line">
            <a:avLst/>
          </a:prstGeom>
          <a:ln w="762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C7F3D6C7-96E5-A77F-602A-1E31B0B5E2C5}"/>
              </a:ext>
            </a:extLst>
          </p:cNvPr>
          <p:cNvSpPr txBox="1"/>
          <p:nvPr/>
        </p:nvSpPr>
        <p:spPr>
          <a:xfrm>
            <a:off x="10366113" y="2739115"/>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36" name="TextBox 35">
            <a:extLst>
              <a:ext uri="{FF2B5EF4-FFF2-40B4-BE49-F238E27FC236}">
                <a16:creationId xmlns:a16="http://schemas.microsoft.com/office/drawing/2014/main" id="{DEA4C613-298A-2407-CD5B-0AFF76ED40C2}"/>
              </a:ext>
            </a:extLst>
          </p:cNvPr>
          <p:cNvSpPr txBox="1"/>
          <p:nvPr/>
        </p:nvSpPr>
        <p:spPr>
          <a:xfrm>
            <a:off x="10018267" y="2443713"/>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بيت فلسطين</a:t>
            </a:r>
            <a:endParaRPr lang="en-US" sz="1400" b="1" dirty="0">
              <a:latin typeface="Simplified Arabic" panose="02020603050405020304" pitchFamily="18" charset="-78"/>
              <a:cs typeface="Simplified Arabic" panose="02020603050405020304" pitchFamily="18" charset="-78"/>
            </a:endParaRPr>
          </a:p>
        </p:txBody>
      </p:sp>
      <p:pic>
        <p:nvPicPr>
          <p:cNvPr id="41" name="Picture 40">
            <a:extLst>
              <a:ext uri="{FF2B5EF4-FFF2-40B4-BE49-F238E27FC236}">
                <a16:creationId xmlns:a16="http://schemas.microsoft.com/office/drawing/2014/main" id="{48978963-5F02-B28C-B4A3-75472EF3202E}"/>
              </a:ext>
            </a:extLst>
          </p:cNvPr>
          <p:cNvPicPr>
            <a:picLocks noChangeAspect="1"/>
          </p:cNvPicPr>
          <p:nvPr/>
        </p:nvPicPr>
        <p:blipFill rotWithShape="1">
          <a:blip r:embed="rId2"/>
          <a:srcRect b="79356"/>
          <a:stretch/>
        </p:blipFill>
        <p:spPr>
          <a:xfrm>
            <a:off x="11584740" y="3060246"/>
            <a:ext cx="485842" cy="820051"/>
          </a:xfrm>
          <a:prstGeom prst="rect">
            <a:avLst/>
          </a:prstGeom>
        </p:spPr>
      </p:pic>
      <p:sp>
        <p:nvSpPr>
          <p:cNvPr id="43" name="TextBox 42">
            <a:extLst>
              <a:ext uri="{FF2B5EF4-FFF2-40B4-BE49-F238E27FC236}">
                <a16:creationId xmlns:a16="http://schemas.microsoft.com/office/drawing/2014/main" id="{08B4B80D-102B-7870-AFB3-A2B96FBB58C6}"/>
              </a:ext>
            </a:extLst>
          </p:cNvPr>
          <p:cNvSpPr txBox="1"/>
          <p:nvPr/>
        </p:nvSpPr>
        <p:spPr>
          <a:xfrm>
            <a:off x="9960353" y="3097523"/>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منطقة صناعية حرفية</a:t>
            </a:r>
            <a:endParaRPr lang="en-US" sz="1400" b="1" dirty="0">
              <a:latin typeface="Simplified Arabic" panose="02020603050405020304" pitchFamily="18" charset="-78"/>
              <a:cs typeface="Simplified Arabic" panose="02020603050405020304" pitchFamily="18" charset="-78"/>
            </a:endParaRPr>
          </a:p>
        </p:txBody>
      </p:sp>
      <p:sp>
        <p:nvSpPr>
          <p:cNvPr id="44" name="TextBox 43">
            <a:extLst>
              <a:ext uri="{FF2B5EF4-FFF2-40B4-BE49-F238E27FC236}">
                <a16:creationId xmlns:a16="http://schemas.microsoft.com/office/drawing/2014/main" id="{66516670-461B-0055-40A1-D50CB32EF0C6}"/>
              </a:ext>
            </a:extLst>
          </p:cNvPr>
          <p:cNvSpPr txBox="1"/>
          <p:nvPr/>
        </p:nvSpPr>
        <p:spPr>
          <a:xfrm>
            <a:off x="9735010" y="3360714"/>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مناطق تتطور حرفي</a:t>
            </a:r>
            <a:endParaRPr lang="en-US" sz="1400" b="1" dirty="0">
              <a:latin typeface="Simplified Arabic" panose="02020603050405020304" pitchFamily="18" charset="-78"/>
              <a:cs typeface="Simplified Arabic" panose="02020603050405020304" pitchFamily="18" charset="-78"/>
            </a:endParaRPr>
          </a:p>
        </p:txBody>
      </p:sp>
      <p:sp>
        <p:nvSpPr>
          <p:cNvPr id="45" name="TextBox 44">
            <a:extLst>
              <a:ext uri="{FF2B5EF4-FFF2-40B4-BE49-F238E27FC236}">
                <a16:creationId xmlns:a16="http://schemas.microsoft.com/office/drawing/2014/main" id="{FCC0FF96-7817-5092-5451-A5AFBACD5E9E}"/>
              </a:ext>
            </a:extLst>
          </p:cNvPr>
          <p:cNvSpPr txBox="1"/>
          <p:nvPr/>
        </p:nvSpPr>
        <p:spPr>
          <a:xfrm>
            <a:off x="9467935" y="3603969"/>
            <a:ext cx="2248398"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مناطق تتطور صناعي زراعي</a:t>
            </a:r>
            <a:endParaRPr lang="en-US" sz="1400" b="1" dirty="0">
              <a:latin typeface="Simplified Arabic" panose="02020603050405020304" pitchFamily="18" charset="-78"/>
              <a:cs typeface="Simplified Arabic" panose="02020603050405020304" pitchFamily="18" charset="-78"/>
            </a:endParaRPr>
          </a:p>
        </p:txBody>
      </p:sp>
      <p:sp>
        <p:nvSpPr>
          <p:cNvPr id="47" name="TextBox 46">
            <a:extLst>
              <a:ext uri="{FF2B5EF4-FFF2-40B4-BE49-F238E27FC236}">
                <a16:creationId xmlns:a16="http://schemas.microsoft.com/office/drawing/2014/main" id="{8BAC19A3-4A48-9756-54AB-33BF3436BCB2}"/>
              </a:ext>
            </a:extLst>
          </p:cNvPr>
          <p:cNvSpPr txBox="1"/>
          <p:nvPr/>
        </p:nvSpPr>
        <p:spPr>
          <a:xfrm>
            <a:off x="9708802" y="3882845"/>
            <a:ext cx="1963566" cy="492443"/>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محطة معالجة المياه لري المزروعات وانتاج الغاز الحيوي</a:t>
            </a:r>
            <a:endParaRPr lang="en-US" sz="1300" b="1" dirty="0">
              <a:latin typeface="Simplified Arabic" panose="02020603050405020304" pitchFamily="18" charset="-78"/>
              <a:cs typeface="Simplified Arabic" panose="02020603050405020304" pitchFamily="18" charset="-78"/>
            </a:endParaRPr>
          </a:p>
        </p:txBody>
      </p:sp>
      <p:pic>
        <p:nvPicPr>
          <p:cNvPr id="48" name="Picture 47">
            <a:extLst>
              <a:ext uri="{FF2B5EF4-FFF2-40B4-BE49-F238E27FC236}">
                <a16:creationId xmlns:a16="http://schemas.microsoft.com/office/drawing/2014/main" id="{194AECC5-C325-E18C-EE69-DB7E1A6D2393}"/>
              </a:ext>
            </a:extLst>
          </p:cNvPr>
          <p:cNvPicPr>
            <a:picLocks noChangeAspect="1"/>
          </p:cNvPicPr>
          <p:nvPr/>
        </p:nvPicPr>
        <p:blipFill rotWithShape="1">
          <a:blip r:embed="rId2"/>
          <a:srcRect t="33124" b="9801"/>
          <a:stretch/>
        </p:blipFill>
        <p:spPr>
          <a:xfrm>
            <a:off x="11584740" y="4431716"/>
            <a:ext cx="485842" cy="2267291"/>
          </a:xfrm>
          <a:prstGeom prst="rect">
            <a:avLst/>
          </a:prstGeom>
        </p:spPr>
      </p:pic>
      <p:sp>
        <p:nvSpPr>
          <p:cNvPr id="49" name="TextBox 48">
            <a:extLst>
              <a:ext uri="{FF2B5EF4-FFF2-40B4-BE49-F238E27FC236}">
                <a16:creationId xmlns:a16="http://schemas.microsoft.com/office/drawing/2014/main" id="{DF8B1770-D846-CBF2-46FD-A29082C85D1E}"/>
              </a:ext>
            </a:extLst>
          </p:cNvPr>
          <p:cNvSpPr txBox="1"/>
          <p:nvPr/>
        </p:nvSpPr>
        <p:spPr>
          <a:xfrm>
            <a:off x="9739522" y="4400581"/>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مناطق سياحية</a:t>
            </a:r>
            <a:endParaRPr lang="en-US" sz="1400" b="1" dirty="0">
              <a:latin typeface="Simplified Arabic" panose="02020603050405020304" pitchFamily="18" charset="-78"/>
              <a:cs typeface="Simplified Arabic" panose="02020603050405020304" pitchFamily="18" charset="-78"/>
            </a:endParaRPr>
          </a:p>
        </p:txBody>
      </p:sp>
      <p:sp>
        <p:nvSpPr>
          <p:cNvPr id="50" name="TextBox 49">
            <a:extLst>
              <a:ext uri="{FF2B5EF4-FFF2-40B4-BE49-F238E27FC236}">
                <a16:creationId xmlns:a16="http://schemas.microsoft.com/office/drawing/2014/main" id="{6A106438-BDB3-2BFC-823C-81F2EEFB6520}"/>
              </a:ext>
            </a:extLst>
          </p:cNvPr>
          <p:cNvSpPr txBox="1"/>
          <p:nvPr/>
        </p:nvSpPr>
        <p:spPr>
          <a:xfrm>
            <a:off x="9746121" y="4649351"/>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مراكز تجارية</a:t>
            </a:r>
            <a:endParaRPr lang="en-US" sz="1400" b="1" dirty="0">
              <a:latin typeface="Simplified Arabic" panose="02020603050405020304" pitchFamily="18" charset="-78"/>
              <a:cs typeface="Simplified Arabic" panose="02020603050405020304" pitchFamily="18" charset="-78"/>
            </a:endParaRPr>
          </a:p>
        </p:txBody>
      </p:sp>
      <p:sp>
        <p:nvSpPr>
          <p:cNvPr id="51" name="TextBox 50">
            <a:extLst>
              <a:ext uri="{FF2B5EF4-FFF2-40B4-BE49-F238E27FC236}">
                <a16:creationId xmlns:a16="http://schemas.microsoft.com/office/drawing/2014/main" id="{BAC50B9E-C519-5B8A-8C94-61B759922345}"/>
              </a:ext>
            </a:extLst>
          </p:cNvPr>
          <p:cNvSpPr txBox="1"/>
          <p:nvPr/>
        </p:nvSpPr>
        <p:spPr>
          <a:xfrm>
            <a:off x="9735010" y="4891911"/>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منطقة معارض وسوق زراعي</a:t>
            </a:r>
            <a:endParaRPr lang="en-US" sz="1400" b="1" dirty="0">
              <a:latin typeface="Simplified Arabic" panose="02020603050405020304" pitchFamily="18" charset="-78"/>
              <a:cs typeface="Simplified Arabic" panose="02020603050405020304" pitchFamily="18" charset="-78"/>
            </a:endParaRPr>
          </a:p>
        </p:txBody>
      </p:sp>
      <p:sp>
        <p:nvSpPr>
          <p:cNvPr id="52" name="TextBox 51">
            <a:extLst>
              <a:ext uri="{FF2B5EF4-FFF2-40B4-BE49-F238E27FC236}">
                <a16:creationId xmlns:a16="http://schemas.microsoft.com/office/drawing/2014/main" id="{AC580361-BA14-539F-CFE4-423CDAC06C9E}"/>
              </a:ext>
            </a:extLst>
          </p:cNvPr>
          <p:cNvSpPr txBox="1"/>
          <p:nvPr/>
        </p:nvSpPr>
        <p:spPr>
          <a:xfrm>
            <a:off x="9746121" y="5252646"/>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محطة تنقية المياه العادة</a:t>
            </a:r>
            <a:endParaRPr lang="en-US" sz="1400" b="1" dirty="0">
              <a:latin typeface="Simplified Arabic" panose="02020603050405020304" pitchFamily="18" charset="-78"/>
              <a:cs typeface="Simplified Arabic" panose="02020603050405020304" pitchFamily="18" charset="-78"/>
            </a:endParaRPr>
          </a:p>
        </p:txBody>
      </p:sp>
      <p:sp>
        <p:nvSpPr>
          <p:cNvPr id="53" name="TextBox 52">
            <a:extLst>
              <a:ext uri="{FF2B5EF4-FFF2-40B4-BE49-F238E27FC236}">
                <a16:creationId xmlns:a16="http://schemas.microsoft.com/office/drawing/2014/main" id="{E926C4A4-7FA5-FD60-0DCD-182FC82C4D22}"/>
              </a:ext>
            </a:extLst>
          </p:cNvPr>
          <p:cNvSpPr txBox="1"/>
          <p:nvPr/>
        </p:nvSpPr>
        <p:spPr>
          <a:xfrm>
            <a:off x="9746121" y="5580718"/>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محطة لتحويل الطاقة</a:t>
            </a:r>
            <a:endParaRPr lang="en-US" sz="1400" b="1" dirty="0">
              <a:latin typeface="Simplified Arabic" panose="02020603050405020304" pitchFamily="18" charset="-78"/>
              <a:cs typeface="Simplified Arabic" panose="02020603050405020304" pitchFamily="18" charset="-78"/>
            </a:endParaRPr>
          </a:p>
        </p:txBody>
      </p:sp>
      <p:sp>
        <p:nvSpPr>
          <p:cNvPr id="54" name="TextBox 53">
            <a:extLst>
              <a:ext uri="{FF2B5EF4-FFF2-40B4-BE49-F238E27FC236}">
                <a16:creationId xmlns:a16="http://schemas.microsoft.com/office/drawing/2014/main" id="{485B19EE-879E-1FEF-02B7-43F7C9C6DBB6}"/>
              </a:ext>
            </a:extLst>
          </p:cNvPr>
          <p:cNvSpPr txBox="1"/>
          <p:nvPr/>
        </p:nvSpPr>
        <p:spPr>
          <a:xfrm>
            <a:off x="9707163" y="5973050"/>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محطات التلفريك</a:t>
            </a:r>
            <a:endParaRPr lang="en-US" sz="1400" b="1" dirty="0">
              <a:latin typeface="Simplified Arabic" panose="02020603050405020304" pitchFamily="18" charset="-78"/>
              <a:cs typeface="Simplified Arabic" panose="02020603050405020304" pitchFamily="18" charset="-78"/>
            </a:endParaRPr>
          </a:p>
        </p:txBody>
      </p:sp>
      <p:sp>
        <p:nvSpPr>
          <p:cNvPr id="55" name="TextBox 54">
            <a:extLst>
              <a:ext uri="{FF2B5EF4-FFF2-40B4-BE49-F238E27FC236}">
                <a16:creationId xmlns:a16="http://schemas.microsoft.com/office/drawing/2014/main" id="{88896E39-8737-1E0C-F555-B816802D3842}"/>
              </a:ext>
            </a:extLst>
          </p:cNvPr>
          <p:cNvSpPr txBox="1"/>
          <p:nvPr/>
        </p:nvSpPr>
        <p:spPr>
          <a:xfrm>
            <a:off x="9695650" y="6341311"/>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مسار التلفريك</a:t>
            </a:r>
            <a:endParaRPr lang="en-US" sz="1400" b="1" dirty="0">
              <a:latin typeface="Simplified Arabic" panose="02020603050405020304" pitchFamily="18" charset="-78"/>
              <a:cs typeface="Simplified Arabic" panose="02020603050405020304" pitchFamily="18" charset="-78"/>
            </a:endParaRPr>
          </a:p>
        </p:txBody>
      </p:sp>
      <p:grpSp>
        <p:nvGrpSpPr>
          <p:cNvPr id="59" name="Group 58">
            <a:extLst>
              <a:ext uri="{FF2B5EF4-FFF2-40B4-BE49-F238E27FC236}">
                <a16:creationId xmlns:a16="http://schemas.microsoft.com/office/drawing/2014/main" id="{81D85305-7633-A847-EF25-8884B6344340}"/>
              </a:ext>
            </a:extLst>
          </p:cNvPr>
          <p:cNvGrpSpPr/>
          <p:nvPr/>
        </p:nvGrpSpPr>
        <p:grpSpPr>
          <a:xfrm>
            <a:off x="8812054" y="61813"/>
            <a:ext cx="844237" cy="1083048"/>
            <a:chOff x="8812054" y="61813"/>
            <a:chExt cx="844237" cy="1083048"/>
          </a:xfrm>
        </p:grpSpPr>
        <p:pic>
          <p:nvPicPr>
            <p:cNvPr id="60" name="Picture 59">
              <a:extLst>
                <a:ext uri="{FF2B5EF4-FFF2-40B4-BE49-F238E27FC236}">
                  <a16:creationId xmlns:a16="http://schemas.microsoft.com/office/drawing/2014/main" id="{4C7EB957-E1B9-07C4-02CE-F463DC38337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61" name="TextBox 60">
              <a:extLst>
                <a:ext uri="{FF2B5EF4-FFF2-40B4-BE49-F238E27FC236}">
                  <a16:creationId xmlns:a16="http://schemas.microsoft.com/office/drawing/2014/main" id="{17C8C2D4-3CAA-1C53-501E-ABF45F171C24}"/>
                </a:ext>
              </a:extLst>
            </p:cNvPr>
            <p:cNvSpPr txBox="1"/>
            <p:nvPr/>
          </p:nvSpPr>
          <p:spPr>
            <a:xfrm>
              <a:off x="9057675" y="61813"/>
              <a:ext cx="392503" cy="276999"/>
            </a:xfrm>
            <a:prstGeom prst="rect">
              <a:avLst/>
            </a:prstGeom>
            <a:noFill/>
          </p:spPr>
          <p:txBody>
            <a:bodyPr wrap="square" rtlCol="0">
              <a:spAutoFit/>
            </a:bodyPr>
            <a:lstStyle/>
            <a:p>
              <a:r>
                <a:rPr lang="en-US" sz="1200" b="1" dirty="0">
                  <a:solidFill>
                    <a:schemeClr val="bg1"/>
                  </a:solidFill>
                </a:rPr>
                <a:t>N</a:t>
              </a:r>
              <a:endParaRPr lang="en-US" b="1" dirty="0">
                <a:solidFill>
                  <a:schemeClr val="bg1"/>
                </a:solidFill>
              </a:endParaRPr>
            </a:p>
          </p:txBody>
        </p:sp>
      </p:grpSp>
      <p:sp>
        <p:nvSpPr>
          <p:cNvPr id="30" name="Rectangle: Rounded Corners 29">
            <a:extLst>
              <a:ext uri="{FF2B5EF4-FFF2-40B4-BE49-F238E27FC236}">
                <a16:creationId xmlns:a16="http://schemas.microsoft.com/office/drawing/2014/main" id="{E66DC5B5-6EBB-3329-0229-453516F286F0}"/>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القطاع الإقتصادي</a:t>
            </a:r>
          </a:p>
          <a:p>
            <a:pPr algn="ctr" rtl="1"/>
            <a:r>
              <a:rPr lang="ar-EG" sz="16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(تجاري، صناعي، سياحي)</a:t>
            </a:r>
            <a:endParaRPr lang="en-US" sz="12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pic>
        <p:nvPicPr>
          <p:cNvPr id="10" name="Picture 9">
            <a:extLst>
              <a:ext uri="{FF2B5EF4-FFF2-40B4-BE49-F238E27FC236}">
                <a16:creationId xmlns:a16="http://schemas.microsoft.com/office/drawing/2014/main" id="{00571B59-2C5B-D051-AD98-89DB0297DDF0}"/>
              </a:ext>
            </a:extLst>
          </p:cNvPr>
          <p:cNvPicPr>
            <a:picLocks noChangeAspect="1"/>
          </p:cNvPicPr>
          <p:nvPr/>
        </p:nvPicPr>
        <p:blipFill rotWithShape="1">
          <a:blip r:embed="rId8">
            <a:extLst>
              <a:ext uri="{28A0092B-C50C-407E-A947-70E740481C1C}">
                <a14:useLocalDpi xmlns:a14="http://schemas.microsoft.com/office/drawing/2010/main" val="0"/>
              </a:ext>
            </a:extLst>
          </a:blip>
          <a:srcRect l="61436" t="54727" r="32834" b="37748"/>
          <a:stretch/>
        </p:blipFill>
        <p:spPr>
          <a:xfrm>
            <a:off x="6074103" y="4189287"/>
            <a:ext cx="528923" cy="491330"/>
          </a:xfrm>
          <a:prstGeom prst="rect">
            <a:avLst/>
          </a:prstGeom>
        </p:spPr>
      </p:pic>
      <p:pic>
        <p:nvPicPr>
          <p:cNvPr id="4" name="Picture 3">
            <a:extLst>
              <a:ext uri="{FF2B5EF4-FFF2-40B4-BE49-F238E27FC236}">
                <a16:creationId xmlns:a16="http://schemas.microsoft.com/office/drawing/2014/main" id="{0C06D307-03E1-94D4-226C-E797187DEE81}"/>
              </a:ext>
            </a:extLst>
          </p:cNvPr>
          <p:cNvPicPr>
            <a:picLocks noChangeAspect="1"/>
          </p:cNvPicPr>
          <p:nvPr/>
        </p:nvPicPr>
        <p:blipFill rotWithShape="1">
          <a:blip r:embed="rId9">
            <a:extLst>
              <a:ext uri="{28A0092B-C50C-407E-A947-70E740481C1C}">
                <a14:useLocalDpi xmlns:a14="http://schemas.microsoft.com/office/drawing/2010/main" val="0"/>
              </a:ext>
            </a:extLst>
          </a:blip>
          <a:srcRect t="86433" r="50000"/>
          <a:stretch/>
        </p:blipFill>
        <p:spPr>
          <a:xfrm>
            <a:off x="-23112" y="6009949"/>
            <a:ext cx="4847822" cy="930427"/>
          </a:xfrm>
          <a:prstGeom prst="rect">
            <a:avLst/>
          </a:prstGeom>
        </p:spPr>
      </p:pic>
      <p:pic>
        <p:nvPicPr>
          <p:cNvPr id="2" name="Picture 1">
            <a:extLst>
              <a:ext uri="{FF2B5EF4-FFF2-40B4-BE49-F238E27FC236}">
                <a16:creationId xmlns:a16="http://schemas.microsoft.com/office/drawing/2014/main" id="{A68D5E32-4524-E986-A116-28BCE04B68C6}"/>
              </a:ext>
            </a:extLst>
          </p:cNvPr>
          <p:cNvPicPr>
            <a:picLocks noChangeAspect="1"/>
          </p:cNvPicPr>
          <p:nvPr/>
        </p:nvPicPr>
        <p:blipFill rotWithShape="1">
          <a:blip r:embed="rId2"/>
          <a:srcRect t="19946" b="73686"/>
          <a:stretch/>
        </p:blipFill>
        <p:spPr>
          <a:xfrm>
            <a:off x="11601685" y="2092377"/>
            <a:ext cx="485842" cy="252958"/>
          </a:xfrm>
          <a:prstGeom prst="rect">
            <a:avLst/>
          </a:prstGeom>
        </p:spPr>
      </p:pic>
      <p:sp>
        <p:nvSpPr>
          <p:cNvPr id="46" name="TextBox 45">
            <a:extLst>
              <a:ext uri="{FF2B5EF4-FFF2-40B4-BE49-F238E27FC236}">
                <a16:creationId xmlns:a16="http://schemas.microsoft.com/office/drawing/2014/main" id="{0B84D4F5-529A-3A39-B8C2-EA318598F296}"/>
              </a:ext>
            </a:extLst>
          </p:cNvPr>
          <p:cNvSpPr txBox="1"/>
          <p:nvPr/>
        </p:nvSpPr>
        <p:spPr>
          <a:xfrm>
            <a:off x="9768519" y="2082571"/>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مناطق صناعية تابعة للإحتلال</a:t>
            </a:r>
            <a:endParaRPr lang="en-US" sz="1400" b="1" dirty="0">
              <a:latin typeface="Simplified Arabic" panose="02020603050405020304" pitchFamily="18" charset="-78"/>
              <a:cs typeface="Simplified Arabic" panose="02020603050405020304" pitchFamily="18" charset="-78"/>
            </a:endParaRPr>
          </a:p>
        </p:txBody>
      </p:sp>
      <p:pic>
        <p:nvPicPr>
          <p:cNvPr id="31" name="Picture 30">
            <a:extLst>
              <a:ext uri="{FF2B5EF4-FFF2-40B4-BE49-F238E27FC236}">
                <a16:creationId xmlns:a16="http://schemas.microsoft.com/office/drawing/2014/main" id="{8E03D4A3-29B6-4330-573B-ED4A648F3897}"/>
              </a:ext>
            </a:extLst>
          </p:cNvPr>
          <p:cNvPicPr>
            <a:picLocks noChangeAspect="1"/>
          </p:cNvPicPr>
          <p:nvPr/>
        </p:nvPicPr>
        <p:blipFill rotWithShape="1">
          <a:blip r:embed="rId2"/>
          <a:srcRect t="26359" b="67273"/>
          <a:stretch/>
        </p:blipFill>
        <p:spPr>
          <a:xfrm>
            <a:off x="11584740" y="3881809"/>
            <a:ext cx="485842" cy="252958"/>
          </a:xfrm>
          <a:prstGeom prst="rect">
            <a:avLst/>
          </a:prstGeom>
        </p:spPr>
      </p:pic>
    </p:spTree>
    <p:extLst>
      <p:ext uri="{BB962C8B-B14F-4D97-AF65-F5344CB8AC3E}">
        <p14:creationId xmlns:p14="http://schemas.microsoft.com/office/powerpoint/2010/main" val="30575147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56A608EB-2B6C-36F5-BF5A-0D4EA7DC2FB8}"/>
              </a:ext>
            </a:extLst>
          </p:cNvPr>
          <p:cNvPicPr>
            <a:picLocks noChangeAspect="1"/>
          </p:cNvPicPr>
          <p:nvPr/>
        </p:nvPicPr>
        <p:blipFill rotWithShape="1">
          <a:blip r:embed="rId2"/>
          <a:srcRect l="10924" t="2991" r="-7687" b="68869"/>
          <a:stretch/>
        </p:blipFill>
        <p:spPr>
          <a:xfrm>
            <a:off x="11674828" y="2414962"/>
            <a:ext cx="555541" cy="1116224"/>
          </a:xfrm>
          <a:prstGeom prst="rect">
            <a:avLst/>
          </a:prstGeom>
        </p:spPr>
      </p:pic>
      <p:pic>
        <p:nvPicPr>
          <p:cNvPr id="44" name="Picture 43">
            <a:extLst>
              <a:ext uri="{FF2B5EF4-FFF2-40B4-BE49-F238E27FC236}">
                <a16:creationId xmlns:a16="http://schemas.microsoft.com/office/drawing/2014/main" id="{2C34B362-C19F-B8C2-64C4-43805F6A49D8}"/>
              </a:ext>
            </a:extLst>
          </p:cNvPr>
          <p:cNvPicPr>
            <a:picLocks noChangeAspect="1"/>
          </p:cNvPicPr>
          <p:nvPr/>
        </p:nvPicPr>
        <p:blipFill rotWithShape="1">
          <a:blip r:embed="rId2"/>
          <a:srcRect l="8641" t="33151" r="-5403" b="59090"/>
          <a:stretch/>
        </p:blipFill>
        <p:spPr>
          <a:xfrm>
            <a:off x="11635276" y="2112341"/>
            <a:ext cx="555541" cy="307778"/>
          </a:xfrm>
          <a:prstGeom prst="rect">
            <a:avLst/>
          </a:prstGeom>
        </p:spPr>
      </p:pic>
      <p:pic>
        <p:nvPicPr>
          <p:cNvPr id="3" name="Picture 2">
            <a:extLst>
              <a:ext uri="{FF2B5EF4-FFF2-40B4-BE49-F238E27FC236}">
                <a16:creationId xmlns:a16="http://schemas.microsoft.com/office/drawing/2014/main" id="{B6A1FB1A-70A7-4A54-994A-5C428A577DC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9695650" cy="6857999"/>
          </a:xfrm>
          <a:prstGeom prst="rect">
            <a:avLst/>
          </a:prstGeom>
        </p:spPr>
      </p:pic>
      <p:sp>
        <p:nvSpPr>
          <p:cNvPr id="7" name="Rectangle 6">
            <a:extLst>
              <a:ext uri="{FF2B5EF4-FFF2-40B4-BE49-F238E27FC236}">
                <a16:creationId xmlns:a16="http://schemas.microsoft.com/office/drawing/2014/main" id="{A6A3C45A-2A52-840A-A479-257805BE97F7}"/>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9C8A7396-A282-990F-09D1-E1CE33206548}"/>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D732C6CB-CAB2-B5DF-54CA-DB4C73601D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11" name="Picture 10">
            <a:extLst>
              <a:ext uri="{FF2B5EF4-FFF2-40B4-BE49-F238E27FC236}">
                <a16:creationId xmlns:a16="http://schemas.microsoft.com/office/drawing/2014/main" id="{EFFA3A21-28DD-2057-45E3-84AAA650F6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12" name="TextBox 11">
            <a:extLst>
              <a:ext uri="{FF2B5EF4-FFF2-40B4-BE49-F238E27FC236}">
                <a16:creationId xmlns:a16="http://schemas.microsoft.com/office/drawing/2014/main" id="{AB31DE13-BDFE-F53D-720C-27D3D0D485AD}"/>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3" name="Straight Connector 12">
            <a:extLst>
              <a:ext uri="{FF2B5EF4-FFF2-40B4-BE49-F238E27FC236}">
                <a16:creationId xmlns:a16="http://schemas.microsoft.com/office/drawing/2014/main" id="{978C548B-1A4B-51BC-AAEF-98641797923D}"/>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E837946B-48A3-E6F4-EB5D-856932B19AF9}"/>
              </a:ext>
            </a:extLst>
          </p:cNvPr>
          <p:cNvGrpSpPr/>
          <p:nvPr/>
        </p:nvGrpSpPr>
        <p:grpSpPr>
          <a:xfrm>
            <a:off x="8812054" y="61813"/>
            <a:ext cx="844237" cy="1083048"/>
            <a:chOff x="8812054" y="61813"/>
            <a:chExt cx="844237" cy="1083048"/>
          </a:xfrm>
        </p:grpSpPr>
        <p:pic>
          <p:nvPicPr>
            <p:cNvPr id="15" name="Picture 14">
              <a:extLst>
                <a:ext uri="{FF2B5EF4-FFF2-40B4-BE49-F238E27FC236}">
                  <a16:creationId xmlns:a16="http://schemas.microsoft.com/office/drawing/2014/main" id="{928728DB-9C97-D8F0-222B-D330693648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6" name="TextBox 15">
              <a:extLst>
                <a:ext uri="{FF2B5EF4-FFF2-40B4-BE49-F238E27FC236}">
                  <a16:creationId xmlns:a16="http://schemas.microsoft.com/office/drawing/2014/main" id="{C45403A1-7CF3-E744-E062-AC18847F946F}"/>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17" name="TextBox 16">
            <a:extLst>
              <a:ext uri="{FF2B5EF4-FFF2-40B4-BE49-F238E27FC236}">
                <a16:creationId xmlns:a16="http://schemas.microsoft.com/office/drawing/2014/main" id="{2DF2EF3C-BD76-7363-C281-C4E2D2843EF8}"/>
              </a:ext>
            </a:extLst>
          </p:cNvPr>
          <p:cNvSpPr txBox="1"/>
          <p:nvPr/>
        </p:nvSpPr>
        <p:spPr>
          <a:xfrm>
            <a:off x="10442169" y="1187047"/>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grpSp>
        <p:nvGrpSpPr>
          <p:cNvPr id="18" name="Group 17">
            <a:extLst>
              <a:ext uri="{FF2B5EF4-FFF2-40B4-BE49-F238E27FC236}">
                <a16:creationId xmlns:a16="http://schemas.microsoft.com/office/drawing/2014/main" id="{5B0B3960-3491-A034-781B-11E88636EA8D}"/>
              </a:ext>
            </a:extLst>
          </p:cNvPr>
          <p:cNvGrpSpPr/>
          <p:nvPr/>
        </p:nvGrpSpPr>
        <p:grpSpPr>
          <a:xfrm>
            <a:off x="11786100" y="1621836"/>
            <a:ext cx="301357" cy="45719"/>
            <a:chOff x="11754116" y="2147483647"/>
            <a:chExt cx="180623" cy="0"/>
          </a:xfrm>
        </p:grpSpPr>
        <p:cxnSp>
          <p:nvCxnSpPr>
            <p:cNvPr id="19" name="Straight Connector 18">
              <a:extLst>
                <a:ext uri="{FF2B5EF4-FFF2-40B4-BE49-F238E27FC236}">
                  <a16:creationId xmlns:a16="http://schemas.microsoft.com/office/drawing/2014/main" id="{43926D92-3135-B3D2-5124-8F73D0DBF9B0}"/>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9D2939-3365-5143-529D-02E8728FA2DD}"/>
                </a:ext>
              </a:extLst>
            </p:cNvPr>
            <p:cNvCxnSpPr/>
            <p:nvPr/>
          </p:nvCxnSpPr>
          <p:spPr>
            <a:xfrm>
              <a:off x="11754116" y="2147483647"/>
              <a:ext cx="180623" cy="0"/>
            </a:xfrm>
            <a:prstGeom prst="line">
              <a:avLst/>
            </a:prstGeom>
            <a:ln w="38100">
              <a:solidFill>
                <a:srgbClr val="EF4F00"/>
              </a:solidFill>
            </a:ln>
          </p:spPr>
          <p:style>
            <a:lnRef idx="1">
              <a:schemeClr val="accent1"/>
            </a:lnRef>
            <a:fillRef idx="0">
              <a:schemeClr val="accent1"/>
            </a:fillRef>
            <a:effectRef idx="0">
              <a:schemeClr val="accent1"/>
            </a:effectRef>
            <a:fontRef idx="minor">
              <a:schemeClr val="tx1"/>
            </a:fontRef>
          </p:style>
        </p:cxnSp>
      </p:grpSp>
      <p:pic>
        <p:nvPicPr>
          <p:cNvPr id="21" name="Picture 20">
            <a:extLst>
              <a:ext uri="{FF2B5EF4-FFF2-40B4-BE49-F238E27FC236}">
                <a16:creationId xmlns:a16="http://schemas.microsoft.com/office/drawing/2014/main" id="{42DF4D4F-CDFD-FB96-F726-E1FFB66D5381}"/>
              </a:ext>
            </a:extLst>
          </p:cNvPr>
          <p:cNvPicPr>
            <a:picLocks noChangeAspect="1"/>
          </p:cNvPicPr>
          <p:nvPr/>
        </p:nvPicPr>
        <p:blipFill rotWithShape="1">
          <a:blip r:embed="rId7"/>
          <a:srcRect l="3289" t="5079" r="-4016" b="82488"/>
          <a:stretch/>
        </p:blipFill>
        <p:spPr>
          <a:xfrm>
            <a:off x="11587115" y="623473"/>
            <a:ext cx="582025" cy="527542"/>
          </a:xfrm>
          <a:prstGeom prst="rect">
            <a:avLst/>
          </a:prstGeom>
        </p:spPr>
      </p:pic>
      <p:sp>
        <p:nvSpPr>
          <p:cNvPr id="22" name="TextBox 21">
            <a:extLst>
              <a:ext uri="{FF2B5EF4-FFF2-40B4-BE49-F238E27FC236}">
                <a16:creationId xmlns:a16="http://schemas.microsoft.com/office/drawing/2014/main" id="{598E5EEC-2F82-412B-D02D-B938EE5EE54D}"/>
              </a:ext>
            </a:extLst>
          </p:cNvPr>
          <p:cNvSpPr txBox="1"/>
          <p:nvPr/>
        </p:nvSpPr>
        <p:spPr>
          <a:xfrm>
            <a:off x="9969145" y="61774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منطقة الدراسة</a:t>
            </a:r>
            <a:endParaRPr lang="en-US" sz="1400" b="1" dirty="0">
              <a:latin typeface="Simplified Arabic" panose="02020603050405020304" pitchFamily="18" charset="-78"/>
              <a:cs typeface="Simplified Arabic" panose="02020603050405020304" pitchFamily="18" charset="-78"/>
            </a:endParaRPr>
          </a:p>
        </p:txBody>
      </p:sp>
      <p:sp>
        <p:nvSpPr>
          <p:cNvPr id="23" name="TextBox 22">
            <a:extLst>
              <a:ext uri="{FF2B5EF4-FFF2-40B4-BE49-F238E27FC236}">
                <a16:creationId xmlns:a16="http://schemas.microsoft.com/office/drawing/2014/main" id="{E2609593-D35B-369E-AF67-F2819D22B027}"/>
              </a:ext>
            </a:extLst>
          </p:cNvPr>
          <p:cNvSpPr txBox="1"/>
          <p:nvPr/>
        </p:nvSpPr>
        <p:spPr>
          <a:xfrm>
            <a:off x="9977227" y="88422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المنطقة المبنية</a:t>
            </a:r>
            <a:endParaRPr lang="en-US" sz="1400" b="1" dirty="0">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36D67C2C-8293-6A96-68C4-AB510CD7DE26}"/>
              </a:ext>
            </a:extLst>
          </p:cNvPr>
          <p:cNvSpPr txBox="1"/>
          <p:nvPr/>
        </p:nvSpPr>
        <p:spPr>
          <a:xfrm>
            <a:off x="10956670" y="1467680"/>
            <a:ext cx="87179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 </a:t>
            </a:r>
            <a:endParaRPr lang="en-US" sz="1400" b="1" dirty="0">
              <a:latin typeface="Simplified Arabic" panose="02020603050405020304" pitchFamily="18" charset="-78"/>
              <a:cs typeface="Simplified Arabic" panose="02020603050405020304" pitchFamily="18" charset="-78"/>
            </a:endParaRPr>
          </a:p>
        </p:txBody>
      </p:sp>
      <p:sp>
        <p:nvSpPr>
          <p:cNvPr id="25" name="TextBox 24">
            <a:extLst>
              <a:ext uri="{FF2B5EF4-FFF2-40B4-BE49-F238E27FC236}">
                <a16:creationId xmlns:a16="http://schemas.microsoft.com/office/drawing/2014/main" id="{7EB6CB64-8D8C-D80D-E594-3CA5DA2C3913}"/>
              </a:ext>
            </a:extLst>
          </p:cNvPr>
          <p:cNvSpPr txBox="1"/>
          <p:nvPr/>
        </p:nvSpPr>
        <p:spPr>
          <a:xfrm>
            <a:off x="9739005" y="1453530"/>
            <a:ext cx="91133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رئيسي</a:t>
            </a:r>
            <a:endParaRPr lang="en-US" sz="1400" b="1" dirty="0">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538A70A6-1336-5BA5-F618-10CD46DC2D96}"/>
              </a:ext>
            </a:extLst>
          </p:cNvPr>
          <p:cNvSpPr txBox="1"/>
          <p:nvPr/>
        </p:nvSpPr>
        <p:spPr>
          <a:xfrm>
            <a:off x="10082455" y="167246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تجميعي</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A4AA728A-AAA3-D3ED-A06D-13F55ECF8BBB}"/>
              </a:ext>
            </a:extLst>
          </p:cNvPr>
          <p:cNvSpPr txBox="1"/>
          <p:nvPr/>
        </p:nvSpPr>
        <p:spPr>
          <a:xfrm>
            <a:off x="10063864" y="1907553"/>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محلي</a:t>
            </a:r>
            <a:endParaRPr lang="en-US" sz="1400" b="1" dirty="0">
              <a:latin typeface="Simplified Arabic" panose="02020603050405020304" pitchFamily="18" charset="-78"/>
              <a:cs typeface="Simplified Arabic" panose="02020603050405020304" pitchFamily="18" charset="-78"/>
            </a:endParaRPr>
          </a:p>
        </p:txBody>
      </p:sp>
      <p:grpSp>
        <p:nvGrpSpPr>
          <p:cNvPr id="28" name="Group 27">
            <a:extLst>
              <a:ext uri="{FF2B5EF4-FFF2-40B4-BE49-F238E27FC236}">
                <a16:creationId xmlns:a16="http://schemas.microsoft.com/office/drawing/2014/main" id="{9FD3E1B3-B0D6-DD23-FA31-08D0C7D4C7B9}"/>
              </a:ext>
            </a:extLst>
          </p:cNvPr>
          <p:cNvGrpSpPr/>
          <p:nvPr/>
        </p:nvGrpSpPr>
        <p:grpSpPr>
          <a:xfrm>
            <a:off x="10613337" y="1620049"/>
            <a:ext cx="301357" cy="45719"/>
            <a:chOff x="11754116" y="2147483647"/>
            <a:chExt cx="180623" cy="0"/>
          </a:xfrm>
        </p:grpSpPr>
        <p:cxnSp>
          <p:nvCxnSpPr>
            <p:cNvPr id="29" name="Straight Connector 28">
              <a:extLst>
                <a:ext uri="{FF2B5EF4-FFF2-40B4-BE49-F238E27FC236}">
                  <a16:creationId xmlns:a16="http://schemas.microsoft.com/office/drawing/2014/main" id="{5C888362-C316-E1BC-B86A-21EE0071BA70}"/>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17C3E8-D6E4-15C7-6FFF-A79A6F753BAB}"/>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a:extLst>
              <a:ext uri="{FF2B5EF4-FFF2-40B4-BE49-F238E27FC236}">
                <a16:creationId xmlns:a16="http://schemas.microsoft.com/office/drawing/2014/main" id="{EA4CFBC6-5475-B511-2302-FB57E8F3D3F6}"/>
              </a:ext>
            </a:extLst>
          </p:cNvPr>
          <p:cNvCxnSpPr>
            <a:cxnSpLocks/>
          </p:cNvCxnSpPr>
          <p:nvPr/>
        </p:nvCxnSpPr>
        <p:spPr>
          <a:xfrm>
            <a:off x="11786099" y="1842393"/>
            <a:ext cx="301357" cy="0"/>
          </a:xfrm>
          <a:prstGeom prst="line">
            <a:avLst/>
          </a:prstGeom>
          <a:ln w="76200">
            <a:solidFill>
              <a:srgbClr val="A47474"/>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7B1A1967-8951-E941-E49F-C20D6E9A329D}"/>
              </a:ext>
            </a:extLst>
          </p:cNvPr>
          <p:cNvSpPr txBox="1"/>
          <p:nvPr/>
        </p:nvSpPr>
        <p:spPr>
          <a:xfrm>
            <a:off x="8919458" y="1601911"/>
            <a:ext cx="1726971"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طريق حضري</a:t>
            </a:r>
            <a:endParaRPr lang="en-US" sz="1400" dirty="0">
              <a:latin typeface="Simplified Arabic" panose="02020603050405020304" pitchFamily="18" charset="-78"/>
              <a:cs typeface="Simplified Arabic" panose="02020603050405020304" pitchFamily="18" charset="-78"/>
            </a:endParaRPr>
          </a:p>
        </p:txBody>
      </p:sp>
      <p:cxnSp>
        <p:nvCxnSpPr>
          <p:cNvPr id="33" name="Straight Connector 32">
            <a:extLst>
              <a:ext uri="{FF2B5EF4-FFF2-40B4-BE49-F238E27FC236}">
                <a16:creationId xmlns:a16="http://schemas.microsoft.com/office/drawing/2014/main" id="{C14D7D40-904E-BA45-984D-7BCBBA765583}"/>
              </a:ext>
            </a:extLst>
          </p:cNvPr>
          <p:cNvCxnSpPr>
            <a:cxnSpLocks/>
          </p:cNvCxnSpPr>
          <p:nvPr/>
        </p:nvCxnSpPr>
        <p:spPr>
          <a:xfrm>
            <a:off x="10613338" y="1849660"/>
            <a:ext cx="30135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59080A0-4D9E-7CB8-7570-43D58DD22C38}"/>
              </a:ext>
            </a:extLst>
          </p:cNvPr>
          <p:cNvCxnSpPr>
            <a:cxnSpLocks/>
          </p:cNvCxnSpPr>
          <p:nvPr/>
        </p:nvCxnSpPr>
        <p:spPr>
          <a:xfrm>
            <a:off x="11786098" y="2065141"/>
            <a:ext cx="301357" cy="0"/>
          </a:xfrm>
          <a:prstGeom prst="line">
            <a:avLst/>
          </a:prstGeom>
          <a:ln w="762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F8898C4A-3FCF-43E6-FC8A-B41C5217F15A}"/>
              </a:ext>
            </a:extLst>
          </p:cNvPr>
          <p:cNvSpPr txBox="1"/>
          <p:nvPr/>
        </p:nvSpPr>
        <p:spPr>
          <a:xfrm>
            <a:off x="10385519" y="3561750"/>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36" name="TextBox 35">
            <a:extLst>
              <a:ext uri="{FF2B5EF4-FFF2-40B4-BE49-F238E27FC236}">
                <a16:creationId xmlns:a16="http://schemas.microsoft.com/office/drawing/2014/main" id="{62754573-8867-A693-A764-06AEEBD68C16}"/>
              </a:ext>
            </a:extLst>
          </p:cNvPr>
          <p:cNvSpPr txBox="1"/>
          <p:nvPr/>
        </p:nvSpPr>
        <p:spPr>
          <a:xfrm>
            <a:off x="10059564" y="383780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a:t>
            </a:r>
            <a:endParaRPr lang="en-US" sz="1400" b="1" dirty="0">
              <a:latin typeface="Simplified Arabic" panose="02020603050405020304" pitchFamily="18" charset="-78"/>
              <a:cs typeface="Simplified Arabic" panose="02020603050405020304" pitchFamily="18" charset="-78"/>
            </a:endParaRPr>
          </a:p>
        </p:txBody>
      </p:sp>
      <p:cxnSp>
        <p:nvCxnSpPr>
          <p:cNvPr id="37" name="Straight Connector 36">
            <a:extLst>
              <a:ext uri="{FF2B5EF4-FFF2-40B4-BE49-F238E27FC236}">
                <a16:creationId xmlns:a16="http://schemas.microsoft.com/office/drawing/2014/main" id="{B250F67A-AE67-892B-9E6B-8FA9B5A779D2}"/>
              </a:ext>
            </a:extLst>
          </p:cNvPr>
          <p:cNvCxnSpPr>
            <a:cxnSpLocks/>
          </p:cNvCxnSpPr>
          <p:nvPr/>
        </p:nvCxnSpPr>
        <p:spPr>
          <a:xfrm>
            <a:off x="11781798" y="3995395"/>
            <a:ext cx="301357" cy="0"/>
          </a:xfrm>
          <a:prstGeom prst="line">
            <a:avLst/>
          </a:prstGeom>
          <a:ln w="762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6" name="Rectangle: Rounded Corners 5">
            <a:extLst>
              <a:ext uri="{FF2B5EF4-FFF2-40B4-BE49-F238E27FC236}">
                <a16:creationId xmlns:a16="http://schemas.microsoft.com/office/drawing/2014/main" id="{6A885067-16C8-026E-FD20-657F33741B00}"/>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التطور العمراني والتكنولوجي</a:t>
            </a:r>
            <a:endParaRPr lang="en-US" sz="16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pic>
        <p:nvPicPr>
          <p:cNvPr id="43" name="Picture 42">
            <a:extLst>
              <a:ext uri="{FF2B5EF4-FFF2-40B4-BE49-F238E27FC236}">
                <a16:creationId xmlns:a16="http://schemas.microsoft.com/office/drawing/2014/main" id="{183B069C-ADAD-6C34-AA46-1E5A55B3E5ED}"/>
              </a:ext>
            </a:extLst>
          </p:cNvPr>
          <p:cNvPicPr>
            <a:picLocks noChangeAspect="1"/>
          </p:cNvPicPr>
          <p:nvPr/>
        </p:nvPicPr>
        <p:blipFill rotWithShape="1">
          <a:blip r:embed="rId2"/>
          <a:srcRect t="41048" b="25855"/>
          <a:stretch/>
        </p:blipFill>
        <p:spPr>
          <a:xfrm>
            <a:off x="11538358" y="4149159"/>
            <a:ext cx="574132" cy="1312845"/>
          </a:xfrm>
          <a:prstGeom prst="rect">
            <a:avLst/>
          </a:prstGeom>
        </p:spPr>
      </p:pic>
      <p:sp>
        <p:nvSpPr>
          <p:cNvPr id="46" name="TextBox 45">
            <a:extLst>
              <a:ext uri="{FF2B5EF4-FFF2-40B4-BE49-F238E27FC236}">
                <a16:creationId xmlns:a16="http://schemas.microsoft.com/office/drawing/2014/main" id="{2BFA5E4C-94E3-1211-915C-2B0D62742642}"/>
              </a:ext>
            </a:extLst>
          </p:cNvPr>
          <p:cNvSpPr txBox="1"/>
          <p:nvPr/>
        </p:nvSpPr>
        <p:spPr>
          <a:xfrm>
            <a:off x="10024312" y="213624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المخيمات</a:t>
            </a:r>
            <a:endParaRPr lang="en-US" sz="1400" b="1" dirty="0">
              <a:latin typeface="Simplified Arabic" panose="02020603050405020304" pitchFamily="18" charset="-78"/>
              <a:cs typeface="Simplified Arabic" panose="02020603050405020304" pitchFamily="18" charset="-78"/>
            </a:endParaRPr>
          </a:p>
        </p:txBody>
      </p:sp>
      <p:sp>
        <p:nvSpPr>
          <p:cNvPr id="47" name="TextBox 46">
            <a:extLst>
              <a:ext uri="{FF2B5EF4-FFF2-40B4-BE49-F238E27FC236}">
                <a16:creationId xmlns:a16="http://schemas.microsoft.com/office/drawing/2014/main" id="{AAEE7911-D065-1237-BD08-39BC6D10A86C}"/>
              </a:ext>
            </a:extLst>
          </p:cNvPr>
          <p:cNvSpPr txBox="1"/>
          <p:nvPr/>
        </p:nvSpPr>
        <p:spPr>
          <a:xfrm>
            <a:off x="10020901" y="246185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جامعة النجاح الوطنية</a:t>
            </a:r>
            <a:endParaRPr lang="en-US" sz="1400" b="1" dirty="0">
              <a:latin typeface="Simplified Arabic" panose="02020603050405020304" pitchFamily="18" charset="-78"/>
              <a:cs typeface="Simplified Arabic" panose="02020603050405020304" pitchFamily="18" charset="-78"/>
            </a:endParaRPr>
          </a:p>
        </p:txBody>
      </p:sp>
      <p:sp>
        <p:nvSpPr>
          <p:cNvPr id="48" name="TextBox 47">
            <a:extLst>
              <a:ext uri="{FF2B5EF4-FFF2-40B4-BE49-F238E27FC236}">
                <a16:creationId xmlns:a16="http://schemas.microsoft.com/office/drawing/2014/main" id="{E840D293-9EFA-8B92-171E-B47042B2B680}"/>
              </a:ext>
            </a:extLst>
          </p:cNvPr>
          <p:cNvSpPr txBox="1"/>
          <p:nvPr/>
        </p:nvSpPr>
        <p:spPr>
          <a:xfrm>
            <a:off x="10020901" y="280582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كلية هشام حجاوي</a:t>
            </a:r>
            <a:endParaRPr lang="en-US" sz="1400" b="1" dirty="0">
              <a:latin typeface="Simplified Arabic" panose="02020603050405020304" pitchFamily="18" charset="-78"/>
              <a:cs typeface="Simplified Arabic" panose="02020603050405020304" pitchFamily="18" charset="-78"/>
            </a:endParaRPr>
          </a:p>
        </p:txBody>
      </p:sp>
      <p:sp>
        <p:nvSpPr>
          <p:cNvPr id="49" name="TextBox 48">
            <a:extLst>
              <a:ext uri="{FF2B5EF4-FFF2-40B4-BE49-F238E27FC236}">
                <a16:creationId xmlns:a16="http://schemas.microsoft.com/office/drawing/2014/main" id="{15BB6BCB-47F6-F010-4455-5A1BAD17D6BE}"/>
              </a:ext>
            </a:extLst>
          </p:cNvPr>
          <p:cNvSpPr txBox="1"/>
          <p:nvPr/>
        </p:nvSpPr>
        <p:spPr>
          <a:xfrm>
            <a:off x="10023174" y="3141146"/>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المدرسة الصناعية</a:t>
            </a:r>
            <a:endParaRPr lang="en-US" sz="1400" b="1" dirty="0">
              <a:latin typeface="Simplified Arabic" panose="02020603050405020304" pitchFamily="18" charset="-78"/>
              <a:cs typeface="Simplified Arabic" panose="02020603050405020304" pitchFamily="18" charset="-78"/>
            </a:endParaRPr>
          </a:p>
        </p:txBody>
      </p:sp>
      <p:sp>
        <p:nvSpPr>
          <p:cNvPr id="50" name="TextBox 49">
            <a:extLst>
              <a:ext uri="{FF2B5EF4-FFF2-40B4-BE49-F238E27FC236}">
                <a16:creationId xmlns:a16="http://schemas.microsoft.com/office/drawing/2014/main" id="{19830D94-AA90-25D5-D73B-86977F39DDA4}"/>
              </a:ext>
            </a:extLst>
          </p:cNvPr>
          <p:cNvSpPr txBox="1"/>
          <p:nvPr/>
        </p:nvSpPr>
        <p:spPr>
          <a:xfrm>
            <a:off x="9598395" y="4130650"/>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أراضي ملائمة للبناء داخل الهيكلي</a:t>
            </a:r>
            <a:endParaRPr lang="en-US" sz="1300" b="1" dirty="0">
              <a:latin typeface="Simplified Arabic" panose="02020603050405020304" pitchFamily="18" charset="-78"/>
              <a:cs typeface="Simplified Arabic" panose="02020603050405020304" pitchFamily="18" charset="-78"/>
            </a:endParaRPr>
          </a:p>
        </p:txBody>
      </p:sp>
      <p:pic>
        <p:nvPicPr>
          <p:cNvPr id="51" name="Picture 50">
            <a:extLst>
              <a:ext uri="{FF2B5EF4-FFF2-40B4-BE49-F238E27FC236}">
                <a16:creationId xmlns:a16="http://schemas.microsoft.com/office/drawing/2014/main" id="{F85134DF-76D7-26F5-FA59-2BDABEE0B7C6}"/>
              </a:ext>
            </a:extLst>
          </p:cNvPr>
          <p:cNvPicPr>
            <a:picLocks noChangeAspect="1"/>
          </p:cNvPicPr>
          <p:nvPr/>
        </p:nvPicPr>
        <p:blipFill rotWithShape="1">
          <a:blip r:embed="rId2"/>
          <a:srcRect l="10544" t="80586" r="-4473" b="2289"/>
          <a:stretch/>
        </p:blipFill>
        <p:spPr>
          <a:xfrm>
            <a:off x="11608490" y="5434203"/>
            <a:ext cx="539273" cy="679291"/>
          </a:xfrm>
          <a:prstGeom prst="rect">
            <a:avLst/>
          </a:prstGeom>
        </p:spPr>
      </p:pic>
      <p:sp>
        <p:nvSpPr>
          <p:cNvPr id="52" name="TextBox 51">
            <a:extLst>
              <a:ext uri="{FF2B5EF4-FFF2-40B4-BE49-F238E27FC236}">
                <a16:creationId xmlns:a16="http://schemas.microsoft.com/office/drawing/2014/main" id="{010255BD-C191-7F60-5FE9-D0507199E8FD}"/>
              </a:ext>
            </a:extLst>
          </p:cNvPr>
          <p:cNvSpPr txBox="1"/>
          <p:nvPr/>
        </p:nvSpPr>
        <p:spPr>
          <a:xfrm>
            <a:off x="9618839" y="4394397"/>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أراضي ملائمة للبناء خارج الهيكلي</a:t>
            </a:r>
            <a:endParaRPr lang="en-US" sz="1300" b="1" dirty="0">
              <a:latin typeface="Simplified Arabic" panose="02020603050405020304" pitchFamily="18" charset="-78"/>
              <a:cs typeface="Simplified Arabic" panose="02020603050405020304" pitchFamily="18" charset="-78"/>
            </a:endParaRPr>
          </a:p>
        </p:txBody>
      </p:sp>
      <p:sp>
        <p:nvSpPr>
          <p:cNvPr id="53" name="TextBox 52">
            <a:extLst>
              <a:ext uri="{FF2B5EF4-FFF2-40B4-BE49-F238E27FC236}">
                <a16:creationId xmlns:a16="http://schemas.microsoft.com/office/drawing/2014/main" id="{FA1A2A8F-EFA7-FEEA-05DF-64C0709C6904}"/>
              </a:ext>
            </a:extLst>
          </p:cNvPr>
          <p:cNvSpPr txBox="1"/>
          <p:nvPr/>
        </p:nvSpPr>
        <p:spPr>
          <a:xfrm>
            <a:off x="9618839" y="4663747"/>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مناطق توسع مستقبلي (بعيد المدى)</a:t>
            </a:r>
            <a:endParaRPr lang="en-US" sz="1300" b="1" dirty="0">
              <a:latin typeface="Simplified Arabic" panose="02020603050405020304" pitchFamily="18" charset="-78"/>
              <a:cs typeface="Simplified Arabic" panose="02020603050405020304" pitchFamily="18" charset="-78"/>
            </a:endParaRPr>
          </a:p>
        </p:txBody>
      </p:sp>
      <p:sp>
        <p:nvSpPr>
          <p:cNvPr id="54" name="TextBox 53">
            <a:extLst>
              <a:ext uri="{FF2B5EF4-FFF2-40B4-BE49-F238E27FC236}">
                <a16:creationId xmlns:a16="http://schemas.microsoft.com/office/drawing/2014/main" id="{68F25B7B-1507-9C53-AFC6-164491DC0DB4}"/>
              </a:ext>
            </a:extLst>
          </p:cNvPr>
          <p:cNvSpPr txBox="1"/>
          <p:nvPr/>
        </p:nvSpPr>
        <p:spPr>
          <a:xfrm>
            <a:off x="9450179" y="4914252"/>
            <a:ext cx="2295572"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مناطق توسع مستقبلي (سكن مستدام)</a:t>
            </a:r>
            <a:endParaRPr lang="en-US" sz="1300" b="1" dirty="0">
              <a:latin typeface="Simplified Arabic" panose="02020603050405020304" pitchFamily="18" charset="-78"/>
              <a:cs typeface="Simplified Arabic" panose="02020603050405020304" pitchFamily="18" charset="-78"/>
            </a:endParaRPr>
          </a:p>
        </p:txBody>
      </p:sp>
      <p:sp>
        <p:nvSpPr>
          <p:cNvPr id="55" name="TextBox 54">
            <a:extLst>
              <a:ext uri="{FF2B5EF4-FFF2-40B4-BE49-F238E27FC236}">
                <a16:creationId xmlns:a16="http://schemas.microsoft.com/office/drawing/2014/main" id="{EE3F0DC0-3161-F0D2-12A2-EC04EE3760B3}"/>
              </a:ext>
            </a:extLst>
          </p:cNvPr>
          <p:cNvSpPr txBox="1"/>
          <p:nvPr/>
        </p:nvSpPr>
        <p:spPr>
          <a:xfrm>
            <a:off x="9618839" y="5202499"/>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سكن زراعي</a:t>
            </a:r>
            <a:endParaRPr lang="en-US" sz="1300" b="1" dirty="0">
              <a:latin typeface="Simplified Arabic" panose="02020603050405020304" pitchFamily="18" charset="-78"/>
              <a:cs typeface="Simplified Arabic" panose="02020603050405020304" pitchFamily="18" charset="-78"/>
            </a:endParaRPr>
          </a:p>
        </p:txBody>
      </p:sp>
      <p:sp>
        <p:nvSpPr>
          <p:cNvPr id="56" name="TextBox 55">
            <a:extLst>
              <a:ext uri="{FF2B5EF4-FFF2-40B4-BE49-F238E27FC236}">
                <a16:creationId xmlns:a16="http://schemas.microsoft.com/office/drawing/2014/main" id="{70936CF3-B551-F87E-B441-BAFE3BC0BDE2}"/>
              </a:ext>
            </a:extLst>
          </p:cNvPr>
          <p:cNvSpPr txBox="1"/>
          <p:nvPr/>
        </p:nvSpPr>
        <p:spPr>
          <a:xfrm>
            <a:off x="9598395" y="5779965"/>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مناطق تتطور تكنولوجي</a:t>
            </a:r>
            <a:endParaRPr lang="en-US" sz="1300" b="1" dirty="0">
              <a:latin typeface="Simplified Arabic" panose="02020603050405020304" pitchFamily="18" charset="-78"/>
              <a:cs typeface="Simplified Arabic" panose="02020603050405020304" pitchFamily="18" charset="-78"/>
            </a:endParaRPr>
          </a:p>
        </p:txBody>
      </p:sp>
      <p:sp>
        <p:nvSpPr>
          <p:cNvPr id="57" name="TextBox 56">
            <a:extLst>
              <a:ext uri="{FF2B5EF4-FFF2-40B4-BE49-F238E27FC236}">
                <a16:creationId xmlns:a16="http://schemas.microsoft.com/office/drawing/2014/main" id="{06941999-E089-CD7F-5D68-1BC8FE498D7E}"/>
              </a:ext>
            </a:extLst>
          </p:cNvPr>
          <p:cNvSpPr txBox="1"/>
          <p:nvPr/>
        </p:nvSpPr>
        <p:spPr>
          <a:xfrm>
            <a:off x="9582973" y="5420338"/>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جامعة نابلس للتعليم المهني والتقني</a:t>
            </a:r>
            <a:endParaRPr lang="en-US" sz="1300" b="1" dirty="0">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15780F94-46DC-D0E2-2632-530BA35EE92C}"/>
              </a:ext>
            </a:extLst>
          </p:cNvPr>
          <p:cNvPicPr>
            <a:picLocks noChangeAspect="1"/>
          </p:cNvPicPr>
          <p:nvPr/>
        </p:nvPicPr>
        <p:blipFill rotWithShape="1">
          <a:blip r:embed="rId8">
            <a:extLst>
              <a:ext uri="{28A0092B-C50C-407E-A947-70E740481C1C}">
                <a14:useLocalDpi xmlns:a14="http://schemas.microsoft.com/office/drawing/2010/main" val="0"/>
              </a:ext>
            </a:extLst>
          </a:blip>
          <a:srcRect t="86433" r="50000"/>
          <a:stretch/>
        </p:blipFill>
        <p:spPr>
          <a:xfrm>
            <a:off x="-23112" y="6009949"/>
            <a:ext cx="4847822" cy="930427"/>
          </a:xfrm>
          <a:prstGeom prst="rect">
            <a:avLst/>
          </a:prstGeom>
        </p:spPr>
      </p:pic>
    </p:spTree>
    <p:extLst>
      <p:ext uri="{BB962C8B-B14F-4D97-AF65-F5344CB8AC3E}">
        <p14:creationId xmlns:p14="http://schemas.microsoft.com/office/powerpoint/2010/main" val="15562312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F1C53485-776C-D049-F621-4F74A714F02F}"/>
              </a:ext>
            </a:extLst>
          </p:cNvPr>
          <p:cNvPicPr>
            <a:picLocks noChangeAspect="1"/>
          </p:cNvPicPr>
          <p:nvPr/>
        </p:nvPicPr>
        <p:blipFill rotWithShape="1">
          <a:blip r:embed="rId2"/>
          <a:srcRect l="-1" t="15451" r="-446" b="518"/>
          <a:stretch/>
        </p:blipFill>
        <p:spPr>
          <a:xfrm>
            <a:off x="11633962" y="3519314"/>
            <a:ext cx="564564" cy="2129305"/>
          </a:xfrm>
          <a:prstGeom prst="rect">
            <a:avLst/>
          </a:prstGeom>
        </p:spPr>
      </p:pic>
      <p:pic>
        <p:nvPicPr>
          <p:cNvPr id="5" name="Picture 4">
            <a:extLst>
              <a:ext uri="{FF2B5EF4-FFF2-40B4-BE49-F238E27FC236}">
                <a16:creationId xmlns:a16="http://schemas.microsoft.com/office/drawing/2014/main" id="{01721AE0-EA61-686B-46EF-4B3AE756AD1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0"/>
            <a:ext cx="9695648" cy="6857999"/>
          </a:xfrm>
          <a:prstGeom prst="rect">
            <a:avLst/>
          </a:prstGeom>
        </p:spPr>
      </p:pic>
      <p:sp>
        <p:nvSpPr>
          <p:cNvPr id="7" name="Rectangle 6">
            <a:extLst>
              <a:ext uri="{FF2B5EF4-FFF2-40B4-BE49-F238E27FC236}">
                <a16:creationId xmlns:a16="http://schemas.microsoft.com/office/drawing/2014/main" id="{62D00E0F-3AA6-D2E2-C949-6E42A6597634}"/>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711E2B68-DDD9-200E-8467-0FDA72BC0310}"/>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7A7100EB-D4BB-2F92-29D0-C658F95A41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11" name="Picture 10">
            <a:extLst>
              <a:ext uri="{FF2B5EF4-FFF2-40B4-BE49-F238E27FC236}">
                <a16:creationId xmlns:a16="http://schemas.microsoft.com/office/drawing/2014/main" id="{90097620-CDE8-FE6C-BA04-A6D6E107BCC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12" name="TextBox 11">
            <a:extLst>
              <a:ext uri="{FF2B5EF4-FFF2-40B4-BE49-F238E27FC236}">
                <a16:creationId xmlns:a16="http://schemas.microsoft.com/office/drawing/2014/main" id="{DC5C1C5A-42B9-09C9-5D7E-619F32F51E05}"/>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3" name="Straight Connector 12">
            <a:extLst>
              <a:ext uri="{FF2B5EF4-FFF2-40B4-BE49-F238E27FC236}">
                <a16:creationId xmlns:a16="http://schemas.microsoft.com/office/drawing/2014/main" id="{515C0315-FF09-7962-32AD-7A686F1ED9E2}"/>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8807FF08-91EF-59D6-24C0-FDB3E5D41070}"/>
              </a:ext>
            </a:extLst>
          </p:cNvPr>
          <p:cNvGrpSpPr/>
          <p:nvPr/>
        </p:nvGrpSpPr>
        <p:grpSpPr>
          <a:xfrm>
            <a:off x="8812054" y="61813"/>
            <a:ext cx="844237" cy="1083048"/>
            <a:chOff x="8812054" y="61813"/>
            <a:chExt cx="844237" cy="1083048"/>
          </a:xfrm>
        </p:grpSpPr>
        <p:pic>
          <p:nvPicPr>
            <p:cNvPr id="15" name="Picture 14">
              <a:extLst>
                <a:ext uri="{FF2B5EF4-FFF2-40B4-BE49-F238E27FC236}">
                  <a16:creationId xmlns:a16="http://schemas.microsoft.com/office/drawing/2014/main" id="{00D2D107-91ED-8E99-2013-FB27C31C526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6" name="TextBox 15">
              <a:extLst>
                <a:ext uri="{FF2B5EF4-FFF2-40B4-BE49-F238E27FC236}">
                  <a16:creationId xmlns:a16="http://schemas.microsoft.com/office/drawing/2014/main" id="{DDE749F8-BDA6-EE10-5912-58E8EDF25771}"/>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17" name="TextBox 16">
            <a:extLst>
              <a:ext uri="{FF2B5EF4-FFF2-40B4-BE49-F238E27FC236}">
                <a16:creationId xmlns:a16="http://schemas.microsoft.com/office/drawing/2014/main" id="{B9F45349-5080-D134-8DF8-DE2354221538}"/>
              </a:ext>
            </a:extLst>
          </p:cNvPr>
          <p:cNvSpPr txBox="1"/>
          <p:nvPr/>
        </p:nvSpPr>
        <p:spPr>
          <a:xfrm>
            <a:off x="10436000" y="1109223"/>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grpSp>
        <p:nvGrpSpPr>
          <p:cNvPr id="18" name="Group 17">
            <a:extLst>
              <a:ext uri="{FF2B5EF4-FFF2-40B4-BE49-F238E27FC236}">
                <a16:creationId xmlns:a16="http://schemas.microsoft.com/office/drawing/2014/main" id="{0A59A29F-EB39-24C9-6EA5-5331DEB1426F}"/>
              </a:ext>
            </a:extLst>
          </p:cNvPr>
          <p:cNvGrpSpPr/>
          <p:nvPr/>
        </p:nvGrpSpPr>
        <p:grpSpPr>
          <a:xfrm>
            <a:off x="11779931" y="1544012"/>
            <a:ext cx="301357" cy="45719"/>
            <a:chOff x="11754116" y="2147483647"/>
            <a:chExt cx="180623" cy="0"/>
          </a:xfrm>
        </p:grpSpPr>
        <p:cxnSp>
          <p:nvCxnSpPr>
            <p:cNvPr id="19" name="Straight Connector 18">
              <a:extLst>
                <a:ext uri="{FF2B5EF4-FFF2-40B4-BE49-F238E27FC236}">
                  <a16:creationId xmlns:a16="http://schemas.microsoft.com/office/drawing/2014/main" id="{719BB042-B6FD-4AB3-84D4-4CE8793F2CD8}"/>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C3FF9F8-74D1-877F-10A4-20409D03101D}"/>
                </a:ext>
              </a:extLst>
            </p:cNvPr>
            <p:cNvCxnSpPr/>
            <p:nvPr/>
          </p:nvCxnSpPr>
          <p:spPr>
            <a:xfrm>
              <a:off x="11754116" y="2147483647"/>
              <a:ext cx="180623" cy="0"/>
            </a:xfrm>
            <a:prstGeom prst="line">
              <a:avLst/>
            </a:prstGeom>
            <a:ln w="38100">
              <a:solidFill>
                <a:srgbClr val="EF4F00"/>
              </a:solidFill>
            </a:ln>
          </p:spPr>
          <p:style>
            <a:lnRef idx="1">
              <a:schemeClr val="accent1"/>
            </a:lnRef>
            <a:fillRef idx="0">
              <a:schemeClr val="accent1"/>
            </a:fillRef>
            <a:effectRef idx="0">
              <a:schemeClr val="accent1"/>
            </a:effectRef>
            <a:fontRef idx="minor">
              <a:schemeClr val="tx1"/>
            </a:fontRef>
          </p:style>
        </p:cxnSp>
      </p:grpSp>
      <p:pic>
        <p:nvPicPr>
          <p:cNvPr id="21" name="Picture 20">
            <a:extLst>
              <a:ext uri="{FF2B5EF4-FFF2-40B4-BE49-F238E27FC236}">
                <a16:creationId xmlns:a16="http://schemas.microsoft.com/office/drawing/2014/main" id="{E66D7BDE-3C2E-3636-5CA8-821A335961B9}"/>
              </a:ext>
            </a:extLst>
          </p:cNvPr>
          <p:cNvPicPr>
            <a:picLocks noChangeAspect="1"/>
          </p:cNvPicPr>
          <p:nvPr/>
        </p:nvPicPr>
        <p:blipFill rotWithShape="1">
          <a:blip r:embed="rId7"/>
          <a:srcRect l="3289" t="5079" r="-4016" b="82488"/>
          <a:stretch/>
        </p:blipFill>
        <p:spPr>
          <a:xfrm>
            <a:off x="11580946" y="623473"/>
            <a:ext cx="582025" cy="527542"/>
          </a:xfrm>
          <a:prstGeom prst="rect">
            <a:avLst/>
          </a:prstGeom>
        </p:spPr>
      </p:pic>
      <p:sp>
        <p:nvSpPr>
          <p:cNvPr id="22" name="TextBox 21">
            <a:extLst>
              <a:ext uri="{FF2B5EF4-FFF2-40B4-BE49-F238E27FC236}">
                <a16:creationId xmlns:a16="http://schemas.microsoft.com/office/drawing/2014/main" id="{F7313253-672E-5DEA-D35D-766F664FAABD}"/>
              </a:ext>
            </a:extLst>
          </p:cNvPr>
          <p:cNvSpPr txBox="1"/>
          <p:nvPr/>
        </p:nvSpPr>
        <p:spPr>
          <a:xfrm>
            <a:off x="9962976" y="61774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منطقة الدراسة</a:t>
            </a:r>
            <a:endParaRPr lang="en-US" sz="1400" b="1" dirty="0">
              <a:latin typeface="Simplified Arabic" panose="02020603050405020304" pitchFamily="18" charset="-78"/>
              <a:cs typeface="Simplified Arabic" panose="02020603050405020304" pitchFamily="18" charset="-78"/>
            </a:endParaRPr>
          </a:p>
        </p:txBody>
      </p:sp>
      <p:sp>
        <p:nvSpPr>
          <p:cNvPr id="23" name="TextBox 22">
            <a:extLst>
              <a:ext uri="{FF2B5EF4-FFF2-40B4-BE49-F238E27FC236}">
                <a16:creationId xmlns:a16="http://schemas.microsoft.com/office/drawing/2014/main" id="{5682DE09-0C88-199B-6A20-783A40D4BB04}"/>
              </a:ext>
            </a:extLst>
          </p:cNvPr>
          <p:cNvSpPr txBox="1"/>
          <p:nvPr/>
        </p:nvSpPr>
        <p:spPr>
          <a:xfrm>
            <a:off x="9971058" y="88422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المنطقة المبنية</a:t>
            </a:r>
            <a:endParaRPr lang="en-US" sz="1400" b="1" dirty="0">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8695CC5C-0023-65E1-5D50-EF7ACDA034B3}"/>
              </a:ext>
            </a:extLst>
          </p:cNvPr>
          <p:cNvSpPr txBox="1"/>
          <p:nvPr/>
        </p:nvSpPr>
        <p:spPr>
          <a:xfrm>
            <a:off x="10950501" y="1389856"/>
            <a:ext cx="87179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 </a:t>
            </a:r>
            <a:endParaRPr lang="en-US" sz="1400" b="1" dirty="0">
              <a:latin typeface="Simplified Arabic" panose="02020603050405020304" pitchFamily="18" charset="-78"/>
              <a:cs typeface="Simplified Arabic" panose="02020603050405020304" pitchFamily="18" charset="-78"/>
            </a:endParaRPr>
          </a:p>
        </p:txBody>
      </p:sp>
      <p:sp>
        <p:nvSpPr>
          <p:cNvPr id="25" name="TextBox 24">
            <a:extLst>
              <a:ext uri="{FF2B5EF4-FFF2-40B4-BE49-F238E27FC236}">
                <a16:creationId xmlns:a16="http://schemas.microsoft.com/office/drawing/2014/main" id="{6A4E33D4-30AC-051B-B9CE-32D9096FF2F1}"/>
              </a:ext>
            </a:extLst>
          </p:cNvPr>
          <p:cNvSpPr txBox="1"/>
          <p:nvPr/>
        </p:nvSpPr>
        <p:spPr>
          <a:xfrm>
            <a:off x="9732836" y="1375706"/>
            <a:ext cx="91133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رئيسي</a:t>
            </a:r>
            <a:endParaRPr lang="en-US" sz="1400" b="1" dirty="0">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6BD50845-7436-0F0C-FA86-C31D85998704}"/>
              </a:ext>
            </a:extLst>
          </p:cNvPr>
          <p:cNvSpPr txBox="1"/>
          <p:nvPr/>
        </p:nvSpPr>
        <p:spPr>
          <a:xfrm>
            <a:off x="10076286" y="159464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تجميعي</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A4A9968E-BBDC-C920-2FC2-3A6C63D6468A}"/>
              </a:ext>
            </a:extLst>
          </p:cNvPr>
          <p:cNvSpPr txBox="1"/>
          <p:nvPr/>
        </p:nvSpPr>
        <p:spPr>
          <a:xfrm>
            <a:off x="10057695" y="1829729"/>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محلي</a:t>
            </a:r>
            <a:endParaRPr lang="en-US" sz="1400" b="1" dirty="0">
              <a:latin typeface="Simplified Arabic" panose="02020603050405020304" pitchFamily="18" charset="-78"/>
              <a:cs typeface="Simplified Arabic" panose="02020603050405020304" pitchFamily="18" charset="-78"/>
            </a:endParaRPr>
          </a:p>
        </p:txBody>
      </p:sp>
      <p:grpSp>
        <p:nvGrpSpPr>
          <p:cNvPr id="28" name="Group 27">
            <a:extLst>
              <a:ext uri="{FF2B5EF4-FFF2-40B4-BE49-F238E27FC236}">
                <a16:creationId xmlns:a16="http://schemas.microsoft.com/office/drawing/2014/main" id="{04A2B763-E2B8-3B40-0B07-6E5A5E8949D2}"/>
              </a:ext>
            </a:extLst>
          </p:cNvPr>
          <p:cNvGrpSpPr/>
          <p:nvPr/>
        </p:nvGrpSpPr>
        <p:grpSpPr>
          <a:xfrm>
            <a:off x="10607168" y="1542225"/>
            <a:ext cx="301357" cy="45719"/>
            <a:chOff x="11754116" y="2147483647"/>
            <a:chExt cx="180623" cy="0"/>
          </a:xfrm>
        </p:grpSpPr>
        <p:cxnSp>
          <p:nvCxnSpPr>
            <p:cNvPr id="29" name="Straight Connector 28">
              <a:extLst>
                <a:ext uri="{FF2B5EF4-FFF2-40B4-BE49-F238E27FC236}">
                  <a16:creationId xmlns:a16="http://schemas.microsoft.com/office/drawing/2014/main" id="{674EB5CA-305E-BF1C-4A9E-E4F1C14C6711}"/>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59BF59F-F3B9-DF17-7B73-C2B00E18E6AD}"/>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a:extLst>
              <a:ext uri="{FF2B5EF4-FFF2-40B4-BE49-F238E27FC236}">
                <a16:creationId xmlns:a16="http://schemas.microsoft.com/office/drawing/2014/main" id="{CDAB67F3-1E2A-8118-96FD-648AD84CAE2D}"/>
              </a:ext>
            </a:extLst>
          </p:cNvPr>
          <p:cNvCxnSpPr>
            <a:cxnSpLocks/>
          </p:cNvCxnSpPr>
          <p:nvPr/>
        </p:nvCxnSpPr>
        <p:spPr>
          <a:xfrm>
            <a:off x="11779930" y="1764569"/>
            <a:ext cx="301357" cy="0"/>
          </a:xfrm>
          <a:prstGeom prst="line">
            <a:avLst/>
          </a:prstGeom>
          <a:ln w="76200">
            <a:solidFill>
              <a:srgbClr val="A47474"/>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0E922A7-6616-35F5-AE04-4639E7DB1030}"/>
              </a:ext>
            </a:extLst>
          </p:cNvPr>
          <p:cNvSpPr txBox="1"/>
          <p:nvPr/>
        </p:nvSpPr>
        <p:spPr>
          <a:xfrm>
            <a:off x="8913289" y="160191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حضري</a:t>
            </a:r>
            <a:endParaRPr lang="en-US" sz="1400" b="1" dirty="0">
              <a:latin typeface="Simplified Arabic" panose="02020603050405020304" pitchFamily="18" charset="-78"/>
              <a:cs typeface="Simplified Arabic" panose="02020603050405020304" pitchFamily="18" charset="-78"/>
            </a:endParaRPr>
          </a:p>
        </p:txBody>
      </p:sp>
      <p:cxnSp>
        <p:nvCxnSpPr>
          <p:cNvPr id="33" name="Straight Connector 32">
            <a:extLst>
              <a:ext uri="{FF2B5EF4-FFF2-40B4-BE49-F238E27FC236}">
                <a16:creationId xmlns:a16="http://schemas.microsoft.com/office/drawing/2014/main" id="{CB55C569-6291-9982-34B0-AF8BEE592F81}"/>
              </a:ext>
            </a:extLst>
          </p:cNvPr>
          <p:cNvCxnSpPr>
            <a:cxnSpLocks/>
          </p:cNvCxnSpPr>
          <p:nvPr/>
        </p:nvCxnSpPr>
        <p:spPr>
          <a:xfrm>
            <a:off x="10607169" y="1771836"/>
            <a:ext cx="30135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FF5B27-863D-120C-11D7-FA5EFE447E0D}"/>
              </a:ext>
            </a:extLst>
          </p:cNvPr>
          <p:cNvCxnSpPr>
            <a:cxnSpLocks/>
          </p:cNvCxnSpPr>
          <p:nvPr/>
        </p:nvCxnSpPr>
        <p:spPr>
          <a:xfrm>
            <a:off x="11779929" y="1987317"/>
            <a:ext cx="301357" cy="0"/>
          </a:xfrm>
          <a:prstGeom prst="line">
            <a:avLst/>
          </a:prstGeom>
          <a:ln w="762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08C45FAC-50C3-2641-AB1C-661FED31CC76}"/>
              </a:ext>
            </a:extLst>
          </p:cNvPr>
          <p:cNvSpPr txBox="1"/>
          <p:nvPr/>
        </p:nvSpPr>
        <p:spPr>
          <a:xfrm>
            <a:off x="10412854" y="2829830"/>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36" name="TextBox 35">
            <a:extLst>
              <a:ext uri="{FF2B5EF4-FFF2-40B4-BE49-F238E27FC236}">
                <a16:creationId xmlns:a16="http://schemas.microsoft.com/office/drawing/2014/main" id="{5CC8CD0C-DAE3-9795-1486-4BEECC543F79}"/>
              </a:ext>
            </a:extLst>
          </p:cNvPr>
          <p:cNvSpPr txBox="1"/>
          <p:nvPr/>
        </p:nvSpPr>
        <p:spPr>
          <a:xfrm>
            <a:off x="10086899" y="320205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a:t>
            </a:r>
            <a:endParaRPr lang="en-US" sz="1400" b="1" dirty="0">
              <a:latin typeface="Simplified Arabic" panose="02020603050405020304" pitchFamily="18" charset="-78"/>
              <a:cs typeface="Simplified Arabic" panose="02020603050405020304" pitchFamily="18" charset="-78"/>
            </a:endParaRPr>
          </a:p>
        </p:txBody>
      </p:sp>
      <p:cxnSp>
        <p:nvCxnSpPr>
          <p:cNvPr id="37" name="Straight Connector 36">
            <a:extLst>
              <a:ext uri="{FF2B5EF4-FFF2-40B4-BE49-F238E27FC236}">
                <a16:creationId xmlns:a16="http://schemas.microsoft.com/office/drawing/2014/main" id="{8D040EB0-630C-5E6E-FF35-3A01141A1FFD}"/>
              </a:ext>
            </a:extLst>
          </p:cNvPr>
          <p:cNvCxnSpPr>
            <a:cxnSpLocks/>
          </p:cNvCxnSpPr>
          <p:nvPr/>
        </p:nvCxnSpPr>
        <p:spPr>
          <a:xfrm>
            <a:off x="11809133" y="3359642"/>
            <a:ext cx="301357" cy="0"/>
          </a:xfrm>
          <a:prstGeom prst="line">
            <a:avLst/>
          </a:prstGeom>
          <a:ln w="762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0ED7E45D-77B3-CF40-7AC6-1CBFBB916A1E}"/>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قطاع المواصلات</a:t>
            </a:r>
            <a:endParaRPr lang="en-US" sz="16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10" name="TextBox 9">
            <a:extLst>
              <a:ext uri="{FF2B5EF4-FFF2-40B4-BE49-F238E27FC236}">
                <a16:creationId xmlns:a16="http://schemas.microsoft.com/office/drawing/2014/main" id="{1A9FAEBC-956D-7816-6A15-E0B44003C1F4}"/>
              </a:ext>
            </a:extLst>
          </p:cNvPr>
          <p:cNvSpPr txBox="1"/>
          <p:nvPr/>
        </p:nvSpPr>
        <p:spPr>
          <a:xfrm>
            <a:off x="9897483" y="225486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المواصلات</a:t>
            </a:r>
            <a:endParaRPr lang="en-US" sz="1400" b="1" dirty="0">
              <a:latin typeface="Simplified Arabic" panose="02020603050405020304" pitchFamily="18" charset="-78"/>
              <a:cs typeface="Simplified Arabic" panose="02020603050405020304" pitchFamily="18" charset="-78"/>
            </a:endParaRPr>
          </a:p>
        </p:txBody>
      </p:sp>
      <p:pic>
        <p:nvPicPr>
          <p:cNvPr id="40" name="Picture 39">
            <a:extLst>
              <a:ext uri="{FF2B5EF4-FFF2-40B4-BE49-F238E27FC236}">
                <a16:creationId xmlns:a16="http://schemas.microsoft.com/office/drawing/2014/main" id="{8FB2737B-25DE-DDB5-517E-E86E47872A04}"/>
              </a:ext>
            </a:extLst>
          </p:cNvPr>
          <p:cNvPicPr>
            <a:picLocks noChangeAspect="1"/>
          </p:cNvPicPr>
          <p:nvPr/>
        </p:nvPicPr>
        <p:blipFill rotWithShape="1">
          <a:blip r:embed="rId2"/>
          <a:srcRect l="-1" r="-446" b="82804"/>
          <a:stretch/>
        </p:blipFill>
        <p:spPr>
          <a:xfrm>
            <a:off x="11598404" y="2171340"/>
            <a:ext cx="564564" cy="435741"/>
          </a:xfrm>
          <a:prstGeom prst="rect">
            <a:avLst/>
          </a:prstGeom>
        </p:spPr>
      </p:pic>
      <p:sp>
        <p:nvSpPr>
          <p:cNvPr id="42" name="TextBox 41">
            <a:extLst>
              <a:ext uri="{FF2B5EF4-FFF2-40B4-BE49-F238E27FC236}">
                <a16:creationId xmlns:a16="http://schemas.microsoft.com/office/drawing/2014/main" id="{6BDB3733-2B78-D71B-70BA-F4958447BDB2}"/>
              </a:ext>
            </a:extLst>
          </p:cNvPr>
          <p:cNvSpPr txBox="1"/>
          <p:nvPr/>
        </p:nvSpPr>
        <p:spPr>
          <a:xfrm>
            <a:off x="9962976" y="3548940"/>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المواصلات</a:t>
            </a:r>
            <a:endParaRPr lang="en-US" sz="1400" b="1" dirty="0">
              <a:latin typeface="Simplified Arabic" panose="02020603050405020304" pitchFamily="18" charset="-78"/>
              <a:cs typeface="Simplified Arabic" panose="02020603050405020304" pitchFamily="18" charset="-78"/>
            </a:endParaRPr>
          </a:p>
        </p:txBody>
      </p:sp>
      <p:sp>
        <p:nvSpPr>
          <p:cNvPr id="43" name="TextBox 42">
            <a:extLst>
              <a:ext uri="{FF2B5EF4-FFF2-40B4-BE49-F238E27FC236}">
                <a16:creationId xmlns:a16="http://schemas.microsoft.com/office/drawing/2014/main" id="{705C690F-518A-662C-34E7-06B2065BE783}"/>
              </a:ext>
            </a:extLst>
          </p:cNvPr>
          <p:cNvSpPr txBox="1"/>
          <p:nvPr/>
        </p:nvSpPr>
        <p:spPr>
          <a:xfrm>
            <a:off x="9987216" y="390244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 الباص السريع (الترم)</a:t>
            </a:r>
            <a:endParaRPr lang="en-US" sz="1400" b="1" dirty="0">
              <a:latin typeface="Simplified Arabic" panose="02020603050405020304" pitchFamily="18" charset="-78"/>
              <a:cs typeface="Simplified Arabic" panose="02020603050405020304" pitchFamily="18" charset="-78"/>
            </a:endParaRPr>
          </a:p>
        </p:txBody>
      </p:sp>
      <p:sp>
        <p:nvSpPr>
          <p:cNvPr id="44" name="TextBox 43">
            <a:extLst>
              <a:ext uri="{FF2B5EF4-FFF2-40B4-BE49-F238E27FC236}">
                <a16:creationId xmlns:a16="http://schemas.microsoft.com/office/drawing/2014/main" id="{63CD5914-C592-9554-E5B6-9DB1D231BDF4}"/>
              </a:ext>
            </a:extLst>
          </p:cNvPr>
          <p:cNvSpPr txBox="1"/>
          <p:nvPr/>
        </p:nvSpPr>
        <p:spPr>
          <a:xfrm>
            <a:off x="9970543" y="429562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 خاص بالدراجات</a:t>
            </a:r>
            <a:endParaRPr lang="en-US" sz="1400" b="1" dirty="0">
              <a:latin typeface="Simplified Arabic" panose="02020603050405020304" pitchFamily="18" charset="-78"/>
              <a:cs typeface="Simplified Arabic" panose="02020603050405020304" pitchFamily="18" charset="-78"/>
            </a:endParaRPr>
          </a:p>
        </p:txBody>
      </p:sp>
      <p:sp>
        <p:nvSpPr>
          <p:cNvPr id="45" name="TextBox 44">
            <a:extLst>
              <a:ext uri="{FF2B5EF4-FFF2-40B4-BE49-F238E27FC236}">
                <a16:creationId xmlns:a16="http://schemas.microsoft.com/office/drawing/2014/main" id="{2CE8D1FB-38CB-3BCA-C024-D88B382BEEC3}"/>
              </a:ext>
            </a:extLst>
          </p:cNvPr>
          <p:cNvSpPr txBox="1"/>
          <p:nvPr/>
        </p:nvSpPr>
        <p:spPr>
          <a:xfrm>
            <a:off x="9987216" y="471860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مواقف دراجات</a:t>
            </a:r>
            <a:endParaRPr lang="en-US" sz="1400" b="1" dirty="0">
              <a:latin typeface="Simplified Arabic" panose="02020603050405020304" pitchFamily="18" charset="-78"/>
              <a:cs typeface="Simplified Arabic" panose="02020603050405020304" pitchFamily="18" charset="-78"/>
            </a:endParaRPr>
          </a:p>
        </p:txBody>
      </p:sp>
      <p:sp>
        <p:nvSpPr>
          <p:cNvPr id="46" name="TextBox 45">
            <a:extLst>
              <a:ext uri="{FF2B5EF4-FFF2-40B4-BE49-F238E27FC236}">
                <a16:creationId xmlns:a16="http://schemas.microsoft.com/office/drawing/2014/main" id="{1AF555FB-57EA-628D-E2B8-FF3A1673F953}"/>
              </a:ext>
            </a:extLst>
          </p:cNvPr>
          <p:cNvSpPr txBox="1"/>
          <p:nvPr/>
        </p:nvSpPr>
        <p:spPr>
          <a:xfrm>
            <a:off x="9961355" y="520995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مواقف شاحنات</a:t>
            </a:r>
            <a:endParaRPr lang="en-US" sz="1400" b="1" dirty="0">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8E7C7CD4-FF02-EDE0-A0F6-B7BD87F14132}"/>
              </a:ext>
            </a:extLst>
          </p:cNvPr>
          <p:cNvPicPr>
            <a:picLocks noChangeAspect="1"/>
          </p:cNvPicPr>
          <p:nvPr/>
        </p:nvPicPr>
        <p:blipFill rotWithShape="1">
          <a:blip r:embed="rId8">
            <a:extLst>
              <a:ext uri="{28A0092B-C50C-407E-A947-70E740481C1C}">
                <a14:useLocalDpi xmlns:a14="http://schemas.microsoft.com/office/drawing/2010/main" val="0"/>
              </a:ext>
            </a:extLst>
          </a:blip>
          <a:srcRect t="86433" r="50000"/>
          <a:stretch/>
        </p:blipFill>
        <p:spPr>
          <a:xfrm>
            <a:off x="-23112" y="6009949"/>
            <a:ext cx="4847822" cy="930427"/>
          </a:xfrm>
          <a:prstGeom prst="rect">
            <a:avLst/>
          </a:prstGeom>
        </p:spPr>
      </p:pic>
    </p:spTree>
    <p:extLst>
      <p:ext uri="{BB962C8B-B14F-4D97-AF65-F5344CB8AC3E}">
        <p14:creationId xmlns:p14="http://schemas.microsoft.com/office/powerpoint/2010/main" val="87099061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A94EE2-67EB-CF2E-95A1-E33BB231684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0"/>
            <a:ext cx="9695648" cy="6857999"/>
          </a:xfrm>
          <a:prstGeom prst="rect">
            <a:avLst/>
          </a:prstGeom>
        </p:spPr>
      </p:pic>
      <p:sp>
        <p:nvSpPr>
          <p:cNvPr id="6" name="Rectangle 5">
            <a:extLst>
              <a:ext uri="{FF2B5EF4-FFF2-40B4-BE49-F238E27FC236}">
                <a16:creationId xmlns:a16="http://schemas.microsoft.com/office/drawing/2014/main" id="{12DB5AEC-6523-C90B-86E3-CBA243D81369}"/>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E4D84E73-E05A-2BF6-DBC7-B28C05C571E8}"/>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3BD57427-1F40-2FFB-C24A-C7915A69E6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10" name="Picture 9">
            <a:extLst>
              <a:ext uri="{FF2B5EF4-FFF2-40B4-BE49-F238E27FC236}">
                <a16:creationId xmlns:a16="http://schemas.microsoft.com/office/drawing/2014/main" id="{F5AF41FE-C04A-3F61-15BD-2CC82D8585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11" name="TextBox 10">
            <a:extLst>
              <a:ext uri="{FF2B5EF4-FFF2-40B4-BE49-F238E27FC236}">
                <a16:creationId xmlns:a16="http://schemas.microsoft.com/office/drawing/2014/main" id="{984D80F5-01AA-47B4-80AB-D8E64E2EABD0}"/>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2" name="Straight Connector 11">
            <a:extLst>
              <a:ext uri="{FF2B5EF4-FFF2-40B4-BE49-F238E27FC236}">
                <a16:creationId xmlns:a16="http://schemas.microsoft.com/office/drawing/2014/main" id="{E8B99D00-1685-1362-450B-EBBD6CA57F8B}"/>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18FCB409-130B-898A-D2F5-995947E3B1EA}"/>
              </a:ext>
            </a:extLst>
          </p:cNvPr>
          <p:cNvGrpSpPr/>
          <p:nvPr/>
        </p:nvGrpSpPr>
        <p:grpSpPr>
          <a:xfrm>
            <a:off x="8812054" y="61813"/>
            <a:ext cx="844237" cy="1083048"/>
            <a:chOff x="8812054" y="61813"/>
            <a:chExt cx="844237" cy="1083048"/>
          </a:xfrm>
        </p:grpSpPr>
        <p:pic>
          <p:nvPicPr>
            <p:cNvPr id="15" name="Picture 14">
              <a:extLst>
                <a:ext uri="{FF2B5EF4-FFF2-40B4-BE49-F238E27FC236}">
                  <a16:creationId xmlns:a16="http://schemas.microsoft.com/office/drawing/2014/main" id="{68ED1B31-A0D9-E7D7-FF0F-5F03831012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6" name="TextBox 15">
              <a:extLst>
                <a:ext uri="{FF2B5EF4-FFF2-40B4-BE49-F238E27FC236}">
                  <a16:creationId xmlns:a16="http://schemas.microsoft.com/office/drawing/2014/main" id="{98F3F924-9BF5-993B-3B82-68A0A8097420}"/>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17" name="TextBox 16">
            <a:extLst>
              <a:ext uri="{FF2B5EF4-FFF2-40B4-BE49-F238E27FC236}">
                <a16:creationId xmlns:a16="http://schemas.microsoft.com/office/drawing/2014/main" id="{B1FD7B42-4DF4-CF25-AD45-1A0821561356}"/>
              </a:ext>
            </a:extLst>
          </p:cNvPr>
          <p:cNvSpPr txBox="1"/>
          <p:nvPr/>
        </p:nvSpPr>
        <p:spPr>
          <a:xfrm>
            <a:off x="10442169" y="1109223"/>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grpSp>
        <p:nvGrpSpPr>
          <p:cNvPr id="18" name="Group 17">
            <a:extLst>
              <a:ext uri="{FF2B5EF4-FFF2-40B4-BE49-F238E27FC236}">
                <a16:creationId xmlns:a16="http://schemas.microsoft.com/office/drawing/2014/main" id="{5F768CD1-80CB-CB14-16C2-15A14B12E8BE}"/>
              </a:ext>
            </a:extLst>
          </p:cNvPr>
          <p:cNvGrpSpPr/>
          <p:nvPr/>
        </p:nvGrpSpPr>
        <p:grpSpPr>
          <a:xfrm>
            <a:off x="11786100" y="1544012"/>
            <a:ext cx="301357" cy="45719"/>
            <a:chOff x="11754116" y="2147483647"/>
            <a:chExt cx="180623" cy="0"/>
          </a:xfrm>
        </p:grpSpPr>
        <p:cxnSp>
          <p:nvCxnSpPr>
            <p:cNvPr id="19" name="Straight Connector 18">
              <a:extLst>
                <a:ext uri="{FF2B5EF4-FFF2-40B4-BE49-F238E27FC236}">
                  <a16:creationId xmlns:a16="http://schemas.microsoft.com/office/drawing/2014/main" id="{DB32B16A-A947-F8AB-4429-EBD16B3EBAFD}"/>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E52A8F9-9239-A0B4-AC5A-3EB4F53D7D2D}"/>
                </a:ext>
              </a:extLst>
            </p:cNvPr>
            <p:cNvCxnSpPr/>
            <p:nvPr/>
          </p:nvCxnSpPr>
          <p:spPr>
            <a:xfrm>
              <a:off x="11754116" y="2147483647"/>
              <a:ext cx="180623" cy="0"/>
            </a:xfrm>
            <a:prstGeom prst="line">
              <a:avLst/>
            </a:prstGeom>
            <a:ln w="38100">
              <a:solidFill>
                <a:srgbClr val="EF4F00"/>
              </a:solidFill>
            </a:ln>
          </p:spPr>
          <p:style>
            <a:lnRef idx="1">
              <a:schemeClr val="accent1"/>
            </a:lnRef>
            <a:fillRef idx="0">
              <a:schemeClr val="accent1"/>
            </a:fillRef>
            <a:effectRef idx="0">
              <a:schemeClr val="accent1"/>
            </a:effectRef>
            <a:fontRef idx="minor">
              <a:schemeClr val="tx1"/>
            </a:fontRef>
          </p:style>
        </p:cxnSp>
      </p:grpSp>
      <p:pic>
        <p:nvPicPr>
          <p:cNvPr id="21" name="Picture 20">
            <a:extLst>
              <a:ext uri="{FF2B5EF4-FFF2-40B4-BE49-F238E27FC236}">
                <a16:creationId xmlns:a16="http://schemas.microsoft.com/office/drawing/2014/main" id="{ABCAC834-6037-B3E2-8ADF-3DFFC9D16AF4}"/>
              </a:ext>
            </a:extLst>
          </p:cNvPr>
          <p:cNvPicPr>
            <a:picLocks noChangeAspect="1"/>
          </p:cNvPicPr>
          <p:nvPr/>
        </p:nvPicPr>
        <p:blipFill rotWithShape="1">
          <a:blip r:embed="rId6"/>
          <a:srcRect l="3289" t="5079" r="-4016" b="82488"/>
          <a:stretch/>
        </p:blipFill>
        <p:spPr>
          <a:xfrm>
            <a:off x="11587115" y="623473"/>
            <a:ext cx="582025" cy="527542"/>
          </a:xfrm>
          <a:prstGeom prst="rect">
            <a:avLst/>
          </a:prstGeom>
        </p:spPr>
      </p:pic>
      <p:sp>
        <p:nvSpPr>
          <p:cNvPr id="22" name="TextBox 21">
            <a:extLst>
              <a:ext uri="{FF2B5EF4-FFF2-40B4-BE49-F238E27FC236}">
                <a16:creationId xmlns:a16="http://schemas.microsoft.com/office/drawing/2014/main" id="{3B098B6D-FAF1-DE06-3BD3-24497F99CE0A}"/>
              </a:ext>
            </a:extLst>
          </p:cNvPr>
          <p:cNvSpPr txBox="1"/>
          <p:nvPr/>
        </p:nvSpPr>
        <p:spPr>
          <a:xfrm>
            <a:off x="9969145" y="61774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منطقة الدراسة</a:t>
            </a:r>
            <a:endParaRPr lang="en-US" sz="1400" b="1" dirty="0">
              <a:latin typeface="Simplified Arabic" panose="02020603050405020304" pitchFamily="18" charset="-78"/>
              <a:cs typeface="Simplified Arabic" panose="02020603050405020304" pitchFamily="18" charset="-78"/>
            </a:endParaRPr>
          </a:p>
        </p:txBody>
      </p:sp>
      <p:sp>
        <p:nvSpPr>
          <p:cNvPr id="23" name="TextBox 22">
            <a:extLst>
              <a:ext uri="{FF2B5EF4-FFF2-40B4-BE49-F238E27FC236}">
                <a16:creationId xmlns:a16="http://schemas.microsoft.com/office/drawing/2014/main" id="{3737EFCE-9A43-5FDE-C60A-C7EAB0266B1C}"/>
              </a:ext>
            </a:extLst>
          </p:cNvPr>
          <p:cNvSpPr txBox="1"/>
          <p:nvPr/>
        </p:nvSpPr>
        <p:spPr>
          <a:xfrm>
            <a:off x="9977227" y="88422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المنطقة المبنية</a:t>
            </a:r>
            <a:endParaRPr lang="en-US" sz="1400" b="1" dirty="0">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F797D009-7F2A-6FC0-2B5E-9C68DDAA319D}"/>
              </a:ext>
            </a:extLst>
          </p:cNvPr>
          <p:cNvSpPr txBox="1"/>
          <p:nvPr/>
        </p:nvSpPr>
        <p:spPr>
          <a:xfrm>
            <a:off x="10956670" y="1389856"/>
            <a:ext cx="87179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 </a:t>
            </a:r>
            <a:endParaRPr lang="en-US" sz="1400" b="1" dirty="0">
              <a:latin typeface="Simplified Arabic" panose="02020603050405020304" pitchFamily="18" charset="-78"/>
              <a:cs typeface="Simplified Arabic" panose="02020603050405020304" pitchFamily="18" charset="-78"/>
            </a:endParaRPr>
          </a:p>
        </p:txBody>
      </p:sp>
      <p:sp>
        <p:nvSpPr>
          <p:cNvPr id="25" name="TextBox 24">
            <a:extLst>
              <a:ext uri="{FF2B5EF4-FFF2-40B4-BE49-F238E27FC236}">
                <a16:creationId xmlns:a16="http://schemas.microsoft.com/office/drawing/2014/main" id="{FB31C078-C185-085D-047E-F016469949CF}"/>
              </a:ext>
            </a:extLst>
          </p:cNvPr>
          <p:cNvSpPr txBox="1"/>
          <p:nvPr/>
        </p:nvSpPr>
        <p:spPr>
          <a:xfrm>
            <a:off x="9739005" y="1375706"/>
            <a:ext cx="91133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رئيسي</a:t>
            </a:r>
            <a:endParaRPr lang="en-US" sz="1400" b="1" dirty="0">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BEF924E3-CF05-D74D-8F2B-F129E3A71CF7}"/>
              </a:ext>
            </a:extLst>
          </p:cNvPr>
          <p:cNvSpPr txBox="1"/>
          <p:nvPr/>
        </p:nvSpPr>
        <p:spPr>
          <a:xfrm>
            <a:off x="10082455" y="159464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تجميعي</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0BABAE5F-347C-E27A-A49F-25EA049D22C2}"/>
              </a:ext>
            </a:extLst>
          </p:cNvPr>
          <p:cNvSpPr txBox="1"/>
          <p:nvPr/>
        </p:nvSpPr>
        <p:spPr>
          <a:xfrm>
            <a:off x="10063864" y="1829729"/>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محلي</a:t>
            </a:r>
            <a:endParaRPr lang="en-US" sz="1400" b="1" dirty="0">
              <a:latin typeface="Simplified Arabic" panose="02020603050405020304" pitchFamily="18" charset="-78"/>
              <a:cs typeface="Simplified Arabic" panose="02020603050405020304" pitchFamily="18" charset="-78"/>
            </a:endParaRPr>
          </a:p>
        </p:txBody>
      </p:sp>
      <p:grpSp>
        <p:nvGrpSpPr>
          <p:cNvPr id="28" name="Group 27">
            <a:extLst>
              <a:ext uri="{FF2B5EF4-FFF2-40B4-BE49-F238E27FC236}">
                <a16:creationId xmlns:a16="http://schemas.microsoft.com/office/drawing/2014/main" id="{69DB7119-EAD8-F615-071A-1FF68511838D}"/>
              </a:ext>
            </a:extLst>
          </p:cNvPr>
          <p:cNvGrpSpPr/>
          <p:nvPr/>
        </p:nvGrpSpPr>
        <p:grpSpPr>
          <a:xfrm>
            <a:off x="10613337" y="1542225"/>
            <a:ext cx="301357" cy="45719"/>
            <a:chOff x="11754116" y="2147483647"/>
            <a:chExt cx="180623" cy="0"/>
          </a:xfrm>
        </p:grpSpPr>
        <p:cxnSp>
          <p:nvCxnSpPr>
            <p:cNvPr id="29" name="Straight Connector 28">
              <a:extLst>
                <a:ext uri="{FF2B5EF4-FFF2-40B4-BE49-F238E27FC236}">
                  <a16:creationId xmlns:a16="http://schemas.microsoft.com/office/drawing/2014/main" id="{B752F1EB-2EEF-76A2-18D5-5F57B796A58C}"/>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4D8A058-AA60-7A88-1F16-A989CFA96D0F}"/>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a:extLst>
              <a:ext uri="{FF2B5EF4-FFF2-40B4-BE49-F238E27FC236}">
                <a16:creationId xmlns:a16="http://schemas.microsoft.com/office/drawing/2014/main" id="{80AFA506-28E9-A940-D8A8-00C1C4ABAC1B}"/>
              </a:ext>
            </a:extLst>
          </p:cNvPr>
          <p:cNvCxnSpPr>
            <a:cxnSpLocks/>
          </p:cNvCxnSpPr>
          <p:nvPr/>
        </p:nvCxnSpPr>
        <p:spPr>
          <a:xfrm>
            <a:off x="11786099" y="1764569"/>
            <a:ext cx="301357" cy="0"/>
          </a:xfrm>
          <a:prstGeom prst="line">
            <a:avLst/>
          </a:prstGeom>
          <a:ln w="76200">
            <a:solidFill>
              <a:srgbClr val="A47474"/>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84C748EA-5C9F-53B2-A8AE-0DA717097AEA}"/>
              </a:ext>
            </a:extLst>
          </p:cNvPr>
          <p:cNvSpPr txBox="1"/>
          <p:nvPr/>
        </p:nvSpPr>
        <p:spPr>
          <a:xfrm>
            <a:off x="8919458" y="160191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حضري</a:t>
            </a:r>
            <a:endParaRPr lang="en-US" sz="1400" b="1" dirty="0">
              <a:latin typeface="Simplified Arabic" panose="02020603050405020304" pitchFamily="18" charset="-78"/>
              <a:cs typeface="Simplified Arabic" panose="02020603050405020304" pitchFamily="18" charset="-78"/>
            </a:endParaRPr>
          </a:p>
        </p:txBody>
      </p:sp>
      <p:cxnSp>
        <p:nvCxnSpPr>
          <p:cNvPr id="33" name="Straight Connector 32">
            <a:extLst>
              <a:ext uri="{FF2B5EF4-FFF2-40B4-BE49-F238E27FC236}">
                <a16:creationId xmlns:a16="http://schemas.microsoft.com/office/drawing/2014/main" id="{984F54C2-D6B8-B4ED-8AA5-B1EA09A4226E}"/>
              </a:ext>
            </a:extLst>
          </p:cNvPr>
          <p:cNvCxnSpPr>
            <a:cxnSpLocks/>
          </p:cNvCxnSpPr>
          <p:nvPr/>
        </p:nvCxnSpPr>
        <p:spPr>
          <a:xfrm>
            <a:off x="10613338" y="1771836"/>
            <a:ext cx="30135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BEF0DA-7E06-8234-5FBF-F7BB37AB0A6C}"/>
              </a:ext>
            </a:extLst>
          </p:cNvPr>
          <p:cNvCxnSpPr>
            <a:cxnSpLocks/>
          </p:cNvCxnSpPr>
          <p:nvPr/>
        </p:nvCxnSpPr>
        <p:spPr>
          <a:xfrm>
            <a:off x="11786098" y="1987317"/>
            <a:ext cx="301357" cy="0"/>
          </a:xfrm>
          <a:prstGeom prst="line">
            <a:avLst/>
          </a:prstGeom>
          <a:ln w="762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FDD84BA9-B531-8284-DADB-6523A372FABE}"/>
              </a:ext>
            </a:extLst>
          </p:cNvPr>
          <p:cNvSpPr txBox="1"/>
          <p:nvPr/>
        </p:nvSpPr>
        <p:spPr>
          <a:xfrm>
            <a:off x="10383464" y="4181619"/>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36" name="TextBox 35">
            <a:extLst>
              <a:ext uri="{FF2B5EF4-FFF2-40B4-BE49-F238E27FC236}">
                <a16:creationId xmlns:a16="http://schemas.microsoft.com/office/drawing/2014/main" id="{56698989-73E6-1FF4-BF0E-774D5097BCD5}"/>
              </a:ext>
            </a:extLst>
          </p:cNvPr>
          <p:cNvSpPr txBox="1"/>
          <p:nvPr/>
        </p:nvSpPr>
        <p:spPr>
          <a:xfrm>
            <a:off x="10057509" y="4553843"/>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a:t>
            </a:r>
            <a:endParaRPr lang="en-US" sz="1400" b="1" dirty="0">
              <a:latin typeface="Simplified Arabic" panose="02020603050405020304" pitchFamily="18" charset="-78"/>
              <a:cs typeface="Simplified Arabic" panose="02020603050405020304" pitchFamily="18" charset="-78"/>
            </a:endParaRPr>
          </a:p>
        </p:txBody>
      </p:sp>
      <p:cxnSp>
        <p:nvCxnSpPr>
          <p:cNvPr id="37" name="Straight Connector 36">
            <a:extLst>
              <a:ext uri="{FF2B5EF4-FFF2-40B4-BE49-F238E27FC236}">
                <a16:creationId xmlns:a16="http://schemas.microsoft.com/office/drawing/2014/main" id="{F9209767-CC81-6B25-AF0F-840B3B121673}"/>
              </a:ext>
            </a:extLst>
          </p:cNvPr>
          <p:cNvCxnSpPr>
            <a:cxnSpLocks/>
          </p:cNvCxnSpPr>
          <p:nvPr/>
        </p:nvCxnSpPr>
        <p:spPr>
          <a:xfrm>
            <a:off x="11779743" y="4711431"/>
            <a:ext cx="301357" cy="0"/>
          </a:xfrm>
          <a:prstGeom prst="line">
            <a:avLst/>
          </a:prstGeom>
          <a:ln w="762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6F71EA83-7470-2248-2F06-7169F9C644AC}"/>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قطاع المياه </a:t>
            </a:r>
          </a:p>
        </p:txBody>
      </p:sp>
      <p:pic>
        <p:nvPicPr>
          <p:cNvPr id="9" name="Picture 8">
            <a:extLst>
              <a:ext uri="{FF2B5EF4-FFF2-40B4-BE49-F238E27FC236}">
                <a16:creationId xmlns:a16="http://schemas.microsoft.com/office/drawing/2014/main" id="{73968798-5682-9ED6-823B-8C64E848EF36}"/>
              </a:ext>
            </a:extLst>
          </p:cNvPr>
          <p:cNvPicPr>
            <a:picLocks noChangeAspect="1"/>
          </p:cNvPicPr>
          <p:nvPr/>
        </p:nvPicPr>
        <p:blipFill rotWithShape="1">
          <a:blip r:embed="rId7"/>
          <a:srcRect r="-1705" b="28697"/>
          <a:stretch/>
        </p:blipFill>
        <p:spPr>
          <a:xfrm>
            <a:off x="11696116" y="2836075"/>
            <a:ext cx="417289" cy="1207360"/>
          </a:xfrm>
          <a:prstGeom prst="rect">
            <a:avLst/>
          </a:prstGeom>
        </p:spPr>
      </p:pic>
      <p:sp>
        <p:nvSpPr>
          <p:cNvPr id="13" name="TextBox 12">
            <a:extLst>
              <a:ext uri="{FF2B5EF4-FFF2-40B4-BE49-F238E27FC236}">
                <a16:creationId xmlns:a16="http://schemas.microsoft.com/office/drawing/2014/main" id="{ADE6F94F-FC07-277B-50F4-D021853DA666}"/>
              </a:ext>
            </a:extLst>
          </p:cNvPr>
          <p:cNvSpPr txBox="1"/>
          <p:nvPr/>
        </p:nvSpPr>
        <p:spPr>
          <a:xfrm>
            <a:off x="10059127" y="211201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نقل المياه</a:t>
            </a:r>
            <a:endParaRPr lang="en-US" sz="1400" b="1" dirty="0">
              <a:latin typeface="Simplified Arabic" panose="02020603050405020304" pitchFamily="18" charset="-78"/>
              <a:cs typeface="Simplified Arabic" panose="02020603050405020304" pitchFamily="18" charset="-78"/>
            </a:endParaRPr>
          </a:p>
        </p:txBody>
      </p:sp>
      <p:cxnSp>
        <p:nvCxnSpPr>
          <p:cNvPr id="38" name="Straight Connector 37">
            <a:extLst>
              <a:ext uri="{FF2B5EF4-FFF2-40B4-BE49-F238E27FC236}">
                <a16:creationId xmlns:a16="http://schemas.microsoft.com/office/drawing/2014/main" id="{7DA142F1-B691-98F6-6568-1A44FA29DBF6}"/>
              </a:ext>
            </a:extLst>
          </p:cNvPr>
          <p:cNvCxnSpPr>
            <a:cxnSpLocks/>
          </p:cNvCxnSpPr>
          <p:nvPr/>
        </p:nvCxnSpPr>
        <p:spPr>
          <a:xfrm>
            <a:off x="11781361" y="2269602"/>
            <a:ext cx="301357" cy="0"/>
          </a:xfrm>
          <a:prstGeom prst="line">
            <a:avLst/>
          </a:prstGeom>
          <a:ln w="76200">
            <a:solidFill>
              <a:srgbClr val="018CFC"/>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F12F01C8-2688-75E8-1C87-30E6D65C3896}"/>
              </a:ext>
            </a:extLst>
          </p:cNvPr>
          <p:cNvSpPr txBox="1"/>
          <p:nvPr/>
        </p:nvSpPr>
        <p:spPr>
          <a:xfrm>
            <a:off x="10049590" y="2870246"/>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آبار</a:t>
            </a:r>
            <a:endParaRPr lang="en-US" sz="1400" b="1" dirty="0">
              <a:latin typeface="Simplified Arabic" panose="02020603050405020304" pitchFamily="18" charset="-78"/>
              <a:cs typeface="Simplified Arabic" panose="02020603050405020304" pitchFamily="18" charset="-78"/>
            </a:endParaRPr>
          </a:p>
        </p:txBody>
      </p:sp>
      <p:sp>
        <p:nvSpPr>
          <p:cNvPr id="40" name="TextBox 39">
            <a:extLst>
              <a:ext uri="{FF2B5EF4-FFF2-40B4-BE49-F238E27FC236}">
                <a16:creationId xmlns:a16="http://schemas.microsoft.com/office/drawing/2014/main" id="{E6E056B2-90FF-424A-CB83-08A1D8A10953}"/>
              </a:ext>
            </a:extLst>
          </p:cNvPr>
          <p:cNvSpPr txBox="1"/>
          <p:nvPr/>
        </p:nvSpPr>
        <p:spPr>
          <a:xfrm>
            <a:off x="10042202" y="322873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ينابيع</a:t>
            </a:r>
            <a:endParaRPr lang="en-US" sz="1400" b="1" dirty="0">
              <a:latin typeface="Simplified Arabic" panose="02020603050405020304" pitchFamily="18" charset="-78"/>
              <a:cs typeface="Simplified Arabic" panose="02020603050405020304" pitchFamily="18" charset="-78"/>
            </a:endParaRPr>
          </a:p>
        </p:txBody>
      </p:sp>
      <p:sp>
        <p:nvSpPr>
          <p:cNvPr id="41" name="TextBox 40">
            <a:extLst>
              <a:ext uri="{FF2B5EF4-FFF2-40B4-BE49-F238E27FC236}">
                <a16:creationId xmlns:a16="http://schemas.microsoft.com/office/drawing/2014/main" id="{4DB4EDB7-9197-4D03-822A-85F03BFB0250}"/>
              </a:ext>
            </a:extLst>
          </p:cNvPr>
          <p:cNvSpPr txBox="1"/>
          <p:nvPr/>
        </p:nvSpPr>
        <p:spPr>
          <a:xfrm>
            <a:off x="10042202" y="360689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خزانات مياه</a:t>
            </a:r>
            <a:endParaRPr lang="en-US" sz="1400" b="1" dirty="0">
              <a:latin typeface="Simplified Arabic" panose="02020603050405020304" pitchFamily="18" charset="-78"/>
              <a:cs typeface="Simplified Arabic" panose="02020603050405020304" pitchFamily="18" charset="-78"/>
            </a:endParaRPr>
          </a:p>
        </p:txBody>
      </p:sp>
      <p:sp>
        <p:nvSpPr>
          <p:cNvPr id="42" name="TextBox 41">
            <a:extLst>
              <a:ext uri="{FF2B5EF4-FFF2-40B4-BE49-F238E27FC236}">
                <a16:creationId xmlns:a16="http://schemas.microsoft.com/office/drawing/2014/main" id="{9F8366D4-0D42-E4F8-FC00-08208051A627}"/>
              </a:ext>
            </a:extLst>
          </p:cNvPr>
          <p:cNvSpPr txBox="1"/>
          <p:nvPr/>
        </p:nvSpPr>
        <p:spPr>
          <a:xfrm>
            <a:off x="10062246" y="487715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نقل المياه</a:t>
            </a:r>
            <a:endParaRPr lang="en-US" sz="1400" b="1" dirty="0">
              <a:latin typeface="Simplified Arabic" panose="02020603050405020304" pitchFamily="18" charset="-78"/>
              <a:cs typeface="Simplified Arabic" panose="02020603050405020304" pitchFamily="18" charset="-78"/>
            </a:endParaRPr>
          </a:p>
        </p:txBody>
      </p:sp>
      <p:cxnSp>
        <p:nvCxnSpPr>
          <p:cNvPr id="43" name="Straight Connector 42">
            <a:extLst>
              <a:ext uri="{FF2B5EF4-FFF2-40B4-BE49-F238E27FC236}">
                <a16:creationId xmlns:a16="http://schemas.microsoft.com/office/drawing/2014/main" id="{92DAB984-93B8-4D95-E11F-041ACB4C2E75}"/>
              </a:ext>
            </a:extLst>
          </p:cNvPr>
          <p:cNvCxnSpPr>
            <a:cxnSpLocks/>
          </p:cNvCxnSpPr>
          <p:nvPr/>
        </p:nvCxnSpPr>
        <p:spPr>
          <a:xfrm>
            <a:off x="11784480" y="5034746"/>
            <a:ext cx="301357" cy="0"/>
          </a:xfrm>
          <a:prstGeom prst="line">
            <a:avLst/>
          </a:prstGeom>
          <a:ln w="76200">
            <a:solidFill>
              <a:srgbClr val="C9FFEE"/>
            </a:solidFill>
            <a:prstDash val="sysDot"/>
          </a:ln>
        </p:spPr>
        <p:style>
          <a:lnRef idx="1">
            <a:schemeClr val="accent1"/>
          </a:lnRef>
          <a:fillRef idx="0">
            <a:schemeClr val="accent1"/>
          </a:fillRef>
          <a:effectRef idx="0">
            <a:schemeClr val="accent1"/>
          </a:effectRef>
          <a:fontRef idx="minor">
            <a:schemeClr val="tx1"/>
          </a:fontRef>
        </p:style>
      </p:cxnSp>
      <p:pic>
        <p:nvPicPr>
          <p:cNvPr id="44" name="Picture 43">
            <a:extLst>
              <a:ext uri="{FF2B5EF4-FFF2-40B4-BE49-F238E27FC236}">
                <a16:creationId xmlns:a16="http://schemas.microsoft.com/office/drawing/2014/main" id="{7E55A953-0672-931D-18AA-78386F9E4C20}"/>
              </a:ext>
            </a:extLst>
          </p:cNvPr>
          <p:cNvPicPr>
            <a:picLocks noChangeAspect="1"/>
          </p:cNvPicPr>
          <p:nvPr/>
        </p:nvPicPr>
        <p:blipFill rotWithShape="1">
          <a:blip r:embed="rId7"/>
          <a:srcRect t="68572" r="-1705" b="2735"/>
          <a:stretch/>
        </p:blipFill>
        <p:spPr>
          <a:xfrm>
            <a:off x="11689899" y="5175542"/>
            <a:ext cx="417289" cy="485843"/>
          </a:xfrm>
          <a:prstGeom prst="rect">
            <a:avLst/>
          </a:prstGeom>
        </p:spPr>
      </p:pic>
      <p:sp>
        <p:nvSpPr>
          <p:cNvPr id="45" name="TextBox 44">
            <a:extLst>
              <a:ext uri="{FF2B5EF4-FFF2-40B4-BE49-F238E27FC236}">
                <a16:creationId xmlns:a16="http://schemas.microsoft.com/office/drawing/2014/main" id="{CA6FDAE9-21D1-9453-5304-B50E494303BC}"/>
              </a:ext>
            </a:extLst>
          </p:cNvPr>
          <p:cNvSpPr txBox="1"/>
          <p:nvPr/>
        </p:nvSpPr>
        <p:spPr>
          <a:xfrm>
            <a:off x="10011519" y="530410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خزانات مياه</a:t>
            </a:r>
            <a:endParaRPr lang="en-US" sz="1400" b="1" dirty="0">
              <a:latin typeface="Simplified Arabic" panose="02020603050405020304" pitchFamily="18" charset="-78"/>
              <a:cs typeface="Simplified Arabic" panose="02020603050405020304" pitchFamily="18" charset="-78"/>
            </a:endParaRPr>
          </a:p>
        </p:txBody>
      </p:sp>
      <p:pic>
        <p:nvPicPr>
          <p:cNvPr id="5" name="Picture 4">
            <a:extLst>
              <a:ext uri="{FF2B5EF4-FFF2-40B4-BE49-F238E27FC236}">
                <a16:creationId xmlns:a16="http://schemas.microsoft.com/office/drawing/2014/main" id="{2C1B0E8A-33F6-6E15-24C7-1A1460BC1D57}"/>
              </a:ext>
            </a:extLst>
          </p:cNvPr>
          <p:cNvPicPr>
            <a:picLocks noChangeAspect="1"/>
          </p:cNvPicPr>
          <p:nvPr/>
        </p:nvPicPr>
        <p:blipFill rotWithShape="1">
          <a:blip r:embed="rId8"/>
          <a:srcRect l="21896" t="18134" r="6586" b="33058"/>
          <a:stretch/>
        </p:blipFill>
        <p:spPr>
          <a:xfrm flipV="1">
            <a:off x="11710871" y="2491052"/>
            <a:ext cx="438863" cy="109984"/>
          </a:xfrm>
          <a:prstGeom prst="rect">
            <a:avLst/>
          </a:prstGeom>
        </p:spPr>
      </p:pic>
      <p:sp>
        <p:nvSpPr>
          <p:cNvPr id="46" name="TextBox 45">
            <a:extLst>
              <a:ext uri="{FF2B5EF4-FFF2-40B4-BE49-F238E27FC236}">
                <a16:creationId xmlns:a16="http://schemas.microsoft.com/office/drawing/2014/main" id="{7B5F8E65-6B3B-A9D1-6A9A-DFEBC6AC39FB}"/>
              </a:ext>
            </a:extLst>
          </p:cNvPr>
          <p:cNvSpPr txBox="1"/>
          <p:nvPr/>
        </p:nvSpPr>
        <p:spPr>
          <a:xfrm>
            <a:off x="10063864" y="2375600"/>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الأودية</a:t>
            </a:r>
            <a:endParaRPr lang="en-US" sz="1400" b="1" dirty="0">
              <a:latin typeface="Simplified Arabic" panose="02020603050405020304" pitchFamily="18" charset="-78"/>
              <a:cs typeface="Simplified Arabic" panose="02020603050405020304" pitchFamily="18" charset="-78"/>
            </a:endParaRPr>
          </a:p>
        </p:txBody>
      </p:sp>
      <p:pic>
        <p:nvPicPr>
          <p:cNvPr id="47" name="Picture 46">
            <a:extLst>
              <a:ext uri="{FF2B5EF4-FFF2-40B4-BE49-F238E27FC236}">
                <a16:creationId xmlns:a16="http://schemas.microsoft.com/office/drawing/2014/main" id="{4099F0F5-7F63-0691-1C52-26D25BA0CA53}"/>
              </a:ext>
            </a:extLst>
          </p:cNvPr>
          <p:cNvPicPr>
            <a:picLocks noChangeAspect="1"/>
          </p:cNvPicPr>
          <p:nvPr/>
        </p:nvPicPr>
        <p:blipFill rotWithShape="1">
          <a:blip r:embed="rId9">
            <a:extLst>
              <a:ext uri="{28A0092B-C50C-407E-A947-70E740481C1C}">
                <a14:useLocalDpi xmlns:a14="http://schemas.microsoft.com/office/drawing/2010/main" val="0"/>
              </a:ext>
            </a:extLst>
          </a:blip>
          <a:srcRect t="86433" r="50000"/>
          <a:stretch/>
        </p:blipFill>
        <p:spPr>
          <a:xfrm>
            <a:off x="-23112" y="6009949"/>
            <a:ext cx="4847822" cy="930427"/>
          </a:xfrm>
          <a:prstGeom prst="rect">
            <a:avLst/>
          </a:prstGeom>
        </p:spPr>
      </p:pic>
    </p:spTree>
    <p:extLst>
      <p:ext uri="{BB962C8B-B14F-4D97-AF65-F5344CB8AC3E}">
        <p14:creationId xmlns:p14="http://schemas.microsoft.com/office/powerpoint/2010/main" val="41189079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F71744C0-C277-BD1E-15F3-25542C90017E}"/>
              </a:ext>
            </a:extLst>
          </p:cNvPr>
          <p:cNvPicPr>
            <a:picLocks noChangeAspect="1"/>
          </p:cNvPicPr>
          <p:nvPr/>
        </p:nvPicPr>
        <p:blipFill rotWithShape="1">
          <a:blip r:embed="rId2"/>
          <a:srcRect t="44948" r="5939" b="525"/>
          <a:stretch/>
        </p:blipFill>
        <p:spPr>
          <a:xfrm>
            <a:off x="9616478" y="630509"/>
            <a:ext cx="1174704" cy="2111380"/>
          </a:xfrm>
          <a:prstGeom prst="rect">
            <a:avLst/>
          </a:prstGeom>
        </p:spPr>
      </p:pic>
      <p:pic>
        <p:nvPicPr>
          <p:cNvPr id="5" name="Picture 4">
            <a:extLst>
              <a:ext uri="{FF2B5EF4-FFF2-40B4-BE49-F238E27FC236}">
                <a16:creationId xmlns:a16="http://schemas.microsoft.com/office/drawing/2014/main" id="{BDCDED62-6636-7566-79CB-829C5CE63F0E}"/>
              </a:ext>
            </a:extLst>
          </p:cNvPr>
          <p:cNvPicPr>
            <a:picLocks noChangeAspect="1"/>
          </p:cNvPicPr>
          <p:nvPr/>
        </p:nvPicPr>
        <p:blipFill rotWithShape="1">
          <a:blip r:embed="rId3">
            <a:extLst>
              <a:ext uri="{28A0092B-C50C-407E-A947-70E740481C1C}">
                <a14:useLocalDpi xmlns:a14="http://schemas.microsoft.com/office/drawing/2010/main" val="0"/>
              </a:ext>
            </a:extLst>
          </a:blip>
          <a:srcRect r="2915"/>
          <a:stretch/>
        </p:blipFill>
        <p:spPr>
          <a:xfrm>
            <a:off x="1" y="0"/>
            <a:ext cx="9413098" cy="6857999"/>
          </a:xfrm>
          <a:prstGeom prst="rect">
            <a:avLst/>
          </a:prstGeom>
        </p:spPr>
      </p:pic>
      <p:sp>
        <p:nvSpPr>
          <p:cNvPr id="6" name="Rectangle 5">
            <a:extLst>
              <a:ext uri="{FF2B5EF4-FFF2-40B4-BE49-F238E27FC236}">
                <a16:creationId xmlns:a16="http://schemas.microsoft.com/office/drawing/2014/main" id="{D92A1DED-89FE-CE6F-F5C6-5D4F974A5D75}"/>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6533BF84-E73C-082A-70E8-4A7EECC08C3E}"/>
              </a:ext>
            </a:extLst>
          </p:cNvPr>
          <p:cNvCxnSpPr>
            <a:cxnSpLocks/>
          </p:cNvCxnSpPr>
          <p:nvPr/>
        </p:nvCxnSpPr>
        <p:spPr>
          <a:xfrm>
            <a:off x="9420439"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BA6D94C3-33C7-D5C4-BCDA-B59138C5E9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10" name="Picture 9">
            <a:extLst>
              <a:ext uri="{FF2B5EF4-FFF2-40B4-BE49-F238E27FC236}">
                <a16:creationId xmlns:a16="http://schemas.microsoft.com/office/drawing/2014/main" id="{C35802DC-2C3C-24DE-09C6-7FC7AD638B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11" name="TextBox 10">
            <a:extLst>
              <a:ext uri="{FF2B5EF4-FFF2-40B4-BE49-F238E27FC236}">
                <a16:creationId xmlns:a16="http://schemas.microsoft.com/office/drawing/2014/main" id="{4F86B73C-511B-13EB-36CC-26A6AD9B950E}"/>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2" name="Straight Connector 11">
            <a:extLst>
              <a:ext uri="{FF2B5EF4-FFF2-40B4-BE49-F238E27FC236}">
                <a16:creationId xmlns:a16="http://schemas.microsoft.com/office/drawing/2014/main" id="{3E7DFE26-9697-21FA-F593-7E73E6416019}"/>
              </a:ext>
            </a:extLst>
          </p:cNvPr>
          <p:cNvCxnSpPr>
            <a:cxnSpLocks/>
          </p:cNvCxnSpPr>
          <p:nvPr/>
        </p:nvCxnSpPr>
        <p:spPr>
          <a:xfrm>
            <a:off x="9420439" y="574094"/>
            <a:ext cx="2748701"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6E7DF68F-E6E8-0A53-E16F-0BF955A29ECB}"/>
              </a:ext>
            </a:extLst>
          </p:cNvPr>
          <p:cNvGrpSpPr/>
          <p:nvPr/>
        </p:nvGrpSpPr>
        <p:grpSpPr>
          <a:xfrm>
            <a:off x="8412141" y="55596"/>
            <a:ext cx="844237" cy="1083048"/>
            <a:chOff x="8812054" y="61813"/>
            <a:chExt cx="844237" cy="1083048"/>
          </a:xfrm>
        </p:grpSpPr>
        <p:pic>
          <p:nvPicPr>
            <p:cNvPr id="4" name="Picture 3">
              <a:extLst>
                <a:ext uri="{FF2B5EF4-FFF2-40B4-BE49-F238E27FC236}">
                  <a16:creationId xmlns:a16="http://schemas.microsoft.com/office/drawing/2014/main" id="{CA7F0CE2-2FFF-705F-1AFF-EDA278EEF2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3" name="TextBox 12">
              <a:extLst>
                <a:ext uri="{FF2B5EF4-FFF2-40B4-BE49-F238E27FC236}">
                  <a16:creationId xmlns:a16="http://schemas.microsoft.com/office/drawing/2014/main" id="{3F80E832-31DE-1DD0-5017-CB32D35813E8}"/>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9" name="Rectangle: Rounded Corners 8">
            <a:extLst>
              <a:ext uri="{FF2B5EF4-FFF2-40B4-BE49-F238E27FC236}">
                <a16:creationId xmlns:a16="http://schemas.microsoft.com/office/drawing/2014/main" id="{8562FBFE-E41C-7CBA-9FD4-1452D9DD8224}"/>
              </a:ext>
            </a:extLst>
          </p:cNvPr>
          <p:cNvSpPr/>
          <p:nvPr/>
        </p:nvSpPr>
        <p:spPr>
          <a:xfrm>
            <a:off x="3126658" y="118501"/>
            <a:ext cx="3211907"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الإطار التوجيهي للتنمية المكانية</a:t>
            </a:r>
          </a:p>
        </p:txBody>
      </p:sp>
      <p:pic>
        <p:nvPicPr>
          <p:cNvPr id="110" name="Picture 109">
            <a:extLst>
              <a:ext uri="{FF2B5EF4-FFF2-40B4-BE49-F238E27FC236}">
                <a16:creationId xmlns:a16="http://schemas.microsoft.com/office/drawing/2014/main" id="{73E292B3-B74B-FCA6-A2F2-CA9537E42B91}"/>
              </a:ext>
            </a:extLst>
          </p:cNvPr>
          <p:cNvPicPr>
            <a:picLocks noChangeAspect="1"/>
          </p:cNvPicPr>
          <p:nvPr/>
        </p:nvPicPr>
        <p:blipFill rotWithShape="1">
          <a:blip r:embed="rId7"/>
          <a:srcRect l="34850" t="14382" r="32491"/>
          <a:stretch/>
        </p:blipFill>
        <p:spPr>
          <a:xfrm>
            <a:off x="10603291" y="3040010"/>
            <a:ext cx="1522050" cy="3284435"/>
          </a:xfrm>
          <a:prstGeom prst="rect">
            <a:avLst/>
          </a:prstGeom>
        </p:spPr>
      </p:pic>
      <p:pic>
        <p:nvPicPr>
          <p:cNvPr id="17" name="Picture 16">
            <a:extLst>
              <a:ext uri="{FF2B5EF4-FFF2-40B4-BE49-F238E27FC236}">
                <a16:creationId xmlns:a16="http://schemas.microsoft.com/office/drawing/2014/main" id="{063F5A4C-BB22-0594-0E65-929E0088538F}"/>
              </a:ext>
            </a:extLst>
          </p:cNvPr>
          <p:cNvPicPr>
            <a:picLocks noChangeAspect="1"/>
          </p:cNvPicPr>
          <p:nvPr/>
        </p:nvPicPr>
        <p:blipFill rotWithShape="1">
          <a:blip r:embed="rId2"/>
          <a:srcRect l="5940" r="5963" b="90122"/>
          <a:stretch/>
        </p:blipFill>
        <p:spPr>
          <a:xfrm>
            <a:off x="10904625" y="672470"/>
            <a:ext cx="1169621" cy="406595"/>
          </a:xfrm>
          <a:prstGeom prst="rect">
            <a:avLst/>
          </a:prstGeom>
        </p:spPr>
      </p:pic>
      <p:pic>
        <p:nvPicPr>
          <p:cNvPr id="19" name="Picture 18">
            <a:extLst>
              <a:ext uri="{FF2B5EF4-FFF2-40B4-BE49-F238E27FC236}">
                <a16:creationId xmlns:a16="http://schemas.microsoft.com/office/drawing/2014/main" id="{1405BCA7-55E0-AA29-3544-1D72EB95F2B9}"/>
              </a:ext>
            </a:extLst>
          </p:cNvPr>
          <p:cNvPicPr>
            <a:picLocks noChangeAspect="1"/>
          </p:cNvPicPr>
          <p:nvPr/>
        </p:nvPicPr>
        <p:blipFill rotWithShape="1">
          <a:blip r:embed="rId7"/>
          <a:srcRect l="5251" r="64611" b="60715"/>
          <a:stretch/>
        </p:blipFill>
        <p:spPr>
          <a:xfrm>
            <a:off x="10603291" y="5081067"/>
            <a:ext cx="1545706" cy="1658432"/>
          </a:xfrm>
          <a:prstGeom prst="rect">
            <a:avLst/>
          </a:prstGeom>
        </p:spPr>
      </p:pic>
      <p:sp>
        <p:nvSpPr>
          <p:cNvPr id="24" name="TextBox 23">
            <a:extLst>
              <a:ext uri="{FF2B5EF4-FFF2-40B4-BE49-F238E27FC236}">
                <a16:creationId xmlns:a16="http://schemas.microsoft.com/office/drawing/2014/main" id="{B860DF99-901C-6204-E1D0-7576B5F94407}"/>
              </a:ext>
            </a:extLst>
          </p:cNvPr>
          <p:cNvSpPr txBox="1"/>
          <p:nvPr/>
        </p:nvSpPr>
        <p:spPr>
          <a:xfrm>
            <a:off x="10410198" y="2689225"/>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FF967AB5-FA25-30C2-4923-9F8D8096A58D}"/>
              </a:ext>
            </a:extLst>
          </p:cNvPr>
          <p:cNvSpPr txBox="1"/>
          <p:nvPr/>
        </p:nvSpPr>
        <p:spPr>
          <a:xfrm>
            <a:off x="10422026" y="1028980"/>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pic>
        <p:nvPicPr>
          <p:cNvPr id="29" name="Picture 28">
            <a:extLst>
              <a:ext uri="{FF2B5EF4-FFF2-40B4-BE49-F238E27FC236}">
                <a16:creationId xmlns:a16="http://schemas.microsoft.com/office/drawing/2014/main" id="{27F52EF1-99BF-230F-E094-F93DA19E0C4E}"/>
              </a:ext>
            </a:extLst>
          </p:cNvPr>
          <p:cNvPicPr>
            <a:picLocks noChangeAspect="1"/>
          </p:cNvPicPr>
          <p:nvPr/>
        </p:nvPicPr>
        <p:blipFill>
          <a:blip r:embed="rId8"/>
          <a:stretch>
            <a:fillRect/>
          </a:stretch>
        </p:blipFill>
        <p:spPr>
          <a:xfrm>
            <a:off x="10987220" y="1344003"/>
            <a:ext cx="1076595" cy="1279845"/>
          </a:xfrm>
          <a:prstGeom prst="rect">
            <a:avLst/>
          </a:prstGeom>
        </p:spPr>
      </p:pic>
      <p:pic>
        <p:nvPicPr>
          <p:cNvPr id="2" name="Picture 1">
            <a:extLst>
              <a:ext uri="{FF2B5EF4-FFF2-40B4-BE49-F238E27FC236}">
                <a16:creationId xmlns:a16="http://schemas.microsoft.com/office/drawing/2014/main" id="{CEFFB937-4B78-A8FE-3B73-9F16C8B67464}"/>
              </a:ext>
            </a:extLst>
          </p:cNvPr>
          <p:cNvPicPr>
            <a:picLocks noChangeAspect="1"/>
          </p:cNvPicPr>
          <p:nvPr/>
        </p:nvPicPr>
        <p:blipFill rotWithShape="1">
          <a:blip r:embed="rId9">
            <a:extLst>
              <a:ext uri="{28A0092B-C50C-407E-A947-70E740481C1C}">
                <a14:useLocalDpi xmlns:a14="http://schemas.microsoft.com/office/drawing/2010/main" val="0"/>
              </a:ext>
            </a:extLst>
          </a:blip>
          <a:srcRect l="61436" t="54727" r="32834" b="37748"/>
          <a:stretch/>
        </p:blipFill>
        <p:spPr>
          <a:xfrm>
            <a:off x="6073526" y="4148365"/>
            <a:ext cx="528923" cy="491330"/>
          </a:xfrm>
          <a:prstGeom prst="rect">
            <a:avLst/>
          </a:prstGeom>
        </p:spPr>
      </p:pic>
      <p:pic>
        <p:nvPicPr>
          <p:cNvPr id="16" name="Picture 15">
            <a:extLst>
              <a:ext uri="{FF2B5EF4-FFF2-40B4-BE49-F238E27FC236}">
                <a16:creationId xmlns:a16="http://schemas.microsoft.com/office/drawing/2014/main" id="{D75C5E94-3FF8-231B-8E6C-1A53A232B81A}"/>
              </a:ext>
            </a:extLst>
          </p:cNvPr>
          <p:cNvPicPr>
            <a:picLocks noChangeAspect="1"/>
          </p:cNvPicPr>
          <p:nvPr/>
        </p:nvPicPr>
        <p:blipFill rotWithShape="1">
          <a:blip r:embed="rId10">
            <a:extLst>
              <a:ext uri="{28A0092B-C50C-407E-A947-70E740481C1C}">
                <a14:useLocalDpi xmlns:a14="http://schemas.microsoft.com/office/drawing/2010/main" val="0"/>
              </a:ext>
            </a:extLst>
          </a:blip>
          <a:srcRect t="86433" r="50000"/>
          <a:stretch/>
        </p:blipFill>
        <p:spPr>
          <a:xfrm>
            <a:off x="-23112" y="6009949"/>
            <a:ext cx="4847822" cy="930427"/>
          </a:xfrm>
          <a:prstGeom prst="rect">
            <a:avLst/>
          </a:prstGeom>
        </p:spPr>
      </p:pic>
      <p:pic>
        <p:nvPicPr>
          <p:cNvPr id="14" name="Picture 13">
            <a:extLst>
              <a:ext uri="{FF2B5EF4-FFF2-40B4-BE49-F238E27FC236}">
                <a16:creationId xmlns:a16="http://schemas.microsoft.com/office/drawing/2014/main" id="{06E4D208-ECE8-3A9B-D0BD-7EA9B1FE9F74}"/>
              </a:ext>
            </a:extLst>
          </p:cNvPr>
          <p:cNvPicPr>
            <a:picLocks noChangeAspect="1"/>
          </p:cNvPicPr>
          <p:nvPr/>
        </p:nvPicPr>
        <p:blipFill rotWithShape="1">
          <a:blip r:embed="rId11"/>
          <a:srcRect r="3655"/>
          <a:stretch/>
        </p:blipFill>
        <p:spPr>
          <a:xfrm>
            <a:off x="9436212" y="3842506"/>
            <a:ext cx="1285596" cy="2243675"/>
          </a:xfrm>
          <a:prstGeom prst="rect">
            <a:avLst/>
          </a:prstGeom>
        </p:spPr>
      </p:pic>
      <p:sp>
        <p:nvSpPr>
          <p:cNvPr id="15" name="Oval 14">
            <a:extLst>
              <a:ext uri="{FF2B5EF4-FFF2-40B4-BE49-F238E27FC236}">
                <a16:creationId xmlns:a16="http://schemas.microsoft.com/office/drawing/2014/main" id="{8D378F98-1B33-08FE-3279-1B37FD51376B}"/>
              </a:ext>
            </a:extLst>
          </p:cNvPr>
          <p:cNvSpPr/>
          <p:nvPr/>
        </p:nvSpPr>
        <p:spPr>
          <a:xfrm>
            <a:off x="10460629" y="6095982"/>
            <a:ext cx="197725" cy="197725"/>
          </a:xfrm>
          <a:prstGeom prst="ellipse">
            <a:avLst/>
          </a:prstGeom>
          <a:pattFill prst="wdUpDiag">
            <a:fgClr>
              <a:srgbClr val="A93503"/>
            </a:fgClr>
            <a:bgClr>
              <a:srgbClr val="FEE0D2"/>
            </a:bgClr>
          </a:pattFill>
          <a:ln>
            <a:solidFill>
              <a:srgbClr val="5C250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8A3C2C9-7D65-EA0D-BD7E-2F91E081D168}"/>
              </a:ext>
            </a:extLst>
          </p:cNvPr>
          <p:cNvSpPr/>
          <p:nvPr/>
        </p:nvSpPr>
        <p:spPr>
          <a:xfrm>
            <a:off x="10460629" y="6438811"/>
            <a:ext cx="197725" cy="197725"/>
          </a:xfrm>
          <a:prstGeom prst="ellipse">
            <a:avLst/>
          </a:prstGeom>
          <a:pattFill prst="wdUpDiag">
            <a:fgClr>
              <a:srgbClr val="8C405B"/>
            </a:fgClr>
            <a:bgClr>
              <a:srgbClr val="E9CDD7"/>
            </a:bgClr>
          </a:pattFill>
          <a:ln>
            <a:solidFill>
              <a:srgbClr val="8C40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F75989C-25CA-D031-E5E0-F7FBFFA984D2}"/>
              </a:ext>
            </a:extLst>
          </p:cNvPr>
          <p:cNvSpPr txBox="1"/>
          <p:nvPr/>
        </p:nvSpPr>
        <p:spPr>
          <a:xfrm>
            <a:off x="9339131" y="6051277"/>
            <a:ext cx="1121498" cy="369332"/>
          </a:xfrm>
          <a:prstGeom prst="rect">
            <a:avLst/>
          </a:prstGeom>
          <a:noFill/>
        </p:spPr>
        <p:txBody>
          <a:bodyPr wrap="square" rtlCol="0">
            <a:spAutoFit/>
          </a:bodyPr>
          <a:lstStyle/>
          <a:p>
            <a:pPr algn="r"/>
            <a:r>
              <a:rPr lang="ar-EG" sz="900" b="1" dirty="0">
                <a:latin typeface="Simplified Arabic" panose="02020603050405020304" pitchFamily="18" charset="-78"/>
                <a:cs typeface="Simplified Arabic" panose="02020603050405020304" pitchFamily="18" charset="-78"/>
              </a:rPr>
              <a:t>اقطاب نمو زراعية صناعية حرفية</a:t>
            </a:r>
            <a:endParaRPr lang="en-US" sz="900" b="1" dirty="0">
              <a:latin typeface="Simplified Arabic" panose="02020603050405020304" pitchFamily="18" charset="-78"/>
              <a:cs typeface="Simplified Arabic" panose="02020603050405020304" pitchFamily="18" charset="-78"/>
            </a:endParaRPr>
          </a:p>
        </p:txBody>
      </p:sp>
      <p:sp>
        <p:nvSpPr>
          <p:cNvPr id="22" name="TextBox 21">
            <a:extLst>
              <a:ext uri="{FF2B5EF4-FFF2-40B4-BE49-F238E27FC236}">
                <a16:creationId xmlns:a16="http://schemas.microsoft.com/office/drawing/2014/main" id="{698711F4-729E-4C99-5292-6FACE544A5B8}"/>
              </a:ext>
            </a:extLst>
          </p:cNvPr>
          <p:cNvSpPr txBox="1"/>
          <p:nvPr/>
        </p:nvSpPr>
        <p:spPr>
          <a:xfrm>
            <a:off x="9362328" y="6453745"/>
            <a:ext cx="1121498" cy="230832"/>
          </a:xfrm>
          <a:prstGeom prst="rect">
            <a:avLst/>
          </a:prstGeom>
          <a:noFill/>
        </p:spPr>
        <p:txBody>
          <a:bodyPr wrap="square" rtlCol="0">
            <a:spAutoFit/>
          </a:bodyPr>
          <a:lstStyle/>
          <a:p>
            <a:pPr algn="r"/>
            <a:r>
              <a:rPr lang="ar-EG" sz="900" b="1" dirty="0">
                <a:latin typeface="Simplified Arabic" panose="02020603050405020304" pitchFamily="18" charset="-78"/>
                <a:cs typeface="Simplified Arabic" panose="02020603050405020304" pitchFamily="18" charset="-78"/>
              </a:rPr>
              <a:t>قطب نمو تجاري</a:t>
            </a:r>
            <a:endParaRPr lang="en-US" sz="900" b="1" dirty="0">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426292789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2F52002-5071-4A9F-EAE9-F97B3BDDFD18}"/>
              </a:ext>
            </a:extLst>
          </p:cNvPr>
          <p:cNvSpPr/>
          <p:nvPr/>
        </p:nvSpPr>
        <p:spPr>
          <a:xfrm>
            <a:off x="820364" y="2568102"/>
            <a:ext cx="4105071" cy="642020"/>
          </a:xfrm>
          <a:prstGeom prst="round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6">
                    <a:lumMod val="50000"/>
                  </a:schemeClr>
                </a:solidFill>
              </a:rPr>
              <a:t>مخططات تفصيلية</a:t>
            </a:r>
            <a:endParaRPr lang="en-US" sz="2400" b="1" dirty="0">
              <a:solidFill>
                <a:schemeClr val="accent6">
                  <a:lumMod val="50000"/>
                </a:schemeClr>
              </a:solidFill>
            </a:endParaRPr>
          </a:p>
        </p:txBody>
      </p:sp>
      <p:grpSp>
        <p:nvGrpSpPr>
          <p:cNvPr id="3" name="Group 2">
            <a:extLst>
              <a:ext uri="{FF2B5EF4-FFF2-40B4-BE49-F238E27FC236}">
                <a16:creationId xmlns:a16="http://schemas.microsoft.com/office/drawing/2014/main" id="{7750E2E9-3D8B-8A30-15DD-2A843ADCED51}"/>
              </a:ext>
            </a:extLst>
          </p:cNvPr>
          <p:cNvGrpSpPr/>
          <p:nvPr/>
        </p:nvGrpSpPr>
        <p:grpSpPr>
          <a:xfrm>
            <a:off x="-678427" y="0"/>
            <a:ext cx="12893040" cy="443620"/>
            <a:chOff x="-678426" y="0"/>
            <a:chExt cx="12870425" cy="443620"/>
          </a:xfrm>
        </p:grpSpPr>
        <p:grpSp>
          <p:nvGrpSpPr>
            <p:cNvPr id="4" name="Group 3">
              <a:extLst>
                <a:ext uri="{FF2B5EF4-FFF2-40B4-BE49-F238E27FC236}">
                  <a16:creationId xmlns:a16="http://schemas.microsoft.com/office/drawing/2014/main" id="{36F36063-E11B-5DE1-E4BA-BD53F5326301}"/>
                </a:ext>
              </a:extLst>
            </p:cNvPr>
            <p:cNvGrpSpPr/>
            <p:nvPr/>
          </p:nvGrpSpPr>
          <p:grpSpPr>
            <a:xfrm>
              <a:off x="-2462" y="0"/>
              <a:ext cx="12194461" cy="443620"/>
              <a:chOff x="-2462" y="0"/>
              <a:chExt cx="12194461" cy="443620"/>
            </a:xfrm>
          </p:grpSpPr>
          <p:sp>
            <p:nvSpPr>
              <p:cNvPr id="6" name="Rectangle 5">
                <a:extLst>
                  <a:ext uri="{FF2B5EF4-FFF2-40B4-BE49-F238E27FC236}">
                    <a16:creationId xmlns:a16="http://schemas.microsoft.com/office/drawing/2014/main" id="{B62EEF06-E928-D94D-C36D-82550C052056}"/>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7" name="Rectangle 6">
                <a:extLst>
                  <a:ext uri="{FF2B5EF4-FFF2-40B4-BE49-F238E27FC236}">
                    <a16:creationId xmlns:a16="http://schemas.microsoft.com/office/drawing/2014/main" id="{04CE4658-4D2A-BF67-29A7-C46B5B8CEDCB}"/>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8" name="Rectangle 7">
                <a:extLst>
                  <a:ext uri="{FF2B5EF4-FFF2-40B4-BE49-F238E27FC236}">
                    <a16:creationId xmlns:a16="http://schemas.microsoft.com/office/drawing/2014/main" id="{3A06D25B-63F9-6CDC-A92A-2368557C9656}"/>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9" name="Rectangle 8">
                <a:extLst>
                  <a:ext uri="{FF2B5EF4-FFF2-40B4-BE49-F238E27FC236}">
                    <a16:creationId xmlns:a16="http://schemas.microsoft.com/office/drawing/2014/main" id="{658CA9A7-711F-1C85-595F-93B1A03B6104}"/>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5" name="Straight Connector 4">
              <a:extLst>
                <a:ext uri="{FF2B5EF4-FFF2-40B4-BE49-F238E27FC236}">
                  <a16:creationId xmlns:a16="http://schemas.microsoft.com/office/drawing/2014/main" id="{2F26BC00-0D19-6CEF-4DDD-196E2506BECC}"/>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cxnSp>
        <p:nvCxnSpPr>
          <p:cNvPr id="11" name="Connector: Elbow 10">
            <a:extLst>
              <a:ext uri="{FF2B5EF4-FFF2-40B4-BE49-F238E27FC236}">
                <a16:creationId xmlns:a16="http://schemas.microsoft.com/office/drawing/2014/main" id="{365675F2-088E-CD6A-6425-170858A8260F}"/>
              </a:ext>
            </a:extLst>
          </p:cNvPr>
          <p:cNvCxnSpPr>
            <a:cxnSpLocks/>
            <a:stCxn id="6" idx="2"/>
          </p:cNvCxnSpPr>
          <p:nvPr/>
        </p:nvCxnSpPr>
        <p:spPr>
          <a:xfrm rot="16200000" flipH="1">
            <a:off x="4835706" y="-2849146"/>
            <a:ext cx="1190627" cy="7776158"/>
          </a:xfrm>
          <a:prstGeom prst="bentConnector2">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B6A24BEC-84EC-B679-7442-BD6AEAD05A07}"/>
              </a:ext>
            </a:extLst>
          </p:cNvPr>
          <p:cNvSpPr/>
          <p:nvPr/>
        </p:nvSpPr>
        <p:spPr>
          <a:xfrm>
            <a:off x="7266562" y="2568102"/>
            <a:ext cx="4105071" cy="642020"/>
          </a:xfrm>
          <a:prstGeom prst="roundRect">
            <a:avLst/>
          </a:prstGeom>
          <a:solidFill>
            <a:srgbClr val="FEBB27"/>
          </a:solidFill>
          <a:ln>
            <a:solidFill>
              <a:srgbClr val="FEBB27"/>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6">
                    <a:lumMod val="50000"/>
                  </a:schemeClr>
                </a:solidFill>
              </a:rPr>
              <a:t>مخطط الإطار التوجيهي للتنمية المكانية</a:t>
            </a:r>
            <a:endParaRPr lang="en-US" sz="2400" b="1" dirty="0">
              <a:solidFill>
                <a:schemeClr val="accent6">
                  <a:lumMod val="50000"/>
                </a:schemeClr>
              </a:solidFill>
            </a:endParaRPr>
          </a:p>
        </p:txBody>
      </p:sp>
      <p:cxnSp>
        <p:nvCxnSpPr>
          <p:cNvPr id="21" name="Straight Connector 20">
            <a:extLst>
              <a:ext uri="{FF2B5EF4-FFF2-40B4-BE49-F238E27FC236}">
                <a16:creationId xmlns:a16="http://schemas.microsoft.com/office/drawing/2014/main" id="{40B10620-F74F-D487-AC2F-F0CABAB8D84E}"/>
              </a:ext>
            </a:extLst>
          </p:cNvPr>
          <p:cNvCxnSpPr>
            <a:cxnSpLocks/>
            <a:endCxn id="17" idx="0"/>
          </p:cNvCxnSpPr>
          <p:nvPr/>
        </p:nvCxnSpPr>
        <p:spPr>
          <a:xfrm flipH="1">
            <a:off x="9319098" y="1634247"/>
            <a:ext cx="1" cy="933855"/>
          </a:xfrm>
          <a:prstGeom prst="line">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B967C30-118D-9F92-FAEA-D423D68CCE94}"/>
              </a:ext>
            </a:extLst>
          </p:cNvPr>
          <p:cNvCxnSpPr>
            <a:cxnSpLocks/>
          </p:cNvCxnSpPr>
          <p:nvPr/>
        </p:nvCxnSpPr>
        <p:spPr>
          <a:xfrm flipH="1">
            <a:off x="2872900" y="1634247"/>
            <a:ext cx="1" cy="933855"/>
          </a:xfrm>
          <a:prstGeom prst="line">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D6A01A19-0680-8823-E922-B33B31A91C41}"/>
              </a:ext>
            </a:extLst>
          </p:cNvPr>
          <p:cNvCxnSpPr>
            <a:cxnSpLocks/>
            <a:endCxn id="29" idx="3"/>
          </p:cNvCxnSpPr>
          <p:nvPr/>
        </p:nvCxnSpPr>
        <p:spPr>
          <a:xfrm rot="10800000" flipV="1">
            <a:off x="10009763" y="3210119"/>
            <a:ext cx="1001953" cy="68580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id="{9E4844EB-9F87-87EE-8983-F5F746764999}"/>
              </a:ext>
            </a:extLst>
          </p:cNvPr>
          <p:cNvSpPr/>
          <p:nvPr/>
        </p:nvSpPr>
        <p:spPr>
          <a:xfrm>
            <a:off x="7107677" y="3701371"/>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نظام المناطق الخضراء</a:t>
            </a:r>
            <a:endParaRPr lang="en-US" sz="2000" b="1" dirty="0">
              <a:solidFill>
                <a:schemeClr val="accent6">
                  <a:lumMod val="50000"/>
                </a:schemeClr>
              </a:solidFill>
            </a:endParaRPr>
          </a:p>
        </p:txBody>
      </p:sp>
      <p:sp>
        <p:nvSpPr>
          <p:cNvPr id="30" name="Rectangle: Rounded Corners 29">
            <a:extLst>
              <a:ext uri="{FF2B5EF4-FFF2-40B4-BE49-F238E27FC236}">
                <a16:creationId xmlns:a16="http://schemas.microsoft.com/office/drawing/2014/main" id="{791E14D8-BFE8-C906-0EF8-CD3E4579AED2}"/>
              </a:ext>
            </a:extLst>
          </p:cNvPr>
          <p:cNvSpPr/>
          <p:nvPr/>
        </p:nvSpPr>
        <p:spPr>
          <a:xfrm>
            <a:off x="7107676" y="4303479"/>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القطاع الإقتصادي</a:t>
            </a:r>
            <a:endParaRPr lang="en-US" sz="2000" b="1" dirty="0">
              <a:solidFill>
                <a:schemeClr val="accent6">
                  <a:lumMod val="50000"/>
                </a:schemeClr>
              </a:solidFill>
            </a:endParaRPr>
          </a:p>
        </p:txBody>
      </p:sp>
      <p:sp>
        <p:nvSpPr>
          <p:cNvPr id="31" name="Rectangle: Rounded Corners 30">
            <a:extLst>
              <a:ext uri="{FF2B5EF4-FFF2-40B4-BE49-F238E27FC236}">
                <a16:creationId xmlns:a16="http://schemas.microsoft.com/office/drawing/2014/main" id="{48373C01-299A-F1E8-39BF-A5185FFBD5AB}"/>
              </a:ext>
            </a:extLst>
          </p:cNvPr>
          <p:cNvSpPr/>
          <p:nvPr/>
        </p:nvSpPr>
        <p:spPr>
          <a:xfrm>
            <a:off x="7107675" y="4888142"/>
            <a:ext cx="2902085" cy="389104"/>
          </a:xfrm>
          <a:prstGeom prst="roundRect">
            <a:avLst/>
          </a:prstGeom>
          <a:solidFill>
            <a:srgbClr val="8DC641"/>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التطور العمراني والتكنولوجي</a:t>
            </a:r>
            <a:endParaRPr lang="en-US" sz="2000" b="1" dirty="0">
              <a:solidFill>
                <a:schemeClr val="accent6">
                  <a:lumMod val="50000"/>
                </a:schemeClr>
              </a:solidFill>
            </a:endParaRPr>
          </a:p>
        </p:txBody>
      </p:sp>
      <p:sp>
        <p:nvSpPr>
          <p:cNvPr id="32" name="Rectangle: Rounded Corners 31">
            <a:extLst>
              <a:ext uri="{FF2B5EF4-FFF2-40B4-BE49-F238E27FC236}">
                <a16:creationId xmlns:a16="http://schemas.microsoft.com/office/drawing/2014/main" id="{0E0D3DBD-CBF6-8719-7F28-B88CF7E69D50}"/>
              </a:ext>
            </a:extLst>
          </p:cNvPr>
          <p:cNvSpPr/>
          <p:nvPr/>
        </p:nvSpPr>
        <p:spPr>
          <a:xfrm>
            <a:off x="7107675" y="5467933"/>
            <a:ext cx="2902085" cy="389104"/>
          </a:xfrm>
          <a:prstGeom prst="roundRect">
            <a:avLst/>
          </a:prstGeom>
          <a:solidFill>
            <a:schemeClr val="accent6">
              <a:lumMod val="60000"/>
              <a:lumOff val="40000"/>
            </a:schemeClr>
          </a:solidFill>
          <a:ln>
            <a:solidFill>
              <a:schemeClr val="accent6">
                <a:lumMod val="60000"/>
                <a:lumOff val="4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قطاع المواصلات</a:t>
            </a:r>
            <a:endParaRPr lang="en-US" sz="2000" b="1" dirty="0">
              <a:solidFill>
                <a:schemeClr val="accent6">
                  <a:lumMod val="50000"/>
                </a:schemeClr>
              </a:solidFill>
            </a:endParaRPr>
          </a:p>
        </p:txBody>
      </p:sp>
      <p:sp>
        <p:nvSpPr>
          <p:cNvPr id="33" name="Rectangle: Rounded Corners 32">
            <a:extLst>
              <a:ext uri="{FF2B5EF4-FFF2-40B4-BE49-F238E27FC236}">
                <a16:creationId xmlns:a16="http://schemas.microsoft.com/office/drawing/2014/main" id="{BD7AB4C8-A39E-E5FA-58DD-FF4DF7E89864}"/>
              </a:ext>
            </a:extLst>
          </p:cNvPr>
          <p:cNvSpPr/>
          <p:nvPr/>
        </p:nvSpPr>
        <p:spPr>
          <a:xfrm>
            <a:off x="7107675" y="6075900"/>
            <a:ext cx="2902085" cy="389104"/>
          </a:xfrm>
          <a:prstGeom prst="roundRect">
            <a:avLst/>
          </a:prstGeom>
          <a:solidFill>
            <a:schemeClr val="accent6">
              <a:lumMod val="20000"/>
              <a:lumOff val="80000"/>
            </a:schemeClr>
          </a:solidFill>
          <a:ln>
            <a:solidFill>
              <a:schemeClr val="accent6">
                <a:lumMod val="20000"/>
                <a:lumOff val="80000"/>
              </a:schemeClr>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قطاع المياه</a:t>
            </a:r>
            <a:endParaRPr lang="en-US" sz="2000" b="1" dirty="0">
              <a:solidFill>
                <a:schemeClr val="accent6">
                  <a:lumMod val="50000"/>
                </a:schemeClr>
              </a:solidFill>
            </a:endParaRPr>
          </a:p>
        </p:txBody>
      </p:sp>
      <p:cxnSp>
        <p:nvCxnSpPr>
          <p:cNvPr id="37" name="Connector: Elbow 36">
            <a:extLst>
              <a:ext uri="{FF2B5EF4-FFF2-40B4-BE49-F238E27FC236}">
                <a16:creationId xmlns:a16="http://schemas.microsoft.com/office/drawing/2014/main" id="{A1EA75E1-4F10-21C8-42B2-475628B1E292}"/>
              </a:ext>
            </a:extLst>
          </p:cNvPr>
          <p:cNvCxnSpPr>
            <a:cxnSpLocks/>
            <a:endCxn id="30" idx="3"/>
          </p:cNvCxnSpPr>
          <p:nvPr/>
        </p:nvCxnSpPr>
        <p:spPr>
          <a:xfrm rot="10800000" flipV="1">
            <a:off x="10009761" y="3895917"/>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2" name="Connector: Elbow 41">
            <a:extLst>
              <a:ext uri="{FF2B5EF4-FFF2-40B4-BE49-F238E27FC236}">
                <a16:creationId xmlns:a16="http://schemas.microsoft.com/office/drawing/2014/main" id="{DBD369D5-54B9-7AED-2F7A-CC1FDEC34549}"/>
              </a:ext>
            </a:extLst>
          </p:cNvPr>
          <p:cNvCxnSpPr>
            <a:cxnSpLocks/>
          </p:cNvCxnSpPr>
          <p:nvPr/>
        </p:nvCxnSpPr>
        <p:spPr>
          <a:xfrm rot="10800000" flipV="1">
            <a:off x="10009761" y="4480581"/>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62350C14-D35B-59D8-CB29-9BB83AEB1D51}"/>
              </a:ext>
            </a:extLst>
          </p:cNvPr>
          <p:cNvCxnSpPr>
            <a:cxnSpLocks/>
          </p:cNvCxnSpPr>
          <p:nvPr/>
        </p:nvCxnSpPr>
        <p:spPr>
          <a:xfrm rot="10800000" flipV="1">
            <a:off x="10009761" y="5082689"/>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126AEBEB-FADA-D804-D726-13CBAD1594AB}"/>
              </a:ext>
            </a:extLst>
          </p:cNvPr>
          <p:cNvCxnSpPr>
            <a:cxnSpLocks/>
          </p:cNvCxnSpPr>
          <p:nvPr/>
        </p:nvCxnSpPr>
        <p:spPr>
          <a:xfrm rot="10800000" flipV="1">
            <a:off x="9990310" y="5685790"/>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5" name="Connector: Elbow 44">
            <a:extLst>
              <a:ext uri="{FF2B5EF4-FFF2-40B4-BE49-F238E27FC236}">
                <a16:creationId xmlns:a16="http://schemas.microsoft.com/office/drawing/2014/main" id="{99AA7779-DF23-6F9D-5DFA-195B44F16D3E}"/>
              </a:ext>
            </a:extLst>
          </p:cNvPr>
          <p:cNvCxnSpPr>
            <a:cxnSpLocks/>
            <a:endCxn id="46" idx="3"/>
          </p:cNvCxnSpPr>
          <p:nvPr/>
        </p:nvCxnSpPr>
        <p:spPr>
          <a:xfrm rot="10800000" flipV="1">
            <a:off x="3704615" y="3192669"/>
            <a:ext cx="1001953" cy="68580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6" name="Rectangle: Rounded Corners 45">
            <a:extLst>
              <a:ext uri="{FF2B5EF4-FFF2-40B4-BE49-F238E27FC236}">
                <a16:creationId xmlns:a16="http://schemas.microsoft.com/office/drawing/2014/main" id="{CB12E7A9-0438-BE33-AE2B-3346BACB19AA}"/>
              </a:ext>
            </a:extLst>
          </p:cNvPr>
          <p:cNvSpPr/>
          <p:nvPr/>
        </p:nvSpPr>
        <p:spPr>
          <a:xfrm>
            <a:off x="802529" y="3683921"/>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المزرعة الحضرية</a:t>
            </a:r>
            <a:endParaRPr lang="en-US" sz="2000" b="1" dirty="0">
              <a:solidFill>
                <a:schemeClr val="accent6">
                  <a:lumMod val="50000"/>
                </a:schemeClr>
              </a:solidFill>
            </a:endParaRPr>
          </a:p>
        </p:txBody>
      </p:sp>
      <p:sp>
        <p:nvSpPr>
          <p:cNvPr id="47" name="Rectangle: Rounded Corners 46">
            <a:extLst>
              <a:ext uri="{FF2B5EF4-FFF2-40B4-BE49-F238E27FC236}">
                <a16:creationId xmlns:a16="http://schemas.microsoft.com/office/drawing/2014/main" id="{971643B4-4719-46D8-6D9A-7A828DC9F60F}"/>
              </a:ext>
            </a:extLst>
          </p:cNvPr>
          <p:cNvSpPr/>
          <p:nvPr/>
        </p:nvSpPr>
        <p:spPr>
          <a:xfrm>
            <a:off x="802528" y="4286029"/>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المنطقة الصناعية</a:t>
            </a:r>
            <a:endParaRPr lang="en-US" sz="2000" b="1" dirty="0">
              <a:solidFill>
                <a:schemeClr val="accent6">
                  <a:lumMod val="50000"/>
                </a:schemeClr>
              </a:solidFill>
            </a:endParaRPr>
          </a:p>
        </p:txBody>
      </p:sp>
      <p:cxnSp>
        <p:nvCxnSpPr>
          <p:cNvPr id="48" name="Connector: Elbow 47">
            <a:extLst>
              <a:ext uri="{FF2B5EF4-FFF2-40B4-BE49-F238E27FC236}">
                <a16:creationId xmlns:a16="http://schemas.microsoft.com/office/drawing/2014/main" id="{60637F17-C5E2-3FFD-525C-47C7554A375D}"/>
              </a:ext>
            </a:extLst>
          </p:cNvPr>
          <p:cNvCxnSpPr>
            <a:cxnSpLocks/>
            <a:endCxn id="47" idx="3"/>
          </p:cNvCxnSpPr>
          <p:nvPr/>
        </p:nvCxnSpPr>
        <p:spPr>
          <a:xfrm rot="10800000" flipV="1">
            <a:off x="3704613" y="3878467"/>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9" name="Rectangle: Rounded Corners 48">
            <a:extLst>
              <a:ext uri="{FF2B5EF4-FFF2-40B4-BE49-F238E27FC236}">
                <a16:creationId xmlns:a16="http://schemas.microsoft.com/office/drawing/2014/main" id="{F57B9A3C-B5BA-75D3-994C-64933FCF0327}"/>
              </a:ext>
            </a:extLst>
          </p:cNvPr>
          <p:cNvSpPr/>
          <p:nvPr/>
        </p:nvSpPr>
        <p:spPr>
          <a:xfrm>
            <a:off x="802528" y="4888142"/>
            <a:ext cx="2902085" cy="389104"/>
          </a:xfrm>
          <a:prstGeom prst="roundRect">
            <a:avLst/>
          </a:prstGeom>
          <a:solidFill>
            <a:srgbClr val="8DC641"/>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التكامل الزراعي الصناعي</a:t>
            </a:r>
            <a:endParaRPr lang="en-US" sz="2000" b="1" dirty="0">
              <a:solidFill>
                <a:schemeClr val="accent6">
                  <a:lumMod val="50000"/>
                </a:schemeClr>
              </a:solidFill>
            </a:endParaRPr>
          </a:p>
        </p:txBody>
      </p:sp>
      <p:cxnSp>
        <p:nvCxnSpPr>
          <p:cNvPr id="50" name="Connector: Elbow 49">
            <a:extLst>
              <a:ext uri="{FF2B5EF4-FFF2-40B4-BE49-F238E27FC236}">
                <a16:creationId xmlns:a16="http://schemas.microsoft.com/office/drawing/2014/main" id="{7675D518-EDB7-07F1-F8CF-01B62AB03E33}"/>
              </a:ext>
            </a:extLst>
          </p:cNvPr>
          <p:cNvCxnSpPr>
            <a:cxnSpLocks/>
          </p:cNvCxnSpPr>
          <p:nvPr/>
        </p:nvCxnSpPr>
        <p:spPr>
          <a:xfrm rot="10800000" flipV="1">
            <a:off x="3704614" y="4480581"/>
            <a:ext cx="1001956" cy="602113"/>
          </a:xfrm>
          <a:prstGeom prst="bentConnector3">
            <a:avLst>
              <a:gd name="adj1" fmla="val -485"/>
            </a:avLst>
          </a:prstGeom>
          <a:ln w="28575">
            <a:solidFill>
              <a:srgbClr val="8DC641"/>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2" name="Oval 51">
            <a:extLst>
              <a:ext uri="{FF2B5EF4-FFF2-40B4-BE49-F238E27FC236}">
                <a16:creationId xmlns:a16="http://schemas.microsoft.com/office/drawing/2014/main" id="{45A896D7-3C28-7DAE-762E-6A4D6E9B0453}"/>
              </a:ext>
            </a:extLst>
          </p:cNvPr>
          <p:cNvSpPr/>
          <p:nvPr/>
        </p:nvSpPr>
        <p:spPr>
          <a:xfrm>
            <a:off x="9402751" y="1882334"/>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53" name="Oval 52">
            <a:extLst>
              <a:ext uri="{FF2B5EF4-FFF2-40B4-BE49-F238E27FC236}">
                <a16:creationId xmlns:a16="http://schemas.microsoft.com/office/drawing/2014/main" id="{3AFA4FA7-3E1C-A2BE-B97D-2767292F072F}"/>
              </a:ext>
            </a:extLst>
          </p:cNvPr>
          <p:cNvSpPr/>
          <p:nvPr/>
        </p:nvSpPr>
        <p:spPr>
          <a:xfrm>
            <a:off x="3076202" y="1833188"/>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sp>
        <p:nvSpPr>
          <p:cNvPr id="12" name="Flowchart: Process 11">
            <a:extLst>
              <a:ext uri="{FF2B5EF4-FFF2-40B4-BE49-F238E27FC236}">
                <a16:creationId xmlns:a16="http://schemas.microsoft.com/office/drawing/2014/main" id="{5B066EEE-2CD4-E831-0C10-9C7BB77F9EE3}"/>
              </a:ext>
            </a:extLst>
          </p:cNvPr>
          <p:cNvSpPr/>
          <p:nvPr/>
        </p:nvSpPr>
        <p:spPr>
          <a:xfrm>
            <a:off x="7015579" y="1833189"/>
            <a:ext cx="4607035" cy="4812708"/>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02128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Picture background">
            <a:extLst>
              <a:ext uri="{FF2B5EF4-FFF2-40B4-BE49-F238E27FC236}">
                <a16:creationId xmlns:a16="http://schemas.microsoft.com/office/drawing/2014/main" id="{8B391748-C10B-DF2F-E035-D37BAA972B3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DEAFA12-CF08-15A5-E750-7C36B4ED99D4}"/>
              </a:ext>
            </a:extLst>
          </p:cNvPr>
          <p:cNvGrpSpPr/>
          <p:nvPr/>
        </p:nvGrpSpPr>
        <p:grpSpPr>
          <a:xfrm>
            <a:off x="182881" y="887239"/>
            <a:ext cx="4652712" cy="3148303"/>
            <a:chOff x="1" y="0"/>
            <a:chExt cx="9413098" cy="6857999"/>
          </a:xfrm>
        </p:grpSpPr>
        <p:pic>
          <p:nvPicPr>
            <p:cNvPr id="2" name="Picture 1">
              <a:extLst>
                <a:ext uri="{FF2B5EF4-FFF2-40B4-BE49-F238E27FC236}">
                  <a16:creationId xmlns:a16="http://schemas.microsoft.com/office/drawing/2014/main" id="{93BB8FA7-B821-5069-6BC1-C1820490522E}"/>
                </a:ext>
              </a:extLst>
            </p:cNvPr>
            <p:cNvPicPr>
              <a:picLocks noChangeAspect="1"/>
            </p:cNvPicPr>
            <p:nvPr/>
          </p:nvPicPr>
          <p:blipFill rotWithShape="1">
            <a:blip r:embed="rId4">
              <a:extLst>
                <a:ext uri="{28A0092B-C50C-407E-A947-70E740481C1C}">
                  <a14:useLocalDpi xmlns:a14="http://schemas.microsoft.com/office/drawing/2010/main" val="0"/>
                </a:ext>
              </a:extLst>
            </a:blip>
            <a:srcRect r="2915"/>
            <a:stretch/>
          </p:blipFill>
          <p:spPr>
            <a:xfrm>
              <a:off x="1" y="0"/>
              <a:ext cx="9413098" cy="6857999"/>
            </a:xfrm>
            <a:prstGeom prst="rect">
              <a:avLst/>
            </a:prstGeom>
          </p:spPr>
        </p:pic>
        <p:pic>
          <p:nvPicPr>
            <p:cNvPr id="3" name="Picture 2">
              <a:extLst>
                <a:ext uri="{FF2B5EF4-FFF2-40B4-BE49-F238E27FC236}">
                  <a16:creationId xmlns:a16="http://schemas.microsoft.com/office/drawing/2014/main" id="{2B050479-C61A-F7F2-24D8-D11E060B1160}"/>
                </a:ext>
              </a:extLst>
            </p:cNvPr>
            <p:cNvPicPr>
              <a:picLocks noChangeAspect="1"/>
            </p:cNvPicPr>
            <p:nvPr/>
          </p:nvPicPr>
          <p:blipFill rotWithShape="1">
            <a:blip r:embed="rId5">
              <a:extLst>
                <a:ext uri="{28A0092B-C50C-407E-A947-70E740481C1C}">
                  <a14:useLocalDpi xmlns:a14="http://schemas.microsoft.com/office/drawing/2010/main" val="0"/>
                </a:ext>
              </a:extLst>
            </a:blip>
            <a:srcRect l="61436" t="54727" r="32834" b="37748"/>
            <a:stretch/>
          </p:blipFill>
          <p:spPr>
            <a:xfrm>
              <a:off x="6073526" y="4148365"/>
              <a:ext cx="528923" cy="491330"/>
            </a:xfrm>
            <a:prstGeom prst="rect">
              <a:avLst/>
            </a:prstGeom>
          </p:spPr>
        </p:pic>
      </p:grpSp>
      <p:pic>
        <p:nvPicPr>
          <p:cNvPr id="10" name="Picture 9">
            <a:extLst>
              <a:ext uri="{FF2B5EF4-FFF2-40B4-BE49-F238E27FC236}">
                <a16:creationId xmlns:a16="http://schemas.microsoft.com/office/drawing/2014/main" id="{D822CFC6-0640-2D7C-173A-4E6AAE137ED6}"/>
              </a:ext>
            </a:extLst>
          </p:cNvPr>
          <p:cNvPicPr>
            <a:picLocks noChangeAspect="1"/>
          </p:cNvPicPr>
          <p:nvPr/>
        </p:nvPicPr>
        <p:blipFill rotWithShape="1">
          <a:blip r:embed="rId4">
            <a:extLst>
              <a:ext uri="{28A0092B-C50C-407E-A947-70E740481C1C}">
                <a14:useLocalDpi xmlns:a14="http://schemas.microsoft.com/office/drawing/2010/main" val="0"/>
              </a:ext>
            </a:extLst>
          </a:blip>
          <a:srcRect l="51556" t="37647" r="14618" b="14531"/>
          <a:stretch/>
        </p:blipFill>
        <p:spPr>
          <a:xfrm>
            <a:off x="5768093" y="716433"/>
            <a:ext cx="5925311" cy="5925311"/>
          </a:xfrm>
          <a:custGeom>
            <a:avLst/>
            <a:gdLst>
              <a:gd name="connsiteX0" fmla="*/ 1639824 w 3279648"/>
              <a:gd name="connsiteY0" fmla="*/ 0 h 3279648"/>
              <a:gd name="connsiteX1" fmla="*/ 3279648 w 3279648"/>
              <a:gd name="connsiteY1" fmla="*/ 1639824 h 3279648"/>
              <a:gd name="connsiteX2" fmla="*/ 1639824 w 3279648"/>
              <a:gd name="connsiteY2" fmla="*/ 3279648 h 3279648"/>
              <a:gd name="connsiteX3" fmla="*/ 0 w 3279648"/>
              <a:gd name="connsiteY3" fmla="*/ 1639824 h 3279648"/>
              <a:gd name="connsiteX4" fmla="*/ 1639824 w 3279648"/>
              <a:gd name="connsiteY4" fmla="*/ 0 h 3279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79648" h="3279648">
                <a:moveTo>
                  <a:pt x="1639824" y="0"/>
                </a:moveTo>
                <a:cubicBezTo>
                  <a:pt x="2545474" y="0"/>
                  <a:pt x="3279648" y="734174"/>
                  <a:pt x="3279648" y="1639824"/>
                </a:cubicBezTo>
                <a:cubicBezTo>
                  <a:pt x="3279648" y="2545474"/>
                  <a:pt x="2545474" y="3279648"/>
                  <a:pt x="1639824" y="3279648"/>
                </a:cubicBezTo>
                <a:cubicBezTo>
                  <a:pt x="734174" y="3279648"/>
                  <a:pt x="0" y="2545474"/>
                  <a:pt x="0" y="1639824"/>
                </a:cubicBezTo>
                <a:cubicBezTo>
                  <a:pt x="0" y="734174"/>
                  <a:pt x="734174" y="0"/>
                  <a:pt x="1639824" y="0"/>
                </a:cubicBezTo>
                <a:close/>
              </a:path>
            </a:pathLst>
          </a:custGeom>
          <a:effectLst>
            <a:outerShdw blurRad="63500" sx="102000" sy="102000" algn="ctr" rotWithShape="0">
              <a:prstClr val="black">
                <a:alpha val="40000"/>
              </a:prstClr>
            </a:outerShdw>
          </a:effectLst>
        </p:spPr>
      </p:pic>
      <p:grpSp>
        <p:nvGrpSpPr>
          <p:cNvPr id="11" name="Group 10">
            <a:extLst>
              <a:ext uri="{FF2B5EF4-FFF2-40B4-BE49-F238E27FC236}">
                <a16:creationId xmlns:a16="http://schemas.microsoft.com/office/drawing/2014/main" id="{92E9FD0F-AE7D-F183-7A31-F1151F5A8854}"/>
              </a:ext>
            </a:extLst>
          </p:cNvPr>
          <p:cNvGrpSpPr/>
          <p:nvPr/>
        </p:nvGrpSpPr>
        <p:grpSpPr>
          <a:xfrm>
            <a:off x="-678427" y="0"/>
            <a:ext cx="12893040" cy="443620"/>
            <a:chOff x="-678426" y="0"/>
            <a:chExt cx="12870425" cy="443620"/>
          </a:xfrm>
        </p:grpSpPr>
        <p:grpSp>
          <p:nvGrpSpPr>
            <p:cNvPr id="12" name="Group 11">
              <a:extLst>
                <a:ext uri="{FF2B5EF4-FFF2-40B4-BE49-F238E27FC236}">
                  <a16:creationId xmlns:a16="http://schemas.microsoft.com/office/drawing/2014/main" id="{FADE03FF-0B26-52F3-D6B8-29A215291CD1}"/>
                </a:ext>
              </a:extLst>
            </p:cNvPr>
            <p:cNvGrpSpPr/>
            <p:nvPr/>
          </p:nvGrpSpPr>
          <p:grpSpPr>
            <a:xfrm>
              <a:off x="-2462" y="0"/>
              <a:ext cx="12194461" cy="443620"/>
              <a:chOff x="-2462" y="0"/>
              <a:chExt cx="12194461" cy="443620"/>
            </a:xfrm>
          </p:grpSpPr>
          <p:sp>
            <p:nvSpPr>
              <p:cNvPr id="14" name="Rectangle 13">
                <a:extLst>
                  <a:ext uri="{FF2B5EF4-FFF2-40B4-BE49-F238E27FC236}">
                    <a16:creationId xmlns:a16="http://schemas.microsoft.com/office/drawing/2014/main" id="{5C2D76EA-6641-08E3-0338-32D19119FA07}"/>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5" name="Rectangle 14">
                <a:extLst>
                  <a:ext uri="{FF2B5EF4-FFF2-40B4-BE49-F238E27FC236}">
                    <a16:creationId xmlns:a16="http://schemas.microsoft.com/office/drawing/2014/main" id="{68C8C0AD-5077-2122-A3F4-8842933BA6BF}"/>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6" name="Rectangle 15">
                <a:extLst>
                  <a:ext uri="{FF2B5EF4-FFF2-40B4-BE49-F238E27FC236}">
                    <a16:creationId xmlns:a16="http://schemas.microsoft.com/office/drawing/2014/main" id="{7F63D71E-E116-C64B-B39D-155E69BB19FD}"/>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7" name="Rectangle 16">
                <a:extLst>
                  <a:ext uri="{FF2B5EF4-FFF2-40B4-BE49-F238E27FC236}">
                    <a16:creationId xmlns:a16="http://schemas.microsoft.com/office/drawing/2014/main" id="{81454E4A-44FE-FD00-D77A-5E1302F17C39}"/>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3" name="Straight Connector 12">
              <a:extLst>
                <a:ext uri="{FF2B5EF4-FFF2-40B4-BE49-F238E27FC236}">
                  <a16:creationId xmlns:a16="http://schemas.microsoft.com/office/drawing/2014/main" id="{456CF7BB-D478-E79E-D60F-9E76286F3639}"/>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19" name="Oval 18">
            <a:extLst>
              <a:ext uri="{FF2B5EF4-FFF2-40B4-BE49-F238E27FC236}">
                <a16:creationId xmlns:a16="http://schemas.microsoft.com/office/drawing/2014/main" id="{6E4B364F-9AB3-A378-C7D9-1385759D8C24}"/>
              </a:ext>
            </a:extLst>
          </p:cNvPr>
          <p:cNvSpPr/>
          <p:nvPr/>
        </p:nvSpPr>
        <p:spPr>
          <a:xfrm>
            <a:off x="10356193" y="3552638"/>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20" name="Oval 19">
            <a:extLst>
              <a:ext uri="{FF2B5EF4-FFF2-40B4-BE49-F238E27FC236}">
                <a16:creationId xmlns:a16="http://schemas.microsoft.com/office/drawing/2014/main" id="{B943EC4C-8B58-619E-35F4-CDC2D2962FA4}"/>
              </a:ext>
            </a:extLst>
          </p:cNvPr>
          <p:cNvSpPr/>
          <p:nvPr/>
        </p:nvSpPr>
        <p:spPr>
          <a:xfrm>
            <a:off x="7433733" y="3063057"/>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cxnSp>
        <p:nvCxnSpPr>
          <p:cNvPr id="22" name="Straight Connector 21">
            <a:extLst>
              <a:ext uri="{FF2B5EF4-FFF2-40B4-BE49-F238E27FC236}">
                <a16:creationId xmlns:a16="http://schemas.microsoft.com/office/drawing/2014/main" id="{4CD9C8B0-9502-B72E-6EE6-CD11FEB431C7}"/>
              </a:ext>
            </a:extLst>
          </p:cNvPr>
          <p:cNvCxnSpPr>
            <a:endCxn id="10" idx="0"/>
          </p:cNvCxnSpPr>
          <p:nvPr/>
        </p:nvCxnSpPr>
        <p:spPr>
          <a:xfrm flipV="1">
            <a:off x="3446343" y="716433"/>
            <a:ext cx="5284406" cy="1744957"/>
          </a:xfrm>
          <a:prstGeom prst="line">
            <a:avLst/>
          </a:prstGeom>
          <a:ln w="76200">
            <a:solidFill>
              <a:srgbClr val="FEBB27"/>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C1E2FC0-DFA0-0363-A41C-B26C2844F260}"/>
              </a:ext>
            </a:extLst>
          </p:cNvPr>
          <p:cNvCxnSpPr>
            <a:cxnSpLocks/>
            <a:endCxn id="10" idx="2"/>
          </p:cNvCxnSpPr>
          <p:nvPr/>
        </p:nvCxnSpPr>
        <p:spPr>
          <a:xfrm>
            <a:off x="3293943" y="3216450"/>
            <a:ext cx="5436806" cy="3425294"/>
          </a:xfrm>
          <a:prstGeom prst="line">
            <a:avLst/>
          </a:prstGeom>
          <a:ln w="76200">
            <a:solidFill>
              <a:srgbClr val="FEBB27"/>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6" name="Oval 25">
            <a:extLst>
              <a:ext uri="{FF2B5EF4-FFF2-40B4-BE49-F238E27FC236}">
                <a16:creationId xmlns:a16="http://schemas.microsoft.com/office/drawing/2014/main" id="{88354F09-2721-58CD-E262-9657D5D519A5}"/>
              </a:ext>
            </a:extLst>
          </p:cNvPr>
          <p:cNvSpPr/>
          <p:nvPr/>
        </p:nvSpPr>
        <p:spPr>
          <a:xfrm>
            <a:off x="4631368" y="4818361"/>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27" name="Oval 26">
            <a:extLst>
              <a:ext uri="{FF2B5EF4-FFF2-40B4-BE49-F238E27FC236}">
                <a16:creationId xmlns:a16="http://schemas.microsoft.com/office/drawing/2014/main" id="{1DAD05A5-38D5-E400-B8D7-356F17507AC9}"/>
              </a:ext>
            </a:extLst>
          </p:cNvPr>
          <p:cNvSpPr/>
          <p:nvPr/>
        </p:nvSpPr>
        <p:spPr>
          <a:xfrm>
            <a:off x="4645849" y="5656556"/>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sp>
        <p:nvSpPr>
          <p:cNvPr id="28" name="Rectangle: Rounded Corners 27">
            <a:extLst>
              <a:ext uri="{FF2B5EF4-FFF2-40B4-BE49-F238E27FC236}">
                <a16:creationId xmlns:a16="http://schemas.microsoft.com/office/drawing/2014/main" id="{D9E9267F-4055-3180-BBBB-79BFD7FA4ECC}"/>
              </a:ext>
            </a:extLst>
          </p:cNvPr>
          <p:cNvSpPr/>
          <p:nvPr/>
        </p:nvSpPr>
        <p:spPr>
          <a:xfrm>
            <a:off x="1468120" y="4951165"/>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المزرعة الحضرية</a:t>
            </a:r>
            <a:endParaRPr lang="en-US" sz="2000" b="1" dirty="0">
              <a:solidFill>
                <a:schemeClr val="accent6">
                  <a:lumMod val="50000"/>
                </a:schemeClr>
              </a:solidFill>
            </a:endParaRPr>
          </a:p>
        </p:txBody>
      </p:sp>
      <p:sp>
        <p:nvSpPr>
          <p:cNvPr id="29" name="Rectangle: Rounded Corners 28">
            <a:extLst>
              <a:ext uri="{FF2B5EF4-FFF2-40B4-BE49-F238E27FC236}">
                <a16:creationId xmlns:a16="http://schemas.microsoft.com/office/drawing/2014/main" id="{75B021A9-C45A-ABF8-9C34-6B208D4977EF}"/>
              </a:ext>
            </a:extLst>
          </p:cNvPr>
          <p:cNvSpPr/>
          <p:nvPr/>
        </p:nvSpPr>
        <p:spPr>
          <a:xfrm>
            <a:off x="1468120" y="5796454"/>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المنطقة الصناعية</a:t>
            </a:r>
            <a:endParaRPr lang="en-US" sz="2000" b="1" dirty="0">
              <a:solidFill>
                <a:schemeClr val="accent6">
                  <a:lumMod val="50000"/>
                </a:schemeClr>
              </a:solidFill>
            </a:endParaRPr>
          </a:p>
        </p:txBody>
      </p:sp>
    </p:spTree>
    <p:extLst>
      <p:ext uri="{BB962C8B-B14F-4D97-AF65-F5344CB8AC3E}">
        <p14:creationId xmlns:p14="http://schemas.microsoft.com/office/powerpoint/2010/main" val="51621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500"/>
                                        <p:tgtEl>
                                          <p:spTgt spid="22"/>
                                        </p:tgtEl>
                                      </p:cBhvr>
                                    </p:animEffect>
                                  </p:childTnLst>
                                </p:cTn>
                              </p:par>
                              <p:par>
                                <p:cTn id="8" presetID="16" presetClass="entr" presetSubtype="21"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barn(inVertical)">
                                      <p:cBhvr>
                                        <p:cTn id="10" dur="500"/>
                                        <p:tgtEl>
                                          <p:spTgt spid="23"/>
                                        </p:tgtEl>
                                      </p:cBhvr>
                                    </p:animEffect>
                                  </p:childTnLst>
                                </p:cTn>
                              </p:par>
                              <p:par>
                                <p:cTn id="11" presetID="16" presetClass="entr" presetSubtype="21"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arn(inVertical)">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barn(inVertical)">
                                      <p:cBhvr>
                                        <p:cTn id="18" dur="500"/>
                                        <p:tgtEl>
                                          <p:spTgt spid="19"/>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barn(inVertical)">
                                      <p:cBhvr>
                                        <p:cTn id="21" dur="500"/>
                                        <p:tgtEl>
                                          <p:spTgt spid="26"/>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28"/>
                                        </p:tgtEl>
                                        <p:attrNameLst>
                                          <p:attrName>style.visibility</p:attrName>
                                        </p:attrNameLst>
                                      </p:cBhvr>
                                      <p:to>
                                        <p:strVal val="visible"/>
                                      </p:to>
                                    </p:set>
                                    <p:animEffect transition="in" filter="barn(inVertical)">
                                      <p:cBhvr>
                                        <p:cTn id="24" dur="500"/>
                                        <p:tgtEl>
                                          <p:spTgt spid="28"/>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barn(inVertical)">
                                      <p:cBhvr>
                                        <p:cTn id="29" dur="500"/>
                                        <p:tgtEl>
                                          <p:spTgt spid="20"/>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barn(inVertical)">
                                      <p:cBhvr>
                                        <p:cTn id="3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6" grpId="0" animBg="1"/>
      <p:bldP spid="27" grpId="0" animBg="1"/>
      <p:bldP spid="28" grpId="0" animBg="1"/>
      <p:bldP spid="29"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Picture background">
            <a:extLst>
              <a:ext uri="{FF2B5EF4-FFF2-40B4-BE49-F238E27FC236}">
                <a16:creationId xmlns:a16="http://schemas.microsoft.com/office/drawing/2014/main" id="{8B391748-C10B-DF2F-E035-D37BAA972B3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DEAFA12-CF08-15A5-E750-7C36B4ED99D4}"/>
              </a:ext>
            </a:extLst>
          </p:cNvPr>
          <p:cNvGrpSpPr/>
          <p:nvPr/>
        </p:nvGrpSpPr>
        <p:grpSpPr>
          <a:xfrm>
            <a:off x="182881" y="887239"/>
            <a:ext cx="4652712" cy="3148303"/>
            <a:chOff x="1" y="0"/>
            <a:chExt cx="9413098" cy="6857999"/>
          </a:xfrm>
        </p:grpSpPr>
        <p:pic>
          <p:nvPicPr>
            <p:cNvPr id="2" name="Picture 1">
              <a:extLst>
                <a:ext uri="{FF2B5EF4-FFF2-40B4-BE49-F238E27FC236}">
                  <a16:creationId xmlns:a16="http://schemas.microsoft.com/office/drawing/2014/main" id="{93BB8FA7-B821-5069-6BC1-C1820490522E}"/>
                </a:ext>
              </a:extLst>
            </p:cNvPr>
            <p:cNvPicPr>
              <a:picLocks noChangeAspect="1"/>
            </p:cNvPicPr>
            <p:nvPr/>
          </p:nvPicPr>
          <p:blipFill rotWithShape="1">
            <a:blip r:embed="rId4">
              <a:extLst>
                <a:ext uri="{28A0092B-C50C-407E-A947-70E740481C1C}">
                  <a14:useLocalDpi xmlns:a14="http://schemas.microsoft.com/office/drawing/2010/main" val="0"/>
                </a:ext>
              </a:extLst>
            </a:blip>
            <a:srcRect r="2915"/>
            <a:stretch/>
          </p:blipFill>
          <p:spPr>
            <a:xfrm>
              <a:off x="1" y="0"/>
              <a:ext cx="9413098" cy="6857999"/>
            </a:xfrm>
            <a:prstGeom prst="rect">
              <a:avLst/>
            </a:prstGeom>
          </p:spPr>
        </p:pic>
        <p:pic>
          <p:nvPicPr>
            <p:cNvPr id="3" name="Picture 2">
              <a:extLst>
                <a:ext uri="{FF2B5EF4-FFF2-40B4-BE49-F238E27FC236}">
                  <a16:creationId xmlns:a16="http://schemas.microsoft.com/office/drawing/2014/main" id="{2B050479-C61A-F7F2-24D8-D11E060B1160}"/>
                </a:ext>
              </a:extLst>
            </p:cNvPr>
            <p:cNvPicPr>
              <a:picLocks noChangeAspect="1"/>
            </p:cNvPicPr>
            <p:nvPr/>
          </p:nvPicPr>
          <p:blipFill rotWithShape="1">
            <a:blip r:embed="rId5">
              <a:extLst>
                <a:ext uri="{28A0092B-C50C-407E-A947-70E740481C1C}">
                  <a14:useLocalDpi xmlns:a14="http://schemas.microsoft.com/office/drawing/2010/main" val="0"/>
                </a:ext>
              </a:extLst>
            </a:blip>
            <a:srcRect l="61436" t="54727" r="32834" b="37748"/>
            <a:stretch/>
          </p:blipFill>
          <p:spPr>
            <a:xfrm>
              <a:off x="6073526" y="4148365"/>
              <a:ext cx="528923" cy="491330"/>
            </a:xfrm>
            <a:prstGeom prst="rect">
              <a:avLst/>
            </a:prstGeom>
          </p:spPr>
        </p:pic>
      </p:grpSp>
      <p:pic>
        <p:nvPicPr>
          <p:cNvPr id="10" name="Picture 9">
            <a:extLst>
              <a:ext uri="{FF2B5EF4-FFF2-40B4-BE49-F238E27FC236}">
                <a16:creationId xmlns:a16="http://schemas.microsoft.com/office/drawing/2014/main" id="{D822CFC6-0640-2D7C-173A-4E6AAE137ED6}"/>
              </a:ext>
            </a:extLst>
          </p:cNvPr>
          <p:cNvPicPr>
            <a:picLocks noChangeAspect="1"/>
          </p:cNvPicPr>
          <p:nvPr/>
        </p:nvPicPr>
        <p:blipFill rotWithShape="1">
          <a:blip r:embed="rId4">
            <a:extLst>
              <a:ext uri="{28A0092B-C50C-407E-A947-70E740481C1C}">
                <a14:useLocalDpi xmlns:a14="http://schemas.microsoft.com/office/drawing/2010/main" val="0"/>
              </a:ext>
            </a:extLst>
          </a:blip>
          <a:srcRect l="51556" t="37647" r="14618" b="14531"/>
          <a:stretch/>
        </p:blipFill>
        <p:spPr>
          <a:xfrm>
            <a:off x="5768093" y="716433"/>
            <a:ext cx="5925311" cy="5925311"/>
          </a:xfrm>
          <a:custGeom>
            <a:avLst/>
            <a:gdLst>
              <a:gd name="connsiteX0" fmla="*/ 1639824 w 3279648"/>
              <a:gd name="connsiteY0" fmla="*/ 0 h 3279648"/>
              <a:gd name="connsiteX1" fmla="*/ 3279648 w 3279648"/>
              <a:gd name="connsiteY1" fmla="*/ 1639824 h 3279648"/>
              <a:gd name="connsiteX2" fmla="*/ 1639824 w 3279648"/>
              <a:gd name="connsiteY2" fmla="*/ 3279648 h 3279648"/>
              <a:gd name="connsiteX3" fmla="*/ 0 w 3279648"/>
              <a:gd name="connsiteY3" fmla="*/ 1639824 h 3279648"/>
              <a:gd name="connsiteX4" fmla="*/ 1639824 w 3279648"/>
              <a:gd name="connsiteY4" fmla="*/ 0 h 3279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79648" h="3279648">
                <a:moveTo>
                  <a:pt x="1639824" y="0"/>
                </a:moveTo>
                <a:cubicBezTo>
                  <a:pt x="2545474" y="0"/>
                  <a:pt x="3279648" y="734174"/>
                  <a:pt x="3279648" y="1639824"/>
                </a:cubicBezTo>
                <a:cubicBezTo>
                  <a:pt x="3279648" y="2545474"/>
                  <a:pt x="2545474" y="3279648"/>
                  <a:pt x="1639824" y="3279648"/>
                </a:cubicBezTo>
                <a:cubicBezTo>
                  <a:pt x="734174" y="3279648"/>
                  <a:pt x="0" y="2545474"/>
                  <a:pt x="0" y="1639824"/>
                </a:cubicBezTo>
                <a:cubicBezTo>
                  <a:pt x="0" y="734174"/>
                  <a:pt x="734174" y="0"/>
                  <a:pt x="1639824" y="0"/>
                </a:cubicBezTo>
                <a:close/>
              </a:path>
            </a:pathLst>
          </a:custGeom>
          <a:effectLst>
            <a:outerShdw blurRad="63500" sx="102000" sy="102000" algn="ctr" rotWithShape="0">
              <a:prstClr val="black">
                <a:alpha val="40000"/>
              </a:prstClr>
            </a:outerShdw>
          </a:effectLst>
        </p:spPr>
      </p:pic>
      <p:grpSp>
        <p:nvGrpSpPr>
          <p:cNvPr id="11" name="Group 10">
            <a:extLst>
              <a:ext uri="{FF2B5EF4-FFF2-40B4-BE49-F238E27FC236}">
                <a16:creationId xmlns:a16="http://schemas.microsoft.com/office/drawing/2014/main" id="{92E9FD0F-AE7D-F183-7A31-F1151F5A8854}"/>
              </a:ext>
            </a:extLst>
          </p:cNvPr>
          <p:cNvGrpSpPr/>
          <p:nvPr/>
        </p:nvGrpSpPr>
        <p:grpSpPr>
          <a:xfrm>
            <a:off x="-678427" y="0"/>
            <a:ext cx="12893040" cy="443620"/>
            <a:chOff x="-678426" y="0"/>
            <a:chExt cx="12870425" cy="443620"/>
          </a:xfrm>
        </p:grpSpPr>
        <p:grpSp>
          <p:nvGrpSpPr>
            <p:cNvPr id="12" name="Group 11">
              <a:extLst>
                <a:ext uri="{FF2B5EF4-FFF2-40B4-BE49-F238E27FC236}">
                  <a16:creationId xmlns:a16="http://schemas.microsoft.com/office/drawing/2014/main" id="{FADE03FF-0B26-52F3-D6B8-29A215291CD1}"/>
                </a:ext>
              </a:extLst>
            </p:cNvPr>
            <p:cNvGrpSpPr/>
            <p:nvPr/>
          </p:nvGrpSpPr>
          <p:grpSpPr>
            <a:xfrm>
              <a:off x="-2462" y="0"/>
              <a:ext cx="12194461" cy="443620"/>
              <a:chOff x="-2462" y="0"/>
              <a:chExt cx="12194461" cy="443620"/>
            </a:xfrm>
          </p:grpSpPr>
          <p:sp>
            <p:nvSpPr>
              <p:cNvPr id="14" name="Rectangle 13">
                <a:extLst>
                  <a:ext uri="{FF2B5EF4-FFF2-40B4-BE49-F238E27FC236}">
                    <a16:creationId xmlns:a16="http://schemas.microsoft.com/office/drawing/2014/main" id="{5C2D76EA-6641-08E3-0338-32D19119FA07}"/>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5" name="Rectangle 14">
                <a:extLst>
                  <a:ext uri="{FF2B5EF4-FFF2-40B4-BE49-F238E27FC236}">
                    <a16:creationId xmlns:a16="http://schemas.microsoft.com/office/drawing/2014/main" id="{68C8C0AD-5077-2122-A3F4-8842933BA6BF}"/>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6" name="Rectangle 15">
                <a:extLst>
                  <a:ext uri="{FF2B5EF4-FFF2-40B4-BE49-F238E27FC236}">
                    <a16:creationId xmlns:a16="http://schemas.microsoft.com/office/drawing/2014/main" id="{7F63D71E-E116-C64B-B39D-155E69BB19FD}"/>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7" name="Rectangle 16">
                <a:extLst>
                  <a:ext uri="{FF2B5EF4-FFF2-40B4-BE49-F238E27FC236}">
                    <a16:creationId xmlns:a16="http://schemas.microsoft.com/office/drawing/2014/main" id="{81454E4A-44FE-FD00-D77A-5E1302F17C39}"/>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3" name="Straight Connector 12">
              <a:extLst>
                <a:ext uri="{FF2B5EF4-FFF2-40B4-BE49-F238E27FC236}">
                  <a16:creationId xmlns:a16="http://schemas.microsoft.com/office/drawing/2014/main" id="{456CF7BB-D478-E79E-D60F-9E76286F3639}"/>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19" name="Oval 18">
            <a:extLst>
              <a:ext uri="{FF2B5EF4-FFF2-40B4-BE49-F238E27FC236}">
                <a16:creationId xmlns:a16="http://schemas.microsoft.com/office/drawing/2014/main" id="{6E4B364F-9AB3-A378-C7D9-1385759D8C24}"/>
              </a:ext>
            </a:extLst>
          </p:cNvPr>
          <p:cNvSpPr/>
          <p:nvPr/>
        </p:nvSpPr>
        <p:spPr>
          <a:xfrm>
            <a:off x="10356193" y="3552638"/>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20" name="Oval 19">
            <a:extLst>
              <a:ext uri="{FF2B5EF4-FFF2-40B4-BE49-F238E27FC236}">
                <a16:creationId xmlns:a16="http://schemas.microsoft.com/office/drawing/2014/main" id="{B943EC4C-8B58-619E-35F4-CDC2D2962FA4}"/>
              </a:ext>
            </a:extLst>
          </p:cNvPr>
          <p:cNvSpPr/>
          <p:nvPr/>
        </p:nvSpPr>
        <p:spPr>
          <a:xfrm>
            <a:off x="7433733" y="3063057"/>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cxnSp>
        <p:nvCxnSpPr>
          <p:cNvPr id="22" name="Straight Connector 21">
            <a:extLst>
              <a:ext uri="{FF2B5EF4-FFF2-40B4-BE49-F238E27FC236}">
                <a16:creationId xmlns:a16="http://schemas.microsoft.com/office/drawing/2014/main" id="{4CD9C8B0-9502-B72E-6EE6-CD11FEB431C7}"/>
              </a:ext>
            </a:extLst>
          </p:cNvPr>
          <p:cNvCxnSpPr>
            <a:endCxn id="10" idx="0"/>
          </p:cNvCxnSpPr>
          <p:nvPr/>
        </p:nvCxnSpPr>
        <p:spPr>
          <a:xfrm flipV="1">
            <a:off x="3446343" y="716433"/>
            <a:ext cx="5284406" cy="1744957"/>
          </a:xfrm>
          <a:prstGeom prst="line">
            <a:avLst/>
          </a:prstGeom>
          <a:ln w="76200">
            <a:solidFill>
              <a:srgbClr val="FEBB27"/>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C1E2FC0-DFA0-0363-A41C-B26C2844F260}"/>
              </a:ext>
            </a:extLst>
          </p:cNvPr>
          <p:cNvCxnSpPr>
            <a:cxnSpLocks/>
            <a:endCxn id="10" idx="2"/>
          </p:cNvCxnSpPr>
          <p:nvPr/>
        </p:nvCxnSpPr>
        <p:spPr>
          <a:xfrm>
            <a:off x="3293943" y="3216450"/>
            <a:ext cx="5436806" cy="3425294"/>
          </a:xfrm>
          <a:prstGeom prst="line">
            <a:avLst/>
          </a:prstGeom>
          <a:ln w="76200">
            <a:solidFill>
              <a:srgbClr val="FEBB27"/>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6" name="Oval 25">
            <a:extLst>
              <a:ext uri="{FF2B5EF4-FFF2-40B4-BE49-F238E27FC236}">
                <a16:creationId xmlns:a16="http://schemas.microsoft.com/office/drawing/2014/main" id="{88354F09-2721-58CD-E262-9657D5D519A5}"/>
              </a:ext>
            </a:extLst>
          </p:cNvPr>
          <p:cNvSpPr/>
          <p:nvPr/>
        </p:nvSpPr>
        <p:spPr>
          <a:xfrm>
            <a:off x="4631368" y="4818361"/>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27" name="Oval 26">
            <a:extLst>
              <a:ext uri="{FF2B5EF4-FFF2-40B4-BE49-F238E27FC236}">
                <a16:creationId xmlns:a16="http://schemas.microsoft.com/office/drawing/2014/main" id="{1DAD05A5-38D5-E400-B8D7-356F17507AC9}"/>
              </a:ext>
            </a:extLst>
          </p:cNvPr>
          <p:cNvSpPr/>
          <p:nvPr/>
        </p:nvSpPr>
        <p:spPr>
          <a:xfrm>
            <a:off x="4645849" y="5656556"/>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sp>
        <p:nvSpPr>
          <p:cNvPr id="28" name="Rectangle: Rounded Corners 27">
            <a:extLst>
              <a:ext uri="{FF2B5EF4-FFF2-40B4-BE49-F238E27FC236}">
                <a16:creationId xmlns:a16="http://schemas.microsoft.com/office/drawing/2014/main" id="{D9E9267F-4055-3180-BBBB-79BFD7FA4ECC}"/>
              </a:ext>
            </a:extLst>
          </p:cNvPr>
          <p:cNvSpPr/>
          <p:nvPr/>
        </p:nvSpPr>
        <p:spPr>
          <a:xfrm>
            <a:off x="1468120" y="4951165"/>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المزرعة الحضرية</a:t>
            </a:r>
            <a:endParaRPr lang="en-US" sz="2000" b="1" dirty="0">
              <a:solidFill>
                <a:schemeClr val="accent6">
                  <a:lumMod val="50000"/>
                </a:schemeClr>
              </a:solidFill>
            </a:endParaRPr>
          </a:p>
        </p:txBody>
      </p:sp>
      <p:sp>
        <p:nvSpPr>
          <p:cNvPr id="29" name="Rectangle: Rounded Corners 28">
            <a:extLst>
              <a:ext uri="{FF2B5EF4-FFF2-40B4-BE49-F238E27FC236}">
                <a16:creationId xmlns:a16="http://schemas.microsoft.com/office/drawing/2014/main" id="{75B021A9-C45A-ABF8-9C34-6B208D4977EF}"/>
              </a:ext>
            </a:extLst>
          </p:cNvPr>
          <p:cNvSpPr/>
          <p:nvPr/>
        </p:nvSpPr>
        <p:spPr>
          <a:xfrm>
            <a:off x="1468120" y="5796454"/>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المنطقة الصناعية</a:t>
            </a:r>
            <a:endParaRPr lang="en-US" sz="2000" b="1" dirty="0">
              <a:solidFill>
                <a:schemeClr val="accent6">
                  <a:lumMod val="50000"/>
                </a:schemeClr>
              </a:solidFill>
            </a:endParaRPr>
          </a:p>
        </p:txBody>
      </p:sp>
      <p:sp>
        <p:nvSpPr>
          <p:cNvPr id="5" name="Flowchart: Process 4">
            <a:extLst>
              <a:ext uri="{FF2B5EF4-FFF2-40B4-BE49-F238E27FC236}">
                <a16:creationId xmlns:a16="http://schemas.microsoft.com/office/drawing/2014/main" id="{E0FD0A5B-2628-FF48-1C3F-92735B555E01}"/>
              </a:ext>
            </a:extLst>
          </p:cNvPr>
          <p:cNvSpPr/>
          <p:nvPr/>
        </p:nvSpPr>
        <p:spPr>
          <a:xfrm>
            <a:off x="963050" y="5609891"/>
            <a:ext cx="4607035" cy="762230"/>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93643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5D62D0E-34BD-E1B6-6158-BB8FC647462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452" y="0"/>
            <a:ext cx="9695648" cy="6857998"/>
          </a:xfrm>
          <a:prstGeom prst="rect">
            <a:avLst/>
          </a:prstGeom>
        </p:spPr>
      </p:pic>
      <p:sp>
        <p:nvSpPr>
          <p:cNvPr id="4" name="Rectangle 3">
            <a:extLst>
              <a:ext uri="{FF2B5EF4-FFF2-40B4-BE49-F238E27FC236}">
                <a16:creationId xmlns:a16="http://schemas.microsoft.com/office/drawing/2014/main" id="{758944C3-A005-C246-503C-B2360639E321}"/>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2C73D54D-A10F-1DC5-D562-08996A931FA3}"/>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65813E9-7320-7206-061B-96C470B16C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8" name="Picture 7">
            <a:extLst>
              <a:ext uri="{FF2B5EF4-FFF2-40B4-BE49-F238E27FC236}">
                <a16:creationId xmlns:a16="http://schemas.microsoft.com/office/drawing/2014/main" id="{BD4E6C83-66CB-2368-EB53-BE5F41E8A9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9" name="TextBox 8">
            <a:extLst>
              <a:ext uri="{FF2B5EF4-FFF2-40B4-BE49-F238E27FC236}">
                <a16:creationId xmlns:a16="http://schemas.microsoft.com/office/drawing/2014/main" id="{1DAF5F14-EFEF-BD0F-1169-6F154888A725}"/>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0" name="Straight Connector 9">
            <a:extLst>
              <a:ext uri="{FF2B5EF4-FFF2-40B4-BE49-F238E27FC236}">
                <a16:creationId xmlns:a16="http://schemas.microsoft.com/office/drawing/2014/main" id="{51C8E272-B528-53E9-6285-1E28A98F8E46}"/>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54820325-569F-4074-A04F-02C33D3189D7}"/>
              </a:ext>
            </a:extLst>
          </p:cNvPr>
          <p:cNvGrpSpPr/>
          <p:nvPr/>
        </p:nvGrpSpPr>
        <p:grpSpPr>
          <a:xfrm>
            <a:off x="8812054" y="61813"/>
            <a:ext cx="844237" cy="1083048"/>
            <a:chOff x="8812054" y="61813"/>
            <a:chExt cx="844237" cy="1083048"/>
          </a:xfrm>
        </p:grpSpPr>
        <p:pic>
          <p:nvPicPr>
            <p:cNvPr id="3" name="Picture 2">
              <a:extLst>
                <a:ext uri="{FF2B5EF4-FFF2-40B4-BE49-F238E27FC236}">
                  <a16:creationId xmlns:a16="http://schemas.microsoft.com/office/drawing/2014/main" id="{41D558D5-3BB9-466C-E264-3EAEC3BD27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1" name="TextBox 10">
              <a:extLst>
                <a:ext uri="{FF2B5EF4-FFF2-40B4-BE49-F238E27FC236}">
                  <a16:creationId xmlns:a16="http://schemas.microsoft.com/office/drawing/2014/main" id="{43DF19DE-7877-39D8-A0B4-FE831D8F2801}"/>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7" name="TextBox 6">
            <a:extLst>
              <a:ext uri="{FF2B5EF4-FFF2-40B4-BE49-F238E27FC236}">
                <a16:creationId xmlns:a16="http://schemas.microsoft.com/office/drawing/2014/main" id="{EBE0820D-7882-15E9-8D5C-F5035BBB3D7D}"/>
              </a:ext>
            </a:extLst>
          </p:cNvPr>
          <p:cNvSpPr txBox="1"/>
          <p:nvPr/>
        </p:nvSpPr>
        <p:spPr>
          <a:xfrm>
            <a:off x="9954160" y="115505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المزرعة الحضرية</a:t>
            </a:r>
            <a:endParaRPr lang="en-US" sz="1400" b="1" dirty="0">
              <a:latin typeface="Simplified Arabic" panose="02020603050405020304" pitchFamily="18" charset="-78"/>
              <a:cs typeface="Simplified Arabic" panose="02020603050405020304" pitchFamily="18" charset="-78"/>
            </a:endParaRPr>
          </a:p>
        </p:txBody>
      </p:sp>
      <p:cxnSp>
        <p:nvCxnSpPr>
          <p:cNvPr id="13" name="Straight Connector 12">
            <a:extLst>
              <a:ext uri="{FF2B5EF4-FFF2-40B4-BE49-F238E27FC236}">
                <a16:creationId xmlns:a16="http://schemas.microsoft.com/office/drawing/2014/main" id="{ACFD9AD1-D490-2771-6225-FD9E0EA1D9F5}"/>
              </a:ext>
            </a:extLst>
          </p:cNvPr>
          <p:cNvCxnSpPr>
            <a:cxnSpLocks/>
          </p:cNvCxnSpPr>
          <p:nvPr/>
        </p:nvCxnSpPr>
        <p:spPr>
          <a:xfrm>
            <a:off x="11712577" y="1318460"/>
            <a:ext cx="340626" cy="0"/>
          </a:xfrm>
          <a:prstGeom prst="line">
            <a:avLst/>
          </a:prstGeom>
          <a:ln w="762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7083A3C-BC4E-EDC1-BE3F-F3C5329B3D20}"/>
              </a:ext>
            </a:extLst>
          </p:cNvPr>
          <p:cNvSpPr txBox="1"/>
          <p:nvPr/>
        </p:nvSpPr>
        <p:spPr>
          <a:xfrm>
            <a:off x="9954160" y="134238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الشوارع</a:t>
            </a:r>
            <a:endParaRPr lang="en-US" sz="1400" b="1" dirty="0">
              <a:latin typeface="Simplified Arabic" panose="02020603050405020304" pitchFamily="18" charset="-78"/>
              <a:cs typeface="Simplified Arabic" panose="02020603050405020304" pitchFamily="18" charset="-78"/>
            </a:endParaRPr>
          </a:p>
        </p:txBody>
      </p:sp>
      <p:cxnSp>
        <p:nvCxnSpPr>
          <p:cNvPr id="15" name="Straight Connector 14">
            <a:extLst>
              <a:ext uri="{FF2B5EF4-FFF2-40B4-BE49-F238E27FC236}">
                <a16:creationId xmlns:a16="http://schemas.microsoft.com/office/drawing/2014/main" id="{9B5CA939-C1DB-4AD3-2834-DADD4C25DDB9}"/>
              </a:ext>
            </a:extLst>
          </p:cNvPr>
          <p:cNvCxnSpPr>
            <a:cxnSpLocks/>
          </p:cNvCxnSpPr>
          <p:nvPr/>
        </p:nvCxnSpPr>
        <p:spPr>
          <a:xfrm>
            <a:off x="11712577" y="1505789"/>
            <a:ext cx="340626" cy="0"/>
          </a:xfrm>
          <a:prstGeom prst="line">
            <a:avLst/>
          </a:prstGeom>
          <a:ln w="76200">
            <a:solidFill>
              <a:srgbClr val="910405"/>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525AAA18-6D76-5352-B319-1068ED0BCB6D}"/>
              </a:ext>
            </a:extLst>
          </p:cNvPr>
          <p:cNvPicPr>
            <a:picLocks noChangeAspect="1"/>
          </p:cNvPicPr>
          <p:nvPr/>
        </p:nvPicPr>
        <p:blipFill>
          <a:blip r:embed="rId6"/>
          <a:stretch>
            <a:fillRect/>
          </a:stretch>
        </p:blipFill>
        <p:spPr>
          <a:xfrm>
            <a:off x="11603879" y="1630925"/>
            <a:ext cx="514422" cy="4182059"/>
          </a:xfrm>
          <a:prstGeom prst="rect">
            <a:avLst/>
          </a:prstGeom>
        </p:spPr>
      </p:pic>
      <p:sp>
        <p:nvSpPr>
          <p:cNvPr id="22" name="TextBox 21">
            <a:extLst>
              <a:ext uri="{FF2B5EF4-FFF2-40B4-BE49-F238E27FC236}">
                <a16:creationId xmlns:a16="http://schemas.microsoft.com/office/drawing/2014/main" id="{66F25FC6-F73A-5688-6428-7C4DF19E24EF}"/>
              </a:ext>
            </a:extLst>
          </p:cNvPr>
          <p:cNvSpPr txBox="1"/>
          <p:nvPr/>
        </p:nvSpPr>
        <p:spPr>
          <a:xfrm>
            <a:off x="9716156" y="1676622"/>
            <a:ext cx="199809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المحاصيل الحقلية والبساتين </a:t>
            </a:r>
            <a:endParaRPr lang="en-US" sz="1400" b="1" dirty="0">
              <a:latin typeface="Simplified Arabic" panose="02020603050405020304" pitchFamily="18" charset="-78"/>
              <a:cs typeface="Simplified Arabic" panose="02020603050405020304" pitchFamily="18" charset="-78"/>
            </a:endParaRPr>
          </a:p>
        </p:txBody>
      </p:sp>
      <p:sp>
        <p:nvSpPr>
          <p:cNvPr id="23" name="TextBox 22">
            <a:extLst>
              <a:ext uri="{FF2B5EF4-FFF2-40B4-BE49-F238E27FC236}">
                <a16:creationId xmlns:a16="http://schemas.microsoft.com/office/drawing/2014/main" id="{6F0037A5-0F58-89C2-1E0B-6727A2477019}"/>
              </a:ext>
            </a:extLst>
          </p:cNvPr>
          <p:cNvSpPr txBox="1"/>
          <p:nvPr/>
        </p:nvSpPr>
        <p:spPr>
          <a:xfrm>
            <a:off x="9357794" y="1955645"/>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بوتنيك</a:t>
            </a:r>
            <a:r>
              <a:rPr lang="en-US" sz="1400" b="1" dirty="0">
                <a:latin typeface="Simplified Arabic" panose="02020603050405020304" pitchFamily="18" charset="-78"/>
                <a:cs typeface="Simplified Arabic" panose="02020603050405020304" pitchFamily="18" charset="-78"/>
              </a:rPr>
              <a:t> </a:t>
            </a:r>
            <a:r>
              <a:rPr lang="ar-EG" sz="1200" b="1" dirty="0">
                <a:latin typeface="Simplified Arabic" panose="02020603050405020304" pitchFamily="18" charset="-78"/>
                <a:cs typeface="Simplified Arabic" panose="02020603050405020304" pitchFamily="18" charset="-78"/>
              </a:rPr>
              <a:t>(</a:t>
            </a:r>
            <a:r>
              <a:rPr lang="en-US" sz="1200" b="1" dirty="0">
                <a:latin typeface="Simplified Arabic" panose="02020603050405020304" pitchFamily="18" charset="-78"/>
                <a:cs typeface="Simplified Arabic" panose="02020603050405020304" pitchFamily="18" charset="-78"/>
              </a:rPr>
              <a:t>Botanic Garden</a:t>
            </a:r>
            <a:r>
              <a:rPr lang="ar-EG" sz="1200" b="1" dirty="0">
                <a:latin typeface="Simplified Arabic" panose="02020603050405020304" pitchFamily="18" charset="-78"/>
                <a:cs typeface="Simplified Arabic" panose="02020603050405020304" pitchFamily="18" charset="-78"/>
              </a:rPr>
              <a:t>)</a:t>
            </a:r>
            <a:endParaRPr lang="en-US" sz="1400" b="1" dirty="0">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5E366A31-EC39-A020-1613-B9E4CB97A04A}"/>
              </a:ext>
            </a:extLst>
          </p:cNvPr>
          <p:cNvSpPr txBox="1"/>
          <p:nvPr/>
        </p:nvSpPr>
        <p:spPr>
          <a:xfrm>
            <a:off x="9357794" y="2255630"/>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ذكية</a:t>
            </a:r>
            <a:endParaRPr lang="en-US" sz="1400" b="1" dirty="0">
              <a:latin typeface="Simplified Arabic" panose="02020603050405020304" pitchFamily="18" charset="-78"/>
              <a:cs typeface="Simplified Arabic" panose="02020603050405020304" pitchFamily="18" charset="-78"/>
            </a:endParaRPr>
          </a:p>
        </p:txBody>
      </p:sp>
      <p:sp>
        <p:nvSpPr>
          <p:cNvPr id="25" name="TextBox 24">
            <a:extLst>
              <a:ext uri="{FF2B5EF4-FFF2-40B4-BE49-F238E27FC236}">
                <a16:creationId xmlns:a16="http://schemas.microsoft.com/office/drawing/2014/main" id="{601132E4-A8C0-55F9-3EFC-35102AFD4775}"/>
              </a:ext>
            </a:extLst>
          </p:cNvPr>
          <p:cNvSpPr txBox="1"/>
          <p:nvPr/>
        </p:nvSpPr>
        <p:spPr>
          <a:xfrm>
            <a:off x="9383245" y="2535407"/>
            <a:ext cx="2329332" cy="276999"/>
          </a:xfrm>
          <a:prstGeom prst="rect">
            <a:avLst/>
          </a:prstGeom>
          <a:noFill/>
        </p:spPr>
        <p:txBody>
          <a:bodyPr wrap="square" rtlCol="0">
            <a:spAutoFit/>
          </a:bodyPr>
          <a:lstStyle/>
          <a:p>
            <a:pPr algn="r" rtl="1"/>
            <a:r>
              <a:rPr lang="ar-EG" sz="1200" b="1" dirty="0">
                <a:latin typeface="Simplified Arabic" panose="02020603050405020304" pitchFamily="18" charset="-78"/>
                <a:cs typeface="Simplified Arabic" panose="02020603050405020304" pitchFamily="18" charset="-78"/>
              </a:rPr>
              <a:t>مزارع الهيرباريوم </a:t>
            </a:r>
            <a:r>
              <a:rPr lang="ar-EG" sz="1100" b="1" dirty="0">
                <a:latin typeface="Simplified Arabic" panose="02020603050405020304" pitchFamily="18" charset="-78"/>
                <a:cs typeface="Simplified Arabic" panose="02020603050405020304" pitchFamily="18" charset="-78"/>
              </a:rPr>
              <a:t>(</a:t>
            </a:r>
            <a:r>
              <a:rPr lang="en-US" sz="1100" b="1" dirty="0">
                <a:latin typeface="Simplified Arabic" panose="02020603050405020304" pitchFamily="18" charset="-78"/>
                <a:cs typeface="Simplified Arabic" panose="02020603050405020304" pitchFamily="18" charset="-78"/>
              </a:rPr>
              <a:t>Herbarium Farms</a:t>
            </a:r>
            <a:r>
              <a:rPr lang="ar-EG" sz="1100" b="1" dirty="0">
                <a:latin typeface="Simplified Arabic" panose="02020603050405020304" pitchFamily="18" charset="-78"/>
                <a:cs typeface="Simplified Arabic" panose="02020603050405020304" pitchFamily="18" charset="-78"/>
              </a:rPr>
              <a:t>)</a:t>
            </a:r>
            <a:endParaRPr lang="en-US" sz="1200" b="1" dirty="0">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7683AC5E-E217-E41A-C3DD-D59F84B33158}"/>
              </a:ext>
            </a:extLst>
          </p:cNvPr>
          <p:cNvSpPr txBox="1"/>
          <p:nvPr/>
        </p:nvSpPr>
        <p:spPr>
          <a:xfrm>
            <a:off x="9332344" y="2784406"/>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نباتات طبية</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38B41588-4220-17F2-8B99-A77B340BCC42}"/>
              </a:ext>
            </a:extLst>
          </p:cNvPr>
          <p:cNvSpPr txBox="1"/>
          <p:nvPr/>
        </p:nvSpPr>
        <p:spPr>
          <a:xfrm>
            <a:off x="9332344" y="3063429"/>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الورود والأعشاب الطبيعية</a:t>
            </a:r>
            <a:endParaRPr lang="en-US" sz="1400" b="1" dirty="0">
              <a:latin typeface="Simplified Arabic" panose="02020603050405020304" pitchFamily="18" charset="-78"/>
              <a:cs typeface="Simplified Arabic" panose="02020603050405020304" pitchFamily="18" charset="-78"/>
            </a:endParaRPr>
          </a:p>
        </p:txBody>
      </p:sp>
      <p:sp>
        <p:nvSpPr>
          <p:cNvPr id="28" name="TextBox 27">
            <a:extLst>
              <a:ext uri="{FF2B5EF4-FFF2-40B4-BE49-F238E27FC236}">
                <a16:creationId xmlns:a16="http://schemas.microsoft.com/office/drawing/2014/main" id="{E55E3612-7E28-7076-681C-587D1B115AF8}"/>
              </a:ext>
            </a:extLst>
          </p:cNvPr>
          <p:cNvSpPr txBox="1"/>
          <p:nvPr/>
        </p:nvSpPr>
        <p:spPr>
          <a:xfrm>
            <a:off x="9332344" y="3328284"/>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نحل</a:t>
            </a:r>
            <a:endParaRPr lang="en-US" sz="1400" b="1" dirty="0">
              <a:latin typeface="Simplified Arabic" panose="02020603050405020304" pitchFamily="18" charset="-78"/>
              <a:cs typeface="Simplified Arabic" panose="02020603050405020304" pitchFamily="18" charset="-78"/>
            </a:endParaRPr>
          </a:p>
        </p:txBody>
      </p:sp>
      <p:sp>
        <p:nvSpPr>
          <p:cNvPr id="29" name="TextBox 28">
            <a:extLst>
              <a:ext uri="{FF2B5EF4-FFF2-40B4-BE49-F238E27FC236}">
                <a16:creationId xmlns:a16="http://schemas.microsoft.com/office/drawing/2014/main" id="{4AB6FDCD-BC8A-198D-B407-0CF24CEF583B}"/>
              </a:ext>
            </a:extLst>
          </p:cNvPr>
          <p:cNvSpPr txBox="1"/>
          <p:nvPr/>
        </p:nvSpPr>
        <p:spPr>
          <a:xfrm>
            <a:off x="9332344" y="3589245"/>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الزراعة المائية والإستزارع السمكي</a:t>
            </a:r>
            <a:endParaRPr lang="en-US" sz="1400" b="1" dirty="0">
              <a:latin typeface="Simplified Arabic" panose="02020603050405020304" pitchFamily="18" charset="-78"/>
              <a:cs typeface="Simplified Arabic" panose="02020603050405020304" pitchFamily="18" charset="-78"/>
            </a:endParaRPr>
          </a:p>
        </p:txBody>
      </p:sp>
      <p:sp>
        <p:nvSpPr>
          <p:cNvPr id="30" name="TextBox 29">
            <a:extLst>
              <a:ext uri="{FF2B5EF4-FFF2-40B4-BE49-F238E27FC236}">
                <a16:creationId xmlns:a16="http://schemas.microsoft.com/office/drawing/2014/main" id="{67C8FBB5-0FB6-56C8-712F-6829D7A155D4}"/>
              </a:ext>
            </a:extLst>
          </p:cNvPr>
          <p:cNvSpPr txBox="1"/>
          <p:nvPr/>
        </p:nvSpPr>
        <p:spPr>
          <a:xfrm>
            <a:off x="9332400" y="3893681"/>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بيوت بلاستيكية</a:t>
            </a:r>
            <a:endParaRPr lang="en-US" sz="1400" b="1" dirty="0">
              <a:latin typeface="Simplified Arabic" panose="02020603050405020304" pitchFamily="18" charset="-78"/>
              <a:cs typeface="Simplified Arabic" panose="02020603050405020304" pitchFamily="18" charset="-78"/>
            </a:endParaRPr>
          </a:p>
        </p:txBody>
      </p:sp>
      <p:sp>
        <p:nvSpPr>
          <p:cNvPr id="31" name="TextBox 30">
            <a:extLst>
              <a:ext uri="{FF2B5EF4-FFF2-40B4-BE49-F238E27FC236}">
                <a16:creationId xmlns:a16="http://schemas.microsoft.com/office/drawing/2014/main" id="{36BFB472-F1A2-8310-7157-EE7529DBCF1E}"/>
              </a:ext>
            </a:extLst>
          </p:cNvPr>
          <p:cNvSpPr txBox="1"/>
          <p:nvPr/>
        </p:nvSpPr>
        <p:spPr>
          <a:xfrm>
            <a:off x="9332344" y="4160744"/>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مزارع حيوانات</a:t>
            </a:r>
            <a:endParaRPr lang="en-US" sz="1400" b="1" dirty="0">
              <a:latin typeface="Simplified Arabic" panose="02020603050405020304" pitchFamily="18" charset="-78"/>
              <a:cs typeface="Simplified Arabic" panose="02020603050405020304" pitchFamily="18" charset="-78"/>
            </a:endParaRPr>
          </a:p>
        </p:txBody>
      </p:sp>
      <p:sp>
        <p:nvSpPr>
          <p:cNvPr id="32" name="TextBox 31">
            <a:extLst>
              <a:ext uri="{FF2B5EF4-FFF2-40B4-BE49-F238E27FC236}">
                <a16:creationId xmlns:a16="http://schemas.microsoft.com/office/drawing/2014/main" id="{12FBB085-FF9C-5790-08A4-C625AE685579}"/>
              </a:ext>
            </a:extLst>
          </p:cNvPr>
          <p:cNvSpPr txBox="1"/>
          <p:nvPr/>
        </p:nvSpPr>
        <p:spPr>
          <a:xfrm>
            <a:off x="9343774" y="4423569"/>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مركز ابحاث زراعي</a:t>
            </a:r>
            <a:endParaRPr lang="en-US" sz="1400" b="1" dirty="0">
              <a:latin typeface="Simplified Arabic" panose="02020603050405020304" pitchFamily="18" charset="-78"/>
              <a:cs typeface="Simplified Arabic" panose="02020603050405020304" pitchFamily="18" charset="-78"/>
            </a:endParaRPr>
          </a:p>
        </p:txBody>
      </p:sp>
      <p:sp>
        <p:nvSpPr>
          <p:cNvPr id="33" name="TextBox 32">
            <a:extLst>
              <a:ext uri="{FF2B5EF4-FFF2-40B4-BE49-F238E27FC236}">
                <a16:creationId xmlns:a16="http://schemas.microsoft.com/office/drawing/2014/main" id="{377665B2-F36A-0699-64D4-AB50FA3204B1}"/>
              </a:ext>
            </a:extLst>
          </p:cNvPr>
          <p:cNvSpPr txBox="1"/>
          <p:nvPr/>
        </p:nvSpPr>
        <p:spPr>
          <a:xfrm>
            <a:off x="9332344" y="4701562"/>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حديقة زراعية ترفيهية</a:t>
            </a:r>
            <a:endParaRPr lang="en-US" sz="1400" b="1" dirty="0">
              <a:latin typeface="Simplified Arabic" panose="02020603050405020304" pitchFamily="18" charset="-78"/>
              <a:cs typeface="Simplified Arabic" panose="02020603050405020304" pitchFamily="18" charset="-78"/>
            </a:endParaRPr>
          </a:p>
        </p:txBody>
      </p:sp>
      <p:sp>
        <p:nvSpPr>
          <p:cNvPr id="34" name="TextBox 33">
            <a:extLst>
              <a:ext uri="{FF2B5EF4-FFF2-40B4-BE49-F238E27FC236}">
                <a16:creationId xmlns:a16="http://schemas.microsoft.com/office/drawing/2014/main" id="{7BE4C566-BF37-F7E7-7FBA-BA9C75EC5ED3}"/>
              </a:ext>
            </a:extLst>
          </p:cNvPr>
          <p:cNvSpPr txBox="1"/>
          <p:nvPr/>
        </p:nvSpPr>
        <p:spPr>
          <a:xfrm>
            <a:off x="9332344" y="4962523"/>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اسواق زراعية</a:t>
            </a:r>
            <a:endParaRPr lang="en-US" sz="1400" b="1" dirty="0">
              <a:latin typeface="Simplified Arabic" panose="02020603050405020304" pitchFamily="18" charset="-78"/>
              <a:cs typeface="Simplified Arabic" panose="02020603050405020304" pitchFamily="18" charset="-78"/>
            </a:endParaRPr>
          </a:p>
        </p:txBody>
      </p:sp>
      <p:sp>
        <p:nvSpPr>
          <p:cNvPr id="35" name="TextBox 34">
            <a:extLst>
              <a:ext uri="{FF2B5EF4-FFF2-40B4-BE49-F238E27FC236}">
                <a16:creationId xmlns:a16="http://schemas.microsoft.com/office/drawing/2014/main" id="{7F0FC8E4-F234-6C98-440B-A426A215FA30}"/>
              </a:ext>
            </a:extLst>
          </p:cNvPr>
          <p:cNvSpPr txBox="1"/>
          <p:nvPr/>
        </p:nvSpPr>
        <p:spPr>
          <a:xfrm>
            <a:off x="9332344" y="5253821"/>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منطقة سياحية وانتاج طاقة</a:t>
            </a:r>
            <a:endParaRPr lang="en-US" sz="1400" b="1" dirty="0">
              <a:latin typeface="Simplified Arabic" panose="02020603050405020304" pitchFamily="18" charset="-78"/>
              <a:cs typeface="Simplified Arabic" panose="02020603050405020304" pitchFamily="18" charset="-78"/>
            </a:endParaRPr>
          </a:p>
        </p:txBody>
      </p:sp>
      <p:sp>
        <p:nvSpPr>
          <p:cNvPr id="36" name="TextBox 35">
            <a:extLst>
              <a:ext uri="{FF2B5EF4-FFF2-40B4-BE49-F238E27FC236}">
                <a16:creationId xmlns:a16="http://schemas.microsoft.com/office/drawing/2014/main" id="{001A1266-A57B-9578-2D8F-FBBB33344F57}"/>
              </a:ext>
            </a:extLst>
          </p:cNvPr>
          <p:cNvSpPr txBox="1"/>
          <p:nvPr/>
        </p:nvSpPr>
        <p:spPr>
          <a:xfrm>
            <a:off x="9332344" y="5525461"/>
            <a:ext cx="232933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حزام أخضر</a:t>
            </a:r>
            <a:endParaRPr lang="en-US" sz="1400" b="1" dirty="0">
              <a:latin typeface="Simplified Arabic" panose="02020603050405020304" pitchFamily="18" charset="-78"/>
              <a:cs typeface="Simplified Arabic" panose="02020603050405020304" pitchFamily="18" charset="-78"/>
            </a:endParaRPr>
          </a:p>
        </p:txBody>
      </p:sp>
      <p:pic>
        <p:nvPicPr>
          <p:cNvPr id="37" name="Picture 36">
            <a:extLst>
              <a:ext uri="{FF2B5EF4-FFF2-40B4-BE49-F238E27FC236}">
                <a16:creationId xmlns:a16="http://schemas.microsoft.com/office/drawing/2014/main" id="{55002A5B-FFDE-9B3E-30D2-B6788AE4DCBB}"/>
              </a:ext>
            </a:extLst>
          </p:cNvPr>
          <p:cNvPicPr>
            <a:picLocks noChangeAspect="1"/>
          </p:cNvPicPr>
          <p:nvPr/>
        </p:nvPicPr>
        <p:blipFill rotWithShape="1">
          <a:blip r:embed="rId7"/>
          <a:srcRect l="3289" t="5079" r="2189" b="87802"/>
          <a:stretch/>
        </p:blipFill>
        <p:spPr>
          <a:xfrm>
            <a:off x="11572131" y="900575"/>
            <a:ext cx="546170" cy="302046"/>
          </a:xfrm>
          <a:prstGeom prst="rect">
            <a:avLst/>
          </a:prstGeom>
        </p:spPr>
      </p:pic>
      <p:sp>
        <p:nvSpPr>
          <p:cNvPr id="38" name="TextBox 37">
            <a:extLst>
              <a:ext uri="{FF2B5EF4-FFF2-40B4-BE49-F238E27FC236}">
                <a16:creationId xmlns:a16="http://schemas.microsoft.com/office/drawing/2014/main" id="{D51D43D7-E046-C812-C8FB-B08BEC44511D}"/>
              </a:ext>
            </a:extLst>
          </p:cNvPr>
          <p:cNvSpPr txBox="1"/>
          <p:nvPr/>
        </p:nvSpPr>
        <p:spPr>
          <a:xfrm>
            <a:off x="9954160" y="89484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منطقة الدراسة</a:t>
            </a:r>
            <a:endParaRPr lang="en-US" sz="1400" b="1" dirty="0">
              <a:latin typeface="Simplified Arabic" panose="02020603050405020304" pitchFamily="18" charset="-78"/>
              <a:cs typeface="Simplified Arabic" panose="02020603050405020304" pitchFamily="18" charset="-78"/>
            </a:endParaRPr>
          </a:p>
        </p:txBody>
      </p:sp>
      <p:sp>
        <p:nvSpPr>
          <p:cNvPr id="45" name="Rectangle: Rounded Corners 44">
            <a:extLst>
              <a:ext uri="{FF2B5EF4-FFF2-40B4-BE49-F238E27FC236}">
                <a16:creationId xmlns:a16="http://schemas.microsoft.com/office/drawing/2014/main" id="{65EAF13D-BA34-01C9-C530-2E0D33BBDF5B}"/>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مخطط استعمالات الاراضي في المزرعة الحضرية</a:t>
            </a:r>
          </a:p>
        </p:txBody>
      </p:sp>
      <p:pic>
        <p:nvPicPr>
          <p:cNvPr id="18" name="Picture 17">
            <a:extLst>
              <a:ext uri="{FF2B5EF4-FFF2-40B4-BE49-F238E27FC236}">
                <a16:creationId xmlns:a16="http://schemas.microsoft.com/office/drawing/2014/main" id="{79700B4C-B7E7-B9EF-B16D-6D425D0887E7}"/>
              </a:ext>
            </a:extLst>
          </p:cNvPr>
          <p:cNvPicPr>
            <a:picLocks noChangeAspect="1"/>
          </p:cNvPicPr>
          <p:nvPr/>
        </p:nvPicPr>
        <p:blipFill rotWithShape="1">
          <a:blip r:embed="rId8">
            <a:extLst>
              <a:ext uri="{28A0092B-C50C-407E-A947-70E740481C1C}">
                <a14:useLocalDpi xmlns:a14="http://schemas.microsoft.com/office/drawing/2010/main" val="0"/>
              </a:ext>
            </a:extLst>
          </a:blip>
          <a:srcRect t="83688" r="45652"/>
          <a:stretch/>
        </p:blipFill>
        <p:spPr>
          <a:xfrm>
            <a:off x="0" y="5812984"/>
            <a:ext cx="5269352" cy="1118681"/>
          </a:xfrm>
          <a:prstGeom prst="rect">
            <a:avLst/>
          </a:prstGeom>
        </p:spPr>
      </p:pic>
    </p:spTree>
    <p:extLst>
      <p:ext uri="{BB962C8B-B14F-4D97-AF65-F5344CB8AC3E}">
        <p14:creationId xmlns:p14="http://schemas.microsoft.com/office/powerpoint/2010/main" val="181314139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Picture background">
            <a:extLst>
              <a:ext uri="{FF2B5EF4-FFF2-40B4-BE49-F238E27FC236}">
                <a16:creationId xmlns:a16="http://schemas.microsoft.com/office/drawing/2014/main" id="{A261DCD5-6316-7E46-A651-5508A53B349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BF3A692-F0BE-CC68-E412-B0BC093F0F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0179" y="3332466"/>
            <a:ext cx="5971822" cy="3525534"/>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500C123C-076C-A04D-B349-A3C4199E00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0179" y="-1"/>
            <a:ext cx="5971822" cy="3525533"/>
          </a:xfrm>
          <a:prstGeom prst="rect">
            <a:avLst/>
          </a:prstGeom>
          <a:effectLst>
            <a:outerShdw blurRad="63500" sx="102000" sy="102000" algn="ctr" rotWithShape="0">
              <a:prstClr val="black">
                <a:alpha val="40000"/>
              </a:prstClr>
            </a:outerShdw>
          </a:effectLst>
        </p:spPr>
      </p:pic>
      <p:pic>
        <p:nvPicPr>
          <p:cNvPr id="23" name="Picture 22">
            <a:extLst>
              <a:ext uri="{FF2B5EF4-FFF2-40B4-BE49-F238E27FC236}">
                <a16:creationId xmlns:a16="http://schemas.microsoft.com/office/drawing/2014/main" id="{CCE51361-9AB3-F0F9-15EC-5224891A9FB4}"/>
              </a:ext>
            </a:extLst>
          </p:cNvPr>
          <p:cNvPicPr>
            <a:picLocks noChangeAspect="1"/>
          </p:cNvPicPr>
          <p:nvPr/>
        </p:nvPicPr>
        <p:blipFill rotWithShape="1">
          <a:blip r:embed="rId6">
            <a:extLst>
              <a:ext uri="{28A0092B-C50C-407E-A947-70E740481C1C}">
                <a14:useLocalDpi xmlns:a14="http://schemas.microsoft.com/office/drawing/2010/main" val="0"/>
              </a:ext>
            </a:extLst>
          </a:blip>
          <a:srcRect l="2604" t="6318" r="1371" b="8061"/>
          <a:stretch/>
        </p:blipFill>
        <p:spPr>
          <a:xfrm>
            <a:off x="44482" y="1595535"/>
            <a:ext cx="5814165" cy="3666930"/>
          </a:xfrm>
          <a:prstGeom prst="rect">
            <a:avLst/>
          </a:prstGeom>
        </p:spPr>
      </p:pic>
      <p:sp>
        <p:nvSpPr>
          <p:cNvPr id="24" name="Oval 23">
            <a:extLst>
              <a:ext uri="{FF2B5EF4-FFF2-40B4-BE49-F238E27FC236}">
                <a16:creationId xmlns:a16="http://schemas.microsoft.com/office/drawing/2014/main" id="{BF16ED6C-0841-7F49-38DA-D029406FA175}"/>
              </a:ext>
            </a:extLst>
          </p:cNvPr>
          <p:cNvSpPr/>
          <p:nvPr/>
        </p:nvSpPr>
        <p:spPr>
          <a:xfrm rot="1450626">
            <a:off x="696283" y="2657168"/>
            <a:ext cx="1471519" cy="1023360"/>
          </a:xfrm>
          <a:prstGeom prst="ellipse">
            <a:avLst/>
          </a:prstGeom>
          <a:noFill/>
          <a:ln w="57150">
            <a:solidFill>
              <a:srgbClr val="FFBF2B"/>
            </a:solidFill>
            <a:prstDash val="sysDot"/>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AEB43F7E-FD0C-4CAC-A82F-BBEDEA0C4DE2}"/>
              </a:ext>
            </a:extLst>
          </p:cNvPr>
          <p:cNvCxnSpPr>
            <a:cxnSpLocks/>
            <a:stCxn id="24" idx="1"/>
          </p:cNvCxnSpPr>
          <p:nvPr/>
        </p:nvCxnSpPr>
        <p:spPr>
          <a:xfrm flipV="1">
            <a:off x="1105600" y="-1"/>
            <a:ext cx="5114579" cy="2625697"/>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EFE4D87-E548-5BB8-B59E-03D1E728C151}"/>
              </a:ext>
            </a:extLst>
          </p:cNvPr>
          <p:cNvCxnSpPr>
            <a:cxnSpLocks/>
            <a:stCxn id="24" idx="3"/>
            <a:endCxn id="19" idx="2"/>
          </p:cNvCxnSpPr>
          <p:nvPr/>
        </p:nvCxnSpPr>
        <p:spPr>
          <a:xfrm>
            <a:off x="809234" y="3285846"/>
            <a:ext cx="5287560" cy="3572154"/>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D94E79AF-089F-6641-DCDE-58C6514174B0}"/>
              </a:ext>
            </a:extLst>
          </p:cNvPr>
          <p:cNvSpPr txBox="1"/>
          <p:nvPr/>
        </p:nvSpPr>
        <p:spPr>
          <a:xfrm>
            <a:off x="1269559" y="319111"/>
            <a:ext cx="2477691" cy="369332"/>
          </a:xfrm>
          <a:prstGeom prst="rect">
            <a:avLst/>
          </a:prstGeom>
          <a:noFill/>
        </p:spPr>
        <p:txBody>
          <a:bodyPr wrap="square">
            <a:spAutoFit/>
          </a:bodyPr>
          <a:lstStyle/>
          <a:p>
            <a:pPr algn="r" rtl="1"/>
            <a:endParaRPr lang="en-US" sz="1800" dirty="0">
              <a:latin typeface="Simplified Arabic" panose="02020603050405020304" pitchFamily="18" charset="-78"/>
              <a:cs typeface="Simplified Arabic" panose="02020603050405020304" pitchFamily="18" charset="-78"/>
            </a:endParaRPr>
          </a:p>
        </p:txBody>
      </p:sp>
      <p:sp>
        <p:nvSpPr>
          <p:cNvPr id="35" name="Freeform: Shape 34">
            <a:extLst>
              <a:ext uri="{FF2B5EF4-FFF2-40B4-BE49-F238E27FC236}">
                <a16:creationId xmlns:a16="http://schemas.microsoft.com/office/drawing/2014/main" id="{CCEB7724-D492-A330-355F-EC501BF21AAE}"/>
              </a:ext>
            </a:extLst>
          </p:cNvPr>
          <p:cNvSpPr/>
          <p:nvPr/>
        </p:nvSpPr>
        <p:spPr>
          <a:xfrm>
            <a:off x="0" y="116736"/>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TextBox 35">
            <a:extLst>
              <a:ext uri="{FF2B5EF4-FFF2-40B4-BE49-F238E27FC236}">
                <a16:creationId xmlns:a16="http://schemas.microsoft.com/office/drawing/2014/main" id="{173C5BD5-CF9F-4803-2F53-0B1260CB0D80}"/>
              </a:ext>
            </a:extLst>
          </p:cNvPr>
          <p:cNvSpPr txBox="1"/>
          <p:nvPr/>
        </p:nvSpPr>
        <p:spPr>
          <a:xfrm>
            <a:off x="-105706" y="219781"/>
            <a:ext cx="3315252" cy="461665"/>
          </a:xfrm>
          <a:prstGeom prst="rect">
            <a:avLst/>
          </a:prstGeom>
          <a:noFill/>
        </p:spPr>
        <p:txBody>
          <a:bodyPr wrap="square" rtlCol="0">
            <a:spAutoFit/>
          </a:bodyPr>
          <a:lstStyle/>
          <a:p>
            <a:pPr algn="r" rtl="1"/>
            <a:r>
              <a:rPr lang="ar-EG" sz="2400" b="1" dirty="0">
                <a:solidFill>
                  <a:srgbClr val="FFFFFF"/>
                </a:solidFill>
                <a:latin typeface="Simplified Arabic" panose="02020603050405020304" pitchFamily="18" charset="-78"/>
                <a:cs typeface="Simplified Arabic" panose="02020603050405020304" pitchFamily="18" charset="-78"/>
              </a:rPr>
              <a:t>المحاصيل الحقلية والبساتين </a:t>
            </a:r>
          </a:p>
        </p:txBody>
      </p:sp>
    </p:spTree>
    <p:extLst>
      <p:ext uri="{BB962C8B-B14F-4D97-AF65-F5344CB8AC3E}">
        <p14:creationId xmlns:p14="http://schemas.microsoft.com/office/powerpoint/2010/main" val="21230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down)">
                                      <p:cBhvr>
                                        <p:cTn id="7" dur="500"/>
                                        <p:tgtEl>
                                          <p:spTgt spid="2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wipe(down)">
                                      <p:cBhvr>
                                        <p:cTn id="10" dur="500"/>
                                        <p:tgtEl>
                                          <p:spTgt spid="24"/>
                                        </p:tgtEl>
                                      </p:cBhvr>
                                    </p:animEffect>
                                  </p:childTnLst>
                                </p:cTn>
                              </p:par>
                              <p:par>
                                <p:cTn id="11" presetID="22" presetClass="entr" presetSubtype="4"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wipe(down)">
                                      <p:cBhvr>
                                        <p:cTn id="13" dur="500"/>
                                        <p:tgtEl>
                                          <p:spTgt spid="30"/>
                                        </p:tgtEl>
                                      </p:cBhvr>
                                    </p:animEffect>
                                  </p:childTnLst>
                                </p:cTn>
                              </p:par>
                              <p:par>
                                <p:cTn id="14" presetID="22" presetClass="entr" presetSubtype="4"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down)">
                                      <p:cBhvr>
                                        <p:cTn id="16" dur="500"/>
                                        <p:tgtEl>
                                          <p:spTgt spid="10"/>
                                        </p:tgtEl>
                                      </p:cBhvr>
                                    </p:animEffect>
                                  </p:childTnLst>
                                </p:cTn>
                              </p:par>
                              <p:par>
                                <p:cTn id="17" presetID="22" presetClass="entr" presetSubtype="4"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Picture background">
            <a:extLst>
              <a:ext uri="{FF2B5EF4-FFF2-40B4-BE49-F238E27FC236}">
                <a16:creationId xmlns:a16="http://schemas.microsoft.com/office/drawing/2014/main" id="{A261DCD5-6316-7E46-A651-5508A53B349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0BFE0E5E-D943-1123-BE55-286CC5B6398A}"/>
              </a:ext>
            </a:extLst>
          </p:cNvPr>
          <p:cNvPicPr>
            <a:picLocks noChangeAspect="1"/>
          </p:cNvPicPr>
          <p:nvPr/>
        </p:nvPicPr>
        <p:blipFill rotWithShape="1">
          <a:blip r:embed="rId4">
            <a:extLst>
              <a:ext uri="{28A0092B-C50C-407E-A947-70E740481C1C}">
                <a14:useLocalDpi xmlns:a14="http://schemas.microsoft.com/office/drawing/2010/main" val="0"/>
              </a:ext>
            </a:extLst>
          </a:blip>
          <a:srcRect l="4593" r="4791" b="-798"/>
          <a:stretch/>
        </p:blipFill>
        <p:spPr>
          <a:xfrm>
            <a:off x="5943470" y="3367482"/>
            <a:ext cx="6242180" cy="3433626"/>
          </a:xfrm>
          <a:prstGeom prst="rect">
            <a:avLst/>
          </a:prstGeom>
          <a:effectLst>
            <a:outerShdw blurRad="63500" sx="102000" sy="102000" algn="ctr" rotWithShape="0">
              <a:prstClr val="black">
                <a:alpha val="40000"/>
              </a:prstClr>
            </a:outerShdw>
          </a:effectLst>
        </p:spPr>
      </p:pic>
      <p:pic>
        <p:nvPicPr>
          <p:cNvPr id="18" name="Picture 17">
            <a:extLst>
              <a:ext uri="{FF2B5EF4-FFF2-40B4-BE49-F238E27FC236}">
                <a16:creationId xmlns:a16="http://schemas.microsoft.com/office/drawing/2014/main" id="{F789ECEE-0E7D-88ED-6C0A-E81CE007307E}"/>
              </a:ext>
            </a:extLst>
          </p:cNvPr>
          <p:cNvPicPr>
            <a:picLocks noChangeAspect="1"/>
          </p:cNvPicPr>
          <p:nvPr/>
        </p:nvPicPr>
        <p:blipFill rotWithShape="1">
          <a:blip r:embed="rId5">
            <a:extLst>
              <a:ext uri="{28A0092B-C50C-407E-A947-70E740481C1C}">
                <a14:useLocalDpi xmlns:a14="http://schemas.microsoft.com/office/drawing/2010/main" val="0"/>
              </a:ext>
            </a:extLst>
          </a:blip>
          <a:srcRect l="3339" t="2897" r="4243" b="2982"/>
          <a:stretch/>
        </p:blipFill>
        <p:spPr>
          <a:xfrm>
            <a:off x="5943470" y="0"/>
            <a:ext cx="6242180" cy="3074936"/>
          </a:xfrm>
          <a:prstGeom prst="rect">
            <a:avLst/>
          </a:prstGeom>
          <a:effectLst>
            <a:outerShdw blurRad="63500" sx="102000" sy="102000" algn="ctr" rotWithShape="0">
              <a:prstClr val="black">
                <a:alpha val="40000"/>
              </a:prstClr>
            </a:outerShdw>
          </a:effectLst>
        </p:spPr>
      </p:pic>
      <p:pic>
        <p:nvPicPr>
          <p:cNvPr id="11" name="Picture 10">
            <a:extLst>
              <a:ext uri="{FF2B5EF4-FFF2-40B4-BE49-F238E27FC236}">
                <a16:creationId xmlns:a16="http://schemas.microsoft.com/office/drawing/2014/main" id="{E73DF223-7EE0-1E63-2170-90256689BC78}"/>
              </a:ext>
            </a:extLst>
          </p:cNvPr>
          <p:cNvPicPr>
            <a:picLocks noChangeAspect="1"/>
          </p:cNvPicPr>
          <p:nvPr/>
        </p:nvPicPr>
        <p:blipFill rotWithShape="1">
          <a:blip r:embed="rId6">
            <a:extLst>
              <a:ext uri="{28A0092B-C50C-407E-A947-70E740481C1C}">
                <a14:useLocalDpi xmlns:a14="http://schemas.microsoft.com/office/drawing/2010/main" val="0"/>
              </a:ext>
            </a:extLst>
          </a:blip>
          <a:srcRect l="2604" t="6318" r="1371" b="8061"/>
          <a:stretch/>
        </p:blipFill>
        <p:spPr>
          <a:xfrm>
            <a:off x="44482" y="1595535"/>
            <a:ext cx="5814165" cy="3666930"/>
          </a:xfrm>
          <a:prstGeom prst="rect">
            <a:avLst/>
          </a:prstGeom>
        </p:spPr>
      </p:pic>
      <p:sp>
        <p:nvSpPr>
          <p:cNvPr id="12" name="Oval 11">
            <a:extLst>
              <a:ext uri="{FF2B5EF4-FFF2-40B4-BE49-F238E27FC236}">
                <a16:creationId xmlns:a16="http://schemas.microsoft.com/office/drawing/2014/main" id="{D0FC63FA-39D8-9B58-8F56-92601BB2AA59}"/>
              </a:ext>
            </a:extLst>
          </p:cNvPr>
          <p:cNvSpPr/>
          <p:nvPr/>
        </p:nvSpPr>
        <p:spPr>
          <a:xfrm rot="1450626">
            <a:off x="696283" y="2657168"/>
            <a:ext cx="1471519" cy="1023360"/>
          </a:xfrm>
          <a:prstGeom prst="ellipse">
            <a:avLst/>
          </a:prstGeom>
          <a:noFill/>
          <a:ln w="57150">
            <a:solidFill>
              <a:srgbClr val="FFBF2B"/>
            </a:solidFill>
            <a:prstDash val="sysDot"/>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F5DD6351-DF71-2AB7-9845-D3827560F746}"/>
              </a:ext>
            </a:extLst>
          </p:cNvPr>
          <p:cNvCxnSpPr>
            <a:cxnSpLocks/>
            <a:stCxn id="12" idx="1"/>
          </p:cNvCxnSpPr>
          <p:nvPr/>
        </p:nvCxnSpPr>
        <p:spPr>
          <a:xfrm flipV="1">
            <a:off x="1105600" y="0"/>
            <a:ext cx="4837870" cy="2625696"/>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944F175-EFD5-CB9A-419E-CC7379247291}"/>
              </a:ext>
            </a:extLst>
          </p:cNvPr>
          <p:cNvCxnSpPr>
            <a:cxnSpLocks/>
            <a:stCxn id="12" idx="3"/>
          </p:cNvCxnSpPr>
          <p:nvPr/>
        </p:nvCxnSpPr>
        <p:spPr>
          <a:xfrm>
            <a:off x="809234" y="3285846"/>
            <a:ext cx="5134236" cy="3515262"/>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4B0A73F1-1499-E5FB-5464-88449AA998A9}"/>
              </a:ext>
            </a:extLst>
          </p:cNvPr>
          <p:cNvSpPr/>
          <p:nvPr/>
        </p:nvSpPr>
        <p:spPr>
          <a:xfrm>
            <a:off x="0" y="116736"/>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TextBox 21">
            <a:extLst>
              <a:ext uri="{FF2B5EF4-FFF2-40B4-BE49-F238E27FC236}">
                <a16:creationId xmlns:a16="http://schemas.microsoft.com/office/drawing/2014/main" id="{A969EFCE-586B-34C6-EF69-6656327ADBE6}"/>
              </a:ext>
            </a:extLst>
          </p:cNvPr>
          <p:cNvSpPr txBox="1"/>
          <p:nvPr/>
        </p:nvSpPr>
        <p:spPr>
          <a:xfrm>
            <a:off x="-105706" y="219781"/>
            <a:ext cx="3315252" cy="461665"/>
          </a:xfrm>
          <a:prstGeom prst="rect">
            <a:avLst/>
          </a:prstGeom>
          <a:noFill/>
        </p:spPr>
        <p:txBody>
          <a:bodyPr wrap="square" rtlCol="0">
            <a:spAutoFit/>
          </a:bodyPr>
          <a:lstStyle/>
          <a:p>
            <a:pPr algn="r" rtl="1"/>
            <a:r>
              <a:rPr lang="ar-EG" sz="2400" b="1" dirty="0">
                <a:solidFill>
                  <a:srgbClr val="FFFFFF"/>
                </a:solidFill>
                <a:latin typeface="Simplified Arabic" panose="02020603050405020304" pitchFamily="18" charset="-78"/>
                <a:cs typeface="Simplified Arabic" panose="02020603050405020304" pitchFamily="18" charset="-78"/>
              </a:rPr>
              <a:t>السوق المركزي الزراعي</a:t>
            </a:r>
          </a:p>
        </p:txBody>
      </p:sp>
    </p:spTree>
    <p:extLst>
      <p:ext uri="{BB962C8B-B14F-4D97-AF65-F5344CB8AC3E}">
        <p14:creationId xmlns:p14="http://schemas.microsoft.com/office/powerpoint/2010/main" val="353463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00"/>
                                        <p:tgtEl>
                                          <p:spTgt spid="12"/>
                                        </p:tgtEl>
                                      </p:cBhvr>
                                    </p:animEffect>
                                  </p:childTnLst>
                                </p:cTn>
                              </p:par>
                              <p:par>
                                <p:cTn id="11" presetID="22" presetClass="entr" presetSubtype="4"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ipe(down)">
                                      <p:cBhvr>
                                        <p:cTn id="13" dur="500"/>
                                        <p:tgtEl>
                                          <p:spTgt spid="14"/>
                                        </p:tgtEl>
                                      </p:cBhvr>
                                    </p:animEffect>
                                  </p:childTnLst>
                                </p:cTn>
                              </p:par>
                              <p:par>
                                <p:cTn id="14" presetID="22" presetClass="entr" presetSubtype="4"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wipe(down)">
                                      <p:cBhvr>
                                        <p:cTn id="16" dur="500"/>
                                        <p:tgtEl>
                                          <p:spTgt spid="16"/>
                                        </p:tgtEl>
                                      </p:cBhvr>
                                    </p:animEffect>
                                  </p:childTnLst>
                                </p:cTn>
                              </p:par>
                              <p:par>
                                <p:cTn id="17" presetID="22" presetClass="entr" presetSubtype="4"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down)">
                                      <p:cBhvr>
                                        <p:cTn id="1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icture background">
            <a:extLst>
              <a:ext uri="{FF2B5EF4-FFF2-40B4-BE49-F238E27FC236}">
                <a16:creationId xmlns:a16="http://schemas.microsoft.com/office/drawing/2014/main" id="{6BA41E78-923D-0936-55E4-761F2EB2983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B73B3FE-3FAF-0892-BF46-2CEF17701C2D}"/>
              </a:ext>
            </a:extLst>
          </p:cNvPr>
          <p:cNvPicPr>
            <a:picLocks noChangeAspect="1"/>
          </p:cNvPicPr>
          <p:nvPr/>
        </p:nvPicPr>
        <p:blipFill rotWithShape="1">
          <a:blip r:embed="rId4">
            <a:extLst>
              <a:ext uri="{28A0092B-C50C-407E-A947-70E740481C1C}">
                <a14:useLocalDpi xmlns:a14="http://schemas.microsoft.com/office/drawing/2010/main" val="0"/>
              </a:ext>
            </a:extLst>
          </a:blip>
          <a:srcRect l="3297"/>
          <a:stretch/>
        </p:blipFill>
        <p:spPr>
          <a:xfrm>
            <a:off x="6815805" y="0"/>
            <a:ext cx="5376195" cy="3262455"/>
          </a:xfrm>
          <a:prstGeom prst="rect">
            <a:avLst/>
          </a:prstGeom>
          <a:effectLst>
            <a:outerShdw blurRad="63500" sx="102000" sy="102000" algn="ctr" rotWithShape="0">
              <a:prstClr val="black">
                <a:alpha val="40000"/>
              </a:prstClr>
            </a:outerShdw>
          </a:effectLst>
        </p:spPr>
      </p:pic>
      <p:pic>
        <p:nvPicPr>
          <p:cNvPr id="5" name="Picture 4">
            <a:extLst>
              <a:ext uri="{FF2B5EF4-FFF2-40B4-BE49-F238E27FC236}">
                <a16:creationId xmlns:a16="http://schemas.microsoft.com/office/drawing/2014/main" id="{ACA1F4EF-574D-F35E-8E9B-518C6D056B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15805" y="3262455"/>
            <a:ext cx="5376195" cy="3595545"/>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57C47908-ECC3-B088-0480-404C79ECFFD0}"/>
              </a:ext>
            </a:extLst>
          </p:cNvPr>
          <p:cNvPicPr>
            <a:picLocks noChangeAspect="1"/>
          </p:cNvPicPr>
          <p:nvPr/>
        </p:nvPicPr>
        <p:blipFill rotWithShape="1">
          <a:blip r:embed="rId6">
            <a:extLst>
              <a:ext uri="{28A0092B-C50C-407E-A947-70E740481C1C}">
                <a14:useLocalDpi xmlns:a14="http://schemas.microsoft.com/office/drawing/2010/main" val="0"/>
              </a:ext>
            </a:extLst>
          </a:blip>
          <a:srcRect l="2604" t="6318" r="1371" b="8061"/>
          <a:stretch/>
        </p:blipFill>
        <p:spPr>
          <a:xfrm>
            <a:off x="44482" y="1595535"/>
            <a:ext cx="5814165" cy="3666930"/>
          </a:xfrm>
          <a:prstGeom prst="rect">
            <a:avLst/>
          </a:prstGeom>
        </p:spPr>
      </p:pic>
      <p:sp>
        <p:nvSpPr>
          <p:cNvPr id="9" name="Oval 8">
            <a:extLst>
              <a:ext uri="{FF2B5EF4-FFF2-40B4-BE49-F238E27FC236}">
                <a16:creationId xmlns:a16="http://schemas.microsoft.com/office/drawing/2014/main" id="{A7214AF6-74C4-1C08-A942-A18899D0C3E1}"/>
              </a:ext>
            </a:extLst>
          </p:cNvPr>
          <p:cNvSpPr/>
          <p:nvPr/>
        </p:nvSpPr>
        <p:spPr>
          <a:xfrm rot="1450626">
            <a:off x="248797" y="1690257"/>
            <a:ext cx="688580" cy="582047"/>
          </a:xfrm>
          <a:prstGeom prst="ellipse">
            <a:avLst/>
          </a:prstGeom>
          <a:noFill/>
          <a:ln w="57150">
            <a:solidFill>
              <a:srgbClr val="FFBF2B"/>
            </a:solidFill>
            <a:prstDash val="sysDot"/>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07D5DEB-CA27-5C53-9F57-A7CCE24707F4}"/>
              </a:ext>
            </a:extLst>
          </p:cNvPr>
          <p:cNvCxnSpPr>
            <a:cxnSpLocks/>
          </p:cNvCxnSpPr>
          <p:nvPr/>
        </p:nvCxnSpPr>
        <p:spPr>
          <a:xfrm flipV="1">
            <a:off x="634482" y="0"/>
            <a:ext cx="6176561" cy="1666920"/>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15468FC-26F8-4BDC-E0C8-7EB5D0365AF2}"/>
              </a:ext>
            </a:extLst>
          </p:cNvPr>
          <p:cNvCxnSpPr>
            <a:cxnSpLocks/>
            <a:stCxn id="9" idx="3"/>
          </p:cNvCxnSpPr>
          <p:nvPr/>
        </p:nvCxnSpPr>
        <p:spPr>
          <a:xfrm>
            <a:off x="286711" y="2069307"/>
            <a:ext cx="6524332" cy="4788693"/>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DD1E4319-C164-4E7D-D7D4-E8D87F2B40C9}"/>
              </a:ext>
            </a:extLst>
          </p:cNvPr>
          <p:cNvSpPr/>
          <p:nvPr/>
        </p:nvSpPr>
        <p:spPr>
          <a:xfrm>
            <a:off x="0" y="116736"/>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ABEC02A1-F414-38AD-7189-96E120079016}"/>
              </a:ext>
            </a:extLst>
          </p:cNvPr>
          <p:cNvSpPr txBox="1"/>
          <p:nvPr/>
        </p:nvSpPr>
        <p:spPr>
          <a:xfrm>
            <a:off x="-105706" y="219781"/>
            <a:ext cx="3315252" cy="461665"/>
          </a:xfrm>
          <a:prstGeom prst="rect">
            <a:avLst/>
          </a:prstGeom>
          <a:noFill/>
        </p:spPr>
        <p:txBody>
          <a:bodyPr wrap="square" rtlCol="0">
            <a:spAutoFit/>
          </a:bodyPr>
          <a:lstStyle/>
          <a:p>
            <a:pPr algn="r" rtl="1"/>
            <a:r>
              <a:rPr lang="ar-EG" sz="2400" b="1" dirty="0">
                <a:solidFill>
                  <a:srgbClr val="FFFFFF"/>
                </a:solidFill>
                <a:latin typeface="Simplified Arabic" panose="02020603050405020304" pitchFamily="18" charset="-78"/>
                <a:cs typeface="Simplified Arabic" panose="02020603050405020304" pitchFamily="18" charset="-78"/>
              </a:rPr>
              <a:t>البيوت البلاستيكية</a:t>
            </a:r>
          </a:p>
        </p:txBody>
      </p:sp>
    </p:spTree>
    <p:extLst>
      <p:ext uri="{BB962C8B-B14F-4D97-AF65-F5344CB8AC3E}">
        <p14:creationId xmlns:p14="http://schemas.microsoft.com/office/powerpoint/2010/main" val="933368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22" presetClass="entr" presetSubtype="4"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down)">
                                      <p:cBhvr>
                                        <p:cTn id="13" dur="500"/>
                                        <p:tgtEl>
                                          <p:spTgt spid="12"/>
                                        </p:tgtEl>
                                      </p:cBhvr>
                                    </p:animEffect>
                                  </p:childTnLst>
                                </p:cTn>
                              </p:par>
                              <p:par>
                                <p:cTn id="14" presetID="22" presetClass="entr" presetSubtype="4"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par>
                                <p:cTn id="17" presetID="22" presetClass="entr" presetSubtype="4" fill="hold"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icture background">
            <a:extLst>
              <a:ext uri="{FF2B5EF4-FFF2-40B4-BE49-F238E27FC236}">
                <a16:creationId xmlns:a16="http://schemas.microsoft.com/office/drawing/2014/main" id="{815E3C90-F043-BB20-2587-E537E5ED636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9694B2C-A0C4-8ADA-DCAC-D5926EEAD7A5}"/>
              </a:ext>
            </a:extLst>
          </p:cNvPr>
          <p:cNvPicPr>
            <a:picLocks noChangeAspect="1"/>
          </p:cNvPicPr>
          <p:nvPr/>
        </p:nvPicPr>
        <p:blipFill rotWithShape="1">
          <a:blip r:embed="rId4">
            <a:extLst>
              <a:ext uri="{28A0092B-C50C-407E-A947-70E740481C1C}">
                <a14:useLocalDpi xmlns:a14="http://schemas.microsoft.com/office/drawing/2010/main" val="0"/>
              </a:ext>
            </a:extLst>
          </a:blip>
          <a:srcRect t="9780" r="683"/>
          <a:stretch/>
        </p:blipFill>
        <p:spPr>
          <a:xfrm>
            <a:off x="6260840" y="219782"/>
            <a:ext cx="5924809" cy="3599480"/>
          </a:xfrm>
          <a:prstGeom prst="rect">
            <a:avLst/>
          </a:prstGeom>
          <a:effectLst>
            <a:outerShdw blurRad="63500" sx="102000" sy="102000" algn="ctr" rotWithShape="0">
              <a:prstClr val="black">
                <a:alpha val="40000"/>
              </a:prstClr>
            </a:outerShdw>
          </a:effectLst>
        </p:spPr>
      </p:pic>
      <p:pic>
        <p:nvPicPr>
          <p:cNvPr id="3" name="Picture 2">
            <a:extLst>
              <a:ext uri="{FF2B5EF4-FFF2-40B4-BE49-F238E27FC236}">
                <a16:creationId xmlns:a16="http://schemas.microsoft.com/office/drawing/2014/main" id="{25629C45-7F24-1D5F-CEEE-C3C304D34CA4}"/>
              </a:ext>
            </a:extLst>
          </p:cNvPr>
          <p:cNvPicPr>
            <a:picLocks noChangeAspect="1"/>
          </p:cNvPicPr>
          <p:nvPr/>
        </p:nvPicPr>
        <p:blipFill rotWithShape="1">
          <a:blip r:embed="rId5">
            <a:extLst>
              <a:ext uri="{28A0092B-C50C-407E-A947-70E740481C1C}">
                <a14:useLocalDpi xmlns:a14="http://schemas.microsoft.com/office/drawing/2010/main" val="0"/>
              </a:ext>
            </a:extLst>
          </a:blip>
          <a:srcRect l="2604" t="6318" r="1371" b="8061"/>
          <a:stretch/>
        </p:blipFill>
        <p:spPr>
          <a:xfrm>
            <a:off x="44482" y="1595535"/>
            <a:ext cx="5814165" cy="3666930"/>
          </a:xfrm>
          <a:prstGeom prst="rect">
            <a:avLst/>
          </a:prstGeom>
        </p:spPr>
      </p:pic>
      <p:sp>
        <p:nvSpPr>
          <p:cNvPr id="5" name="Oval 4">
            <a:extLst>
              <a:ext uri="{FF2B5EF4-FFF2-40B4-BE49-F238E27FC236}">
                <a16:creationId xmlns:a16="http://schemas.microsoft.com/office/drawing/2014/main" id="{E9EEC22F-12FA-F54D-A57A-0E8211643A78}"/>
              </a:ext>
            </a:extLst>
          </p:cNvPr>
          <p:cNvSpPr/>
          <p:nvPr/>
        </p:nvSpPr>
        <p:spPr>
          <a:xfrm rot="1450626">
            <a:off x="2040275" y="2773034"/>
            <a:ext cx="688580" cy="582047"/>
          </a:xfrm>
          <a:prstGeom prst="ellipse">
            <a:avLst/>
          </a:prstGeom>
          <a:noFill/>
          <a:ln w="57150">
            <a:solidFill>
              <a:srgbClr val="FFBF2B"/>
            </a:solidFill>
            <a:prstDash val="sysDot"/>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C9ADDF34-0472-093C-CE1A-D01B834FB28B}"/>
              </a:ext>
            </a:extLst>
          </p:cNvPr>
          <p:cNvCxnSpPr>
            <a:cxnSpLocks/>
            <a:stCxn id="5" idx="1"/>
          </p:cNvCxnSpPr>
          <p:nvPr/>
        </p:nvCxnSpPr>
        <p:spPr>
          <a:xfrm flipV="1">
            <a:off x="2246750" y="297624"/>
            <a:ext cx="4014091" cy="2478993"/>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DF64B49-90F2-9F3C-A6F5-FC2D78634991}"/>
              </a:ext>
            </a:extLst>
          </p:cNvPr>
          <p:cNvCxnSpPr>
            <a:cxnSpLocks/>
            <a:stCxn id="5" idx="4"/>
          </p:cNvCxnSpPr>
          <p:nvPr/>
        </p:nvCxnSpPr>
        <p:spPr>
          <a:xfrm>
            <a:off x="2265374" y="3329554"/>
            <a:ext cx="3993877" cy="489708"/>
          </a:xfrm>
          <a:prstGeom prst="line">
            <a:avLst/>
          </a:prstGeom>
          <a:ln w="57150">
            <a:solidFill>
              <a:srgbClr val="FFBF2B"/>
            </a:solidFill>
            <a:prstDash val="sysDot"/>
            <a:headEnd type="oval" w="med" len="med"/>
            <a:tailEnd type="oval"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Freeform: Shape 8">
            <a:extLst>
              <a:ext uri="{FF2B5EF4-FFF2-40B4-BE49-F238E27FC236}">
                <a16:creationId xmlns:a16="http://schemas.microsoft.com/office/drawing/2014/main" id="{1A3964B0-B31D-CE04-F0AE-0D9D5A835099}"/>
              </a:ext>
            </a:extLst>
          </p:cNvPr>
          <p:cNvSpPr/>
          <p:nvPr/>
        </p:nvSpPr>
        <p:spPr>
          <a:xfrm>
            <a:off x="0" y="116736"/>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Box 10">
            <a:extLst>
              <a:ext uri="{FF2B5EF4-FFF2-40B4-BE49-F238E27FC236}">
                <a16:creationId xmlns:a16="http://schemas.microsoft.com/office/drawing/2014/main" id="{5DFEE9FE-5663-6FB6-EEE8-4BF780BE7BC7}"/>
              </a:ext>
            </a:extLst>
          </p:cNvPr>
          <p:cNvSpPr txBox="1"/>
          <p:nvPr/>
        </p:nvSpPr>
        <p:spPr>
          <a:xfrm>
            <a:off x="4762" y="46845"/>
            <a:ext cx="3315252" cy="830997"/>
          </a:xfrm>
          <a:prstGeom prst="rect">
            <a:avLst/>
          </a:prstGeom>
          <a:noFill/>
        </p:spPr>
        <p:txBody>
          <a:bodyPr wrap="square" rtlCol="0">
            <a:spAutoFit/>
          </a:bodyPr>
          <a:lstStyle/>
          <a:p>
            <a:pPr algn="ctr" rtl="1"/>
            <a:r>
              <a:rPr lang="ar-EG" sz="2400" b="1" dirty="0">
                <a:solidFill>
                  <a:srgbClr val="FFFFFF"/>
                </a:solidFill>
                <a:latin typeface="Simplified Arabic" panose="02020603050405020304" pitchFamily="18" charset="-78"/>
                <a:cs typeface="Simplified Arabic" panose="02020603050405020304" pitchFamily="18" charset="-78"/>
              </a:rPr>
              <a:t>الزراعة المائية والإستزراع السمكي</a:t>
            </a:r>
          </a:p>
        </p:txBody>
      </p:sp>
      <p:sp>
        <p:nvSpPr>
          <p:cNvPr id="8" name="TextBox 7">
            <a:extLst>
              <a:ext uri="{FF2B5EF4-FFF2-40B4-BE49-F238E27FC236}">
                <a16:creationId xmlns:a16="http://schemas.microsoft.com/office/drawing/2014/main" id="{C9E8C341-E76B-40F8-B30B-745407AA635B}"/>
              </a:ext>
            </a:extLst>
          </p:cNvPr>
          <p:cNvSpPr txBox="1"/>
          <p:nvPr/>
        </p:nvSpPr>
        <p:spPr>
          <a:xfrm>
            <a:off x="6259251" y="3971252"/>
            <a:ext cx="4000427" cy="369332"/>
          </a:xfrm>
          <a:prstGeom prst="rect">
            <a:avLst/>
          </a:prstGeom>
          <a:noFill/>
        </p:spPr>
        <p:txBody>
          <a:bodyPr wrap="square" rtlCol="0">
            <a:spAutoFit/>
          </a:bodyPr>
          <a:lstStyle/>
          <a:p>
            <a:r>
              <a:rPr lang="en-US" b="1" dirty="0">
                <a:solidFill>
                  <a:schemeClr val="accent6">
                    <a:lumMod val="50000"/>
                  </a:schemeClr>
                </a:solidFill>
                <a:latin typeface="Simplified Arabic" panose="02020603050405020304" pitchFamily="18" charset="-78"/>
                <a:cs typeface="Simplified Arabic" panose="02020603050405020304" pitchFamily="18" charset="-78"/>
              </a:rPr>
              <a:t>Source: Wyndham farm </a:t>
            </a:r>
            <a:endParaRPr lang="en-US" dirty="0">
              <a:solidFill>
                <a:schemeClr val="accent6">
                  <a:lumMod val="50000"/>
                </a:schemeClr>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329028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par>
                                <p:cTn id="14" presetID="22" presetClass="entr" presetSubtype="4"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down)">
                                      <p:cBhvr>
                                        <p:cTn id="16" dur="500"/>
                                        <p:tgtEl>
                                          <p:spTgt spid="4"/>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Picture background">
            <a:extLst>
              <a:ext uri="{FF2B5EF4-FFF2-40B4-BE49-F238E27FC236}">
                <a16:creationId xmlns:a16="http://schemas.microsoft.com/office/drawing/2014/main" id="{F4A518C0-2AFA-4279-52A8-6343974591A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1ECDC45A-2D95-7803-CDDE-DC7C1295FD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567" y="1876439"/>
            <a:ext cx="5704683" cy="3815234"/>
          </a:xfrm>
          <a:prstGeom prst="rect">
            <a:avLst/>
          </a:prstGeom>
          <a:effectLst>
            <a:outerShdw blurRad="63500" sx="102000" sy="102000" algn="ctr" rotWithShape="0">
              <a:prstClr val="black">
                <a:alpha val="40000"/>
              </a:prstClr>
            </a:outerShdw>
          </a:effectLst>
        </p:spPr>
      </p:pic>
      <p:sp>
        <p:nvSpPr>
          <p:cNvPr id="16" name="Freeform: Shape 15">
            <a:extLst>
              <a:ext uri="{FF2B5EF4-FFF2-40B4-BE49-F238E27FC236}">
                <a16:creationId xmlns:a16="http://schemas.microsoft.com/office/drawing/2014/main" id="{552E2A0B-F37D-EE49-597E-F90B9521CE0E}"/>
              </a:ext>
            </a:extLst>
          </p:cNvPr>
          <p:cNvSpPr/>
          <p:nvPr/>
        </p:nvSpPr>
        <p:spPr>
          <a:xfrm>
            <a:off x="0" y="116736"/>
            <a:ext cx="3514165"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TextBox 16">
            <a:extLst>
              <a:ext uri="{FF2B5EF4-FFF2-40B4-BE49-F238E27FC236}">
                <a16:creationId xmlns:a16="http://schemas.microsoft.com/office/drawing/2014/main" id="{BA4A617E-4E8F-E9A7-1AD3-13EDED23D9EB}"/>
              </a:ext>
            </a:extLst>
          </p:cNvPr>
          <p:cNvSpPr txBox="1"/>
          <p:nvPr/>
        </p:nvSpPr>
        <p:spPr>
          <a:xfrm>
            <a:off x="-4762" y="91396"/>
            <a:ext cx="3315252" cy="830997"/>
          </a:xfrm>
          <a:prstGeom prst="rect">
            <a:avLst/>
          </a:prstGeom>
          <a:noFill/>
        </p:spPr>
        <p:txBody>
          <a:bodyPr wrap="square" rtlCol="0">
            <a:spAutoFit/>
          </a:bodyPr>
          <a:lstStyle/>
          <a:p>
            <a:pPr algn="ctr"/>
            <a:r>
              <a:rPr lang="en-US" sz="2400" b="1" dirty="0">
                <a:solidFill>
                  <a:srgbClr val="FFFFFF"/>
                </a:solidFill>
                <a:latin typeface="Simplified Arabic" panose="02020603050405020304" pitchFamily="18" charset="-78"/>
                <a:cs typeface="Simplified Arabic" panose="02020603050405020304" pitchFamily="18" charset="-78"/>
              </a:rPr>
              <a:t>Botanic and Herbarium garden</a:t>
            </a:r>
            <a:endParaRPr lang="ar-EG" sz="2400" b="1" dirty="0">
              <a:solidFill>
                <a:srgbClr val="FFFFFF"/>
              </a:solidFill>
              <a:latin typeface="Simplified Arabic" panose="02020603050405020304" pitchFamily="18" charset="-78"/>
              <a:cs typeface="Simplified Arabic" panose="02020603050405020304" pitchFamily="18" charset="-78"/>
            </a:endParaRPr>
          </a:p>
        </p:txBody>
      </p:sp>
      <p:pic>
        <p:nvPicPr>
          <p:cNvPr id="1026" name="Picture 2" descr="Rosy outlook — Adelaide Park Lands Association">
            <a:extLst>
              <a:ext uri="{FF2B5EF4-FFF2-40B4-BE49-F238E27FC236}">
                <a16:creationId xmlns:a16="http://schemas.microsoft.com/office/drawing/2014/main" id="{B2E77CF3-1F1C-5BF4-012C-E1FAD6F6E1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68751" y="169143"/>
            <a:ext cx="5287263" cy="5999731"/>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5D1DDD8C-691B-E1F5-1025-4ED52B8DB38B}"/>
              </a:ext>
            </a:extLst>
          </p:cNvPr>
          <p:cNvSpPr txBox="1"/>
          <p:nvPr/>
        </p:nvSpPr>
        <p:spPr>
          <a:xfrm>
            <a:off x="6485071" y="6190271"/>
            <a:ext cx="4000427" cy="369332"/>
          </a:xfrm>
          <a:prstGeom prst="rect">
            <a:avLst/>
          </a:prstGeom>
          <a:noFill/>
        </p:spPr>
        <p:txBody>
          <a:bodyPr wrap="square" rtlCol="0">
            <a:spAutoFit/>
          </a:bodyPr>
          <a:lstStyle/>
          <a:p>
            <a:r>
              <a:rPr lang="en-US" b="1" dirty="0">
                <a:solidFill>
                  <a:schemeClr val="accent6">
                    <a:lumMod val="50000"/>
                  </a:schemeClr>
                </a:solidFill>
                <a:latin typeface="Simplified Arabic" panose="02020603050405020304" pitchFamily="18" charset="-78"/>
                <a:cs typeface="Simplified Arabic" panose="02020603050405020304" pitchFamily="18" charset="-78"/>
              </a:rPr>
              <a:t>Source: Adelaide Botanic Garden</a:t>
            </a:r>
            <a:endParaRPr lang="en-US" dirty="0">
              <a:solidFill>
                <a:schemeClr val="accent6">
                  <a:lumMod val="50000"/>
                </a:schemeClr>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181055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par>
                                <p:cTn id="8" presetID="22" presetClass="entr" presetSubtype="4"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wipe(down)">
                                      <p:cBhvr>
                                        <p:cTn id="10" dur="500"/>
                                        <p:tgtEl>
                                          <p:spTgt spid="1026"/>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Picture background">
            <a:extLst>
              <a:ext uri="{FF2B5EF4-FFF2-40B4-BE49-F238E27FC236}">
                <a16:creationId xmlns:a16="http://schemas.microsoft.com/office/drawing/2014/main" id="{8B391748-C10B-DF2F-E035-D37BAA972B3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DEAFA12-CF08-15A5-E750-7C36B4ED99D4}"/>
              </a:ext>
            </a:extLst>
          </p:cNvPr>
          <p:cNvGrpSpPr/>
          <p:nvPr/>
        </p:nvGrpSpPr>
        <p:grpSpPr>
          <a:xfrm>
            <a:off x="182881" y="887239"/>
            <a:ext cx="4652712" cy="3148303"/>
            <a:chOff x="1" y="0"/>
            <a:chExt cx="9413098" cy="6857999"/>
          </a:xfrm>
        </p:grpSpPr>
        <p:pic>
          <p:nvPicPr>
            <p:cNvPr id="2" name="Picture 1">
              <a:extLst>
                <a:ext uri="{FF2B5EF4-FFF2-40B4-BE49-F238E27FC236}">
                  <a16:creationId xmlns:a16="http://schemas.microsoft.com/office/drawing/2014/main" id="{93BB8FA7-B821-5069-6BC1-C1820490522E}"/>
                </a:ext>
              </a:extLst>
            </p:cNvPr>
            <p:cNvPicPr>
              <a:picLocks noChangeAspect="1"/>
            </p:cNvPicPr>
            <p:nvPr/>
          </p:nvPicPr>
          <p:blipFill rotWithShape="1">
            <a:blip r:embed="rId4">
              <a:extLst>
                <a:ext uri="{28A0092B-C50C-407E-A947-70E740481C1C}">
                  <a14:useLocalDpi xmlns:a14="http://schemas.microsoft.com/office/drawing/2010/main" val="0"/>
                </a:ext>
              </a:extLst>
            </a:blip>
            <a:srcRect r="2915"/>
            <a:stretch/>
          </p:blipFill>
          <p:spPr>
            <a:xfrm>
              <a:off x="1" y="0"/>
              <a:ext cx="9413098" cy="6857999"/>
            </a:xfrm>
            <a:prstGeom prst="rect">
              <a:avLst/>
            </a:prstGeom>
          </p:spPr>
        </p:pic>
        <p:pic>
          <p:nvPicPr>
            <p:cNvPr id="3" name="Picture 2">
              <a:extLst>
                <a:ext uri="{FF2B5EF4-FFF2-40B4-BE49-F238E27FC236}">
                  <a16:creationId xmlns:a16="http://schemas.microsoft.com/office/drawing/2014/main" id="{2B050479-C61A-F7F2-24D8-D11E060B1160}"/>
                </a:ext>
              </a:extLst>
            </p:cNvPr>
            <p:cNvPicPr>
              <a:picLocks noChangeAspect="1"/>
            </p:cNvPicPr>
            <p:nvPr/>
          </p:nvPicPr>
          <p:blipFill rotWithShape="1">
            <a:blip r:embed="rId5">
              <a:extLst>
                <a:ext uri="{28A0092B-C50C-407E-A947-70E740481C1C}">
                  <a14:useLocalDpi xmlns:a14="http://schemas.microsoft.com/office/drawing/2010/main" val="0"/>
                </a:ext>
              </a:extLst>
            </a:blip>
            <a:srcRect l="61436" t="54727" r="32834" b="37748"/>
            <a:stretch/>
          </p:blipFill>
          <p:spPr>
            <a:xfrm>
              <a:off x="6073526" y="4148365"/>
              <a:ext cx="528923" cy="491330"/>
            </a:xfrm>
            <a:prstGeom prst="rect">
              <a:avLst/>
            </a:prstGeom>
          </p:spPr>
        </p:pic>
      </p:grpSp>
      <p:pic>
        <p:nvPicPr>
          <p:cNvPr id="10" name="Picture 9">
            <a:extLst>
              <a:ext uri="{FF2B5EF4-FFF2-40B4-BE49-F238E27FC236}">
                <a16:creationId xmlns:a16="http://schemas.microsoft.com/office/drawing/2014/main" id="{D822CFC6-0640-2D7C-173A-4E6AAE137ED6}"/>
              </a:ext>
            </a:extLst>
          </p:cNvPr>
          <p:cNvPicPr>
            <a:picLocks noChangeAspect="1"/>
          </p:cNvPicPr>
          <p:nvPr/>
        </p:nvPicPr>
        <p:blipFill rotWithShape="1">
          <a:blip r:embed="rId4">
            <a:extLst>
              <a:ext uri="{28A0092B-C50C-407E-A947-70E740481C1C}">
                <a14:useLocalDpi xmlns:a14="http://schemas.microsoft.com/office/drawing/2010/main" val="0"/>
              </a:ext>
            </a:extLst>
          </a:blip>
          <a:srcRect l="51556" t="37647" r="14618" b="14531"/>
          <a:stretch/>
        </p:blipFill>
        <p:spPr>
          <a:xfrm>
            <a:off x="5768093" y="716433"/>
            <a:ext cx="5925311" cy="5925311"/>
          </a:xfrm>
          <a:custGeom>
            <a:avLst/>
            <a:gdLst>
              <a:gd name="connsiteX0" fmla="*/ 1639824 w 3279648"/>
              <a:gd name="connsiteY0" fmla="*/ 0 h 3279648"/>
              <a:gd name="connsiteX1" fmla="*/ 3279648 w 3279648"/>
              <a:gd name="connsiteY1" fmla="*/ 1639824 h 3279648"/>
              <a:gd name="connsiteX2" fmla="*/ 1639824 w 3279648"/>
              <a:gd name="connsiteY2" fmla="*/ 3279648 h 3279648"/>
              <a:gd name="connsiteX3" fmla="*/ 0 w 3279648"/>
              <a:gd name="connsiteY3" fmla="*/ 1639824 h 3279648"/>
              <a:gd name="connsiteX4" fmla="*/ 1639824 w 3279648"/>
              <a:gd name="connsiteY4" fmla="*/ 0 h 3279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79648" h="3279648">
                <a:moveTo>
                  <a:pt x="1639824" y="0"/>
                </a:moveTo>
                <a:cubicBezTo>
                  <a:pt x="2545474" y="0"/>
                  <a:pt x="3279648" y="734174"/>
                  <a:pt x="3279648" y="1639824"/>
                </a:cubicBezTo>
                <a:cubicBezTo>
                  <a:pt x="3279648" y="2545474"/>
                  <a:pt x="2545474" y="3279648"/>
                  <a:pt x="1639824" y="3279648"/>
                </a:cubicBezTo>
                <a:cubicBezTo>
                  <a:pt x="734174" y="3279648"/>
                  <a:pt x="0" y="2545474"/>
                  <a:pt x="0" y="1639824"/>
                </a:cubicBezTo>
                <a:cubicBezTo>
                  <a:pt x="0" y="734174"/>
                  <a:pt x="734174" y="0"/>
                  <a:pt x="1639824" y="0"/>
                </a:cubicBezTo>
                <a:close/>
              </a:path>
            </a:pathLst>
          </a:custGeom>
          <a:effectLst>
            <a:outerShdw blurRad="63500" sx="102000" sy="102000" algn="ctr" rotWithShape="0">
              <a:prstClr val="black">
                <a:alpha val="40000"/>
              </a:prstClr>
            </a:outerShdw>
          </a:effectLst>
        </p:spPr>
      </p:pic>
      <p:grpSp>
        <p:nvGrpSpPr>
          <p:cNvPr id="11" name="Group 10">
            <a:extLst>
              <a:ext uri="{FF2B5EF4-FFF2-40B4-BE49-F238E27FC236}">
                <a16:creationId xmlns:a16="http://schemas.microsoft.com/office/drawing/2014/main" id="{92E9FD0F-AE7D-F183-7A31-F1151F5A8854}"/>
              </a:ext>
            </a:extLst>
          </p:cNvPr>
          <p:cNvGrpSpPr/>
          <p:nvPr/>
        </p:nvGrpSpPr>
        <p:grpSpPr>
          <a:xfrm>
            <a:off x="-678427" y="0"/>
            <a:ext cx="12893040" cy="443620"/>
            <a:chOff x="-678426" y="0"/>
            <a:chExt cx="12870425" cy="443620"/>
          </a:xfrm>
        </p:grpSpPr>
        <p:grpSp>
          <p:nvGrpSpPr>
            <p:cNvPr id="12" name="Group 11">
              <a:extLst>
                <a:ext uri="{FF2B5EF4-FFF2-40B4-BE49-F238E27FC236}">
                  <a16:creationId xmlns:a16="http://schemas.microsoft.com/office/drawing/2014/main" id="{FADE03FF-0B26-52F3-D6B8-29A215291CD1}"/>
                </a:ext>
              </a:extLst>
            </p:cNvPr>
            <p:cNvGrpSpPr/>
            <p:nvPr/>
          </p:nvGrpSpPr>
          <p:grpSpPr>
            <a:xfrm>
              <a:off x="-2462" y="0"/>
              <a:ext cx="12194461" cy="443620"/>
              <a:chOff x="-2462" y="0"/>
              <a:chExt cx="12194461" cy="443620"/>
            </a:xfrm>
          </p:grpSpPr>
          <p:sp>
            <p:nvSpPr>
              <p:cNvPr id="14" name="Rectangle 13">
                <a:extLst>
                  <a:ext uri="{FF2B5EF4-FFF2-40B4-BE49-F238E27FC236}">
                    <a16:creationId xmlns:a16="http://schemas.microsoft.com/office/drawing/2014/main" id="{5C2D76EA-6641-08E3-0338-32D19119FA07}"/>
                  </a:ext>
                </a:extLst>
              </p:cNvPr>
              <p:cNvSpPr/>
              <p:nvPr/>
            </p:nvSpPr>
            <p:spPr>
              <a:xfrm>
                <a:off x="-2462" y="0"/>
                <a:ext cx="3083012" cy="443620"/>
              </a:xfrm>
              <a:prstGeom prst="rect">
                <a:avLst/>
              </a:prstGeom>
              <a:solidFill>
                <a:srgbClr val="8DC64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ar-EG" dirty="0">
                    <a:solidFill>
                      <a:schemeClr val="accent6">
                        <a:lumMod val="50000"/>
                      </a:schemeClr>
                    </a:solidFill>
                    <a:latin typeface="Franklin Gothic Medium" panose="020B0603020102020204" pitchFamily="34" charset="0"/>
                  </a:rPr>
                  <a:t>مرحلة إعداد المخططات</a:t>
                </a:r>
                <a:endParaRPr lang="en-US" dirty="0">
                  <a:solidFill>
                    <a:schemeClr val="accent6">
                      <a:lumMod val="50000"/>
                    </a:schemeClr>
                  </a:solidFill>
                  <a:latin typeface="Franklin Gothic Medium" panose="020B0603020102020204" pitchFamily="34" charset="0"/>
                </a:endParaRPr>
              </a:p>
            </p:txBody>
          </p:sp>
          <p:sp>
            <p:nvSpPr>
              <p:cNvPr id="15" name="Rectangle 14">
                <a:extLst>
                  <a:ext uri="{FF2B5EF4-FFF2-40B4-BE49-F238E27FC236}">
                    <a16:creationId xmlns:a16="http://schemas.microsoft.com/office/drawing/2014/main" id="{68C8C0AD-5077-2122-A3F4-8842933BA6BF}"/>
                  </a:ext>
                </a:extLst>
              </p:cNvPr>
              <p:cNvSpPr/>
              <p:nvPr/>
            </p:nvSpPr>
            <p:spPr>
              <a:xfrm>
                <a:off x="3080550"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صياغة المشروع</a:t>
                </a:r>
                <a:endParaRPr lang="en-US" dirty="0">
                  <a:solidFill>
                    <a:schemeClr val="bg1">
                      <a:lumMod val="85000"/>
                    </a:schemeClr>
                  </a:solidFill>
                  <a:latin typeface="Franklin Gothic Medium" panose="020B0603020102020204" pitchFamily="34" charset="0"/>
                </a:endParaRPr>
              </a:p>
            </p:txBody>
          </p:sp>
          <p:sp>
            <p:nvSpPr>
              <p:cNvPr id="16" name="Rectangle 15">
                <a:extLst>
                  <a:ext uri="{FF2B5EF4-FFF2-40B4-BE49-F238E27FC236}">
                    <a16:creationId xmlns:a16="http://schemas.microsoft.com/office/drawing/2014/main" id="{7F63D71E-E116-C64B-B39D-155E69BB19FD}"/>
                  </a:ext>
                </a:extLst>
              </p:cNvPr>
              <p:cNvSpPr/>
              <p:nvPr/>
            </p:nvSpPr>
            <p:spPr>
              <a:xfrm>
                <a:off x="9108987" y="0"/>
                <a:ext cx="3083012"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75000"/>
                      </a:schemeClr>
                    </a:solidFill>
                    <a:latin typeface="Franklin Gothic Medium" panose="020B0603020102020204" pitchFamily="34" charset="0"/>
                  </a:rPr>
                  <a:t>مقدمة عامة</a:t>
                </a:r>
                <a:endParaRPr lang="en-US" dirty="0">
                  <a:solidFill>
                    <a:schemeClr val="bg1">
                      <a:lumMod val="75000"/>
                    </a:schemeClr>
                  </a:solidFill>
                  <a:latin typeface="Franklin Gothic Medium" panose="020B0603020102020204" pitchFamily="34" charset="0"/>
                </a:endParaRPr>
              </a:p>
            </p:txBody>
          </p:sp>
          <p:sp>
            <p:nvSpPr>
              <p:cNvPr id="17" name="Rectangle 16">
                <a:extLst>
                  <a:ext uri="{FF2B5EF4-FFF2-40B4-BE49-F238E27FC236}">
                    <a16:creationId xmlns:a16="http://schemas.microsoft.com/office/drawing/2014/main" id="{81454E4A-44FE-FD00-D77A-5E1302F17C39}"/>
                  </a:ext>
                </a:extLst>
              </p:cNvPr>
              <p:cNvSpPr/>
              <p:nvPr/>
            </p:nvSpPr>
            <p:spPr>
              <a:xfrm>
                <a:off x="6095999" y="0"/>
                <a:ext cx="3083011" cy="443620"/>
              </a:xfrm>
              <a:prstGeom prst="rect">
                <a:avLst/>
              </a:prstGeom>
              <a:solidFill>
                <a:schemeClr val="bg1">
                  <a:lumMod val="9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r>
                  <a:rPr lang="ar-EG" dirty="0">
                    <a:solidFill>
                      <a:schemeClr val="bg1">
                        <a:lumMod val="85000"/>
                      </a:schemeClr>
                    </a:solidFill>
                    <a:latin typeface="Franklin Gothic Medium" panose="020B0603020102020204" pitchFamily="34" charset="0"/>
                  </a:rPr>
                  <a:t>مرحلة التحليل</a:t>
                </a:r>
                <a:endParaRPr lang="en-GB" dirty="0">
                  <a:solidFill>
                    <a:schemeClr val="bg1">
                      <a:lumMod val="85000"/>
                    </a:schemeClr>
                  </a:solidFill>
                  <a:latin typeface="Franklin Gothic Medium" panose="020B0603020102020204" pitchFamily="34" charset="0"/>
                </a:endParaRPr>
              </a:p>
            </p:txBody>
          </p:sp>
        </p:grpSp>
        <p:cxnSp>
          <p:nvCxnSpPr>
            <p:cNvPr id="13" name="Straight Connector 12">
              <a:extLst>
                <a:ext uri="{FF2B5EF4-FFF2-40B4-BE49-F238E27FC236}">
                  <a16:creationId xmlns:a16="http://schemas.microsoft.com/office/drawing/2014/main" id="{456CF7BB-D478-E79E-D60F-9E76286F3639}"/>
                </a:ext>
              </a:extLst>
            </p:cNvPr>
            <p:cNvCxnSpPr>
              <a:cxnSpLocks/>
            </p:cNvCxnSpPr>
            <p:nvPr/>
          </p:nvCxnSpPr>
          <p:spPr>
            <a:xfrm flipH="1">
              <a:off x="-678426" y="443620"/>
              <a:ext cx="12870425" cy="0"/>
            </a:xfrm>
            <a:prstGeom prst="line">
              <a:avLst/>
            </a:prstGeom>
            <a:ln w="76200">
              <a:solidFill>
                <a:srgbClr val="8DC641"/>
              </a:solidFill>
            </a:ln>
          </p:spPr>
          <p:style>
            <a:lnRef idx="1">
              <a:schemeClr val="accent1"/>
            </a:lnRef>
            <a:fillRef idx="0">
              <a:schemeClr val="accent1"/>
            </a:fillRef>
            <a:effectRef idx="0">
              <a:schemeClr val="accent1"/>
            </a:effectRef>
            <a:fontRef idx="minor">
              <a:schemeClr val="tx1"/>
            </a:fontRef>
          </p:style>
        </p:cxnSp>
      </p:grpSp>
      <p:sp>
        <p:nvSpPr>
          <p:cNvPr id="19" name="Oval 18">
            <a:extLst>
              <a:ext uri="{FF2B5EF4-FFF2-40B4-BE49-F238E27FC236}">
                <a16:creationId xmlns:a16="http://schemas.microsoft.com/office/drawing/2014/main" id="{6E4B364F-9AB3-A378-C7D9-1385759D8C24}"/>
              </a:ext>
            </a:extLst>
          </p:cNvPr>
          <p:cNvSpPr/>
          <p:nvPr/>
        </p:nvSpPr>
        <p:spPr>
          <a:xfrm>
            <a:off x="10356193" y="3552638"/>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20" name="Oval 19">
            <a:extLst>
              <a:ext uri="{FF2B5EF4-FFF2-40B4-BE49-F238E27FC236}">
                <a16:creationId xmlns:a16="http://schemas.microsoft.com/office/drawing/2014/main" id="{B943EC4C-8B58-619E-35F4-CDC2D2962FA4}"/>
              </a:ext>
            </a:extLst>
          </p:cNvPr>
          <p:cNvSpPr/>
          <p:nvPr/>
        </p:nvSpPr>
        <p:spPr>
          <a:xfrm>
            <a:off x="7433733" y="3063057"/>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cxnSp>
        <p:nvCxnSpPr>
          <p:cNvPr id="22" name="Straight Connector 21">
            <a:extLst>
              <a:ext uri="{FF2B5EF4-FFF2-40B4-BE49-F238E27FC236}">
                <a16:creationId xmlns:a16="http://schemas.microsoft.com/office/drawing/2014/main" id="{4CD9C8B0-9502-B72E-6EE6-CD11FEB431C7}"/>
              </a:ext>
            </a:extLst>
          </p:cNvPr>
          <p:cNvCxnSpPr>
            <a:endCxn id="10" idx="0"/>
          </p:cNvCxnSpPr>
          <p:nvPr/>
        </p:nvCxnSpPr>
        <p:spPr>
          <a:xfrm flipV="1">
            <a:off x="3446343" y="716433"/>
            <a:ext cx="5284406" cy="1744957"/>
          </a:xfrm>
          <a:prstGeom prst="line">
            <a:avLst/>
          </a:prstGeom>
          <a:ln w="76200">
            <a:solidFill>
              <a:srgbClr val="FEBB27"/>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C1E2FC0-DFA0-0363-A41C-B26C2844F260}"/>
              </a:ext>
            </a:extLst>
          </p:cNvPr>
          <p:cNvCxnSpPr>
            <a:cxnSpLocks/>
            <a:endCxn id="10" idx="2"/>
          </p:cNvCxnSpPr>
          <p:nvPr/>
        </p:nvCxnSpPr>
        <p:spPr>
          <a:xfrm>
            <a:off x="3293943" y="3216450"/>
            <a:ext cx="5436806" cy="3425294"/>
          </a:xfrm>
          <a:prstGeom prst="line">
            <a:avLst/>
          </a:prstGeom>
          <a:ln w="76200">
            <a:solidFill>
              <a:srgbClr val="FEBB27"/>
            </a:solidFill>
            <a:prstDash val="sysDash"/>
            <a:headEnd type="oval" w="med" len="med"/>
            <a:tailEnd type="oval" w="med" len="med"/>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6" name="Oval 25">
            <a:extLst>
              <a:ext uri="{FF2B5EF4-FFF2-40B4-BE49-F238E27FC236}">
                <a16:creationId xmlns:a16="http://schemas.microsoft.com/office/drawing/2014/main" id="{88354F09-2721-58CD-E262-9657D5D519A5}"/>
              </a:ext>
            </a:extLst>
          </p:cNvPr>
          <p:cNvSpPr/>
          <p:nvPr/>
        </p:nvSpPr>
        <p:spPr>
          <a:xfrm>
            <a:off x="4631368" y="4818361"/>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6">
                    <a:lumMod val="50000"/>
                  </a:schemeClr>
                </a:solidFill>
              </a:rPr>
              <a:t>1</a:t>
            </a:r>
          </a:p>
        </p:txBody>
      </p:sp>
      <p:sp>
        <p:nvSpPr>
          <p:cNvPr id="27" name="Oval 26">
            <a:extLst>
              <a:ext uri="{FF2B5EF4-FFF2-40B4-BE49-F238E27FC236}">
                <a16:creationId xmlns:a16="http://schemas.microsoft.com/office/drawing/2014/main" id="{1DAD05A5-38D5-E400-B8D7-356F17507AC9}"/>
              </a:ext>
            </a:extLst>
          </p:cNvPr>
          <p:cNvSpPr/>
          <p:nvPr/>
        </p:nvSpPr>
        <p:spPr>
          <a:xfrm>
            <a:off x="4645849" y="5656556"/>
            <a:ext cx="628410" cy="628410"/>
          </a:xfrm>
          <a:prstGeom prst="ellipse">
            <a:avLst/>
          </a:prstGeom>
          <a:solidFill>
            <a:schemeClr val="bg1"/>
          </a:solidFill>
          <a:ln w="28575">
            <a:solidFill>
              <a:srgbClr val="FFBF2B"/>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solidFill>
                  <a:schemeClr val="accent6">
                    <a:lumMod val="50000"/>
                  </a:schemeClr>
                </a:solidFill>
              </a:rPr>
              <a:t>2</a:t>
            </a:r>
            <a:endParaRPr lang="en-US" sz="3200" b="1" dirty="0">
              <a:solidFill>
                <a:schemeClr val="accent6">
                  <a:lumMod val="50000"/>
                </a:schemeClr>
              </a:solidFill>
            </a:endParaRPr>
          </a:p>
        </p:txBody>
      </p:sp>
      <p:sp>
        <p:nvSpPr>
          <p:cNvPr id="28" name="Rectangle: Rounded Corners 27">
            <a:extLst>
              <a:ext uri="{FF2B5EF4-FFF2-40B4-BE49-F238E27FC236}">
                <a16:creationId xmlns:a16="http://schemas.microsoft.com/office/drawing/2014/main" id="{D9E9267F-4055-3180-BBBB-79BFD7FA4ECC}"/>
              </a:ext>
            </a:extLst>
          </p:cNvPr>
          <p:cNvSpPr/>
          <p:nvPr/>
        </p:nvSpPr>
        <p:spPr>
          <a:xfrm>
            <a:off x="1468120" y="4951165"/>
            <a:ext cx="2902085" cy="389104"/>
          </a:xfrm>
          <a:prstGeom prst="roundRect">
            <a:avLst/>
          </a:prstGeom>
          <a:solidFill>
            <a:srgbClr val="1F9239"/>
          </a:solidFill>
          <a:ln>
            <a:solidFill>
              <a:srgbClr val="1F9239"/>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المزرعة الحضرية</a:t>
            </a:r>
            <a:endParaRPr lang="en-US" sz="2000" b="1" dirty="0">
              <a:solidFill>
                <a:schemeClr val="accent6">
                  <a:lumMod val="50000"/>
                </a:schemeClr>
              </a:solidFill>
            </a:endParaRPr>
          </a:p>
        </p:txBody>
      </p:sp>
      <p:sp>
        <p:nvSpPr>
          <p:cNvPr id="29" name="Rectangle: Rounded Corners 28">
            <a:extLst>
              <a:ext uri="{FF2B5EF4-FFF2-40B4-BE49-F238E27FC236}">
                <a16:creationId xmlns:a16="http://schemas.microsoft.com/office/drawing/2014/main" id="{75B021A9-C45A-ABF8-9C34-6B208D4977EF}"/>
              </a:ext>
            </a:extLst>
          </p:cNvPr>
          <p:cNvSpPr/>
          <p:nvPr/>
        </p:nvSpPr>
        <p:spPr>
          <a:xfrm>
            <a:off x="1468120" y="5796454"/>
            <a:ext cx="2902085" cy="389104"/>
          </a:xfrm>
          <a:prstGeom prst="roundRect">
            <a:avLst/>
          </a:prstGeom>
          <a:solidFill>
            <a:srgbClr val="7EC34C"/>
          </a:solidFill>
          <a:ln>
            <a:solidFill>
              <a:srgbClr val="7EC34C"/>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accent6">
                    <a:lumMod val="50000"/>
                  </a:schemeClr>
                </a:solidFill>
              </a:rPr>
              <a:t>مخطط المنطقة الصناعية</a:t>
            </a:r>
            <a:endParaRPr lang="en-US" sz="2000" b="1" dirty="0">
              <a:solidFill>
                <a:schemeClr val="accent6">
                  <a:lumMod val="50000"/>
                </a:schemeClr>
              </a:solidFill>
            </a:endParaRPr>
          </a:p>
        </p:txBody>
      </p:sp>
      <p:sp>
        <p:nvSpPr>
          <p:cNvPr id="5" name="Flowchart: Process 4">
            <a:extLst>
              <a:ext uri="{FF2B5EF4-FFF2-40B4-BE49-F238E27FC236}">
                <a16:creationId xmlns:a16="http://schemas.microsoft.com/office/drawing/2014/main" id="{E0FD0A5B-2628-FF48-1C3F-92735B555E01}"/>
              </a:ext>
            </a:extLst>
          </p:cNvPr>
          <p:cNvSpPr/>
          <p:nvPr/>
        </p:nvSpPr>
        <p:spPr>
          <a:xfrm>
            <a:off x="914141" y="4808736"/>
            <a:ext cx="4607035" cy="762230"/>
          </a:xfrm>
          <a:prstGeom prst="flowChartProcess">
            <a:avLst/>
          </a:prstGeom>
          <a:solidFill>
            <a:schemeClr val="bg1">
              <a:alpha val="64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769171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FFBFB06-9E92-D7E1-84B3-86368D058C80}"/>
              </a:ext>
            </a:extLst>
          </p:cNvPr>
          <p:cNvPicPr>
            <a:picLocks noChangeAspect="1"/>
          </p:cNvPicPr>
          <p:nvPr/>
        </p:nvPicPr>
        <p:blipFill rotWithShape="1">
          <a:blip r:embed="rId2"/>
          <a:srcRect t="14746" b="71181"/>
          <a:stretch/>
        </p:blipFill>
        <p:spPr>
          <a:xfrm>
            <a:off x="11484407" y="1755168"/>
            <a:ext cx="562053" cy="286892"/>
          </a:xfrm>
          <a:prstGeom prst="rect">
            <a:avLst/>
          </a:prstGeom>
        </p:spPr>
      </p:pic>
      <p:pic>
        <p:nvPicPr>
          <p:cNvPr id="3" name="Picture 2">
            <a:extLst>
              <a:ext uri="{FF2B5EF4-FFF2-40B4-BE49-F238E27FC236}">
                <a16:creationId xmlns:a16="http://schemas.microsoft.com/office/drawing/2014/main" id="{029470A8-2384-234B-66D3-118F7E40851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443" y="24938"/>
            <a:ext cx="9695650" cy="6857999"/>
          </a:xfrm>
          <a:prstGeom prst="rect">
            <a:avLst/>
          </a:prstGeom>
        </p:spPr>
      </p:pic>
      <p:sp>
        <p:nvSpPr>
          <p:cNvPr id="4" name="Rectangle 3">
            <a:extLst>
              <a:ext uri="{FF2B5EF4-FFF2-40B4-BE49-F238E27FC236}">
                <a16:creationId xmlns:a16="http://schemas.microsoft.com/office/drawing/2014/main" id="{2733D4AA-AC0E-1D40-BD56-EFD84C2CF485}"/>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759E2388-C2D4-83EA-601C-7546CD65DE45}"/>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5FA407A-884F-DCBE-E28D-AC8D0D8055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7" name="Picture 6">
            <a:extLst>
              <a:ext uri="{FF2B5EF4-FFF2-40B4-BE49-F238E27FC236}">
                <a16:creationId xmlns:a16="http://schemas.microsoft.com/office/drawing/2014/main" id="{FFC469AD-D887-061D-3DC6-34AC1B08F1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8" name="TextBox 7">
            <a:extLst>
              <a:ext uri="{FF2B5EF4-FFF2-40B4-BE49-F238E27FC236}">
                <a16:creationId xmlns:a16="http://schemas.microsoft.com/office/drawing/2014/main" id="{4C578B54-C13C-4167-46D8-13DA02F453E5}"/>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9" name="Straight Connector 8">
            <a:extLst>
              <a:ext uri="{FF2B5EF4-FFF2-40B4-BE49-F238E27FC236}">
                <a16:creationId xmlns:a16="http://schemas.microsoft.com/office/drawing/2014/main" id="{12837215-E22A-0123-11F3-FB1663868C33}"/>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1F547D59-69A4-DD7B-7DE2-8366D4E156BB}"/>
              </a:ext>
            </a:extLst>
          </p:cNvPr>
          <p:cNvGrpSpPr/>
          <p:nvPr/>
        </p:nvGrpSpPr>
        <p:grpSpPr>
          <a:xfrm>
            <a:off x="8812054" y="61813"/>
            <a:ext cx="844237" cy="1083048"/>
            <a:chOff x="8812054" y="61813"/>
            <a:chExt cx="844237" cy="1083048"/>
          </a:xfrm>
        </p:grpSpPr>
        <p:pic>
          <p:nvPicPr>
            <p:cNvPr id="10" name="Picture 9">
              <a:extLst>
                <a:ext uri="{FF2B5EF4-FFF2-40B4-BE49-F238E27FC236}">
                  <a16:creationId xmlns:a16="http://schemas.microsoft.com/office/drawing/2014/main" id="{8FEF7C27-F4DB-DE11-D00A-1442D50177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1" name="TextBox 10">
              <a:extLst>
                <a:ext uri="{FF2B5EF4-FFF2-40B4-BE49-F238E27FC236}">
                  <a16:creationId xmlns:a16="http://schemas.microsoft.com/office/drawing/2014/main" id="{AD5D8E40-6F76-9CC0-FE2C-41229AACCA75}"/>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13" name="TextBox 12">
            <a:extLst>
              <a:ext uri="{FF2B5EF4-FFF2-40B4-BE49-F238E27FC236}">
                <a16:creationId xmlns:a16="http://schemas.microsoft.com/office/drawing/2014/main" id="{784DF40C-2108-11D0-D106-840C35737FDB}"/>
              </a:ext>
            </a:extLst>
          </p:cNvPr>
          <p:cNvSpPr txBox="1"/>
          <p:nvPr/>
        </p:nvSpPr>
        <p:spPr>
          <a:xfrm>
            <a:off x="10118806" y="676506"/>
            <a:ext cx="1726971" cy="646331"/>
          </a:xfrm>
          <a:prstGeom prst="rect">
            <a:avLst/>
          </a:prstGeom>
          <a:noFill/>
        </p:spPr>
        <p:txBody>
          <a:bodyPr wrap="square" rtlCol="0">
            <a:spAutoFit/>
          </a:bodyPr>
          <a:lstStyle/>
          <a:p>
            <a:pPr algn="ctr" rtl="1"/>
            <a:r>
              <a:rPr lang="ar-EG" b="1" dirty="0">
                <a:latin typeface="Simplified Arabic" panose="02020603050405020304" pitchFamily="18" charset="-78"/>
                <a:cs typeface="Simplified Arabic" panose="02020603050405020304" pitchFamily="18" charset="-78"/>
              </a:rPr>
              <a:t>الإستخدامات الحالية للمنطقة الصناعية</a:t>
            </a:r>
            <a:endParaRPr lang="en-US" b="1" dirty="0">
              <a:latin typeface="Simplified Arabic" panose="02020603050405020304" pitchFamily="18" charset="-78"/>
              <a:cs typeface="Simplified Arabic" panose="02020603050405020304" pitchFamily="18" charset="-78"/>
            </a:endParaRPr>
          </a:p>
        </p:txBody>
      </p:sp>
      <p:pic>
        <p:nvPicPr>
          <p:cNvPr id="16" name="Picture 15">
            <a:extLst>
              <a:ext uri="{FF2B5EF4-FFF2-40B4-BE49-F238E27FC236}">
                <a16:creationId xmlns:a16="http://schemas.microsoft.com/office/drawing/2014/main" id="{8C7F7A6C-F004-E567-8CCA-ECFCF16035BB}"/>
              </a:ext>
            </a:extLst>
          </p:cNvPr>
          <p:cNvPicPr>
            <a:picLocks noChangeAspect="1"/>
          </p:cNvPicPr>
          <p:nvPr/>
        </p:nvPicPr>
        <p:blipFill rotWithShape="1">
          <a:blip r:embed="rId2"/>
          <a:srcRect b="85084"/>
          <a:stretch/>
        </p:blipFill>
        <p:spPr>
          <a:xfrm>
            <a:off x="11481320" y="2186005"/>
            <a:ext cx="562053" cy="304076"/>
          </a:xfrm>
          <a:prstGeom prst="rect">
            <a:avLst/>
          </a:prstGeom>
        </p:spPr>
      </p:pic>
      <p:sp>
        <p:nvSpPr>
          <p:cNvPr id="17" name="TextBox 16">
            <a:extLst>
              <a:ext uri="{FF2B5EF4-FFF2-40B4-BE49-F238E27FC236}">
                <a16:creationId xmlns:a16="http://schemas.microsoft.com/office/drawing/2014/main" id="{7EA32E3E-5EC0-7183-6102-687308C75FF3}"/>
              </a:ext>
            </a:extLst>
          </p:cNvPr>
          <p:cNvSpPr txBox="1"/>
          <p:nvPr/>
        </p:nvSpPr>
        <p:spPr>
          <a:xfrm>
            <a:off x="9875735" y="139191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المنطقة الصناعية</a:t>
            </a:r>
            <a:endParaRPr lang="en-US" sz="1400" b="1" dirty="0">
              <a:latin typeface="Simplified Arabic" panose="02020603050405020304" pitchFamily="18" charset="-78"/>
              <a:cs typeface="Simplified Arabic" panose="02020603050405020304" pitchFamily="18" charset="-78"/>
            </a:endParaRPr>
          </a:p>
        </p:txBody>
      </p:sp>
      <p:cxnSp>
        <p:nvCxnSpPr>
          <p:cNvPr id="18" name="Straight Connector 17">
            <a:extLst>
              <a:ext uri="{FF2B5EF4-FFF2-40B4-BE49-F238E27FC236}">
                <a16:creationId xmlns:a16="http://schemas.microsoft.com/office/drawing/2014/main" id="{72076E64-5141-0D03-3BB3-11B4986B62D4}"/>
              </a:ext>
            </a:extLst>
          </p:cNvPr>
          <p:cNvCxnSpPr>
            <a:cxnSpLocks/>
          </p:cNvCxnSpPr>
          <p:nvPr/>
        </p:nvCxnSpPr>
        <p:spPr>
          <a:xfrm>
            <a:off x="11597969" y="1549502"/>
            <a:ext cx="301357" cy="0"/>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66478BB-6C22-D39A-CEC9-684583190C95}"/>
              </a:ext>
            </a:extLst>
          </p:cNvPr>
          <p:cNvSpPr txBox="1"/>
          <p:nvPr/>
        </p:nvSpPr>
        <p:spPr>
          <a:xfrm>
            <a:off x="9869846" y="1670937"/>
            <a:ext cx="1726971" cy="523220"/>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منطقة صناعات خفيفة </a:t>
            </a:r>
          </a:p>
          <a:p>
            <a:pPr algn="r" rtl="1"/>
            <a:r>
              <a:rPr lang="ar-EG" sz="1400" b="1" dirty="0">
                <a:latin typeface="Simplified Arabic" panose="02020603050405020304" pitchFamily="18" charset="-78"/>
                <a:cs typeface="Simplified Arabic" panose="02020603050405020304" pitchFamily="18" charset="-78"/>
              </a:rPr>
              <a:t>وحرفية باحكام خاصة </a:t>
            </a:r>
            <a:endParaRPr lang="en-US" sz="1400" b="1" dirty="0">
              <a:latin typeface="Simplified Arabic" panose="02020603050405020304" pitchFamily="18" charset="-78"/>
              <a:cs typeface="Simplified Arabic" panose="02020603050405020304" pitchFamily="18" charset="-78"/>
            </a:endParaRPr>
          </a:p>
        </p:txBody>
      </p:sp>
      <p:sp>
        <p:nvSpPr>
          <p:cNvPr id="21" name="TextBox 20">
            <a:extLst>
              <a:ext uri="{FF2B5EF4-FFF2-40B4-BE49-F238E27FC236}">
                <a16:creationId xmlns:a16="http://schemas.microsoft.com/office/drawing/2014/main" id="{51D3AA82-36DC-AED7-C9BD-3BEE7217107B}"/>
              </a:ext>
            </a:extLst>
          </p:cNvPr>
          <p:cNvSpPr txBox="1"/>
          <p:nvPr/>
        </p:nvSpPr>
        <p:spPr>
          <a:xfrm>
            <a:off x="9864845" y="2185672"/>
            <a:ext cx="1726971" cy="523220"/>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منطقة صناعات خفيفة </a:t>
            </a:r>
          </a:p>
          <a:p>
            <a:pPr algn="r" rtl="1"/>
            <a:r>
              <a:rPr lang="ar-EG" sz="1400" b="1" dirty="0">
                <a:latin typeface="Simplified Arabic" panose="02020603050405020304" pitchFamily="18" charset="-78"/>
                <a:cs typeface="Simplified Arabic" panose="02020603050405020304" pitchFamily="18" charset="-78"/>
              </a:rPr>
              <a:t>وحرفية باحكام خاصة 2 </a:t>
            </a:r>
            <a:endParaRPr lang="en-US" sz="1400" b="1" dirty="0">
              <a:latin typeface="Simplified Arabic" panose="02020603050405020304" pitchFamily="18" charset="-78"/>
              <a:cs typeface="Simplified Arabic" panose="02020603050405020304" pitchFamily="18" charset="-78"/>
            </a:endParaRPr>
          </a:p>
        </p:txBody>
      </p:sp>
      <p:pic>
        <p:nvPicPr>
          <p:cNvPr id="22" name="Picture 21">
            <a:extLst>
              <a:ext uri="{FF2B5EF4-FFF2-40B4-BE49-F238E27FC236}">
                <a16:creationId xmlns:a16="http://schemas.microsoft.com/office/drawing/2014/main" id="{AABFF6CD-80B7-6836-A8AB-7470C291A3DA}"/>
              </a:ext>
            </a:extLst>
          </p:cNvPr>
          <p:cNvPicPr>
            <a:picLocks noChangeAspect="1"/>
          </p:cNvPicPr>
          <p:nvPr/>
        </p:nvPicPr>
        <p:blipFill rotWithShape="1">
          <a:blip r:embed="rId2"/>
          <a:srcRect t="29178" b="3770"/>
          <a:stretch/>
        </p:blipFill>
        <p:spPr>
          <a:xfrm>
            <a:off x="11481320" y="2675098"/>
            <a:ext cx="562053" cy="1366904"/>
          </a:xfrm>
          <a:prstGeom prst="rect">
            <a:avLst/>
          </a:prstGeom>
        </p:spPr>
      </p:pic>
      <p:sp>
        <p:nvSpPr>
          <p:cNvPr id="23" name="TextBox 22">
            <a:extLst>
              <a:ext uri="{FF2B5EF4-FFF2-40B4-BE49-F238E27FC236}">
                <a16:creationId xmlns:a16="http://schemas.microsoft.com/office/drawing/2014/main" id="{C258145B-CCF4-B14B-896C-3BACF8782938}"/>
              </a:ext>
            </a:extLst>
          </p:cNvPr>
          <p:cNvSpPr txBox="1"/>
          <p:nvPr/>
        </p:nvSpPr>
        <p:spPr>
          <a:xfrm>
            <a:off x="9875735" y="2650160"/>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أراضي دولة</a:t>
            </a:r>
            <a:endParaRPr lang="en-US" sz="1400" b="1" dirty="0">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75B90163-4F00-B0F9-F458-5DB9C4E19297}"/>
              </a:ext>
            </a:extLst>
          </p:cNvPr>
          <p:cNvSpPr txBox="1"/>
          <p:nvPr/>
        </p:nvSpPr>
        <p:spPr>
          <a:xfrm>
            <a:off x="9875735" y="2915356"/>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استخدام تجاري</a:t>
            </a:r>
            <a:endParaRPr lang="en-US" sz="1400" b="1" dirty="0">
              <a:latin typeface="Simplified Arabic" panose="02020603050405020304" pitchFamily="18" charset="-78"/>
              <a:cs typeface="Simplified Arabic" panose="02020603050405020304" pitchFamily="18" charset="-78"/>
            </a:endParaRPr>
          </a:p>
        </p:txBody>
      </p:sp>
      <p:sp>
        <p:nvSpPr>
          <p:cNvPr id="25" name="TextBox 24">
            <a:extLst>
              <a:ext uri="{FF2B5EF4-FFF2-40B4-BE49-F238E27FC236}">
                <a16:creationId xmlns:a16="http://schemas.microsoft.com/office/drawing/2014/main" id="{E48CA932-A513-3959-7FAA-036F7EC7F61A}"/>
              </a:ext>
            </a:extLst>
          </p:cNvPr>
          <p:cNvSpPr txBox="1"/>
          <p:nvPr/>
        </p:nvSpPr>
        <p:spPr>
          <a:xfrm>
            <a:off x="9864845" y="3170902"/>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حدائق عامة</a:t>
            </a:r>
            <a:endParaRPr lang="en-US" sz="1400" b="1" dirty="0">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B0E495C7-A5B2-E216-0A8B-45232A4EE4EE}"/>
              </a:ext>
            </a:extLst>
          </p:cNvPr>
          <p:cNvSpPr txBox="1"/>
          <p:nvPr/>
        </p:nvSpPr>
        <p:spPr>
          <a:xfrm>
            <a:off x="9864845" y="344992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مباني عامة</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7CB30518-A8E9-2763-8EEB-C3566768A390}"/>
              </a:ext>
            </a:extLst>
          </p:cNvPr>
          <p:cNvSpPr txBox="1"/>
          <p:nvPr/>
        </p:nvSpPr>
        <p:spPr>
          <a:xfrm>
            <a:off x="9864845" y="372368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شوارع مصدقة</a:t>
            </a:r>
            <a:endParaRPr lang="en-US" sz="1400" b="1" dirty="0">
              <a:latin typeface="Simplified Arabic" panose="02020603050405020304" pitchFamily="18" charset="-78"/>
              <a:cs typeface="Simplified Arabic" panose="02020603050405020304" pitchFamily="18" charset="-78"/>
            </a:endParaRPr>
          </a:p>
        </p:txBody>
      </p:sp>
      <p:pic>
        <p:nvPicPr>
          <p:cNvPr id="15" name="Picture 14">
            <a:extLst>
              <a:ext uri="{FF2B5EF4-FFF2-40B4-BE49-F238E27FC236}">
                <a16:creationId xmlns:a16="http://schemas.microsoft.com/office/drawing/2014/main" id="{1E143D91-C126-3546-0186-0FC3B3DA7D76}"/>
              </a:ext>
            </a:extLst>
          </p:cNvPr>
          <p:cNvPicPr>
            <a:picLocks noChangeAspect="1"/>
          </p:cNvPicPr>
          <p:nvPr/>
        </p:nvPicPr>
        <p:blipFill rotWithShape="1">
          <a:blip r:embed="rId7">
            <a:extLst>
              <a:ext uri="{28A0092B-C50C-407E-A947-70E740481C1C}">
                <a14:useLocalDpi xmlns:a14="http://schemas.microsoft.com/office/drawing/2010/main" val="0"/>
              </a:ext>
            </a:extLst>
          </a:blip>
          <a:srcRect t="92549" r="62006"/>
          <a:stretch/>
        </p:blipFill>
        <p:spPr>
          <a:xfrm>
            <a:off x="20442" y="6328923"/>
            <a:ext cx="3683743" cy="511015"/>
          </a:xfrm>
          <a:prstGeom prst="rect">
            <a:avLst/>
          </a:prstGeom>
        </p:spPr>
      </p:pic>
    </p:spTree>
    <p:extLst>
      <p:ext uri="{BB962C8B-B14F-4D97-AF65-F5344CB8AC3E}">
        <p14:creationId xmlns:p14="http://schemas.microsoft.com/office/powerpoint/2010/main" val="197211142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8480DF93-DEAC-A1F4-825B-278A0264F5D1}"/>
              </a:ext>
            </a:extLst>
          </p:cNvPr>
          <p:cNvPicPr>
            <a:picLocks noChangeAspect="1"/>
          </p:cNvPicPr>
          <p:nvPr/>
        </p:nvPicPr>
        <p:blipFill>
          <a:blip r:embed="rId2"/>
          <a:stretch>
            <a:fillRect/>
          </a:stretch>
        </p:blipFill>
        <p:spPr>
          <a:xfrm>
            <a:off x="11533565" y="1882560"/>
            <a:ext cx="593818" cy="4145308"/>
          </a:xfrm>
          <a:prstGeom prst="rect">
            <a:avLst/>
          </a:prstGeom>
        </p:spPr>
      </p:pic>
      <p:pic>
        <p:nvPicPr>
          <p:cNvPr id="3" name="Picture 2">
            <a:extLst>
              <a:ext uri="{FF2B5EF4-FFF2-40B4-BE49-F238E27FC236}">
                <a16:creationId xmlns:a16="http://schemas.microsoft.com/office/drawing/2014/main" id="{E210149B-B844-7236-1A76-75E8DCDD71B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0"/>
            <a:ext cx="9695648" cy="6857999"/>
          </a:xfrm>
          <a:prstGeom prst="rect">
            <a:avLst/>
          </a:prstGeom>
        </p:spPr>
      </p:pic>
      <p:sp>
        <p:nvSpPr>
          <p:cNvPr id="4" name="Rectangle 3">
            <a:extLst>
              <a:ext uri="{FF2B5EF4-FFF2-40B4-BE49-F238E27FC236}">
                <a16:creationId xmlns:a16="http://schemas.microsoft.com/office/drawing/2014/main" id="{6938714C-8951-1886-15C4-3D3BA247CDA5}"/>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4DBADDDA-0697-8116-BEA7-E9EC4EFD8255}"/>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E13FA8C5-7F7E-DD52-4CAB-E8120B19DC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7" name="Picture 6">
            <a:extLst>
              <a:ext uri="{FF2B5EF4-FFF2-40B4-BE49-F238E27FC236}">
                <a16:creationId xmlns:a16="http://schemas.microsoft.com/office/drawing/2014/main" id="{5AC1EFAD-64DE-DC6E-EA0D-85D7262E39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8" name="TextBox 7">
            <a:extLst>
              <a:ext uri="{FF2B5EF4-FFF2-40B4-BE49-F238E27FC236}">
                <a16:creationId xmlns:a16="http://schemas.microsoft.com/office/drawing/2014/main" id="{50D6F3A6-CB6A-EE6A-CABE-8D65E046DF5E}"/>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9" name="Straight Connector 8">
            <a:extLst>
              <a:ext uri="{FF2B5EF4-FFF2-40B4-BE49-F238E27FC236}">
                <a16:creationId xmlns:a16="http://schemas.microsoft.com/office/drawing/2014/main" id="{E6122E80-0C6E-6E22-096D-3229E742CA64}"/>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F803D593-6966-A3E0-2347-0F50469B6A70}"/>
              </a:ext>
            </a:extLst>
          </p:cNvPr>
          <p:cNvGrpSpPr/>
          <p:nvPr/>
        </p:nvGrpSpPr>
        <p:grpSpPr>
          <a:xfrm>
            <a:off x="8812054" y="61813"/>
            <a:ext cx="844237" cy="1083048"/>
            <a:chOff x="8812054" y="61813"/>
            <a:chExt cx="844237" cy="1083048"/>
          </a:xfrm>
        </p:grpSpPr>
        <p:pic>
          <p:nvPicPr>
            <p:cNvPr id="10" name="Picture 9">
              <a:extLst>
                <a:ext uri="{FF2B5EF4-FFF2-40B4-BE49-F238E27FC236}">
                  <a16:creationId xmlns:a16="http://schemas.microsoft.com/office/drawing/2014/main" id="{13781FC4-DA54-F3FC-EE11-69BFD2C7AF9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1" name="TextBox 10">
              <a:extLst>
                <a:ext uri="{FF2B5EF4-FFF2-40B4-BE49-F238E27FC236}">
                  <a16:creationId xmlns:a16="http://schemas.microsoft.com/office/drawing/2014/main" id="{7589D03F-40F5-8AD6-A707-4FD8B141FC0B}"/>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16" name="TextBox 15">
            <a:extLst>
              <a:ext uri="{FF2B5EF4-FFF2-40B4-BE49-F238E27FC236}">
                <a16:creationId xmlns:a16="http://schemas.microsoft.com/office/drawing/2014/main" id="{66B83B76-08EB-B7B5-3D69-34F033A25BBD}"/>
              </a:ext>
            </a:extLst>
          </p:cNvPr>
          <p:cNvSpPr txBox="1"/>
          <p:nvPr/>
        </p:nvSpPr>
        <p:spPr>
          <a:xfrm>
            <a:off x="9930986" y="676506"/>
            <a:ext cx="2187315" cy="646331"/>
          </a:xfrm>
          <a:prstGeom prst="rect">
            <a:avLst/>
          </a:prstGeom>
          <a:noFill/>
        </p:spPr>
        <p:txBody>
          <a:bodyPr wrap="square" rtlCol="0">
            <a:spAutoFit/>
          </a:bodyPr>
          <a:lstStyle/>
          <a:p>
            <a:pPr algn="ctr" rtl="1"/>
            <a:r>
              <a:rPr lang="ar-EG" b="1" dirty="0">
                <a:latin typeface="Simplified Arabic" panose="02020603050405020304" pitchFamily="18" charset="-78"/>
                <a:cs typeface="Simplified Arabic" panose="02020603050405020304" pitchFamily="18" charset="-78"/>
              </a:rPr>
              <a:t>الإستخدامات المقترحة للمنطقة الصناعية الزراعية</a:t>
            </a:r>
            <a:endParaRPr lang="en-US" b="1" dirty="0">
              <a:latin typeface="Simplified Arabic" panose="02020603050405020304" pitchFamily="18" charset="-78"/>
              <a:cs typeface="Simplified Arabic" panose="02020603050405020304" pitchFamily="18" charset="-78"/>
            </a:endParaRPr>
          </a:p>
        </p:txBody>
      </p:sp>
      <p:sp>
        <p:nvSpPr>
          <p:cNvPr id="17" name="TextBox 16">
            <a:extLst>
              <a:ext uri="{FF2B5EF4-FFF2-40B4-BE49-F238E27FC236}">
                <a16:creationId xmlns:a16="http://schemas.microsoft.com/office/drawing/2014/main" id="{AE56FF0F-9A54-1525-AFE8-BA9C013706C2}"/>
              </a:ext>
            </a:extLst>
          </p:cNvPr>
          <p:cNvSpPr txBox="1"/>
          <p:nvPr/>
        </p:nvSpPr>
        <p:spPr>
          <a:xfrm>
            <a:off x="9931865" y="135368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المنطقة الصناعية</a:t>
            </a:r>
            <a:endParaRPr lang="en-US" sz="1400" b="1" dirty="0">
              <a:latin typeface="Simplified Arabic" panose="02020603050405020304" pitchFamily="18" charset="-78"/>
              <a:cs typeface="Simplified Arabic" panose="02020603050405020304" pitchFamily="18" charset="-78"/>
            </a:endParaRPr>
          </a:p>
        </p:txBody>
      </p:sp>
      <p:cxnSp>
        <p:nvCxnSpPr>
          <p:cNvPr id="18" name="Straight Connector 17">
            <a:extLst>
              <a:ext uri="{FF2B5EF4-FFF2-40B4-BE49-F238E27FC236}">
                <a16:creationId xmlns:a16="http://schemas.microsoft.com/office/drawing/2014/main" id="{B6689282-56AF-C822-4225-44C7377D9824}"/>
              </a:ext>
            </a:extLst>
          </p:cNvPr>
          <p:cNvCxnSpPr>
            <a:cxnSpLocks/>
          </p:cNvCxnSpPr>
          <p:nvPr/>
        </p:nvCxnSpPr>
        <p:spPr>
          <a:xfrm>
            <a:off x="11654099" y="1511269"/>
            <a:ext cx="378687" cy="0"/>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271A9C17-C495-E377-0A75-D4E928C863D6}"/>
              </a:ext>
            </a:extLst>
          </p:cNvPr>
          <p:cNvSpPr txBox="1"/>
          <p:nvPr/>
        </p:nvSpPr>
        <p:spPr>
          <a:xfrm>
            <a:off x="9585036" y="1919043"/>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مصانع معالجة المنتجات الزراعية</a:t>
            </a:r>
            <a:endParaRPr lang="en-US" sz="1400" b="1" dirty="0">
              <a:latin typeface="Simplified Arabic" panose="02020603050405020304" pitchFamily="18" charset="-78"/>
              <a:cs typeface="Simplified Arabic" panose="02020603050405020304" pitchFamily="18" charset="-78"/>
            </a:endParaRPr>
          </a:p>
        </p:txBody>
      </p:sp>
      <p:sp>
        <p:nvSpPr>
          <p:cNvPr id="22" name="TextBox 21">
            <a:extLst>
              <a:ext uri="{FF2B5EF4-FFF2-40B4-BE49-F238E27FC236}">
                <a16:creationId xmlns:a16="http://schemas.microsoft.com/office/drawing/2014/main" id="{5507E7BE-2841-1648-CC13-82364DC7BA38}"/>
              </a:ext>
            </a:extLst>
          </p:cNvPr>
          <p:cNvSpPr txBox="1"/>
          <p:nvPr/>
        </p:nvSpPr>
        <p:spPr>
          <a:xfrm>
            <a:off x="9585036" y="2201767"/>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مصانع الأغذية المبتكرة</a:t>
            </a:r>
            <a:endParaRPr lang="en-US" sz="1400" b="1" dirty="0">
              <a:latin typeface="Simplified Arabic" panose="02020603050405020304" pitchFamily="18" charset="-78"/>
              <a:cs typeface="Simplified Arabic" panose="02020603050405020304" pitchFamily="18" charset="-78"/>
            </a:endParaRPr>
          </a:p>
        </p:txBody>
      </p:sp>
      <p:sp>
        <p:nvSpPr>
          <p:cNvPr id="23" name="TextBox 22">
            <a:extLst>
              <a:ext uri="{FF2B5EF4-FFF2-40B4-BE49-F238E27FC236}">
                <a16:creationId xmlns:a16="http://schemas.microsoft.com/office/drawing/2014/main" id="{290AC706-E337-BE66-4814-DEB38B8184DA}"/>
              </a:ext>
            </a:extLst>
          </p:cNvPr>
          <p:cNvSpPr txBox="1"/>
          <p:nvPr/>
        </p:nvSpPr>
        <p:spPr>
          <a:xfrm>
            <a:off x="9605915" y="2497468"/>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مصانع إنتاج العسل </a:t>
            </a:r>
            <a:endParaRPr lang="en-US" sz="1400" b="1" dirty="0">
              <a:latin typeface="Simplified Arabic" panose="02020603050405020304" pitchFamily="18" charset="-78"/>
              <a:cs typeface="Simplified Arabic" panose="02020603050405020304" pitchFamily="18" charset="-78"/>
            </a:endParaRPr>
          </a:p>
        </p:txBody>
      </p:sp>
      <p:sp>
        <p:nvSpPr>
          <p:cNvPr id="24" name="TextBox 23">
            <a:extLst>
              <a:ext uri="{FF2B5EF4-FFF2-40B4-BE49-F238E27FC236}">
                <a16:creationId xmlns:a16="http://schemas.microsoft.com/office/drawing/2014/main" id="{63D894B5-8B68-EC18-FA5C-68594D65ADA3}"/>
              </a:ext>
            </a:extLst>
          </p:cNvPr>
          <p:cNvSpPr txBox="1"/>
          <p:nvPr/>
        </p:nvSpPr>
        <p:spPr>
          <a:xfrm>
            <a:off x="9605915" y="2811152"/>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الصناعات الصيدلانية الزراعية</a:t>
            </a:r>
            <a:endParaRPr lang="en-US" sz="1400" b="1" dirty="0">
              <a:latin typeface="Simplified Arabic" panose="02020603050405020304" pitchFamily="18" charset="-78"/>
              <a:cs typeface="Simplified Arabic" panose="02020603050405020304" pitchFamily="18" charset="-78"/>
            </a:endParaRPr>
          </a:p>
        </p:txBody>
      </p:sp>
      <p:sp>
        <p:nvSpPr>
          <p:cNvPr id="25" name="TextBox 24">
            <a:extLst>
              <a:ext uri="{FF2B5EF4-FFF2-40B4-BE49-F238E27FC236}">
                <a16:creationId xmlns:a16="http://schemas.microsoft.com/office/drawing/2014/main" id="{14002459-21A2-2ACC-FA25-AEAE3A25F7A2}"/>
              </a:ext>
            </a:extLst>
          </p:cNvPr>
          <p:cNvSpPr txBox="1"/>
          <p:nvPr/>
        </p:nvSpPr>
        <p:spPr>
          <a:xfrm>
            <a:off x="9585294" y="3119209"/>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تصنيع الاسمدة والمبيدات الحيوية</a:t>
            </a:r>
            <a:endParaRPr lang="en-US" sz="1400" b="1" dirty="0">
              <a:latin typeface="Simplified Arabic" panose="02020603050405020304" pitchFamily="18" charset="-78"/>
              <a:cs typeface="Simplified Arabic" panose="02020603050405020304" pitchFamily="18" charset="-78"/>
            </a:endParaRPr>
          </a:p>
        </p:txBody>
      </p:sp>
      <p:sp>
        <p:nvSpPr>
          <p:cNvPr id="26" name="TextBox 25">
            <a:extLst>
              <a:ext uri="{FF2B5EF4-FFF2-40B4-BE49-F238E27FC236}">
                <a16:creationId xmlns:a16="http://schemas.microsoft.com/office/drawing/2014/main" id="{8A78F98B-1438-DC4A-D60E-6C43D5F0A65F}"/>
              </a:ext>
            </a:extLst>
          </p:cNvPr>
          <p:cNvSpPr txBox="1"/>
          <p:nvPr/>
        </p:nvSpPr>
        <p:spPr>
          <a:xfrm>
            <a:off x="9595605" y="3390392"/>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مصانع إعلاف الحيوانات</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C7376C30-858D-182C-4530-FF9857B6481A}"/>
              </a:ext>
            </a:extLst>
          </p:cNvPr>
          <p:cNvSpPr txBox="1"/>
          <p:nvPr/>
        </p:nvSpPr>
        <p:spPr>
          <a:xfrm>
            <a:off x="9585036" y="3668697"/>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صناعات خفيفة وحرفية زراعية</a:t>
            </a:r>
            <a:endParaRPr lang="en-US" sz="1400" b="1" dirty="0">
              <a:latin typeface="Simplified Arabic" panose="02020603050405020304" pitchFamily="18" charset="-78"/>
              <a:cs typeface="Simplified Arabic" panose="02020603050405020304" pitchFamily="18" charset="-78"/>
            </a:endParaRPr>
          </a:p>
        </p:txBody>
      </p:sp>
      <p:sp>
        <p:nvSpPr>
          <p:cNvPr id="28" name="TextBox 27">
            <a:extLst>
              <a:ext uri="{FF2B5EF4-FFF2-40B4-BE49-F238E27FC236}">
                <a16:creationId xmlns:a16="http://schemas.microsoft.com/office/drawing/2014/main" id="{84B05FC3-B0CE-960A-27F0-E7232F1F879B}"/>
              </a:ext>
            </a:extLst>
          </p:cNvPr>
          <p:cNvSpPr txBox="1"/>
          <p:nvPr/>
        </p:nvSpPr>
        <p:spPr>
          <a:xfrm>
            <a:off x="9595249" y="3959231"/>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أراضي دولة</a:t>
            </a:r>
            <a:endParaRPr lang="en-US" sz="1400" b="1" dirty="0">
              <a:latin typeface="Simplified Arabic" panose="02020603050405020304" pitchFamily="18" charset="-78"/>
              <a:cs typeface="Simplified Arabic" panose="02020603050405020304" pitchFamily="18" charset="-78"/>
            </a:endParaRPr>
          </a:p>
        </p:txBody>
      </p:sp>
      <p:sp>
        <p:nvSpPr>
          <p:cNvPr id="29" name="TextBox 28">
            <a:extLst>
              <a:ext uri="{FF2B5EF4-FFF2-40B4-BE49-F238E27FC236}">
                <a16:creationId xmlns:a16="http://schemas.microsoft.com/office/drawing/2014/main" id="{850CAECC-6E63-D895-BB79-181445DEF699}"/>
              </a:ext>
            </a:extLst>
          </p:cNvPr>
          <p:cNvSpPr txBox="1"/>
          <p:nvPr/>
        </p:nvSpPr>
        <p:spPr>
          <a:xfrm>
            <a:off x="9600285" y="4261289"/>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مباني عامة</a:t>
            </a:r>
            <a:endParaRPr lang="en-US" sz="1400" b="1" dirty="0">
              <a:latin typeface="Simplified Arabic" panose="02020603050405020304" pitchFamily="18" charset="-78"/>
              <a:cs typeface="Simplified Arabic" panose="02020603050405020304" pitchFamily="18" charset="-78"/>
            </a:endParaRPr>
          </a:p>
        </p:txBody>
      </p:sp>
      <p:sp>
        <p:nvSpPr>
          <p:cNvPr id="30" name="TextBox 29">
            <a:extLst>
              <a:ext uri="{FF2B5EF4-FFF2-40B4-BE49-F238E27FC236}">
                <a16:creationId xmlns:a16="http://schemas.microsoft.com/office/drawing/2014/main" id="{65801CE4-6FDD-4EC2-F564-6FBAD3BA2953}"/>
              </a:ext>
            </a:extLst>
          </p:cNvPr>
          <p:cNvSpPr txBox="1"/>
          <p:nvPr/>
        </p:nvSpPr>
        <p:spPr>
          <a:xfrm>
            <a:off x="9569712" y="4549732"/>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استخدام تجاري</a:t>
            </a:r>
            <a:endParaRPr lang="en-US" sz="1400" b="1" dirty="0">
              <a:latin typeface="Simplified Arabic" panose="02020603050405020304" pitchFamily="18" charset="-78"/>
              <a:cs typeface="Simplified Arabic" panose="02020603050405020304" pitchFamily="18" charset="-78"/>
            </a:endParaRPr>
          </a:p>
        </p:txBody>
      </p:sp>
      <p:sp>
        <p:nvSpPr>
          <p:cNvPr id="31" name="TextBox 30">
            <a:extLst>
              <a:ext uri="{FF2B5EF4-FFF2-40B4-BE49-F238E27FC236}">
                <a16:creationId xmlns:a16="http://schemas.microsoft.com/office/drawing/2014/main" id="{7E7734AB-9F8A-2D74-173E-4D6FE4124D3B}"/>
              </a:ext>
            </a:extLst>
          </p:cNvPr>
          <p:cNvSpPr txBox="1"/>
          <p:nvPr/>
        </p:nvSpPr>
        <p:spPr>
          <a:xfrm>
            <a:off x="9569712" y="4840266"/>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حدائق عامة</a:t>
            </a:r>
            <a:endParaRPr lang="en-US" sz="1400" b="1" dirty="0">
              <a:latin typeface="Simplified Arabic" panose="02020603050405020304" pitchFamily="18" charset="-78"/>
              <a:cs typeface="Simplified Arabic" panose="02020603050405020304" pitchFamily="18" charset="-78"/>
            </a:endParaRPr>
          </a:p>
        </p:txBody>
      </p:sp>
      <p:sp>
        <p:nvSpPr>
          <p:cNvPr id="32" name="TextBox 31">
            <a:extLst>
              <a:ext uri="{FF2B5EF4-FFF2-40B4-BE49-F238E27FC236}">
                <a16:creationId xmlns:a16="http://schemas.microsoft.com/office/drawing/2014/main" id="{5F181461-8EFE-08C6-B1B1-3F3F4E6A7397}"/>
              </a:ext>
            </a:extLst>
          </p:cNvPr>
          <p:cNvSpPr txBox="1"/>
          <p:nvPr/>
        </p:nvSpPr>
        <p:spPr>
          <a:xfrm>
            <a:off x="9564307" y="5123929"/>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مناطق ترفيهية وملاعب</a:t>
            </a:r>
            <a:endParaRPr lang="en-US" sz="1400" b="1" dirty="0">
              <a:latin typeface="Simplified Arabic" panose="02020603050405020304" pitchFamily="18" charset="-78"/>
              <a:cs typeface="Simplified Arabic" panose="02020603050405020304" pitchFamily="18" charset="-78"/>
            </a:endParaRPr>
          </a:p>
        </p:txBody>
      </p:sp>
      <p:sp>
        <p:nvSpPr>
          <p:cNvPr id="33" name="TextBox 32">
            <a:extLst>
              <a:ext uri="{FF2B5EF4-FFF2-40B4-BE49-F238E27FC236}">
                <a16:creationId xmlns:a16="http://schemas.microsoft.com/office/drawing/2014/main" id="{EE90A251-9E48-64D4-A8BA-7532C8C88E89}"/>
              </a:ext>
            </a:extLst>
          </p:cNvPr>
          <p:cNvSpPr txBox="1"/>
          <p:nvPr/>
        </p:nvSpPr>
        <p:spPr>
          <a:xfrm>
            <a:off x="9564307" y="5421584"/>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مناطق توزيع وتخزين</a:t>
            </a:r>
            <a:endParaRPr lang="en-US" sz="1400" b="1" dirty="0">
              <a:latin typeface="Simplified Arabic" panose="02020603050405020304" pitchFamily="18" charset="-78"/>
              <a:cs typeface="Simplified Arabic" panose="02020603050405020304" pitchFamily="18" charset="-78"/>
            </a:endParaRPr>
          </a:p>
        </p:txBody>
      </p:sp>
      <p:sp>
        <p:nvSpPr>
          <p:cNvPr id="34" name="TextBox 33">
            <a:extLst>
              <a:ext uri="{FF2B5EF4-FFF2-40B4-BE49-F238E27FC236}">
                <a16:creationId xmlns:a16="http://schemas.microsoft.com/office/drawing/2014/main" id="{6A8DA3B0-15F9-A345-3BC0-65D1AA234736}"/>
              </a:ext>
            </a:extLst>
          </p:cNvPr>
          <p:cNvSpPr txBox="1"/>
          <p:nvPr/>
        </p:nvSpPr>
        <p:spPr>
          <a:xfrm>
            <a:off x="9564307" y="5695125"/>
            <a:ext cx="2089792"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شوارع مصدقة</a:t>
            </a:r>
            <a:endParaRPr lang="en-US" sz="1400" b="1" dirty="0">
              <a:latin typeface="Simplified Arabic" panose="02020603050405020304" pitchFamily="18" charset="-78"/>
              <a:cs typeface="Simplified Arabic" panose="02020603050405020304" pitchFamily="18" charset="-78"/>
            </a:endParaRPr>
          </a:p>
        </p:txBody>
      </p:sp>
      <p:pic>
        <p:nvPicPr>
          <p:cNvPr id="35" name="Picture 34">
            <a:extLst>
              <a:ext uri="{FF2B5EF4-FFF2-40B4-BE49-F238E27FC236}">
                <a16:creationId xmlns:a16="http://schemas.microsoft.com/office/drawing/2014/main" id="{C252E45F-C24A-699D-9C17-FDFC3DBE7CE4}"/>
              </a:ext>
            </a:extLst>
          </p:cNvPr>
          <p:cNvPicPr>
            <a:picLocks noChangeAspect="1"/>
          </p:cNvPicPr>
          <p:nvPr/>
        </p:nvPicPr>
        <p:blipFill rotWithShape="1">
          <a:blip r:embed="rId7"/>
          <a:srcRect l="10544" t="80586" r="-4473" b="12905"/>
          <a:stretch/>
        </p:blipFill>
        <p:spPr>
          <a:xfrm>
            <a:off x="11568231" y="6033586"/>
            <a:ext cx="571515" cy="273607"/>
          </a:xfrm>
          <a:prstGeom prst="rect">
            <a:avLst/>
          </a:prstGeom>
        </p:spPr>
      </p:pic>
      <p:sp>
        <p:nvSpPr>
          <p:cNvPr id="36" name="TextBox 35">
            <a:extLst>
              <a:ext uri="{FF2B5EF4-FFF2-40B4-BE49-F238E27FC236}">
                <a16:creationId xmlns:a16="http://schemas.microsoft.com/office/drawing/2014/main" id="{3A80CED8-496D-D0AB-B488-337FD8D879E4}"/>
              </a:ext>
            </a:extLst>
          </p:cNvPr>
          <p:cNvSpPr txBox="1"/>
          <p:nvPr/>
        </p:nvSpPr>
        <p:spPr>
          <a:xfrm>
            <a:off x="9543648" y="6020964"/>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جامعة نابلس للتعليم المهني والتقني</a:t>
            </a:r>
            <a:endParaRPr lang="en-US" sz="1300" b="1" dirty="0">
              <a:latin typeface="Simplified Arabic" panose="02020603050405020304" pitchFamily="18" charset="-78"/>
              <a:cs typeface="Simplified Arabic" panose="02020603050405020304" pitchFamily="18" charset="-78"/>
            </a:endParaRPr>
          </a:p>
        </p:txBody>
      </p:sp>
      <p:sp>
        <p:nvSpPr>
          <p:cNvPr id="14" name="TextBox 13">
            <a:extLst>
              <a:ext uri="{FF2B5EF4-FFF2-40B4-BE49-F238E27FC236}">
                <a16:creationId xmlns:a16="http://schemas.microsoft.com/office/drawing/2014/main" id="{A8F242D3-7F39-6CC1-574C-25050762CAC7}"/>
              </a:ext>
            </a:extLst>
          </p:cNvPr>
          <p:cNvSpPr txBox="1"/>
          <p:nvPr/>
        </p:nvSpPr>
        <p:spPr>
          <a:xfrm>
            <a:off x="9931865" y="1592013"/>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حزام أخضر</a:t>
            </a:r>
            <a:endParaRPr lang="en-US" sz="1400" b="1" dirty="0">
              <a:latin typeface="Simplified Arabic" panose="02020603050405020304" pitchFamily="18" charset="-78"/>
              <a:cs typeface="Simplified Arabic" panose="02020603050405020304" pitchFamily="18" charset="-78"/>
            </a:endParaRPr>
          </a:p>
        </p:txBody>
      </p:sp>
      <p:cxnSp>
        <p:nvCxnSpPr>
          <p:cNvPr id="15" name="Straight Connector 14">
            <a:extLst>
              <a:ext uri="{FF2B5EF4-FFF2-40B4-BE49-F238E27FC236}">
                <a16:creationId xmlns:a16="http://schemas.microsoft.com/office/drawing/2014/main" id="{2C5C4457-FC43-BE4F-60EF-45D03B664426}"/>
              </a:ext>
            </a:extLst>
          </p:cNvPr>
          <p:cNvCxnSpPr>
            <a:cxnSpLocks/>
          </p:cNvCxnSpPr>
          <p:nvPr/>
        </p:nvCxnSpPr>
        <p:spPr>
          <a:xfrm>
            <a:off x="11654099" y="1749601"/>
            <a:ext cx="378687" cy="0"/>
          </a:xfrm>
          <a:prstGeom prst="line">
            <a:avLst/>
          </a:prstGeom>
          <a:ln w="76200">
            <a:solidFill>
              <a:srgbClr val="4CE600"/>
            </a:solidFill>
            <a:prstDash val="sysDot"/>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75D2AA20-7B91-9AF8-A609-6CF1850A1CC4}"/>
              </a:ext>
            </a:extLst>
          </p:cNvPr>
          <p:cNvPicPr>
            <a:picLocks noChangeAspect="1"/>
          </p:cNvPicPr>
          <p:nvPr/>
        </p:nvPicPr>
        <p:blipFill rotWithShape="1">
          <a:blip r:embed="rId8">
            <a:extLst>
              <a:ext uri="{28A0092B-C50C-407E-A947-70E740481C1C}">
                <a14:useLocalDpi xmlns:a14="http://schemas.microsoft.com/office/drawing/2010/main" val="0"/>
              </a:ext>
            </a:extLst>
          </a:blip>
          <a:srcRect t="92549" r="62006"/>
          <a:stretch/>
        </p:blipFill>
        <p:spPr>
          <a:xfrm>
            <a:off x="20442" y="6328923"/>
            <a:ext cx="3683743" cy="511015"/>
          </a:xfrm>
          <a:prstGeom prst="rect">
            <a:avLst/>
          </a:prstGeom>
        </p:spPr>
      </p:pic>
    </p:spTree>
    <p:extLst>
      <p:ext uri="{BB962C8B-B14F-4D97-AF65-F5344CB8AC3E}">
        <p14:creationId xmlns:p14="http://schemas.microsoft.com/office/powerpoint/2010/main" val="312192515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10672B40-8740-51CF-22E1-C38060FBC0DE}"/>
              </a:ext>
            </a:extLst>
          </p:cNvPr>
          <p:cNvPicPr>
            <a:picLocks noChangeAspect="1"/>
          </p:cNvPicPr>
          <p:nvPr/>
        </p:nvPicPr>
        <p:blipFill rotWithShape="1">
          <a:blip r:embed="rId2"/>
          <a:srcRect l="21896" t="18134" r="6586" b="33058"/>
          <a:stretch/>
        </p:blipFill>
        <p:spPr>
          <a:xfrm flipV="1">
            <a:off x="11727291" y="2305407"/>
            <a:ext cx="438863" cy="109984"/>
          </a:xfrm>
          <a:prstGeom prst="rect">
            <a:avLst/>
          </a:prstGeom>
        </p:spPr>
      </p:pic>
      <p:pic>
        <p:nvPicPr>
          <p:cNvPr id="56" name="Picture 55">
            <a:extLst>
              <a:ext uri="{FF2B5EF4-FFF2-40B4-BE49-F238E27FC236}">
                <a16:creationId xmlns:a16="http://schemas.microsoft.com/office/drawing/2014/main" id="{82004907-AF5F-AAB5-F97A-A1F3983E5B93}"/>
              </a:ext>
            </a:extLst>
          </p:cNvPr>
          <p:cNvPicPr>
            <a:picLocks noChangeAspect="1"/>
          </p:cNvPicPr>
          <p:nvPr/>
        </p:nvPicPr>
        <p:blipFill>
          <a:blip r:embed="rId3"/>
          <a:stretch>
            <a:fillRect/>
          </a:stretch>
        </p:blipFill>
        <p:spPr>
          <a:xfrm>
            <a:off x="11701328" y="4958551"/>
            <a:ext cx="374203" cy="435214"/>
          </a:xfrm>
          <a:prstGeom prst="rect">
            <a:avLst/>
          </a:prstGeom>
        </p:spPr>
      </p:pic>
      <p:pic>
        <p:nvPicPr>
          <p:cNvPr id="48" name="Picture 47">
            <a:extLst>
              <a:ext uri="{FF2B5EF4-FFF2-40B4-BE49-F238E27FC236}">
                <a16:creationId xmlns:a16="http://schemas.microsoft.com/office/drawing/2014/main" id="{69B54DBF-E350-EAC7-DC9C-434A0DD61EB6}"/>
              </a:ext>
            </a:extLst>
          </p:cNvPr>
          <p:cNvPicPr>
            <a:picLocks noChangeAspect="1"/>
          </p:cNvPicPr>
          <p:nvPr/>
        </p:nvPicPr>
        <p:blipFill rotWithShape="1">
          <a:blip r:embed="rId4"/>
          <a:srcRect t="18097" b="18634"/>
          <a:stretch/>
        </p:blipFill>
        <p:spPr>
          <a:xfrm>
            <a:off x="11781457" y="2477693"/>
            <a:ext cx="356953" cy="261723"/>
          </a:xfrm>
          <a:prstGeom prst="rect">
            <a:avLst/>
          </a:prstGeom>
        </p:spPr>
      </p:pic>
      <p:pic>
        <p:nvPicPr>
          <p:cNvPr id="12" name="Picture 11">
            <a:extLst>
              <a:ext uri="{FF2B5EF4-FFF2-40B4-BE49-F238E27FC236}">
                <a16:creationId xmlns:a16="http://schemas.microsoft.com/office/drawing/2014/main" id="{AE3AF1BD-1B04-931D-F6B3-6CC5D97F7FF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6895" y="-3438"/>
            <a:ext cx="9695650" cy="6857999"/>
          </a:xfrm>
          <a:prstGeom prst="rect">
            <a:avLst/>
          </a:prstGeom>
        </p:spPr>
      </p:pic>
      <p:sp>
        <p:nvSpPr>
          <p:cNvPr id="2" name="Rectangle 1">
            <a:extLst>
              <a:ext uri="{FF2B5EF4-FFF2-40B4-BE49-F238E27FC236}">
                <a16:creationId xmlns:a16="http://schemas.microsoft.com/office/drawing/2014/main" id="{42678393-BAF8-B367-FD1F-F14D285EE0A0}"/>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2FA4AEBF-6239-7E1C-945F-FA7A20FE9A5B}"/>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BA0794F-1579-79CF-37E0-B6FC07448A4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5" name="Picture 4">
            <a:extLst>
              <a:ext uri="{FF2B5EF4-FFF2-40B4-BE49-F238E27FC236}">
                <a16:creationId xmlns:a16="http://schemas.microsoft.com/office/drawing/2014/main" id="{091A2523-42F0-CB24-0634-0DEBA5D6BC4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6" name="TextBox 5">
            <a:extLst>
              <a:ext uri="{FF2B5EF4-FFF2-40B4-BE49-F238E27FC236}">
                <a16:creationId xmlns:a16="http://schemas.microsoft.com/office/drawing/2014/main" id="{063E749F-6334-8A16-5DF9-4DF9CE466F0C}"/>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7" name="Straight Connector 6">
            <a:extLst>
              <a:ext uri="{FF2B5EF4-FFF2-40B4-BE49-F238E27FC236}">
                <a16:creationId xmlns:a16="http://schemas.microsoft.com/office/drawing/2014/main" id="{64F1E8F3-5906-EB3A-E2E8-1FFA9F97025B}"/>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43FC9794-9128-7C15-0C15-2966A52316B3}"/>
              </a:ext>
            </a:extLst>
          </p:cNvPr>
          <p:cNvGrpSpPr/>
          <p:nvPr/>
        </p:nvGrpSpPr>
        <p:grpSpPr>
          <a:xfrm>
            <a:off x="8812054" y="61813"/>
            <a:ext cx="844237" cy="1083048"/>
            <a:chOff x="8812054" y="61813"/>
            <a:chExt cx="844237" cy="1083048"/>
          </a:xfrm>
        </p:grpSpPr>
        <p:pic>
          <p:nvPicPr>
            <p:cNvPr id="9" name="Picture 8">
              <a:extLst>
                <a:ext uri="{FF2B5EF4-FFF2-40B4-BE49-F238E27FC236}">
                  <a16:creationId xmlns:a16="http://schemas.microsoft.com/office/drawing/2014/main" id="{47108F31-4B51-42ED-E3D7-BD02CC37A45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0" name="TextBox 9">
              <a:extLst>
                <a:ext uri="{FF2B5EF4-FFF2-40B4-BE49-F238E27FC236}">
                  <a16:creationId xmlns:a16="http://schemas.microsoft.com/office/drawing/2014/main" id="{688C7FA9-6B88-E945-0E80-18B396295956}"/>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grpSp>
        <p:nvGrpSpPr>
          <p:cNvPr id="15" name="Group 14">
            <a:extLst>
              <a:ext uri="{FF2B5EF4-FFF2-40B4-BE49-F238E27FC236}">
                <a16:creationId xmlns:a16="http://schemas.microsoft.com/office/drawing/2014/main" id="{05066D26-1918-63D9-E14E-B27AFDA0985B}"/>
              </a:ext>
            </a:extLst>
          </p:cNvPr>
          <p:cNvGrpSpPr/>
          <p:nvPr/>
        </p:nvGrpSpPr>
        <p:grpSpPr>
          <a:xfrm>
            <a:off x="11777027" y="1570447"/>
            <a:ext cx="301357" cy="45719"/>
            <a:chOff x="11754116" y="2147483647"/>
            <a:chExt cx="180623" cy="0"/>
          </a:xfrm>
        </p:grpSpPr>
        <p:cxnSp>
          <p:nvCxnSpPr>
            <p:cNvPr id="16" name="Straight Connector 15">
              <a:extLst>
                <a:ext uri="{FF2B5EF4-FFF2-40B4-BE49-F238E27FC236}">
                  <a16:creationId xmlns:a16="http://schemas.microsoft.com/office/drawing/2014/main" id="{B3AB01F1-EE8F-22F9-97A7-9B6DC92B76E2}"/>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5ADDDD2-CB50-AE39-0B79-60996531D0E7}"/>
                </a:ext>
              </a:extLst>
            </p:cNvPr>
            <p:cNvCxnSpPr/>
            <p:nvPr/>
          </p:nvCxnSpPr>
          <p:spPr>
            <a:xfrm>
              <a:off x="11754116" y="2147483647"/>
              <a:ext cx="180623" cy="0"/>
            </a:xfrm>
            <a:prstGeom prst="line">
              <a:avLst/>
            </a:prstGeom>
            <a:ln w="38100">
              <a:solidFill>
                <a:srgbClr val="EF4F00"/>
              </a:solidFill>
            </a:ln>
          </p:spPr>
          <p:style>
            <a:lnRef idx="1">
              <a:schemeClr val="accent1"/>
            </a:lnRef>
            <a:fillRef idx="0">
              <a:schemeClr val="accent1"/>
            </a:fillRef>
            <a:effectRef idx="0">
              <a:schemeClr val="accent1"/>
            </a:effectRef>
            <a:fontRef idx="minor">
              <a:schemeClr val="tx1"/>
            </a:fontRef>
          </p:style>
        </p:cxnSp>
      </p:grpSp>
      <p:sp>
        <p:nvSpPr>
          <p:cNvPr id="18" name="TextBox 17">
            <a:extLst>
              <a:ext uri="{FF2B5EF4-FFF2-40B4-BE49-F238E27FC236}">
                <a16:creationId xmlns:a16="http://schemas.microsoft.com/office/drawing/2014/main" id="{5DA6E5DE-31D5-3222-61B4-2168BF580BC6}"/>
              </a:ext>
            </a:extLst>
          </p:cNvPr>
          <p:cNvSpPr txBox="1"/>
          <p:nvPr/>
        </p:nvSpPr>
        <p:spPr>
          <a:xfrm>
            <a:off x="10947597" y="1416291"/>
            <a:ext cx="87179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دائري </a:t>
            </a:r>
            <a:endParaRPr lang="en-US" sz="1400" b="1" dirty="0">
              <a:latin typeface="Simplified Arabic" panose="02020603050405020304" pitchFamily="18" charset="-78"/>
              <a:cs typeface="Simplified Arabic" panose="02020603050405020304" pitchFamily="18" charset="-78"/>
            </a:endParaRPr>
          </a:p>
        </p:txBody>
      </p:sp>
      <p:sp>
        <p:nvSpPr>
          <p:cNvPr id="19" name="TextBox 18">
            <a:extLst>
              <a:ext uri="{FF2B5EF4-FFF2-40B4-BE49-F238E27FC236}">
                <a16:creationId xmlns:a16="http://schemas.microsoft.com/office/drawing/2014/main" id="{8D565D5D-FCEE-41D5-F30B-1D7ACBC90248}"/>
              </a:ext>
            </a:extLst>
          </p:cNvPr>
          <p:cNvSpPr txBox="1"/>
          <p:nvPr/>
        </p:nvSpPr>
        <p:spPr>
          <a:xfrm>
            <a:off x="9749437" y="1398291"/>
            <a:ext cx="911333"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طريق رئيسي</a:t>
            </a:r>
            <a:endParaRPr lang="en-US" sz="1400" b="1" dirty="0">
              <a:latin typeface="Simplified Arabic" panose="02020603050405020304" pitchFamily="18" charset="-78"/>
              <a:cs typeface="Simplified Arabic" panose="02020603050405020304" pitchFamily="18" charset="-78"/>
            </a:endParaRPr>
          </a:p>
        </p:txBody>
      </p:sp>
      <p:grpSp>
        <p:nvGrpSpPr>
          <p:cNvPr id="20" name="Group 19">
            <a:extLst>
              <a:ext uri="{FF2B5EF4-FFF2-40B4-BE49-F238E27FC236}">
                <a16:creationId xmlns:a16="http://schemas.microsoft.com/office/drawing/2014/main" id="{CD104235-FDAA-AEBD-3879-0B710276C0E9}"/>
              </a:ext>
            </a:extLst>
          </p:cNvPr>
          <p:cNvGrpSpPr/>
          <p:nvPr/>
        </p:nvGrpSpPr>
        <p:grpSpPr>
          <a:xfrm>
            <a:off x="10623769" y="1564810"/>
            <a:ext cx="301357" cy="45719"/>
            <a:chOff x="11754116" y="2147483647"/>
            <a:chExt cx="180623" cy="0"/>
          </a:xfrm>
        </p:grpSpPr>
        <p:cxnSp>
          <p:nvCxnSpPr>
            <p:cNvPr id="21" name="Straight Connector 20">
              <a:extLst>
                <a:ext uri="{FF2B5EF4-FFF2-40B4-BE49-F238E27FC236}">
                  <a16:creationId xmlns:a16="http://schemas.microsoft.com/office/drawing/2014/main" id="{6BFDB55C-CFC6-10B5-9BC8-A8F043318CAA}"/>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5882F08-4435-9EF3-985E-6FE951428BCA}"/>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pic>
        <p:nvPicPr>
          <p:cNvPr id="23" name="Picture 22">
            <a:extLst>
              <a:ext uri="{FF2B5EF4-FFF2-40B4-BE49-F238E27FC236}">
                <a16:creationId xmlns:a16="http://schemas.microsoft.com/office/drawing/2014/main" id="{2CCCF7A7-7D73-8C08-709E-FB87A2A217EC}"/>
              </a:ext>
            </a:extLst>
          </p:cNvPr>
          <p:cNvPicPr>
            <a:picLocks noChangeAspect="1"/>
          </p:cNvPicPr>
          <p:nvPr/>
        </p:nvPicPr>
        <p:blipFill rotWithShape="1">
          <a:blip r:embed="rId9"/>
          <a:srcRect t="21464" r="-1705" b="28697"/>
          <a:stretch/>
        </p:blipFill>
        <p:spPr>
          <a:xfrm>
            <a:off x="11795108" y="2783353"/>
            <a:ext cx="310277" cy="627494"/>
          </a:xfrm>
          <a:prstGeom prst="rect">
            <a:avLst/>
          </a:prstGeom>
        </p:spPr>
      </p:pic>
      <p:sp>
        <p:nvSpPr>
          <p:cNvPr id="24" name="TextBox 23">
            <a:extLst>
              <a:ext uri="{FF2B5EF4-FFF2-40B4-BE49-F238E27FC236}">
                <a16:creationId xmlns:a16="http://schemas.microsoft.com/office/drawing/2014/main" id="{E8C44065-0CEA-02F8-1D83-AB6F0E427594}"/>
              </a:ext>
            </a:extLst>
          </p:cNvPr>
          <p:cNvSpPr txBox="1"/>
          <p:nvPr/>
        </p:nvSpPr>
        <p:spPr>
          <a:xfrm>
            <a:off x="10054486" y="168452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نقل المياه الرئيسية</a:t>
            </a:r>
            <a:endParaRPr lang="en-US" sz="1400" b="1" dirty="0">
              <a:latin typeface="Simplified Arabic" panose="02020603050405020304" pitchFamily="18" charset="-78"/>
              <a:cs typeface="Simplified Arabic" panose="02020603050405020304" pitchFamily="18" charset="-78"/>
            </a:endParaRPr>
          </a:p>
        </p:txBody>
      </p:sp>
      <p:cxnSp>
        <p:nvCxnSpPr>
          <p:cNvPr id="25" name="Straight Connector 24">
            <a:extLst>
              <a:ext uri="{FF2B5EF4-FFF2-40B4-BE49-F238E27FC236}">
                <a16:creationId xmlns:a16="http://schemas.microsoft.com/office/drawing/2014/main" id="{93ABC759-9149-34F3-2BE9-FCFCE95AEED2}"/>
              </a:ext>
            </a:extLst>
          </p:cNvPr>
          <p:cNvCxnSpPr>
            <a:cxnSpLocks/>
          </p:cNvCxnSpPr>
          <p:nvPr/>
        </p:nvCxnSpPr>
        <p:spPr>
          <a:xfrm>
            <a:off x="11776720" y="1842116"/>
            <a:ext cx="301357" cy="0"/>
          </a:xfrm>
          <a:prstGeom prst="line">
            <a:avLst/>
          </a:prstGeom>
          <a:ln w="76200">
            <a:solidFill>
              <a:srgbClr val="018CFC"/>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30FBBEEC-A9F7-A879-D5BB-1B26B6FBB126}"/>
              </a:ext>
            </a:extLst>
          </p:cNvPr>
          <p:cNvSpPr txBox="1"/>
          <p:nvPr/>
        </p:nvSpPr>
        <p:spPr>
          <a:xfrm>
            <a:off x="10071966" y="245798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عبارات المياه</a:t>
            </a:r>
            <a:endParaRPr lang="en-US" sz="1400" b="1" dirty="0">
              <a:latin typeface="Simplified Arabic" panose="02020603050405020304" pitchFamily="18" charset="-78"/>
              <a:cs typeface="Simplified Arabic" panose="02020603050405020304" pitchFamily="18" charset="-78"/>
            </a:endParaRPr>
          </a:p>
        </p:txBody>
      </p:sp>
      <p:sp>
        <p:nvSpPr>
          <p:cNvPr id="27" name="TextBox 26">
            <a:extLst>
              <a:ext uri="{FF2B5EF4-FFF2-40B4-BE49-F238E27FC236}">
                <a16:creationId xmlns:a16="http://schemas.microsoft.com/office/drawing/2014/main" id="{018035DF-43FD-89DA-9EBC-CFD49E2063F4}"/>
              </a:ext>
            </a:extLst>
          </p:cNvPr>
          <p:cNvSpPr txBox="1"/>
          <p:nvPr/>
        </p:nvSpPr>
        <p:spPr>
          <a:xfrm>
            <a:off x="10068447" y="2712281"/>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ينابيع</a:t>
            </a:r>
            <a:endParaRPr lang="en-US" sz="1400" b="1" dirty="0">
              <a:latin typeface="Simplified Arabic" panose="02020603050405020304" pitchFamily="18" charset="-78"/>
              <a:cs typeface="Simplified Arabic" panose="02020603050405020304" pitchFamily="18" charset="-78"/>
            </a:endParaRPr>
          </a:p>
        </p:txBody>
      </p:sp>
      <p:sp>
        <p:nvSpPr>
          <p:cNvPr id="28" name="TextBox 27">
            <a:extLst>
              <a:ext uri="{FF2B5EF4-FFF2-40B4-BE49-F238E27FC236}">
                <a16:creationId xmlns:a16="http://schemas.microsoft.com/office/drawing/2014/main" id="{C576BC3E-4658-1290-DE56-B4417455EFC7}"/>
              </a:ext>
            </a:extLst>
          </p:cNvPr>
          <p:cNvSpPr txBox="1"/>
          <p:nvPr/>
        </p:nvSpPr>
        <p:spPr>
          <a:xfrm>
            <a:off x="10068447" y="309043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خزانات مياه</a:t>
            </a:r>
            <a:endParaRPr lang="en-US" sz="1400" b="1" dirty="0">
              <a:latin typeface="Simplified Arabic" panose="02020603050405020304" pitchFamily="18" charset="-78"/>
              <a:cs typeface="Simplified Arabic" panose="02020603050405020304" pitchFamily="18" charset="-78"/>
            </a:endParaRPr>
          </a:p>
        </p:txBody>
      </p:sp>
      <p:sp>
        <p:nvSpPr>
          <p:cNvPr id="29" name="TextBox 28">
            <a:extLst>
              <a:ext uri="{FF2B5EF4-FFF2-40B4-BE49-F238E27FC236}">
                <a16:creationId xmlns:a16="http://schemas.microsoft.com/office/drawing/2014/main" id="{07F33D20-355A-0BBA-49FA-7D1A3E53E134}"/>
              </a:ext>
            </a:extLst>
          </p:cNvPr>
          <p:cNvSpPr txBox="1"/>
          <p:nvPr/>
        </p:nvSpPr>
        <p:spPr>
          <a:xfrm>
            <a:off x="10051940" y="391188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نقل المياه الرئيسية</a:t>
            </a:r>
            <a:endParaRPr lang="en-US" sz="1400" b="1" dirty="0">
              <a:latin typeface="Simplified Arabic" panose="02020603050405020304" pitchFamily="18" charset="-78"/>
              <a:cs typeface="Simplified Arabic" panose="02020603050405020304" pitchFamily="18" charset="-78"/>
            </a:endParaRPr>
          </a:p>
        </p:txBody>
      </p:sp>
      <p:cxnSp>
        <p:nvCxnSpPr>
          <p:cNvPr id="30" name="Straight Connector 29">
            <a:extLst>
              <a:ext uri="{FF2B5EF4-FFF2-40B4-BE49-F238E27FC236}">
                <a16:creationId xmlns:a16="http://schemas.microsoft.com/office/drawing/2014/main" id="{6D772857-4048-D7B3-5EFA-F660956DD143}"/>
              </a:ext>
            </a:extLst>
          </p:cNvPr>
          <p:cNvCxnSpPr>
            <a:cxnSpLocks/>
          </p:cNvCxnSpPr>
          <p:nvPr/>
        </p:nvCxnSpPr>
        <p:spPr>
          <a:xfrm>
            <a:off x="11774174" y="4069472"/>
            <a:ext cx="301357" cy="0"/>
          </a:xfrm>
          <a:prstGeom prst="line">
            <a:avLst/>
          </a:prstGeom>
          <a:ln w="76200">
            <a:solidFill>
              <a:srgbClr val="C9FFEE"/>
            </a:solidFill>
            <a:prstDash val="sysDot"/>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8E33CB9C-02B1-E1BC-678C-DA3905B933D2}"/>
              </a:ext>
            </a:extLst>
          </p:cNvPr>
          <p:cNvPicPr>
            <a:picLocks noChangeAspect="1"/>
          </p:cNvPicPr>
          <p:nvPr/>
        </p:nvPicPr>
        <p:blipFill rotWithShape="1">
          <a:blip r:embed="rId9"/>
          <a:srcRect t="68572" r="-1705" b="2735"/>
          <a:stretch/>
        </p:blipFill>
        <p:spPr>
          <a:xfrm>
            <a:off x="11658242" y="5750771"/>
            <a:ext cx="417289" cy="485843"/>
          </a:xfrm>
          <a:prstGeom prst="rect">
            <a:avLst/>
          </a:prstGeom>
        </p:spPr>
      </p:pic>
      <p:sp>
        <p:nvSpPr>
          <p:cNvPr id="32" name="TextBox 31">
            <a:extLst>
              <a:ext uri="{FF2B5EF4-FFF2-40B4-BE49-F238E27FC236}">
                <a16:creationId xmlns:a16="http://schemas.microsoft.com/office/drawing/2014/main" id="{0C61A428-82FC-F459-0A9C-89EDE560C34F}"/>
              </a:ext>
            </a:extLst>
          </p:cNvPr>
          <p:cNvSpPr txBox="1"/>
          <p:nvPr/>
        </p:nvSpPr>
        <p:spPr>
          <a:xfrm>
            <a:off x="9979862" y="587933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خزانات مياه</a:t>
            </a:r>
            <a:endParaRPr lang="en-US" sz="1400" b="1" dirty="0">
              <a:latin typeface="Simplified Arabic" panose="02020603050405020304" pitchFamily="18" charset="-78"/>
              <a:cs typeface="Simplified Arabic" panose="02020603050405020304" pitchFamily="18" charset="-78"/>
            </a:endParaRPr>
          </a:p>
        </p:txBody>
      </p:sp>
      <p:sp>
        <p:nvSpPr>
          <p:cNvPr id="37" name="TextBox 36">
            <a:extLst>
              <a:ext uri="{FF2B5EF4-FFF2-40B4-BE49-F238E27FC236}">
                <a16:creationId xmlns:a16="http://schemas.microsoft.com/office/drawing/2014/main" id="{2E79C677-795E-197C-E785-A9F3BD53A41F}"/>
              </a:ext>
            </a:extLst>
          </p:cNvPr>
          <p:cNvSpPr txBox="1"/>
          <p:nvPr/>
        </p:nvSpPr>
        <p:spPr>
          <a:xfrm>
            <a:off x="10067142" y="691953"/>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المنطقة الصناعية</a:t>
            </a:r>
            <a:endParaRPr lang="en-US" sz="1400" b="1" dirty="0">
              <a:latin typeface="Simplified Arabic" panose="02020603050405020304" pitchFamily="18" charset="-78"/>
              <a:cs typeface="Simplified Arabic" panose="02020603050405020304" pitchFamily="18" charset="-78"/>
            </a:endParaRPr>
          </a:p>
        </p:txBody>
      </p:sp>
      <p:cxnSp>
        <p:nvCxnSpPr>
          <p:cNvPr id="38" name="Straight Connector 37">
            <a:extLst>
              <a:ext uri="{FF2B5EF4-FFF2-40B4-BE49-F238E27FC236}">
                <a16:creationId xmlns:a16="http://schemas.microsoft.com/office/drawing/2014/main" id="{C8C80019-AFFD-9963-3720-239FD46EF7E7}"/>
              </a:ext>
            </a:extLst>
          </p:cNvPr>
          <p:cNvCxnSpPr>
            <a:cxnSpLocks/>
          </p:cNvCxnSpPr>
          <p:nvPr/>
        </p:nvCxnSpPr>
        <p:spPr>
          <a:xfrm>
            <a:off x="11789376" y="849541"/>
            <a:ext cx="301357" cy="0"/>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21615719-551A-1B68-D56E-154D246AD907}"/>
              </a:ext>
            </a:extLst>
          </p:cNvPr>
          <p:cNvSpPr txBox="1"/>
          <p:nvPr/>
        </p:nvSpPr>
        <p:spPr>
          <a:xfrm>
            <a:off x="10062405" y="903157"/>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حدود المزرعة الحضرية</a:t>
            </a:r>
            <a:endParaRPr lang="en-US" sz="1400" b="1" dirty="0">
              <a:latin typeface="Simplified Arabic" panose="02020603050405020304" pitchFamily="18" charset="-78"/>
              <a:cs typeface="Simplified Arabic" panose="02020603050405020304" pitchFamily="18" charset="-78"/>
            </a:endParaRPr>
          </a:p>
        </p:txBody>
      </p:sp>
      <p:cxnSp>
        <p:nvCxnSpPr>
          <p:cNvPr id="40" name="Straight Connector 39">
            <a:extLst>
              <a:ext uri="{FF2B5EF4-FFF2-40B4-BE49-F238E27FC236}">
                <a16:creationId xmlns:a16="http://schemas.microsoft.com/office/drawing/2014/main" id="{919DE393-E6C8-555A-C4DE-72A3AB8D644B}"/>
              </a:ext>
            </a:extLst>
          </p:cNvPr>
          <p:cNvCxnSpPr>
            <a:cxnSpLocks/>
          </p:cNvCxnSpPr>
          <p:nvPr/>
        </p:nvCxnSpPr>
        <p:spPr>
          <a:xfrm>
            <a:off x="11784639" y="1060745"/>
            <a:ext cx="301357" cy="0"/>
          </a:xfrm>
          <a:prstGeom prst="line">
            <a:avLst/>
          </a:prstGeom>
          <a:ln w="762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52BF8BF1-E332-581A-E01C-0830F6EF781D}"/>
              </a:ext>
            </a:extLst>
          </p:cNvPr>
          <p:cNvSpPr txBox="1"/>
          <p:nvPr/>
        </p:nvSpPr>
        <p:spPr>
          <a:xfrm>
            <a:off x="10442169" y="1123265"/>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sp>
        <p:nvSpPr>
          <p:cNvPr id="42" name="TextBox 41">
            <a:extLst>
              <a:ext uri="{FF2B5EF4-FFF2-40B4-BE49-F238E27FC236}">
                <a16:creationId xmlns:a16="http://schemas.microsoft.com/office/drawing/2014/main" id="{6915BA01-F51B-4937-E680-6AB61FB05F4A}"/>
              </a:ext>
            </a:extLst>
          </p:cNvPr>
          <p:cNvSpPr txBox="1"/>
          <p:nvPr/>
        </p:nvSpPr>
        <p:spPr>
          <a:xfrm>
            <a:off x="10402269" y="3380677"/>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المقترح</a:t>
            </a:r>
            <a:endParaRPr lang="en-US" b="1" dirty="0">
              <a:latin typeface="Simplified Arabic" panose="02020603050405020304" pitchFamily="18" charset="-78"/>
              <a:cs typeface="Simplified Arabic" panose="02020603050405020304" pitchFamily="18" charset="-78"/>
            </a:endParaRPr>
          </a:p>
        </p:txBody>
      </p:sp>
      <p:sp>
        <p:nvSpPr>
          <p:cNvPr id="43" name="TextBox 42">
            <a:extLst>
              <a:ext uri="{FF2B5EF4-FFF2-40B4-BE49-F238E27FC236}">
                <a16:creationId xmlns:a16="http://schemas.microsoft.com/office/drawing/2014/main" id="{DACE71C5-04DD-C5D7-61E0-4FBFA79BE19E}"/>
              </a:ext>
            </a:extLst>
          </p:cNvPr>
          <p:cNvSpPr txBox="1"/>
          <p:nvPr/>
        </p:nvSpPr>
        <p:spPr>
          <a:xfrm>
            <a:off x="10054486" y="193898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شبكة الصرف الصحي</a:t>
            </a:r>
            <a:endParaRPr lang="en-US" sz="1400" b="1" dirty="0">
              <a:latin typeface="Simplified Arabic" panose="02020603050405020304" pitchFamily="18" charset="-78"/>
              <a:cs typeface="Simplified Arabic" panose="02020603050405020304" pitchFamily="18" charset="-78"/>
            </a:endParaRPr>
          </a:p>
        </p:txBody>
      </p:sp>
      <p:cxnSp>
        <p:nvCxnSpPr>
          <p:cNvPr id="44" name="Straight Connector 43">
            <a:extLst>
              <a:ext uri="{FF2B5EF4-FFF2-40B4-BE49-F238E27FC236}">
                <a16:creationId xmlns:a16="http://schemas.microsoft.com/office/drawing/2014/main" id="{897958E2-21FA-9890-EC86-02755ACDFED0}"/>
              </a:ext>
            </a:extLst>
          </p:cNvPr>
          <p:cNvCxnSpPr>
            <a:cxnSpLocks/>
          </p:cNvCxnSpPr>
          <p:nvPr/>
        </p:nvCxnSpPr>
        <p:spPr>
          <a:xfrm>
            <a:off x="11776720" y="2096576"/>
            <a:ext cx="301357" cy="0"/>
          </a:xfrm>
          <a:prstGeom prst="line">
            <a:avLst/>
          </a:prstGeom>
          <a:ln w="76200">
            <a:solidFill>
              <a:srgbClr val="F705C1"/>
            </a:solidFill>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B6034440-DA9A-B64E-6CD3-CEB7F4E3B63D}"/>
              </a:ext>
            </a:extLst>
          </p:cNvPr>
          <p:cNvSpPr txBox="1"/>
          <p:nvPr/>
        </p:nvSpPr>
        <p:spPr>
          <a:xfrm>
            <a:off x="10011070" y="4178949"/>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خطوط نقل المياه الثانوية</a:t>
            </a:r>
            <a:endParaRPr lang="en-US" sz="1400" b="1" dirty="0">
              <a:latin typeface="Simplified Arabic" panose="02020603050405020304" pitchFamily="18" charset="-78"/>
              <a:cs typeface="Simplified Arabic" panose="02020603050405020304" pitchFamily="18" charset="-78"/>
            </a:endParaRPr>
          </a:p>
        </p:txBody>
      </p:sp>
      <p:cxnSp>
        <p:nvCxnSpPr>
          <p:cNvPr id="50" name="Straight Connector 49">
            <a:extLst>
              <a:ext uri="{FF2B5EF4-FFF2-40B4-BE49-F238E27FC236}">
                <a16:creationId xmlns:a16="http://schemas.microsoft.com/office/drawing/2014/main" id="{8CAD7EC0-C16A-915F-4F86-FA826B585C4C}"/>
              </a:ext>
            </a:extLst>
          </p:cNvPr>
          <p:cNvCxnSpPr>
            <a:cxnSpLocks/>
          </p:cNvCxnSpPr>
          <p:nvPr/>
        </p:nvCxnSpPr>
        <p:spPr>
          <a:xfrm>
            <a:off x="11733304" y="4336537"/>
            <a:ext cx="301357" cy="0"/>
          </a:xfrm>
          <a:prstGeom prst="line">
            <a:avLst/>
          </a:prstGeom>
          <a:ln w="76200">
            <a:solidFill>
              <a:srgbClr val="7CBBFB"/>
            </a:solidFill>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E0C10057-7137-6BF8-2F83-0FEA8153F1B0}"/>
              </a:ext>
            </a:extLst>
          </p:cNvPr>
          <p:cNvSpPr txBox="1"/>
          <p:nvPr/>
        </p:nvSpPr>
        <p:spPr>
          <a:xfrm>
            <a:off x="10000550" y="4444830"/>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شبكة الصرف الصحي</a:t>
            </a:r>
            <a:endParaRPr lang="en-US" sz="1400" b="1" dirty="0">
              <a:latin typeface="Simplified Arabic" panose="02020603050405020304" pitchFamily="18" charset="-78"/>
              <a:cs typeface="Simplified Arabic" panose="02020603050405020304" pitchFamily="18" charset="-78"/>
            </a:endParaRPr>
          </a:p>
        </p:txBody>
      </p:sp>
      <p:cxnSp>
        <p:nvCxnSpPr>
          <p:cNvPr id="52" name="Straight Connector 51">
            <a:extLst>
              <a:ext uri="{FF2B5EF4-FFF2-40B4-BE49-F238E27FC236}">
                <a16:creationId xmlns:a16="http://schemas.microsoft.com/office/drawing/2014/main" id="{86AF9031-8D2B-00FC-90EF-0E7EBD404474}"/>
              </a:ext>
            </a:extLst>
          </p:cNvPr>
          <p:cNvCxnSpPr>
            <a:cxnSpLocks/>
          </p:cNvCxnSpPr>
          <p:nvPr/>
        </p:nvCxnSpPr>
        <p:spPr>
          <a:xfrm>
            <a:off x="11722784" y="4602418"/>
            <a:ext cx="301357" cy="0"/>
          </a:xfrm>
          <a:prstGeom prst="line">
            <a:avLst/>
          </a:prstGeom>
          <a:ln w="76200">
            <a:solidFill>
              <a:srgbClr val="660745"/>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56E3C246-6504-FCF0-FC73-803B855E87FF}"/>
              </a:ext>
            </a:extLst>
          </p:cNvPr>
          <p:cNvSpPr txBox="1"/>
          <p:nvPr/>
        </p:nvSpPr>
        <p:spPr>
          <a:xfrm>
            <a:off x="9996889" y="4704104"/>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حزام أخضر</a:t>
            </a:r>
            <a:endParaRPr lang="en-US" sz="1400" b="1" dirty="0">
              <a:latin typeface="Simplified Arabic" panose="02020603050405020304" pitchFamily="18" charset="-78"/>
              <a:cs typeface="Simplified Arabic" panose="02020603050405020304" pitchFamily="18" charset="-78"/>
            </a:endParaRPr>
          </a:p>
        </p:txBody>
      </p:sp>
      <p:cxnSp>
        <p:nvCxnSpPr>
          <p:cNvPr id="54" name="Straight Connector 53">
            <a:extLst>
              <a:ext uri="{FF2B5EF4-FFF2-40B4-BE49-F238E27FC236}">
                <a16:creationId xmlns:a16="http://schemas.microsoft.com/office/drawing/2014/main" id="{5705B448-6D18-6E36-5440-081B708F7F5D}"/>
              </a:ext>
            </a:extLst>
          </p:cNvPr>
          <p:cNvCxnSpPr>
            <a:cxnSpLocks/>
          </p:cNvCxnSpPr>
          <p:nvPr/>
        </p:nvCxnSpPr>
        <p:spPr>
          <a:xfrm>
            <a:off x="11719123" y="4861692"/>
            <a:ext cx="301357" cy="0"/>
          </a:xfrm>
          <a:prstGeom prst="line">
            <a:avLst/>
          </a:prstGeom>
          <a:ln w="19050">
            <a:solidFill>
              <a:srgbClr val="4BB706"/>
            </a:solidFill>
            <a:prstDash val="dashDot"/>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2CF1D29D-A5F9-F5AE-3040-AE3D61227711}"/>
              </a:ext>
            </a:extLst>
          </p:cNvPr>
          <p:cNvSpPr txBox="1"/>
          <p:nvPr/>
        </p:nvSpPr>
        <p:spPr>
          <a:xfrm>
            <a:off x="9957742" y="5018488"/>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عبارات المياه</a:t>
            </a:r>
            <a:endParaRPr lang="en-US" sz="1400" b="1" dirty="0">
              <a:latin typeface="Simplified Arabic" panose="02020603050405020304" pitchFamily="18" charset="-78"/>
              <a:cs typeface="Simplified Arabic" panose="02020603050405020304" pitchFamily="18" charset="-78"/>
            </a:endParaRPr>
          </a:p>
        </p:txBody>
      </p:sp>
      <p:pic>
        <p:nvPicPr>
          <p:cNvPr id="58" name="Picture 57">
            <a:extLst>
              <a:ext uri="{FF2B5EF4-FFF2-40B4-BE49-F238E27FC236}">
                <a16:creationId xmlns:a16="http://schemas.microsoft.com/office/drawing/2014/main" id="{5C399475-0F24-B20D-6C08-AC5241B9339E}"/>
              </a:ext>
            </a:extLst>
          </p:cNvPr>
          <p:cNvPicPr>
            <a:picLocks noChangeAspect="1"/>
          </p:cNvPicPr>
          <p:nvPr/>
        </p:nvPicPr>
        <p:blipFill rotWithShape="1">
          <a:blip r:embed="rId10"/>
          <a:srcRect l="10544" t="80586" r="-4473" b="12905"/>
          <a:stretch/>
        </p:blipFill>
        <p:spPr>
          <a:xfrm>
            <a:off x="11635713" y="3712357"/>
            <a:ext cx="464555" cy="222401"/>
          </a:xfrm>
          <a:prstGeom prst="rect">
            <a:avLst/>
          </a:prstGeom>
        </p:spPr>
      </p:pic>
      <p:sp>
        <p:nvSpPr>
          <p:cNvPr id="59" name="TextBox 58">
            <a:extLst>
              <a:ext uri="{FF2B5EF4-FFF2-40B4-BE49-F238E27FC236}">
                <a16:creationId xmlns:a16="http://schemas.microsoft.com/office/drawing/2014/main" id="{49493E73-F6AC-8938-ECFE-C2D5B1C03D59}"/>
              </a:ext>
            </a:extLst>
          </p:cNvPr>
          <p:cNvSpPr txBox="1"/>
          <p:nvPr/>
        </p:nvSpPr>
        <p:spPr>
          <a:xfrm>
            <a:off x="9611130" y="3699735"/>
            <a:ext cx="2126911" cy="292388"/>
          </a:xfrm>
          <a:prstGeom prst="rect">
            <a:avLst/>
          </a:prstGeom>
          <a:noFill/>
        </p:spPr>
        <p:txBody>
          <a:bodyPr wrap="square" rtlCol="0">
            <a:spAutoFit/>
          </a:bodyPr>
          <a:lstStyle/>
          <a:p>
            <a:pPr algn="r" rtl="1"/>
            <a:r>
              <a:rPr lang="ar-EG" sz="1300" b="1" dirty="0">
                <a:latin typeface="Simplified Arabic" panose="02020603050405020304" pitchFamily="18" charset="-78"/>
                <a:cs typeface="Simplified Arabic" panose="02020603050405020304" pitchFamily="18" charset="-78"/>
              </a:rPr>
              <a:t>جامعة نابلس للتعليم المهني والتقني</a:t>
            </a:r>
            <a:endParaRPr lang="en-US" sz="1300" b="1" dirty="0">
              <a:latin typeface="Simplified Arabic" panose="02020603050405020304" pitchFamily="18" charset="-78"/>
              <a:cs typeface="Simplified Arabic" panose="02020603050405020304" pitchFamily="18" charset="-78"/>
            </a:endParaRPr>
          </a:p>
        </p:txBody>
      </p:sp>
      <p:pic>
        <p:nvPicPr>
          <p:cNvPr id="75" name="Picture 74">
            <a:extLst>
              <a:ext uri="{FF2B5EF4-FFF2-40B4-BE49-F238E27FC236}">
                <a16:creationId xmlns:a16="http://schemas.microsoft.com/office/drawing/2014/main" id="{88D14CBD-7342-C1E9-1B20-CC52827805E2}"/>
              </a:ext>
            </a:extLst>
          </p:cNvPr>
          <p:cNvPicPr>
            <a:picLocks noChangeAspect="1"/>
          </p:cNvPicPr>
          <p:nvPr/>
        </p:nvPicPr>
        <p:blipFill rotWithShape="1">
          <a:blip r:embed="rId11"/>
          <a:srcRect l="11785" t="51200" r="-11785" b="39211"/>
          <a:stretch/>
        </p:blipFill>
        <p:spPr>
          <a:xfrm>
            <a:off x="11656157" y="5362903"/>
            <a:ext cx="485842" cy="380926"/>
          </a:xfrm>
          <a:prstGeom prst="rect">
            <a:avLst/>
          </a:prstGeom>
        </p:spPr>
      </p:pic>
      <p:sp>
        <p:nvSpPr>
          <p:cNvPr id="76" name="TextBox 75">
            <a:extLst>
              <a:ext uri="{FF2B5EF4-FFF2-40B4-BE49-F238E27FC236}">
                <a16:creationId xmlns:a16="http://schemas.microsoft.com/office/drawing/2014/main" id="{166A68E1-8172-EAB5-1231-4FAF31775E5D}"/>
              </a:ext>
            </a:extLst>
          </p:cNvPr>
          <p:cNvSpPr txBox="1"/>
          <p:nvPr/>
        </p:nvSpPr>
        <p:spPr>
          <a:xfrm>
            <a:off x="9764835" y="5461779"/>
            <a:ext cx="1963566"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محطة تنقية المياه العادة</a:t>
            </a:r>
            <a:endParaRPr lang="en-US" sz="1400" b="1" dirty="0">
              <a:latin typeface="Simplified Arabic" panose="02020603050405020304" pitchFamily="18" charset="-78"/>
              <a:cs typeface="Simplified Arabic" panose="02020603050405020304" pitchFamily="18" charset="-78"/>
            </a:endParaRPr>
          </a:p>
        </p:txBody>
      </p:sp>
      <p:sp>
        <p:nvSpPr>
          <p:cNvPr id="81" name="TextBox 80">
            <a:extLst>
              <a:ext uri="{FF2B5EF4-FFF2-40B4-BE49-F238E27FC236}">
                <a16:creationId xmlns:a16="http://schemas.microsoft.com/office/drawing/2014/main" id="{F6E5E8CA-670B-536E-13E5-BB0C4F1CC0FF}"/>
              </a:ext>
            </a:extLst>
          </p:cNvPr>
          <p:cNvSpPr txBox="1"/>
          <p:nvPr/>
        </p:nvSpPr>
        <p:spPr>
          <a:xfrm>
            <a:off x="10080284" y="2189955"/>
            <a:ext cx="1726971" cy="307777"/>
          </a:xfrm>
          <a:prstGeom prst="rect">
            <a:avLst/>
          </a:prstGeom>
          <a:noFill/>
        </p:spPr>
        <p:txBody>
          <a:bodyPr wrap="square" rtlCol="0">
            <a:spAutoFit/>
          </a:bodyPr>
          <a:lstStyle/>
          <a:p>
            <a:pPr algn="r" rtl="1"/>
            <a:r>
              <a:rPr lang="ar-EG" sz="1400" b="1" dirty="0">
                <a:latin typeface="Simplified Arabic" panose="02020603050405020304" pitchFamily="18" charset="-78"/>
                <a:cs typeface="Simplified Arabic" panose="02020603050405020304" pitchFamily="18" charset="-78"/>
              </a:rPr>
              <a:t>الأودية</a:t>
            </a:r>
            <a:endParaRPr lang="en-US" sz="1400" b="1" dirty="0">
              <a:latin typeface="Simplified Arabic" panose="02020603050405020304" pitchFamily="18" charset="-78"/>
              <a:cs typeface="Simplified Arabic" panose="02020603050405020304" pitchFamily="18" charset="-78"/>
            </a:endParaRPr>
          </a:p>
        </p:txBody>
      </p:sp>
      <p:sp>
        <p:nvSpPr>
          <p:cNvPr id="96" name="Rectangle: Rounded Corners 95">
            <a:extLst>
              <a:ext uri="{FF2B5EF4-FFF2-40B4-BE49-F238E27FC236}">
                <a16:creationId xmlns:a16="http://schemas.microsoft.com/office/drawing/2014/main" id="{E7081F26-2466-FA1D-B76B-F0E7FC5E30EA}"/>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تفصيلية لقطاع المياه</a:t>
            </a:r>
          </a:p>
        </p:txBody>
      </p:sp>
      <p:pic>
        <p:nvPicPr>
          <p:cNvPr id="13" name="Picture 12">
            <a:extLst>
              <a:ext uri="{FF2B5EF4-FFF2-40B4-BE49-F238E27FC236}">
                <a16:creationId xmlns:a16="http://schemas.microsoft.com/office/drawing/2014/main" id="{0271E3E3-95B9-4DC9-53CB-DD8A840CD03F}"/>
              </a:ext>
            </a:extLst>
          </p:cNvPr>
          <p:cNvPicPr>
            <a:picLocks noChangeAspect="1"/>
          </p:cNvPicPr>
          <p:nvPr/>
        </p:nvPicPr>
        <p:blipFill rotWithShape="1">
          <a:blip r:embed="rId12">
            <a:extLst>
              <a:ext uri="{28A0092B-C50C-407E-A947-70E740481C1C}">
                <a14:useLocalDpi xmlns:a14="http://schemas.microsoft.com/office/drawing/2010/main" val="0"/>
              </a:ext>
            </a:extLst>
          </a:blip>
          <a:srcRect t="80993" r="55986"/>
          <a:stretch/>
        </p:blipFill>
        <p:spPr>
          <a:xfrm>
            <a:off x="362645" y="5617860"/>
            <a:ext cx="4267407" cy="1303506"/>
          </a:xfrm>
          <a:prstGeom prst="rect">
            <a:avLst/>
          </a:prstGeom>
        </p:spPr>
      </p:pic>
    </p:spTree>
    <p:extLst>
      <p:ext uri="{BB962C8B-B14F-4D97-AF65-F5344CB8AC3E}">
        <p14:creationId xmlns:p14="http://schemas.microsoft.com/office/powerpoint/2010/main" val="372983147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84">
            <a:extLst>
              <a:ext uri="{FF2B5EF4-FFF2-40B4-BE49-F238E27FC236}">
                <a16:creationId xmlns:a16="http://schemas.microsoft.com/office/drawing/2014/main" id="{08030378-7F4B-D7B0-37DD-A99A4B4684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1" y="0"/>
            <a:ext cx="9695650" cy="6858000"/>
          </a:xfrm>
          <a:prstGeom prst="rect">
            <a:avLst/>
          </a:prstGeom>
        </p:spPr>
      </p:pic>
      <p:pic>
        <p:nvPicPr>
          <p:cNvPr id="87" name="Picture 86">
            <a:extLst>
              <a:ext uri="{FF2B5EF4-FFF2-40B4-BE49-F238E27FC236}">
                <a16:creationId xmlns:a16="http://schemas.microsoft.com/office/drawing/2014/main" id="{E140854E-EE83-7ED9-A6B1-E281B2049F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37" y="-7146"/>
            <a:ext cx="9695650" cy="6858000"/>
          </a:xfrm>
          <a:prstGeom prst="rect">
            <a:avLst/>
          </a:prstGeom>
        </p:spPr>
      </p:pic>
      <p:pic>
        <p:nvPicPr>
          <p:cNvPr id="89" name="Picture 88">
            <a:extLst>
              <a:ext uri="{FF2B5EF4-FFF2-40B4-BE49-F238E27FC236}">
                <a16:creationId xmlns:a16="http://schemas.microsoft.com/office/drawing/2014/main" id="{13A5FD4E-F97A-6245-B496-7E816BB3C7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68" y="0"/>
            <a:ext cx="9695650" cy="6858000"/>
          </a:xfrm>
          <a:prstGeom prst="rect">
            <a:avLst/>
          </a:prstGeom>
          <a:ln>
            <a:noFill/>
          </a:ln>
          <a:effectLst>
            <a:outerShdw blurRad="292100" dist="139700" dir="2700000" algn="tl" rotWithShape="0">
              <a:srgbClr val="333333">
                <a:alpha val="65000"/>
              </a:srgbClr>
            </a:outerShdw>
          </a:effectLst>
        </p:spPr>
      </p:pic>
      <p:pic>
        <p:nvPicPr>
          <p:cNvPr id="101" name="Picture 100">
            <a:extLst>
              <a:ext uri="{FF2B5EF4-FFF2-40B4-BE49-F238E27FC236}">
                <a16:creationId xmlns:a16="http://schemas.microsoft.com/office/drawing/2014/main" id="{B89F2DAA-9069-7361-0B32-0018F502DE9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14" y="0"/>
            <a:ext cx="9695650" cy="6858000"/>
          </a:xfrm>
          <a:prstGeom prst="rect">
            <a:avLst/>
          </a:prstGeom>
        </p:spPr>
      </p:pic>
      <p:pic>
        <p:nvPicPr>
          <p:cNvPr id="107" name="Picture 106">
            <a:extLst>
              <a:ext uri="{FF2B5EF4-FFF2-40B4-BE49-F238E27FC236}">
                <a16:creationId xmlns:a16="http://schemas.microsoft.com/office/drawing/2014/main" id="{16EA7F46-547D-57A3-71B5-7955F13193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625" y="25208"/>
            <a:ext cx="9695650" cy="6858000"/>
          </a:xfrm>
          <a:prstGeom prst="rect">
            <a:avLst/>
          </a:prstGeom>
        </p:spPr>
      </p:pic>
      <p:pic>
        <p:nvPicPr>
          <p:cNvPr id="104" name="Picture 103">
            <a:extLst>
              <a:ext uri="{FF2B5EF4-FFF2-40B4-BE49-F238E27FC236}">
                <a16:creationId xmlns:a16="http://schemas.microsoft.com/office/drawing/2014/main" id="{44E4B380-C821-BA3B-917A-F6B053B4450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574" y="0"/>
            <a:ext cx="9695650" cy="6858000"/>
          </a:xfrm>
          <a:prstGeom prst="rect">
            <a:avLst/>
          </a:prstGeom>
        </p:spPr>
      </p:pic>
      <p:sp>
        <p:nvSpPr>
          <p:cNvPr id="2" name="Rectangle 1">
            <a:extLst>
              <a:ext uri="{FF2B5EF4-FFF2-40B4-BE49-F238E27FC236}">
                <a16:creationId xmlns:a16="http://schemas.microsoft.com/office/drawing/2014/main" id="{42678393-BAF8-B367-FD1F-F14D285EE0A0}"/>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2FA4AEBF-6239-7E1C-945F-FA7A20FE9A5B}"/>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BA0794F-1579-79CF-37E0-B6FC07448A4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5" name="Picture 4">
            <a:extLst>
              <a:ext uri="{FF2B5EF4-FFF2-40B4-BE49-F238E27FC236}">
                <a16:creationId xmlns:a16="http://schemas.microsoft.com/office/drawing/2014/main" id="{091A2523-42F0-CB24-0634-0DEBA5D6BC4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6" name="TextBox 5">
            <a:extLst>
              <a:ext uri="{FF2B5EF4-FFF2-40B4-BE49-F238E27FC236}">
                <a16:creationId xmlns:a16="http://schemas.microsoft.com/office/drawing/2014/main" id="{063E749F-6334-8A16-5DF9-4DF9CE466F0C}"/>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7" name="Straight Connector 6">
            <a:extLst>
              <a:ext uri="{FF2B5EF4-FFF2-40B4-BE49-F238E27FC236}">
                <a16:creationId xmlns:a16="http://schemas.microsoft.com/office/drawing/2014/main" id="{64F1E8F3-5906-EB3A-E2E8-1FFA9F97025B}"/>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43FC9794-9128-7C15-0C15-2966A52316B3}"/>
              </a:ext>
            </a:extLst>
          </p:cNvPr>
          <p:cNvGrpSpPr/>
          <p:nvPr/>
        </p:nvGrpSpPr>
        <p:grpSpPr>
          <a:xfrm>
            <a:off x="8812054" y="61813"/>
            <a:ext cx="844237" cy="1083048"/>
            <a:chOff x="8812054" y="61813"/>
            <a:chExt cx="844237" cy="1083048"/>
          </a:xfrm>
        </p:grpSpPr>
        <p:pic>
          <p:nvPicPr>
            <p:cNvPr id="9" name="Picture 8">
              <a:extLst>
                <a:ext uri="{FF2B5EF4-FFF2-40B4-BE49-F238E27FC236}">
                  <a16:creationId xmlns:a16="http://schemas.microsoft.com/office/drawing/2014/main" id="{47108F31-4B51-42ED-E3D7-BD02CC37A45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0" name="TextBox 9">
              <a:extLst>
                <a:ext uri="{FF2B5EF4-FFF2-40B4-BE49-F238E27FC236}">
                  <a16:creationId xmlns:a16="http://schemas.microsoft.com/office/drawing/2014/main" id="{688C7FA9-6B88-E945-0E80-18B396295956}"/>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37" name="TextBox 36">
            <a:extLst>
              <a:ext uri="{FF2B5EF4-FFF2-40B4-BE49-F238E27FC236}">
                <a16:creationId xmlns:a16="http://schemas.microsoft.com/office/drawing/2014/main" id="{2E79C677-795E-197C-E785-A9F3BD53A41F}"/>
              </a:ext>
            </a:extLst>
          </p:cNvPr>
          <p:cNvSpPr txBox="1"/>
          <p:nvPr/>
        </p:nvSpPr>
        <p:spPr>
          <a:xfrm>
            <a:off x="10059553" y="616093"/>
            <a:ext cx="1726971"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حدود المنطقة الصناعية</a:t>
            </a:r>
            <a:endParaRPr lang="en-US" sz="1400" dirty="0">
              <a:latin typeface="Simplified Arabic" panose="02020603050405020304" pitchFamily="18" charset="-78"/>
              <a:cs typeface="Simplified Arabic" panose="02020603050405020304" pitchFamily="18" charset="-78"/>
            </a:endParaRPr>
          </a:p>
        </p:txBody>
      </p:sp>
      <p:cxnSp>
        <p:nvCxnSpPr>
          <p:cNvPr id="38" name="Straight Connector 37">
            <a:extLst>
              <a:ext uri="{FF2B5EF4-FFF2-40B4-BE49-F238E27FC236}">
                <a16:creationId xmlns:a16="http://schemas.microsoft.com/office/drawing/2014/main" id="{C8C80019-AFFD-9963-3720-239FD46EF7E7}"/>
              </a:ext>
            </a:extLst>
          </p:cNvPr>
          <p:cNvCxnSpPr>
            <a:cxnSpLocks/>
          </p:cNvCxnSpPr>
          <p:nvPr/>
        </p:nvCxnSpPr>
        <p:spPr>
          <a:xfrm>
            <a:off x="11781787" y="773681"/>
            <a:ext cx="301357" cy="0"/>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21615719-551A-1B68-D56E-154D246AD907}"/>
              </a:ext>
            </a:extLst>
          </p:cNvPr>
          <p:cNvSpPr txBox="1"/>
          <p:nvPr/>
        </p:nvSpPr>
        <p:spPr>
          <a:xfrm>
            <a:off x="10054816" y="827297"/>
            <a:ext cx="1726971"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حدود المزرعة الحضرية</a:t>
            </a:r>
            <a:endParaRPr lang="en-US" sz="1400" dirty="0">
              <a:latin typeface="Simplified Arabic" panose="02020603050405020304" pitchFamily="18" charset="-78"/>
              <a:cs typeface="Simplified Arabic" panose="02020603050405020304" pitchFamily="18" charset="-78"/>
            </a:endParaRPr>
          </a:p>
        </p:txBody>
      </p:sp>
      <p:cxnSp>
        <p:nvCxnSpPr>
          <p:cNvPr id="40" name="Straight Connector 39">
            <a:extLst>
              <a:ext uri="{FF2B5EF4-FFF2-40B4-BE49-F238E27FC236}">
                <a16:creationId xmlns:a16="http://schemas.microsoft.com/office/drawing/2014/main" id="{919DE393-E6C8-555A-C4DE-72A3AB8D644B}"/>
              </a:ext>
            </a:extLst>
          </p:cNvPr>
          <p:cNvCxnSpPr>
            <a:cxnSpLocks/>
          </p:cNvCxnSpPr>
          <p:nvPr/>
        </p:nvCxnSpPr>
        <p:spPr>
          <a:xfrm>
            <a:off x="11777050" y="984885"/>
            <a:ext cx="301357" cy="0"/>
          </a:xfrm>
          <a:prstGeom prst="line">
            <a:avLst/>
          </a:prstGeom>
          <a:ln w="762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52BF8BF1-E332-581A-E01C-0830F6EF781D}"/>
              </a:ext>
            </a:extLst>
          </p:cNvPr>
          <p:cNvSpPr txBox="1"/>
          <p:nvPr/>
        </p:nvSpPr>
        <p:spPr>
          <a:xfrm>
            <a:off x="10434580" y="1047405"/>
            <a:ext cx="1726971" cy="369332"/>
          </a:xfrm>
          <a:prstGeom prst="rect">
            <a:avLst/>
          </a:prstGeom>
          <a:noFill/>
        </p:spPr>
        <p:txBody>
          <a:bodyPr wrap="square" rtlCol="0">
            <a:spAutoFit/>
          </a:bodyPr>
          <a:lstStyle/>
          <a:p>
            <a:pPr algn="r" rtl="1"/>
            <a:r>
              <a:rPr lang="ar-EG" b="1" dirty="0">
                <a:latin typeface="Simplified Arabic" panose="02020603050405020304" pitchFamily="18" charset="-78"/>
                <a:cs typeface="Simplified Arabic" panose="02020603050405020304" pitchFamily="18" charset="-78"/>
              </a:rPr>
              <a:t>الوضع القائم</a:t>
            </a:r>
            <a:endParaRPr lang="en-US" b="1" dirty="0">
              <a:latin typeface="Simplified Arabic" panose="02020603050405020304" pitchFamily="18" charset="-78"/>
              <a:cs typeface="Simplified Arabic" panose="02020603050405020304" pitchFamily="18" charset="-78"/>
            </a:endParaRPr>
          </a:p>
        </p:txBody>
      </p:sp>
      <p:sp>
        <p:nvSpPr>
          <p:cNvPr id="96" name="Rectangle: Rounded Corners 95">
            <a:extLst>
              <a:ext uri="{FF2B5EF4-FFF2-40B4-BE49-F238E27FC236}">
                <a16:creationId xmlns:a16="http://schemas.microsoft.com/office/drawing/2014/main" id="{E7081F26-2466-FA1D-B76B-F0E7FC5E30EA}"/>
              </a:ext>
            </a:extLst>
          </p:cNvPr>
          <p:cNvSpPr/>
          <p:nvPr/>
        </p:nvSpPr>
        <p:spPr>
          <a:xfrm>
            <a:off x="3023281" y="49757"/>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التكامل الزراعي الصناعي</a:t>
            </a:r>
          </a:p>
        </p:txBody>
      </p:sp>
      <p:sp>
        <p:nvSpPr>
          <p:cNvPr id="45" name="Rectangle: Rounded Corners 44">
            <a:extLst>
              <a:ext uri="{FF2B5EF4-FFF2-40B4-BE49-F238E27FC236}">
                <a16:creationId xmlns:a16="http://schemas.microsoft.com/office/drawing/2014/main" id="{038889B6-E173-BF55-552B-AEACFB8D4F34}"/>
              </a:ext>
            </a:extLst>
          </p:cNvPr>
          <p:cNvSpPr/>
          <p:nvPr/>
        </p:nvSpPr>
        <p:spPr>
          <a:xfrm>
            <a:off x="1229758" y="5006086"/>
            <a:ext cx="2801458" cy="1040754"/>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نلاحظ التكامل بين المواقع والانشطة الزراعية و الصناعات الزراعية ايضا</a:t>
            </a:r>
          </a:p>
        </p:txBody>
      </p:sp>
      <p:sp>
        <p:nvSpPr>
          <p:cNvPr id="46" name="Oval 45">
            <a:extLst>
              <a:ext uri="{FF2B5EF4-FFF2-40B4-BE49-F238E27FC236}">
                <a16:creationId xmlns:a16="http://schemas.microsoft.com/office/drawing/2014/main" id="{53DEA51C-AE2F-6926-A511-DF85BD340BC2}"/>
              </a:ext>
            </a:extLst>
          </p:cNvPr>
          <p:cNvSpPr/>
          <p:nvPr/>
        </p:nvSpPr>
        <p:spPr>
          <a:xfrm>
            <a:off x="2271463" y="1269260"/>
            <a:ext cx="1307691" cy="1165307"/>
          </a:xfrm>
          <a:prstGeom prst="ellipse">
            <a:avLst/>
          </a:prstGeom>
          <a:solidFill>
            <a:schemeClr val="bg1">
              <a:alpha val="27000"/>
            </a:schemeClr>
          </a:solidFill>
          <a:ln w="57150">
            <a:solidFill>
              <a:srgbClr val="FFFFFF"/>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5" name="Connector: Elbow 54">
            <a:extLst>
              <a:ext uri="{FF2B5EF4-FFF2-40B4-BE49-F238E27FC236}">
                <a16:creationId xmlns:a16="http://schemas.microsoft.com/office/drawing/2014/main" id="{C3AA2B58-7678-0739-FCC2-7C891619AD5E}"/>
              </a:ext>
            </a:extLst>
          </p:cNvPr>
          <p:cNvCxnSpPr>
            <a:stCxn id="46" idx="6"/>
          </p:cNvCxnSpPr>
          <p:nvPr/>
        </p:nvCxnSpPr>
        <p:spPr>
          <a:xfrm flipV="1">
            <a:off x="3579154" y="999730"/>
            <a:ext cx="2059646" cy="852184"/>
          </a:xfrm>
          <a:prstGeom prst="bentConnector3">
            <a:avLst/>
          </a:prstGeom>
          <a:ln w="28575">
            <a:solidFill>
              <a:srgbClr val="FFFFFF"/>
            </a:solidFill>
            <a:prstDash val="sysDash"/>
            <a:tailEnd type="triangle"/>
          </a:ln>
          <a:effectLst>
            <a:outerShdw blurRad="635000" dist="38100" dir="5400000" sx="200000" sy="200000" algn="t" rotWithShape="0">
              <a:schemeClr val="accent6">
                <a:alpha val="40000"/>
              </a:schemeClr>
            </a:outerShdw>
          </a:effectLst>
        </p:spPr>
        <p:style>
          <a:lnRef idx="1">
            <a:schemeClr val="accent1"/>
          </a:lnRef>
          <a:fillRef idx="0">
            <a:schemeClr val="accent1"/>
          </a:fillRef>
          <a:effectRef idx="0">
            <a:schemeClr val="accent1"/>
          </a:effectRef>
          <a:fontRef idx="minor">
            <a:schemeClr val="tx1"/>
          </a:fontRef>
        </p:style>
      </p:cxnSp>
      <p:sp>
        <p:nvSpPr>
          <p:cNvPr id="60" name="Rectangle: Rounded Corners 59">
            <a:extLst>
              <a:ext uri="{FF2B5EF4-FFF2-40B4-BE49-F238E27FC236}">
                <a16:creationId xmlns:a16="http://schemas.microsoft.com/office/drawing/2014/main" id="{2B607AC2-9758-8F0C-7975-6C1B49E37680}"/>
              </a:ext>
            </a:extLst>
          </p:cNvPr>
          <p:cNvSpPr/>
          <p:nvPr/>
        </p:nvSpPr>
        <p:spPr>
          <a:xfrm>
            <a:off x="5679275" y="489598"/>
            <a:ext cx="2649121" cy="1075212"/>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مواقع التخزين والتوزيع متكاملة مع مناطق تجميع ونقل المزروعات (</a:t>
            </a:r>
            <a:r>
              <a:rPr lang="en-US"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(gateway</a:t>
            </a:r>
            <a:endParaRPr lang="ar-EG"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sp>
        <p:nvSpPr>
          <p:cNvPr id="74" name="Oval 73">
            <a:extLst>
              <a:ext uri="{FF2B5EF4-FFF2-40B4-BE49-F238E27FC236}">
                <a16:creationId xmlns:a16="http://schemas.microsoft.com/office/drawing/2014/main" id="{5C7F43C2-12A9-6D4E-77D0-C4C9FC9AD181}"/>
              </a:ext>
            </a:extLst>
          </p:cNvPr>
          <p:cNvSpPr/>
          <p:nvPr/>
        </p:nvSpPr>
        <p:spPr>
          <a:xfrm>
            <a:off x="311434" y="3380677"/>
            <a:ext cx="374807" cy="313800"/>
          </a:xfrm>
          <a:prstGeom prst="ellipse">
            <a:avLst/>
          </a:prstGeom>
          <a:solidFill>
            <a:schemeClr val="accent6">
              <a:alpha val="25000"/>
            </a:schemeClr>
          </a:solidFill>
          <a:ln w="28575">
            <a:solidFill>
              <a:srgbClr val="00FF00"/>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B72E6D81-7E1F-600E-7228-E4C9219CC8AF}"/>
              </a:ext>
            </a:extLst>
          </p:cNvPr>
          <p:cNvSpPr/>
          <p:nvPr/>
        </p:nvSpPr>
        <p:spPr>
          <a:xfrm rot="1219168">
            <a:off x="959220" y="3563426"/>
            <a:ext cx="374807" cy="472419"/>
          </a:xfrm>
          <a:prstGeom prst="ellipse">
            <a:avLst/>
          </a:prstGeom>
          <a:solidFill>
            <a:schemeClr val="accent6">
              <a:alpha val="25000"/>
            </a:schemeClr>
          </a:solidFill>
          <a:ln w="28575">
            <a:solidFill>
              <a:srgbClr val="00FF00"/>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CC3D9E89-30CC-C1AC-1703-564ED1F8D09E}"/>
              </a:ext>
            </a:extLst>
          </p:cNvPr>
          <p:cNvSpPr/>
          <p:nvPr/>
        </p:nvSpPr>
        <p:spPr>
          <a:xfrm>
            <a:off x="1763678" y="1932965"/>
            <a:ext cx="374807" cy="313800"/>
          </a:xfrm>
          <a:prstGeom prst="ellipse">
            <a:avLst/>
          </a:prstGeom>
          <a:solidFill>
            <a:schemeClr val="accent6">
              <a:alpha val="25000"/>
            </a:schemeClr>
          </a:solidFill>
          <a:ln w="28575">
            <a:solidFill>
              <a:srgbClr val="00FF00"/>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0D57F44B-143F-A9D8-1CB5-5768EAFC4597}"/>
              </a:ext>
            </a:extLst>
          </p:cNvPr>
          <p:cNvSpPr/>
          <p:nvPr/>
        </p:nvSpPr>
        <p:spPr>
          <a:xfrm>
            <a:off x="904209" y="1564810"/>
            <a:ext cx="374807" cy="313800"/>
          </a:xfrm>
          <a:prstGeom prst="ellipse">
            <a:avLst/>
          </a:prstGeom>
          <a:solidFill>
            <a:schemeClr val="accent6">
              <a:alpha val="25000"/>
            </a:schemeClr>
          </a:solidFill>
          <a:ln w="28575">
            <a:solidFill>
              <a:srgbClr val="00FF00"/>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E2687BED-C9CF-CA5A-1C90-EA7DC2084D77}"/>
              </a:ext>
            </a:extLst>
          </p:cNvPr>
          <p:cNvSpPr/>
          <p:nvPr/>
        </p:nvSpPr>
        <p:spPr>
          <a:xfrm>
            <a:off x="1984723" y="1335697"/>
            <a:ext cx="374807" cy="313800"/>
          </a:xfrm>
          <a:prstGeom prst="ellipse">
            <a:avLst/>
          </a:prstGeom>
          <a:solidFill>
            <a:schemeClr val="accent6">
              <a:alpha val="25000"/>
            </a:schemeClr>
          </a:solidFill>
          <a:ln w="28575">
            <a:solidFill>
              <a:srgbClr val="00FF00"/>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F6992C0B-CFFE-3C4F-ED8C-F4C728A97092}"/>
              </a:ext>
            </a:extLst>
          </p:cNvPr>
          <p:cNvSpPr/>
          <p:nvPr/>
        </p:nvSpPr>
        <p:spPr>
          <a:xfrm>
            <a:off x="8352457" y="4721399"/>
            <a:ext cx="813077" cy="569374"/>
          </a:xfrm>
          <a:prstGeom prst="ellipse">
            <a:avLst/>
          </a:prstGeom>
          <a:solidFill>
            <a:schemeClr val="accent5">
              <a:lumMod val="60000"/>
              <a:lumOff val="40000"/>
              <a:alpha val="25000"/>
            </a:schemeClr>
          </a:solidFill>
          <a:ln w="28575">
            <a:solidFill>
              <a:schemeClr val="accent5"/>
            </a:solidFill>
            <a:prstDash val="dash"/>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Rounded Corners 89">
            <a:extLst>
              <a:ext uri="{FF2B5EF4-FFF2-40B4-BE49-F238E27FC236}">
                <a16:creationId xmlns:a16="http://schemas.microsoft.com/office/drawing/2014/main" id="{4F8EE51E-B118-A0BD-482A-79F639DE3D08}"/>
              </a:ext>
            </a:extLst>
          </p:cNvPr>
          <p:cNvSpPr/>
          <p:nvPr/>
        </p:nvSpPr>
        <p:spPr>
          <a:xfrm>
            <a:off x="1244987" y="5007210"/>
            <a:ext cx="2786229" cy="1039629"/>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نلاحظ التكامل التكنولوجي والاستدامة البيئية </a:t>
            </a:r>
          </a:p>
        </p:txBody>
      </p:sp>
      <p:cxnSp>
        <p:nvCxnSpPr>
          <p:cNvPr id="92" name="Connector: Elbow 91">
            <a:extLst>
              <a:ext uri="{FF2B5EF4-FFF2-40B4-BE49-F238E27FC236}">
                <a16:creationId xmlns:a16="http://schemas.microsoft.com/office/drawing/2014/main" id="{2861D4DF-61E5-384F-7A0D-DD41DCA0C493}"/>
              </a:ext>
            </a:extLst>
          </p:cNvPr>
          <p:cNvCxnSpPr>
            <a:cxnSpLocks/>
            <a:endCxn id="97" idx="1"/>
          </p:cNvCxnSpPr>
          <p:nvPr/>
        </p:nvCxnSpPr>
        <p:spPr>
          <a:xfrm>
            <a:off x="1883780" y="1166193"/>
            <a:ext cx="3881034" cy="766772"/>
          </a:xfrm>
          <a:prstGeom prst="bentConnector3">
            <a:avLst/>
          </a:prstGeom>
          <a:ln w="28575">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3" name="Connector: Elbow 92">
            <a:extLst>
              <a:ext uri="{FF2B5EF4-FFF2-40B4-BE49-F238E27FC236}">
                <a16:creationId xmlns:a16="http://schemas.microsoft.com/office/drawing/2014/main" id="{5C65FA71-7C4D-6629-4DC7-65B49349BF99}"/>
              </a:ext>
            </a:extLst>
          </p:cNvPr>
          <p:cNvCxnSpPr>
            <a:cxnSpLocks/>
            <a:endCxn id="97" idx="2"/>
          </p:cNvCxnSpPr>
          <p:nvPr/>
        </p:nvCxnSpPr>
        <p:spPr>
          <a:xfrm rot="16200000" flipV="1">
            <a:off x="6563187" y="2728774"/>
            <a:ext cx="2717088" cy="1780649"/>
          </a:xfrm>
          <a:prstGeom prst="bentConnector3">
            <a:avLst/>
          </a:prstGeom>
          <a:ln w="28575">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97" name="Rectangle: Rounded Corners 96">
            <a:extLst>
              <a:ext uri="{FF2B5EF4-FFF2-40B4-BE49-F238E27FC236}">
                <a16:creationId xmlns:a16="http://schemas.microsoft.com/office/drawing/2014/main" id="{7809790F-89D2-9C31-0CE2-80E96A2DF3EA}"/>
              </a:ext>
            </a:extLst>
          </p:cNvPr>
          <p:cNvSpPr/>
          <p:nvPr/>
        </p:nvSpPr>
        <p:spPr>
          <a:xfrm>
            <a:off x="5764814" y="1605375"/>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التكامل التكنولوجي </a:t>
            </a:r>
          </a:p>
        </p:txBody>
      </p:sp>
      <p:sp>
        <p:nvSpPr>
          <p:cNvPr id="102" name="Rectangle: Rounded Corners 101">
            <a:extLst>
              <a:ext uri="{FF2B5EF4-FFF2-40B4-BE49-F238E27FC236}">
                <a16:creationId xmlns:a16="http://schemas.microsoft.com/office/drawing/2014/main" id="{8048F197-56DC-7EC8-33A2-F4479D23ED20}"/>
              </a:ext>
            </a:extLst>
          </p:cNvPr>
          <p:cNvSpPr/>
          <p:nvPr/>
        </p:nvSpPr>
        <p:spPr>
          <a:xfrm>
            <a:off x="1242819" y="5025661"/>
            <a:ext cx="2786229" cy="1021178"/>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تكامل البنية التحتية المائية </a:t>
            </a:r>
          </a:p>
        </p:txBody>
      </p:sp>
      <p:sp>
        <p:nvSpPr>
          <p:cNvPr id="105" name="Rectangle: Rounded Corners 104">
            <a:extLst>
              <a:ext uri="{FF2B5EF4-FFF2-40B4-BE49-F238E27FC236}">
                <a16:creationId xmlns:a16="http://schemas.microsoft.com/office/drawing/2014/main" id="{822B887E-EE73-5D2A-1E70-221017904458}"/>
              </a:ext>
            </a:extLst>
          </p:cNvPr>
          <p:cNvSpPr/>
          <p:nvPr/>
        </p:nvSpPr>
        <p:spPr>
          <a:xfrm>
            <a:off x="1264059" y="5011881"/>
            <a:ext cx="2764989" cy="1021178"/>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تكامل مرافق البنى التحتية المائية</a:t>
            </a:r>
          </a:p>
        </p:txBody>
      </p:sp>
      <p:sp>
        <p:nvSpPr>
          <p:cNvPr id="108" name="Rectangle: Rounded Corners 107">
            <a:extLst>
              <a:ext uri="{FF2B5EF4-FFF2-40B4-BE49-F238E27FC236}">
                <a16:creationId xmlns:a16="http://schemas.microsoft.com/office/drawing/2014/main" id="{A30D4071-F2D5-5CE7-F887-C6D1DD7C865C}"/>
              </a:ext>
            </a:extLst>
          </p:cNvPr>
          <p:cNvSpPr/>
          <p:nvPr/>
        </p:nvSpPr>
        <p:spPr>
          <a:xfrm>
            <a:off x="1244400" y="4992295"/>
            <a:ext cx="2764989" cy="1021177"/>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التفاعل الإجتماعي</a:t>
            </a:r>
          </a:p>
        </p:txBody>
      </p:sp>
      <p:pic>
        <p:nvPicPr>
          <p:cNvPr id="11" name="Picture 10">
            <a:extLst>
              <a:ext uri="{FF2B5EF4-FFF2-40B4-BE49-F238E27FC236}">
                <a16:creationId xmlns:a16="http://schemas.microsoft.com/office/drawing/2014/main" id="{7BC52350-C407-AF40-3D22-94B3A131D4BE}"/>
              </a:ext>
            </a:extLst>
          </p:cNvPr>
          <p:cNvPicPr>
            <a:picLocks noChangeAspect="1"/>
          </p:cNvPicPr>
          <p:nvPr/>
        </p:nvPicPr>
        <p:blipFill rotWithShape="1">
          <a:blip r:embed="rId11"/>
          <a:srcRect b="51752"/>
          <a:stretch/>
        </p:blipFill>
        <p:spPr>
          <a:xfrm>
            <a:off x="10548252" y="1309307"/>
            <a:ext cx="1586158" cy="653489"/>
          </a:xfrm>
          <a:prstGeom prst="rect">
            <a:avLst/>
          </a:prstGeom>
        </p:spPr>
      </p:pic>
      <p:pic>
        <p:nvPicPr>
          <p:cNvPr id="12" name="Picture 11">
            <a:extLst>
              <a:ext uri="{FF2B5EF4-FFF2-40B4-BE49-F238E27FC236}">
                <a16:creationId xmlns:a16="http://schemas.microsoft.com/office/drawing/2014/main" id="{52DD9C97-8DF5-C875-0A10-39B4840688FE}"/>
              </a:ext>
            </a:extLst>
          </p:cNvPr>
          <p:cNvPicPr>
            <a:picLocks noChangeAspect="1"/>
          </p:cNvPicPr>
          <p:nvPr/>
        </p:nvPicPr>
        <p:blipFill rotWithShape="1">
          <a:blip r:embed="rId11"/>
          <a:srcRect t="52766"/>
          <a:stretch/>
        </p:blipFill>
        <p:spPr>
          <a:xfrm>
            <a:off x="8938989" y="1329713"/>
            <a:ext cx="1620217" cy="653490"/>
          </a:xfrm>
          <a:prstGeom prst="rect">
            <a:avLst/>
          </a:prstGeom>
        </p:spPr>
      </p:pic>
      <p:pic>
        <p:nvPicPr>
          <p:cNvPr id="73" name="Picture 72">
            <a:extLst>
              <a:ext uri="{FF2B5EF4-FFF2-40B4-BE49-F238E27FC236}">
                <a16:creationId xmlns:a16="http://schemas.microsoft.com/office/drawing/2014/main" id="{FC79E061-17EF-942D-8627-071201AFDC20}"/>
              </a:ext>
            </a:extLst>
          </p:cNvPr>
          <p:cNvPicPr>
            <a:picLocks noChangeAspect="1"/>
          </p:cNvPicPr>
          <p:nvPr/>
        </p:nvPicPr>
        <p:blipFill>
          <a:blip r:embed="rId12"/>
          <a:stretch>
            <a:fillRect/>
          </a:stretch>
        </p:blipFill>
        <p:spPr>
          <a:xfrm>
            <a:off x="9519029" y="1962796"/>
            <a:ext cx="2680546" cy="4804521"/>
          </a:xfrm>
          <a:prstGeom prst="rect">
            <a:avLst/>
          </a:prstGeom>
        </p:spPr>
      </p:pic>
      <p:pic>
        <p:nvPicPr>
          <p:cNvPr id="84" name="Picture 83">
            <a:extLst>
              <a:ext uri="{FF2B5EF4-FFF2-40B4-BE49-F238E27FC236}">
                <a16:creationId xmlns:a16="http://schemas.microsoft.com/office/drawing/2014/main" id="{3A041FE2-D8CE-4F91-0CBE-4AE3D7FECF2A}"/>
              </a:ext>
            </a:extLst>
          </p:cNvPr>
          <p:cNvPicPr>
            <a:picLocks noChangeAspect="1"/>
          </p:cNvPicPr>
          <p:nvPr/>
        </p:nvPicPr>
        <p:blipFill rotWithShape="1">
          <a:blip r:embed="rId13"/>
          <a:srcRect t="49593" b="-1"/>
          <a:stretch/>
        </p:blipFill>
        <p:spPr>
          <a:xfrm>
            <a:off x="9355151" y="5677327"/>
            <a:ext cx="1347055" cy="1109069"/>
          </a:xfrm>
          <a:prstGeom prst="rect">
            <a:avLst/>
          </a:prstGeom>
        </p:spPr>
      </p:pic>
      <p:pic>
        <p:nvPicPr>
          <p:cNvPr id="86" name="Picture 85">
            <a:extLst>
              <a:ext uri="{FF2B5EF4-FFF2-40B4-BE49-F238E27FC236}">
                <a16:creationId xmlns:a16="http://schemas.microsoft.com/office/drawing/2014/main" id="{63EE54B3-F33B-A764-6E09-CE8B2E8461AE}"/>
              </a:ext>
            </a:extLst>
          </p:cNvPr>
          <p:cNvPicPr>
            <a:picLocks noChangeAspect="1"/>
          </p:cNvPicPr>
          <p:nvPr/>
        </p:nvPicPr>
        <p:blipFill rotWithShape="1">
          <a:blip r:embed="rId14">
            <a:extLst>
              <a:ext uri="{28A0092B-C50C-407E-A947-70E740481C1C}">
                <a14:useLocalDpi xmlns:a14="http://schemas.microsoft.com/office/drawing/2010/main" val="0"/>
              </a:ext>
            </a:extLst>
          </a:blip>
          <a:srcRect t="80993" r="55986"/>
          <a:stretch/>
        </p:blipFill>
        <p:spPr>
          <a:xfrm>
            <a:off x="362645" y="5617860"/>
            <a:ext cx="4267407" cy="1303506"/>
          </a:xfrm>
          <a:prstGeom prst="rect">
            <a:avLst/>
          </a:prstGeom>
        </p:spPr>
      </p:pic>
    </p:spTree>
    <p:extLst>
      <p:ext uri="{BB962C8B-B14F-4D97-AF65-F5344CB8AC3E}">
        <p14:creationId xmlns:p14="http://schemas.microsoft.com/office/powerpoint/2010/main" val="1661597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barn(inVertical)">
                                      <p:cBhvr>
                                        <p:cTn id="7" dur="500"/>
                                        <p:tgtEl>
                                          <p:spTgt spid="8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5"/>
                                        </p:tgtEl>
                                        <p:attrNameLst>
                                          <p:attrName>style.visibility</p:attrName>
                                        </p:attrNameLst>
                                      </p:cBhvr>
                                      <p:to>
                                        <p:strVal val="visible"/>
                                      </p:to>
                                    </p:set>
                                    <p:animEffect transition="in" filter="fade">
                                      <p:cBhvr>
                                        <p:cTn id="12" dur="1000"/>
                                        <p:tgtEl>
                                          <p:spTgt spid="45"/>
                                        </p:tgtEl>
                                      </p:cBhvr>
                                    </p:animEffect>
                                    <p:anim calcmode="lin" valueType="num">
                                      <p:cBhvr>
                                        <p:cTn id="13" dur="1000" fill="hold"/>
                                        <p:tgtEl>
                                          <p:spTgt spid="45"/>
                                        </p:tgtEl>
                                        <p:attrNameLst>
                                          <p:attrName>ppt_x</p:attrName>
                                        </p:attrNameLst>
                                      </p:cBhvr>
                                      <p:tavLst>
                                        <p:tav tm="0">
                                          <p:val>
                                            <p:strVal val="#ppt_x"/>
                                          </p:val>
                                        </p:tav>
                                        <p:tav tm="100000">
                                          <p:val>
                                            <p:strVal val="#ppt_x"/>
                                          </p:val>
                                        </p:tav>
                                      </p:tavLst>
                                    </p:anim>
                                    <p:anim calcmode="lin" valueType="num">
                                      <p:cBhvr>
                                        <p:cTn id="14"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6"/>
                                        </p:tgtEl>
                                        <p:attrNameLst>
                                          <p:attrName>style.visibility</p:attrName>
                                        </p:attrNameLst>
                                      </p:cBhvr>
                                      <p:to>
                                        <p:strVal val="visible"/>
                                      </p:to>
                                    </p:set>
                                    <p:animEffect transition="in" filter="barn(inVertical)">
                                      <p:cBhvr>
                                        <p:cTn id="19" dur="500"/>
                                        <p:tgtEl>
                                          <p:spTgt spid="46"/>
                                        </p:tgtEl>
                                      </p:cBhvr>
                                    </p:animEffect>
                                  </p:childTnLst>
                                </p:cTn>
                              </p:par>
                              <p:par>
                                <p:cTn id="20" presetID="16" presetClass="entr" presetSubtype="21" fill="hold" nodeType="withEffect">
                                  <p:stCondLst>
                                    <p:cond delay="0"/>
                                  </p:stCondLst>
                                  <p:childTnLst>
                                    <p:set>
                                      <p:cBhvr>
                                        <p:cTn id="21" dur="1" fill="hold">
                                          <p:stCondLst>
                                            <p:cond delay="0"/>
                                          </p:stCondLst>
                                        </p:cTn>
                                        <p:tgtEl>
                                          <p:spTgt spid="55"/>
                                        </p:tgtEl>
                                        <p:attrNameLst>
                                          <p:attrName>style.visibility</p:attrName>
                                        </p:attrNameLst>
                                      </p:cBhvr>
                                      <p:to>
                                        <p:strVal val="visible"/>
                                      </p:to>
                                    </p:set>
                                    <p:animEffect transition="in" filter="barn(inVertical)">
                                      <p:cBhvr>
                                        <p:cTn id="22" dur="500"/>
                                        <p:tgtEl>
                                          <p:spTgt spid="55"/>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60"/>
                                        </p:tgtEl>
                                        <p:attrNameLst>
                                          <p:attrName>style.visibility</p:attrName>
                                        </p:attrNameLst>
                                      </p:cBhvr>
                                      <p:to>
                                        <p:strVal val="visible"/>
                                      </p:to>
                                    </p:set>
                                    <p:animEffect transition="in" filter="barn(inVertical)">
                                      <p:cBhvr>
                                        <p:cTn id="25" dur="500"/>
                                        <p:tgtEl>
                                          <p:spTgt spid="60"/>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xit" presetSubtype="4" fill="hold" grpId="1" nodeType="clickEffect">
                                  <p:stCondLst>
                                    <p:cond delay="0"/>
                                  </p:stCondLst>
                                  <p:childTnLst>
                                    <p:anim calcmode="lin" valueType="num">
                                      <p:cBhvr additive="base">
                                        <p:cTn id="29" dur="500"/>
                                        <p:tgtEl>
                                          <p:spTgt spid="45"/>
                                        </p:tgtEl>
                                        <p:attrNameLst>
                                          <p:attrName>ppt_x</p:attrName>
                                        </p:attrNameLst>
                                      </p:cBhvr>
                                      <p:tavLst>
                                        <p:tav tm="0">
                                          <p:val>
                                            <p:strVal val="ppt_x"/>
                                          </p:val>
                                        </p:tav>
                                        <p:tav tm="100000">
                                          <p:val>
                                            <p:strVal val="ppt_x"/>
                                          </p:val>
                                        </p:tav>
                                      </p:tavLst>
                                    </p:anim>
                                    <p:anim calcmode="lin" valueType="num">
                                      <p:cBhvr additive="base">
                                        <p:cTn id="30" dur="500"/>
                                        <p:tgtEl>
                                          <p:spTgt spid="45"/>
                                        </p:tgtEl>
                                        <p:attrNameLst>
                                          <p:attrName>ppt_y</p:attrName>
                                        </p:attrNameLst>
                                      </p:cBhvr>
                                      <p:tavLst>
                                        <p:tav tm="0">
                                          <p:val>
                                            <p:strVal val="ppt_y"/>
                                          </p:val>
                                        </p:tav>
                                        <p:tav tm="100000">
                                          <p:val>
                                            <p:strVal val="1+ppt_h/2"/>
                                          </p:val>
                                        </p:tav>
                                      </p:tavLst>
                                    </p:anim>
                                    <p:set>
                                      <p:cBhvr>
                                        <p:cTn id="31" dur="1" fill="hold">
                                          <p:stCondLst>
                                            <p:cond delay="499"/>
                                          </p:stCondLst>
                                        </p:cTn>
                                        <p:tgtEl>
                                          <p:spTgt spid="45"/>
                                        </p:tgtEl>
                                        <p:attrNameLst>
                                          <p:attrName>style.visibility</p:attrName>
                                        </p:attrNameLst>
                                      </p:cBhvr>
                                      <p:to>
                                        <p:strVal val="hidden"/>
                                      </p:to>
                                    </p:set>
                                  </p:childTnLst>
                                </p:cTn>
                              </p:par>
                              <p:par>
                                <p:cTn id="32" presetID="2" presetClass="exit" presetSubtype="4" fill="hold" grpId="1" nodeType="withEffect">
                                  <p:stCondLst>
                                    <p:cond delay="0"/>
                                  </p:stCondLst>
                                  <p:childTnLst>
                                    <p:anim calcmode="lin" valueType="num">
                                      <p:cBhvr additive="base">
                                        <p:cTn id="33" dur="500"/>
                                        <p:tgtEl>
                                          <p:spTgt spid="46"/>
                                        </p:tgtEl>
                                        <p:attrNameLst>
                                          <p:attrName>ppt_x</p:attrName>
                                        </p:attrNameLst>
                                      </p:cBhvr>
                                      <p:tavLst>
                                        <p:tav tm="0">
                                          <p:val>
                                            <p:strVal val="ppt_x"/>
                                          </p:val>
                                        </p:tav>
                                        <p:tav tm="100000">
                                          <p:val>
                                            <p:strVal val="ppt_x"/>
                                          </p:val>
                                        </p:tav>
                                      </p:tavLst>
                                    </p:anim>
                                    <p:anim calcmode="lin" valueType="num">
                                      <p:cBhvr additive="base">
                                        <p:cTn id="34" dur="500"/>
                                        <p:tgtEl>
                                          <p:spTgt spid="46"/>
                                        </p:tgtEl>
                                        <p:attrNameLst>
                                          <p:attrName>ppt_y</p:attrName>
                                        </p:attrNameLst>
                                      </p:cBhvr>
                                      <p:tavLst>
                                        <p:tav tm="0">
                                          <p:val>
                                            <p:strVal val="ppt_y"/>
                                          </p:val>
                                        </p:tav>
                                        <p:tav tm="100000">
                                          <p:val>
                                            <p:strVal val="1+ppt_h/2"/>
                                          </p:val>
                                        </p:tav>
                                      </p:tavLst>
                                    </p:anim>
                                    <p:set>
                                      <p:cBhvr>
                                        <p:cTn id="35" dur="1" fill="hold">
                                          <p:stCondLst>
                                            <p:cond delay="499"/>
                                          </p:stCondLst>
                                        </p:cTn>
                                        <p:tgtEl>
                                          <p:spTgt spid="46"/>
                                        </p:tgtEl>
                                        <p:attrNameLst>
                                          <p:attrName>style.visibility</p:attrName>
                                        </p:attrNameLst>
                                      </p:cBhvr>
                                      <p:to>
                                        <p:strVal val="hidden"/>
                                      </p:to>
                                    </p:set>
                                  </p:childTnLst>
                                </p:cTn>
                              </p:par>
                              <p:par>
                                <p:cTn id="36" presetID="2" presetClass="exit" presetSubtype="4" fill="hold" nodeType="withEffect">
                                  <p:stCondLst>
                                    <p:cond delay="0"/>
                                  </p:stCondLst>
                                  <p:childTnLst>
                                    <p:anim calcmode="lin" valueType="num">
                                      <p:cBhvr additive="base">
                                        <p:cTn id="37" dur="500"/>
                                        <p:tgtEl>
                                          <p:spTgt spid="55"/>
                                        </p:tgtEl>
                                        <p:attrNameLst>
                                          <p:attrName>ppt_x</p:attrName>
                                        </p:attrNameLst>
                                      </p:cBhvr>
                                      <p:tavLst>
                                        <p:tav tm="0">
                                          <p:val>
                                            <p:strVal val="ppt_x"/>
                                          </p:val>
                                        </p:tav>
                                        <p:tav tm="100000">
                                          <p:val>
                                            <p:strVal val="ppt_x"/>
                                          </p:val>
                                        </p:tav>
                                      </p:tavLst>
                                    </p:anim>
                                    <p:anim calcmode="lin" valueType="num">
                                      <p:cBhvr additive="base">
                                        <p:cTn id="38" dur="500"/>
                                        <p:tgtEl>
                                          <p:spTgt spid="55"/>
                                        </p:tgtEl>
                                        <p:attrNameLst>
                                          <p:attrName>ppt_y</p:attrName>
                                        </p:attrNameLst>
                                      </p:cBhvr>
                                      <p:tavLst>
                                        <p:tav tm="0">
                                          <p:val>
                                            <p:strVal val="ppt_y"/>
                                          </p:val>
                                        </p:tav>
                                        <p:tav tm="100000">
                                          <p:val>
                                            <p:strVal val="1+ppt_h/2"/>
                                          </p:val>
                                        </p:tav>
                                      </p:tavLst>
                                    </p:anim>
                                    <p:set>
                                      <p:cBhvr>
                                        <p:cTn id="39" dur="1" fill="hold">
                                          <p:stCondLst>
                                            <p:cond delay="499"/>
                                          </p:stCondLst>
                                        </p:cTn>
                                        <p:tgtEl>
                                          <p:spTgt spid="55"/>
                                        </p:tgtEl>
                                        <p:attrNameLst>
                                          <p:attrName>style.visibility</p:attrName>
                                        </p:attrNameLst>
                                      </p:cBhvr>
                                      <p:to>
                                        <p:strVal val="hidden"/>
                                      </p:to>
                                    </p:set>
                                  </p:childTnLst>
                                </p:cTn>
                              </p:par>
                              <p:par>
                                <p:cTn id="40" presetID="2" presetClass="exit" presetSubtype="4" fill="hold" grpId="1" nodeType="withEffect">
                                  <p:stCondLst>
                                    <p:cond delay="0"/>
                                  </p:stCondLst>
                                  <p:childTnLst>
                                    <p:anim calcmode="lin" valueType="num">
                                      <p:cBhvr additive="base">
                                        <p:cTn id="41" dur="500"/>
                                        <p:tgtEl>
                                          <p:spTgt spid="60"/>
                                        </p:tgtEl>
                                        <p:attrNameLst>
                                          <p:attrName>ppt_x</p:attrName>
                                        </p:attrNameLst>
                                      </p:cBhvr>
                                      <p:tavLst>
                                        <p:tav tm="0">
                                          <p:val>
                                            <p:strVal val="ppt_x"/>
                                          </p:val>
                                        </p:tav>
                                        <p:tav tm="100000">
                                          <p:val>
                                            <p:strVal val="ppt_x"/>
                                          </p:val>
                                        </p:tav>
                                      </p:tavLst>
                                    </p:anim>
                                    <p:anim calcmode="lin" valueType="num">
                                      <p:cBhvr additive="base">
                                        <p:cTn id="42" dur="500"/>
                                        <p:tgtEl>
                                          <p:spTgt spid="60"/>
                                        </p:tgtEl>
                                        <p:attrNameLst>
                                          <p:attrName>ppt_y</p:attrName>
                                        </p:attrNameLst>
                                      </p:cBhvr>
                                      <p:tavLst>
                                        <p:tav tm="0">
                                          <p:val>
                                            <p:strVal val="ppt_y"/>
                                          </p:val>
                                        </p:tav>
                                        <p:tav tm="100000">
                                          <p:val>
                                            <p:strVal val="1+ppt_h/2"/>
                                          </p:val>
                                        </p:tav>
                                      </p:tavLst>
                                    </p:anim>
                                    <p:set>
                                      <p:cBhvr>
                                        <p:cTn id="43" dur="1" fill="hold">
                                          <p:stCondLst>
                                            <p:cond delay="499"/>
                                          </p:stCondLst>
                                        </p:cTn>
                                        <p:tgtEl>
                                          <p:spTgt spid="60"/>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nodeType="clickEffect">
                                  <p:stCondLst>
                                    <p:cond delay="0"/>
                                  </p:stCondLst>
                                  <p:childTnLst>
                                    <p:set>
                                      <p:cBhvr>
                                        <p:cTn id="47" dur="1" fill="hold">
                                          <p:stCondLst>
                                            <p:cond delay="0"/>
                                          </p:stCondLst>
                                        </p:cTn>
                                        <p:tgtEl>
                                          <p:spTgt spid="89"/>
                                        </p:tgtEl>
                                        <p:attrNameLst>
                                          <p:attrName>style.visibility</p:attrName>
                                        </p:attrNameLst>
                                      </p:cBhvr>
                                      <p:to>
                                        <p:strVal val="visible"/>
                                      </p:to>
                                    </p:set>
                                    <p:animEffect transition="in" filter="barn(inVertical)">
                                      <p:cBhvr>
                                        <p:cTn id="48" dur="500"/>
                                        <p:tgtEl>
                                          <p:spTgt spid="89"/>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83"/>
                                        </p:tgtEl>
                                        <p:attrNameLst>
                                          <p:attrName>style.visibility</p:attrName>
                                        </p:attrNameLst>
                                      </p:cBhvr>
                                      <p:to>
                                        <p:strVal val="visible"/>
                                      </p:to>
                                    </p:set>
                                    <p:animEffect transition="in" filter="barn(inVertical)">
                                      <p:cBhvr>
                                        <p:cTn id="53" dur="500"/>
                                        <p:tgtEl>
                                          <p:spTgt spid="83"/>
                                        </p:tgtEl>
                                      </p:cBhvr>
                                    </p:animEffect>
                                  </p:childTnLst>
                                </p:cTn>
                              </p:par>
                              <p:par>
                                <p:cTn id="54" presetID="16" presetClass="entr" presetSubtype="21" fill="hold" grpId="0" nodeType="withEffect">
                                  <p:stCondLst>
                                    <p:cond delay="0"/>
                                  </p:stCondLst>
                                  <p:childTnLst>
                                    <p:set>
                                      <p:cBhvr>
                                        <p:cTn id="55" dur="1" fill="hold">
                                          <p:stCondLst>
                                            <p:cond delay="0"/>
                                          </p:stCondLst>
                                        </p:cTn>
                                        <p:tgtEl>
                                          <p:spTgt spid="79"/>
                                        </p:tgtEl>
                                        <p:attrNameLst>
                                          <p:attrName>style.visibility</p:attrName>
                                        </p:attrNameLst>
                                      </p:cBhvr>
                                      <p:to>
                                        <p:strVal val="visible"/>
                                      </p:to>
                                    </p:set>
                                    <p:animEffect transition="in" filter="barn(inVertical)">
                                      <p:cBhvr>
                                        <p:cTn id="56" dur="500"/>
                                        <p:tgtEl>
                                          <p:spTgt spid="79"/>
                                        </p:tgtEl>
                                      </p:cBhvr>
                                    </p:animEffect>
                                  </p:childTnLst>
                                </p:cTn>
                              </p:par>
                              <p:par>
                                <p:cTn id="57" presetID="16" presetClass="entr" presetSubtype="21" fill="hold" grpId="0" nodeType="withEffect">
                                  <p:stCondLst>
                                    <p:cond delay="0"/>
                                  </p:stCondLst>
                                  <p:childTnLst>
                                    <p:set>
                                      <p:cBhvr>
                                        <p:cTn id="58" dur="1" fill="hold">
                                          <p:stCondLst>
                                            <p:cond delay="0"/>
                                          </p:stCondLst>
                                        </p:cTn>
                                        <p:tgtEl>
                                          <p:spTgt spid="82"/>
                                        </p:tgtEl>
                                        <p:attrNameLst>
                                          <p:attrName>style.visibility</p:attrName>
                                        </p:attrNameLst>
                                      </p:cBhvr>
                                      <p:to>
                                        <p:strVal val="visible"/>
                                      </p:to>
                                    </p:set>
                                    <p:animEffect transition="in" filter="barn(inVertical)">
                                      <p:cBhvr>
                                        <p:cTn id="59" dur="500"/>
                                        <p:tgtEl>
                                          <p:spTgt spid="82"/>
                                        </p:tgtEl>
                                      </p:cBhvr>
                                    </p:animEffect>
                                  </p:childTnLst>
                                </p:cTn>
                              </p:par>
                              <p:par>
                                <p:cTn id="60" presetID="16" presetClass="entr" presetSubtype="21" fill="hold" grpId="0" nodeType="withEffect">
                                  <p:stCondLst>
                                    <p:cond delay="0"/>
                                  </p:stCondLst>
                                  <p:childTnLst>
                                    <p:set>
                                      <p:cBhvr>
                                        <p:cTn id="61" dur="1" fill="hold">
                                          <p:stCondLst>
                                            <p:cond delay="0"/>
                                          </p:stCondLst>
                                        </p:cTn>
                                        <p:tgtEl>
                                          <p:spTgt spid="77"/>
                                        </p:tgtEl>
                                        <p:attrNameLst>
                                          <p:attrName>style.visibility</p:attrName>
                                        </p:attrNameLst>
                                      </p:cBhvr>
                                      <p:to>
                                        <p:strVal val="visible"/>
                                      </p:to>
                                    </p:set>
                                    <p:animEffect transition="in" filter="barn(inVertical)">
                                      <p:cBhvr>
                                        <p:cTn id="62" dur="500"/>
                                        <p:tgtEl>
                                          <p:spTgt spid="77"/>
                                        </p:tgtEl>
                                      </p:cBhvr>
                                    </p:animEffect>
                                  </p:childTnLst>
                                </p:cTn>
                              </p:par>
                              <p:par>
                                <p:cTn id="63" presetID="16" presetClass="entr" presetSubtype="21" fill="hold" grpId="0" nodeType="withEffect">
                                  <p:stCondLst>
                                    <p:cond delay="0"/>
                                  </p:stCondLst>
                                  <p:childTnLst>
                                    <p:set>
                                      <p:cBhvr>
                                        <p:cTn id="64" dur="1" fill="hold">
                                          <p:stCondLst>
                                            <p:cond delay="0"/>
                                          </p:stCondLst>
                                        </p:cTn>
                                        <p:tgtEl>
                                          <p:spTgt spid="74"/>
                                        </p:tgtEl>
                                        <p:attrNameLst>
                                          <p:attrName>style.visibility</p:attrName>
                                        </p:attrNameLst>
                                      </p:cBhvr>
                                      <p:to>
                                        <p:strVal val="visible"/>
                                      </p:to>
                                    </p:set>
                                    <p:animEffect transition="in" filter="barn(inVertical)">
                                      <p:cBhvr>
                                        <p:cTn id="65" dur="500"/>
                                        <p:tgtEl>
                                          <p:spTgt spid="74"/>
                                        </p:tgtEl>
                                      </p:cBhvr>
                                    </p:animEffect>
                                  </p:childTnLst>
                                </p:cTn>
                              </p:par>
                              <p:par>
                                <p:cTn id="66" presetID="16" presetClass="entr" presetSubtype="21" fill="hold" nodeType="withEffect">
                                  <p:stCondLst>
                                    <p:cond delay="0"/>
                                  </p:stCondLst>
                                  <p:childTnLst>
                                    <p:set>
                                      <p:cBhvr>
                                        <p:cTn id="67" dur="1" fill="hold">
                                          <p:stCondLst>
                                            <p:cond delay="0"/>
                                          </p:stCondLst>
                                        </p:cTn>
                                        <p:tgtEl>
                                          <p:spTgt spid="92"/>
                                        </p:tgtEl>
                                        <p:attrNameLst>
                                          <p:attrName>style.visibility</p:attrName>
                                        </p:attrNameLst>
                                      </p:cBhvr>
                                      <p:to>
                                        <p:strVal val="visible"/>
                                      </p:to>
                                    </p:set>
                                    <p:animEffect transition="in" filter="barn(inVertical)">
                                      <p:cBhvr>
                                        <p:cTn id="68" dur="500"/>
                                        <p:tgtEl>
                                          <p:spTgt spid="92"/>
                                        </p:tgtEl>
                                      </p:cBhvr>
                                    </p:animEffect>
                                  </p:childTnLst>
                                </p:cTn>
                              </p:par>
                              <p:par>
                                <p:cTn id="69" presetID="16" presetClass="entr" presetSubtype="21" fill="hold" grpId="0" nodeType="withEffect">
                                  <p:stCondLst>
                                    <p:cond delay="0"/>
                                  </p:stCondLst>
                                  <p:childTnLst>
                                    <p:set>
                                      <p:cBhvr>
                                        <p:cTn id="70" dur="1" fill="hold">
                                          <p:stCondLst>
                                            <p:cond delay="0"/>
                                          </p:stCondLst>
                                        </p:cTn>
                                        <p:tgtEl>
                                          <p:spTgt spid="97"/>
                                        </p:tgtEl>
                                        <p:attrNameLst>
                                          <p:attrName>style.visibility</p:attrName>
                                        </p:attrNameLst>
                                      </p:cBhvr>
                                      <p:to>
                                        <p:strVal val="visible"/>
                                      </p:to>
                                    </p:set>
                                    <p:animEffect transition="in" filter="barn(inVertical)">
                                      <p:cBhvr>
                                        <p:cTn id="71" dur="500"/>
                                        <p:tgtEl>
                                          <p:spTgt spid="97"/>
                                        </p:tgtEl>
                                      </p:cBhvr>
                                    </p:animEffect>
                                  </p:childTnLst>
                                </p:cTn>
                              </p:par>
                              <p:par>
                                <p:cTn id="72" presetID="16" presetClass="entr" presetSubtype="21" fill="hold" nodeType="withEffect">
                                  <p:stCondLst>
                                    <p:cond delay="0"/>
                                  </p:stCondLst>
                                  <p:childTnLst>
                                    <p:set>
                                      <p:cBhvr>
                                        <p:cTn id="73" dur="1" fill="hold">
                                          <p:stCondLst>
                                            <p:cond delay="0"/>
                                          </p:stCondLst>
                                        </p:cTn>
                                        <p:tgtEl>
                                          <p:spTgt spid="93"/>
                                        </p:tgtEl>
                                        <p:attrNameLst>
                                          <p:attrName>style.visibility</p:attrName>
                                        </p:attrNameLst>
                                      </p:cBhvr>
                                      <p:to>
                                        <p:strVal val="visible"/>
                                      </p:to>
                                    </p:set>
                                    <p:animEffect transition="in" filter="barn(inVertical)">
                                      <p:cBhvr>
                                        <p:cTn id="74" dur="500"/>
                                        <p:tgtEl>
                                          <p:spTgt spid="93"/>
                                        </p:tgtEl>
                                      </p:cBhvr>
                                    </p:animEffect>
                                  </p:childTnLst>
                                </p:cTn>
                              </p:par>
                              <p:par>
                                <p:cTn id="75" presetID="16" presetClass="entr" presetSubtype="21" fill="hold" grpId="0" nodeType="withEffect">
                                  <p:stCondLst>
                                    <p:cond delay="0"/>
                                  </p:stCondLst>
                                  <p:childTnLst>
                                    <p:set>
                                      <p:cBhvr>
                                        <p:cTn id="76" dur="1" fill="hold">
                                          <p:stCondLst>
                                            <p:cond delay="0"/>
                                          </p:stCondLst>
                                        </p:cTn>
                                        <p:tgtEl>
                                          <p:spTgt spid="78"/>
                                        </p:tgtEl>
                                        <p:attrNameLst>
                                          <p:attrName>style.visibility</p:attrName>
                                        </p:attrNameLst>
                                      </p:cBhvr>
                                      <p:to>
                                        <p:strVal val="visible"/>
                                      </p:to>
                                    </p:set>
                                    <p:animEffect transition="in" filter="barn(inVertical)">
                                      <p:cBhvr>
                                        <p:cTn id="77" dur="500"/>
                                        <p:tgtEl>
                                          <p:spTgt spid="78"/>
                                        </p:tgtEl>
                                      </p:cBhvr>
                                    </p:animEffect>
                                  </p:childTnLst>
                                </p:cTn>
                              </p:par>
                              <p:par>
                                <p:cTn id="78" presetID="16" presetClass="entr" presetSubtype="21" fill="hold" grpId="0" nodeType="withEffect">
                                  <p:stCondLst>
                                    <p:cond delay="0"/>
                                  </p:stCondLst>
                                  <p:childTnLst>
                                    <p:set>
                                      <p:cBhvr>
                                        <p:cTn id="79" dur="1" fill="hold">
                                          <p:stCondLst>
                                            <p:cond delay="0"/>
                                          </p:stCondLst>
                                        </p:cTn>
                                        <p:tgtEl>
                                          <p:spTgt spid="90"/>
                                        </p:tgtEl>
                                        <p:attrNameLst>
                                          <p:attrName>style.visibility</p:attrName>
                                        </p:attrNameLst>
                                      </p:cBhvr>
                                      <p:to>
                                        <p:strVal val="visible"/>
                                      </p:to>
                                    </p:set>
                                    <p:animEffect transition="in" filter="barn(inVertical)">
                                      <p:cBhvr>
                                        <p:cTn id="80" dur="500"/>
                                        <p:tgtEl>
                                          <p:spTgt spid="90"/>
                                        </p:tgtEl>
                                      </p:cBhvr>
                                    </p:animEffect>
                                  </p:childTnLst>
                                </p:cTn>
                              </p:par>
                            </p:childTnLst>
                          </p:cTn>
                        </p:par>
                      </p:childTnLst>
                    </p:cTn>
                  </p:par>
                  <p:par>
                    <p:cTn id="81" fill="hold">
                      <p:stCondLst>
                        <p:cond delay="indefinite"/>
                      </p:stCondLst>
                      <p:childTnLst>
                        <p:par>
                          <p:cTn id="82" fill="hold">
                            <p:stCondLst>
                              <p:cond delay="0"/>
                            </p:stCondLst>
                            <p:childTnLst>
                              <p:par>
                                <p:cTn id="83" presetID="2" presetClass="exit" presetSubtype="4" fill="hold" grpId="1" nodeType="clickEffect">
                                  <p:stCondLst>
                                    <p:cond delay="0"/>
                                  </p:stCondLst>
                                  <p:childTnLst>
                                    <p:anim calcmode="lin" valueType="num">
                                      <p:cBhvr additive="base">
                                        <p:cTn id="84" dur="500"/>
                                        <p:tgtEl>
                                          <p:spTgt spid="83"/>
                                        </p:tgtEl>
                                        <p:attrNameLst>
                                          <p:attrName>ppt_x</p:attrName>
                                        </p:attrNameLst>
                                      </p:cBhvr>
                                      <p:tavLst>
                                        <p:tav tm="0">
                                          <p:val>
                                            <p:strVal val="ppt_x"/>
                                          </p:val>
                                        </p:tav>
                                        <p:tav tm="100000">
                                          <p:val>
                                            <p:strVal val="ppt_x"/>
                                          </p:val>
                                        </p:tav>
                                      </p:tavLst>
                                    </p:anim>
                                    <p:anim calcmode="lin" valueType="num">
                                      <p:cBhvr additive="base">
                                        <p:cTn id="85" dur="500"/>
                                        <p:tgtEl>
                                          <p:spTgt spid="83"/>
                                        </p:tgtEl>
                                        <p:attrNameLst>
                                          <p:attrName>ppt_y</p:attrName>
                                        </p:attrNameLst>
                                      </p:cBhvr>
                                      <p:tavLst>
                                        <p:tav tm="0">
                                          <p:val>
                                            <p:strVal val="ppt_y"/>
                                          </p:val>
                                        </p:tav>
                                        <p:tav tm="100000">
                                          <p:val>
                                            <p:strVal val="1+ppt_h/2"/>
                                          </p:val>
                                        </p:tav>
                                      </p:tavLst>
                                    </p:anim>
                                    <p:set>
                                      <p:cBhvr>
                                        <p:cTn id="86" dur="1" fill="hold">
                                          <p:stCondLst>
                                            <p:cond delay="499"/>
                                          </p:stCondLst>
                                        </p:cTn>
                                        <p:tgtEl>
                                          <p:spTgt spid="83"/>
                                        </p:tgtEl>
                                        <p:attrNameLst>
                                          <p:attrName>style.visibility</p:attrName>
                                        </p:attrNameLst>
                                      </p:cBhvr>
                                      <p:to>
                                        <p:strVal val="hidden"/>
                                      </p:to>
                                    </p:set>
                                  </p:childTnLst>
                                </p:cTn>
                              </p:par>
                              <p:par>
                                <p:cTn id="87" presetID="2" presetClass="exit" presetSubtype="4" fill="hold" grpId="1" nodeType="withEffect">
                                  <p:stCondLst>
                                    <p:cond delay="0"/>
                                  </p:stCondLst>
                                  <p:childTnLst>
                                    <p:anim calcmode="lin" valueType="num">
                                      <p:cBhvr additive="base">
                                        <p:cTn id="88" dur="500"/>
                                        <p:tgtEl>
                                          <p:spTgt spid="79"/>
                                        </p:tgtEl>
                                        <p:attrNameLst>
                                          <p:attrName>ppt_x</p:attrName>
                                        </p:attrNameLst>
                                      </p:cBhvr>
                                      <p:tavLst>
                                        <p:tav tm="0">
                                          <p:val>
                                            <p:strVal val="ppt_x"/>
                                          </p:val>
                                        </p:tav>
                                        <p:tav tm="100000">
                                          <p:val>
                                            <p:strVal val="ppt_x"/>
                                          </p:val>
                                        </p:tav>
                                      </p:tavLst>
                                    </p:anim>
                                    <p:anim calcmode="lin" valueType="num">
                                      <p:cBhvr additive="base">
                                        <p:cTn id="89" dur="500"/>
                                        <p:tgtEl>
                                          <p:spTgt spid="79"/>
                                        </p:tgtEl>
                                        <p:attrNameLst>
                                          <p:attrName>ppt_y</p:attrName>
                                        </p:attrNameLst>
                                      </p:cBhvr>
                                      <p:tavLst>
                                        <p:tav tm="0">
                                          <p:val>
                                            <p:strVal val="ppt_y"/>
                                          </p:val>
                                        </p:tav>
                                        <p:tav tm="100000">
                                          <p:val>
                                            <p:strVal val="1+ppt_h/2"/>
                                          </p:val>
                                        </p:tav>
                                      </p:tavLst>
                                    </p:anim>
                                    <p:set>
                                      <p:cBhvr>
                                        <p:cTn id="90" dur="1" fill="hold">
                                          <p:stCondLst>
                                            <p:cond delay="499"/>
                                          </p:stCondLst>
                                        </p:cTn>
                                        <p:tgtEl>
                                          <p:spTgt spid="79"/>
                                        </p:tgtEl>
                                        <p:attrNameLst>
                                          <p:attrName>style.visibility</p:attrName>
                                        </p:attrNameLst>
                                      </p:cBhvr>
                                      <p:to>
                                        <p:strVal val="hidden"/>
                                      </p:to>
                                    </p:set>
                                  </p:childTnLst>
                                </p:cTn>
                              </p:par>
                              <p:par>
                                <p:cTn id="91" presetID="2" presetClass="exit" presetSubtype="4" fill="hold" grpId="1" nodeType="withEffect">
                                  <p:stCondLst>
                                    <p:cond delay="0"/>
                                  </p:stCondLst>
                                  <p:childTnLst>
                                    <p:anim calcmode="lin" valueType="num">
                                      <p:cBhvr additive="base">
                                        <p:cTn id="92" dur="500"/>
                                        <p:tgtEl>
                                          <p:spTgt spid="82"/>
                                        </p:tgtEl>
                                        <p:attrNameLst>
                                          <p:attrName>ppt_x</p:attrName>
                                        </p:attrNameLst>
                                      </p:cBhvr>
                                      <p:tavLst>
                                        <p:tav tm="0">
                                          <p:val>
                                            <p:strVal val="ppt_x"/>
                                          </p:val>
                                        </p:tav>
                                        <p:tav tm="100000">
                                          <p:val>
                                            <p:strVal val="ppt_x"/>
                                          </p:val>
                                        </p:tav>
                                      </p:tavLst>
                                    </p:anim>
                                    <p:anim calcmode="lin" valueType="num">
                                      <p:cBhvr additive="base">
                                        <p:cTn id="93" dur="500"/>
                                        <p:tgtEl>
                                          <p:spTgt spid="82"/>
                                        </p:tgtEl>
                                        <p:attrNameLst>
                                          <p:attrName>ppt_y</p:attrName>
                                        </p:attrNameLst>
                                      </p:cBhvr>
                                      <p:tavLst>
                                        <p:tav tm="0">
                                          <p:val>
                                            <p:strVal val="ppt_y"/>
                                          </p:val>
                                        </p:tav>
                                        <p:tav tm="100000">
                                          <p:val>
                                            <p:strVal val="1+ppt_h/2"/>
                                          </p:val>
                                        </p:tav>
                                      </p:tavLst>
                                    </p:anim>
                                    <p:set>
                                      <p:cBhvr>
                                        <p:cTn id="94" dur="1" fill="hold">
                                          <p:stCondLst>
                                            <p:cond delay="499"/>
                                          </p:stCondLst>
                                        </p:cTn>
                                        <p:tgtEl>
                                          <p:spTgt spid="82"/>
                                        </p:tgtEl>
                                        <p:attrNameLst>
                                          <p:attrName>style.visibility</p:attrName>
                                        </p:attrNameLst>
                                      </p:cBhvr>
                                      <p:to>
                                        <p:strVal val="hidden"/>
                                      </p:to>
                                    </p:set>
                                  </p:childTnLst>
                                </p:cTn>
                              </p:par>
                              <p:par>
                                <p:cTn id="95" presetID="2" presetClass="exit" presetSubtype="4" fill="hold" grpId="1" nodeType="withEffect">
                                  <p:stCondLst>
                                    <p:cond delay="0"/>
                                  </p:stCondLst>
                                  <p:childTnLst>
                                    <p:anim calcmode="lin" valueType="num">
                                      <p:cBhvr additive="base">
                                        <p:cTn id="96" dur="500"/>
                                        <p:tgtEl>
                                          <p:spTgt spid="77"/>
                                        </p:tgtEl>
                                        <p:attrNameLst>
                                          <p:attrName>ppt_x</p:attrName>
                                        </p:attrNameLst>
                                      </p:cBhvr>
                                      <p:tavLst>
                                        <p:tav tm="0">
                                          <p:val>
                                            <p:strVal val="ppt_x"/>
                                          </p:val>
                                        </p:tav>
                                        <p:tav tm="100000">
                                          <p:val>
                                            <p:strVal val="ppt_x"/>
                                          </p:val>
                                        </p:tav>
                                      </p:tavLst>
                                    </p:anim>
                                    <p:anim calcmode="lin" valueType="num">
                                      <p:cBhvr additive="base">
                                        <p:cTn id="97" dur="500"/>
                                        <p:tgtEl>
                                          <p:spTgt spid="77"/>
                                        </p:tgtEl>
                                        <p:attrNameLst>
                                          <p:attrName>ppt_y</p:attrName>
                                        </p:attrNameLst>
                                      </p:cBhvr>
                                      <p:tavLst>
                                        <p:tav tm="0">
                                          <p:val>
                                            <p:strVal val="ppt_y"/>
                                          </p:val>
                                        </p:tav>
                                        <p:tav tm="100000">
                                          <p:val>
                                            <p:strVal val="1+ppt_h/2"/>
                                          </p:val>
                                        </p:tav>
                                      </p:tavLst>
                                    </p:anim>
                                    <p:set>
                                      <p:cBhvr>
                                        <p:cTn id="98" dur="1" fill="hold">
                                          <p:stCondLst>
                                            <p:cond delay="499"/>
                                          </p:stCondLst>
                                        </p:cTn>
                                        <p:tgtEl>
                                          <p:spTgt spid="77"/>
                                        </p:tgtEl>
                                        <p:attrNameLst>
                                          <p:attrName>style.visibility</p:attrName>
                                        </p:attrNameLst>
                                      </p:cBhvr>
                                      <p:to>
                                        <p:strVal val="hidden"/>
                                      </p:to>
                                    </p:set>
                                  </p:childTnLst>
                                </p:cTn>
                              </p:par>
                              <p:par>
                                <p:cTn id="99" presetID="2" presetClass="exit" presetSubtype="4" fill="hold" grpId="1" nodeType="withEffect">
                                  <p:stCondLst>
                                    <p:cond delay="0"/>
                                  </p:stCondLst>
                                  <p:childTnLst>
                                    <p:anim calcmode="lin" valueType="num">
                                      <p:cBhvr additive="base">
                                        <p:cTn id="100" dur="500"/>
                                        <p:tgtEl>
                                          <p:spTgt spid="74"/>
                                        </p:tgtEl>
                                        <p:attrNameLst>
                                          <p:attrName>ppt_x</p:attrName>
                                        </p:attrNameLst>
                                      </p:cBhvr>
                                      <p:tavLst>
                                        <p:tav tm="0">
                                          <p:val>
                                            <p:strVal val="ppt_x"/>
                                          </p:val>
                                        </p:tav>
                                        <p:tav tm="100000">
                                          <p:val>
                                            <p:strVal val="ppt_x"/>
                                          </p:val>
                                        </p:tav>
                                      </p:tavLst>
                                    </p:anim>
                                    <p:anim calcmode="lin" valueType="num">
                                      <p:cBhvr additive="base">
                                        <p:cTn id="101" dur="500"/>
                                        <p:tgtEl>
                                          <p:spTgt spid="74"/>
                                        </p:tgtEl>
                                        <p:attrNameLst>
                                          <p:attrName>ppt_y</p:attrName>
                                        </p:attrNameLst>
                                      </p:cBhvr>
                                      <p:tavLst>
                                        <p:tav tm="0">
                                          <p:val>
                                            <p:strVal val="ppt_y"/>
                                          </p:val>
                                        </p:tav>
                                        <p:tav tm="100000">
                                          <p:val>
                                            <p:strVal val="1+ppt_h/2"/>
                                          </p:val>
                                        </p:tav>
                                      </p:tavLst>
                                    </p:anim>
                                    <p:set>
                                      <p:cBhvr>
                                        <p:cTn id="102" dur="1" fill="hold">
                                          <p:stCondLst>
                                            <p:cond delay="499"/>
                                          </p:stCondLst>
                                        </p:cTn>
                                        <p:tgtEl>
                                          <p:spTgt spid="74"/>
                                        </p:tgtEl>
                                        <p:attrNameLst>
                                          <p:attrName>style.visibility</p:attrName>
                                        </p:attrNameLst>
                                      </p:cBhvr>
                                      <p:to>
                                        <p:strVal val="hidden"/>
                                      </p:to>
                                    </p:set>
                                  </p:childTnLst>
                                </p:cTn>
                              </p:par>
                              <p:par>
                                <p:cTn id="103" presetID="2" presetClass="exit" presetSubtype="4" fill="hold" nodeType="withEffect">
                                  <p:stCondLst>
                                    <p:cond delay="0"/>
                                  </p:stCondLst>
                                  <p:childTnLst>
                                    <p:anim calcmode="lin" valueType="num">
                                      <p:cBhvr additive="base">
                                        <p:cTn id="104" dur="500"/>
                                        <p:tgtEl>
                                          <p:spTgt spid="92"/>
                                        </p:tgtEl>
                                        <p:attrNameLst>
                                          <p:attrName>ppt_x</p:attrName>
                                        </p:attrNameLst>
                                      </p:cBhvr>
                                      <p:tavLst>
                                        <p:tav tm="0">
                                          <p:val>
                                            <p:strVal val="ppt_x"/>
                                          </p:val>
                                        </p:tav>
                                        <p:tav tm="100000">
                                          <p:val>
                                            <p:strVal val="ppt_x"/>
                                          </p:val>
                                        </p:tav>
                                      </p:tavLst>
                                    </p:anim>
                                    <p:anim calcmode="lin" valueType="num">
                                      <p:cBhvr additive="base">
                                        <p:cTn id="105" dur="500"/>
                                        <p:tgtEl>
                                          <p:spTgt spid="92"/>
                                        </p:tgtEl>
                                        <p:attrNameLst>
                                          <p:attrName>ppt_y</p:attrName>
                                        </p:attrNameLst>
                                      </p:cBhvr>
                                      <p:tavLst>
                                        <p:tav tm="0">
                                          <p:val>
                                            <p:strVal val="ppt_y"/>
                                          </p:val>
                                        </p:tav>
                                        <p:tav tm="100000">
                                          <p:val>
                                            <p:strVal val="1+ppt_h/2"/>
                                          </p:val>
                                        </p:tav>
                                      </p:tavLst>
                                    </p:anim>
                                    <p:set>
                                      <p:cBhvr>
                                        <p:cTn id="106" dur="1" fill="hold">
                                          <p:stCondLst>
                                            <p:cond delay="499"/>
                                          </p:stCondLst>
                                        </p:cTn>
                                        <p:tgtEl>
                                          <p:spTgt spid="92"/>
                                        </p:tgtEl>
                                        <p:attrNameLst>
                                          <p:attrName>style.visibility</p:attrName>
                                        </p:attrNameLst>
                                      </p:cBhvr>
                                      <p:to>
                                        <p:strVal val="hidden"/>
                                      </p:to>
                                    </p:set>
                                  </p:childTnLst>
                                </p:cTn>
                              </p:par>
                              <p:par>
                                <p:cTn id="107" presetID="2" presetClass="exit" presetSubtype="4" fill="hold" grpId="1" nodeType="withEffect">
                                  <p:stCondLst>
                                    <p:cond delay="0"/>
                                  </p:stCondLst>
                                  <p:childTnLst>
                                    <p:anim calcmode="lin" valueType="num">
                                      <p:cBhvr additive="base">
                                        <p:cTn id="108" dur="500"/>
                                        <p:tgtEl>
                                          <p:spTgt spid="97"/>
                                        </p:tgtEl>
                                        <p:attrNameLst>
                                          <p:attrName>ppt_x</p:attrName>
                                        </p:attrNameLst>
                                      </p:cBhvr>
                                      <p:tavLst>
                                        <p:tav tm="0">
                                          <p:val>
                                            <p:strVal val="ppt_x"/>
                                          </p:val>
                                        </p:tav>
                                        <p:tav tm="100000">
                                          <p:val>
                                            <p:strVal val="ppt_x"/>
                                          </p:val>
                                        </p:tav>
                                      </p:tavLst>
                                    </p:anim>
                                    <p:anim calcmode="lin" valueType="num">
                                      <p:cBhvr additive="base">
                                        <p:cTn id="109" dur="500"/>
                                        <p:tgtEl>
                                          <p:spTgt spid="97"/>
                                        </p:tgtEl>
                                        <p:attrNameLst>
                                          <p:attrName>ppt_y</p:attrName>
                                        </p:attrNameLst>
                                      </p:cBhvr>
                                      <p:tavLst>
                                        <p:tav tm="0">
                                          <p:val>
                                            <p:strVal val="ppt_y"/>
                                          </p:val>
                                        </p:tav>
                                        <p:tav tm="100000">
                                          <p:val>
                                            <p:strVal val="1+ppt_h/2"/>
                                          </p:val>
                                        </p:tav>
                                      </p:tavLst>
                                    </p:anim>
                                    <p:set>
                                      <p:cBhvr>
                                        <p:cTn id="110" dur="1" fill="hold">
                                          <p:stCondLst>
                                            <p:cond delay="499"/>
                                          </p:stCondLst>
                                        </p:cTn>
                                        <p:tgtEl>
                                          <p:spTgt spid="97"/>
                                        </p:tgtEl>
                                        <p:attrNameLst>
                                          <p:attrName>style.visibility</p:attrName>
                                        </p:attrNameLst>
                                      </p:cBhvr>
                                      <p:to>
                                        <p:strVal val="hidden"/>
                                      </p:to>
                                    </p:set>
                                  </p:childTnLst>
                                </p:cTn>
                              </p:par>
                              <p:par>
                                <p:cTn id="111" presetID="2" presetClass="exit" presetSubtype="4" fill="hold" nodeType="withEffect">
                                  <p:stCondLst>
                                    <p:cond delay="0"/>
                                  </p:stCondLst>
                                  <p:childTnLst>
                                    <p:anim calcmode="lin" valueType="num">
                                      <p:cBhvr additive="base">
                                        <p:cTn id="112" dur="500"/>
                                        <p:tgtEl>
                                          <p:spTgt spid="93"/>
                                        </p:tgtEl>
                                        <p:attrNameLst>
                                          <p:attrName>ppt_x</p:attrName>
                                        </p:attrNameLst>
                                      </p:cBhvr>
                                      <p:tavLst>
                                        <p:tav tm="0">
                                          <p:val>
                                            <p:strVal val="ppt_x"/>
                                          </p:val>
                                        </p:tav>
                                        <p:tav tm="100000">
                                          <p:val>
                                            <p:strVal val="ppt_x"/>
                                          </p:val>
                                        </p:tav>
                                      </p:tavLst>
                                    </p:anim>
                                    <p:anim calcmode="lin" valueType="num">
                                      <p:cBhvr additive="base">
                                        <p:cTn id="113" dur="500"/>
                                        <p:tgtEl>
                                          <p:spTgt spid="93"/>
                                        </p:tgtEl>
                                        <p:attrNameLst>
                                          <p:attrName>ppt_y</p:attrName>
                                        </p:attrNameLst>
                                      </p:cBhvr>
                                      <p:tavLst>
                                        <p:tav tm="0">
                                          <p:val>
                                            <p:strVal val="ppt_y"/>
                                          </p:val>
                                        </p:tav>
                                        <p:tav tm="100000">
                                          <p:val>
                                            <p:strVal val="1+ppt_h/2"/>
                                          </p:val>
                                        </p:tav>
                                      </p:tavLst>
                                    </p:anim>
                                    <p:set>
                                      <p:cBhvr>
                                        <p:cTn id="114" dur="1" fill="hold">
                                          <p:stCondLst>
                                            <p:cond delay="499"/>
                                          </p:stCondLst>
                                        </p:cTn>
                                        <p:tgtEl>
                                          <p:spTgt spid="93"/>
                                        </p:tgtEl>
                                        <p:attrNameLst>
                                          <p:attrName>style.visibility</p:attrName>
                                        </p:attrNameLst>
                                      </p:cBhvr>
                                      <p:to>
                                        <p:strVal val="hidden"/>
                                      </p:to>
                                    </p:set>
                                  </p:childTnLst>
                                </p:cTn>
                              </p:par>
                              <p:par>
                                <p:cTn id="115" presetID="2" presetClass="exit" presetSubtype="4" fill="hold" grpId="1" nodeType="withEffect">
                                  <p:stCondLst>
                                    <p:cond delay="0"/>
                                  </p:stCondLst>
                                  <p:childTnLst>
                                    <p:anim calcmode="lin" valueType="num">
                                      <p:cBhvr additive="base">
                                        <p:cTn id="116" dur="500"/>
                                        <p:tgtEl>
                                          <p:spTgt spid="78"/>
                                        </p:tgtEl>
                                        <p:attrNameLst>
                                          <p:attrName>ppt_x</p:attrName>
                                        </p:attrNameLst>
                                      </p:cBhvr>
                                      <p:tavLst>
                                        <p:tav tm="0">
                                          <p:val>
                                            <p:strVal val="ppt_x"/>
                                          </p:val>
                                        </p:tav>
                                        <p:tav tm="100000">
                                          <p:val>
                                            <p:strVal val="ppt_x"/>
                                          </p:val>
                                        </p:tav>
                                      </p:tavLst>
                                    </p:anim>
                                    <p:anim calcmode="lin" valueType="num">
                                      <p:cBhvr additive="base">
                                        <p:cTn id="117" dur="500"/>
                                        <p:tgtEl>
                                          <p:spTgt spid="78"/>
                                        </p:tgtEl>
                                        <p:attrNameLst>
                                          <p:attrName>ppt_y</p:attrName>
                                        </p:attrNameLst>
                                      </p:cBhvr>
                                      <p:tavLst>
                                        <p:tav tm="0">
                                          <p:val>
                                            <p:strVal val="ppt_y"/>
                                          </p:val>
                                        </p:tav>
                                        <p:tav tm="100000">
                                          <p:val>
                                            <p:strVal val="1+ppt_h/2"/>
                                          </p:val>
                                        </p:tav>
                                      </p:tavLst>
                                    </p:anim>
                                    <p:set>
                                      <p:cBhvr>
                                        <p:cTn id="118" dur="1" fill="hold">
                                          <p:stCondLst>
                                            <p:cond delay="499"/>
                                          </p:stCondLst>
                                        </p:cTn>
                                        <p:tgtEl>
                                          <p:spTgt spid="78"/>
                                        </p:tgtEl>
                                        <p:attrNameLst>
                                          <p:attrName>style.visibility</p:attrName>
                                        </p:attrNameLst>
                                      </p:cBhvr>
                                      <p:to>
                                        <p:strVal val="hidden"/>
                                      </p:to>
                                    </p:set>
                                  </p:childTnLst>
                                </p:cTn>
                              </p:par>
                              <p:par>
                                <p:cTn id="119" presetID="2" presetClass="exit" presetSubtype="4" fill="hold" grpId="1" nodeType="withEffect">
                                  <p:stCondLst>
                                    <p:cond delay="0"/>
                                  </p:stCondLst>
                                  <p:childTnLst>
                                    <p:anim calcmode="lin" valueType="num">
                                      <p:cBhvr additive="base">
                                        <p:cTn id="120" dur="500"/>
                                        <p:tgtEl>
                                          <p:spTgt spid="90"/>
                                        </p:tgtEl>
                                        <p:attrNameLst>
                                          <p:attrName>ppt_x</p:attrName>
                                        </p:attrNameLst>
                                      </p:cBhvr>
                                      <p:tavLst>
                                        <p:tav tm="0">
                                          <p:val>
                                            <p:strVal val="ppt_x"/>
                                          </p:val>
                                        </p:tav>
                                        <p:tav tm="100000">
                                          <p:val>
                                            <p:strVal val="ppt_x"/>
                                          </p:val>
                                        </p:tav>
                                      </p:tavLst>
                                    </p:anim>
                                    <p:anim calcmode="lin" valueType="num">
                                      <p:cBhvr additive="base">
                                        <p:cTn id="121" dur="500"/>
                                        <p:tgtEl>
                                          <p:spTgt spid="90"/>
                                        </p:tgtEl>
                                        <p:attrNameLst>
                                          <p:attrName>ppt_y</p:attrName>
                                        </p:attrNameLst>
                                      </p:cBhvr>
                                      <p:tavLst>
                                        <p:tav tm="0">
                                          <p:val>
                                            <p:strVal val="ppt_y"/>
                                          </p:val>
                                        </p:tav>
                                        <p:tav tm="100000">
                                          <p:val>
                                            <p:strVal val="1+ppt_h/2"/>
                                          </p:val>
                                        </p:tav>
                                      </p:tavLst>
                                    </p:anim>
                                    <p:set>
                                      <p:cBhvr>
                                        <p:cTn id="122" dur="1" fill="hold">
                                          <p:stCondLst>
                                            <p:cond delay="499"/>
                                          </p:stCondLst>
                                        </p:cTn>
                                        <p:tgtEl>
                                          <p:spTgt spid="90"/>
                                        </p:tgtEl>
                                        <p:attrNameLst>
                                          <p:attrName>style.visibility</p:attrName>
                                        </p:attrNameLst>
                                      </p:cBhvr>
                                      <p:to>
                                        <p:strVal val="hidden"/>
                                      </p:to>
                                    </p:set>
                                  </p:childTnLst>
                                </p:cTn>
                              </p:par>
                            </p:childTnLst>
                          </p:cTn>
                        </p:par>
                      </p:childTnLst>
                    </p:cTn>
                  </p:par>
                  <p:par>
                    <p:cTn id="123" fill="hold">
                      <p:stCondLst>
                        <p:cond delay="indefinite"/>
                      </p:stCondLst>
                      <p:childTnLst>
                        <p:par>
                          <p:cTn id="124" fill="hold">
                            <p:stCondLst>
                              <p:cond delay="0"/>
                            </p:stCondLst>
                            <p:childTnLst>
                              <p:par>
                                <p:cTn id="125" presetID="16" presetClass="entr" presetSubtype="21" fill="hold" nodeType="clickEffect">
                                  <p:stCondLst>
                                    <p:cond delay="0"/>
                                  </p:stCondLst>
                                  <p:childTnLst>
                                    <p:set>
                                      <p:cBhvr>
                                        <p:cTn id="126" dur="1" fill="hold">
                                          <p:stCondLst>
                                            <p:cond delay="0"/>
                                          </p:stCondLst>
                                        </p:cTn>
                                        <p:tgtEl>
                                          <p:spTgt spid="101"/>
                                        </p:tgtEl>
                                        <p:attrNameLst>
                                          <p:attrName>style.visibility</p:attrName>
                                        </p:attrNameLst>
                                      </p:cBhvr>
                                      <p:to>
                                        <p:strVal val="visible"/>
                                      </p:to>
                                    </p:set>
                                    <p:animEffect transition="in" filter="barn(inVertical)">
                                      <p:cBhvr>
                                        <p:cTn id="127" dur="500"/>
                                        <p:tgtEl>
                                          <p:spTgt spid="101"/>
                                        </p:tgtEl>
                                      </p:cBhvr>
                                    </p:animEffect>
                                  </p:childTnLst>
                                </p:cTn>
                              </p:par>
                            </p:childTnLst>
                          </p:cTn>
                        </p:par>
                      </p:childTnLst>
                    </p:cTn>
                  </p:par>
                  <p:par>
                    <p:cTn id="128" fill="hold">
                      <p:stCondLst>
                        <p:cond delay="indefinite"/>
                      </p:stCondLst>
                      <p:childTnLst>
                        <p:par>
                          <p:cTn id="129" fill="hold">
                            <p:stCondLst>
                              <p:cond delay="0"/>
                            </p:stCondLst>
                            <p:childTnLst>
                              <p:par>
                                <p:cTn id="130" presetID="16" presetClass="entr" presetSubtype="21" fill="hold" grpId="0" nodeType="clickEffect">
                                  <p:stCondLst>
                                    <p:cond delay="0"/>
                                  </p:stCondLst>
                                  <p:childTnLst>
                                    <p:set>
                                      <p:cBhvr>
                                        <p:cTn id="131" dur="1" fill="hold">
                                          <p:stCondLst>
                                            <p:cond delay="0"/>
                                          </p:stCondLst>
                                        </p:cTn>
                                        <p:tgtEl>
                                          <p:spTgt spid="102"/>
                                        </p:tgtEl>
                                        <p:attrNameLst>
                                          <p:attrName>style.visibility</p:attrName>
                                        </p:attrNameLst>
                                      </p:cBhvr>
                                      <p:to>
                                        <p:strVal val="visible"/>
                                      </p:to>
                                    </p:set>
                                    <p:animEffect transition="in" filter="barn(inVertical)">
                                      <p:cBhvr>
                                        <p:cTn id="132" dur="500"/>
                                        <p:tgtEl>
                                          <p:spTgt spid="102"/>
                                        </p:tgtEl>
                                      </p:cBhvr>
                                    </p:animEffect>
                                  </p:childTnLst>
                                </p:cTn>
                              </p:par>
                            </p:childTnLst>
                          </p:cTn>
                        </p:par>
                      </p:childTnLst>
                    </p:cTn>
                  </p:par>
                  <p:par>
                    <p:cTn id="133" fill="hold">
                      <p:stCondLst>
                        <p:cond delay="indefinite"/>
                      </p:stCondLst>
                      <p:childTnLst>
                        <p:par>
                          <p:cTn id="134" fill="hold">
                            <p:stCondLst>
                              <p:cond delay="0"/>
                            </p:stCondLst>
                            <p:childTnLst>
                              <p:par>
                                <p:cTn id="135" presetID="2" presetClass="exit" presetSubtype="4" fill="hold" grpId="1" nodeType="clickEffect">
                                  <p:stCondLst>
                                    <p:cond delay="0"/>
                                  </p:stCondLst>
                                  <p:childTnLst>
                                    <p:anim calcmode="lin" valueType="num">
                                      <p:cBhvr additive="base">
                                        <p:cTn id="136" dur="500"/>
                                        <p:tgtEl>
                                          <p:spTgt spid="102"/>
                                        </p:tgtEl>
                                        <p:attrNameLst>
                                          <p:attrName>ppt_x</p:attrName>
                                        </p:attrNameLst>
                                      </p:cBhvr>
                                      <p:tavLst>
                                        <p:tav tm="0">
                                          <p:val>
                                            <p:strVal val="ppt_x"/>
                                          </p:val>
                                        </p:tav>
                                        <p:tav tm="100000">
                                          <p:val>
                                            <p:strVal val="ppt_x"/>
                                          </p:val>
                                        </p:tav>
                                      </p:tavLst>
                                    </p:anim>
                                    <p:anim calcmode="lin" valueType="num">
                                      <p:cBhvr additive="base">
                                        <p:cTn id="137" dur="500"/>
                                        <p:tgtEl>
                                          <p:spTgt spid="102"/>
                                        </p:tgtEl>
                                        <p:attrNameLst>
                                          <p:attrName>ppt_y</p:attrName>
                                        </p:attrNameLst>
                                      </p:cBhvr>
                                      <p:tavLst>
                                        <p:tav tm="0">
                                          <p:val>
                                            <p:strVal val="ppt_y"/>
                                          </p:val>
                                        </p:tav>
                                        <p:tav tm="100000">
                                          <p:val>
                                            <p:strVal val="1+ppt_h/2"/>
                                          </p:val>
                                        </p:tav>
                                      </p:tavLst>
                                    </p:anim>
                                    <p:set>
                                      <p:cBhvr>
                                        <p:cTn id="138" dur="1" fill="hold">
                                          <p:stCondLst>
                                            <p:cond delay="499"/>
                                          </p:stCondLst>
                                        </p:cTn>
                                        <p:tgtEl>
                                          <p:spTgt spid="102"/>
                                        </p:tgtEl>
                                        <p:attrNameLst>
                                          <p:attrName>style.visibility</p:attrName>
                                        </p:attrNameLst>
                                      </p:cBhvr>
                                      <p:to>
                                        <p:strVal val="hidden"/>
                                      </p:to>
                                    </p:set>
                                  </p:childTnLst>
                                </p:cTn>
                              </p:par>
                            </p:childTnLst>
                          </p:cTn>
                        </p:par>
                      </p:childTnLst>
                    </p:cTn>
                  </p:par>
                  <p:par>
                    <p:cTn id="139" fill="hold">
                      <p:stCondLst>
                        <p:cond delay="indefinite"/>
                      </p:stCondLst>
                      <p:childTnLst>
                        <p:par>
                          <p:cTn id="140" fill="hold">
                            <p:stCondLst>
                              <p:cond delay="0"/>
                            </p:stCondLst>
                            <p:childTnLst>
                              <p:par>
                                <p:cTn id="141" presetID="6" presetClass="entr" presetSubtype="16" fill="hold" nodeType="clickEffect">
                                  <p:stCondLst>
                                    <p:cond delay="0"/>
                                  </p:stCondLst>
                                  <p:childTnLst>
                                    <p:set>
                                      <p:cBhvr>
                                        <p:cTn id="142" dur="1" fill="hold">
                                          <p:stCondLst>
                                            <p:cond delay="0"/>
                                          </p:stCondLst>
                                        </p:cTn>
                                        <p:tgtEl>
                                          <p:spTgt spid="104"/>
                                        </p:tgtEl>
                                        <p:attrNameLst>
                                          <p:attrName>style.visibility</p:attrName>
                                        </p:attrNameLst>
                                      </p:cBhvr>
                                      <p:to>
                                        <p:strVal val="visible"/>
                                      </p:to>
                                    </p:set>
                                    <p:animEffect transition="in" filter="circle(in)">
                                      <p:cBhvr>
                                        <p:cTn id="143" dur="2000"/>
                                        <p:tgtEl>
                                          <p:spTgt spid="104"/>
                                        </p:tgtEl>
                                      </p:cBhvr>
                                    </p:animEffect>
                                  </p:childTnLst>
                                </p:cTn>
                              </p:par>
                            </p:childTnLst>
                          </p:cTn>
                        </p:par>
                      </p:childTnLst>
                    </p:cTn>
                  </p:par>
                  <p:par>
                    <p:cTn id="144" fill="hold">
                      <p:stCondLst>
                        <p:cond delay="indefinite"/>
                      </p:stCondLst>
                      <p:childTnLst>
                        <p:par>
                          <p:cTn id="145" fill="hold">
                            <p:stCondLst>
                              <p:cond delay="0"/>
                            </p:stCondLst>
                            <p:childTnLst>
                              <p:par>
                                <p:cTn id="146" presetID="16" presetClass="entr" presetSubtype="21" fill="hold" grpId="0" nodeType="clickEffect">
                                  <p:stCondLst>
                                    <p:cond delay="0"/>
                                  </p:stCondLst>
                                  <p:childTnLst>
                                    <p:set>
                                      <p:cBhvr>
                                        <p:cTn id="147" dur="1" fill="hold">
                                          <p:stCondLst>
                                            <p:cond delay="0"/>
                                          </p:stCondLst>
                                        </p:cTn>
                                        <p:tgtEl>
                                          <p:spTgt spid="105"/>
                                        </p:tgtEl>
                                        <p:attrNameLst>
                                          <p:attrName>style.visibility</p:attrName>
                                        </p:attrNameLst>
                                      </p:cBhvr>
                                      <p:to>
                                        <p:strVal val="visible"/>
                                      </p:to>
                                    </p:set>
                                    <p:animEffect transition="in" filter="barn(inVertical)">
                                      <p:cBhvr>
                                        <p:cTn id="148" dur="500"/>
                                        <p:tgtEl>
                                          <p:spTgt spid="105"/>
                                        </p:tgtEl>
                                      </p:cBhvr>
                                    </p:animEffect>
                                  </p:childTnLst>
                                </p:cTn>
                              </p:par>
                            </p:childTnLst>
                          </p:cTn>
                        </p:par>
                      </p:childTnLst>
                    </p:cTn>
                  </p:par>
                  <p:par>
                    <p:cTn id="149" fill="hold">
                      <p:stCondLst>
                        <p:cond delay="indefinite"/>
                      </p:stCondLst>
                      <p:childTnLst>
                        <p:par>
                          <p:cTn id="150" fill="hold">
                            <p:stCondLst>
                              <p:cond delay="0"/>
                            </p:stCondLst>
                            <p:childTnLst>
                              <p:par>
                                <p:cTn id="151" presetID="2" presetClass="exit" presetSubtype="4" fill="hold" grpId="1" nodeType="clickEffect">
                                  <p:stCondLst>
                                    <p:cond delay="0"/>
                                  </p:stCondLst>
                                  <p:childTnLst>
                                    <p:anim calcmode="lin" valueType="num">
                                      <p:cBhvr additive="base">
                                        <p:cTn id="152" dur="500"/>
                                        <p:tgtEl>
                                          <p:spTgt spid="105"/>
                                        </p:tgtEl>
                                        <p:attrNameLst>
                                          <p:attrName>ppt_x</p:attrName>
                                        </p:attrNameLst>
                                      </p:cBhvr>
                                      <p:tavLst>
                                        <p:tav tm="0">
                                          <p:val>
                                            <p:strVal val="ppt_x"/>
                                          </p:val>
                                        </p:tav>
                                        <p:tav tm="100000">
                                          <p:val>
                                            <p:strVal val="ppt_x"/>
                                          </p:val>
                                        </p:tav>
                                      </p:tavLst>
                                    </p:anim>
                                    <p:anim calcmode="lin" valueType="num">
                                      <p:cBhvr additive="base">
                                        <p:cTn id="153" dur="500"/>
                                        <p:tgtEl>
                                          <p:spTgt spid="105"/>
                                        </p:tgtEl>
                                        <p:attrNameLst>
                                          <p:attrName>ppt_y</p:attrName>
                                        </p:attrNameLst>
                                      </p:cBhvr>
                                      <p:tavLst>
                                        <p:tav tm="0">
                                          <p:val>
                                            <p:strVal val="ppt_y"/>
                                          </p:val>
                                        </p:tav>
                                        <p:tav tm="100000">
                                          <p:val>
                                            <p:strVal val="1+ppt_h/2"/>
                                          </p:val>
                                        </p:tav>
                                      </p:tavLst>
                                    </p:anim>
                                    <p:set>
                                      <p:cBhvr>
                                        <p:cTn id="154" dur="1" fill="hold">
                                          <p:stCondLst>
                                            <p:cond delay="499"/>
                                          </p:stCondLst>
                                        </p:cTn>
                                        <p:tgtEl>
                                          <p:spTgt spid="105"/>
                                        </p:tgtEl>
                                        <p:attrNameLst>
                                          <p:attrName>style.visibility</p:attrName>
                                        </p:attrNameLst>
                                      </p:cBhvr>
                                      <p:to>
                                        <p:strVal val="hidden"/>
                                      </p:to>
                                    </p:set>
                                  </p:childTnLst>
                                </p:cTn>
                              </p:par>
                            </p:childTnLst>
                          </p:cTn>
                        </p:par>
                      </p:childTnLst>
                    </p:cTn>
                  </p:par>
                  <p:par>
                    <p:cTn id="155" fill="hold">
                      <p:stCondLst>
                        <p:cond delay="indefinite"/>
                      </p:stCondLst>
                      <p:childTnLst>
                        <p:par>
                          <p:cTn id="156" fill="hold">
                            <p:stCondLst>
                              <p:cond delay="0"/>
                            </p:stCondLst>
                            <p:childTnLst>
                              <p:par>
                                <p:cTn id="157" presetID="16" presetClass="entr" presetSubtype="21" fill="hold" nodeType="clickEffect">
                                  <p:stCondLst>
                                    <p:cond delay="0"/>
                                  </p:stCondLst>
                                  <p:childTnLst>
                                    <p:set>
                                      <p:cBhvr>
                                        <p:cTn id="158" dur="1" fill="hold">
                                          <p:stCondLst>
                                            <p:cond delay="0"/>
                                          </p:stCondLst>
                                        </p:cTn>
                                        <p:tgtEl>
                                          <p:spTgt spid="107"/>
                                        </p:tgtEl>
                                        <p:attrNameLst>
                                          <p:attrName>style.visibility</p:attrName>
                                        </p:attrNameLst>
                                      </p:cBhvr>
                                      <p:to>
                                        <p:strVal val="visible"/>
                                      </p:to>
                                    </p:set>
                                    <p:animEffect transition="in" filter="barn(inVertical)">
                                      <p:cBhvr>
                                        <p:cTn id="159" dur="500"/>
                                        <p:tgtEl>
                                          <p:spTgt spid="107"/>
                                        </p:tgtEl>
                                      </p:cBhvr>
                                    </p:animEffect>
                                  </p:childTnLst>
                                </p:cTn>
                              </p:par>
                            </p:childTnLst>
                          </p:cTn>
                        </p:par>
                      </p:childTnLst>
                    </p:cTn>
                  </p:par>
                  <p:par>
                    <p:cTn id="160" fill="hold">
                      <p:stCondLst>
                        <p:cond delay="indefinite"/>
                      </p:stCondLst>
                      <p:childTnLst>
                        <p:par>
                          <p:cTn id="161" fill="hold">
                            <p:stCondLst>
                              <p:cond delay="0"/>
                            </p:stCondLst>
                            <p:childTnLst>
                              <p:par>
                                <p:cTn id="162" presetID="16" presetClass="entr" presetSubtype="21" fill="hold" grpId="0" nodeType="clickEffect">
                                  <p:stCondLst>
                                    <p:cond delay="0"/>
                                  </p:stCondLst>
                                  <p:childTnLst>
                                    <p:set>
                                      <p:cBhvr>
                                        <p:cTn id="163" dur="1" fill="hold">
                                          <p:stCondLst>
                                            <p:cond delay="0"/>
                                          </p:stCondLst>
                                        </p:cTn>
                                        <p:tgtEl>
                                          <p:spTgt spid="108"/>
                                        </p:tgtEl>
                                        <p:attrNameLst>
                                          <p:attrName>style.visibility</p:attrName>
                                        </p:attrNameLst>
                                      </p:cBhvr>
                                      <p:to>
                                        <p:strVal val="visible"/>
                                      </p:to>
                                    </p:set>
                                    <p:animEffect transition="in" filter="barn(inVertical)">
                                      <p:cBhvr>
                                        <p:cTn id="164" dur="500"/>
                                        <p:tgtEl>
                                          <p:spTgt spid="108"/>
                                        </p:tgtEl>
                                      </p:cBhvr>
                                    </p:animEffect>
                                  </p:childTnLst>
                                </p:cTn>
                              </p:par>
                            </p:childTnLst>
                          </p:cTn>
                        </p:par>
                      </p:childTnLst>
                    </p:cTn>
                  </p:par>
                  <p:par>
                    <p:cTn id="165" fill="hold">
                      <p:stCondLst>
                        <p:cond delay="indefinite"/>
                      </p:stCondLst>
                      <p:childTnLst>
                        <p:par>
                          <p:cTn id="166" fill="hold">
                            <p:stCondLst>
                              <p:cond delay="0"/>
                            </p:stCondLst>
                            <p:childTnLst>
                              <p:par>
                                <p:cTn id="167" presetID="2" presetClass="exit" presetSubtype="4" fill="hold" grpId="1" nodeType="clickEffect">
                                  <p:stCondLst>
                                    <p:cond delay="0"/>
                                  </p:stCondLst>
                                  <p:childTnLst>
                                    <p:anim calcmode="lin" valueType="num">
                                      <p:cBhvr additive="base">
                                        <p:cTn id="168" dur="500"/>
                                        <p:tgtEl>
                                          <p:spTgt spid="108"/>
                                        </p:tgtEl>
                                        <p:attrNameLst>
                                          <p:attrName>ppt_x</p:attrName>
                                        </p:attrNameLst>
                                      </p:cBhvr>
                                      <p:tavLst>
                                        <p:tav tm="0">
                                          <p:val>
                                            <p:strVal val="ppt_x"/>
                                          </p:val>
                                        </p:tav>
                                        <p:tav tm="100000">
                                          <p:val>
                                            <p:strVal val="ppt_x"/>
                                          </p:val>
                                        </p:tav>
                                      </p:tavLst>
                                    </p:anim>
                                    <p:anim calcmode="lin" valueType="num">
                                      <p:cBhvr additive="base">
                                        <p:cTn id="169" dur="500"/>
                                        <p:tgtEl>
                                          <p:spTgt spid="108"/>
                                        </p:tgtEl>
                                        <p:attrNameLst>
                                          <p:attrName>ppt_y</p:attrName>
                                        </p:attrNameLst>
                                      </p:cBhvr>
                                      <p:tavLst>
                                        <p:tav tm="0">
                                          <p:val>
                                            <p:strVal val="ppt_y"/>
                                          </p:val>
                                        </p:tav>
                                        <p:tav tm="100000">
                                          <p:val>
                                            <p:strVal val="1+ppt_h/2"/>
                                          </p:val>
                                        </p:tav>
                                      </p:tavLst>
                                    </p:anim>
                                    <p:set>
                                      <p:cBhvr>
                                        <p:cTn id="170" dur="1" fill="hold">
                                          <p:stCondLst>
                                            <p:cond delay="499"/>
                                          </p:stCondLst>
                                        </p:cTn>
                                        <p:tgtEl>
                                          <p:spTgt spid="10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animBg="1"/>
      <p:bldP spid="45" grpId="1" animBg="1"/>
      <p:bldP spid="46" grpId="0" animBg="1"/>
      <p:bldP spid="46" grpId="1" animBg="1"/>
      <p:bldP spid="60" grpId="0" animBg="1"/>
      <p:bldP spid="60" grpId="1" animBg="1"/>
      <p:bldP spid="74" grpId="0" animBg="1"/>
      <p:bldP spid="74" grpId="1" animBg="1"/>
      <p:bldP spid="77" grpId="0" animBg="1"/>
      <p:bldP spid="77" grpId="1" animBg="1"/>
      <p:bldP spid="79" grpId="0" animBg="1"/>
      <p:bldP spid="79" grpId="1" animBg="1"/>
      <p:bldP spid="82" grpId="0" animBg="1"/>
      <p:bldP spid="82" grpId="1" animBg="1"/>
      <p:bldP spid="83" grpId="0" animBg="1"/>
      <p:bldP spid="83" grpId="1" animBg="1"/>
      <p:bldP spid="78" grpId="0" animBg="1"/>
      <p:bldP spid="78" grpId="1" animBg="1"/>
      <p:bldP spid="90" grpId="0" animBg="1"/>
      <p:bldP spid="90" grpId="1" animBg="1"/>
      <p:bldP spid="97" grpId="0" animBg="1"/>
      <p:bldP spid="97" grpId="1" animBg="1"/>
      <p:bldP spid="102" grpId="0" animBg="1"/>
      <p:bldP spid="102" grpId="1" animBg="1"/>
      <p:bldP spid="105" grpId="0" animBg="1"/>
      <p:bldP spid="105" grpId="1" animBg="1"/>
      <p:bldP spid="108" grpId="0" animBg="1"/>
      <p:bldP spid="108" grpId="1"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icture background">
            <a:extLst>
              <a:ext uri="{FF2B5EF4-FFF2-40B4-BE49-F238E27FC236}">
                <a16:creationId xmlns:a16="http://schemas.microsoft.com/office/drawing/2014/main" id="{545BDA26-A6F8-3148-014C-FE5E8A69719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3D7BF07B-C983-93FD-1052-9E942BB58C5D}"/>
              </a:ext>
            </a:extLst>
          </p:cNvPr>
          <p:cNvGraphicFramePr>
            <a:graphicFrameLocks noGrp="1"/>
          </p:cNvGraphicFramePr>
          <p:nvPr>
            <p:extLst>
              <p:ext uri="{D42A27DB-BD31-4B8C-83A1-F6EECF244321}">
                <p14:modId xmlns:p14="http://schemas.microsoft.com/office/powerpoint/2010/main" val="3270719622"/>
              </p:ext>
            </p:extLst>
          </p:nvPr>
        </p:nvGraphicFramePr>
        <p:xfrm>
          <a:off x="3566398" y="178673"/>
          <a:ext cx="8583563" cy="6436360"/>
        </p:xfrm>
        <a:graphic>
          <a:graphicData uri="http://schemas.openxmlformats.org/drawingml/2006/table">
            <a:tbl>
              <a:tblPr firstRow="1" bandRow="1">
                <a:tableStyleId>{5940675A-B579-460E-94D1-54222C63F5DA}</a:tableStyleId>
              </a:tblPr>
              <a:tblGrid>
                <a:gridCol w="2145891">
                  <a:extLst>
                    <a:ext uri="{9D8B030D-6E8A-4147-A177-3AD203B41FA5}">
                      <a16:colId xmlns:a16="http://schemas.microsoft.com/office/drawing/2014/main" val="3038457189"/>
                    </a:ext>
                  </a:extLst>
                </a:gridCol>
                <a:gridCol w="1541206">
                  <a:extLst>
                    <a:ext uri="{9D8B030D-6E8A-4147-A177-3AD203B41FA5}">
                      <a16:colId xmlns:a16="http://schemas.microsoft.com/office/drawing/2014/main" val="4098593737"/>
                    </a:ext>
                  </a:extLst>
                </a:gridCol>
                <a:gridCol w="1288026">
                  <a:extLst>
                    <a:ext uri="{9D8B030D-6E8A-4147-A177-3AD203B41FA5}">
                      <a16:colId xmlns:a16="http://schemas.microsoft.com/office/drawing/2014/main" val="3787860762"/>
                    </a:ext>
                  </a:extLst>
                </a:gridCol>
                <a:gridCol w="3608440">
                  <a:extLst>
                    <a:ext uri="{9D8B030D-6E8A-4147-A177-3AD203B41FA5}">
                      <a16:colId xmlns:a16="http://schemas.microsoft.com/office/drawing/2014/main" val="2823649283"/>
                    </a:ext>
                  </a:extLst>
                </a:gridCol>
              </a:tblGrid>
              <a:tr h="370840">
                <a:tc>
                  <a:txBody>
                    <a:bodyPr/>
                    <a:lstStyle/>
                    <a:p>
                      <a:pPr algn="ctr" rtl="1"/>
                      <a:r>
                        <a:rPr lang="ar-EG" dirty="0"/>
                        <a:t>إجمالية الإنتاج السنوي</a:t>
                      </a:r>
                      <a:endParaRPr lang="en-US" dirty="0"/>
                    </a:p>
                  </a:txBody>
                  <a:tcPr anchor="ctr">
                    <a:solidFill>
                      <a:srgbClr val="8DC641"/>
                    </a:solidFill>
                  </a:tcPr>
                </a:tc>
                <a:tc>
                  <a:txBody>
                    <a:bodyPr/>
                    <a:lstStyle/>
                    <a:p>
                      <a:pPr algn="ctr" rtl="1"/>
                      <a:r>
                        <a:rPr lang="ar-EG" dirty="0"/>
                        <a:t>الإنتاجية المتوقعة (طن/دونم)</a:t>
                      </a:r>
                      <a:endParaRPr lang="en-US" dirty="0"/>
                    </a:p>
                  </a:txBody>
                  <a:tcPr anchor="ctr">
                    <a:solidFill>
                      <a:srgbClr val="8DC641"/>
                    </a:solidFill>
                  </a:tcPr>
                </a:tc>
                <a:tc>
                  <a:txBody>
                    <a:bodyPr/>
                    <a:lstStyle/>
                    <a:p>
                      <a:pPr algn="ctr" rtl="1"/>
                      <a:r>
                        <a:rPr lang="ar-EG" dirty="0"/>
                        <a:t>المساحة بالدونم </a:t>
                      </a:r>
                      <a:endParaRPr lang="en-US" dirty="0"/>
                    </a:p>
                  </a:txBody>
                  <a:tcPr anchor="ctr">
                    <a:solidFill>
                      <a:srgbClr val="8DC641"/>
                    </a:solidFill>
                  </a:tcPr>
                </a:tc>
                <a:tc>
                  <a:txBody>
                    <a:bodyPr/>
                    <a:lstStyle/>
                    <a:p>
                      <a:pPr algn="ctr" rtl="1"/>
                      <a:r>
                        <a:rPr lang="ar-EG" dirty="0"/>
                        <a:t>نوع الزراعة </a:t>
                      </a:r>
                      <a:endParaRPr lang="en-US" dirty="0"/>
                    </a:p>
                  </a:txBody>
                  <a:tcPr anchor="ctr">
                    <a:solidFill>
                      <a:srgbClr val="8DC641"/>
                    </a:solidFill>
                  </a:tcPr>
                </a:tc>
                <a:extLst>
                  <a:ext uri="{0D108BD9-81ED-4DB2-BD59-A6C34878D82A}">
                    <a16:rowId xmlns:a16="http://schemas.microsoft.com/office/drawing/2014/main" val="4015865394"/>
                  </a:ext>
                </a:extLst>
              </a:tr>
              <a:tr h="370840">
                <a:tc>
                  <a:txBody>
                    <a:bodyPr/>
                    <a:lstStyle/>
                    <a:p>
                      <a:pPr algn="r" rtl="1"/>
                      <a:r>
                        <a:rPr lang="ar-EG" dirty="0"/>
                        <a:t>6000</a:t>
                      </a:r>
                      <a:endParaRPr lang="en-US" dirty="0"/>
                    </a:p>
                  </a:txBody>
                  <a:tcPr anchor="ctr"/>
                </a:tc>
                <a:tc>
                  <a:txBody>
                    <a:bodyPr/>
                    <a:lstStyle/>
                    <a:p>
                      <a:pPr algn="r" rtl="1"/>
                      <a:r>
                        <a:rPr lang="ar-EG" dirty="0"/>
                        <a:t>3</a:t>
                      </a:r>
                      <a:endParaRPr lang="en-US" dirty="0"/>
                    </a:p>
                  </a:txBody>
                  <a:tcPr anchor="ctr"/>
                </a:tc>
                <a:tc>
                  <a:txBody>
                    <a:bodyPr/>
                    <a:lstStyle/>
                    <a:p>
                      <a:pPr algn="r" rtl="1"/>
                      <a:r>
                        <a:rPr lang="ar-EG" dirty="0"/>
                        <a:t>2000</a:t>
                      </a:r>
                      <a:endParaRPr lang="en-US" dirty="0"/>
                    </a:p>
                  </a:txBody>
                  <a:tcPr anchor="ctr"/>
                </a:tc>
                <a:tc>
                  <a:txBody>
                    <a:bodyPr/>
                    <a:lstStyle/>
                    <a:p>
                      <a:pPr algn="r" rtl="1"/>
                      <a:r>
                        <a:rPr lang="ar-EG" dirty="0"/>
                        <a:t>المحاصيل الحقلية والبساتين - </a:t>
                      </a:r>
                      <a:r>
                        <a:rPr lang="en-US" dirty="0"/>
                        <a:t>Field Crops and Orchards</a:t>
                      </a:r>
                    </a:p>
                  </a:txBody>
                  <a:tcPr anchor="ctr">
                    <a:solidFill>
                      <a:schemeClr val="accent6">
                        <a:lumMod val="20000"/>
                        <a:lumOff val="80000"/>
                      </a:schemeClr>
                    </a:solidFill>
                  </a:tcPr>
                </a:tc>
                <a:extLst>
                  <a:ext uri="{0D108BD9-81ED-4DB2-BD59-A6C34878D82A}">
                    <a16:rowId xmlns:a16="http://schemas.microsoft.com/office/drawing/2014/main" val="2906106715"/>
                  </a:ext>
                </a:extLst>
              </a:tr>
              <a:tr h="370840">
                <a:tc>
                  <a:txBody>
                    <a:bodyPr/>
                    <a:lstStyle/>
                    <a:p>
                      <a:pPr algn="r" rtl="1"/>
                      <a:r>
                        <a:rPr lang="ar-EG" dirty="0"/>
                        <a:t>852</a:t>
                      </a:r>
                      <a:endParaRPr lang="en-US" dirty="0"/>
                    </a:p>
                  </a:txBody>
                  <a:tcPr anchor="ctr"/>
                </a:tc>
                <a:tc>
                  <a:txBody>
                    <a:bodyPr/>
                    <a:lstStyle/>
                    <a:p>
                      <a:pPr algn="r" rtl="1"/>
                      <a:r>
                        <a:rPr lang="ar-EG" dirty="0"/>
                        <a:t>10</a:t>
                      </a:r>
                      <a:endParaRPr lang="en-US" dirty="0"/>
                    </a:p>
                  </a:txBody>
                  <a:tcPr anchor="ctr"/>
                </a:tc>
                <a:tc>
                  <a:txBody>
                    <a:bodyPr/>
                    <a:lstStyle/>
                    <a:p>
                      <a:pPr algn="r" rtl="1"/>
                      <a:r>
                        <a:rPr lang="ar-EG" dirty="0"/>
                        <a:t>85.2</a:t>
                      </a:r>
                      <a:endParaRPr lang="en-US" dirty="0"/>
                    </a:p>
                  </a:txBody>
                  <a:tcPr anchor="ctr"/>
                </a:tc>
                <a:tc>
                  <a:txBody>
                    <a:bodyPr/>
                    <a:lstStyle/>
                    <a:p>
                      <a:pPr algn="r" rtl="1"/>
                      <a:r>
                        <a:rPr lang="ar-EG" dirty="0"/>
                        <a:t>مزارع بوتنيك - </a:t>
                      </a:r>
                      <a:r>
                        <a:rPr lang="en-US" dirty="0"/>
                        <a:t>Botanic Garden</a:t>
                      </a:r>
                    </a:p>
                  </a:txBody>
                  <a:tcPr anchor="ctr">
                    <a:solidFill>
                      <a:schemeClr val="accent6">
                        <a:lumMod val="20000"/>
                        <a:lumOff val="80000"/>
                      </a:schemeClr>
                    </a:solidFill>
                  </a:tcPr>
                </a:tc>
                <a:extLst>
                  <a:ext uri="{0D108BD9-81ED-4DB2-BD59-A6C34878D82A}">
                    <a16:rowId xmlns:a16="http://schemas.microsoft.com/office/drawing/2014/main" val="3750915239"/>
                  </a:ext>
                </a:extLst>
              </a:tr>
              <a:tr h="370840">
                <a:tc>
                  <a:txBody>
                    <a:bodyPr/>
                    <a:lstStyle/>
                    <a:p>
                      <a:pPr algn="r" rtl="1"/>
                      <a:r>
                        <a:rPr lang="ar-EG" dirty="0"/>
                        <a:t>1716</a:t>
                      </a:r>
                      <a:endParaRPr lang="en-US" dirty="0"/>
                    </a:p>
                  </a:txBody>
                  <a:tcPr anchor="ctr"/>
                </a:tc>
                <a:tc>
                  <a:txBody>
                    <a:bodyPr/>
                    <a:lstStyle/>
                    <a:p>
                      <a:pPr algn="r" rtl="1"/>
                      <a:r>
                        <a:rPr lang="ar-EG" dirty="0"/>
                        <a:t>15</a:t>
                      </a:r>
                      <a:endParaRPr lang="en-US" dirty="0"/>
                    </a:p>
                  </a:txBody>
                  <a:tcPr anchor="ctr"/>
                </a:tc>
                <a:tc>
                  <a:txBody>
                    <a:bodyPr/>
                    <a:lstStyle/>
                    <a:p>
                      <a:pPr algn="r" rtl="1"/>
                      <a:r>
                        <a:rPr lang="ar-EG" dirty="0"/>
                        <a:t>114.4</a:t>
                      </a:r>
                      <a:endParaRPr lang="en-US" dirty="0"/>
                    </a:p>
                  </a:txBody>
                  <a:tcPr anchor="ctr"/>
                </a:tc>
                <a:tc>
                  <a:txBody>
                    <a:bodyPr/>
                    <a:lstStyle/>
                    <a:p>
                      <a:pPr algn="r" rtl="1"/>
                      <a:r>
                        <a:rPr lang="ar-EG" dirty="0"/>
                        <a:t>المزارع الذكية - </a:t>
                      </a:r>
                      <a:r>
                        <a:rPr lang="en-US" dirty="0"/>
                        <a:t>Smart Farms</a:t>
                      </a:r>
                    </a:p>
                  </a:txBody>
                  <a:tcPr anchor="ctr">
                    <a:solidFill>
                      <a:schemeClr val="accent6">
                        <a:lumMod val="20000"/>
                        <a:lumOff val="80000"/>
                      </a:schemeClr>
                    </a:solidFill>
                  </a:tcPr>
                </a:tc>
                <a:extLst>
                  <a:ext uri="{0D108BD9-81ED-4DB2-BD59-A6C34878D82A}">
                    <a16:rowId xmlns:a16="http://schemas.microsoft.com/office/drawing/2014/main" val="1320969403"/>
                  </a:ext>
                </a:extLst>
              </a:tr>
              <a:tr h="370840">
                <a:tc>
                  <a:txBody>
                    <a:bodyPr/>
                    <a:lstStyle/>
                    <a:p>
                      <a:pPr algn="r" rtl="1"/>
                      <a:r>
                        <a:rPr lang="ar-EG" dirty="0"/>
                        <a:t>788.5</a:t>
                      </a:r>
                      <a:endParaRPr lang="en-US" dirty="0"/>
                    </a:p>
                  </a:txBody>
                  <a:tcPr anchor="ctr"/>
                </a:tc>
                <a:tc>
                  <a:txBody>
                    <a:bodyPr/>
                    <a:lstStyle/>
                    <a:p>
                      <a:pPr algn="r" rtl="1"/>
                      <a:r>
                        <a:rPr lang="ar-EG" dirty="0"/>
                        <a:t>5</a:t>
                      </a:r>
                      <a:endParaRPr lang="en-US" dirty="0"/>
                    </a:p>
                  </a:txBody>
                  <a:tcPr anchor="ctr"/>
                </a:tc>
                <a:tc>
                  <a:txBody>
                    <a:bodyPr/>
                    <a:lstStyle/>
                    <a:p>
                      <a:pPr algn="r" rtl="1"/>
                      <a:r>
                        <a:rPr lang="ar-EG" dirty="0"/>
                        <a:t>157.7</a:t>
                      </a:r>
                      <a:endParaRPr lang="en-US" dirty="0"/>
                    </a:p>
                  </a:txBody>
                  <a:tcPr anchor="ctr"/>
                </a:tc>
                <a:tc>
                  <a:txBody>
                    <a:bodyPr/>
                    <a:lstStyle/>
                    <a:p>
                      <a:pPr algn="r" rtl="1"/>
                      <a:r>
                        <a:rPr lang="ar-EG" dirty="0"/>
                        <a:t>مزارع الهيرباريوم - </a:t>
                      </a:r>
                      <a:r>
                        <a:rPr lang="en-US" dirty="0"/>
                        <a:t>Herbarium Farms</a:t>
                      </a:r>
                    </a:p>
                  </a:txBody>
                  <a:tcPr anchor="ctr">
                    <a:solidFill>
                      <a:schemeClr val="accent6">
                        <a:lumMod val="20000"/>
                        <a:lumOff val="80000"/>
                      </a:schemeClr>
                    </a:solidFill>
                  </a:tcPr>
                </a:tc>
                <a:extLst>
                  <a:ext uri="{0D108BD9-81ED-4DB2-BD59-A6C34878D82A}">
                    <a16:rowId xmlns:a16="http://schemas.microsoft.com/office/drawing/2014/main" val="941553720"/>
                  </a:ext>
                </a:extLst>
              </a:tr>
              <a:tr h="370840">
                <a:tc>
                  <a:txBody>
                    <a:bodyPr/>
                    <a:lstStyle/>
                    <a:p>
                      <a:pPr algn="r" rtl="1"/>
                      <a:r>
                        <a:rPr lang="ar-EG" dirty="0"/>
                        <a:t>115</a:t>
                      </a:r>
                      <a:endParaRPr lang="en-US" dirty="0"/>
                    </a:p>
                  </a:txBody>
                  <a:tcPr anchor="ctr"/>
                </a:tc>
                <a:tc>
                  <a:txBody>
                    <a:bodyPr/>
                    <a:lstStyle/>
                    <a:p>
                      <a:pPr algn="r" rtl="1"/>
                      <a:r>
                        <a:rPr lang="ar-EG" dirty="0"/>
                        <a:t>2</a:t>
                      </a:r>
                      <a:endParaRPr lang="en-US" dirty="0"/>
                    </a:p>
                  </a:txBody>
                  <a:tcPr anchor="ctr"/>
                </a:tc>
                <a:tc>
                  <a:txBody>
                    <a:bodyPr/>
                    <a:lstStyle/>
                    <a:p>
                      <a:pPr algn="r" rtl="1"/>
                      <a:r>
                        <a:rPr lang="ar-EG" dirty="0"/>
                        <a:t>57.5</a:t>
                      </a:r>
                      <a:endParaRPr lang="en-US" dirty="0"/>
                    </a:p>
                  </a:txBody>
                  <a:tcPr anchor="ctr"/>
                </a:tc>
                <a:tc>
                  <a:txBody>
                    <a:bodyPr/>
                    <a:lstStyle/>
                    <a:p>
                      <a:pPr algn="r" rtl="1"/>
                      <a:r>
                        <a:rPr lang="ar-EG" dirty="0"/>
                        <a:t>مزارع النباتات الطبية - </a:t>
                      </a:r>
                      <a:r>
                        <a:rPr lang="en-US" dirty="0"/>
                        <a:t>Medicinal Plant Farms</a:t>
                      </a:r>
                    </a:p>
                  </a:txBody>
                  <a:tcPr anchor="ctr">
                    <a:solidFill>
                      <a:schemeClr val="accent6">
                        <a:lumMod val="20000"/>
                        <a:lumOff val="80000"/>
                      </a:schemeClr>
                    </a:solidFill>
                  </a:tcPr>
                </a:tc>
                <a:extLst>
                  <a:ext uri="{0D108BD9-81ED-4DB2-BD59-A6C34878D82A}">
                    <a16:rowId xmlns:a16="http://schemas.microsoft.com/office/drawing/2014/main" val="756370733"/>
                  </a:ext>
                </a:extLst>
              </a:tr>
              <a:tr h="370840">
                <a:tc>
                  <a:txBody>
                    <a:bodyPr/>
                    <a:lstStyle/>
                    <a:p>
                      <a:pPr algn="r" rtl="1"/>
                      <a:r>
                        <a:rPr lang="ar-EG" dirty="0"/>
                        <a:t>20.7</a:t>
                      </a:r>
                      <a:endParaRPr lang="en-US" dirty="0"/>
                    </a:p>
                  </a:txBody>
                  <a:tcPr anchor="ctr"/>
                </a:tc>
                <a:tc>
                  <a:txBody>
                    <a:bodyPr/>
                    <a:lstStyle/>
                    <a:p>
                      <a:pPr algn="r" rtl="1"/>
                      <a:r>
                        <a:rPr lang="ar-EG" dirty="0"/>
                        <a:t>0.5</a:t>
                      </a:r>
                      <a:endParaRPr lang="en-US" dirty="0"/>
                    </a:p>
                  </a:txBody>
                  <a:tcPr anchor="ctr"/>
                </a:tc>
                <a:tc>
                  <a:txBody>
                    <a:bodyPr/>
                    <a:lstStyle/>
                    <a:p>
                      <a:pPr algn="r" rtl="1"/>
                      <a:r>
                        <a:rPr lang="ar-EG" dirty="0"/>
                        <a:t>41.4</a:t>
                      </a:r>
                      <a:endParaRPr lang="en-US" dirty="0"/>
                    </a:p>
                  </a:txBody>
                  <a:tcPr anchor="ctr"/>
                </a:tc>
                <a:tc>
                  <a:txBody>
                    <a:bodyPr/>
                    <a:lstStyle/>
                    <a:p>
                      <a:pPr algn="r" rtl="1"/>
                      <a:r>
                        <a:rPr lang="ar-EG" dirty="0"/>
                        <a:t>مزارع النحل - </a:t>
                      </a:r>
                      <a:r>
                        <a:rPr lang="en-US" dirty="0"/>
                        <a:t>Apiaries (Bee Farms)</a:t>
                      </a:r>
                    </a:p>
                  </a:txBody>
                  <a:tcPr anchor="ctr">
                    <a:solidFill>
                      <a:schemeClr val="accent6">
                        <a:lumMod val="20000"/>
                        <a:lumOff val="80000"/>
                      </a:schemeClr>
                    </a:solidFill>
                  </a:tcPr>
                </a:tc>
                <a:extLst>
                  <a:ext uri="{0D108BD9-81ED-4DB2-BD59-A6C34878D82A}">
                    <a16:rowId xmlns:a16="http://schemas.microsoft.com/office/drawing/2014/main" val="818099964"/>
                  </a:ext>
                </a:extLst>
              </a:tr>
              <a:tr h="370840">
                <a:tc>
                  <a:txBody>
                    <a:bodyPr/>
                    <a:lstStyle/>
                    <a:p>
                      <a:pPr algn="r" rtl="1"/>
                      <a:r>
                        <a:rPr lang="ar-EG" dirty="0"/>
                        <a:t>2510</a:t>
                      </a:r>
                      <a:endParaRPr lang="en-US" dirty="0"/>
                    </a:p>
                  </a:txBody>
                  <a:tcPr anchor="ctr"/>
                </a:tc>
                <a:tc>
                  <a:txBody>
                    <a:bodyPr/>
                    <a:lstStyle/>
                    <a:p>
                      <a:pPr algn="r" rtl="1"/>
                      <a:r>
                        <a:rPr lang="ar-EG" dirty="0"/>
                        <a:t>20</a:t>
                      </a:r>
                      <a:endParaRPr lang="en-US" dirty="0"/>
                    </a:p>
                  </a:txBody>
                  <a:tcPr anchor="ctr"/>
                </a:tc>
                <a:tc>
                  <a:txBody>
                    <a:bodyPr/>
                    <a:lstStyle/>
                    <a:p>
                      <a:pPr algn="r" rtl="1"/>
                      <a:r>
                        <a:rPr lang="ar-EG" dirty="0"/>
                        <a:t>125.5</a:t>
                      </a:r>
                      <a:endParaRPr lang="en-US" dirty="0"/>
                    </a:p>
                  </a:txBody>
                  <a:tcPr anchor="ctr"/>
                </a:tc>
                <a:tc>
                  <a:txBody>
                    <a:bodyPr/>
                    <a:lstStyle/>
                    <a:p>
                      <a:pPr algn="r" rtl="1"/>
                      <a:r>
                        <a:rPr lang="ar-EG" dirty="0"/>
                        <a:t>استزراع سمكي - </a:t>
                      </a:r>
                      <a:r>
                        <a:rPr lang="en-US" dirty="0"/>
                        <a:t>Aquaculture (Fish Farming)</a:t>
                      </a:r>
                    </a:p>
                  </a:txBody>
                  <a:tcPr anchor="ctr">
                    <a:solidFill>
                      <a:schemeClr val="accent6">
                        <a:lumMod val="20000"/>
                        <a:lumOff val="80000"/>
                      </a:schemeClr>
                    </a:solidFill>
                  </a:tcPr>
                </a:tc>
                <a:extLst>
                  <a:ext uri="{0D108BD9-81ED-4DB2-BD59-A6C34878D82A}">
                    <a16:rowId xmlns:a16="http://schemas.microsoft.com/office/drawing/2014/main" val="2561740714"/>
                  </a:ext>
                </a:extLst>
              </a:tr>
              <a:tr h="370840">
                <a:tc>
                  <a:txBody>
                    <a:bodyPr/>
                    <a:lstStyle/>
                    <a:p>
                      <a:pPr algn="r" rtl="1"/>
                      <a:r>
                        <a:rPr lang="ar-EG" dirty="0"/>
                        <a:t>446.4</a:t>
                      </a:r>
                      <a:endParaRPr lang="en-US" dirty="0"/>
                    </a:p>
                  </a:txBody>
                  <a:tcPr anchor="ctr"/>
                </a:tc>
                <a:tc>
                  <a:txBody>
                    <a:bodyPr/>
                    <a:lstStyle/>
                    <a:p>
                      <a:pPr algn="r" rtl="1"/>
                      <a:r>
                        <a:rPr lang="ar-EG" dirty="0"/>
                        <a:t>8</a:t>
                      </a:r>
                      <a:endParaRPr lang="en-US" dirty="0"/>
                    </a:p>
                  </a:txBody>
                  <a:tcPr anchor="ctr"/>
                </a:tc>
                <a:tc>
                  <a:txBody>
                    <a:bodyPr/>
                    <a:lstStyle/>
                    <a:p>
                      <a:pPr algn="r" rtl="1"/>
                      <a:r>
                        <a:rPr lang="ar-EG" dirty="0"/>
                        <a:t>55.8</a:t>
                      </a:r>
                      <a:endParaRPr lang="en-US" dirty="0"/>
                    </a:p>
                  </a:txBody>
                  <a:tcPr anchor="ctr"/>
                </a:tc>
                <a:tc>
                  <a:txBody>
                    <a:bodyPr/>
                    <a:lstStyle/>
                    <a:p>
                      <a:pPr algn="r" rtl="1"/>
                      <a:r>
                        <a:rPr lang="ar-EG" dirty="0"/>
                        <a:t>البيوت البلاستيكية - </a:t>
                      </a:r>
                      <a:r>
                        <a:rPr lang="en-US" dirty="0"/>
                        <a:t>Greenhouses</a:t>
                      </a:r>
                    </a:p>
                  </a:txBody>
                  <a:tcPr anchor="ctr">
                    <a:solidFill>
                      <a:schemeClr val="accent6">
                        <a:lumMod val="20000"/>
                        <a:lumOff val="80000"/>
                      </a:schemeClr>
                    </a:solidFill>
                  </a:tcPr>
                </a:tc>
                <a:extLst>
                  <a:ext uri="{0D108BD9-81ED-4DB2-BD59-A6C34878D82A}">
                    <a16:rowId xmlns:a16="http://schemas.microsoft.com/office/drawing/2014/main" val="2818512463"/>
                  </a:ext>
                </a:extLst>
              </a:tr>
              <a:tr h="370840">
                <a:tc>
                  <a:txBody>
                    <a:bodyPr/>
                    <a:lstStyle/>
                    <a:p>
                      <a:pPr algn="r" rtl="1"/>
                      <a:r>
                        <a:rPr lang="ar-EG" dirty="0"/>
                        <a:t>230.8</a:t>
                      </a:r>
                      <a:endParaRPr lang="en-US" dirty="0"/>
                    </a:p>
                  </a:txBody>
                  <a:tcPr anchor="ctr"/>
                </a:tc>
                <a:tc>
                  <a:txBody>
                    <a:bodyPr/>
                    <a:lstStyle/>
                    <a:p>
                      <a:pPr algn="r" rtl="1"/>
                      <a:r>
                        <a:rPr lang="ar-EG" dirty="0"/>
                        <a:t>1</a:t>
                      </a:r>
                      <a:endParaRPr lang="en-US" dirty="0"/>
                    </a:p>
                  </a:txBody>
                  <a:tcPr anchor="ctr"/>
                </a:tc>
                <a:tc>
                  <a:txBody>
                    <a:bodyPr/>
                    <a:lstStyle/>
                    <a:p>
                      <a:pPr algn="r" rtl="1"/>
                      <a:r>
                        <a:rPr lang="ar-EG" dirty="0"/>
                        <a:t>230.8</a:t>
                      </a:r>
                      <a:endParaRPr lang="en-US" dirty="0"/>
                    </a:p>
                  </a:txBody>
                  <a:tcPr anchor="ctr"/>
                </a:tc>
                <a:tc>
                  <a:txBody>
                    <a:bodyPr/>
                    <a:lstStyle/>
                    <a:p>
                      <a:pPr algn="r" rtl="1"/>
                      <a:r>
                        <a:rPr lang="ar-EG" dirty="0"/>
                        <a:t>مزارع الورود والأعشاب العطرية - </a:t>
                      </a:r>
                      <a:r>
                        <a:rPr lang="en-US" dirty="0"/>
                        <a:t>Flower and Aromatic Herb Farms</a:t>
                      </a:r>
                    </a:p>
                  </a:txBody>
                  <a:tcPr anchor="ctr">
                    <a:solidFill>
                      <a:schemeClr val="accent6">
                        <a:lumMod val="20000"/>
                        <a:lumOff val="80000"/>
                      </a:schemeClr>
                    </a:solidFill>
                  </a:tcPr>
                </a:tc>
                <a:extLst>
                  <a:ext uri="{0D108BD9-81ED-4DB2-BD59-A6C34878D82A}">
                    <a16:rowId xmlns:a16="http://schemas.microsoft.com/office/drawing/2014/main" val="3536244214"/>
                  </a:ext>
                </a:extLst>
              </a:tr>
              <a:tr h="370840">
                <a:tc>
                  <a:txBody>
                    <a:bodyPr/>
                    <a:lstStyle/>
                    <a:p>
                      <a:pPr algn="r" rtl="1"/>
                      <a:r>
                        <a:rPr lang="ar-EG" dirty="0"/>
                        <a:t>218.25</a:t>
                      </a:r>
                      <a:endParaRPr lang="en-US" dirty="0"/>
                    </a:p>
                  </a:txBody>
                  <a:tcPr anchor="ctr"/>
                </a:tc>
                <a:tc>
                  <a:txBody>
                    <a:bodyPr/>
                    <a:lstStyle/>
                    <a:p>
                      <a:pPr algn="r" rtl="1"/>
                      <a:r>
                        <a:rPr lang="ar-EG" dirty="0"/>
                        <a:t>1.5</a:t>
                      </a:r>
                      <a:endParaRPr lang="en-US" dirty="0"/>
                    </a:p>
                  </a:txBody>
                  <a:tcPr anchor="ctr"/>
                </a:tc>
                <a:tc>
                  <a:txBody>
                    <a:bodyPr/>
                    <a:lstStyle/>
                    <a:p>
                      <a:pPr algn="r" rtl="1"/>
                      <a:r>
                        <a:rPr lang="ar-EG" dirty="0"/>
                        <a:t>145.5</a:t>
                      </a:r>
                      <a:endParaRPr lang="en-US" dirty="0"/>
                    </a:p>
                  </a:txBody>
                  <a:tcPr anchor="ctr"/>
                </a:tc>
                <a:tc>
                  <a:txBody>
                    <a:bodyPr/>
                    <a:lstStyle/>
                    <a:p>
                      <a:pPr algn="r" rtl="1"/>
                      <a:r>
                        <a:rPr lang="ar-EG" dirty="0"/>
                        <a:t>مزارع الحيوانات - </a:t>
                      </a:r>
                      <a:r>
                        <a:rPr lang="en-US" dirty="0"/>
                        <a:t>Animal Farms</a:t>
                      </a:r>
                    </a:p>
                  </a:txBody>
                  <a:tcPr anchor="ctr">
                    <a:solidFill>
                      <a:schemeClr val="accent6">
                        <a:lumMod val="20000"/>
                        <a:lumOff val="80000"/>
                      </a:schemeClr>
                    </a:solidFill>
                  </a:tcPr>
                </a:tc>
                <a:extLst>
                  <a:ext uri="{0D108BD9-81ED-4DB2-BD59-A6C34878D82A}">
                    <a16:rowId xmlns:a16="http://schemas.microsoft.com/office/drawing/2014/main" val="959421245"/>
                  </a:ext>
                </a:extLst>
              </a:tr>
              <a:tr h="370840">
                <a:tc>
                  <a:txBody>
                    <a:bodyPr/>
                    <a:lstStyle/>
                    <a:p>
                      <a:pPr algn="r" rtl="1"/>
                      <a:r>
                        <a:rPr lang="ar-EG" dirty="0"/>
                        <a:t>14331.9</a:t>
                      </a:r>
                      <a:endParaRPr lang="en-US" dirty="0"/>
                    </a:p>
                  </a:txBody>
                  <a:tcPr anchor="ctr"/>
                </a:tc>
                <a:tc>
                  <a:txBody>
                    <a:bodyPr/>
                    <a:lstStyle/>
                    <a:p>
                      <a:pPr algn="r" rtl="1"/>
                      <a:r>
                        <a:rPr lang="ar-EG" dirty="0"/>
                        <a:t>3</a:t>
                      </a:r>
                      <a:endParaRPr lang="en-US" dirty="0"/>
                    </a:p>
                  </a:txBody>
                  <a:tcPr anchor="ctr"/>
                </a:tc>
                <a:tc>
                  <a:txBody>
                    <a:bodyPr/>
                    <a:lstStyle/>
                    <a:p>
                      <a:pPr algn="r" rtl="1"/>
                      <a:r>
                        <a:rPr lang="ar-EG" dirty="0"/>
                        <a:t>4777.3</a:t>
                      </a:r>
                      <a:endParaRPr lang="en-US" dirty="0"/>
                    </a:p>
                  </a:txBody>
                  <a:tcPr anchor="ctr"/>
                </a:tc>
                <a:tc>
                  <a:txBody>
                    <a:bodyPr/>
                    <a:lstStyle/>
                    <a:p>
                      <a:pPr algn="r" rtl="1"/>
                      <a:r>
                        <a:rPr lang="ar-EG" dirty="0"/>
                        <a:t>المدرجات الزراعية - </a:t>
                      </a:r>
                      <a:r>
                        <a:rPr lang="en-US" dirty="0"/>
                        <a:t>Agricultural Terraces</a:t>
                      </a:r>
                    </a:p>
                  </a:txBody>
                  <a:tcPr anchor="ctr">
                    <a:solidFill>
                      <a:schemeClr val="accent6">
                        <a:lumMod val="20000"/>
                        <a:lumOff val="80000"/>
                      </a:schemeClr>
                    </a:solidFill>
                  </a:tcPr>
                </a:tc>
                <a:extLst>
                  <a:ext uri="{0D108BD9-81ED-4DB2-BD59-A6C34878D82A}">
                    <a16:rowId xmlns:a16="http://schemas.microsoft.com/office/drawing/2014/main" val="3507422936"/>
                  </a:ext>
                </a:extLst>
              </a:tr>
              <a:tr h="370840">
                <a:tc>
                  <a:txBody>
                    <a:bodyPr/>
                    <a:lstStyle/>
                    <a:p>
                      <a:pPr algn="r" rtl="1"/>
                      <a:r>
                        <a:rPr lang="ar-EG" dirty="0"/>
                        <a:t>27752</a:t>
                      </a:r>
                      <a:endParaRPr lang="en-US" dirty="0"/>
                    </a:p>
                  </a:txBody>
                  <a:tcPr anchor="ctr">
                    <a:solidFill>
                      <a:srgbClr val="FFBF2B"/>
                    </a:solidFill>
                  </a:tcPr>
                </a:tc>
                <a:tc>
                  <a:txBody>
                    <a:bodyPr/>
                    <a:lstStyle/>
                    <a:p>
                      <a:pPr algn="r" rtl="1"/>
                      <a:r>
                        <a:rPr lang="ar-EG" dirty="0"/>
                        <a:t>-</a:t>
                      </a:r>
                      <a:endParaRPr lang="en-US" dirty="0"/>
                    </a:p>
                  </a:txBody>
                  <a:tcPr anchor="ctr">
                    <a:solidFill>
                      <a:srgbClr val="FFBF2B"/>
                    </a:solidFill>
                  </a:tcPr>
                </a:tc>
                <a:tc>
                  <a:txBody>
                    <a:bodyPr/>
                    <a:lstStyle/>
                    <a:p>
                      <a:pPr algn="r" rtl="1"/>
                      <a:r>
                        <a:rPr lang="ar-EG" dirty="0"/>
                        <a:t>7790.1</a:t>
                      </a:r>
                      <a:endParaRPr lang="en-US" dirty="0"/>
                    </a:p>
                  </a:txBody>
                  <a:tcPr anchor="ctr">
                    <a:solidFill>
                      <a:srgbClr val="FFBF2B"/>
                    </a:solidFill>
                  </a:tcPr>
                </a:tc>
                <a:tc>
                  <a:txBody>
                    <a:bodyPr/>
                    <a:lstStyle/>
                    <a:p>
                      <a:pPr algn="r" rtl="1"/>
                      <a:r>
                        <a:rPr lang="ar-EG" dirty="0"/>
                        <a:t>المجموع</a:t>
                      </a:r>
                      <a:endParaRPr lang="en-US" dirty="0"/>
                    </a:p>
                  </a:txBody>
                  <a:tcPr anchor="ctr">
                    <a:solidFill>
                      <a:srgbClr val="FFBF2B"/>
                    </a:solidFill>
                  </a:tcPr>
                </a:tc>
                <a:extLst>
                  <a:ext uri="{0D108BD9-81ED-4DB2-BD59-A6C34878D82A}">
                    <a16:rowId xmlns:a16="http://schemas.microsoft.com/office/drawing/2014/main" val="1143531829"/>
                  </a:ext>
                </a:extLst>
              </a:tr>
            </a:tbl>
          </a:graphicData>
        </a:graphic>
      </p:graphicFrame>
      <p:sp>
        <p:nvSpPr>
          <p:cNvPr id="3" name="Rectangle: Rounded Corners 2">
            <a:extLst>
              <a:ext uri="{FF2B5EF4-FFF2-40B4-BE49-F238E27FC236}">
                <a16:creationId xmlns:a16="http://schemas.microsoft.com/office/drawing/2014/main" id="{CDF38D51-DFF8-39BD-CFD9-2BB8F2C36A4B}"/>
              </a:ext>
            </a:extLst>
          </p:cNvPr>
          <p:cNvSpPr/>
          <p:nvPr/>
        </p:nvSpPr>
        <p:spPr>
          <a:xfrm>
            <a:off x="164622" y="4512377"/>
            <a:ext cx="3087329" cy="875071"/>
          </a:xfrm>
          <a:prstGeom prst="roundRect">
            <a:avLst/>
          </a:prstGeom>
          <a:solidFill>
            <a:srgbClr val="7EC34C"/>
          </a:solidFill>
          <a:ln>
            <a:solidFill>
              <a:srgbClr val="FEBB27"/>
            </a:solidFill>
          </a:ln>
          <a:effectLst>
            <a:outerShdw blurRad="50800" dist="38100" dir="5400000" algn="t"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rtlCol="0" anchor="ctr"/>
          <a:lstStyle/>
          <a:p>
            <a:pPr algn="ctr"/>
            <a:r>
              <a:rPr lang="ar-EG" b="1" dirty="0"/>
              <a:t>اجمالية الانتاج السنوي الجديد بعد انشاء المشروع  هو </a:t>
            </a:r>
            <a:endParaRPr lang="en-US" b="1" dirty="0"/>
          </a:p>
          <a:p>
            <a:pPr algn="ctr"/>
            <a:r>
              <a:rPr lang="ar-EG" b="1" dirty="0"/>
              <a:t>27752 طن / دونم</a:t>
            </a:r>
            <a:endParaRPr lang="en-US" b="1" dirty="0"/>
          </a:p>
        </p:txBody>
      </p:sp>
      <p:pic>
        <p:nvPicPr>
          <p:cNvPr id="10" name="Picture 9" descr="Picture background">
            <a:extLst>
              <a:ext uri="{FF2B5EF4-FFF2-40B4-BE49-F238E27FC236}">
                <a16:creationId xmlns:a16="http://schemas.microsoft.com/office/drawing/2014/main" id="{26A54F09-B7F4-77E1-8E5E-8EBCC2B0EB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91" r="26470"/>
          <a:stretch>
            <a:fillRect/>
          </a:stretch>
        </p:blipFill>
        <p:spPr bwMode="auto">
          <a:xfrm>
            <a:off x="362836" y="626596"/>
            <a:ext cx="2889115" cy="2891161"/>
          </a:xfrm>
          <a:custGeom>
            <a:avLst/>
            <a:gdLst>
              <a:gd name="connsiteX0" fmla="*/ 3359397 w 6723557"/>
              <a:gd name="connsiteY0" fmla="*/ 0 h 6728319"/>
              <a:gd name="connsiteX1" fmla="*/ 6723557 w 6723557"/>
              <a:gd name="connsiteY1" fmla="*/ 3364160 h 6728319"/>
              <a:gd name="connsiteX2" fmla="*/ 3532516 w 6723557"/>
              <a:gd name="connsiteY2" fmla="*/ 6723943 h 6728319"/>
              <a:gd name="connsiteX3" fmla="*/ 3359438 w 6723557"/>
              <a:gd name="connsiteY3" fmla="*/ 6728319 h 6728319"/>
              <a:gd name="connsiteX4" fmla="*/ 3359357 w 6723557"/>
              <a:gd name="connsiteY4" fmla="*/ 6728319 h 6728319"/>
              <a:gd name="connsiteX5" fmla="*/ 3186278 w 6723557"/>
              <a:gd name="connsiteY5" fmla="*/ 6723943 h 6728319"/>
              <a:gd name="connsiteX6" fmla="*/ 12606 w 6723557"/>
              <a:gd name="connsiteY6" fmla="*/ 3708126 h 6728319"/>
              <a:gd name="connsiteX7" fmla="*/ 0 w 6723557"/>
              <a:gd name="connsiteY7" fmla="*/ 3458485 h 6728319"/>
              <a:gd name="connsiteX8" fmla="*/ 0 w 6723557"/>
              <a:gd name="connsiteY8" fmla="*/ 3269835 h 6728319"/>
              <a:gd name="connsiteX9" fmla="*/ 12606 w 6723557"/>
              <a:gd name="connsiteY9" fmla="*/ 3020194 h 6728319"/>
              <a:gd name="connsiteX10" fmla="*/ 3359397 w 6723557"/>
              <a:gd name="connsiteY10" fmla="*/ 0 h 672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23557" h="6728319">
                <a:moveTo>
                  <a:pt x="3359397" y="0"/>
                </a:moveTo>
                <a:cubicBezTo>
                  <a:pt x="5217371" y="0"/>
                  <a:pt x="6723557" y="1506186"/>
                  <a:pt x="6723557" y="3364160"/>
                </a:cubicBezTo>
                <a:cubicBezTo>
                  <a:pt x="6723557" y="5164073"/>
                  <a:pt x="5310037" y="6633840"/>
                  <a:pt x="3532516" y="6723943"/>
                </a:cubicBezTo>
                <a:lnTo>
                  <a:pt x="3359438" y="6728319"/>
                </a:lnTo>
                <a:lnTo>
                  <a:pt x="3359357" y="6728319"/>
                </a:lnTo>
                <a:lnTo>
                  <a:pt x="3186278" y="6723943"/>
                </a:lnTo>
                <a:cubicBezTo>
                  <a:pt x="1523436" y="6639653"/>
                  <a:pt x="179142" y="5347977"/>
                  <a:pt x="12606" y="3708126"/>
                </a:cubicBezTo>
                <a:lnTo>
                  <a:pt x="0" y="3458485"/>
                </a:lnTo>
                <a:lnTo>
                  <a:pt x="0" y="3269835"/>
                </a:lnTo>
                <a:lnTo>
                  <a:pt x="12606" y="3020194"/>
                </a:lnTo>
                <a:cubicBezTo>
                  <a:pt x="184885" y="1323796"/>
                  <a:pt x="1617547" y="0"/>
                  <a:pt x="3359397" y="0"/>
                </a:cubicBezTo>
                <a:close/>
              </a:path>
            </a:pathLst>
          </a:custGeom>
          <a:noFill/>
          <a:ln w="76200">
            <a:solidFill>
              <a:srgbClr val="FEBB27"/>
            </a:solidFill>
          </a:ln>
          <a:extLst>
            <a:ext uri="{909E8E84-426E-40DD-AFC4-6F175D3DCCD1}">
              <a14:hiddenFill xmlns:a14="http://schemas.microsoft.com/office/drawing/2010/main">
                <a:solidFill>
                  <a:srgbClr val="FFFFFF"/>
                </a:solidFill>
              </a14:hiddenFill>
            </a:ext>
          </a:extLst>
        </p:spPr>
      </p:pic>
      <p:cxnSp>
        <p:nvCxnSpPr>
          <p:cNvPr id="12" name="Connector: Elbow 11">
            <a:extLst>
              <a:ext uri="{FF2B5EF4-FFF2-40B4-BE49-F238E27FC236}">
                <a16:creationId xmlns:a16="http://schemas.microsoft.com/office/drawing/2014/main" id="{909B4702-ACCF-97EE-CBB3-580FC899D072}"/>
              </a:ext>
            </a:extLst>
          </p:cNvPr>
          <p:cNvCxnSpPr>
            <a:cxnSpLocks/>
            <a:stCxn id="10" idx="1"/>
            <a:endCxn id="3" idx="0"/>
          </p:cNvCxnSpPr>
          <p:nvPr/>
        </p:nvCxnSpPr>
        <p:spPr>
          <a:xfrm flipH="1">
            <a:off x="1708287" y="2072177"/>
            <a:ext cx="1543664" cy="2440200"/>
          </a:xfrm>
          <a:prstGeom prst="bentConnector4">
            <a:avLst>
              <a:gd name="adj1" fmla="val -14809"/>
              <a:gd name="adj2" fmla="val 79620"/>
            </a:avLst>
          </a:prstGeom>
          <a:ln w="38100">
            <a:solidFill>
              <a:srgbClr val="FEBB27"/>
            </a:solidFill>
            <a:prstDash val="sysDot"/>
            <a:headEnd type="oval" w="med" len="med"/>
            <a:tailEnd type="triangle" w="med" len="med"/>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380525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cture background">
            <a:extLst>
              <a:ext uri="{FF2B5EF4-FFF2-40B4-BE49-F238E27FC236}">
                <a16:creationId xmlns:a16="http://schemas.microsoft.com/office/drawing/2014/main" id="{5B726E2C-165A-8B85-6C03-55A586EE877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FBA94ABD-04BB-7FB2-EB35-E23F05225F97}"/>
              </a:ext>
            </a:extLst>
          </p:cNvPr>
          <p:cNvGraphicFramePr>
            <a:graphicFrameLocks noGrp="1"/>
          </p:cNvGraphicFramePr>
          <p:nvPr>
            <p:extLst>
              <p:ext uri="{D42A27DB-BD31-4B8C-83A1-F6EECF244321}">
                <p14:modId xmlns:p14="http://schemas.microsoft.com/office/powerpoint/2010/main" val="2020104398"/>
              </p:ext>
            </p:extLst>
          </p:nvPr>
        </p:nvGraphicFramePr>
        <p:xfrm>
          <a:off x="3696511" y="1139127"/>
          <a:ext cx="8257596" cy="4386186"/>
        </p:xfrm>
        <a:graphic>
          <a:graphicData uri="http://schemas.openxmlformats.org/drawingml/2006/table">
            <a:tbl>
              <a:tblPr firstRow="1" bandRow="1">
                <a:tableStyleId>{5940675A-B579-460E-94D1-54222C63F5DA}</a:tableStyleId>
              </a:tblPr>
              <a:tblGrid>
                <a:gridCol w="2064399">
                  <a:extLst>
                    <a:ext uri="{9D8B030D-6E8A-4147-A177-3AD203B41FA5}">
                      <a16:colId xmlns:a16="http://schemas.microsoft.com/office/drawing/2014/main" val="1243314188"/>
                    </a:ext>
                  </a:extLst>
                </a:gridCol>
                <a:gridCol w="2064399">
                  <a:extLst>
                    <a:ext uri="{9D8B030D-6E8A-4147-A177-3AD203B41FA5}">
                      <a16:colId xmlns:a16="http://schemas.microsoft.com/office/drawing/2014/main" val="2904868220"/>
                    </a:ext>
                  </a:extLst>
                </a:gridCol>
                <a:gridCol w="2064399">
                  <a:extLst>
                    <a:ext uri="{9D8B030D-6E8A-4147-A177-3AD203B41FA5}">
                      <a16:colId xmlns:a16="http://schemas.microsoft.com/office/drawing/2014/main" val="1702526956"/>
                    </a:ext>
                  </a:extLst>
                </a:gridCol>
                <a:gridCol w="2064399">
                  <a:extLst>
                    <a:ext uri="{9D8B030D-6E8A-4147-A177-3AD203B41FA5}">
                      <a16:colId xmlns:a16="http://schemas.microsoft.com/office/drawing/2014/main" val="3411427240"/>
                    </a:ext>
                  </a:extLst>
                </a:gridCol>
              </a:tblGrid>
              <a:tr h="492603">
                <a:tc>
                  <a:txBody>
                    <a:bodyPr/>
                    <a:lstStyle/>
                    <a:p>
                      <a:pPr algn="ctr"/>
                      <a:r>
                        <a:rPr lang="ar-EG" b="1" dirty="0">
                          <a:latin typeface="Simplified Arabic" panose="02020603050405020304" pitchFamily="18" charset="-78"/>
                          <a:cs typeface="Simplified Arabic" panose="02020603050405020304" pitchFamily="18" charset="-78"/>
                        </a:rPr>
                        <a:t>منخفض</a:t>
                      </a:r>
                      <a:endParaRPr lang="en-US" b="1" dirty="0">
                        <a:latin typeface="Simplified Arabic" panose="02020603050405020304" pitchFamily="18" charset="-78"/>
                        <a:cs typeface="Simplified Arabic" panose="02020603050405020304" pitchFamily="18" charset="-78"/>
                      </a:endParaRPr>
                    </a:p>
                  </a:txBody>
                  <a:tcPr anchor="ctr">
                    <a:solidFill>
                      <a:srgbClr val="7EC34C"/>
                    </a:solidFill>
                  </a:tcPr>
                </a:tc>
                <a:tc>
                  <a:txBody>
                    <a:bodyPr/>
                    <a:lstStyle/>
                    <a:p>
                      <a:pPr algn="ctr"/>
                      <a:r>
                        <a:rPr lang="ar-EG" b="1" dirty="0">
                          <a:latin typeface="Simplified Arabic" panose="02020603050405020304" pitchFamily="18" charset="-78"/>
                          <a:cs typeface="Simplified Arabic" panose="02020603050405020304" pitchFamily="18" charset="-78"/>
                        </a:rPr>
                        <a:t>متوسط </a:t>
                      </a:r>
                      <a:endParaRPr lang="en-US" b="1" dirty="0">
                        <a:latin typeface="Simplified Arabic" panose="02020603050405020304" pitchFamily="18" charset="-78"/>
                        <a:cs typeface="Simplified Arabic" panose="02020603050405020304" pitchFamily="18" charset="-78"/>
                      </a:endParaRPr>
                    </a:p>
                  </a:txBody>
                  <a:tcPr anchor="ctr">
                    <a:solidFill>
                      <a:srgbClr val="7EC34C"/>
                    </a:solidFill>
                  </a:tcPr>
                </a:tc>
                <a:tc>
                  <a:txBody>
                    <a:bodyPr/>
                    <a:lstStyle/>
                    <a:p>
                      <a:pPr algn="ctr"/>
                      <a:r>
                        <a:rPr lang="ar-EG" b="1" dirty="0">
                          <a:latin typeface="Simplified Arabic" panose="02020603050405020304" pitchFamily="18" charset="-78"/>
                          <a:cs typeface="Simplified Arabic" panose="02020603050405020304" pitchFamily="18" charset="-78"/>
                        </a:rPr>
                        <a:t>عالي</a:t>
                      </a:r>
                      <a:endParaRPr lang="en-US" b="1" dirty="0">
                        <a:latin typeface="Simplified Arabic" panose="02020603050405020304" pitchFamily="18" charset="-78"/>
                        <a:cs typeface="Simplified Arabic" panose="02020603050405020304" pitchFamily="18" charset="-78"/>
                      </a:endParaRPr>
                    </a:p>
                  </a:txBody>
                  <a:tcPr anchor="ctr">
                    <a:solidFill>
                      <a:srgbClr val="7EC34C"/>
                    </a:solidFill>
                  </a:tcPr>
                </a:tc>
                <a:tc>
                  <a:txBody>
                    <a:bodyPr/>
                    <a:lstStyle/>
                    <a:p>
                      <a:pPr algn="ctr"/>
                      <a:r>
                        <a:rPr lang="ar-EG" b="1" dirty="0">
                          <a:latin typeface="Simplified Arabic" panose="02020603050405020304" pitchFamily="18" charset="-78"/>
                          <a:cs typeface="Simplified Arabic" panose="02020603050405020304" pitchFamily="18" charset="-78"/>
                        </a:rPr>
                        <a:t>الأهداف</a:t>
                      </a:r>
                      <a:endParaRPr lang="en-US" b="1" dirty="0">
                        <a:latin typeface="Simplified Arabic" panose="02020603050405020304" pitchFamily="18" charset="-78"/>
                        <a:cs typeface="Simplified Arabic" panose="02020603050405020304" pitchFamily="18" charset="-78"/>
                      </a:endParaRPr>
                    </a:p>
                  </a:txBody>
                  <a:tcPr anchor="ctr">
                    <a:solidFill>
                      <a:srgbClr val="7EC34C"/>
                    </a:solidFill>
                  </a:tcPr>
                </a:tc>
                <a:extLst>
                  <a:ext uri="{0D108BD9-81ED-4DB2-BD59-A6C34878D82A}">
                    <a16:rowId xmlns:a16="http://schemas.microsoft.com/office/drawing/2014/main" val="70516881"/>
                  </a:ext>
                </a:extLst>
              </a:tr>
              <a:tr h="850245">
                <a:tc>
                  <a:txBody>
                    <a:bodyPr/>
                    <a:lstStyle/>
                    <a:p>
                      <a:pPr algn="r"/>
                      <a:endParaRPr lang="en-US">
                        <a:latin typeface="Simplified Arabic" panose="02020603050405020304" pitchFamily="18" charset="-78"/>
                        <a:cs typeface="Simplified Arabic" panose="02020603050405020304" pitchFamily="18" charset="-78"/>
                      </a:endParaRPr>
                    </a:p>
                  </a:txBody>
                  <a:tcPr anchor="ctr"/>
                </a:tc>
                <a:tc>
                  <a:txBody>
                    <a:bodyPr/>
                    <a:lstStyle/>
                    <a:p>
                      <a:pPr algn="r"/>
                      <a:endParaRPr lang="en-US">
                        <a:latin typeface="Simplified Arabic" panose="02020603050405020304" pitchFamily="18" charset="-78"/>
                        <a:cs typeface="Simplified Arabic" panose="02020603050405020304" pitchFamily="18" charset="-78"/>
                      </a:endParaRPr>
                    </a:p>
                  </a:txBody>
                  <a:tcPr anchor="ct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solidFill>
                      <a:srgbClr val="FEBB27"/>
                    </a:solidFill>
                  </a:tcPr>
                </a:tc>
                <a:tc>
                  <a:txBody>
                    <a:bodyPr/>
                    <a:lstStyle/>
                    <a:p>
                      <a:pPr algn="r"/>
                      <a:r>
                        <a:rPr lang="ar-EG" dirty="0">
                          <a:latin typeface="Simplified Arabic" panose="02020603050405020304" pitchFamily="18" charset="-78"/>
                          <a:cs typeface="Simplified Arabic" panose="02020603050405020304" pitchFamily="18" charset="-78"/>
                        </a:rPr>
                        <a:t>زيادة الإنتاج الغذائي المحلي</a:t>
                      </a:r>
                      <a:endParaRPr lang="en-US" dirty="0">
                        <a:latin typeface="Simplified Arabic" panose="02020603050405020304" pitchFamily="18" charset="-78"/>
                        <a:cs typeface="Simplified Arabic" panose="02020603050405020304" pitchFamily="18" charset="-78"/>
                      </a:endParaRPr>
                    </a:p>
                  </a:txBody>
                  <a:tcPr anchor="ctr">
                    <a:solidFill>
                      <a:schemeClr val="accent6">
                        <a:lumMod val="20000"/>
                        <a:lumOff val="80000"/>
                      </a:schemeClr>
                    </a:solidFill>
                  </a:tcPr>
                </a:tc>
                <a:extLst>
                  <a:ext uri="{0D108BD9-81ED-4DB2-BD59-A6C34878D82A}">
                    <a16:rowId xmlns:a16="http://schemas.microsoft.com/office/drawing/2014/main" val="236091481"/>
                  </a:ext>
                </a:extLst>
              </a:tr>
              <a:tr h="492603">
                <a:tc>
                  <a:txBody>
                    <a:bodyPr/>
                    <a:lstStyle/>
                    <a:p>
                      <a:pPr algn="r"/>
                      <a:endParaRPr lang="en-US">
                        <a:latin typeface="Simplified Arabic" panose="02020603050405020304" pitchFamily="18" charset="-78"/>
                        <a:cs typeface="Simplified Arabic" panose="02020603050405020304" pitchFamily="18" charset="-78"/>
                      </a:endParaRPr>
                    </a:p>
                  </a:txBody>
                  <a:tcPr anchor="ct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solidFill>
                      <a:srgbClr val="FEBB27"/>
                    </a:solidFill>
                  </a:tcPr>
                </a:tc>
                <a:tc>
                  <a:txBody>
                    <a:bodyPr/>
                    <a:lstStyle/>
                    <a:p>
                      <a:pPr algn="r"/>
                      <a:r>
                        <a:rPr lang="ar-EG" dirty="0">
                          <a:latin typeface="Simplified Arabic" panose="02020603050405020304" pitchFamily="18" charset="-78"/>
                          <a:cs typeface="Simplified Arabic" panose="02020603050405020304" pitchFamily="18" charset="-78"/>
                        </a:rPr>
                        <a:t>تعزيز الأمن الغذائي</a:t>
                      </a:r>
                      <a:endParaRPr lang="en-US" dirty="0">
                        <a:latin typeface="Simplified Arabic" panose="02020603050405020304" pitchFamily="18" charset="-78"/>
                        <a:cs typeface="Simplified Arabic" panose="02020603050405020304" pitchFamily="18" charset="-78"/>
                      </a:endParaRPr>
                    </a:p>
                  </a:txBody>
                  <a:tcPr anchor="ctr">
                    <a:solidFill>
                      <a:schemeClr val="accent6">
                        <a:lumMod val="20000"/>
                        <a:lumOff val="80000"/>
                      </a:schemeClr>
                    </a:solidFill>
                  </a:tcPr>
                </a:tc>
                <a:extLst>
                  <a:ext uri="{0D108BD9-81ED-4DB2-BD59-A6C34878D82A}">
                    <a16:rowId xmlns:a16="http://schemas.microsoft.com/office/drawing/2014/main" val="1177693364"/>
                  </a:ext>
                </a:extLst>
              </a:tr>
              <a:tr h="850245">
                <a:tc>
                  <a:txBody>
                    <a:bodyPr/>
                    <a:lstStyle/>
                    <a:p>
                      <a:pPr algn="r"/>
                      <a:endParaRPr lang="en-US">
                        <a:latin typeface="Simplified Arabic" panose="02020603050405020304" pitchFamily="18" charset="-78"/>
                        <a:cs typeface="Simplified Arabic" panose="02020603050405020304" pitchFamily="18" charset="-78"/>
                      </a:endParaRPr>
                    </a:p>
                  </a:txBody>
                  <a:tcPr anchor="ct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solidFill>
                      <a:srgbClr val="FEBB27"/>
                    </a:solidFill>
                  </a:tcP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tc>
                <a:tc>
                  <a:txBody>
                    <a:bodyPr/>
                    <a:lstStyle/>
                    <a:p>
                      <a:pPr algn="r"/>
                      <a:r>
                        <a:rPr lang="ar-EG" dirty="0">
                          <a:latin typeface="Simplified Arabic" panose="02020603050405020304" pitchFamily="18" charset="-78"/>
                          <a:cs typeface="Simplified Arabic" panose="02020603050405020304" pitchFamily="18" charset="-78"/>
                        </a:rPr>
                        <a:t>الحد من التأثير البيئي</a:t>
                      </a:r>
                      <a:endParaRPr lang="en-US" dirty="0">
                        <a:latin typeface="Simplified Arabic" panose="02020603050405020304" pitchFamily="18" charset="-78"/>
                        <a:cs typeface="Simplified Arabic" panose="02020603050405020304" pitchFamily="18" charset="-78"/>
                      </a:endParaRPr>
                    </a:p>
                  </a:txBody>
                  <a:tcPr anchor="ctr">
                    <a:solidFill>
                      <a:schemeClr val="accent6">
                        <a:lumMod val="20000"/>
                        <a:lumOff val="80000"/>
                      </a:schemeClr>
                    </a:solidFill>
                  </a:tcPr>
                </a:tc>
                <a:extLst>
                  <a:ext uri="{0D108BD9-81ED-4DB2-BD59-A6C34878D82A}">
                    <a16:rowId xmlns:a16="http://schemas.microsoft.com/office/drawing/2014/main" val="2777133538"/>
                  </a:ext>
                </a:extLst>
              </a:tr>
              <a:tr h="850245">
                <a:tc>
                  <a:txBody>
                    <a:bodyPr/>
                    <a:lstStyle/>
                    <a:p>
                      <a:pPr algn="r"/>
                      <a:endParaRPr lang="en-US">
                        <a:latin typeface="Simplified Arabic" panose="02020603050405020304" pitchFamily="18" charset="-78"/>
                        <a:cs typeface="Simplified Arabic" panose="02020603050405020304" pitchFamily="18" charset="-78"/>
                      </a:endParaRPr>
                    </a:p>
                  </a:txBody>
                  <a:tcPr anchor="ct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solidFill>
                      <a:srgbClr val="FEBB27"/>
                    </a:solidFill>
                  </a:tcP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tc>
                <a:tc>
                  <a:txBody>
                    <a:bodyPr/>
                    <a:lstStyle/>
                    <a:p>
                      <a:pPr algn="r"/>
                      <a:r>
                        <a:rPr lang="ar-EG" dirty="0">
                          <a:latin typeface="Simplified Arabic" panose="02020603050405020304" pitchFamily="18" charset="-78"/>
                          <a:cs typeface="Simplified Arabic" panose="02020603050405020304" pitchFamily="18" charset="-78"/>
                        </a:rPr>
                        <a:t>تعزيز المشاركة المجتمعية</a:t>
                      </a:r>
                      <a:endParaRPr lang="en-US" dirty="0">
                        <a:latin typeface="Simplified Arabic" panose="02020603050405020304" pitchFamily="18" charset="-78"/>
                        <a:cs typeface="Simplified Arabic" panose="02020603050405020304" pitchFamily="18" charset="-78"/>
                      </a:endParaRPr>
                    </a:p>
                  </a:txBody>
                  <a:tcPr anchor="ctr">
                    <a:solidFill>
                      <a:schemeClr val="accent6">
                        <a:lumMod val="20000"/>
                        <a:lumOff val="80000"/>
                      </a:schemeClr>
                    </a:solidFill>
                  </a:tcPr>
                </a:tc>
                <a:extLst>
                  <a:ext uri="{0D108BD9-81ED-4DB2-BD59-A6C34878D82A}">
                    <a16:rowId xmlns:a16="http://schemas.microsoft.com/office/drawing/2014/main" val="3965631434"/>
                  </a:ext>
                </a:extLst>
              </a:tr>
              <a:tr h="850245">
                <a:tc>
                  <a:txBody>
                    <a:bodyPr/>
                    <a:lstStyle/>
                    <a:p>
                      <a:pPr algn="r"/>
                      <a:endParaRPr lang="en-US" dirty="0">
                        <a:latin typeface="Simplified Arabic" panose="02020603050405020304" pitchFamily="18" charset="-78"/>
                        <a:cs typeface="Simplified Arabic" panose="02020603050405020304" pitchFamily="18" charset="-78"/>
                      </a:endParaRPr>
                    </a:p>
                  </a:txBody>
                  <a:tcPr anchor="ctr">
                    <a:solidFill>
                      <a:srgbClr val="FEBB27"/>
                    </a:solidFill>
                  </a:tcP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tc>
                <a:tc>
                  <a:txBody>
                    <a:bodyPr/>
                    <a:lstStyle/>
                    <a:p>
                      <a:pPr algn="r"/>
                      <a:endParaRPr lang="en-US" dirty="0">
                        <a:latin typeface="Simplified Arabic" panose="02020603050405020304" pitchFamily="18" charset="-78"/>
                        <a:cs typeface="Simplified Arabic" panose="02020603050405020304" pitchFamily="18" charset="-78"/>
                      </a:endParaRPr>
                    </a:p>
                  </a:txBody>
                  <a:tcPr anchor="ctr"/>
                </a:tc>
                <a:tc>
                  <a:txBody>
                    <a:bodyPr/>
                    <a:lstStyle/>
                    <a:p>
                      <a:pPr algn="r"/>
                      <a:r>
                        <a:rPr lang="ar-EG" dirty="0">
                          <a:latin typeface="Simplified Arabic" panose="02020603050405020304" pitchFamily="18" charset="-78"/>
                          <a:cs typeface="Simplified Arabic" panose="02020603050405020304" pitchFamily="18" charset="-78"/>
                        </a:rPr>
                        <a:t>خلق الفرص التعليمية</a:t>
                      </a:r>
                      <a:endParaRPr lang="en-US" dirty="0">
                        <a:latin typeface="Simplified Arabic" panose="02020603050405020304" pitchFamily="18" charset="-78"/>
                        <a:cs typeface="Simplified Arabic" panose="02020603050405020304" pitchFamily="18" charset="-78"/>
                      </a:endParaRPr>
                    </a:p>
                  </a:txBody>
                  <a:tcPr anchor="ctr">
                    <a:solidFill>
                      <a:schemeClr val="accent6">
                        <a:lumMod val="20000"/>
                        <a:lumOff val="80000"/>
                      </a:schemeClr>
                    </a:solidFill>
                  </a:tcPr>
                </a:tc>
                <a:extLst>
                  <a:ext uri="{0D108BD9-81ED-4DB2-BD59-A6C34878D82A}">
                    <a16:rowId xmlns:a16="http://schemas.microsoft.com/office/drawing/2014/main" val="1240746547"/>
                  </a:ext>
                </a:extLst>
              </a:tr>
            </a:tbl>
          </a:graphicData>
        </a:graphic>
      </p:graphicFrame>
      <p:sp>
        <p:nvSpPr>
          <p:cNvPr id="5" name="Freeform: Shape 4">
            <a:extLst>
              <a:ext uri="{FF2B5EF4-FFF2-40B4-BE49-F238E27FC236}">
                <a16:creationId xmlns:a16="http://schemas.microsoft.com/office/drawing/2014/main" id="{DA1ECC5F-22EB-500B-1C71-CB3A0BE36270}"/>
              </a:ext>
            </a:extLst>
          </p:cNvPr>
          <p:cNvSpPr/>
          <p:nvPr/>
        </p:nvSpPr>
        <p:spPr>
          <a:xfrm>
            <a:off x="-1" y="116736"/>
            <a:ext cx="6196519" cy="660400"/>
          </a:xfrm>
          <a:custGeom>
            <a:avLst/>
            <a:gdLst>
              <a:gd name="connsiteX0" fmla="*/ 110069 w 3514165"/>
              <a:gd name="connsiteY0" fmla="*/ 0 h 660400"/>
              <a:gd name="connsiteX1" fmla="*/ 3183965 w 3514165"/>
              <a:gd name="connsiteY1" fmla="*/ 0 h 660400"/>
              <a:gd name="connsiteX2" fmla="*/ 3212251 w 3514165"/>
              <a:gd name="connsiteY2" fmla="*/ 0 h 660400"/>
              <a:gd name="connsiteX3" fmla="*/ 3240460 w 3514165"/>
              <a:gd name="connsiteY3" fmla="*/ 5695 h 660400"/>
              <a:gd name="connsiteX4" fmla="*/ 3250512 w 3514165"/>
              <a:gd name="connsiteY4" fmla="*/ 6709 h 660400"/>
              <a:gd name="connsiteX5" fmla="*/ 3514165 w 3514165"/>
              <a:gd name="connsiteY5" fmla="*/ 330200 h 660400"/>
              <a:gd name="connsiteX6" fmla="*/ 3250512 w 3514165"/>
              <a:gd name="connsiteY6" fmla="*/ 653692 h 660400"/>
              <a:gd name="connsiteX7" fmla="*/ 3240460 w 3514165"/>
              <a:gd name="connsiteY7" fmla="*/ 654705 h 660400"/>
              <a:gd name="connsiteX8" fmla="*/ 3212251 w 3514165"/>
              <a:gd name="connsiteY8" fmla="*/ 660400 h 660400"/>
              <a:gd name="connsiteX9" fmla="*/ 3183965 w 3514165"/>
              <a:gd name="connsiteY9" fmla="*/ 660400 h 660400"/>
              <a:gd name="connsiteX10" fmla="*/ 110069 w 3514165"/>
              <a:gd name="connsiteY10" fmla="*/ 660400 h 660400"/>
              <a:gd name="connsiteX11" fmla="*/ 0 w 3514165"/>
              <a:gd name="connsiteY11" fmla="*/ 550331 h 660400"/>
              <a:gd name="connsiteX12" fmla="*/ 0 w 3514165"/>
              <a:gd name="connsiteY12" fmla="*/ 110069 h 660400"/>
              <a:gd name="connsiteX13" fmla="*/ 110069 w 3514165"/>
              <a:gd name="connsiteY13" fmla="*/ 0 h 6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14165" h="660400">
                <a:moveTo>
                  <a:pt x="110069" y="0"/>
                </a:moveTo>
                <a:lnTo>
                  <a:pt x="3183965" y="0"/>
                </a:lnTo>
                <a:lnTo>
                  <a:pt x="3212251" y="0"/>
                </a:lnTo>
                <a:lnTo>
                  <a:pt x="3240460" y="5695"/>
                </a:lnTo>
                <a:lnTo>
                  <a:pt x="3250512" y="6709"/>
                </a:lnTo>
                <a:cubicBezTo>
                  <a:pt x="3400978" y="37499"/>
                  <a:pt x="3514165" y="170632"/>
                  <a:pt x="3514165" y="330200"/>
                </a:cubicBezTo>
                <a:cubicBezTo>
                  <a:pt x="3514165" y="489769"/>
                  <a:pt x="3400978" y="622902"/>
                  <a:pt x="3250512" y="653692"/>
                </a:cubicBezTo>
                <a:lnTo>
                  <a:pt x="3240460" y="654705"/>
                </a:lnTo>
                <a:lnTo>
                  <a:pt x="3212251" y="660400"/>
                </a:lnTo>
                <a:lnTo>
                  <a:pt x="3183965" y="660400"/>
                </a:lnTo>
                <a:lnTo>
                  <a:pt x="110069" y="660400"/>
                </a:lnTo>
                <a:cubicBezTo>
                  <a:pt x="49280" y="660400"/>
                  <a:pt x="0" y="611120"/>
                  <a:pt x="0" y="550331"/>
                </a:cubicBezTo>
                <a:lnTo>
                  <a:pt x="0" y="110069"/>
                </a:lnTo>
                <a:cubicBezTo>
                  <a:pt x="0" y="49280"/>
                  <a:pt x="49280" y="0"/>
                  <a:pt x="110069" y="0"/>
                </a:cubicBezTo>
                <a:close/>
              </a:path>
            </a:pathLst>
          </a:custGeom>
          <a:solidFill>
            <a:srgbClr val="7EC34C"/>
          </a:solidFill>
          <a:ln>
            <a:solidFill>
              <a:srgbClr val="8DC64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64283A56-D362-C5FC-8DCF-ADE9686D1EFC}"/>
              </a:ext>
            </a:extLst>
          </p:cNvPr>
          <p:cNvSpPr txBox="1"/>
          <p:nvPr/>
        </p:nvSpPr>
        <p:spPr>
          <a:xfrm>
            <a:off x="6350" y="154548"/>
            <a:ext cx="5946978" cy="584775"/>
          </a:xfrm>
          <a:prstGeom prst="rect">
            <a:avLst/>
          </a:prstGeom>
          <a:noFill/>
        </p:spPr>
        <p:txBody>
          <a:bodyPr wrap="square" rtlCol="0">
            <a:spAutoFit/>
          </a:bodyPr>
          <a:lstStyle/>
          <a:p>
            <a:pPr algn="ctr" rtl="1"/>
            <a:r>
              <a:rPr lang="en-US" sz="3200" b="1" dirty="0">
                <a:solidFill>
                  <a:srgbClr val="FFFFFF"/>
                </a:solidFill>
                <a:latin typeface="Simplified Arabic" panose="02020603050405020304" pitchFamily="18" charset="-78"/>
                <a:cs typeface="Simplified Arabic" panose="02020603050405020304" pitchFamily="18" charset="-78"/>
              </a:rPr>
              <a:t>KPI: </a:t>
            </a:r>
            <a:r>
              <a:rPr lang="en-US" sz="3200" b="1" i="0" dirty="0">
                <a:solidFill>
                  <a:srgbClr val="FFFFFF"/>
                </a:solidFill>
                <a:effectLst/>
                <a:latin typeface="Simplified Arabic" panose="02020603050405020304" pitchFamily="18" charset="-78"/>
                <a:cs typeface="Simplified Arabic" panose="02020603050405020304" pitchFamily="18" charset="-78"/>
              </a:rPr>
              <a:t>Key Performance Indicator</a:t>
            </a:r>
            <a:endParaRPr lang="ar-EG" sz="1200" b="1" dirty="0">
              <a:solidFill>
                <a:srgbClr val="FFFFFF"/>
              </a:solidFill>
              <a:latin typeface="Simplified Arabic" panose="02020603050405020304" pitchFamily="18" charset="-78"/>
              <a:cs typeface="Simplified Arabic" panose="02020603050405020304" pitchFamily="18" charset="-78"/>
            </a:endParaRPr>
          </a:p>
        </p:txBody>
      </p:sp>
      <p:pic>
        <p:nvPicPr>
          <p:cNvPr id="10" name="Picture 9">
            <a:extLst>
              <a:ext uri="{FF2B5EF4-FFF2-40B4-BE49-F238E27FC236}">
                <a16:creationId xmlns:a16="http://schemas.microsoft.com/office/drawing/2014/main" id="{D8CDADE7-588E-BD54-33F9-8B9B5A700FAB}"/>
              </a:ext>
            </a:extLst>
          </p:cNvPr>
          <p:cNvPicPr>
            <a:picLocks noChangeAspect="1"/>
          </p:cNvPicPr>
          <p:nvPr/>
        </p:nvPicPr>
        <p:blipFill>
          <a:blip r:embed="rId4">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6350" y="3778710"/>
            <a:ext cx="4103350" cy="3079290"/>
          </a:xfrm>
          <a:prstGeom prst="rect">
            <a:avLst/>
          </a:prstGeom>
        </p:spPr>
      </p:pic>
    </p:spTree>
    <p:extLst>
      <p:ext uri="{BB962C8B-B14F-4D97-AF65-F5344CB8AC3E}">
        <p14:creationId xmlns:p14="http://schemas.microsoft.com/office/powerpoint/2010/main" val="293586731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60AFF2-CF8C-7F0A-E75F-B2BC32B7FED6}"/>
              </a:ext>
            </a:extLst>
          </p:cNvPr>
          <p:cNvPicPr>
            <a:picLocks noChangeAspect="1"/>
          </p:cNvPicPr>
          <p:nvPr/>
        </p:nvPicPr>
        <p:blipFill rotWithShape="1">
          <a:blip r:embed="rId2">
            <a:extLst>
              <a:ext uri="{28A0092B-C50C-407E-A947-70E740481C1C}">
                <a14:useLocalDpi xmlns:a14="http://schemas.microsoft.com/office/drawing/2010/main" val="0"/>
              </a:ext>
            </a:extLst>
          </a:blip>
          <a:srcRect l="3406" r="-3406"/>
          <a:stretch/>
        </p:blipFill>
        <p:spPr>
          <a:xfrm>
            <a:off x="0" y="0"/>
            <a:ext cx="10058399" cy="6858000"/>
          </a:xfrm>
          <a:prstGeom prst="rect">
            <a:avLst/>
          </a:prstGeom>
        </p:spPr>
      </p:pic>
      <p:sp>
        <p:nvSpPr>
          <p:cNvPr id="10" name="Rectangle 9">
            <a:extLst>
              <a:ext uri="{FF2B5EF4-FFF2-40B4-BE49-F238E27FC236}">
                <a16:creationId xmlns:a16="http://schemas.microsoft.com/office/drawing/2014/main" id="{AA7011F5-F1C8-BF1A-06BA-DF5A15A9A4CC}"/>
              </a:ext>
            </a:extLst>
          </p:cNvPr>
          <p:cNvSpPr/>
          <p:nvPr/>
        </p:nvSpPr>
        <p:spPr>
          <a:xfrm>
            <a:off x="20444" y="18062"/>
            <a:ext cx="12148696" cy="6815000"/>
          </a:xfrm>
          <a:prstGeom prst="rect">
            <a:avLst/>
          </a:prstGeom>
          <a:noFill/>
          <a:ln w="28575">
            <a:solidFill>
              <a:schemeClr val="tx1"/>
            </a:solid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643B0EC-99FA-4634-3FD3-D6F5F60DA00C}"/>
              </a:ext>
            </a:extLst>
          </p:cNvPr>
          <p:cNvCxnSpPr>
            <a:cxnSpLocks/>
          </p:cNvCxnSpPr>
          <p:nvPr/>
        </p:nvCxnSpPr>
        <p:spPr>
          <a:xfrm>
            <a:off x="9695650" y="18062"/>
            <a:ext cx="0" cy="6839938"/>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141828C3-2DC8-3682-4ACA-8086AAE696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14187" y="118501"/>
            <a:ext cx="404114" cy="404533"/>
          </a:xfrm>
          <a:prstGeom prst="rect">
            <a:avLst/>
          </a:prstGeom>
        </p:spPr>
      </p:pic>
      <p:pic>
        <p:nvPicPr>
          <p:cNvPr id="13" name="Picture 12">
            <a:extLst>
              <a:ext uri="{FF2B5EF4-FFF2-40B4-BE49-F238E27FC236}">
                <a16:creationId xmlns:a16="http://schemas.microsoft.com/office/drawing/2014/main" id="{80D2E913-92E9-1BA6-9C59-995C7B411B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6299" y="-107073"/>
            <a:ext cx="623455" cy="880754"/>
          </a:xfrm>
          <a:prstGeom prst="rect">
            <a:avLst/>
          </a:prstGeom>
          <a:ln>
            <a:noFill/>
          </a:ln>
          <a:effectLst/>
        </p:spPr>
      </p:pic>
      <p:sp>
        <p:nvSpPr>
          <p:cNvPr id="14" name="TextBox 13">
            <a:extLst>
              <a:ext uri="{FF2B5EF4-FFF2-40B4-BE49-F238E27FC236}">
                <a16:creationId xmlns:a16="http://schemas.microsoft.com/office/drawing/2014/main" id="{BCF7ED16-803D-AB84-D768-62FD3209D93B}"/>
              </a:ext>
            </a:extLst>
          </p:cNvPr>
          <p:cNvSpPr txBox="1"/>
          <p:nvPr/>
        </p:nvSpPr>
        <p:spPr>
          <a:xfrm>
            <a:off x="10189962" y="74100"/>
            <a:ext cx="1484866" cy="415498"/>
          </a:xfrm>
          <a:prstGeom prst="rect">
            <a:avLst/>
          </a:prstGeom>
          <a:noFill/>
        </p:spPr>
        <p:txBody>
          <a:bodyPr wrap="square" rtlCol="0">
            <a:spAutoFit/>
          </a:bodyPr>
          <a:lstStyle/>
          <a:p>
            <a:pPr algn="ctr" rtl="1"/>
            <a:r>
              <a:rPr lang="ar-EG" sz="1050" b="1" dirty="0"/>
              <a:t>جامعة النجاح الوطنية</a:t>
            </a:r>
          </a:p>
          <a:p>
            <a:pPr algn="ctr" rtl="1"/>
            <a:r>
              <a:rPr lang="ar-EG" sz="1050" b="1" dirty="0"/>
              <a:t>قسم هندسة التخطيط العمراني</a:t>
            </a:r>
            <a:endParaRPr lang="en-US" sz="1050" b="1" dirty="0"/>
          </a:p>
        </p:txBody>
      </p:sp>
      <p:cxnSp>
        <p:nvCxnSpPr>
          <p:cNvPr id="15" name="Straight Connector 14">
            <a:extLst>
              <a:ext uri="{FF2B5EF4-FFF2-40B4-BE49-F238E27FC236}">
                <a16:creationId xmlns:a16="http://schemas.microsoft.com/office/drawing/2014/main" id="{37B48747-205F-1407-18F7-7FF477F40755}"/>
              </a:ext>
            </a:extLst>
          </p:cNvPr>
          <p:cNvCxnSpPr/>
          <p:nvPr/>
        </p:nvCxnSpPr>
        <p:spPr>
          <a:xfrm>
            <a:off x="9695650" y="574094"/>
            <a:ext cx="2473490" cy="0"/>
          </a:xfrm>
          <a:prstGeom prst="line">
            <a:avLst/>
          </a:prstGeom>
          <a:ln w="28575">
            <a:solidFill>
              <a:schemeClr val="tx1"/>
            </a:solidFill>
            <a:prstDash val="sysDash"/>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37F687D-626A-7E99-5EC6-1E6FB4F1FDBB}"/>
              </a:ext>
            </a:extLst>
          </p:cNvPr>
          <p:cNvGrpSpPr/>
          <p:nvPr/>
        </p:nvGrpSpPr>
        <p:grpSpPr>
          <a:xfrm>
            <a:off x="8812054" y="61813"/>
            <a:ext cx="844237" cy="1083048"/>
            <a:chOff x="8812054" y="61813"/>
            <a:chExt cx="844237" cy="1083048"/>
          </a:xfrm>
        </p:grpSpPr>
        <p:pic>
          <p:nvPicPr>
            <p:cNvPr id="17" name="Picture 16">
              <a:extLst>
                <a:ext uri="{FF2B5EF4-FFF2-40B4-BE49-F238E27FC236}">
                  <a16:creationId xmlns:a16="http://schemas.microsoft.com/office/drawing/2014/main" id="{E2A272CB-B108-3966-9A91-56E6DD23CC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18" name="TextBox 17">
              <a:extLst>
                <a:ext uri="{FF2B5EF4-FFF2-40B4-BE49-F238E27FC236}">
                  <a16:creationId xmlns:a16="http://schemas.microsoft.com/office/drawing/2014/main" id="{1489DB13-E266-F7DD-1442-62C671215C69}"/>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pic>
        <p:nvPicPr>
          <p:cNvPr id="22" name="Picture 21">
            <a:extLst>
              <a:ext uri="{FF2B5EF4-FFF2-40B4-BE49-F238E27FC236}">
                <a16:creationId xmlns:a16="http://schemas.microsoft.com/office/drawing/2014/main" id="{780A2889-5AE0-A344-8A51-E8621A2AD979}"/>
              </a:ext>
            </a:extLst>
          </p:cNvPr>
          <p:cNvPicPr>
            <a:picLocks noChangeAspect="1"/>
          </p:cNvPicPr>
          <p:nvPr/>
        </p:nvPicPr>
        <p:blipFill rotWithShape="1">
          <a:blip r:embed="rId6">
            <a:extLst>
              <a:ext uri="{28A0092B-C50C-407E-A947-70E740481C1C}">
                <a14:useLocalDpi xmlns:a14="http://schemas.microsoft.com/office/drawing/2010/main" val="0"/>
              </a:ext>
            </a:extLst>
          </a:blip>
          <a:srcRect l="3814"/>
          <a:stretch/>
        </p:blipFill>
        <p:spPr>
          <a:xfrm>
            <a:off x="20443" y="0"/>
            <a:ext cx="9674793" cy="6858000"/>
          </a:xfrm>
          <a:prstGeom prst="rect">
            <a:avLst/>
          </a:prstGeom>
        </p:spPr>
      </p:pic>
      <p:pic>
        <p:nvPicPr>
          <p:cNvPr id="26" name="Picture 25">
            <a:extLst>
              <a:ext uri="{FF2B5EF4-FFF2-40B4-BE49-F238E27FC236}">
                <a16:creationId xmlns:a16="http://schemas.microsoft.com/office/drawing/2014/main" id="{38CC1AC8-DD3D-9F53-15D5-A0BAFBD9CAAB}"/>
              </a:ext>
            </a:extLst>
          </p:cNvPr>
          <p:cNvPicPr>
            <a:picLocks noChangeAspect="1"/>
          </p:cNvPicPr>
          <p:nvPr/>
        </p:nvPicPr>
        <p:blipFill rotWithShape="1">
          <a:blip r:embed="rId7">
            <a:extLst>
              <a:ext uri="{28A0092B-C50C-407E-A947-70E740481C1C}">
                <a14:useLocalDpi xmlns:a14="http://schemas.microsoft.com/office/drawing/2010/main" val="0"/>
              </a:ext>
            </a:extLst>
          </a:blip>
          <a:srcRect l="11058" t="13617" r="21825" b="24965"/>
          <a:stretch/>
        </p:blipFill>
        <p:spPr>
          <a:xfrm>
            <a:off x="739301" y="943583"/>
            <a:ext cx="6750997" cy="4212078"/>
          </a:xfrm>
          <a:prstGeom prst="rect">
            <a:avLst/>
          </a:prstGeom>
          <a:effectLst>
            <a:outerShdw blurRad="50800" dist="38100" dir="2700000" algn="tl" rotWithShape="0">
              <a:prstClr val="black">
                <a:alpha val="40000"/>
              </a:prstClr>
            </a:outerShdw>
          </a:effectLst>
        </p:spPr>
      </p:pic>
      <p:pic>
        <p:nvPicPr>
          <p:cNvPr id="33" name="Picture 32">
            <a:extLst>
              <a:ext uri="{FF2B5EF4-FFF2-40B4-BE49-F238E27FC236}">
                <a16:creationId xmlns:a16="http://schemas.microsoft.com/office/drawing/2014/main" id="{19223239-D721-239E-DE81-4972E68C689C}"/>
              </a:ext>
            </a:extLst>
          </p:cNvPr>
          <p:cNvPicPr>
            <a:picLocks noChangeAspect="1"/>
          </p:cNvPicPr>
          <p:nvPr/>
        </p:nvPicPr>
        <p:blipFill>
          <a:blip r:embed="rId8">
            <a:duotone>
              <a:prstClr val="black"/>
              <a:srgbClr val="1F9239">
                <a:tint val="45000"/>
                <a:satMod val="400000"/>
              </a:srgbClr>
            </a:duotone>
            <a:extLst>
              <a:ext uri="{BEBA8EAE-BF5A-486C-A8C5-ECC9F3942E4B}">
                <a14:imgProps xmlns:a14="http://schemas.microsoft.com/office/drawing/2010/main">
                  <a14:imgLayer r:embed="rId9">
                    <a14:imgEffect>
                      <a14:colorTemperature colorTemp="4700"/>
                    </a14:imgEffect>
                  </a14:imgLayer>
                </a14:imgProps>
              </a:ext>
              <a:ext uri="{28A0092B-C50C-407E-A947-70E740481C1C}">
                <a14:useLocalDpi xmlns:a14="http://schemas.microsoft.com/office/drawing/2010/main" val="0"/>
              </a:ext>
            </a:extLst>
          </a:blip>
          <a:stretch>
            <a:fillRect/>
          </a:stretch>
        </p:blipFill>
        <p:spPr>
          <a:xfrm rot="7852008">
            <a:off x="5210954" y="2753276"/>
            <a:ext cx="2036235" cy="710875"/>
          </a:xfrm>
          <a:prstGeom prst="rect">
            <a:avLst/>
          </a:prstGeom>
          <a:ln>
            <a:noFill/>
          </a:ln>
          <a:effectLst>
            <a:glow rad="139700">
              <a:schemeClr val="accent6">
                <a:satMod val="175000"/>
                <a:alpha val="40000"/>
              </a:schemeClr>
            </a:glow>
            <a:outerShdw blurRad="50800" dist="38100" dir="3600000" sx="103000" sy="103000" algn="tl" rotWithShape="0">
              <a:srgbClr val="FFC000">
                <a:alpha val="40000"/>
              </a:srgbClr>
            </a:outerShdw>
          </a:effectLst>
        </p:spPr>
      </p:pic>
      <p:pic>
        <p:nvPicPr>
          <p:cNvPr id="34" name="Picture 33">
            <a:extLst>
              <a:ext uri="{FF2B5EF4-FFF2-40B4-BE49-F238E27FC236}">
                <a16:creationId xmlns:a16="http://schemas.microsoft.com/office/drawing/2014/main" id="{9FB368BC-BFE3-7268-4937-CB171C070E2A}"/>
              </a:ext>
            </a:extLst>
          </p:cNvPr>
          <p:cNvPicPr>
            <a:picLocks noChangeAspect="1"/>
          </p:cNvPicPr>
          <p:nvPr/>
        </p:nvPicPr>
        <p:blipFill>
          <a:blip r:embed="rId8">
            <a:duotone>
              <a:prstClr val="black"/>
              <a:srgbClr val="1F9239">
                <a:tint val="45000"/>
                <a:satMod val="400000"/>
              </a:srgbClr>
            </a:duotone>
            <a:extLst>
              <a:ext uri="{BEBA8EAE-BF5A-486C-A8C5-ECC9F3942E4B}">
                <a14:imgProps xmlns:a14="http://schemas.microsoft.com/office/drawing/2010/main">
                  <a14:imgLayer r:embed="rId9">
                    <a14:imgEffect>
                      <a14:colorTemperature colorTemp="4700"/>
                    </a14:imgEffect>
                  </a14:imgLayer>
                </a14:imgProps>
              </a:ext>
              <a:ext uri="{28A0092B-C50C-407E-A947-70E740481C1C}">
                <a14:useLocalDpi xmlns:a14="http://schemas.microsoft.com/office/drawing/2010/main" val="0"/>
              </a:ext>
            </a:extLst>
          </a:blip>
          <a:stretch>
            <a:fillRect/>
          </a:stretch>
        </p:blipFill>
        <p:spPr>
          <a:xfrm rot="17335154">
            <a:off x="3676632" y="4356001"/>
            <a:ext cx="1176100" cy="410591"/>
          </a:xfrm>
          <a:prstGeom prst="rect">
            <a:avLst/>
          </a:prstGeom>
          <a:ln>
            <a:noFill/>
          </a:ln>
          <a:effectLst>
            <a:glow rad="139700">
              <a:schemeClr val="accent6">
                <a:satMod val="175000"/>
                <a:alpha val="40000"/>
              </a:schemeClr>
            </a:glow>
            <a:outerShdw blurRad="50800" dist="38100" dir="3600000" sx="103000" sy="103000" algn="tl" rotWithShape="0">
              <a:srgbClr val="FFC000">
                <a:alpha val="40000"/>
              </a:srgbClr>
            </a:outerShdw>
          </a:effectLst>
        </p:spPr>
      </p:pic>
      <p:cxnSp>
        <p:nvCxnSpPr>
          <p:cNvPr id="36" name="Connector: Elbow 35">
            <a:extLst>
              <a:ext uri="{FF2B5EF4-FFF2-40B4-BE49-F238E27FC236}">
                <a16:creationId xmlns:a16="http://schemas.microsoft.com/office/drawing/2014/main" id="{261E100F-CE34-E655-ACA0-2D8B9519E6CE}"/>
              </a:ext>
            </a:extLst>
          </p:cNvPr>
          <p:cNvCxnSpPr>
            <a:cxnSpLocks/>
          </p:cNvCxnSpPr>
          <p:nvPr/>
        </p:nvCxnSpPr>
        <p:spPr>
          <a:xfrm rot="10800000" flipV="1">
            <a:off x="3181655" y="4326700"/>
            <a:ext cx="2075348" cy="1587716"/>
          </a:xfrm>
          <a:prstGeom prst="bentConnector3">
            <a:avLst>
              <a:gd name="adj1" fmla="val -623"/>
            </a:avLst>
          </a:prstGeom>
          <a:ln w="38100">
            <a:solidFill>
              <a:srgbClr val="136734"/>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63A3F623-B100-FF62-8B95-1DE8AB0E50A7}"/>
              </a:ext>
            </a:extLst>
          </p:cNvPr>
          <p:cNvSpPr/>
          <p:nvPr/>
        </p:nvSpPr>
        <p:spPr>
          <a:xfrm>
            <a:off x="403881" y="5086821"/>
            <a:ext cx="2821021" cy="1086533"/>
          </a:xfrm>
          <a:prstGeom prst="rect">
            <a:avLst/>
          </a:prstGeom>
          <a:solidFill>
            <a:schemeClr val="accent6">
              <a:alpha val="50000"/>
            </a:schemeClr>
          </a:solidFill>
          <a:ln>
            <a:noFill/>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EG" sz="2000" b="1" dirty="0">
                <a:solidFill>
                  <a:schemeClr val="tx1"/>
                </a:solidFill>
                <a:latin typeface="Simplified Arabic" panose="02020603050405020304" pitchFamily="18" charset="-78"/>
                <a:cs typeface="Simplified Arabic" panose="02020603050405020304" pitchFamily="18" charset="-78"/>
              </a:rPr>
              <a:t>تعاون زراعي فعال بين المناطق الزراعية خارج حدود المشروع  والمنطقة الصناعية الزراعية</a:t>
            </a:r>
            <a:endParaRPr lang="en-US" sz="2000" b="1" dirty="0">
              <a:solidFill>
                <a:schemeClr val="tx1"/>
              </a:solidFill>
              <a:latin typeface="Simplified Arabic" panose="02020603050405020304" pitchFamily="18" charset="-78"/>
              <a:cs typeface="Simplified Arabic" panose="02020603050405020304" pitchFamily="18" charset="-78"/>
            </a:endParaRPr>
          </a:p>
        </p:txBody>
      </p:sp>
      <p:pic>
        <p:nvPicPr>
          <p:cNvPr id="52" name="Picture 51">
            <a:extLst>
              <a:ext uri="{FF2B5EF4-FFF2-40B4-BE49-F238E27FC236}">
                <a16:creationId xmlns:a16="http://schemas.microsoft.com/office/drawing/2014/main" id="{012F2825-2F70-9DF7-53E3-64BEEFDE51F8}"/>
              </a:ext>
            </a:extLst>
          </p:cNvPr>
          <p:cNvPicPr>
            <a:picLocks noChangeAspect="1"/>
          </p:cNvPicPr>
          <p:nvPr/>
        </p:nvPicPr>
        <p:blipFill>
          <a:blip r:embed="rId10"/>
          <a:stretch>
            <a:fillRect/>
          </a:stretch>
        </p:blipFill>
        <p:spPr>
          <a:xfrm>
            <a:off x="4515842" y="5120558"/>
            <a:ext cx="1376623" cy="1478465"/>
          </a:xfrm>
          <a:prstGeom prst="rect">
            <a:avLst/>
          </a:prstGeom>
        </p:spPr>
      </p:pic>
      <p:cxnSp>
        <p:nvCxnSpPr>
          <p:cNvPr id="55" name="Connector: Elbow 54">
            <a:extLst>
              <a:ext uri="{FF2B5EF4-FFF2-40B4-BE49-F238E27FC236}">
                <a16:creationId xmlns:a16="http://schemas.microsoft.com/office/drawing/2014/main" id="{DBB4D146-404E-C14F-F2D2-1B54E59916C9}"/>
              </a:ext>
            </a:extLst>
          </p:cNvPr>
          <p:cNvCxnSpPr>
            <a:cxnSpLocks/>
            <a:stCxn id="37" idx="0"/>
          </p:cNvCxnSpPr>
          <p:nvPr/>
        </p:nvCxnSpPr>
        <p:spPr>
          <a:xfrm rot="16200000" flipV="1">
            <a:off x="592736" y="3865164"/>
            <a:ext cx="1259936" cy="1183377"/>
          </a:xfrm>
          <a:prstGeom prst="bentConnector3">
            <a:avLst>
              <a:gd name="adj1" fmla="val 50000"/>
            </a:avLst>
          </a:prstGeom>
          <a:ln w="38100">
            <a:solidFill>
              <a:srgbClr val="136734"/>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9" name="Rectangle 58">
            <a:extLst>
              <a:ext uri="{FF2B5EF4-FFF2-40B4-BE49-F238E27FC236}">
                <a16:creationId xmlns:a16="http://schemas.microsoft.com/office/drawing/2014/main" id="{36E742FD-04B4-1DDC-9B85-5BF2AE970A22}"/>
              </a:ext>
            </a:extLst>
          </p:cNvPr>
          <p:cNvSpPr/>
          <p:nvPr/>
        </p:nvSpPr>
        <p:spPr>
          <a:xfrm>
            <a:off x="151698" y="3265110"/>
            <a:ext cx="2157857" cy="846102"/>
          </a:xfrm>
          <a:prstGeom prst="rect">
            <a:avLst/>
          </a:prstGeom>
          <a:solidFill>
            <a:srgbClr val="FEBB27">
              <a:alpha val="50000"/>
            </a:srgbClr>
          </a:solidFill>
          <a:ln>
            <a:noFill/>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EG" sz="2000" b="1" dirty="0">
                <a:solidFill>
                  <a:schemeClr val="tx1"/>
                </a:solidFill>
                <a:latin typeface="Simplified Arabic" panose="02020603050405020304" pitchFamily="18" charset="-78"/>
                <a:cs typeface="Simplified Arabic" panose="02020603050405020304" pitchFamily="18" charset="-78"/>
              </a:rPr>
              <a:t>يسهم في تعزيز الإنتاجية والتسويق</a:t>
            </a:r>
            <a:endParaRPr lang="en-US" sz="2000" b="1" dirty="0">
              <a:solidFill>
                <a:schemeClr val="tx1"/>
              </a:solidFill>
              <a:latin typeface="Simplified Arabic" panose="02020603050405020304" pitchFamily="18" charset="-78"/>
              <a:cs typeface="Simplified Arabic" panose="02020603050405020304" pitchFamily="18" charset="-78"/>
            </a:endParaRPr>
          </a:p>
        </p:txBody>
      </p:sp>
      <p:pic>
        <p:nvPicPr>
          <p:cNvPr id="5120" name="Picture 5119">
            <a:extLst>
              <a:ext uri="{FF2B5EF4-FFF2-40B4-BE49-F238E27FC236}">
                <a16:creationId xmlns:a16="http://schemas.microsoft.com/office/drawing/2014/main" id="{3F8FD612-504B-8B82-C49B-9DFE5F43AB17}"/>
              </a:ext>
            </a:extLst>
          </p:cNvPr>
          <p:cNvPicPr>
            <a:picLocks noChangeAspect="1"/>
          </p:cNvPicPr>
          <p:nvPr/>
        </p:nvPicPr>
        <p:blipFill>
          <a:blip r:embed="rId11"/>
          <a:stretch>
            <a:fillRect/>
          </a:stretch>
        </p:blipFill>
        <p:spPr>
          <a:xfrm>
            <a:off x="1154241" y="4161930"/>
            <a:ext cx="1041262" cy="1086534"/>
          </a:xfrm>
          <a:prstGeom prst="rect">
            <a:avLst/>
          </a:prstGeom>
        </p:spPr>
      </p:pic>
      <p:pic>
        <p:nvPicPr>
          <p:cNvPr id="5121" name="Picture 5120">
            <a:extLst>
              <a:ext uri="{FF2B5EF4-FFF2-40B4-BE49-F238E27FC236}">
                <a16:creationId xmlns:a16="http://schemas.microsoft.com/office/drawing/2014/main" id="{70A94B4E-A7B4-3C08-C343-A3D89F2210F2}"/>
              </a:ext>
            </a:extLst>
          </p:cNvPr>
          <p:cNvPicPr>
            <a:picLocks noChangeAspect="1"/>
          </p:cNvPicPr>
          <p:nvPr/>
        </p:nvPicPr>
        <p:blipFill>
          <a:blip r:embed="rId8">
            <a:duotone>
              <a:schemeClr val="accent2">
                <a:shade val="45000"/>
                <a:satMod val="135000"/>
              </a:schemeClr>
              <a:prstClr val="white"/>
            </a:duotone>
            <a:extLst>
              <a:ext uri="{BEBA8EAE-BF5A-486C-A8C5-ECC9F3942E4B}">
                <a14:imgProps xmlns:a14="http://schemas.microsoft.com/office/drawing/2010/main">
                  <a14:imgLayer r:embed="rId9">
                    <a14:imgEffect>
                      <a14:colorTemperature colorTemp="4700"/>
                    </a14:imgEffect>
                  </a14:imgLayer>
                </a14:imgProps>
              </a:ext>
              <a:ext uri="{28A0092B-C50C-407E-A947-70E740481C1C}">
                <a14:useLocalDpi xmlns:a14="http://schemas.microsoft.com/office/drawing/2010/main" val="0"/>
              </a:ext>
            </a:extLst>
          </a:blip>
          <a:stretch>
            <a:fillRect/>
          </a:stretch>
        </p:blipFill>
        <p:spPr>
          <a:xfrm rot="2881815">
            <a:off x="5841493" y="4420226"/>
            <a:ext cx="1732706" cy="604909"/>
          </a:xfrm>
          <a:prstGeom prst="rect">
            <a:avLst/>
          </a:prstGeom>
          <a:ln>
            <a:noFill/>
          </a:ln>
          <a:effectLst>
            <a:glow rad="139700">
              <a:srgbClr val="FFFF00">
                <a:alpha val="40000"/>
              </a:srgbClr>
            </a:glow>
            <a:outerShdw blurRad="50800" dist="38100" dir="3600000" sx="103000" sy="103000" algn="tl" rotWithShape="0">
              <a:srgbClr val="FFC000">
                <a:alpha val="40000"/>
              </a:srgbClr>
            </a:outerShdw>
          </a:effectLst>
        </p:spPr>
      </p:pic>
      <p:pic>
        <p:nvPicPr>
          <p:cNvPr id="5123" name="Picture 5122">
            <a:extLst>
              <a:ext uri="{FF2B5EF4-FFF2-40B4-BE49-F238E27FC236}">
                <a16:creationId xmlns:a16="http://schemas.microsoft.com/office/drawing/2014/main" id="{1FB48426-D105-BDB2-17AD-CDFB156BCC1C}"/>
              </a:ext>
            </a:extLst>
          </p:cNvPr>
          <p:cNvPicPr>
            <a:picLocks noChangeAspect="1"/>
          </p:cNvPicPr>
          <p:nvPr/>
        </p:nvPicPr>
        <p:blipFill>
          <a:blip r:embed="rId8">
            <a:duotone>
              <a:schemeClr val="accent2">
                <a:shade val="45000"/>
                <a:satMod val="135000"/>
              </a:schemeClr>
              <a:prstClr val="white"/>
            </a:duotone>
            <a:extLst>
              <a:ext uri="{BEBA8EAE-BF5A-486C-A8C5-ECC9F3942E4B}">
                <a14:imgProps xmlns:a14="http://schemas.microsoft.com/office/drawing/2010/main">
                  <a14:imgLayer r:embed="rId9">
                    <a14:imgEffect>
                      <a14:colorTemperature colorTemp="4700"/>
                    </a14:imgEffect>
                  </a14:imgLayer>
                </a14:imgProps>
              </a:ext>
              <a:ext uri="{28A0092B-C50C-407E-A947-70E740481C1C}">
                <a14:useLocalDpi xmlns:a14="http://schemas.microsoft.com/office/drawing/2010/main" val="0"/>
              </a:ext>
            </a:extLst>
          </a:blip>
          <a:stretch>
            <a:fillRect/>
          </a:stretch>
        </p:blipFill>
        <p:spPr>
          <a:xfrm rot="6152307" flipH="1">
            <a:off x="998128" y="1276363"/>
            <a:ext cx="1107853" cy="386765"/>
          </a:xfrm>
          <a:prstGeom prst="rect">
            <a:avLst/>
          </a:prstGeom>
          <a:ln>
            <a:noFill/>
          </a:ln>
          <a:effectLst>
            <a:glow rad="139700">
              <a:srgbClr val="FFFF00">
                <a:alpha val="40000"/>
              </a:srgbClr>
            </a:glow>
            <a:outerShdw blurRad="50800" dist="38100" dir="3600000" sx="103000" sy="103000" algn="tl" rotWithShape="0">
              <a:srgbClr val="FFC000">
                <a:alpha val="40000"/>
              </a:srgbClr>
            </a:outerShdw>
          </a:effectLst>
        </p:spPr>
      </p:pic>
      <p:cxnSp>
        <p:nvCxnSpPr>
          <p:cNvPr id="5127" name="Connector: Elbow 5126">
            <a:extLst>
              <a:ext uri="{FF2B5EF4-FFF2-40B4-BE49-F238E27FC236}">
                <a16:creationId xmlns:a16="http://schemas.microsoft.com/office/drawing/2014/main" id="{ABAE8A08-97DE-E265-431A-DD037E8FDE56}"/>
              </a:ext>
            </a:extLst>
          </p:cNvPr>
          <p:cNvCxnSpPr>
            <a:cxnSpLocks/>
            <a:stCxn id="5121" idx="2"/>
            <a:endCxn id="37" idx="3"/>
          </p:cNvCxnSpPr>
          <p:nvPr/>
        </p:nvCxnSpPr>
        <p:spPr>
          <a:xfrm rot="10800000" flipV="1">
            <a:off x="3224902" y="4924942"/>
            <a:ext cx="3258070" cy="705145"/>
          </a:xfrm>
          <a:prstGeom prst="bentConnector3">
            <a:avLst>
              <a:gd name="adj1" fmla="val 50000"/>
            </a:avLst>
          </a:prstGeom>
          <a:ln w="38100">
            <a:solidFill>
              <a:srgbClr val="FEBB27"/>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131" name="Rectangle 5130">
            <a:extLst>
              <a:ext uri="{FF2B5EF4-FFF2-40B4-BE49-F238E27FC236}">
                <a16:creationId xmlns:a16="http://schemas.microsoft.com/office/drawing/2014/main" id="{5DD886AD-6340-3920-D888-4C3E81DE7426}"/>
              </a:ext>
            </a:extLst>
          </p:cNvPr>
          <p:cNvSpPr/>
          <p:nvPr/>
        </p:nvSpPr>
        <p:spPr>
          <a:xfrm>
            <a:off x="408480" y="4964755"/>
            <a:ext cx="2821021" cy="1358464"/>
          </a:xfrm>
          <a:prstGeom prst="rect">
            <a:avLst/>
          </a:prstGeom>
          <a:solidFill>
            <a:schemeClr val="accent6">
              <a:alpha val="50000"/>
            </a:schemeClr>
          </a:solidFill>
          <a:ln>
            <a:noFill/>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EG" sz="2000" b="1" dirty="0">
                <a:solidFill>
                  <a:schemeClr val="tx1"/>
                </a:solidFill>
                <a:latin typeface="Simplified Arabic" panose="02020603050405020304" pitchFamily="18" charset="-78"/>
                <a:cs typeface="Simplified Arabic" panose="02020603050405020304" pitchFamily="18" charset="-78"/>
              </a:rPr>
              <a:t>توزيع بعض المنتجات على التجمعات المحيطة لتعزيز الوصول إلى المنتجات الطازجة والمساهمة في التنمية المستدامة</a:t>
            </a:r>
            <a:endParaRPr lang="en-US" sz="2000" b="1" dirty="0">
              <a:solidFill>
                <a:schemeClr val="tx1"/>
              </a:solidFill>
              <a:latin typeface="Simplified Arabic" panose="02020603050405020304" pitchFamily="18" charset="-78"/>
              <a:cs typeface="Simplified Arabic" panose="02020603050405020304" pitchFamily="18" charset="-78"/>
            </a:endParaRPr>
          </a:p>
        </p:txBody>
      </p:sp>
      <p:cxnSp>
        <p:nvCxnSpPr>
          <p:cNvPr id="5132" name="Connector: Elbow 5131">
            <a:extLst>
              <a:ext uri="{FF2B5EF4-FFF2-40B4-BE49-F238E27FC236}">
                <a16:creationId xmlns:a16="http://schemas.microsoft.com/office/drawing/2014/main" id="{5C41B037-484F-BD43-E2C8-F4DDFA49BB9B}"/>
              </a:ext>
            </a:extLst>
          </p:cNvPr>
          <p:cNvCxnSpPr>
            <a:cxnSpLocks/>
            <a:stCxn id="5123" idx="0"/>
            <a:endCxn id="5145" idx="0"/>
          </p:cNvCxnSpPr>
          <p:nvPr/>
        </p:nvCxnSpPr>
        <p:spPr>
          <a:xfrm>
            <a:off x="1740825" y="1511727"/>
            <a:ext cx="74735" cy="3422660"/>
          </a:xfrm>
          <a:prstGeom prst="bentConnector4">
            <a:avLst>
              <a:gd name="adj1" fmla="val 305881"/>
              <a:gd name="adj2" fmla="val 52212"/>
            </a:avLst>
          </a:prstGeom>
          <a:ln w="38100">
            <a:solidFill>
              <a:srgbClr val="FEBB27"/>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141" name="Picture 5140">
            <a:extLst>
              <a:ext uri="{FF2B5EF4-FFF2-40B4-BE49-F238E27FC236}">
                <a16:creationId xmlns:a16="http://schemas.microsoft.com/office/drawing/2014/main" id="{D4487D00-EF50-E9FD-30F0-EC6222A08A6A}"/>
              </a:ext>
            </a:extLst>
          </p:cNvPr>
          <p:cNvPicPr>
            <a:picLocks noChangeAspect="1"/>
          </p:cNvPicPr>
          <p:nvPr/>
        </p:nvPicPr>
        <p:blipFill>
          <a:blip r:embed="rId12"/>
          <a:stretch>
            <a:fillRect/>
          </a:stretch>
        </p:blipFill>
        <p:spPr>
          <a:xfrm>
            <a:off x="4459130" y="4542535"/>
            <a:ext cx="1061634" cy="1058095"/>
          </a:xfrm>
          <a:prstGeom prst="rect">
            <a:avLst/>
          </a:prstGeom>
          <a:effectLst>
            <a:outerShdw blurRad="50800" dist="38100" dir="2700000" algn="tl" rotWithShape="0">
              <a:prstClr val="black">
                <a:alpha val="40000"/>
              </a:prstClr>
            </a:outerShdw>
          </a:effectLst>
        </p:spPr>
      </p:pic>
      <p:pic>
        <p:nvPicPr>
          <p:cNvPr id="5142" name="Picture 5141">
            <a:extLst>
              <a:ext uri="{FF2B5EF4-FFF2-40B4-BE49-F238E27FC236}">
                <a16:creationId xmlns:a16="http://schemas.microsoft.com/office/drawing/2014/main" id="{CA3C17CC-C5BC-3980-32F0-F5CEA47FCA48}"/>
              </a:ext>
            </a:extLst>
          </p:cNvPr>
          <p:cNvPicPr>
            <a:picLocks noChangeAspect="1"/>
          </p:cNvPicPr>
          <p:nvPr/>
        </p:nvPicPr>
        <p:blipFill>
          <a:blip r:embed="rId12"/>
          <a:stretch>
            <a:fillRect/>
          </a:stretch>
        </p:blipFill>
        <p:spPr>
          <a:xfrm>
            <a:off x="1570204" y="2917309"/>
            <a:ext cx="1061634" cy="1058095"/>
          </a:xfrm>
          <a:prstGeom prst="rect">
            <a:avLst/>
          </a:prstGeom>
          <a:effectLst>
            <a:outerShdw blurRad="50800" dist="38100" dir="2700000" algn="tl" rotWithShape="0">
              <a:prstClr val="black">
                <a:alpha val="40000"/>
              </a:prstClr>
            </a:outerShdw>
          </a:effectLst>
        </p:spPr>
      </p:pic>
      <p:pic>
        <p:nvPicPr>
          <p:cNvPr id="5144" name="Picture 5143">
            <a:extLst>
              <a:ext uri="{FF2B5EF4-FFF2-40B4-BE49-F238E27FC236}">
                <a16:creationId xmlns:a16="http://schemas.microsoft.com/office/drawing/2014/main" id="{85E85E09-BD5F-5545-6817-2E96A4853EDE}"/>
              </a:ext>
            </a:extLst>
          </p:cNvPr>
          <p:cNvPicPr>
            <a:picLocks noChangeAspect="1"/>
          </p:cNvPicPr>
          <p:nvPr/>
        </p:nvPicPr>
        <p:blipFill rotWithShape="1">
          <a:blip r:embed="rId13">
            <a:extLst>
              <a:ext uri="{28A0092B-C50C-407E-A947-70E740481C1C}">
                <a14:useLocalDpi xmlns:a14="http://schemas.microsoft.com/office/drawing/2010/main" val="0"/>
              </a:ext>
            </a:extLst>
          </a:blip>
          <a:srcRect l="15735" t="23295" r="21091" b="27309"/>
          <a:stretch/>
        </p:blipFill>
        <p:spPr>
          <a:xfrm>
            <a:off x="1230602" y="1597572"/>
            <a:ext cx="6354307" cy="3387574"/>
          </a:xfrm>
          <a:prstGeom prst="rect">
            <a:avLst/>
          </a:prstGeom>
          <a:effectLst>
            <a:outerShdw blurRad="50800" dist="38100" dir="2700000" algn="tl" rotWithShape="0">
              <a:prstClr val="black">
                <a:alpha val="40000"/>
              </a:prstClr>
            </a:outerShdw>
          </a:effectLst>
        </p:spPr>
      </p:pic>
      <p:pic>
        <p:nvPicPr>
          <p:cNvPr id="5146" name="Picture 5145" descr="Picture background">
            <a:extLst>
              <a:ext uri="{FF2B5EF4-FFF2-40B4-BE49-F238E27FC236}">
                <a16:creationId xmlns:a16="http://schemas.microsoft.com/office/drawing/2014/main" id="{FAE84EE3-7F1D-8BA2-1FE3-B51D06DB978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l="8162" r="16882" b="153"/>
          <a:stretch>
            <a:fillRect/>
          </a:stretch>
        </p:blipFill>
        <p:spPr bwMode="auto">
          <a:xfrm>
            <a:off x="2653972" y="3913192"/>
            <a:ext cx="1718214" cy="1716896"/>
          </a:xfrm>
          <a:custGeom>
            <a:avLst/>
            <a:gdLst>
              <a:gd name="connsiteX0" fmla="*/ 3239562 w 6852744"/>
              <a:gd name="connsiteY0" fmla="*/ 0 h 6847488"/>
              <a:gd name="connsiteX1" fmla="*/ 3613182 w 6852744"/>
              <a:gd name="connsiteY1" fmla="*/ 0 h 6847488"/>
              <a:gd name="connsiteX2" fmla="*/ 3776699 w 6852744"/>
              <a:gd name="connsiteY2" fmla="*/ 12434 h 6847488"/>
              <a:gd name="connsiteX3" fmla="*/ 6852744 w 6852744"/>
              <a:gd name="connsiteY3" fmla="*/ 3421116 h 6847488"/>
              <a:gd name="connsiteX4" fmla="*/ 3426372 w 6852744"/>
              <a:gd name="connsiteY4" fmla="*/ 6847488 h 6847488"/>
              <a:gd name="connsiteX5" fmla="*/ 0 w 6852744"/>
              <a:gd name="connsiteY5" fmla="*/ 3421116 h 6847488"/>
              <a:gd name="connsiteX6" fmla="*/ 3076046 w 6852744"/>
              <a:gd name="connsiteY6" fmla="*/ 12434 h 6847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2744" h="6847488">
                <a:moveTo>
                  <a:pt x="3239562" y="0"/>
                </a:moveTo>
                <a:lnTo>
                  <a:pt x="3613182" y="0"/>
                </a:lnTo>
                <a:lnTo>
                  <a:pt x="3776699" y="12434"/>
                </a:lnTo>
                <a:cubicBezTo>
                  <a:pt x="5504468" y="187899"/>
                  <a:pt x="6852744" y="1647054"/>
                  <a:pt x="6852744" y="3421116"/>
                </a:cubicBezTo>
                <a:cubicBezTo>
                  <a:pt x="6852744" y="5313449"/>
                  <a:pt x="5318705" y="6847488"/>
                  <a:pt x="3426372" y="6847488"/>
                </a:cubicBezTo>
                <a:cubicBezTo>
                  <a:pt x="1534039" y="6847488"/>
                  <a:pt x="0" y="5313449"/>
                  <a:pt x="0" y="3421116"/>
                </a:cubicBezTo>
                <a:cubicBezTo>
                  <a:pt x="0" y="1647054"/>
                  <a:pt x="1348277" y="187899"/>
                  <a:pt x="3076046" y="12434"/>
                </a:cubicBezTo>
                <a:close/>
              </a:path>
            </a:pathLst>
          </a:custGeom>
          <a:noFill/>
          <a:ln w="76200">
            <a:solidFill>
              <a:srgbClr val="FEBB27"/>
            </a:solidFill>
          </a:ln>
          <a:extLst>
            <a:ext uri="{909E8E84-426E-40DD-AFC4-6F175D3DCCD1}">
              <a14:hiddenFill xmlns:a14="http://schemas.microsoft.com/office/drawing/2010/main">
                <a:solidFill>
                  <a:srgbClr val="FFFFFF"/>
                </a:solidFill>
              </a14:hiddenFill>
            </a:ext>
          </a:extLst>
        </p:spPr>
      </p:pic>
      <p:sp>
        <p:nvSpPr>
          <p:cNvPr id="5145" name="Rectangle 5144">
            <a:extLst>
              <a:ext uri="{FF2B5EF4-FFF2-40B4-BE49-F238E27FC236}">
                <a16:creationId xmlns:a16="http://schemas.microsoft.com/office/drawing/2014/main" id="{F61C0D3F-1DFA-48C2-4A53-BB6DF9699592}"/>
              </a:ext>
            </a:extLst>
          </p:cNvPr>
          <p:cNvSpPr/>
          <p:nvPr/>
        </p:nvSpPr>
        <p:spPr>
          <a:xfrm>
            <a:off x="405049" y="4934387"/>
            <a:ext cx="2821021" cy="1358464"/>
          </a:xfrm>
          <a:prstGeom prst="rect">
            <a:avLst/>
          </a:prstGeom>
          <a:solidFill>
            <a:schemeClr val="accent6">
              <a:alpha val="50000"/>
            </a:schemeClr>
          </a:solidFill>
          <a:ln>
            <a:noFill/>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EG" sz="2000" b="1" dirty="0">
                <a:solidFill>
                  <a:schemeClr val="tx1"/>
                </a:solidFill>
                <a:latin typeface="Simplified Arabic" panose="02020603050405020304" pitchFamily="18" charset="-78"/>
                <a:cs typeface="Simplified Arabic" panose="02020603050405020304" pitchFamily="18" charset="-78"/>
              </a:rPr>
              <a:t>التكامل بين مشاريع محطات الطاقة والزراعة الحضرية. مما يسهم في تعزيز الكفاءة البيئية والاستدامة</a:t>
            </a:r>
            <a:endParaRPr lang="en-US" sz="2000" b="1" dirty="0">
              <a:solidFill>
                <a:schemeClr val="tx1"/>
              </a:solidFill>
              <a:latin typeface="Simplified Arabic" panose="02020603050405020304" pitchFamily="18" charset="-78"/>
              <a:cs typeface="Simplified Arabic" panose="02020603050405020304" pitchFamily="18" charset="-78"/>
            </a:endParaRPr>
          </a:p>
        </p:txBody>
      </p:sp>
      <p:pic>
        <p:nvPicPr>
          <p:cNvPr id="5148" name="Picture 5147">
            <a:extLst>
              <a:ext uri="{FF2B5EF4-FFF2-40B4-BE49-F238E27FC236}">
                <a16:creationId xmlns:a16="http://schemas.microsoft.com/office/drawing/2014/main" id="{D52070CB-B057-7FC3-2B7A-25766D69CC47}"/>
              </a:ext>
            </a:extLst>
          </p:cNvPr>
          <p:cNvPicPr>
            <a:picLocks noChangeAspect="1"/>
          </p:cNvPicPr>
          <p:nvPr/>
        </p:nvPicPr>
        <p:blipFill>
          <a:blip r:embed="rId15">
            <a:duotone>
              <a:prstClr val="black"/>
              <a:schemeClr val="accent4">
                <a:tint val="45000"/>
                <a:satMod val="400000"/>
              </a:schemeClr>
            </a:duotone>
            <a:extLst>
              <a:ext uri="{28A0092B-C50C-407E-A947-70E740481C1C}">
                <a14:useLocalDpi xmlns:a14="http://schemas.microsoft.com/office/drawing/2010/main" val="0"/>
              </a:ext>
            </a:extLst>
          </a:blip>
          <a:stretch>
            <a:fillRect/>
          </a:stretch>
        </p:blipFill>
        <p:spPr>
          <a:xfrm>
            <a:off x="2843830" y="4002039"/>
            <a:ext cx="541245" cy="541245"/>
          </a:xfrm>
          <a:prstGeom prst="rect">
            <a:avLst/>
          </a:prstGeom>
        </p:spPr>
      </p:pic>
      <p:pic>
        <p:nvPicPr>
          <p:cNvPr id="5149" name="Picture 5148">
            <a:extLst>
              <a:ext uri="{FF2B5EF4-FFF2-40B4-BE49-F238E27FC236}">
                <a16:creationId xmlns:a16="http://schemas.microsoft.com/office/drawing/2014/main" id="{A8C60151-142B-BE3B-201B-B29972923398}"/>
              </a:ext>
            </a:extLst>
          </p:cNvPr>
          <p:cNvPicPr>
            <a:picLocks noChangeAspect="1"/>
          </p:cNvPicPr>
          <p:nvPr/>
        </p:nvPicPr>
        <p:blipFill>
          <a:blip r:embed="rId15">
            <a:duotone>
              <a:prstClr val="black"/>
              <a:schemeClr val="accent4">
                <a:tint val="45000"/>
                <a:satMod val="400000"/>
              </a:schemeClr>
            </a:duotone>
            <a:extLst>
              <a:ext uri="{28A0092B-C50C-407E-A947-70E740481C1C}">
                <a14:useLocalDpi xmlns:a14="http://schemas.microsoft.com/office/drawing/2010/main" val="0"/>
              </a:ext>
            </a:extLst>
          </a:blip>
          <a:stretch>
            <a:fillRect/>
          </a:stretch>
        </p:blipFill>
        <p:spPr>
          <a:xfrm>
            <a:off x="6352156" y="1707204"/>
            <a:ext cx="541245" cy="541245"/>
          </a:xfrm>
          <a:prstGeom prst="rect">
            <a:avLst/>
          </a:prstGeom>
        </p:spPr>
      </p:pic>
      <p:sp>
        <p:nvSpPr>
          <p:cNvPr id="5150" name="Rectangle 5149">
            <a:extLst>
              <a:ext uri="{FF2B5EF4-FFF2-40B4-BE49-F238E27FC236}">
                <a16:creationId xmlns:a16="http://schemas.microsoft.com/office/drawing/2014/main" id="{CC878DDC-DDB3-986A-59D2-6081613CDF2B}"/>
              </a:ext>
            </a:extLst>
          </p:cNvPr>
          <p:cNvSpPr/>
          <p:nvPr/>
        </p:nvSpPr>
        <p:spPr>
          <a:xfrm>
            <a:off x="3055978" y="1949736"/>
            <a:ext cx="2417407" cy="1058095"/>
          </a:xfrm>
          <a:prstGeom prst="rect">
            <a:avLst/>
          </a:prstGeom>
          <a:solidFill>
            <a:schemeClr val="accent6">
              <a:alpha val="50000"/>
            </a:schemeClr>
          </a:solidFill>
          <a:ln>
            <a:noFill/>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EG" sz="2000" b="1" dirty="0">
                <a:solidFill>
                  <a:schemeClr val="tx1"/>
                </a:solidFill>
                <a:latin typeface="Simplified Arabic" panose="02020603050405020304" pitchFamily="18" charset="-78"/>
                <a:cs typeface="Simplified Arabic" panose="02020603050405020304" pitchFamily="18" charset="-78"/>
              </a:rPr>
              <a:t>التكامل ما بين مراكز الابحاث الزراعية </a:t>
            </a:r>
            <a:endParaRPr lang="en-US" sz="2000" b="1" dirty="0">
              <a:solidFill>
                <a:schemeClr val="tx1"/>
              </a:solidFill>
              <a:latin typeface="Simplified Arabic" panose="02020603050405020304" pitchFamily="18" charset="-78"/>
              <a:cs typeface="Simplified Arabic" panose="02020603050405020304" pitchFamily="18" charset="-78"/>
            </a:endParaRPr>
          </a:p>
        </p:txBody>
      </p:sp>
      <p:cxnSp>
        <p:nvCxnSpPr>
          <p:cNvPr id="5152" name="Connector: Elbow 5151">
            <a:extLst>
              <a:ext uri="{FF2B5EF4-FFF2-40B4-BE49-F238E27FC236}">
                <a16:creationId xmlns:a16="http://schemas.microsoft.com/office/drawing/2014/main" id="{C4186509-F8E2-C4FA-ECCE-E61CE9BA446D}"/>
              </a:ext>
            </a:extLst>
          </p:cNvPr>
          <p:cNvCxnSpPr>
            <a:stCxn id="5149" idx="1"/>
            <a:endCxn id="5150" idx="3"/>
          </p:cNvCxnSpPr>
          <p:nvPr/>
        </p:nvCxnSpPr>
        <p:spPr>
          <a:xfrm rot="10800000" flipV="1">
            <a:off x="5473386" y="1977826"/>
            <a:ext cx="878771" cy="500957"/>
          </a:xfrm>
          <a:prstGeom prst="bentConnector3">
            <a:avLst/>
          </a:prstGeom>
          <a:ln w="38100">
            <a:solidFill>
              <a:srgbClr val="FFFF00"/>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153" name="Connector: Elbow 5152">
            <a:extLst>
              <a:ext uri="{FF2B5EF4-FFF2-40B4-BE49-F238E27FC236}">
                <a16:creationId xmlns:a16="http://schemas.microsoft.com/office/drawing/2014/main" id="{62B60854-5B08-337C-33FB-2CC908321E01}"/>
              </a:ext>
            </a:extLst>
          </p:cNvPr>
          <p:cNvCxnSpPr>
            <a:cxnSpLocks/>
            <a:stCxn id="5148" idx="0"/>
            <a:endCxn id="5150" idx="2"/>
          </p:cNvCxnSpPr>
          <p:nvPr/>
        </p:nvCxnSpPr>
        <p:spPr>
          <a:xfrm rot="5400000" flipH="1" flipV="1">
            <a:off x="3192463" y="2929821"/>
            <a:ext cx="994208" cy="1150229"/>
          </a:xfrm>
          <a:prstGeom prst="bentConnector3">
            <a:avLst>
              <a:gd name="adj1" fmla="val 50000"/>
            </a:avLst>
          </a:prstGeom>
          <a:ln w="38100">
            <a:solidFill>
              <a:srgbClr val="FFFF00"/>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156" name="Rectangle 5155">
            <a:extLst>
              <a:ext uri="{FF2B5EF4-FFF2-40B4-BE49-F238E27FC236}">
                <a16:creationId xmlns:a16="http://schemas.microsoft.com/office/drawing/2014/main" id="{D2C6B272-AE95-E735-44CC-74F7ACEE458E}"/>
              </a:ext>
            </a:extLst>
          </p:cNvPr>
          <p:cNvSpPr/>
          <p:nvPr/>
        </p:nvSpPr>
        <p:spPr>
          <a:xfrm>
            <a:off x="164100" y="890448"/>
            <a:ext cx="2157857" cy="982411"/>
          </a:xfrm>
          <a:prstGeom prst="rect">
            <a:avLst/>
          </a:prstGeom>
          <a:solidFill>
            <a:srgbClr val="FEBB27">
              <a:alpha val="50000"/>
            </a:srgbClr>
          </a:solidFill>
          <a:ln>
            <a:noFill/>
          </a:ln>
          <a:effectLst>
            <a:outerShdw blurRad="63500" sx="102000" sy="102000" algn="ctr"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rtlCol="0" anchor="ctr"/>
          <a:lstStyle/>
          <a:p>
            <a:pPr algn="ctr"/>
            <a:r>
              <a:rPr lang="ar-EG" sz="2000" b="1" dirty="0">
                <a:solidFill>
                  <a:schemeClr val="tx1"/>
                </a:solidFill>
                <a:latin typeface="Simplified Arabic" panose="02020603050405020304" pitchFamily="18" charset="-78"/>
                <a:cs typeface="Simplified Arabic" panose="02020603050405020304" pitchFamily="18" charset="-78"/>
              </a:rPr>
              <a:t>يعزز التفاعل الاجتماعي ما بين المناطق المحيطة</a:t>
            </a:r>
            <a:endParaRPr lang="en-US" sz="2000" b="1" dirty="0">
              <a:solidFill>
                <a:schemeClr val="tx1"/>
              </a:solidFill>
              <a:latin typeface="Simplified Arabic" panose="02020603050405020304" pitchFamily="18" charset="-78"/>
              <a:cs typeface="Simplified Arabic" panose="02020603050405020304" pitchFamily="18" charset="-78"/>
            </a:endParaRPr>
          </a:p>
        </p:txBody>
      </p:sp>
      <p:cxnSp>
        <p:nvCxnSpPr>
          <p:cNvPr id="5157" name="Connector: Elbow 5156">
            <a:extLst>
              <a:ext uri="{FF2B5EF4-FFF2-40B4-BE49-F238E27FC236}">
                <a16:creationId xmlns:a16="http://schemas.microsoft.com/office/drawing/2014/main" id="{D319A080-0F1F-087E-BE19-66D19480B685}"/>
              </a:ext>
            </a:extLst>
          </p:cNvPr>
          <p:cNvCxnSpPr>
            <a:cxnSpLocks/>
            <a:stCxn id="5150" idx="1"/>
            <a:endCxn id="5156" idx="2"/>
          </p:cNvCxnSpPr>
          <p:nvPr/>
        </p:nvCxnSpPr>
        <p:spPr>
          <a:xfrm rot="10800000">
            <a:off x="1243030" y="1872860"/>
            <a:ext cx="1812949" cy="605925"/>
          </a:xfrm>
          <a:prstGeom prst="bentConnector2">
            <a:avLst/>
          </a:prstGeom>
          <a:ln w="38100">
            <a:solidFill>
              <a:srgbClr val="FFFF00"/>
            </a:solidFill>
            <a:prstDash val="sysDash"/>
            <a:tailEnd type="triangle"/>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166" name="Picture 5165">
            <a:extLst>
              <a:ext uri="{FF2B5EF4-FFF2-40B4-BE49-F238E27FC236}">
                <a16:creationId xmlns:a16="http://schemas.microsoft.com/office/drawing/2014/main" id="{1425F0AF-6D3E-6C4F-2CF3-4A860D3AAB03}"/>
              </a:ext>
            </a:extLst>
          </p:cNvPr>
          <p:cNvPicPr>
            <a:picLocks noChangeAspect="1"/>
          </p:cNvPicPr>
          <p:nvPr/>
        </p:nvPicPr>
        <p:blipFill>
          <a:blip r:embed="rId16"/>
          <a:stretch>
            <a:fillRect/>
          </a:stretch>
        </p:blipFill>
        <p:spPr>
          <a:xfrm>
            <a:off x="1073426" y="1796593"/>
            <a:ext cx="1736902" cy="1177381"/>
          </a:xfrm>
          <a:prstGeom prst="rect">
            <a:avLst/>
          </a:prstGeom>
          <a:effectLst>
            <a:outerShdw blurRad="50800" dist="38100" dir="2700000" algn="tl" rotWithShape="0">
              <a:prstClr val="black">
                <a:alpha val="40000"/>
              </a:prstClr>
            </a:outerShdw>
          </a:effectLst>
        </p:spPr>
      </p:pic>
      <p:pic>
        <p:nvPicPr>
          <p:cNvPr id="5167" name="Picture 5166">
            <a:extLst>
              <a:ext uri="{FF2B5EF4-FFF2-40B4-BE49-F238E27FC236}">
                <a16:creationId xmlns:a16="http://schemas.microsoft.com/office/drawing/2014/main" id="{677EF65B-9CD3-FD95-8A40-39C6A8FD2355}"/>
              </a:ext>
            </a:extLst>
          </p:cNvPr>
          <p:cNvPicPr>
            <a:picLocks noChangeAspect="1"/>
          </p:cNvPicPr>
          <p:nvPr/>
        </p:nvPicPr>
        <p:blipFill rotWithShape="1">
          <a:blip r:embed="rId17"/>
          <a:srcRect l="3289" t="5079" r="-11186" b="88709"/>
          <a:stretch/>
        </p:blipFill>
        <p:spPr>
          <a:xfrm>
            <a:off x="11587115" y="623473"/>
            <a:ext cx="623455" cy="263574"/>
          </a:xfrm>
          <a:prstGeom prst="rect">
            <a:avLst/>
          </a:prstGeom>
        </p:spPr>
      </p:pic>
      <p:sp>
        <p:nvSpPr>
          <p:cNvPr id="5168" name="TextBox 5167">
            <a:extLst>
              <a:ext uri="{FF2B5EF4-FFF2-40B4-BE49-F238E27FC236}">
                <a16:creationId xmlns:a16="http://schemas.microsoft.com/office/drawing/2014/main" id="{1BB1A5E5-D0BB-019B-B59E-97A18B4EAC99}"/>
              </a:ext>
            </a:extLst>
          </p:cNvPr>
          <p:cNvSpPr txBox="1"/>
          <p:nvPr/>
        </p:nvSpPr>
        <p:spPr>
          <a:xfrm>
            <a:off x="9969145" y="617742"/>
            <a:ext cx="1726971"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حدود منطقة الدراسة</a:t>
            </a:r>
            <a:endParaRPr lang="en-US" sz="1400" dirty="0">
              <a:latin typeface="Simplified Arabic" panose="02020603050405020304" pitchFamily="18" charset="-78"/>
              <a:cs typeface="Simplified Arabic" panose="02020603050405020304" pitchFamily="18" charset="-78"/>
            </a:endParaRPr>
          </a:p>
        </p:txBody>
      </p:sp>
      <p:sp>
        <p:nvSpPr>
          <p:cNvPr id="5169" name="TextBox 5168">
            <a:extLst>
              <a:ext uri="{FF2B5EF4-FFF2-40B4-BE49-F238E27FC236}">
                <a16:creationId xmlns:a16="http://schemas.microsoft.com/office/drawing/2014/main" id="{E0682224-F82F-0AC4-2299-77C109115FBE}"/>
              </a:ext>
            </a:extLst>
          </p:cNvPr>
          <p:cNvSpPr txBox="1"/>
          <p:nvPr/>
        </p:nvSpPr>
        <p:spPr>
          <a:xfrm>
            <a:off x="10802854" y="824811"/>
            <a:ext cx="91133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طريق رئيسي</a:t>
            </a:r>
            <a:endParaRPr lang="en-US" sz="1400" dirty="0">
              <a:latin typeface="Simplified Arabic" panose="02020603050405020304" pitchFamily="18" charset="-78"/>
              <a:cs typeface="Simplified Arabic" panose="02020603050405020304" pitchFamily="18" charset="-78"/>
            </a:endParaRPr>
          </a:p>
        </p:txBody>
      </p:sp>
      <p:grpSp>
        <p:nvGrpSpPr>
          <p:cNvPr id="5170" name="Group 5169">
            <a:extLst>
              <a:ext uri="{FF2B5EF4-FFF2-40B4-BE49-F238E27FC236}">
                <a16:creationId xmlns:a16="http://schemas.microsoft.com/office/drawing/2014/main" id="{B27F700B-4F7F-619E-8318-BF0CF1C30062}"/>
              </a:ext>
            </a:extLst>
          </p:cNvPr>
          <p:cNvGrpSpPr/>
          <p:nvPr/>
        </p:nvGrpSpPr>
        <p:grpSpPr>
          <a:xfrm>
            <a:off x="11751077" y="991330"/>
            <a:ext cx="301357" cy="45719"/>
            <a:chOff x="11754116" y="2147483647"/>
            <a:chExt cx="180623" cy="0"/>
          </a:xfrm>
        </p:grpSpPr>
        <p:cxnSp>
          <p:nvCxnSpPr>
            <p:cNvPr id="5171" name="Straight Connector 5170">
              <a:extLst>
                <a:ext uri="{FF2B5EF4-FFF2-40B4-BE49-F238E27FC236}">
                  <a16:creationId xmlns:a16="http://schemas.microsoft.com/office/drawing/2014/main" id="{90AD82D1-7409-1935-401F-16CF46D7DD63}"/>
                </a:ext>
              </a:extLst>
            </p:cNvPr>
            <p:cNvCxnSpPr>
              <a:cxnSpLocks/>
            </p:cNvCxnSpPr>
            <p:nvPr/>
          </p:nvCxnSpPr>
          <p:spPr>
            <a:xfrm>
              <a:off x="11754116" y="2147483647"/>
              <a:ext cx="18062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72" name="Straight Connector 5171">
              <a:extLst>
                <a:ext uri="{FF2B5EF4-FFF2-40B4-BE49-F238E27FC236}">
                  <a16:creationId xmlns:a16="http://schemas.microsoft.com/office/drawing/2014/main" id="{039D0A0B-3F1B-31BE-4A39-74B4DF981D82}"/>
                </a:ext>
              </a:extLst>
            </p:cNvPr>
            <p:cNvCxnSpPr/>
            <p:nvPr/>
          </p:nvCxnSpPr>
          <p:spPr>
            <a:xfrm>
              <a:off x="11754116" y="2147483647"/>
              <a:ext cx="180623" cy="0"/>
            </a:xfrm>
            <a:prstGeom prst="line">
              <a:avLst/>
            </a:prstGeom>
            <a:ln w="38100">
              <a:solidFill>
                <a:srgbClr val="A10003"/>
              </a:solidFill>
            </a:ln>
          </p:spPr>
          <p:style>
            <a:lnRef idx="1">
              <a:schemeClr val="accent1"/>
            </a:lnRef>
            <a:fillRef idx="0">
              <a:schemeClr val="accent1"/>
            </a:fillRef>
            <a:effectRef idx="0">
              <a:schemeClr val="accent1"/>
            </a:effectRef>
            <a:fontRef idx="minor">
              <a:schemeClr val="tx1"/>
            </a:fontRef>
          </p:style>
        </p:cxnSp>
      </p:grpSp>
      <p:sp>
        <p:nvSpPr>
          <p:cNvPr id="5173" name="Rectangle 5172">
            <a:extLst>
              <a:ext uri="{FF2B5EF4-FFF2-40B4-BE49-F238E27FC236}">
                <a16:creationId xmlns:a16="http://schemas.microsoft.com/office/drawing/2014/main" id="{9A6892AD-29FC-1969-A72B-7E8FB5EF1776}"/>
              </a:ext>
            </a:extLst>
          </p:cNvPr>
          <p:cNvSpPr/>
          <p:nvPr/>
        </p:nvSpPr>
        <p:spPr>
          <a:xfrm>
            <a:off x="11714187" y="1144861"/>
            <a:ext cx="338247" cy="186276"/>
          </a:xfrm>
          <a:prstGeom prst="rect">
            <a:avLst/>
          </a:prstGeom>
          <a:solidFill>
            <a:srgbClr val="B4E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4" name="Rectangle 5173">
            <a:extLst>
              <a:ext uri="{FF2B5EF4-FFF2-40B4-BE49-F238E27FC236}">
                <a16:creationId xmlns:a16="http://schemas.microsoft.com/office/drawing/2014/main" id="{A2FDAC89-101B-2194-1E56-5E806E042E36}"/>
              </a:ext>
            </a:extLst>
          </p:cNvPr>
          <p:cNvSpPr/>
          <p:nvPr/>
        </p:nvSpPr>
        <p:spPr>
          <a:xfrm>
            <a:off x="11709075" y="1484667"/>
            <a:ext cx="338247" cy="186276"/>
          </a:xfrm>
          <a:prstGeom prst="rect">
            <a:avLst/>
          </a:prstGeom>
          <a:solidFill>
            <a:srgbClr val="2673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5" name="TextBox 5174">
            <a:extLst>
              <a:ext uri="{FF2B5EF4-FFF2-40B4-BE49-F238E27FC236}">
                <a16:creationId xmlns:a16="http://schemas.microsoft.com/office/drawing/2014/main" id="{7CC7F918-F64B-3E8B-35AC-55BE412EFFFB}"/>
              </a:ext>
            </a:extLst>
          </p:cNvPr>
          <p:cNvSpPr txBox="1"/>
          <p:nvPr/>
        </p:nvSpPr>
        <p:spPr>
          <a:xfrm>
            <a:off x="10202055" y="1069616"/>
            <a:ext cx="151642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المناطق الزراعية</a:t>
            </a:r>
            <a:endParaRPr lang="en-US" sz="1400" dirty="0">
              <a:latin typeface="Simplified Arabic" panose="02020603050405020304" pitchFamily="18" charset="-78"/>
              <a:cs typeface="Simplified Arabic" panose="02020603050405020304" pitchFamily="18" charset="-78"/>
            </a:endParaRPr>
          </a:p>
        </p:txBody>
      </p:sp>
      <p:sp>
        <p:nvSpPr>
          <p:cNvPr id="5176" name="TextBox 5175">
            <a:extLst>
              <a:ext uri="{FF2B5EF4-FFF2-40B4-BE49-F238E27FC236}">
                <a16:creationId xmlns:a16="http://schemas.microsoft.com/office/drawing/2014/main" id="{465A4266-BA80-B69A-1269-86465419F19C}"/>
              </a:ext>
            </a:extLst>
          </p:cNvPr>
          <p:cNvSpPr txBox="1"/>
          <p:nvPr/>
        </p:nvSpPr>
        <p:spPr>
          <a:xfrm>
            <a:off x="10206255" y="1443683"/>
            <a:ext cx="151642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المزارع الحضري</a:t>
            </a:r>
            <a:endParaRPr lang="en-US" sz="1400" dirty="0">
              <a:latin typeface="Simplified Arabic" panose="02020603050405020304" pitchFamily="18" charset="-78"/>
              <a:cs typeface="Simplified Arabic" panose="02020603050405020304" pitchFamily="18" charset="-78"/>
            </a:endParaRPr>
          </a:p>
        </p:txBody>
      </p:sp>
      <p:sp>
        <p:nvSpPr>
          <p:cNvPr id="5177" name="Rectangle 5176">
            <a:extLst>
              <a:ext uri="{FF2B5EF4-FFF2-40B4-BE49-F238E27FC236}">
                <a16:creationId xmlns:a16="http://schemas.microsoft.com/office/drawing/2014/main" id="{6625C2CC-08C7-BEF7-29E7-0561957E61F7}"/>
              </a:ext>
            </a:extLst>
          </p:cNvPr>
          <p:cNvSpPr/>
          <p:nvPr/>
        </p:nvSpPr>
        <p:spPr>
          <a:xfrm>
            <a:off x="11709075" y="1817750"/>
            <a:ext cx="338247" cy="186276"/>
          </a:xfrm>
          <a:prstGeom prst="rect">
            <a:avLst/>
          </a:prstGeom>
          <a:solidFill>
            <a:srgbClr val="FF00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8" name="TextBox 5177">
            <a:extLst>
              <a:ext uri="{FF2B5EF4-FFF2-40B4-BE49-F238E27FC236}">
                <a16:creationId xmlns:a16="http://schemas.microsoft.com/office/drawing/2014/main" id="{91865BBE-E24D-D5C7-01B0-5218F48F96FA}"/>
              </a:ext>
            </a:extLst>
          </p:cNvPr>
          <p:cNvSpPr txBox="1"/>
          <p:nvPr/>
        </p:nvSpPr>
        <p:spPr>
          <a:xfrm>
            <a:off x="9940887" y="1776766"/>
            <a:ext cx="1781792"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منطقة الصناعية الزراعية</a:t>
            </a:r>
            <a:endParaRPr lang="en-US" sz="1400" dirty="0">
              <a:latin typeface="Simplified Arabic" panose="02020603050405020304" pitchFamily="18" charset="-78"/>
              <a:cs typeface="Simplified Arabic" panose="02020603050405020304" pitchFamily="18" charset="-78"/>
            </a:endParaRPr>
          </a:p>
        </p:txBody>
      </p:sp>
      <p:sp>
        <p:nvSpPr>
          <p:cNvPr id="5179" name="Rectangle 5178">
            <a:extLst>
              <a:ext uri="{FF2B5EF4-FFF2-40B4-BE49-F238E27FC236}">
                <a16:creationId xmlns:a16="http://schemas.microsoft.com/office/drawing/2014/main" id="{1D691F5F-0EA1-A5C8-3CD0-54B8FC77F947}"/>
              </a:ext>
            </a:extLst>
          </p:cNvPr>
          <p:cNvSpPr/>
          <p:nvPr/>
        </p:nvSpPr>
        <p:spPr>
          <a:xfrm>
            <a:off x="11709075" y="2125527"/>
            <a:ext cx="338247" cy="186276"/>
          </a:xfrm>
          <a:prstGeom prst="rect">
            <a:avLst/>
          </a:prstGeom>
          <a:pattFill prst="wdUpDiag">
            <a:fgClr>
              <a:srgbClr val="DE009F"/>
            </a:fgClr>
            <a:bgClr>
              <a:srgbClr val="E174FD"/>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80" name="TextBox 5179">
            <a:extLst>
              <a:ext uri="{FF2B5EF4-FFF2-40B4-BE49-F238E27FC236}">
                <a16:creationId xmlns:a16="http://schemas.microsoft.com/office/drawing/2014/main" id="{B1E2A1E5-5529-433F-0C22-77FEFEA775AA}"/>
              </a:ext>
            </a:extLst>
          </p:cNvPr>
          <p:cNvSpPr txBox="1"/>
          <p:nvPr/>
        </p:nvSpPr>
        <p:spPr>
          <a:xfrm>
            <a:off x="9810066" y="2084543"/>
            <a:ext cx="191261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منطقة صناعية زراعية حرفية</a:t>
            </a:r>
            <a:endParaRPr lang="en-US" sz="1400" dirty="0">
              <a:latin typeface="Simplified Arabic" panose="02020603050405020304" pitchFamily="18" charset="-78"/>
              <a:cs typeface="Simplified Arabic" panose="02020603050405020304" pitchFamily="18" charset="-78"/>
            </a:endParaRPr>
          </a:p>
        </p:txBody>
      </p:sp>
      <p:pic>
        <p:nvPicPr>
          <p:cNvPr id="5182" name="Picture 5181">
            <a:extLst>
              <a:ext uri="{FF2B5EF4-FFF2-40B4-BE49-F238E27FC236}">
                <a16:creationId xmlns:a16="http://schemas.microsoft.com/office/drawing/2014/main" id="{F92B6A9A-F8DE-8C97-F5F1-DD3E08CA9A2E}"/>
              </a:ext>
            </a:extLst>
          </p:cNvPr>
          <p:cNvPicPr>
            <a:picLocks noChangeAspect="1"/>
          </p:cNvPicPr>
          <p:nvPr/>
        </p:nvPicPr>
        <p:blipFill>
          <a:blip r:embed="rId18"/>
          <a:stretch>
            <a:fillRect/>
          </a:stretch>
        </p:blipFill>
        <p:spPr>
          <a:xfrm>
            <a:off x="11658091" y="2428876"/>
            <a:ext cx="422445" cy="462953"/>
          </a:xfrm>
          <a:prstGeom prst="rect">
            <a:avLst/>
          </a:prstGeom>
        </p:spPr>
      </p:pic>
      <p:pic>
        <p:nvPicPr>
          <p:cNvPr id="5183" name="Picture 5182">
            <a:extLst>
              <a:ext uri="{FF2B5EF4-FFF2-40B4-BE49-F238E27FC236}">
                <a16:creationId xmlns:a16="http://schemas.microsoft.com/office/drawing/2014/main" id="{D0F6CEC3-D559-F5B9-0815-68E53AD917DD}"/>
              </a:ext>
            </a:extLst>
          </p:cNvPr>
          <p:cNvPicPr>
            <a:picLocks noChangeAspect="1"/>
          </p:cNvPicPr>
          <p:nvPr/>
        </p:nvPicPr>
        <p:blipFill rotWithShape="1">
          <a:blip r:embed="rId19"/>
          <a:srcRect l="15098" t="61392" r="-9821" b="29299"/>
          <a:stretch/>
        </p:blipFill>
        <p:spPr>
          <a:xfrm>
            <a:off x="11659861" y="2864728"/>
            <a:ext cx="460209" cy="369788"/>
          </a:xfrm>
          <a:prstGeom prst="rect">
            <a:avLst/>
          </a:prstGeom>
        </p:spPr>
      </p:pic>
      <p:sp>
        <p:nvSpPr>
          <p:cNvPr id="5184" name="TextBox 5183">
            <a:extLst>
              <a:ext uri="{FF2B5EF4-FFF2-40B4-BE49-F238E27FC236}">
                <a16:creationId xmlns:a16="http://schemas.microsoft.com/office/drawing/2014/main" id="{64877CF6-FE18-85DC-7712-F40C88B8E013}"/>
              </a:ext>
            </a:extLst>
          </p:cNvPr>
          <p:cNvSpPr txBox="1"/>
          <p:nvPr/>
        </p:nvSpPr>
        <p:spPr>
          <a:xfrm>
            <a:off x="9796462" y="2472010"/>
            <a:ext cx="191261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محطة النجاح لإنتاج الطاقة</a:t>
            </a:r>
            <a:endParaRPr lang="en-US" sz="1400" dirty="0">
              <a:latin typeface="Simplified Arabic" panose="02020603050405020304" pitchFamily="18" charset="-78"/>
              <a:cs typeface="Simplified Arabic" panose="02020603050405020304" pitchFamily="18" charset="-78"/>
            </a:endParaRPr>
          </a:p>
        </p:txBody>
      </p:sp>
      <p:sp>
        <p:nvSpPr>
          <p:cNvPr id="5185" name="TextBox 5184">
            <a:extLst>
              <a:ext uri="{FF2B5EF4-FFF2-40B4-BE49-F238E27FC236}">
                <a16:creationId xmlns:a16="http://schemas.microsoft.com/office/drawing/2014/main" id="{D35F81E0-8ECF-7523-AF47-C587F4C9225D}"/>
              </a:ext>
            </a:extLst>
          </p:cNvPr>
          <p:cNvSpPr txBox="1"/>
          <p:nvPr/>
        </p:nvSpPr>
        <p:spPr>
          <a:xfrm>
            <a:off x="9796462" y="2874505"/>
            <a:ext cx="191261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محطات تحويل الطاقة</a:t>
            </a:r>
            <a:endParaRPr lang="en-US" sz="1400" dirty="0">
              <a:latin typeface="Simplified Arabic" panose="02020603050405020304" pitchFamily="18" charset="-78"/>
              <a:cs typeface="Simplified Arabic" panose="02020603050405020304" pitchFamily="18" charset="-78"/>
            </a:endParaRPr>
          </a:p>
        </p:txBody>
      </p:sp>
      <p:pic>
        <p:nvPicPr>
          <p:cNvPr id="5186" name="Picture 5185">
            <a:extLst>
              <a:ext uri="{FF2B5EF4-FFF2-40B4-BE49-F238E27FC236}">
                <a16:creationId xmlns:a16="http://schemas.microsoft.com/office/drawing/2014/main" id="{22F6A3BB-0981-62AA-677F-C1DCE1FD4132}"/>
              </a:ext>
            </a:extLst>
          </p:cNvPr>
          <p:cNvPicPr>
            <a:picLocks noChangeAspect="1"/>
          </p:cNvPicPr>
          <p:nvPr/>
        </p:nvPicPr>
        <p:blipFill>
          <a:blip r:embed="rId15">
            <a:duotone>
              <a:prstClr val="black"/>
              <a:schemeClr val="accent4">
                <a:tint val="45000"/>
                <a:satMod val="400000"/>
              </a:schemeClr>
            </a:duotone>
            <a:extLst>
              <a:ext uri="{28A0092B-C50C-407E-A947-70E740481C1C}">
                <a14:useLocalDpi xmlns:a14="http://schemas.microsoft.com/office/drawing/2010/main" val="0"/>
              </a:ext>
            </a:extLst>
          </a:blip>
          <a:stretch>
            <a:fillRect/>
          </a:stretch>
        </p:blipFill>
        <p:spPr>
          <a:xfrm>
            <a:off x="11681084" y="3306228"/>
            <a:ext cx="396128" cy="396128"/>
          </a:xfrm>
          <a:prstGeom prst="rect">
            <a:avLst/>
          </a:prstGeom>
        </p:spPr>
      </p:pic>
      <p:sp>
        <p:nvSpPr>
          <p:cNvPr id="5187" name="TextBox 5186">
            <a:extLst>
              <a:ext uri="{FF2B5EF4-FFF2-40B4-BE49-F238E27FC236}">
                <a16:creationId xmlns:a16="http://schemas.microsoft.com/office/drawing/2014/main" id="{3B45EC86-581F-A99A-6989-BC34D96F1B37}"/>
              </a:ext>
            </a:extLst>
          </p:cNvPr>
          <p:cNvSpPr txBox="1"/>
          <p:nvPr/>
        </p:nvSpPr>
        <p:spPr>
          <a:xfrm>
            <a:off x="9781449" y="3339640"/>
            <a:ext cx="1912613" cy="307777"/>
          </a:xfrm>
          <a:prstGeom prst="rect">
            <a:avLst/>
          </a:prstGeom>
          <a:noFill/>
        </p:spPr>
        <p:txBody>
          <a:bodyPr wrap="square" rtlCol="0">
            <a:spAutoFit/>
          </a:bodyPr>
          <a:lstStyle/>
          <a:p>
            <a:pPr algn="r" rtl="1"/>
            <a:r>
              <a:rPr lang="ar-EG" sz="1400" dirty="0">
                <a:latin typeface="Simplified Arabic" panose="02020603050405020304" pitchFamily="18" charset="-78"/>
                <a:cs typeface="Simplified Arabic" panose="02020603050405020304" pitchFamily="18" charset="-78"/>
              </a:rPr>
              <a:t>مراكز ابحاث زراعية</a:t>
            </a:r>
            <a:endParaRPr lang="en-US" sz="1400" dirty="0">
              <a:latin typeface="Simplified Arabic" panose="02020603050405020304" pitchFamily="18" charset="-78"/>
              <a:cs typeface="Simplified Arabic" panose="02020603050405020304" pitchFamily="18" charset="-78"/>
            </a:endParaRPr>
          </a:p>
        </p:txBody>
      </p:sp>
      <p:grpSp>
        <p:nvGrpSpPr>
          <p:cNvPr id="5188" name="Group 5187">
            <a:extLst>
              <a:ext uri="{FF2B5EF4-FFF2-40B4-BE49-F238E27FC236}">
                <a16:creationId xmlns:a16="http://schemas.microsoft.com/office/drawing/2014/main" id="{91F98BEE-E809-5F0C-296D-53355219BAC9}"/>
              </a:ext>
            </a:extLst>
          </p:cNvPr>
          <p:cNvGrpSpPr/>
          <p:nvPr/>
        </p:nvGrpSpPr>
        <p:grpSpPr>
          <a:xfrm>
            <a:off x="8848944" y="49540"/>
            <a:ext cx="844237" cy="1083048"/>
            <a:chOff x="8812054" y="61813"/>
            <a:chExt cx="844237" cy="1083048"/>
          </a:xfrm>
        </p:grpSpPr>
        <p:pic>
          <p:nvPicPr>
            <p:cNvPr id="5189" name="Picture 5188">
              <a:extLst>
                <a:ext uri="{FF2B5EF4-FFF2-40B4-BE49-F238E27FC236}">
                  <a16:creationId xmlns:a16="http://schemas.microsoft.com/office/drawing/2014/main" id="{4D103A01-2565-46FE-80E3-EFDDBD3942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2054" y="86751"/>
              <a:ext cx="844237" cy="1058110"/>
            </a:xfrm>
            <a:prstGeom prst="rect">
              <a:avLst/>
            </a:prstGeom>
          </p:spPr>
        </p:pic>
        <p:sp>
          <p:nvSpPr>
            <p:cNvPr id="5190" name="TextBox 5189">
              <a:extLst>
                <a:ext uri="{FF2B5EF4-FFF2-40B4-BE49-F238E27FC236}">
                  <a16:creationId xmlns:a16="http://schemas.microsoft.com/office/drawing/2014/main" id="{948FBEC9-8919-2E77-E7C9-B700D1DD9438}"/>
                </a:ext>
              </a:extLst>
            </p:cNvPr>
            <p:cNvSpPr txBox="1"/>
            <p:nvPr/>
          </p:nvSpPr>
          <p:spPr>
            <a:xfrm>
              <a:off x="9057675" y="61813"/>
              <a:ext cx="392503" cy="276999"/>
            </a:xfrm>
            <a:prstGeom prst="rect">
              <a:avLst/>
            </a:prstGeom>
            <a:noFill/>
          </p:spPr>
          <p:txBody>
            <a:bodyPr wrap="square" rtlCol="0">
              <a:spAutoFit/>
            </a:bodyPr>
            <a:lstStyle/>
            <a:p>
              <a:r>
                <a:rPr lang="en-US" sz="1200" dirty="0">
                  <a:solidFill>
                    <a:schemeClr val="bg1"/>
                  </a:solidFill>
                </a:rPr>
                <a:t>N</a:t>
              </a:r>
              <a:endParaRPr lang="en-US" dirty="0">
                <a:solidFill>
                  <a:schemeClr val="bg1"/>
                </a:solidFill>
              </a:endParaRPr>
            </a:p>
          </p:txBody>
        </p:sp>
      </p:grpSp>
      <p:sp>
        <p:nvSpPr>
          <p:cNvPr id="5191" name="Rectangle: Rounded Corners 5190">
            <a:extLst>
              <a:ext uri="{FF2B5EF4-FFF2-40B4-BE49-F238E27FC236}">
                <a16:creationId xmlns:a16="http://schemas.microsoft.com/office/drawing/2014/main" id="{45FC9917-3ECF-DA72-389F-4B9F626B8FF9}"/>
              </a:ext>
            </a:extLst>
          </p:cNvPr>
          <p:cNvSpPr/>
          <p:nvPr/>
        </p:nvSpPr>
        <p:spPr>
          <a:xfrm>
            <a:off x="3805382" y="118501"/>
            <a:ext cx="2533183" cy="655180"/>
          </a:xfrm>
          <a:prstGeom prst="roundRect">
            <a:avLst/>
          </a:prstGeom>
          <a:solidFill>
            <a:schemeClr val="accent6">
              <a:alpha val="50000"/>
            </a:schemeClr>
          </a:solidFill>
          <a:ln w="19050">
            <a:solidFill>
              <a:srgbClr val="459422"/>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rtl="1"/>
            <a:r>
              <a:rPr lang="ar-EG" sz="2000" b="1" dirty="0">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خريطة التكامل مع المحيط</a:t>
            </a:r>
          </a:p>
        </p:txBody>
      </p:sp>
      <p:pic>
        <p:nvPicPr>
          <p:cNvPr id="5193" name="Picture 5192">
            <a:extLst>
              <a:ext uri="{FF2B5EF4-FFF2-40B4-BE49-F238E27FC236}">
                <a16:creationId xmlns:a16="http://schemas.microsoft.com/office/drawing/2014/main" id="{7B7CD954-821F-B237-A7FF-276F2C857D44}"/>
              </a:ext>
            </a:extLst>
          </p:cNvPr>
          <p:cNvPicPr>
            <a:picLocks noChangeAspect="1"/>
          </p:cNvPicPr>
          <p:nvPr/>
        </p:nvPicPr>
        <p:blipFill rotWithShape="1">
          <a:blip r:embed="rId20">
            <a:extLst>
              <a:ext uri="{28A0092B-C50C-407E-A947-70E740481C1C}">
                <a14:useLocalDpi xmlns:a14="http://schemas.microsoft.com/office/drawing/2010/main" val="0"/>
              </a:ext>
            </a:extLst>
          </a:blip>
          <a:srcRect t="89771" r="54410"/>
          <a:stretch/>
        </p:blipFill>
        <p:spPr>
          <a:xfrm>
            <a:off x="-80883" y="6168964"/>
            <a:ext cx="4585582" cy="701505"/>
          </a:xfrm>
          <a:prstGeom prst="rect">
            <a:avLst/>
          </a:prstGeom>
        </p:spPr>
      </p:pic>
    </p:spTree>
    <p:extLst>
      <p:ext uri="{BB962C8B-B14F-4D97-AF65-F5344CB8AC3E}">
        <p14:creationId xmlns:p14="http://schemas.microsoft.com/office/powerpoint/2010/main" val="341887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barn(inVertical)">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1000"/>
                                        <p:tgtEl>
                                          <p:spTgt spid="33"/>
                                        </p:tgtEl>
                                      </p:cBhvr>
                                    </p:animEffect>
                                    <p:anim calcmode="lin" valueType="num">
                                      <p:cBhvr>
                                        <p:cTn id="18" dur="1000" fill="hold"/>
                                        <p:tgtEl>
                                          <p:spTgt spid="33"/>
                                        </p:tgtEl>
                                        <p:attrNameLst>
                                          <p:attrName>ppt_x</p:attrName>
                                        </p:attrNameLst>
                                      </p:cBhvr>
                                      <p:tavLst>
                                        <p:tav tm="0">
                                          <p:val>
                                            <p:strVal val="#ppt_x"/>
                                          </p:val>
                                        </p:tav>
                                        <p:tav tm="100000">
                                          <p:val>
                                            <p:strVal val="#ppt_x"/>
                                          </p:val>
                                        </p:tav>
                                      </p:tavLst>
                                    </p:anim>
                                    <p:anim calcmode="lin" valueType="num">
                                      <p:cBhvr>
                                        <p:cTn id="19" dur="1000" fill="hold"/>
                                        <p:tgtEl>
                                          <p:spTgt spid="33"/>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1000"/>
                                        <p:tgtEl>
                                          <p:spTgt spid="34"/>
                                        </p:tgtEl>
                                      </p:cBhvr>
                                    </p:animEffect>
                                    <p:anim calcmode="lin" valueType="num">
                                      <p:cBhvr>
                                        <p:cTn id="23" dur="1000" fill="hold"/>
                                        <p:tgtEl>
                                          <p:spTgt spid="34"/>
                                        </p:tgtEl>
                                        <p:attrNameLst>
                                          <p:attrName>ppt_x</p:attrName>
                                        </p:attrNameLst>
                                      </p:cBhvr>
                                      <p:tavLst>
                                        <p:tav tm="0">
                                          <p:val>
                                            <p:strVal val="#ppt_x"/>
                                          </p:val>
                                        </p:tav>
                                        <p:tav tm="100000">
                                          <p:val>
                                            <p:strVal val="#ppt_x"/>
                                          </p:val>
                                        </p:tav>
                                      </p:tavLst>
                                    </p:anim>
                                    <p:anim calcmode="lin" valueType="num">
                                      <p:cBhvr>
                                        <p:cTn id="24"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6"/>
                                        </p:tgtEl>
                                        <p:attrNameLst>
                                          <p:attrName>style.visibility</p:attrName>
                                        </p:attrNameLst>
                                      </p:cBhvr>
                                      <p:to>
                                        <p:strVal val="visible"/>
                                      </p:to>
                                    </p:set>
                                    <p:animEffect transition="in" filter="wipe(down)">
                                      <p:cBhvr>
                                        <p:cTn id="29" dur="500"/>
                                        <p:tgtEl>
                                          <p:spTgt spid="36"/>
                                        </p:tgtEl>
                                      </p:cBhvr>
                                    </p:animEffect>
                                  </p:childTnLst>
                                </p:cTn>
                              </p:par>
                              <p:par>
                                <p:cTn id="30" presetID="22" presetClass="entr" presetSubtype="4" fill="hold" nodeType="withEffect">
                                  <p:stCondLst>
                                    <p:cond delay="0"/>
                                  </p:stCondLst>
                                  <p:childTnLst>
                                    <p:set>
                                      <p:cBhvr>
                                        <p:cTn id="31" dur="1" fill="hold">
                                          <p:stCondLst>
                                            <p:cond delay="0"/>
                                          </p:stCondLst>
                                        </p:cTn>
                                        <p:tgtEl>
                                          <p:spTgt spid="52"/>
                                        </p:tgtEl>
                                        <p:attrNameLst>
                                          <p:attrName>style.visibility</p:attrName>
                                        </p:attrNameLst>
                                      </p:cBhvr>
                                      <p:to>
                                        <p:strVal val="visible"/>
                                      </p:to>
                                    </p:set>
                                    <p:animEffect transition="in" filter="wipe(down)">
                                      <p:cBhvr>
                                        <p:cTn id="32" dur="500"/>
                                        <p:tgtEl>
                                          <p:spTgt spid="52"/>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Effect transition="in" filter="wipe(down)">
                                      <p:cBhvr>
                                        <p:cTn id="35" dur="500"/>
                                        <p:tgtEl>
                                          <p:spTgt spid="37"/>
                                        </p:tgtEl>
                                      </p:cBhvr>
                                    </p:animEffect>
                                  </p:childTnLst>
                                </p:cTn>
                              </p:par>
                              <p:par>
                                <p:cTn id="36" presetID="22" presetClass="entr" presetSubtype="4" fill="hold" nodeType="withEffect">
                                  <p:stCondLst>
                                    <p:cond delay="0"/>
                                  </p:stCondLst>
                                  <p:childTnLst>
                                    <p:set>
                                      <p:cBhvr>
                                        <p:cTn id="37" dur="1" fill="hold">
                                          <p:stCondLst>
                                            <p:cond delay="0"/>
                                          </p:stCondLst>
                                        </p:cTn>
                                        <p:tgtEl>
                                          <p:spTgt spid="5120"/>
                                        </p:tgtEl>
                                        <p:attrNameLst>
                                          <p:attrName>style.visibility</p:attrName>
                                        </p:attrNameLst>
                                      </p:cBhvr>
                                      <p:to>
                                        <p:strVal val="visible"/>
                                      </p:to>
                                    </p:set>
                                    <p:animEffect transition="in" filter="wipe(down)">
                                      <p:cBhvr>
                                        <p:cTn id="38" dur="500"/>
                                        <p:tgtEl>
                                          <p:spTgt spid="5120"/>
                                        </p:tgtEl>
                                      </p:cBhvr>
                                    </p:animEffect>
                                  </p:childTnLst>
                                </p:cTn>
                              </p:par>
                              <p:par>
                                <p:cTn id="39" presetID="22" presetClass="entr" presetSubtype="4" fill="hold" nodeType="withEffect">
                                  <p:stCondLst>
                                    <p:cond delay="0"/>
                                  </p:stCondLst>
                                  <p:childTnLst>
                                    <p:set>
                                      <p:cBhvr>
                                        <p:cTn id="40" dur="1" fill="hold">
                                          <p:stCondLst>
                                            <p:cond delay="0"/>
                                          </p:stCondLst>
                                        </p:cTn>
                                        <p:tgtEl>
                                          <p:spTgt spid="55"/>
                                        </p:tgtEl>
                                        <p:attrNameLst>
                                          <p:attrName>style.visibility</p:attrName>
                                        </p:attrNameLst>
                                      </p:cBhvr>
                                      <p:to>
                                        <p:strVal val="visible"/>
                                      </p:to>
                                    </p:set>
                                    <p:animEffect transition="in" filter="wipe(down)">
                                      <p:cBhvr>
                                        <p:cTn id="41" dur="500"/>
                                        <p:tgtEl>
                                          <p:spTgt spid="55"/>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59"/>
                                        </p:tgtEl>
                                        <p:attrNameLst>
                                          <p:attrName>style.visibility</p:attrName>
                                        </p:attrNameLst>
                                      </p:cBhvr>
                                      <p:to>
                                        <p:strVal val="visible"/>
                                      </p:to>
                                    </p:set>
                                    <p:animEffect transition="in" filter="wipe(down)">
                                      <p:cBhvr>
                                        <p:cTn id="44" dur="500"/>
                                        <p:tgtEl>
                                          <p:spTgt spid="59"/>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nodeType="clickEffect">
                                  <p:stCondLst>
                                    <p:cond delay="0"/>
                                  </p:stCondLst>
                                  <p:childTnLst>
                                    <p:anim calcmode="lin" valueType="num">
                                      <p:cBhvr additive="base">
                                        <p:cTn id="48" dur="500"/>
                                        <p:tgtEl>
                                          <p:spTgt spid="33"/>
                                        </p:tgtEl>
                                        <p:attrNameLst>
                                          <p:attrName>ppt_x</p:attrName>
                                        </p:attrNameLst>
                                      </p:cBhvr>
                                      <p:tavLst>
                                        <p:tav tm="0">
                                          <p:val>
                                            <p:strVal val="ppt_x"/>
                                          </p:val>
                                        </p:tav>
                                        <p:tav tm="100000">
                                          <p:val>
                                            <p:strVal val="ppt_x"/>
                                          </p:val>
                                        </p:tav>
                                      </p:tavLst>
                                    </p:anim>
                                    <p:anim calcmode="lin" valueType="num">
                                      <p:cBhvr additive="base">
                                        <p:cTn id="49" dur="500"/>
                                        <p:tgtEl>
                                          <p:spTgt spid="33"/>
                                        </p:tgtEl>
                                        <p:attrNameLst>
                                          <p:attrName>ppt_y</p:attrName>
                                        </p:attrNameLst>
                                      </p:cBhvr>
                                      <p:tavLst>
                                        <p:tav tm="0">
                                          <p:val>
                                            <p:strVal val="ppt_y"/>
                                          </p:val>
                                        </p:tav>
                                        <p:tav tm="100000">
                                          <p:val>
                                            <p:strVal val="1+ppt_h/2"/>
                                          </p:val>
                                        </p:tav>
                                      </p:tavLst>
                                    </p:anim>
                                    <p:set>
                                      <p:cBhvr>
                                        <p:cTn id="50" dur="1" fill="hold">
                                          <p:stCondLst>
                                            <p:cond delay="499"/>
                                          </p:stCondLst>
                                        </p:cTn>
                                        <p:tgtEl>
                                          <p:spTgt spid="33"/>
                                        </p:tgtEl>
                                        <p:attrNameLst>
                                          <p:attrName>style.visibility</p:attrName>
                                        </p:attrNameLst>
                                      </p:cBhvr>
                                      <p:to>
                                        <p:strVal val="hidden"/>
                                      </p:to>
                                    </p:set>
                                  </p:childTnLst>
                                </p:cTn>
                              </p:par>
                              <p:par>
                                <p:cTn id="51" presetID="2" presetClass="exit" presetSubtype="4" fill="hold" nodeType="withEffect">
                                  <p:stCondLst>
                                    <p:cond delay="0"/>
                                  </p:stCondLst>
                                  <p:childTnLst>
                                    <p:anim calcmode="lin" valueType="num">
                                      <p:cBhvr additive="base">
                                        <p:cTn id="52" dur="500"/>
                                        <p:tgtEl>
                                          <p:spTgt spid="34"/>
                                        </p:tgtEl>
                                        <p:attrNameLst>
                                          <p:attrName>ppt_x</p:attrName>
                                        </p:attrNameLst>
                                      </p:cBhvr>
                                      <p:tavLst>
                                        <p:tav tm="0">
                                          <p:val>
                                            <p:strVal val="ppt_x"/>
                                          </p:val>
                                        </p:tav>
                                        <p:tav tm="100000">
                                          <p:val>
                                            <p:strVal val="ppt_x"/>
                                          </p:val>
                                        </p:tav>
                                      </p:tavLst>
                                    </p:anim>
                                    <p:anim calcmode="lin" valueType="num">
                                      <p:cBhvr additive="base">
                                        <p:cTn id="53" dur="500"/>
                                        <p:tgtEl>
                                          <p:spTgt spid="34"/>
                                        </p:tgtEl>
                                        <p:attrNameLst>
                                          <p:attrName>ppt_y</p:attrName>
                                        </p:attrNameLst>
                                      </p:cBhvr>
                                      <p:tavLst>
                                        <p:tav tm="0">
                                          <p:val>
                                            <p:strVal val="ppt_y"/>
                                          </p:val>
                                        </p:tav>
                                        <p:tav tm="100000">
                                          <p:val>
                                            <p:strVal val="1+ppt_h/2"/>
                                          </p:val>
                                        </p:tav>
                                      </p:tavLst>
                                    </p:anim>
                                    <p:set>
                                      <p:cBhvr>
                                        <p:cTn id="54" dur="1" fill="hold">
                                          <p:stCondLst>
                                            <p:cond delay="499"/>
                                          </p:stCondLst>
                                        </p:cTn>
                                        <p:tgtEl>
                                          <p:spTgt spid="34"/>
                                        </p:tgtEl>
                                        <p:attrNameLst>
                                          <p:attrName>style.visibility</p:attrName>
                                        </p:attrNameLst>
                                      </p:cBhvr>
                                      <p:to>
                                        <p:strVal val="hidden"/>
                                      </p:to>
                                    </p:set>
                                  </p:childTnLst>
                                </p:cTn>
                              </p:par>
                              <p:par>
                                <p:cTn id="55" presetID="2" presetClass="exit" presetSubtype="4" fill="hold" nodeType="withEffect">
                                  <p:stCondLst>
                                    <p:cond delay="0"/>
                                  </p:stCondLst>
                                  <p:childTnLst>
                                    <p:anim calcmode="lin" valueType="num">
                                      <p:cBhvr additive="base">
                                        <p:cTn id="56" dur="500"/>
                                        <p:tgtEl>
                                          <p:spTgt spid="36"/>
                                        </p:tgtEl>
                                        <p:attrNameLst>
                                          <p:attrName>ppt_x</p:attrName>
                                        </p:attrNameLst>
                                      </p:cBhvr>
                                      <p:tavLst>
                                        <p:tav tm="0">
                                          <p:val>
                                            <p:strVal val="ppt_x"/>
                                          </p:val>
                                        </p:tav>
                                        <p:tav tm="100000">
                                          <p:val>
                                            <p:strVal val="ppt_x"/>
                                          </p:val>
                                        </p:tav>
                                      </p:tavLst>
                                    </p:anim>
                                    <p:anim calcmode="lin" valueType="num">
                                      <p:cBhvr additive="base">
                                        <p:cTn id="57" dur="500"/>
                                        <p:tgtEl>
                                          <p:spTgt spid="36"/>
                                        </p:tgtEl>
                                        <p:attrNameLst>
                                          <p:attrName>ppt_y</p:attrName>
                                        </p:attrNameLst>
                                      </p:cBhvr>
                                      <p:tavLst>
                                        <p:tav tm="0">
                                          <p:val>
                                            <p:strVal val="ppt_y"/>
                                          </p:val>
                                        </p:tav>
                                        <p:tav tm="100000">
                                          <p:val>
                                            <p:strVal val="1+ppt_h/2"/>
                                          </p:val>
                                        </p:tav>
                                      </p:tavLst>
                                    </p:anim>
                                    <p:set>
                                      <p:cBhvr>
                                        <p:cTn id="58" dur="1" fill="hold">
                                          <p:stCondLst>
                                            <p:cond delay="499"/>
                                          </p:stCondLst>
                                        </p:cTn>
                                        <p:tgtEl>
                                          <p:spTgt spid="36"/>
                                        </p:tgtEl>
                                        <p:attrNameLst>
                                          <p:attrName>style.visibility</p:attrName>
                                        </p:attrNameLst>
                                      </p:cBhvr>
                                      <p:to>
                                        <p:strVal val="hidden"/>
                                      </p:to>
                                    </p:set>
                                  </p:childTnLst>
                                </p:cTn>
                              </p:par>
                              <p:par>
                                <p:cTn id="59" presetID="2" presetClass="exit" presetSubtype="4" fill="hold" nodeType="withEffect">
                                  <p:stCondLst>
                                    <p:cond delay="0"/>
                                  </p:stCondLst>
                                  <p:childTnLst>
                                    <p:anim calcmode="lin" valueType="num">
                                      <p:cBhvr additive="base">
                                        <p:cTn id="60" dur="500"/>
                                        <p:tgtEl>
                                          <p:spTgt spid="52"/>
                                        </p:tgtEl>
                                        <p:attrNameLst>
                                          <p:attrName>ppt_x</p:attrName>
                                        </p:attrNameLst>
                                      </p:cBhvr>
                                      <p:tavLst>
                                        <p:tav tm="0">
                                          <p:val>
                                            <p:strVal val="ppt_x"/>
                                          </p:val>
                                        </p:tav>
                                        <p:tav tm="100000">
                                          <p:val>
                                            <p:strVal val="ppt_x"/>
                                          </p:val>
                                        </p:tav>
                                      </p:tavLst>
                                    </p:anim>
                                    <p:anim calcmode="lin" valueType="num">
                                      <p:cBhvr additive="base">
                                        <p:cTn id="61" dur="500"/>
                                        <p:tgtEl>
                                          <p:spTgt spid="52"/>
                                        </p:tgtEl>
                                        <p:attrNameLst>
                                          <p:attrName>ppt_y</p:attrName>
                                        </p:attrNameLst>
                                      </p:cBhvr>
                                      <p:tavLst>
                                        <p:tav tm="0">
                                          <p:val>
                                            <p:strVal val="ppt_y"/>
                                          </p:val>
                                        </p:tav>
                                        <p:tav tm="100000">
                                          <p:val>
                                            <p:strVal val="1+ppt_h/2"/>
                                          </p:val>
                                        </p:tav>
                                      </p:tavLst>
                                    </p:anim>
                                    <p:set>
                                      <p:cBhvr>
                                        <p:cTn id="62" dur="1" fill="hold">
                                          <p:stCondLst>
                                            <p:cond delay="499"/>
                                          </p:stCondLst>
                                        </p:cTn>
                                        <p:tgtEl>
                                          <p:spTgt spid="52"/>
                                        </p:tgtEl>
                                        <p:attrNameLst>
                                          <p:attrName>style.visibility</p:attrName>
                                        </p:attrNameLst>
                                      </p:cBhvr>
                                      <p:to>
                                        <p:strVal val="hidden"/>
                                      </p:to>
                                    </p:set>
                                  </p:childTnLst>
                                </p:cTn>
                              </p:par>
                              <p:par>
                                <p:cTn id="63" presetID="2" presetClass="exit" presetSubtype="4" fill="hold" grpId="1" nodeType="withEffect">
                                  <p:stCondLst>
                                    <p:cond delay="0"/>
                                  </p:stCondLst>
                                  <p:childTnLst>
                                    <p:anim calcmode="lin" valueType="num">
                                      <p:cBhvr additive="base">
                                        <p:cTn id="64" dur="500"/>
                                        <p:tgtEl>
                                          <p:spTgt spid="37"/>
                                        </p:tgtEl>
                                        <p:attrNameLst>
                                          <p:attrName>ppt_x</p:attrName>
                                        </p:attrNameLst>
                                      </p:cBhvr>
                                      <p:tavLst>
                                        <p:tav tm="0">
                                          <p:val>
                                            <p:strVal val="ppt_x"/>
                                          </p:val>
                                        </p:tav>
                                        <p:tav tm="100000">
                                          <p:val>
                                            <p:strVal val="ppt_x"/>
                                          </p:val>
                                        </p:tav>
                                      </p:tavLst>
                                    </p:anim>
                                    <p:anim calcmode="lin" valueType="num">
                                      <p:cBhvr additive="base">
                                        <p:cTn id="65" dur="500"/>
                                        <p:tgtEl>
                                          <p:spTgt spid="37"/>
                                        </p:tgtEl>
                                        <p:attrNameLst>
                                          <p:attrName>ppt_y</p:attrName>
                                        </p:attrNameLst>
                                      </p:cBhvr>
                                      <p:tavLst>
                                        <p:tav tm="0">
                                          <p:val>
                                            <p:strVal val="ppt_y"/>
                                          </p:val>
                                        </p:tav>
                                        <p:tav tm="100000">
                                          <p:val>
                                            <p:strVal val="1+ppt_h/2"/>
                                          </p:val>
                                        </p:tav>
                                      </p:tavLst>
                                    </p:anim>
                                    <p:set>
                                      <p:cBhvr>
                                        <p:cTn id="66" dur="1" fill="hold">
                                          <p:stCondLst>
                                            <p:cond delay="499"/>
                                          </p:stCondLst>
                                        </p:cTn>
                                        <p:tgtEl>
                                          <p:spTgt spid="37"/>
                                        </p:tgtEl>
                                        <p:attrNameLst>
                                          <p:attrName>style.visibility</p:attrName>
                                        </p:attrNameLst>
                                      </p:cBhvr>
                                      <p:to>
                                        <p:strVal val="hidden"/>
                                      </p:to>
                                    </p:set>
                                  </p:childTnLst>
                                </p:cTn>
                              </p:par>
                              <p:par>
                                <p:cTn id="67" presetID="2" presetClass="exit" presetSubtype="4" fill="hold" nodeType="withEffect">
                                  <p:stCondLst>
                                    <p:cond delay="0"/>
                                  </p:stCondLst>
                                  <p:childTnLst>
                                    <p:anim calcmode="lin" valueType="num">
                                      <p:cBhvr additive="base">
                                        <p:cTn id="68" dur="500"/>
                                        <p:tgtEl>
                                          <p:spTgt spid="5120"/>
                                        </p:tgtEl>
                                        <p:attrNameLst>
                                          <p:attrName>ppt_x</p:attrName>
                                        </p:attrNameLst>
                                      </p:cBhvr>
                                      <p:tavLst>
                                        <p:tav tm="0">
                                          <p:val>
                                            <p:strVal val="ppt_x"/>
                                          </p:val>
                                        </p:tav>
                                        <p:tav tm="100000">
                                          <p:val>
                                            <p:strVal val="ppt_x"/>
                                          </p:val>
                                        </p:tav>
                                      </p:tavLst>
                                    </p:anim>
                                    <p:anim calcmode="lin" valueType="num">
                                      <p:cBhvr additive="base">
                                        <p:cTn id="69" dur="500"/>
                                        <p:tgtEl>
                                          <p:spTgt spid="5120"/>
                                        </p:tgtEl>
                                        <p:attrNameLst>
                                          <p:attrName>ppt_y</p:attrName>
                                        </p:attrNameLst>
                                      </p:cBhvr>
                                      <p:tavLst>
                                        <p:tav tm="0">
                                          <p:val>
                                            <p:strVal val="ppt_y"/>
                                          </p:val>
                                        </p:tav>
                                        <p:tav tm="100000">
                                          <p:val>
                                            <p:strVal val="1+ppt_h/2"/>
                                          </p:val>
                                        </p:tav>
                                      </p:tavLst>
                                    </p:anim>
                                    <p:set>
                                      <p:cBhvr>
                                        <p:cTn id="70" dur="1" fill="hold">
                                          <p:stCondLst>
                                            <p:cond delay="499"/>
                                          </p:stCondLst>
                                        </p:cTn>
                                        <p:tgtEl>
                                          <p:spTgt spid="5120"/>
                                        </p:tgtEl>
                                        <p:attrNameLst>
                                          <p:attrName>style.visibility</p:attrName>
                                        </p:attrNameLst>
                                      </p:cBhvr>
                                      <p:to>
                                        <p:strVal val="hidden"/>
                                      </p:to>
                                    </p:set>
                                  </p:childTnLst>
                                </p:cTn>
                              </p:par>
                              <p:par>
                                <p:cTn id="71" presetID="2" presetClass="exit" presetSubtype="4" fill="hold" nodeType="withEffect">
                                  <p:stCondLst>
                                    <p:cond delay="0"/>
                                  </p:stCondLst>
                                  <p:childTnLst>
                                    <p:anim calcmode="lin" valueType="num">
                                      <p:cBhvr additive="base">
                                        <p:cTn id="72" dur="500"/>
                                        <p:tgtEl>
                                          <p:spTgt spid="55"/>
                                        </p:tgtEl>
                                        <p:attrNameLst>
                                          <p:attrName>ppt_x</p:attrName>
                                        </p:attrNameLst>
                                      </p:cBhvr>
                                      <p:tavLst>
                                        <p:tav tm="0">
                                          <p:val>
                                            <p:strVal val="ppt_x"/>
                                          </p:val>
                                        </p:tav>
                                        <p:tav tm="100000">
                                          <p:val>
                                            <p:strVal val="ppt_x"/>
                                          </p:val>
                                        </p:tav>
                                      </p:tavLst>
                                    </p:anim>
                                    <p:anim calcmode="lin" valueType="num">
                                      <p:cBhvr additive="base">
                                        <p:cTn id="73" dur="500"/>
                                        <p:tgtEl>
                                          <p:spTgt spid="55"/>
                                        </p:tgtEl>
                                        <p:attrNameLst>
                                          <p:attrName>ppt_y</p:attrName>
                                        </p:attrNameLst>
                                      </p:cBhvr>
                                      <p:tavLst>
                                        <p:tav tm="0">
                                          <p:val>
                                            <p:strVal val="ppt_y"/>
                                          </p:val>
                                        </p:tav>
                                        <p:tav tm="100000">
                                          <p:val>
                                            <p:strVal val="1+ppt_h/2"/>
                                          </p:val>
                                        </p:tav>
                                      </p:tavLst>
                                    </p:anim>
                                    <p:set>
                                      <p:cBhvr>
                                        <p:cTn id="74" dur="1" fill="hold">
                                          <p:stCondLst>
                                            <p:cond delay="499"/>
                                          </p:stCondLst>
                                        </p:cTn>
                                        <p:tgtEl>
                                          <p:spTgt spid="55"/>
                                        </p:tgtEl>
                                        <p:attrNameLst>
                                          <p:attrName>style.visibility</p:attrName>
                                        </p:attrNameLst>
                                      </p:cBhvr>
                                      <p:to>
                                        <p:strVal val="hidden"/>
                                      </p:to>
                                    </p:set>
                                  </p:childTnLst>
                                </p:cTn>
                              </p:par>
                              <p:par>
                                <p:cTn id="75" presetID="2" presetClass="exit" presetSubtype="4" fill="hold" grpId="1" nodeType="withEffect">
                                  <p:stCondLst>
                                    <p:cond delay="0"/>
                                  </p:stCondLst>
                                  <p:childTnLst>
                                    <p:anim calcmode="lin" valueType="num">
                                      <p:cBhvr additive="base">
                                        <p:cTn id="76" dur="500"/>
                                        <p:tgtEl>
                                          <p:spTgt spid="59"/>
                                        </p:tgtEl>
                                        <p:attrNameLst>
                                          <p:attrName>ppt_x</p:attrName>
                                        </p:attrNameLst>
                                      </p:cBhvr>
                                      <p:tavLst>
                                        <p:tav tm="0">
                                          <p:val>
                                            <p:strVal val="ppt_x"/>
                                          </p:val>
                                        </p:tav>
                                        <p:tav tm="100000">
                                          <p:val>
                                            <p:strVal val="ppt_x"/>
                                          </p:val>
                                        </p:tav>
                                      </p:tavLst>
                                    </p:anim>
                                    <p:anim calcmode="lin" valueType="num">
                                      <p:cBhvr additive="base">
                                        <p:cTn id="77" dur="500"/>
                                        <p:tgtEl>
                                          <p:spTgt spid="59"/>
                                        </p:tgtEl>
                                        <p:attrNameLst>
                                          <p:attrName>ppt_y</p:attrName>
                                        </p:attrNameLst>
                                      </p:cBhvr>
                                      <p:tavLst>
                                        <p:tav tm="0">
                                          <p:val>
                                            <p:strVal val="ppt_y"/>
                                          </p:val>
                                        </p:tav>
                                        <p:tav tm="100000">
                                          <p:val>
                                            <p:strVal val="1+ppt_h/2"/>
                                          </p:val>
                                        </p:tav>
                                      </p:tavLst>
                                    </p:anim>
                                    <p:set>
                                      <p:cBhvr>
                                        <p:cTn id="78" dur="1" fill="hold">
                                          <p:stCondLst>
                                            <p:cond delay="499"/>
                                          </p:stCondLst>
                                        </p:cTn>
                                        <p:tgtEl>
                                          <p:spTgt spid="59"/>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nodeType="clickEffect">
                                  <p:stCondLst>
                                    <p:cond delay="0"/>
                                  </p:stCondLst>
                                  <p:childTnLst>
                                    <p:set>
                                      <p:cBhvr>
                                        <p:cTn id="82" dur="1" fill="hold">
                                          <p:stCondLst>
                                            <p:cond delay="0"/>
                                          </p:stCondLst>
                                        </p:cTn>
                                        <p:tgtEl>
                                          <p:spTgt spid="5121"/>
                                        </p:tgtEl>
                                        <p:attrNameLst>
                                          <p:attrName>style.visibility</p:attrName>
                                        </p:attrNameLst>
                                      </p:cBhvr>
                                      <p:to>
                                        <p:strVal val="visible"/>
                                      </p:to>
                                    </p:set>
                                    <p:animEffect transition="in" filter="fade">
                                      <p:cBhvr>
                                        <p:cTn id="83" dur="1000"/>
                                        <p:tgtEl>
                                          <p:spTgt spid="5121"/>
                                        </p:tgtEl>
                                      </p:cBhvr>
                                    </p:animEffect>
                                    <p:anim calcmode="lin" valueType="num">
                                      <p:cBhvr>
                                        <p:cTn id="84" dur="1000" fill="hold"/>
                                        <p:tgtEl>
                                          <p:spTgt spid="5121"/>
                                        </p:tgtEl>
                                        <p:attrNameLst>
                                          <p:attrName>ppt_x</p:attrName>
                                        </p:attrNameLst>
                                      </p:cBhvr>
                                      <p:tavLst>
                                        <p:tav tm="0">
                                          <p:val>
                                            <p:strVal val="#ppt_x"/>
                                          </p:val>
                                        </p:tav>
                                        <p:tav tm="100000">
                                          <p:val>
                                            <p:strVal val="#ppt_x"/>
                                          </p:val>
                                        </p:tav>
                                      </p:tavLst>
                                    </p:anim>
                                    <p:anim calcmode="lin" valueType="num">
                                      <p:cBhvr>
                                        <p:cTn id="85" dur="1000" fill="hold"/>
                                        <p:tgtEl>
                                          <p:spTgt spid="5121"/>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5123"/>
                                        </p:tgtEl>
                                        <p:attrNameLst>
                                          <p:attrName>style.visibility</p:attrName>
                                        </p:attrNameLst>
                                      </p:cBhvr>
                                      <p:to>
                                        <p:strVal val="visible"/>
                                      </p:to>
                                    </p:set>
                                    <p:animEffect transition="in" filter="fade">
                                      <p:cBhvr>
                                        <p:cTn id="88" dur="1000"/>
                                        <p:tgtEl>
                                          <p:spTgt spid="5123"/>
                                        </p:tgtEl>
                                      </p:cBhvr>
                                    </p:animEffect>
                                    <p:anim calcmode="lin" valueType="num">
                                      <p:cBhvr>
                                        <p:cTn id="89" dur="1000" fill="hold"/>
                                        <p:tgtEl>
                                          <p:spTgt spid="5123"/>
                                        </p:tgtEl>
                                        <p:attrNameLst>
                                          <p:attrName>ppt_x</p:attrName>
                                        </p:attrNameLst>
                                      </p:cBhvr>
                                      <p:tavLst>
                                        <p:tav tm="0">
                                          <p:val>
                                            <p:strVal val="#ppt_x"/>
                                          </p:val>
                                        </p:tav>
                                        <p:tav tm="100000">
                                          <p:val>
                                            <p:strVal val="#ppt_x"/>
                                          </p:val>
                                        </p:tav>
                                      </p:tavLst>
                                    </p:anim>
                                    <p:anim calcmode="lin" valueType="num">
                                      <p:cBhvr>
                                        <p:cTn id="90" dur="1000" fill="hold"/>
                                        <p:tgtEl>
                                          <p:spTgt spid="5123"/>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grpId="0" nodeType="clickEffect">
                                  <p:stCondLst>
                                    <p:cond delay="0"/>
                                  </p:stCondLst>
                                  <p:childTnLst>
                                    <p:set>
                                      <p:cBhvr>
                                        <p:cTn id="94" dur="1" fill="hold">
                                          <p:stCondLst>
                                            <p:cond delay="0"/>
                                          </p:stCondLst>
                                        </p:cTn>
                                        <p:tgtEl>
                                          <p:spTgt spid="5131"/>
                                        </p:tgtEl>
                                        <p:attrNameLst>
                                          <p:attrName>style.visibility</p:attrName>
                                        </p:attrNameLst>
                                      </p:cBhvr>
                                      <p:to>
                                        <p:strVal val="visible"/>
                                      </p:to>
                                    </p:set>
                                    <p:animEffect transition="in" filter="fade">
                                      <p:cBhvr>
                                        <p:cTn id="95" dur="1000"/>
                                        <p:tgtEl>
                                          <p:spTgt spid="5131"/>
                                        </p:tgtEl>
                                      </p:cBhvr>
                                    </p:animEffect>
                                    <p:anim calcmode="lin" valueType="num">
                                      <p:cBhvr>
                                        <p:cTn id="96" dur="1000" fill="hold"/>
                                        <p:tgtEl>
                                          <p:spTgt spid="5131"/>
                                        </p:tgtEl>
                                        <p:attrNameLst>
                                          <p:attrName>ppt_x</p:attrName>
                                        </p:attrNameLst>
                                      </p:cBhvr>
                                      <p:tavLst>
                                        <p:tav tm="0">
                                          <p:val>
                                            <p:strVal val="#ppt_x"/>
                                          </p:val>
                                        </p:tav>
                                        <p:tav tm="100000">
                                          <p:val>
                                            <p:strVal val="#ppt_x"/>
                                          </p:val>
                                        </p:tav>
                                      </p:tavLst>
                                    </p:anim>
                                    <p:anim calcmode="lin" valueType="num">
                                      <p:cBhvr>
                                        <p:cTn id="97" dur="1000" fill="hold"/>
                                        <p:tgtEl>
                                          <p:spTgt spid="5131"/>
                                        </p:tgtEl>
                                        <p:attrNameLst>
                                          <p:attrName>ppt_y</p:attrName>
                                        </p:attrNameLst>
                                      </p:cBhvr>
                                      <p:tavLst>
                                        <p:tav tm="0">
                                          <p:val>
                                            <p:strVal val="#ppt_y+.1"/>
                                          </p:val>
                                        </p:tav>
                                        <p:tav tm="100000">
                                          <p:val>
                                            <p:strVal val="#ppt_y"/>
                                          </p:val>
                                        </p:tav>
                                      </p:tavLst>
                                    </p:anim>
                                  </p:childTnLst>
                                </p:cTn>
                              </p:par>
                              <p:par>
                                <p:cTn id="98" presetID="42" presetClass="entr" presetSubtype="0" fill="hold" nodeType="withEffect">
                                  <p:stCondLst>
                                    <p:cond delay="0"/>
                                  </p:stCondLst>
                                  <p:childTnLst>
                                    <p:set>
                                      <p:cBhvr>
                                        <p:cTn id="99" dur="1" fill="hold">
                                          <p:stCondLst>
                                            <p:cond delay="0"/>
                                          </p:stCondLst>
                                        </p:cTn>
                                        <p:tgtEl>
                                          <p:spTgt spid="5142"/>
                                        </p:tgtEl>
                                        <p:attrNameLst>
                                          <p:attrName>style.visibility</p:attrName>
                                        </p:attrNameLst>
                                      </p:cBhvr>
                                      <p:to>
                                        <p:strVal val="visible"/>
                                      </p:to>
                                    </p:set>
                                    <p:animEffect transition="in" filter="fade">
                                      <p:cBhvr>
                                        <p:cTn id="100" dur="1000"/>
                                        <p:tgtEl>
                                          <p:spTgt spid="5142"/>
                                        </p:tgtEl>
                                      </p:cBhvr>
                                    </p:animEffect>
                                    <p:anim calcmode="lin" valueType="num">
                                      <p:cBhvr>
                                        <p:cTn id="101" dur="1000" fill="hold"/>
                                        <p:tgtEl>
                                          <p:spTgt spid="5142"/>
                                        </p:tgtEl>
                                        <p:attrNameLst>
                                          <p:attrName>ppt_x</p:attrName>
                                        </p:attrNameLst>
                                      </p:cBhvr>
                                      <p:tavLst>
                                        <p:tav tm="0">
                                          <p:val>
                                            <p:strVal val="#ppt_x"/>
                                          </p:val>
                                        </p:tav>
                                        <p:tav tm="100000">
                                          <p:val>
                                            <p:strVal val="#ppt_x"/>
                                          </p:val>
                                        </p:tav>
                                      </p:tavLst>
                                    </p:anim>
                                    <p:anim calcmode="lin" valueType="num">
                                      <p:cBhvr>
                                        <p:cTn id="102" dur="1000" fill="hold"/>
                                        <p:tgtEl>
                                          <p:spTgt spid="5142"/>
                                        </p:tgtEl>
                                        <p:attrNameLst>
                                          <p:attrName>ppt_y</p:attrName>
                                        </p:attrNameLst>
                                      </p:cBhvr>
                                      <p:tavLst>
                                        <p:tav tm="0">
                                          <p:val>
                                            <p:strVal val="#ppt_y+.1"/>
                                          </p:val>
                                        </p:tav>
                                        <p:tav tm="100000">
                                          <p:val>
                                            <p:strVal val="#ppt_y"/>
                                          </p:val>
                                        </p:tav>
                                      </p:tavLst>
                                    </p:anim>
                                  </p:childTnLst>
                                </p:cTn>
                              </p:par>
                              <p:par>
                                <p:cTn id="103" presetID="42" presetClass="entr" presetSubtype="0" fill="hold" nodeType="withEffect">
                                  <p:stCondLst>
                                    <p:cond delay="0"/>
                                  </p:stCondLst>
                                  <p:childTnLst>
                                    <p:set>
                                      <p:cBhvr>
                                        <p:cTn id="104" dur="1" fill="hold">
                                          <p:stCondLst>
                                            <p:cond delay="0"/>
                                          </p:stCondLst>
                                        </p:cTn>
                                        <p:tgtEl>
                                          <p:spTgt spid="5132"/>
                                        </p:tgtEl>
                                        <p:attrNameLst>
                                          <p:attrName>style.visibility</p:attrName>
                                        </p:attrNameLst>
                                      </p:cBhvr>
                                      <p:to>
                                        <p:strVal val="visible"/>
                                      </p:to>
                                    </p:set>
                                    <p:animEffect transition="in" filter="fade">
                                      <p:cBhvr>
                                        <p:cTn id="105" dur="1000"/>
                                        <p:tgtEl>
                                          <p:spTgt spid="5132"/>
                                        </p:tgtEl>
                                      </p:cBhvr>
                                    </p:animEffect>
                                    <p:anim calcmode="lin" valueType="num">
                                      <p:cBhvr>
                                        <p:cTn id="106" dur="1000" fill="hold"/>
                                        <p:tgtEl>
                                          <p:spTgt spid="5132"/>
                                        </p:tgtEl>
                                        <p:attrNameLst>
                                          <p:attrName>ppt_x</p:attrName>
                                        </p:attrNameLst>
                                      </p:cBhvr>
                                      <p:tavLst>
                                        <p:tav tm="0">
                                          <p:val>
                                            <p:strVal val="#ppt_x"/>
                                          </p:val>
                                        </p:tav>
                                        <p:tav tm="100000">
                                          <p:val>
                                            <p:strVal val="#ppt_x"/>
                                          </p:val>
                                        </p:tav>
                                      </p:tavLst>
                                    </p:anim>
                                    <p:anim calcmode="lin" valueType="num">
                                      <p:cBhvr>
                                        <p:cTn id="107" dur="1000" fill="hold"/>
                                        <p:tgtEl>
                                          <p:spTgt spid="5132"/>
                                        </p:tgtEl>
                                        <p:attrNameLst>
                                          <p:attrName>ppt_y</p:attrName>
                                        </p:attrNameLst>
                                      </p:cBhvr>
                                      <p:tavLst>
                                        <p:tav tm="0">
                                          <p:val>
                                            <p:strVal val="#ppt_y+.1"/>
                                          </p:val>
                                        </p:tav>
                                        <p:tav tm="100000">
                                          <p:val>
                                            <p:strVal val="#ppt_y"/>
                                          </p:val>
                                        </p:tav>
                                      </p:tavLst>
                                    </p:anim>
                                  </p:childTnLst>
                                </p:cTn>
                              </p:par>
                              <p:par>
                                <p:cTn id="108" presetID="42" presetClass="entr" presetSubtype="0" fill="hold" nodeType="withEffect">
                                  <p:stCondLst>
                                    <p:cond delay="0"/>
                                  </p:stCondLst>
                                  <p:childTnLst>
                                    <p:set>
                                      <p:cBhvr>
                                        <p:cTn id="109" dur="1" fill="hold">
                                          <p:stCondLst>
                                            <p:cond delay="0"/>
                                          </p:stCondLst>
                                        </p:cTn>
                                        <p:tgtEl>
                                          <p:spTgt spid="5127"/>
                                        </p:tgtEl>
                                        <p:attrNameLst>
                                          <p:attrName>style.visibility</p:attrName>
                                        </p:attrNameLst>
                                      </p:cBhvr>
                                      <p:to>
                                        <p:strVal val="visible"/>
                                      </p:to>
                                    </p:set>
                                    <p:animEffect transition="in" filter="fade">
                                      <p:cBhvr>
                                        <p:cTn id="110" dur="1000"/>
                                        <p:tgtEl>
                                          <p:spTgt spid="5127"/>
                                        </p:tgtEl>
                                      </p:cBhvr>
                                    </p:animEffect>
                                    <p:anim calcmode="lin" valueType="num">
                                      <p:cBhvr>
                                        <p:cTn id="111" dur="1000" fill="hold"/>
                                        <p:tgtEl>
                                          <p:spTgt spid="5127"/>
                                        </p:tgtEl>
                                        <p:attrNameLst>
                                          <p:attrName>ppt_x</p:attrName>
                                        </p:attrNameLst>
                                      </p:cBhvr>
                                      <p:tavLst>
                                        <p:tav tm="0">
                                          <p:val>
                                            <p:strVal val="#ppt_x"/>
                                          </p:val>
                                        </p:tav>
                                        <p:tav tm="100000">
                                          <p:val>
                                            <p:strVal val="#ppt_x"/>
                                          </p:val>
                                        </p:tav>
                                      </p:tavLst>
                                    </p:anim>
                                    <p:anim calcmode="lin" valueType="num">
                                      <p:cBhvr>
                                        <p:cTn id="112" dur="1000" fill="hold"/>
                                        <p:tgtEl>
                                          <p:spTgt spid="5127"/>
                                        </p:tgtEl>
                                        <p:attrNameLst>
                                          <p:attrName>ppt_y</p:attrName>
                                        </p:attrNameLst>
                                      </p:cBhvr>
                                      <p:tavLst>
                                        <p:tav tm="0">
                                          <p:val>
                                            <p:strVal val="#ppt_y+.1"/>
                                          </p:val>
                                        </p:tav>
                                        <p:tav tm="100000">
                                          <p:val>
                                            <p:strVal val="#ppt_y"/>
                                          </p:val>
                                        </p:tav>
                                      </p:tavLst>
                                    </p:anim>
                                  </p:childTnLst>
                                </p:cTn>
                              </p:par>
                              <p:par>
                                <p:cTn id="113" presetID="42" presetClass="entr" presetSubtype="0" fill="hold" nodeType="withEffect">
                                  <p:stCondLst>
                                    <p:cond delay="0"/>
                                  </p:stCondLst>
                                  <p:childTnLst>
                                    <p:set>
                                      <p:cBhvr>
                                        <p:cTn id="114" dur="1" fill="hold">
                                          <p:stCondLst>
                                            <p:cond delay="0"/>
                                          </p:stCondLst>
                                        </p:cTn>
                                        <p:tgtEl>
                                          <p:spTgt spid="5141"/>
                                        </p:tgtEl>
                                        <p:attrNameLst>
                                          <p:attrName>style.visibility</p:attrName>
                                        </p:attrNameLst>
                                      </p:cBhvr>
                                      <p:to>
                                        <p:strVal val="visible"/>
                                      </p:to>
                                    </p:set>
                                    <p:animEffect transition="in" filter="fade">
                                      <p:cBhvr>
                                        <p:cTn id="115" dur="1000"/>
                                        <p:tgtEl>
                                          <p:spTgt spid="5141"/>
                                        </p:tgtEl>
                                      </p:cBhvr>
                                    </p:animEffect>
                                    <p:anim calcmode="lin" valueType="num">
                                      <p:cBhvr>
                                        <p:cTn id="116" dur="1000" fill="hold"/>
                                        <p:tgtEl>
                                          <p:spTgt spid="5141"/>
                                        </p:tgtEl>
                                        <p:attrNameLst>
                                          <p:attrName>ppt_x</p:attrName>
                                        </p:attrNameLst>
                                      </p:cBhvr>
                                      <p:tavLst>
                                        <p:tav tm="0">
                                          <p:val>
                                            <p:strVal val="#ppt_x"/>
                                          </p:val>
                                        </p:tav>
                                        <p:tav tm="100000">
                                          <p:val>
                                            <p:strVal val="#ppt_x"/>
                                          </p:val>
                                        </p:tav>
                                      </p:tavLst>
                                    </p:anim>
                                    <p:anim calcmode="lin" valueType="num">
                                      <p:cBhvr>
                                        <p:cTn id="117" dur="1000" fill="hold"/>
                                        <p:tgtEl>
                                          <p:spTgt spid="5141"/>
                                        </p:tgtEl>
                                        <p:attrNameLst>
                                          <p:attrName>ppt_y</p:attrName>
                                        </p:attrNameLst>
                                      </p:cBhvr>
                                      <p:tavLst>
                                        <p:tav tm="0">
                                          <p:val>
                                            <p:strVal val="#ppt_y+.1"/>
                                          </p:val>
                                        </p:tav>
                                        <p:tav tm="100000">
                                          <p:val>
                                            <p:strVal val="#ppt_y"/>
                                          </p:val>
                                        </p:tav>
                                      </p:tavLst>
                                    </p:anim>
                                  </p:childTnLst>
                                </p:cTn>
                              </p:par>
                            </p:childTnLst>
                          </p:cTn>
                        </p:par>
                      </p:childTnLst>
                    </p:cTn>
                  </p:par>
                  <p:par>
                    <p:cTn id="118" fill="hold">
                      <p:stCondLst>
                        <p:cond delay="indefinite"/>
                      </p:stCondLst>
                      <p:childTnLst>
                        <p:par>
                          <p:cTn id="119" fill="hold">
                            <p:stCondLst>
                              <p:cond delay="0"/>
                            </p:stCondLst>
                            <p:childTnLst>
                              <p:par>
                                <p:cTn id="120" presetID="2" presetClass="exit" presetSubtype="4" fill="hold" nodeType="clickEffect">
                                  <p:stCondLst>
                                    <p:cond delay="0"/>
                                  </p:stCondLst>
                                  <p:childTnLst>
                                    <p:anim calcmode="lin" valueType="num">
                                      <p:cBhvr additive="base">
                                        <p:cTn id="121" dur="500"/>
                                        <p:tgtEl>
                                          <p:spTgt spid="5121"/>
                                        </p:tgtEl>
                                        <p:attrNameLst>
                                          <p:attrName>ppt_x</p:attrName>
                                        </p:attrNameLst>
                                      </p:cBhvr>
                                      <p:tavLst>
                                        <p:tav tm="0">
                                          <p:val>
                                            <p:strVal val="ppt_x"/>
                                          </p:val>
                                        </p:tav>
                                        <p:tav tm="100000">
                                          <p:val>
                                            <p:strVal val="ppt_x"/>
                                          </p:val>
                                        </p:tav>
                                      </p:tavLst>
                                    </p:anim>
                                    <p:anim calcmode="lin" valueType="num">
                                      <p:cBhvr additive="base">
                                        <p:cTn id="122" dur="500"/>
                                        <p:tgtEl>
                                          <p:spTgt spid="5121"/>
                                        </p:tgtEl>
                                        <p:attrNameLst>
                                          <p:attrName>ppt_y</p:attrName>
                                        </p:attrNameLst>
                                      </p:cBhvr>
                                      <p:tavLst>
                                        <p:tav tm="0">
                                          <p:val>
                                            <p:strVal val="ppt_y"/>
                                          </p:val>
                                        </p:tav>
                                        <p:tav tm="100000">
                                          <p:val>
                                            <p:strVal val="1+ppt_h/2"/>
                                          </p:val>
                                        </p:tav>
                                      </p:tavLst>
                                    </p:anim>
                                    <p:set>
                                      <p:cBhvr>
                                        <p:cTn id="123" dur="1" fill="hold">
                                          <p:stCondLst>
                                            <p:cond delay="499"/>
                                          </p:stCondLst>
                                        </p:cTn>
                                        <p:tgtEl>
                                          <p:spTgt spid="5121"/>
                                        </p:tgtEl>
                                        <p:attrNameLst>
                                          <p:attrName>style.visibility</p:attrName>
                                        </p:attrNameLst>
                                      </p:cBhvr>
                                      <p:to>
                                        <p:strVal val="hidden"/>
                                      </p:to>
                                    </p:set>
                                  </p:childTnLst>
                                </p:cTn>
                              </p:par>
                              <p:par>
                                <p:cTn id="124" presetID="2" presetClass="exit" presetSubtype="4" fill="hold" nodeType="withEffect">
                                  <p:stCondLst>
                                    <p:cond delay="0"/>
                                  </p:stCondLst>
                                  <p:childTnLst>
                                    <p:anim calcmode="lin" valueType="num">
                                      <p:cBhvr additive="base">
                                        <p:cTn id="125" dur="500"/>
                                        <p:tgtEl>
                                          <p:spTgt spid="5123"/>
                                        </p:tgtEl>
                                        <p:attrNameLst>
                                          <p:attrName>ppt_x</p:attrName>
                                        </p:attrNameLst>
                                      </p:cBhvr>
                                      <p:tavLst>
                                        <p:tav tm="0">
                                          <p:val>
                                            <p:strVal val="ppt_x"/>
                                          </p:val>
                                        </p:tav>
                                        <p:tav tm="100000">
                                          <p:val>
                                            <p:strVal val="ppt_x"/>
                                          </p:val>
                                        </p:tav>
                                      </p:tavLst>
                                    </p:anim>
                                    <p:anim calcmode="lin" valueType="num">
                                      <p:cBhvr additive="base">
                                        <p:cTn id="126" dur="500"/>
                                        <p:tgtEl>
                                          <p:spTgt spid="5123"/>
                                        </p:tgtEl>
                                        <p:attrNameLst>
                                          <p:attrName>ppt_y</p:attrName>
                                        </p:attrNameLst>
                                      </p:cBhvr>
                                      <p:tavLst>
                                        <p:tav tm="0">
                                          <p:val>
                                            <p:strVal val="ppt_y"/>
                                          </p:val>
                                        </p:tav>
                                        <p:tav tm="100000">
                                          <p:val>
                                            <p:strVal val="1+ppt_h/2"/>
                                          </p:val>
                                        </p:tav>
                                      </p:tavLst>
                                    </p:anim>
                                    <p:set>
                                      <p:cBhvr>
                                        <p:cTn id="127" dur="1" fill="hold">
                                          <p:stCondLst>
                                            <p:cond delay="499"/>
                                          </p:stCondLst>
                                        </p:cTn>
                                        <p:tgtEl>
                                          <p:spTgt spid="5123"/>
                                        </p:tgtEl>
                                        <p:attrNameLst>
                                          <p:attrName>style.visibility</p:attrName>
                                        </p:attrNameLst>
                                      </p:cBhvr>
                                      <p:to>
                                        <p:strVal val="hidden"/>
                                      </p:to>
                                    </p:set>
                                  </p:childTnLst>
                                </p:cTn>
                              </p:par>
                              <p:par>
                                <p:cTn id="128" presetID="2" presetClass="exit" presetSubtype="4" fill="hold" grpId="1" nodeType="withEffect">
                                  <p:stCondLst>
                                    <p:cond delay="0"/>
                                  </p:stCondLst>
                                  <p:childTnLst>
                                    <p:anim calcmode="lin" valueType="num">
                                      <p:cBhvr additive="base">
                                        <p:cTn id="129" dur="500"/>
                                        <p:tgtEl>
                                          <p:spTgt spid="5131"/>
                                        </p:tgtEl>
                                        <p:attrNameLst>
                                          <p:attrName>ppt_x</p:attrName>
                                        </p:attrNameLst>
                                      </p:cBhvr>
                                      <p:tavLst>
                                        <p:tav tm="0">
                                          <p:val>
                                            <p:strVal val="ppt_x"/>
                                          </p:val>
                                        </p:tav>
                                        <p:tav tm="100000">
                                          <p:val>
                                            <p:strVal val="ppt_x"/>
                                          </p:val>
                                        </p:tav>
                                      </p:tavLst>
                                    </p:anim>
                                    <p:anim calcmode="lin" valueType="num">
                                      <p:cBhvr additive="base">
                                        <p:cTn id="130" dur="500"/>
                                        <p:tgtEl>
                                          <p:spTgt spid="5131"/>
                                        </p:tgtEl>
                                        <p:attrNameLst>
                                          <p:attrName>ppt_y</p:attrName>
                                        </p:attrNameLst>
                                      </p:cBhvr>
                                      <p:tavLst>
                                        <p:tav tm="0">
                                          <p:val>
                                            <p:strVal val="ppt_y"/>
                                          </p:val>
                                        </p:tav>
                                        <p:tav tm="100000">
                                          <p:val>
                                            <p:strVal val="1+ppt_h/2"/>
                                          </p:val>
                                        </p:tav>
                                      </p:tavLst>
                                    </p:anim>
                                    <p:set>
                                      <p:cBhvr>
                                        <p:cTn id="131" dur="1" fill="hold">
                                          <p:stCondLst>
                                            <p:cond delay="499"/>
                                          </p:stCondLst>
                                        </p:cTn>
                                        <p:tgtEl>
                                          <p:spTgt spid="5131"/>
                                        </p:tgtEl>
                                        <p:attrNameLst>
                                          <p:attrName>style.visibility</p:attrName>
                                        </p:attrNameLst>
                                      </p:cBhvr>
                                      <p:to>
                                        <p:strVal val="hidden"/>
                                      </p:to>
                                    </p:set>
                                  </p:childTnLst>
                                </p:cTn>
                              </p:par>
                              <p:par>
                                <p:cTn id="132" presetID="2" presetClass="exit" presetSubtype="4" fill="hold" nodeType="withEffect">
                                  <p:stCondLst>
                                    <p:cond delay="0"/>
                                  </p:stCondLst>
                                  <p:childTnLst>
                                    <p:anim calcmode="lin" valueType="num">
                                      <p:cBhvr additive="base">
                                        <p:cTn id="133" dur="500"/>
                                        <p:tgtEl>
                                          <p:spTgt spid="5142"/>
                                        </p:tgtEl>
                                        <p:attrNameLst>
                                          <p:attrName>ppt_x</p:attrName>
                                        </p:attrNameLst>
                                      </p:cBhvr>
                                      <p:tavLst>
                                        <p:tav tm="0">
                                          <p:val>
                                            <p:strVal val="ppt_x"/>
                                          </p:val>
                                        </p:tav>
                                        <p:tav tm="100000">
                                          <p:val>
                                            <p:strVal val="ppt_x"/>
                                          </p:val>
                                        </p:tav>
                                      </p:tavLst>
                                    </p:anim>
                                    <p:anim calcmode="lin" valueType="num">
                                      <p:cBhvr additive="base">
                                        <p:cTn id="134" dur="500"/>
                                        <p:tgtEl>
                                          <p:spTgt spid="5142"/>
                                        </p:tgtEl>
                                        <p:attrNameLst>
                                          <p:attrName>ppt_y</p:attrName>
                                        </p:attrNameLst>
                                      </p:cBhvr>
                                      <p:tavLst>
                                        <p:tav tm="0">
                                          <p:val>
                                            <p:strVal val="ppt_y"/>
                                          </p:val>
                                        </p:tav>
                                        <p:tav tm="100000">
                                          <p:val>
                                            <p:strVal val="1+ppt_h/2"/>
                                          </p:val>
                                        </p:tav>
                                      </p:tavLst>
                                    </p:anim>
                                    <p:set>
                                      <p:cBhvr>
                                        <p:cTn id="135" dur="1" fill="hold">
                                          <p:stCondLst>
                                            <p:cond delay="499"/>
                                          </p:stCondLst>
                                        </p:cTn>
                                        <p:tgtEl>
                                          <p:spTgt spid="5142"/>
                                        </p:tgtEl>
                                        <p:attrNameLst>
                                          <p:attrName>style.visibility</p:attrName>
                                        </p:attrNameLst>
                                      </p:cBhvr>
                                      <p:to>
                                        <p:strVal val="hidden"/>
                                      </p:to>
                                    </p:set>
                                  </p:childTnLst>
                                </p:cTn>
                              </p:par>
                              <p:par>
                                <p:cTn id="136" presetID="2" presetClass="exit" presetSubtype="4" fill="hold" nodeType="withEffect">
                                  <p:stCondLst>
                                    <p:cond delay="0"/>
                                  </p:stCondLst>
                                  <p:childTnLst>
                                    <p:anim calcmode="lin" valueType="num">
                                      <p:cBhvr additive="base">
                                        <p:cTn id="137" dur="500"/>
                                        <p:tgtEl>
                                          <p:spTgt spid="5132"/>
                                        </p:tgtEl>
                                        <p:attrNameLst>
                                          <p:attrName>ppt_x</p:attrName>
                                        </p:attrNameLst>
                                      </p:cBhvr>
                                      <p:tavLst>
                                        <p:tav tm="0">
                                          <p:val>
                                            <p:strVal val="ppt_x"/>
                                          </p:val>
                                        </p:tav>
                                        <p:tav tm="100000">
                                          <p:val>
                                            <p:strVal val="ppt_x"/>
                                          </p:val>
                                        </p:tav>
                                      </p:tavLst>
                                    </p:anim>
                                    <p:anim calcmode="lin" valueType="num">
                                      <p:cBhvr additive="base">
                                        <p:cTn id="138" dur="500"/>
                                        <p:tgtEl>
                                          <p:spTgt spid="5132"/>
                                        </p:tgtEl>
                                        <p:attrNameLst>
                                          <p:attrName>ppt_y</p:attrName>
                                        </p:attrNameLst>
                                      </p:cBhvr>
                                      <p:tavLst>
                                        <p:tav tm="0">
                                          <p:val>
                                            <p:strVal val="ppt_y"/>
                                          </p:val>
                                        </p:tav>
                                        <p:tav tm="100000">
                                          <p:val>
                                            <p:strVal val="1+ppt_h/2"/>
                                          </p:val>
                                        </p:tav>
                                      </p:tavLst>
                                    </p:anim>
                                    <p:set>
                                      <p:cBhvr>
                                        <p:cTn id="139" dur="1" fill="hold">
                                          <p:stCondLst>
                                            <p:cond delay="499"/>
                                          </p:stCondLst>
                                        </p:cTn>
                                        <p:tgtEl>
                                          <p:spTgt spid="5132"/>
                                        </p:tgtEl>
                                        <p:attrNameLst>
                                          <p:attrName>style.visibility</p:attrName>
                                        </p:attrNameLst>
                                      </p:cBhvr>
                                      <p:to>
                                        <p:strVal val="hidden"/>
                                      </p:to>
                                    </p:set>
                                  </p:childTnLst>
                                </p:cTn>
                              </p:par>
                              <p:par>
                                <p:cTn id="140" presetID="2" presetClass="exit" presetSubtype="4" fill="hold" nodeType="withEffect">
                                  <p:stCondLst>
                                    <p:cond delay="0"/>
                                  </p:stCondLst>
                                  <p:childTnLst>
                                    <p:anim calcmode="lin" valueType="num">
                                      <p:cBhvr additive="base">
                                        <p:cTn id="141" dur="500"/>
                                        <p:tgtEl>
                                          <p:spTgt spid="5127"/>
                                        </p:tgtEl>
                                        <p:attrNameLst>
                                          <p:attrName>ppt_x</p:attrName>
                                        </p:attrNameLst>
                                      </p:cBhvr>
                                      <p:tavLst>
                                        <p:tav tm="0">
                                          <p:val>
                                            <p:strVal val="ppt_x"/>
                                          </p:val>
                                        </p:tav>
                                        <p:tav tm="100000">
                                          <p:val>
                                            <p:strVal val="ppt_x"/>
                                          </p:val>
                                        </p:tav>
                                      </p:tavLst>
                                    </p:anim>
                                    <p:anim calcmode="lin" valueType="num">
                                      <p:cBhvr additive="base">
                                        <p:cTn id="142" dur="500"/>
                                        <p:tgtEl>
                                          <p:spTgt spid="5127"/>
                                        </p:tgtEl>
                                        <p:attrNameLst>
                                          <p:attrName>ppt_y</p:attrName>
                                        </p:attrNameLst>
                                      </p:cBhvr>
                                      <p:tavLst>
                                        <p:tav tm="0">
                                          <p:val>
                                            <p:strVal val="ppt_y"/>
                                          </p:val>
                                        </p:tav>
                                        <p:tav tm="100000">
                                          <p:val>
                                            <p:strVal val="1+ppt_h/2"/>
                                          </p:val>
                                        </p:tav>
                                      </p:tavLst>
                                    </p:anim>
                                    <p:set>
                                      <p:cBhvr>
                                        <p:cTn id="143" dur="1" fill="hold">
                                          <p:stCondLst>
                                            <p:cond delay="499"/>
                                          </p:stCondLst>
                                        </p:cTn>
                                        <p:tgtEl>
                                          <p:spTgt spid="5127"/>
                                        </p:tgtEl>
                                        <p:attrNameLst>
                                          <p:attrName>style.visibility</p:attrName>
                                        </p:attrNameLst>
                                      </p:cBhvr>
                                      <p:to>
                                        <p:strVal val="hidden"/>
                                      </p:to>
                                    </p:set>
                                  </p:childTnLst>
                                </p:cTn>
                              </p:par>
                              <p:par>
                                <p:cTn id="144" presetID="2" presetClass="exit" presetSubtype="4" fill="hold" nodeType="withEffect">
                                  <p:stCondLst>
                                    <p:cond delay="0"/>
                                  </p:stCondLst>
                                  <p:childTnLst>
                                    <p:anim calcmode="lin" valueType="num">
                                      <p:cBhvr additive="base">
                                        <p:cTn id="145" dur="500"/>
                                        <p:tgtEl>
                                          <p:spTgt spid="5141"/>
                                        </p:tgtEl>
                                        <p:attrNameLst>
                                          <p:attrName>ppt_x</p:attrName>
                                        </p:attrNameLst>
                                      </p:cBhvr>
                                      <p:tavLst>
                                        <p:tav tm="0">
                                          <p:val>
                                            <p:strVal val="ppt_x"/>
                                          </p:val>
                                        </p:tav>
                                        <p:tav tm="100000">
                                          <p:val>
                                            <p:strVal val="ppt_x"/>
                                          </p:val>
                                        </p:tav>
                                      </p:tavLst>
                                    </p:anim>
                                    <p:anim calcmode="lin" valueType="num">
                                      <p:cBhvr additive="base">
                                        <p:cTn id="146" dur="500"/>
                                        <p:tgtEl>
                                          <p:spTgt spid="5141"/>
                                        </p:tgtEl>
                                        <p:attrNameLst>
                                          <p:attrName>ppt_y</p:attrName>
                                        </p:attrNameLst>
                                      </p:cBhvr>
                                      <p:tavLst>
                                        <p:tav tm="0">
                                          <p:val>
                                            <p:strVal val="ppt_y"/>
                                          </p:val>
                                        </p:tav>
                                        <p:tav tm="100000">
                                          <p:val>
                                            <p:strVal val="1+ppt_h/2"/>
                                          </p:val>
                                        </p:tav>
                                      </p:tavLst>
                                    </p:anim>
                                    <p:set>
                                      <p:cBhvr>
                                        <p:cTn id="147" dur="1" fill="hold">
                                          <p:stCondLst>
                                            <p:cond delay="499"/>
                                          </p:stCondLst>
                                        </p:cTn>
                                        <p:tgtEl>
                                          <p:spTgt spid="5141"/>
                                        </p:tgtEl>
                                        <p:attrNameLst>
                                          <p:attrName>style.visibility</p:attrName>
                                        </p:attrNameLst>
                                      </p:cBhvr>
                                      <p:to>
                                        <p:strVal val="hidden"/>
                                      </p:to>
                                    </p:set>
                                  </p:childTnLst>
                                </p:cTn>
                              </p:par>
                            </p:childTnLst>
                          </p:cTn>
                        </p:par>
                      </p:childTnLst>
                    </p:cTn>
                  </p:par>
                  <p:par>
                    <p:cTn id="148" fill="hold">
                      <p:stCondLst>
                        <p:cond delay="indefinite"/>
                      </p:stCondLst>
                      <p:childTnLst>
                        <p:par>
                          <p:cTn id="149" fill="hold">
                            <p:stCondLst>
                              <p:cond delay="0"/>
                            </p:stCondLst>
                            <p:childTnLst>
                              <p:par>
                                <p:cTn id="150" presetID="16" presetClass="entr" presetSubtype="21" fill="hold" nodeType="clickEffect">
                                  <p:stCondLst>
                                    <p:cond delay="0"/>
                                  </p:stCondLst>
                                  <p:childTnLst>
                                    <p:set>
                                      <p:cBhvr>
                                        <p:cTn id="151" dur="1" fill="hold">
                                          <p:stCondLst>
                                            <p:cond delay="0"/>
                                          </p:stCondLst>
                                        </p:cTn>
                                        <p:tgtEl>
                                          <p:spTgt spid="5144"/>
                                        </p:tgtEl>
                                        <p:attrNameLst>
                                          <p:attrName>style.visibility</p:attrName>
                                        </p:attrNameLst>
                                      </p:cBhvr>
                                      <p:to>
                                        <p:strVal val="visible"/>
                                      </p:to>
                                    </p:set>
                                    <p:animEffect transition="in" filter="barn(inVertical)">
                                      <p:cBhvr>
                                        <p:cTn id="152" dur="500"/>
                                        <p:tgtEl>
                                          <p:spTgt spid="5144"/>
                                        </p:tgtEl>
                                      </p:cBhvr>
                                    </p:animEffect>
                                  </p:childTnLst>
                                </p:cTn>
                              </p:par>
                            </p:childTnLst>
                          </p:cTn>
                        </p:par>
                      </p:childTnLst>
                    </p:cTn>
                  </p:par>
                  <p:par>
                    <p:cTn id="153" fill="hold">
                      <p:stCondLst>
                        <p:cond delay="indefinite"/>
                      </p:stCondLst>
                      <p:childTnLst>
                        <p:par>
                          <p:cTn id="154" fill="hold">
                            <p:stCondLst>
                              <p:cond delay="0"/>
                            </p:stCondLst>
                            <p:childTnLst>
                              <p:par>
                                <p:cTn id="155" presetID="42" presetClass="entr" presetSubtype="0" fill="hold" nodeType="clickEffect">
                                  <p:stCondLst>
                                    <p:cond delay="0"/>
                                  </p:stCondLst>
                                  <p:childTnLst>
                                    <p:set>
                                      <p:cBhvr>
                                        <p:cTn id="156" dur="1" fill="hold">
                                          <p:stCondLst>
                                            <p:cond delay="0"/>
                                          </p:stCondLst>
                                        </p:cTn>
                                        <p:tgtEl>
                                          <p:spTgt spid="5146"/>
                                        </p:tgtEl>
                                        <p:attrNameLst>
                                          <p:attrName>style.visibility</p:attrName>
                                        </p:attrNameLst>
                                      </p:cBhvr>
                                      <p:to>
                                        <p:strVal val="visible"/>
                                      </p:to>
                                    </p:set>
                                    <p:animEffect transition="in" filter="fade">
                                      <p:cBhvr>
                                        <p:cTn id="157" dur="1000"/>
                                        <p:tgtEl>
                                          <p:spTgt spid="5146"/>
                                        </p:tgtEl>
                                      </p:cBhvr>
                                    </p:animEffect>
                                    <p:anim calcmode="lin" valueType="num">
                                      <p:cBhvr>
                                        <p:cTn id="158" dur="1000" fill="hold"/>
                                        <p:tgtEl>
                                          <p:spTgt spid="5146"/>
                                        </p:tgtEl>
                                        <p:attrNameLst>
                                          <p:attrName>ppt_x</p:attrName>
                                        </p:attrNameLst>
                                      </p:cBhvr>
                                      <p:tavLst>
                                        <p:tav tm="0">
                                          <p:val>
                                            <p:strVal val="#ppt_x"/>
                                          </p:val>
                                        </p:tav>
                                        <p:tav tm="100000">
                                          <p:val>
                                            <p:strVal val="#ppt_x"/>
                                          </p:val>
                                        </p:tav>
                                      </p:tavLst>
                                    </p:anim>
                                    <p:anim calcmode="lin" valueType="num">
                                      <p:cBhvr>
                                        <p:cTn id="159" dur="1000" fill="hold"/>
                                        <p:tgtEl>
                                          <p:spTgt spid="5146"/>
                                        </p:tgtEl>
                                        <p:attrNameLst>
                                          <p:attrName>ppt_y</p:attrName>
                                        </p:attrNameLst>
                                      </p:cBhvr>
                                      <p:tavLst>
                                        <p:tav tm="0">
                                          <p:val>
                                            <p:strVal val="#ppt_y+.1"/>
                                          </p:val>
                                        </p:tav>
                                        <p:tav tm="100000">
                                          <p:val>
                                            <p:strVal val="#ppt_y"/>
                                          </p:val>
                                        </p:tav>
                                      </p:tavLst>
                                    </p:anim>
                                  </p:childTnLst>
                                </p:cTn>
                              </p:par>
                              <p:par>
                                <p:cTn id="160" presetID="42" presetClass="entr" presetSubtype="0" fill="hold" grpId="0" nodeType="withEffect">
                                  <p:stCondLst>
                                    <p:cond delay="0"/>
                                  </p:stCondLst>
                                  <p:childTnLst>
                                    <p:set>
                                      <p:cBhvr>
                                        <p:cTn id="161" dur="1" fill="hold">
                                          <p:stCondLst>
                                            <p:cond delay="0"/>
                                          </p:stCondLst>
                                        </p:cTn>
                                        <p:tgtEl>
                                          <p:spTgt spid="5145"/>
                                        </p:tgtEl>
                                        <p:attrNameLst>
                                          <p:attrName>style.visibility</p:attrName>
                                        </p:attrNameLst>
                                      </p:cBhvr>
                                      <p:to>
                                        <p:strVal val="visible"/>
                                      </p:to>
                                    </p:set>
                                    <p:animEffect transition="in" filter="fade">
                                      <p:cBhvr>
                                        <p:cTn id="162" dur="1000"/>
                                        <p:tgtEl>
                                          <p:spTgt spid="5145"/>
                                        </p:tgtEl>
                                      </p:cBhvr>
                                    </p:animEffect>
                                    <p:anim calcmode="lin" valueType="num">
                                      <p:cBhvr>
                                        <p:cTn id="163" dur="1000" fill="hold"/>
                                        <p:tgtEl>
                                          <p:spTgt spid="5145"/>
                                        </p:tgtEl>
                                        <p:attrNameLst>
                                          <p:attrName>ppt_x</p:attrName>
                                        </p:attrNameLst>
                                      </p:cBhvr>
                                      <p:tavLst>
                                        <p:tav tm="0">
                                          <p:val>
                                            <p:strVal val="#ppt_x"/>
                                          </p:val>
                                        </p:tav>
                                        <p:tav tm="100000">
                                          <p:val>
                                            <p:strVal val="#ppt_x"/>
                                          </p:val>
                                        </p:tav>
                                      </p:tavLst>
                                    </p:anim>
                                    <p:anim calcmode="lin" valueType="num">
                                      <p:cBhvr>
                                        <p:cTn id="164" dur="1000" fill="hold"/>
                                        <p:tgtEl>
                                          <p:spTgt spid="5145"/>
                                        </p:tgtEl>
                                        <p:attrNameLst>
                                          <p:attrName>ppt_y</p:attrName>
                                        </p:attrNameLst>
                                      </p:cBhvr>
                                      <p:tavLst>
                                        <p:tav tm="0">
                                          <p:val>
                                            <p:strVal val="#ppt_y+.1"/>
                                          </p:val>
                                        </p:tav>
                                        <p:tav tm="100000">
                                          <p:val>
                                            <p:strVal val="#ppt_y"/>
                                          </p:val>
                                        </p:tav>
                                      </p:tavLst>
                                    </p:anim>
                                  </p:childTnLst>
                                </p:cTn>
                              </p:par>
                            </p:childTnLst>
                          </p:cTn>
                        </p:par>
                      </p:childTnLst>
                    </p:cTn>
                  </p:par>
                  <p:par>
                    <p:cTn id="165" fill="hold">
                      <p:stCondLst>
                        <p:cond delay="indefinite"/>
                      </p:stCondLst>
                      <p:childTnLst>
                        <p:par>
                          <p:cTn id="166" fill="hold">
                            <p:stCondLst>
                              <p:cond delay="0"/>
                            </p:stCondLst>
                            <p:childTnLst>
                              <p:par>
                                <p:cTn id="167" presetID="2" presetClass="exit" presetSubtype="4" fill="hold" nodeType="clickEffect">
                                  <p:stCondLst>
                                    <p:cond delay="0"/>
                                  </p:stCondLst>
                                  <p:childTnLst>
                                    <p:anim calcmode="lin" valueType="num">
                                      <p:cBhvr additive="base">
                                        <p:cTn id="168" dur="500"/>
                                        <p:tgtEl>
                                          <p:spTgt spid="5146"/>
                                        </p:tgtEl>
                                        <p:attrNameLst>
                                          <p:attrName>ppt_x</p:attrName>
                                        </p:attrNameLst>
                                      </p:cBhvr>
                                      <p:tavLst>
                                        <p:tav tm="0">
                                          <p:val>
                                            <p:strVal val="ppt_x"/>
                                          </p:val>
                                        </p:tav>
                                        <p:tav tm="100000">
                                          <p:val>
                                            <p:strVal val="ppt_x"/>
                                          </p:val>
                                        </p:tav>
                                      </p:tavLst>
                                    </p:anim>
                                    <p:anim calcmode="lin" valueType="num">
                                      <p:cBhvr additive="base">
                                        <p:cTn id="169" dur="500"/>
                                        <p:tgtEl>
                                          <p:spTgt spid="5146"/>
                                        </p:tgtEl>
                                        <p:attrNameLst>
                                          <p:attrName>ppt_y</p:attrName>
                                        </p:attrNameLst>
                                      </p:cBhvr>
                                      <p:tavLst>
                                        <p:tav tm="0">
                                          <p:val>
                                            <p:strVal val="ppt_y"/>
                                          </p:val>
                                        </p:tav>
                                        <p:tav tm="100000">
                                          <p:val>
                                            <p:strVal val="1+ppt_h/2"/>
                                          </p:val>
                                        </p:tav>
                                      </p:tavLst>
                                    </p:anim>
                                    <p:set>
                                      <p:cBhvr>
                                        <p:cTn id="170" dur="1" fill="hold">
                                          <p:stCondLst>
                                            <p:cond delay="499"/>
                                          </p:stCondLst>
                                        </p:cTn>
                                        <p:tgtEl>
                                          <p:spTgt spid="5146"/>
                                        </p:tgtEl>
                                        <p:attrNameLst>
                                          <p:attrName>style.visibility</p:attrName>
                                        </p:attrNameLst>
                                      </p:cBhvr>
                                      <p:to>
                                        <p:strVal val="hidden"/>
                                      </p:to>
                                    </p:set>
                                  </p:childTnLst>
                                </p:cTn>
                              </p:par>
                              <p:par>
                                <p:cTn id="171" presetID="2" presetClass="exit" presetSubtype="4" fill="hold" grpId="1" nodeType="withEffect">
                                  <p:stCondLst>
                                    <p:cond delay="0"/>
                                  </p:stCondLst>
                                  <p:childTnLst>
                                    <p:anim calcmode="lin" valueType="num">
                                      <p:cBhvr additive="base">
                                        <p:cTn id="172" dur="500"/>
                                        <p:tgtEl>
                                          <p:spTgt spid="5145"/>
                                        </p:tgtEl>
                                        <p:attrNameLst>
                                          <p:attrName>ppt_x</p:attrName>
                                        </p:attrNameLst>
                                      </p:cBhvr>
                                      <p:tavLst>
                                        <p:tav tm="0">
                                          <p:val>
                                            <p:strVal val="ppt_x"/>
                                          </p:val>
                                        </p:tav>
                                        <p:tav tm="100000">
                                          <p:val>
                                            <p:strVal val="ppt_x"/>
                                          </p:val>
                                        </p:tav>
                                      </p:tavLst>
                                    </p:anim>
                                    <p:anim calcmode="lin" valueType="num">
                                      <p:cBhvr additive="base">
                                        <p:cTn id="173" dur="500"/>
                                        <p:tgtEl>
                                          <p:spTgt spid="5145"/>
                                        </p:tgtEl>
                                        <p:attrNameLst>
                                          <p:attrName>ppt_y</p:attrName>
                                        </p:attrNameLst>
                                      </p:cBhvr>
                                      <p:tavLst>
                                        <p:tav tm="0">
                                          <p:val>
                                            <p:strVal val="ppt_y"/>
                                          </p:val>
                                        </p:tav>
                                        <p:tav tm="100000">
                                          <p:val>
                                            <p:strVal val="1+ppt_h/2"/>
                                          </p:val>
                                        </p:tav>
                                      </p:tavLst>
                                    </p:anim>
                                    <p:set>
                                      <p:cBhvr>
                                        <p:cTn id="174" dur="1" fill="hold">
                                          <p:stCondLst>
                                            <p:cond delay="499"/>
                                          </p:stCondLst>
                                        </p:cTn>
                                        <p:tgtEl>
                                          <p:spTgt spid="5145"/>
                                        </p:tgtEl>
                                        <p:attrNameLst>
                                          <p:attrName>style.visibility</p:attrName>
                                        </p:attrNameLst>
                                      </p:cBhvr>
                                      <p:to>
                                        <p:strVal val="hidden"/>
                                      </p:to>
                                    </p:set>
                                  </p:childTnLst>
                                </p:cTn>
                              </p:par>
                            </p:childTnLst>
                          </p:cTn>
                        </p:par>
                      </p:childTnLst>
                    </p:cTn>
                  </p:par>
                  <p:par>
                    <p:cTn id="175" fill="hold">
                      <p:stCondLst>
                        <p:cond delay="indefinite"/>
                      </p:stCondLst>
                      <p:childTnLst>
                        <p:par>
                          <p:cTn id="176" fill="hold">
                            <p:stCondLst>
                              <p:cond delay="0"/>
                            </p:stCondLst>
                            <p:childTnLst>
                              <p:par>
                                <p:cTn id="177" presetID="22" presetClass="entr" presetSubtype="4" fill="hold" nodeType="clickEffect">
                                  <p:stCondLst>
                                    <p:cond delay="0"/>
                                  </p:stCondLst>
                                  <p:childTnLst>
                                    <p:set>
                                      <p:cBhvr>
                                        <p:cTn id="178" dur="1" fill="hold">
                                          <p:stCondLst>
                                            <p:cond delay="0"/>
                                          </p:stCondLst>
                                        </p:cTn>
                                        <p:tgtEl>
                                          <p:spTgt spid="5149"/>
                                        </p:tgtEl>
                                        <p:attrNameLst>
                                          <p:attrName>style.visibility</p:attrName>
                                        </p:attrNameLst>
                                      </p:cBhvr>
                                      <p:to>
                                        <p:strVal val="visible"/>
                                      </p:to>
                                    </p:set>
                                    <p:animEffect transition="in" filter="wipe(down)">
                                      <p:cBhvr>
                                        <p:cTn id="179" dur="500"/>
                                        <p:tgtEl>
                                          <p:spTgt spid="5149"/>
                                        </p:tgtEl>
                                      </p:cBhvr>
                                    </p:animEffect>
                                  </p:childTnLst>
                                </p:cTn>
                              </p:par>
                              <p:par>
                                <p:cTn id="180" presetID="22" presetClass="entr" presetSubtype="4" fill="hold" nodeType="withEffect">
                                  <p:stCondLst>
                                    <p:cond delay="0"/>
                                  </p:stCondLst>
                                  <p:childTnLst>
                                    <p:set>
                                      <p:cBhvr>
                                        <p:cTn id="181" dur="1" fill="hold">
                                          <p:stCondLst>
                                            <p:cond delay="0"/>
                                          </p:stCondLst>
                                        </p:cTn>
                                        <p:tgtEl>
                                          <p:spTgt spid="5148"/>
                                        </p:tgtEl>
                                        <p:attrNameLst>
                                          <p:attrName>style.visibility</p:attrName>
                                        </p:attrNameLst>
                                      </p:cBhvr>
                                      <p:to>
                                        <p:strVal val="visible"/>
                                      </p:to>
                                    </p:set>
                                    <p:animEffect transition="in" filter="wipe(down)">
                                      <p:cBhvr>
                                        <p:cTn id="182" dur="500"/>
                                        <p:tgtEl>
                                          <p:spTgt spid="5148"/>
                                        </p:tgtEl>
                                      </p:cBhvr>
                                    </p:animEffect>
                                  </p:childTnLst>
                                </p:cTn>
                              </p:par>
                            </p:childTnLst>
                          </p:cTn>
                        </p:par>
                      </p:childTnLst>
                    </p:cTn>
                  </p:par>
                  <p:par>
                    <p:cTn id="183" fill="hold">
                      <p:stCondLst>
                        <p:cond delay="indefinite"/>
                      </p:stCondLst>
                      <p:childTnLst>
                        <p:par>
                          <p:cTn id="184" fill="hold">
                            <p:stCondLst>
                              <p:cond delay="0"/>
                            </p:stCondLst>
                            <p:childTnLst>
                              <p:par>
                                <p:cTn id="185" presetID="22" presetClass="entr" presetSubtype="4" fill="hold" nodeType="clickEffect">
                                  <p:stCondLst>
                                    <p:cond delay="0"/>
                                  </p:stCondLst>
                                  <p:childTnLst>
                                    <p:set>
                                      <p:cBhvr>
                                        <p:cTn id="186" dur="1" fill="hold">
                                          <p:stCondLst>
                                            <p:cond delay="0"/>
                                          </p:stCondLst>
                                        </p:cTn>
                                        <p:tgtEl>
                                          <p:spTgt spid="5152"/>
                                        </p:tgtEl>
                                        <p:attrNameLst>
                                          <p:attrName>style.visibility</p:attrName>
                                        </p:attrNameLst>
                                      </p:cBhvr>
                                      <p:to>
                                        <p:strVal val="visible"/>
                                      </p:to>
                                    </p:set>
                                    <p:animEffect transition="in" filter="wipe(down)">
                                      <p:cBhvr>
                                        <p:cTn id="187" dur="500"/>
                                        <p:tgtEl>
                                          <p:spTgt spid="5152"/>
                                        </p:tgtEl>
                                      </p:cBhvr>
                                    </p:animEffect>
                                  </p:childTnLst>
                                </p:cTn>
                              </p:par>
                              <p:par>
                                <p:cTn id="188" presetID="22" presetClass="entr" presetSubtype="4" fill="hold" nodeType="withEffect">
                                  <p:stCondLst>
                                    <p:cond delay="0"/>
                                  </p:stCondLst>
                                  <p:childTnLst>
                                    <p:set>
                                      <p:cBhvr>
                                        <p:cTn id="189" dur="1" fill="hold">
                                          <p:stCondLst>
                                            <p:cond delay="0"/>
                                          </p:stCondLst>
                                        </p:cTn>
                                        <p:tgtEl>
                                          <p:spTgt spid="5153"/>
                                        </p:tgtEl>
                                        <p:attrNameLst>
                                          <p:attrName>style.visibility</p:attrName>
                                        </p:attrNameLst>
                                      </p:cBhvr>
                                      <p:to>
                                        <p:strVal val="visible"/>
                                      </p:to>
                                    </p:set>
                                    <p:animEffect transition="in" filter="wipe(down)">
                                      <p:cBhvr>
                                        <p:cTn id="190" dur="500"/>
                                        <p:tgtEl>
                                          <p:spTgt spid="5153"/>
                                        </p:tgtEl>
                                      </p:cBhvr>
                                    </p:animEffect>
                                  </p:childTnLst>
                                </p:cTn>
                              </p:par>
                              <p:par>
                                <p:cTn id="191" presetID="22" presetClass="entr" presetSubtype="4" fill="hold" grpId="0" nodeType="withEffect">
                                  <p:stCondLst>
                                    <p:cond delay="0"/>
                                  </p:stCondLst>
                                  <p:childTnLst>
                                    <p:set>
                                      <p:cBhvr>
                                        <p:cTn id="192" dur="1" fill="hold">
                                          <p:stCondLst>
                                            <p:cond delay="0"/>
                                          </p:stCondLst>
                                        </p:cTn>
                                        <p:tgtEl>
                                          <p:spTgt spid="5150"/>
                                        </p:tgtEl>
                                        <p:attrNameLst>
                                          <p:attrName>style.visibility</p:attrName>
                                        </p:attrNameLst>
                                      </p:cBhvr>
                                      <p:to>
                                        <p:strVal val="visible"/>
                                      </p:to>
                                    </p:set>
                                    <p:animEffect transition="in" filter="wipe(down)">
                                      <p:cBhvr>
                                        <p:cTn id="193" dur="500"/>
                                        <p:tgtEl>
                                          <p:spTgt spid="5150"/>
                                        </p:tgtEl>
                                      </p:cBhvr>
                                    </p:animEffect>
                                  </p:childTnLst>
                                </p:cTn>
                              </p:par>
                            </p:childTnLst>
                          </p:cTn>
                        </p:par>
                      </p:childTnLst>
                    </p:cTn>
                  </p:par>
                  <p:par>
                    <p:cTn id="194" fill="hold">
                      <p:stCondLst>
                        <p:cond delay="indefinite"/>
                      </p:stCondLst>
                      <p:childTnLst>
                        <p:par>
                          <p:cTn id="195" fill="hold">
                            <p:stCondLst>
                              <p:cond delay="0"/>
                            </p:stCondLst>
                            <p:childTnLst>
                              <p:par>
                                <p:cTn id="196" presetID="22" presetClass="entr" presetSubtype="4" fill="hold" nodeType="clickEffect">
                                  <p:stCondLst>
                                    <p:cond delay="0"/>
                                  </p:stCondLst>
                                  <p:childTnLst>
                                    <p:set>
                                      <p:cBhvr>
                                        <p:cTn id="197" dur="1" fill="hold">
                                          <p:stCondLst>
                                            <p:cond delay="0"/>
                                          </p:stCondLst>
                                        </p:cTn>
                                        <p:tgtEl>
                                          <p:spTgt spid="5166"/>
                                        </p:tgtEl>
                                        <p:attrNameLst>
                                          <p:attrName>style.visibility</p:attrName>
                                        </p:attrNameLst>
                                      </p:cBhvr>
                                      <p:to>
                                        <p:strVal val="visible"/>
                                      </p:to>
                                    </p:set>
                                    <p:animEffect transition="in" filter="wipe(down)">
                                      <p:cBhvr>
                                        <p:cTn id="198" dur="500"/>
                                        <p:tgtEl>
                                          <p:spTgt spid="5166"/>
                                        </p:tgtEl>
                                      </p:cBhvr>
                                    </p:animEffect>
                                  </p:childTnLst>
                                </p:cTn>
                              </p:par>
                              <p:par>
                                <p:cTn id="199" presetID="22" presetClass="entr" presetSubtype="4" fill="hold" nodeType="withEffect">
                                  <p:stCondLst>
                                    <p:cond delay="0"/>
                                  </p:stCondLst>
                                  <p:childTnLst>
                                    <p:set>
                                      <p:cBhvr>
                                        <p:cTn id="200" dur="1" fill="hold">
                                          <p:stCondLst>
                                            <p:cond delay="0"/>
                                          </p:stCondLst>
                                        </p:cTn>
                                        <p:tgtEl>
                                          <p:spTgt spid="5157"/>
                                        </p:tgtEl>
                                        <p:attrNameLst>
                                          <p:attrName>style.visibility</p:attrName>
                                        </p:attrNameLst>
                                      </p:cBhvr>
                                      <p:to>
                                        <p:strVal val="visible"/>
                                      </p:to>
                                    </p:set>
                                    <p:animEffect transition="in" filter="wipe(down)">
                                      <p:cBhvr>
                                        <p:cTn id="201" dur="500"/>
                                        <p:tgtEl>
                                          <p:spTgt spid="5157"/>
                                        </p:tgtEl>
                                      </p:cBhvr>
                                    </p:animEffect>
                                  </p:childTnLst>
                                </p:cTn>
                              </p:par>
                              <p:par>
                                <p:cTn id="202" presetID="22" presetClass="entr" presetSubtype="4" fill="hold" grpId="0" nodeType="withEffect">
                                  <p:stCondLst>
                                    <p:cond delay="0"/>
                                  </p:stCondLst>
                                  <p:childTnLst>
                                    <p:set>
                                      <p:cBhvr>
                                        <p:cTn id="203" dur="1" fill="hold">
                                          <p:stCondLst>
                                            <p:cond delay="0"/>
                                          </p:stCondLst>
                                        </p:cTn>
                                        <p:tgtEl>
                                          <p:spTgt spid="5156"/>
                                        </p:tgtEl>
                                        <p:attrNameLst>
                                          <p:attrName>style.visibility</p:attrName>
                                        </p:attrNameLst>
                                      </p:cBhvr>
                                      <p:to>
                                        <p:strVal val="visible"/>
                                      </p:to>
                                    </p:set>
                                    <p:animEffect transition="in" filter="wipe(down)">
                                      <p:cBhvr>
                                        <p:cTn id="204" dur="500"/>
                                        <p:tgtEl>
                                          <p:spTgt spid="5156"/>
                                        </p:tgtEl>
                                      </p:cBhvr>
                                    </p:animEffect>
                                  </p:childTnLst>
                                </p:cTn>
                              </p:par>
                            </p:childTnLst>
                          </p:cTn>
                        </p:par>
                      </p:childTnLst>
                    </p:cTn>
                  </p:par>
                  <p:par>
                    <p:cTn id="205" fill="hold">
                      <p:stCondLst>
                        <p:cond delay="indefinite"/>
                      </p:stCondLst>
                      <p:childTnLst>
                        <p:par>
                          <p:cTn id="206" fill="hold">
                            <p:stCondLst>
                              <p:cond delay="0"/>
                            </p:stCondLst>
                            <p:childTnLst>
                              <p:par>
                                <p:cTn id="207" presetID="2" presetClass="exit" presetSubtype="1" fill="hold" nodeType="clickEffect">
                                  <p:stCondLst>
                                    <p:cond delay="0"/>
                                  </p:stCondLst>
                                  <p:childTnLst>
                                    <p:anim calcmode="lin" valueType="num">
                                      <p:cBhvr additive="base">
                                        <p:cTn id="208" dur="500"/>
                                        <p:tgtEl>
                                          <p:spTgt spid="5152"/>
                                        </p:tgtEl>
                                        <p:attrNameLst>
                                          <p:attrName>ppt_x</p:attrName>
                                        </p:attrNameLst>
                                      </p:cBhvr>
                                      <p:tavLst>
                                        <p:tav tm="0">
                                          <p:val>
                                            <p:strVal val="ppt_x"/>
                                          </p:val>
                                        </p:tav>
                                        <p:tav tm="100000">
                                          <p:val>
                                            <p:strVal val="ppt_x"/>
                                          </p:val>
                                        </p:tav>
                                      </p:tavLst>
                                    </p:anim>
                                    <p:anim calcmode="lin" valueType="num">
                                      <p:cBhvr additive="base">
                                        <p:cTn id="209" dur="500"/>
                                        <p:tgtEl>
                                          <p:spTgt spid="5152"/>
                                        </p:tgtEl>
                                        <p:attrNameLst>
                                          <p:attrName>ppt_y</p:attrName>
                                        </p:attrNameLst>
                                      </p:cBhvr>
                                      <p:tavLst>
                                        <p:tav tm="0">
                                          <p:val>
                                            <p:strVal val="ppt_y"/>
                                          </p:val>
                                        </p:tav>
                                        <p:tav tm="100000">
                                          <p:val>
                                            <p:strVal val="0-ppt_h/2"/>
                                          </p:val>
                                        </p:tav>
                                      </p:tavLst>
                                    </p:anim>
                                    <p:set>
                                      <p:cBhvr>
                                        <p:cTn id="210" dur="1" fill="hold">
                                          <p:stCondLst>
                                            <p:cond delay="499"/>
                                          </p:stCondLst>
                                        </p:cTn>
                                        <p:tgtEl>
                                          <p:spTgt spid="5152"/>
                                        </p:tgtEl>
                                        <p:attrNameLst>
                                          <p:attrName>style.visibility</p:attrName>
                                        </p:attrNameLst>
                                      </p:cBhvr>
                                      <p:to>
                                        <p:strVal val="hidden"/>
                                      </p:to>
                                    </p:set>
                                  </p:childTnLst>
                                </p:cTn>
                              </p:par>
                              <p:par>
                                <p:cTn id="211" presetID="2" presetClass="exit" presetSubtype="1" fill="hold" nodeType="withEffect">
                                  <p:stCondLst>
                                    <p:cond delay="0"/>
                                  </p:stCondLst>
                                  <p:childTnLst>
                                    <p:anim calcmode="lin" valueType="num">
                                      <p:cBhvr additive="base">
                                        <p:cTn id="212" dur="500"/>
                                        <p:tgtEl>
                                          <p:spTgt spid="5153"/>
                                        </p:tgtEl>
                                        <p:attrNameLst>
                                          <p:attrName>ppt_x</p:attrName>
                                        </p:attrNameLst>
                                      </p:cBhvr>
                                      <p:tavLst>
                                        <p:tav tm="0">
                                          <p:val>
                                            <p:strVal val="ppt_x"/>
                                          </p:val>
                                        </p:tav>
                                        <p:tav tm="100000">
                                          <p:val>
                                            <p:strVal val="ppt_x"/>
                                          </p:val>
                                        </p:tav>
                                      </p:tavLst>
                                    </p:anim>
                                    <p:anim calcmode="lin" valueType="num">
                                      <p:cBhvr additive="base">
                                        <p:cTn id="213" dur="500"/>
                                        <p:tgtEl>
                                          <p:spTgt spid="5153"/>
                                        </p:tgtEl>
                                        <p:attrNameLst>
                                          <p:attrName>ppt_y</p:attrName>
                                        </p:attrNameLst>
                                      </p:cBhvr>
                                      <p:tavLst>
                                        <p:tav tm="0">
                                          <p:val>
                                            <p:strVal val="ppt_y"/>
                                          </p:val>
                                        </p:tav>
                                        <p:tav tm="100000">
                                          <p:val>
                                            <p:strVal val="0-ppt_h/2"/>
                                          </p:val>
                                        </p:tav>
                                      </p:tavLst>
                                    </p:anim>
                                    <p:set>
                                      <p:cBhvr>
                                        <p:cTn id="214" dur="1" fill="hold">
                                          <p:stCondLst>
                                            <p:cond delay="499"/>
                                          </p:stCondLst>
                                        </p:cTn>
                                        <p:tgtEl>
                                          <p:spTgt spid="5153"/>
                                        </p:tgtEl>
                                        <p:attrNameLst>
                                          <p:attrName>style.visibility</p:attrName>
                                        </p:attrNameLst>
                                      </p:cBhvr>
                                      <p:to>
                                        <p:strVal val="hidden"/>
                                      </p:to>
                                    </p:set>
                                  </p:childTnLst>
                                </p:cTn>
                              </p:par>
                              <p:par>
                                <p:cTn id="215" presetID="2" presetClass="exit" presetSubtype="1" fill="hold" grpId="1" nodeType="withEffect">
                                  <p:stCondLst>
                                    <p:cond delay="0"/>
                                  </p:stCondLst>
                                  <p:childTnLst>
                                    <p:anim calcmode="lin" valueType="num">
                                      <p:cBhvr additive="base">
                                        <p:cTn id="216" dur="500"/>
                                        <p:tgtEl>
                                          <p:spTgt spid="5150"/>
                                        </p:tgtEl>
                                        <p:attrNameLst>
                                          <p:attrName>ppt_x</p:attrName>
                                        </p:attrNameLst>
                                      </p:cBhvr>
                                      <p:tavLst>
                                        <p:tav tm="0">
                                          <p:val>
                                            <p:strVal val="ppt_x"/>
                                          </p:val>
                                        </p:tav>
                                        <p:tav tm="100000">
                                          <p:val>
                                            <p:strVal val="ppt_x"/>
                                          </p:val>
                                        </p:tav>
                                      </p:tavLst>
                                    </p:anim>
                                    <p:anim calcmode="lin" valueType="num">
                                      <p:cBhvr additive="base">
                                        <p:cTn id="217" dur="500"/>
                                        <p:tgtEl>
                                          <p:spTgt spid="5150"/>
                                        </p:tgtEl>
                                        <p:attrNameLst>
                                          <p:attrName>ppt_y</p:attrName>
                                        </p:attrNameLst>
                                      </p:cBhvr>
                                      <p:tavLst>
                                        <p:tav tm="0">
                                          <p:val>
                                            <p:strVal val="ppt_y"/>
                                          </p:val>
                                        </p:tav>
                                        <p:tav tm="100000">
                                          <p:val>
                                            <p:strVal val="0-ppt_h/2"/>
                                          </p:val>
                                        </p:tav>
                                      </p:tavLst>
                                    </p:anim>
                                    <p:set>
                                      <p:cBhvr>
                                        <p:cTn id="218" dur="1" fill="hold">
                                          <p:stCondLst>
                                            <p:cond delay="499"/>
                                          </p:stCondLst>
                                        </p:cTn>
                                        <p:tgtEl>
                                          <p:spTgt spid="5150"/>
                                        </p:tgtEl>
                                        <p:attrNameLst>
                                          <p:attrName>style.visibility</p:attrName>
                                        </p:attrNameLst>
                                      </p:cBhvr>
                                      <p:to>
                                        <p:strVal val="hidden"/>
                                      </p:to>
                                    </p:set>
                                  </p:childTnLst>
                                </p:cTn>
                              </p:par>
                              <p:par>
                                <p:cTn id="219" presetID="2" presetClass="exit" presetSubtype="1" fill="hold" nodeType="withEffect">
                                  <p:stCondLst>
                                    <p:cond delay="0"/>
                                  </p:stCondLst>
                                  <p:childTnLst>
                                    <p:anim calcmode="lin" valueType="num">
                                      <p:cBhvr additive="base">
                                        <p:cTn id="220" dur="500"/>
                                        <p:tgtEl>
                                          <p:spTgt spid="5166"/>
                                        </p:tgtEl>
                                        <p:attrNameLst>
                                          <p:attrName>ppt_x</p:attrName>
                                        </p:attrNameLst>
                                      </p:cBhvr>
                                      <p:tavLst>
                                        <p:tav tm="0">
                                          <p:val>
                                            <p:strVal val="ppt_x"/>
                                          </p:val>
                                        </p:tav>
                                        <p:tav tm="100000">
                                          <p:val>
                                            <p:strVal val="ppt_x"/>
                                          </p:val>
                                        </p:tav>
                                      </p:tavLst>
                                    </p:anim>
                                    <p:anim calcmode="lin" valueType="num">
                                      <p:cBhvr additive="base">
                                        <p:cTn id="221" dur="500"/>
                                        <p:tgtEl>
                                          <p:spTgt spid="5166"/>
                                        </p:tgtEl>
                                        <p:attrNameLst>
                                          <p:attrName>ppt_y</p:attrName>
                                        </p:attrNameLst>
                                      </p:cBhvr>
                                      <p:tavLst>
                                        <p:tav tm="0">
                                          <p:val>
                                            <p:strVal val="ppt_y"/>
                                          </p:val>
                                        </p:tav>
                                        <p:tav tm="100000">
                                          <p:val>
                                            <p:strVal val="0-ppt_h/2"/>
                                          </p:val>
                                        </p:tav>
                                      </p:tavLst>
                                    </p:anim>
                                    <p:set>
                                      <p:cBhvr>
                                        <p:cTn id="222" dur="1" fill="hold">
                                          <p:stCondLst>
                                            <p:cond delay="499"/>
                                          </p:stCondLst>
                                        </p:cTn>
                                        <p:tgtEl>
                                          <p:spTgt spid="5166"/>
                                        </p:tgtEl>
                                        <p:attrNameLst>
                                          <p:attrName>style.visibility</p:attrName>
                                        </p:attrNameLst>
                                      </p:cBhvr>
                                      <p:to>
                                        <p:strVal val="hidden"/>
                                      </p:to>
                                    </p:set>
                                  </p:childTnLst>
                                </p:cTn>
                              </p:par>
                              <p:par>
                                <p:cTn id="223" presetID="2" presetClass="exit" presetSubtype="1" fill="hold" nodeType="withEffect">
                                  <p:stCondLst>
                                    <p:cond delay="0"/>
                                  </p:stCondLst>
                                  <p:childTnLst>
                                    <p:anim calcmode="lin" valueType="num">
                                      <p:cBhvr additive="base">
                                        <p:cTn id="224" dur="500"/>
                                        <p:tgtEl>
                                          <p:spTgt spid="5157"/>
                                        </p:tgtEl>
                                        <p:attrNameLst>
                                          <p:attrName>ppt_x</p:attrName>
                                        </p:attrNameLst>
                                      </p:cBhvr>
                                      <p:tavLst>
                                        <p:tav tm="0">
                                          <p:val>
                                            <p:strVal val="ppt_x"/>
                                          </p:val>
                                        </p:tav>
                                        <p:tav tm="100000">
                                          <p:val>
                                            <p:strVal val="ppt_x"/>
                                          </p:val>
                                        </p:tav>
                                      </p:tavLst>
                                    </p:anim>
                                    <p:anim calcmode="lin" valueType="num">
                                      <p:cBhvr additive="base">
                                        <p:cTn id="225" dur="500"/>
                                        <p:tgtEl>
                                          <p:spTgt spid="5157"/>
                                        </p:tgtEl>
                                        <p:attrNameLst>
                                          <p:attrName>ppt_y</p:attrName>
                                        </p:attrNameLst>
                                      </p:cBhvr>
                                      <p:tavLst>
                                        <p:tav tm="0">
                                          <p:val>
                                            <p:strVal val="ppt_y"/>
                                          </p:val>
                                        </p:tav>
                                        <p:tav tm="100000">
                                          <p:val>
                                            <p:strVal val="0-ppt_h/2"/>
                                          </p:val>
                                        </p:tav>
                                      </p:tavLst>
                                    </p:anim>
                                    <p:set>
                                      <p:cBhvr>
                                        <p:cTn id="226" dur="1" fill="hold">
                                          <p:stCondLst>
                                            <p:cond delay="499"/>
                                          </p:stCondLst>
                                        </p:cTn>
                                        <p:tgtEl>
                                          <p:spTgt spid="5157"/>
                                        </p:tgtEl>
                                        <p:attrNameLst>
                                          <p:attrName>style.visibility</p:attrName>
                                        </p:attrNameLst>
                                      </p:cBhvr>
                                      <p:to>
                                        <p:strVal val="hidden"/>
                                      </p:to>
                                    </p:set>
                                  </p:childTnLst>
                                </p:cTn>
                              </p:par>
                              <p:par>
                                <p:cTn id="227" presetID="2" presetClass="exit" presetSubtype="1" fill="hold" grpId="1" nodeType="withEffect">
                                  <p:stCondLst>
                                    <p:cond delay="0"/>
                                  </p:stCondLst>
                                  <p:childTnLst>
                                    <p:anim calcmode="lin" valueType="num">
                                      <p:cBhvr additive="base">
                                        <p:cTn id="228" dur="500"/>
                                        <p:tgtEl>
                                          <p:spTgt spid="5156"/>
                                        </p:tgtEl>
                                        <p:attrNameLst>
                                          <p:attrName>ppt_x</p:attrName>
                                        </p:attrNameLst>
                                      </p:cBhvr>
                                      <p:tavLst>
                                        <p:tav tm="0">
                                          <p:val>
                                            <p:strVal val="ppt_x"/>
                                          </p:val>
                                        </p:tav>
                                        <p:tav tm="100000">
                                          <p:val>
                                            <p:strVal val="ppt_x"/>
                                          </p:val>
                                        </p:tav>
                                      </p:tavLst>
                                    </p:anim>
                                    <p:anim calcmode="lin" valueType="num">
                                      <p:cBhvr additive="base">
                                        <p:cTn id="229" dur="500"/>
                                        <p:tgtEl>
                                          <p:spTgt spid="5156"/>
                                        </p:tgtEl>
                                        <p:attrNameLst>
                                          <p:attrName>ppt_y</p:attrName>
                                        </p:attrNameLst>
                                      </p:cBhvr>
                                      <p:tavLst>
                                        <p:tav tm="0">
                                          <p:val>
                                            <p:strVal val="ppt_y"/>
                                          </p:val>
                                        </p:tav>
                                        <p:tav tm="100000">
                                          <p:val>
                                            <p:strVal val="0-ppt_h/2"/>
                                          </p:val>
                                        </p:tav>
                                      </p:tavLst>
                                    </p:anim>
                                    <p:set>
                                      <p:cBhvr>
                                        <p:cTn id="230" dur="1" fill="hold">
                                          <p:stCondLst>
                                            <p:cond delay="499"/>
                                          </p:stCondLst>
                                        </p:cTn>
                                        <p:tgtEl>
                                          <p:spTgt spid="515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7" grpId="1" animBg="1"/>
      <p:bldP spid="59" grpId="0" animBg="1"/>
      <p:bldP spid="59" grpId="1" animBg="1"/>
      <p:bldP spid="5131" grpId="0" animBg="1"/>
      <p:bldP spid="5131" grpId="1" animBg="1"/>
      <p:bldP spid="5145" grpId="0" animBg="1"/>
      <p:bldP spid="5145" grpId="1" animBg="1"/>
      <p:bldP spid="5150" grpId="0" animBg="1"/>
      <p:bldP spid="5150" grpId="1" animBg="1"/>
      <p:bldP spid="5156" grpId="0" animBg="1"/>
      <p:bldP spid="5156" grpId="1"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icture background">
            <a:extLst>
              <a:ext uri="{FF2B5EF4-FFF2-40B4-BE49-F238E27FC236}">
                <a16:creationId xmlns:a16="http://schemas.microsoft.com/office/drawing/2014/main" id="{8972983E-D78A-51DE-0275-70A2D9DF3C9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350" y="0"/>
            <a:ext cx="12180888"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054746A5-040E-D2CB-1F08-B9BDC3075583}"/>
              </a:ext>
            </a:extLst>
          </p:cNvPr>
          <p:cNvSpPr/>
          <p:nvPr/>
        </p:nvSpPr>
        <p:spPr>
          <a:xfrm>
            <a:off x="-1460500" y="2344938"/>
            <a:ext cx="15252700" cy="1084062"/>
          </a:xfrm>
          <a:prstGeom prst="roundRect">
            <a:avLst/>
          </a:prstGeom>
          <a:solidFill>
            <a:srgbClr val="FEBB27"/>
          </a:solidFill>
          <a:ln>
            <a:solidFill>
              <a:srgbClr val="FEBB2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38706F6F-57F7-88A5-9366-48C64C2849AB}"/>
              </a:ext>
            </a:extLst>
          </p:cNvPr>
          <p:cNvSpPr/>
          <p:nvPr/>
        </p:nvSpPr>
        <p:spPr>
          <a:xfrm>
            <a:off x="7169868" y="913949"/>
            <a:ext cx="4122684" cy="4122684"/>
          </a:xfrm>
          <a:prstGeom prst="ellipse">
            <a:avLst/>
          </a:prstGeom>
          <a:solidFill>
            <a:srgbClr val="7AB502"/>
          </a:solidFill>
          <a:ln>
            <a:solidFill>
              <a:srgbClr val="7AB50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8A630BAC-93FD-0BA6-DCC5-BD98442C1C3E}"/>
              </a:ext>
            </a:extLst>
          </p:cNvPr>
          <p:cNvSpPr txBox="1"/>
          <p:nvPr/>
        </p:nvSpPr>
        <p:spPr>
          <a:xfrm>
            <a:off x="1678900" y="2471470"/>
            <a:ext cx="5132301" cy="830997"/>
          </a:xfrm>
          <a:prstGeom prst="rect">
            <a:avLst/>
          </a:prstGeom>
          <a:noFill/>
          <a:effectLst>
            <a:glow rad="368300">
              <a:schemeClr val="accent6">
                <a:satMod val="175000"/>
              </a:schemeClr>
            </a:glow>
          </a:effectLst>
        </p:spPr>
        <p:txBody>
          <a:bodyPr wrap="square" rtlCol="0">
            <a:spAutoFit/>
          </a:bodyPr>
          <a:lstStyle/>
          <a:p>
            <a:pPr algn="ctr"/>
            <a:r>
              <a:rPr lang="ar-EG" sz="4800" b="1" dirty="0">
                <a:solidFill>
                  <a:srgbClr val="136734"/>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rPr>
              <a:t>شكرا لحسن استماعكم </a:t>
            </a:r>
            <a:endParaRPr lang="en-US" sz="4800" b="1" dirty="0">
              <a:solidFill>
                <a:srgbClr val="136734"/>
              </a:solidFill>
              <a:effectLst>
                <a:outerShdw blurRad="38100" dist="38100" dir="2700000" algn="tl">
                  <a:srgbClr val="000000">
                    <a:alpha val="43137"/>
                  </a:srgbClr>
                </a:outerShdw>
              </a:effectLst>
              <a:latin typeface="Simplified Arabic" panose="02020603050405020304" pitchFamily="18" charset="-78"/>
              <a:cs typeface="Simplified Arabic" panose="02020603050405020304" pitchFamily="18" charset="-78"/>
            </a:endParaRPr>
          </a:p>
        </p:txBody>
      </p:sp>
      <p:pic>
        <p:nvPicPr>
          <p:cNvPr id="14" name="Picture 13">
            <a:extLst>
              <a:ext uri="{FF2B5EF4-FFF2-40B4-BE49-F238E27FC236}">
                <a16:creationId xmlns:a16="http://schemas.microsoft.com/office/drawing/2014/main" id="{400593EC-B8CD-F236-FFE4-C14E0DB8DB8B}"/>
              </a:ext>
            </a:extLst>
          </p:cNvPr>
          <p:cNvPicPr>
            <a:picLocks noChangeAspect="1"/>
          </p:cNvPicPr>
          <p:nvPr/>
        </p:nvPicPr>
        <p:blipFill>
          <a:blip r:embed="rId4">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564159" y="2735316"/>
            <a:ext cx="3867014" cy="4122684"/>
          </a:xfrm>
          <a:prstGeom prst="rect">
            <a:avLst/>
          </a:prstGeom>
        </p:spPr>
      </p:pic>
      <p:pic>
        <p:nvPicPr>
          <p:cNvPr id="2" name="Picture 1">
            <a:extLst>
              <a:ext uri="{FF2B5EF4-FFF2-40B4-BE49-F238E27FC236}">
                <a16:creationId xmlns:a16="http://schemas.microsoft.com/office/drawing/2014/main" id="{3D3B0B49-71A3-E2AF-B8C7-97338653FF3E}"/>
              </a:ext>
            </a:extLst>
          </p:cNvPr>
          <p:cNvPicPr>
            <a:picLocks noChangeAspect="1"/>
          </p:cNvPicPr>
          <p:nvPr/>
        </p:nvPicPr>
        <p:blipFill rotWithShape="1">
          <a:blip r:embed="rId5">
            <a:extLst>
              <a:ext uri="{28A0092B-C50C-407E-A947-70E740481C1C}">
                <a14:useLocalDpi xmlns:a14="http://schemas.microsoft.com/office/drawing/2010/main" val="0"/>
              </a:ext>
            </a:extLst>
          </a:blip>
          <a:srcRect l="72455"/>
          <a:stretch/>
        </p:blipFill>
        <p:spPr>
          <a:xfrm>
            <a:off x="9042401" y="-330760"/>
            <a:ext cx="3614764" cy="7470226"/>
          </a:xfrm>
          <a:prstGeom prst="rect">
            <a:avLst/>
          </a:prstGeom>
        </p:spPr>
      </p:pic>
      <p:pic>
        <p:nvPicPr>
          <p:cNvPr id="5" name="Picture 4">
            <a:extLst>
              <a:ext uri="{FF2B5EF4-FFF2-40B4-BE49-F238E27FC236}">
                <a16:creationId xmlns:a16="http://schemas.microsoft.com/office/drawing/2014/main" id="{77A4F534-BECB-B7FA-8618-831BA8A4A19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6451125">
            <a:off x="-302581" y="1399437"/>
            <a:ext cx="1688104" cy="1688104"/>
          </a:xfrm>
          <a:prstGeom prst="rect">
            <a:avLst/>
          </a:prstGeom>
        </p:spPr>
      </p:pic>
      <p:pic>
        <p:nvPicPr>
          <p:cNvPr id="13" name="Picture 12">
            <a:extLst>
              <a:ext uri="{FF2B5EF4-FFF2-40B4-BE49-F238E27FC236}">
                <a16:creationId xmlns:a16="http://schemas.microsoft.com/office/drawing/2014/main" id="{A5B67453-85B0-2B3B-94E6-0AE8D8F2B88E}"/>
              </a:ext>
            </a:extLst>
          </p:cNvPr>
          <p:cNvPicPr>
            <a:picLocks noChangeAspect="1"/>
          </p:cNvPicPr>
          <p:nvPr/>
        </p:nvPicPr>
        <p:blipFill>
          <a:blip r:embed="rId7">
            <a:extLst>
              <a:ext uri="{28A0092B-C50C-407E-A947-70E740481C1C}">
                <a14:useLocalDpi xmlns:a14="http://schemas.microsoft.com/office/drawing/2010/main" val="0"/>
              </a:ext>
            </a:extLst>
          </a:blip>
          <a:srcRect l="16609" t="15555" r="30661" b="5350"/>
          <a:stretch>
            <a:fillRect/>
          </a:stretch>
        </p:blipFill>
        <p:spPr>
          <a:xfrm rot="16200000">
            <a:off x="7381710" y="927215"/>
            <a:ext cx="3616202" cy="3616202"/>
          </a:xfrm>
          <a:custGeom>
            <a:avLst/>
            <a:gdLst>
              <a:gd name="connsiteX0" fmla="*/ 3616202 w 3616202"/>
              <a:gd name="connsiteY0" fmla="*/ 1808101 h 3616202"/>
              <a:gd name="connsiteX1" fmla="*/ 1808101 w 3616202"/>
              <a:gd name="connsiteY1" fmla="*/ 3616202 h 3616202"/>
              <a:gd name="connsiteX2" fmla="*/ 0 w 3616202"/>
              <a:gd name="connsiteY2" fmla="*/ 1808101 h 3616202"/>
              <a:gd name="connsiteX3" fmla="*/ 1808101 w 3616202"/>
              <a:gd name="connsiteY3" fmla="*/ 0 h 3616202"/>
              <a:gd name="connsiteX4" fmla="*/ 3616202 w 3616202"/>
              <a:gd name="connsiteY4" fmla="*/ 1808101 h 36162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16202" h="3616202">
                <a:moveTo>
                  <a:pt x="3616202" y="1808101"/>
                </a:moveTo>
                <a:cubicBezTo>
                  <a:pt x="3616202" y="2806688"/>
                  <a:pt x="2806688" y="3616202"/>
                  <a:pt x="1808101" y="3616202"/>
                </a:cubicBezTo>
                <a:cubicBezTo>
                  <a:pt x="809514" y="3616202"/>
                  <a:pt x="0" y="2806688"/>
                  <a:pt x="0" y="1808101"/>
                </a:cubicBezTo>
                <a:cubicBezTo>
                  <a:pt x="0" y="809514"/>
                  <a:pt x="809514" y="0"/>
                  <a:pt x="1808101" y="0"/>
                </a:cubicBezTo>
                <a:cubicBezTo>
                  <a:pt x="2806688" y="0"/>
                  <a:pt x="3616202" y="809514"/>
                  <a:pt x="3616202" y="1808101"/>
                </a:cubicBezTo>
                <a:close/>
              </a:path>
            </a:pathLst>
          </a:custGeom>
          <a:ln w="76200">
            <a:solidFill>
              <a:srgbClr val="FEBB27"/>
            </a:solidFill>
          </a:ln>
        </p:spPr>
      </p:pic>
      <p:pic>
        <p:nvPicPr>
          <p:cNvPr id="6" name="Picture 5">
            <a:extLst>
              <a:ext uri="{FF2B5EF4-FFF2-40B4-BE49-F238E27FC236}">
                <a16:creationId xmlns:a16="http://schemas.microsoft.com/office/drawing/2014/main" id="{85700354-CE30-F8CD-531E-AA7F33E205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6451125">
            <a:off x="6445395" y="2789174"/>
            <a:ext cx="1688104" cy="1688104"/>
          </a:xfrm>
          <a:prstGeom prst="rect">
            <a:avLst/>
          </a:prstGeom>
        </p:spPr>
      </p:pic>
    </p:spTree>
    <p:extLst>
      <p:ext uri="{BB962C8B-B14F-4D97-AF65-F5344CB8AC3E}">
        <p14:creationId xmlns:p14="http://schemas.microsoft.com/office/powerpoint/2010/main" val="2555300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4729</TotalTime>
  <Words>3071</Words>
  <Application>Microsoft Office PowerPoint</Application>
  <PresentationFormat>Widescreen</PresentationFormat>
  <Paragraphs>1120</Paragraphs>
  <Slides>91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91</vt:i4>
      </vt:variant>
    </vt:vector>
  </HeadingPairs>
  <TitlesOfParts>
    <vt:vector size="98" baseType="lpstr">
      <vt:lpstr>Arabic Typesetting</vt:lpstr>
      <vt:lpstr>Arial</vt:lpstr>
      <vt:lpstr>Calibri</vt:lpstr>
      <vt:lpstr>Calibri Light</vt:lpstr>
      <vt:lpstr>Franklin Gothic Medium</vt:lpstr>
      <vt:lpstr>Simplified Arabic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aya abudayeh</dc:creator>
  <cp:lastModifiedBy>aya abudayeh</cp:lastModifiedBy>
  <cp:revision>271</cp:revision>
  <dcterms:created xsi:type="dcterms:W3CDTF">2024-06-18T08:17:49Z</dcterms:created>
  <dcterms:modified xsi:type="dcterms:W3CDTF">2024-08-05T10:17:34Z</dcterms:modified>
</cp:coreProperties>
</file>