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5" r:id="rId9"/>
    <p:sldId id="299" r:id="rId10"/>
    <p:sldId id="300" r:id="rId11"/>
    <p:sldId id="302" r:id="rId12"/>
    <p:sldId id="303" r:id="rId13"/>
    <p:sldId id="286" r:id="rId14"/>
    <p:sldId id="287" r:id="rId15"/>
    <p:sldId id="288" r:id="rId16"/>
    <p:sldId id="291" r:id="rId17"/>
    <p:sldId id="292" r:id="rId18"/>
    <p:sldId id="307" r:id="rId19"/>
    <p:sldId id="289" r:id="rId20"/>
    <p:sldId id="308" r:id="rId21"/>
    <p:sldId id="309" r:id="rId22"/>
    <p:sldId id="310" r:id="rId23"/>
    <p:sldId id="312" r:id="rId24"/>
    <p:sldId id="313" r:id="rId25"/>
    <p:sldId id="314" r:id="rId26"/>
    <p:sldId id="315" r:id="rId27"/>
    <p:sldId id="325" r:id="rId28"/>
    <p:sldId id="321" r:id="rId29"/>
    <p:sldId id="320" r:id="rId30"/>
    <p:sldId id="316" r:id="rId31"/>
    <p:sldId id="280" r:id="rId32"/>
    <p:sldId id="284" r:id="rId33"/>
    <p:sldId id="326" r:id="rId34"/>
    <p:sldId id="32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540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A0139-6A4C-4B15-B431-318726103243}" type="datetimeFigureOut">
              <a:rPr lang="en-CA" smtClean="0"/>
              <a:t>2020-01-21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BC9DE-5903-451A-80E5-7ADA65F7BB3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667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C9DE-5903-451A-80E5-7ADA65F7BB3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6830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C9DE-5903-451A-80E5-7ADA65F7BB3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7344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C9DE-5903-451A-80E5-7ADA65F7BB3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4354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C9DE-5903-451A-80E5-7ADA65F7BB3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113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C9DE-5903-451A-80E5-7ADA65F7BB39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585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870D-A4E2-4C3F-B76D-51248009FD1A}" type="datetime1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2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C3F7-DF97-4D85-BDFD-499324FE4370}" type="datetime1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0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622D5-3998-4E9B-9C4F-3DD6D9C53945}" type="datetime1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9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79F0-905A-40AA-B760-34EEE0F06D16}" type="datetime1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64BC-EDB6-42C4-841C-2B82C7BF3CC8}" type="datetime1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1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79FF-729B-4259-B4EA-41E0577C97A7}" type="datetime1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0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B9DB-A9DD-4589-BEC3-5CC39DD13B2A}" type="datetime1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32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DE1E-B36E-4A88-B5FC-30980D94F13F}" type="datetime1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003E4-7F6E-427A-93A6-D65B8EA504A7}" type="datetime1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9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D0D6-9433-43D9-A820-FA44077CF83D}" type="datetime1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7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60798-8950-4F38-AEA6-6F5F725C8520}" type="datetime1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40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BD35C-4763-462E-817A-57AC4CA47757}" type="datetime1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6998-3058-42DE-B0E9-7D02997E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00993"/>
            <a:ext cx="9144000" cy="23876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Brackish water treatment by CED for drinking &amp; irrigation purposes in Jericho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4000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2007" y="3188593"/>
            <a:ext cx="9144000" cy="2708611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Mariam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Dabous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Jadi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Muna Dilea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Supervision by: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Abdel-Fattah Hasan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QUALITY MAPPING</a:t>
            </a:r>
          </a:p>
          <a:p>
            <a:pPr algn="ctr"/>
            <a:r>
              <a:rPr lang="en-CA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</a:p>
          <a:p>
            <a:pPr algn="ctr"/>
            <a:r>
              <a:rPr lang="en-CA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JERICHO</a:t>
            </a:r>
            <a:endParaRPr lang="en-CA" sz="4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10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66" y="457475"/>
            <a:ext cx="4432815" cy="62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64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131" y="1138410"/>
            <a:ext cx="3719488" cy="5583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38410"/>
            <a:ext cx="3923296" cy="5583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054" y="848350"/>
            <a:ext cx="3872344" cy="54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904" y="812350"/>
            <a:ext cx="3923296" cy="55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Desalination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Desalination is a water treatment process by which sea or brackish water is converted into water suitable for human consumption or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irrigation.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13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809875" y="3219450"/>
            <a:ext cx="5800725" cy="241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3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of Desalination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Reversal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Osmosis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Electro-dialysis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Electro-dialysis Reversal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Capacitive Deionization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Capacitive Electro-dialysis</a:t>
            </a: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Others</a:t>
            </a:r>
          </a:p>
          <a:p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CA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Capacitive electro-dialysis (</a:t>
            </a:r>
            <a:r>
              <a:rPr lang="en-US" cap="all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ced</a:t>
            </a:r>
            <a:r>
              <a:rPr lang="en-US" cap="all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technologies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Electro-dialysis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Electro-dialysis reversal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Capacitive deionization</a:t>
            </a: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15</a:t>
            </a:fld>
            <a:endParaRPr lang="en-US"/>
          </a:p>
        </p:txBody>
      </p:sp>
      <p:pic>
        <p:nvPicPr>
          <p:cNvPr id="6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92132"/>
            <a:ext cx="5181600" cy="42183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7930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components of the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CED Pilot System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Pre-treatment unit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CED unit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Post-treatment unit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Pumps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Valves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piping.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16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075" y="1825625"/>
            <a:ext cx="6562725" cy="397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5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in pilot CED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runs were completed with 30 minutes of time cycle, one of them began with 5790 </a:t>
            </a:r>
            <a:r>
              <a:rPr lang="en-C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μs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cm and the other started with 4960 </a:t>
            </a:r>
            <a:r>
              <a:rPr lang="en-C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μs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cm. 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48700" y="1825624"/>
            <a:ext cx="5778599" cy="37941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42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pilot CED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E1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85%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E2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81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ffectiveness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remains high regardless of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initial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concentration.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Obvious declining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EC reading at the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beginning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cycle.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48700" y="1825624"/>
            <a:ext cx="5778599" cy="37941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93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in pilot CED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The Effective of the time cycle was also studied by setting the initial EC and changing the cycle time. 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7290" y="1895474"/>
            <a:ext cx="5568567" cy="363741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92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3761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2290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JO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JO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JO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JO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Quality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JO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Desalination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Application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JO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Recommendations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6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in pilot CED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E1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85%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E2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94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ycle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is increased, the EC is decreased.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05865" y="1690688"/>
            <a:ext cx="5568567" cy="363741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4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in pilot 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Regeneration test was done to study the effect of cleaning the membrane with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citric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acid.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6025" y="1825625"/>
            <a:ext cx="5505450" cy="43513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1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in pilot 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CA" sz="1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82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CA" sz="1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92% </a:t>
            </a: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Cleaning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repeatedly revives the membranes, which means that it maintains their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durability. 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6025" y="1825625"/>
            <a:ext cx="5505450" cy="43513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29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6850"/>
            <a:ext cx="10515600" cy="1325563"/>
          </a:xfrm>
        </p:spPr>
        <p:txBody>
          <a:bodyPr/>
          <a:lstStyle/>
          <a:p>
            <a:pPr algn="ctr"/>
            <a:r>
              <a:rPr lang="en-CA" sz="7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  <a:endParaRPr lang="en-CA" sz="7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7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up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CED pilot system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5875" y="1825625"/>
            <a:ext cx="6820249" cy="43513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723900" y="200025"/>
            <a:ext cx="10515600" cy="5424488"/>
          </a:xfrm>
        </p:spPr>
        <p:txBody>
          <a:bodyPr>
            <a:normAutofit lnSpcReduction="10000"/>
          </a:bodyPr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percent of time that permeate is produced, or online production factor.  </a:t>
            </a:r>
          </a:p>
          <a:p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water produced is determined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Recovery is the ratio of net water production to gross water production over a filter run: </a:t>
            </a: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</a:p>
          <a:p>
            <a:pPr marL="0" indent="0">
              <a:buNone/>
            </a:pP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otal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membrane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is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determined from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dirty="0" smtClean="0"/>
              <a:t>                                                                                                                                                                                                        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712" y="789690"/>
            <a:ext cx="4371975" cy="1009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65" y="2462518"/>
            <a:ext cx="3095625" cy="66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864" y="3924453"/>
            <a:ext cx="3095625" cy="1095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5825" y="5459016"/>
            <a:ext cx="2286000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43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2892" y="344643"/>
            <a:ext cx="5181600" cy="5751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en-CA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CA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Case 1, palm </a:t>
            </a:r>
            <a:r>
              <a:rPr lang="en-CA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farm with small </a:t>
            </a:r>
            <a:r>
              <a:rPr lang="en-CA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house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CA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Case 2, Grapefruit farm with small house:</a:t>
            </a:r>
            <a:endParaRPr lang="en-CA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15025" y="1409700"/>
            <a:ext cx="5608166" cy="408471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268142"/>
              </p:ext>
            </p:extLst>
          </p:nvPr>
        </p:nvGraphicFramePr>
        <p:xfrm>
          <a:off x="886562" y="1597859"/>
          <a:ext cx="4614260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07130"/>
                <a:gridCol w="23071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Area 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donumn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NO. of trees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15 tree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Irrigation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consumption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1.6 </a:t>
                      </a:r>
                      <a:r>
                        <a:rPr lang="en-C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m³/day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No. of people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Drinking consumption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80 L/day /c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958118"/>
              </p:ext>
            </p:extLst>
          </p:nvPr>
        </p:nvGraphicFramePr>
        <p:xfrm>
          <a:off x="886562" y="4396501"/>
          <a:ext cx="4614260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07130"/>
                <a:gridCol w="23071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Area 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donumn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NO. of trees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40 tree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Irrigation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consumption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17.3 </a:t>
                      </a:r>
                      <a:r>
                        <a:rPr lang="en-C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m³/day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No. of people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Drinking consumption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80 L/day/c 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0359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211" y="159063"/>
            <a:ext cx="10515600" cy="1325563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50880406"/>
              </p:ext>
            </p:extLst>
          </p:nvPr>
        </p:nvGraphicFramePr>
        <p:xfrm>
          <a:off x="709411" y="2806278"/>
          <a:ext cx="5181600" cy="1849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90800"/>
                <a:gridCol w="2590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Area 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4000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donumn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NO. of trees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40000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Irrigation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consumption</a:t>
                      </a:r>
                      <a:endParaRPr lang="en-US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4260 </a:t>
                      </a:r>
                      <a:r>
                        <a:rPr lang="en-C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m³/day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No. of people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Drinking consumption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50L/day/c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211" y="1673717"/>
            <a:ext cx="5181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Case3: Nakheel farm in Jericho: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62" y="1722213"/>
            <a:ext cx="4541949" cy="479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1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up the CED system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05646113"/>
              </p:ext>
            </p:extLst>
          </p:nvPr>
        </p:nvGraphicFramePr>
        <p:xfrm>
          <a:off x="554865" y="2606338"/>
          <a:ext cx="5181600" cy="148336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r>
                        <a:rPr lang="en-US" baseline="0" dirty="0" smtClean="0"/>
                        <a:t> 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 of modules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Case 1</a:t>
                      </a: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module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Case 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module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r>
                        <a:rPr lang="en-US" baseline="0" dirty="0" smtClean="0"/>
                        <a:t> 3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870 module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2025035"/>
            <a:ext cx="5701048" cy="399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9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Solar energy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1,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dunum palm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farm. </a:t>
            </a:r>
          </a:p>
          <a:p>
            <a:pPr marL="0" indent="0">
              <a:buNone/>
            </a:pP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2,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CA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dunum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grapefruit farm. 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29</a:t>
            </a:fld>
            <a:endParaRPr lang="en-US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324" y="1768533"/>
            <a:ext cx="6361352" cy="433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6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 water is a limited and stressed as only a small portion (about 2.5%) of all Earth's water is suitable for direct human use and consumption. </a:t>
            </a: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025" y="1690688"/>
            <a:ext cx="6096000" cy="4362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0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Solar energy 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30</a:t>
            </a:fld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069" y="1825625"/>
            <a:ext cx="5749544" cy="4240324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4558048" cy="4351338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Case1 need 12 solar panel with 24m</a:t>
            </a:r>
            <a:r>
              <a:rPr lang="en-US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CA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15120 NIS </a:t>
            </a:r>
            <a:r>
              <a:rPr lang="en-CA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2 need 46 solar panel .</a:t>
            </a:r>
          </a:p>
        </p:txBody>
      </p:sp>
    </p:spTree>
    <p:extLst>
      <p:ext uri="{BB962C8B-B14F-4D97-AF65-F5344CB8AC3E}">
        <p14:creationId xmlns:p14="http://schemas.microsoft.com/office/powerpoint/2010/main" val="17287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reason for increasing salinity is over pumping in agricultural region.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Desalination word is not about the efficiency. It should be cost effective and energy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up for CED device is not effective; it is suitable for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small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 farming and agriculture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panel is a good choice for one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dunum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farm, but not suitable to all type of trees and plants.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17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32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 is widely used in Jericho; CED has more advantages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RO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" b="3322"/>
          <a:stretch/>
        </p:blipFill>
        <p:spPr>
          <a:xfrm>
            <a:off x="2537138" y="2432952"/>
            <a:ext cx="6954592" cy="384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13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laws and regulations that control the amount of water consumption, type and amount of fertilizers.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research to determine the allowable pumping.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the CED system can be produced in larger quantities and assembled locally.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Make feasibility study for using solar energy panels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54" y="23263"/>
            <a:ext cx="12063046" cy="672922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54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Groundwater is the main source of water for the Palestinians in the West Bank and Gaza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Strip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provides more than 90% of all water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supplies.</a:t>
            </a:r>
          </a:p>
          <a:p>
            <a:pPr marL="0" indent="0">
              <a:buNone/>
            </a:pP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75" y="2774657"/>
            <a:ext cx="6476520" cy="34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2525"/>
            <a:ext cx="10515600" cy="493713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85446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CA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the current situation in Jericho.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 the performance of CED for its suitability to</a:t>
            </a:r>
          </a:p>
          <a:p>
            <a:pPr marL="0" indent="0">
              <a:buNone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treat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brackish water in Jericho for drinking and</a:t>
            </a:r>
          </a:p>
          <a:p>
            <a:pPr marL="0" indent="0">
              <a:buNone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irrigation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purposes.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assess CED operated regular from solar energy</a:t>
            </a:r>
          </a:p>
          <a:p>
            <a:pPr marL="0" indent="0">
              <a:buNone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under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Jericho conditions.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Jericho is located at the east of West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Bank.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lowest city in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(273m below sea level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climate is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arid.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Area is 592.8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Km².</a:t>
            </a:r>
          </a:p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Jericho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almost an agriculture city.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93907" y="897308"/>
            <a:ext cx="4401084" cy="539075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1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127000"/>
            <a:ext cx="10515600" cy="1325563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Quality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75" y="1587500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collected from two sources: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PWA-NWSI.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wells from sampling:</a:t>
            </a:r>
          </a:p>
          <a:p>
            <a:pPr lvl="1"/>
            <a:r>
              <a:rPr lang="de-DE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Nakheel </a:t>
            </a:r>
            <a:r>
              <a:rPr lang="de-DE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endParaRPr lang="de-DE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Sultan </a:t>
            </a:r>
            <a:r>
              <a:rPr lang="de-DE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endParaRPr lang="de-DE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Nweimeh </a:t>
            </a:r>
            <a:r>
              <a:rPr lang="de-DE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endParaRPr lang="de-DE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Iliah </a:t>
            </a:r>
            <a:r>
              <a:rPr lang="de-DE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</a:p>
          <a:p>
            <a:pPr lvl="1"/>
            <a:r>
              <a:rPr lang="en-CA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CA" sz="28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hamadoni</a:t>
            </a:r>
            <a:r>
              <a:rPr lang="en-CA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</a:p>
          <a:p>
            <a:pPr lvl="1"/>
            <a:r>
              <a:rPr lang="en-CA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CA" sz="28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d’aek</a:t>
            </a:r>
            <a:r>
              <a:rPr lang="en-CA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endParaRPr lang="en-CA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38900" y="1452563"/>
            <a:ext cx="4491615" cy="51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Quality</a:t>
            </a:r>
            <a:endParaRPr lang="en-CA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 </a:t>
            </a:r>
            <a:r>
              <a:rPr lang="en-C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been done: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Chloride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TDS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Hardness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Nitrate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Sulfate</a:t>
            </a:r>
            <a:endParaRPr lang="en-C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8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596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14450"/>
            <a:ext cx="10515600" cy="233363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ater quality</a:t>
            </a:r>
            <a:r>
              <a:rPr lang="en-US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6998-3058-42DE-B0E9-7D02997E975F}" type="slidenum">
              <a:rPr lang="en-US" smtClean="0"/>
              <a:t>9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86" y="2137996"/>
            <a:ext cx="10150228" cy="3522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40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46570</TotalTime>
  <Words>856</Words>
  <Application>Microsoft Office PowerPoint</Application>
  <PresentationFormat>مخصص</PresentationFormat>
  <Paragraphs>222</Paragraphs>
  <Slides>34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Office Theme</vt:lpstr>
      <vt:lpstr>Brackish water treatment by CED for drinking &amp; irrigation purposes in Jericho </vt:lpstr>
      <vt:lpstr>Outline</vt:lpstr>
      <vt:lpstr>Introduction </vt:lpstr>
      <vt:lpstr>Introduction </vt:lpstr>
      <vt:lpstr>Objectives </vt:lpstr>
      <vt:lpstr>Study Area</vt:lpstr>
      <vt:lpstr>Water Quality</vt:lpstr>
      <vt:lpstr>Water Quality</vt:lpstr>
      <vt:lpstr> Water quality  </vt:lpstr>
      <vt:lpstr>عرض تقديمي في PowerPoint</vt:lpstr>
      <vt:lpstr>عرض تقديمي في PowerPoint</vt:lpstr>
      <vt:lpstr>عرض تقديمي في PowerPoint</vt:lpstr>
      <vt:lpstr>Desalination</vt:lpstr>
      <vt:lpstr>Methods of Desalination</vt:lpstr>
      <vt:lpstr>Capacitive electro-dialysis (ced)</vt:lpstr>
      <vt:lpstr>Main components of the CED Pilot System</vt:lpstr>
      <vt:lpstr>Experiment in pilot CED</vt:lpstr>
      <vt:lpstr>Experiments in pilot CED</vt:lpstr>
      <vt:lpstr>Experiments in pilot CED</vt:lpstr>
      <vt:lpstr>Experiments in pilot CED</vt:lpstr>
      <vt:lpstr>Experiments in pilot CED</vt:lpstr>
      <vt:lpstr>Experiments in pilot CED</vt:lpstr>
      <vt:lpstr>Applications</vt:lpstr>
      <vt:lpstr>Scaling up the CED pilot system</vt:lpstr>
      <vt:lpstr>عرض تقديمي في PowerPoint</vt:lpstr>
      <vt:lpstr>عرض تقديمي في PowerPoint</vt:lpstr>
      <vt:lpstr>عرض تقديمي في PowerPoint</vt:lpstr>
      <vt:lpstr>Scaling up the CED system</vt:lpstr>
      <vt:lpstr>Solar energy </vt:lpstr>
      <vt:lpstr>Solar energy </vt:lpstr>
      <vt:lpstr>Conclusion</vt:lpstr>
      <vt:lpstr>Conclusion</vt:lpstr>
      <vt:lpstr>Recommendations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muna dilea</dc:creator>
  <cp:lastModifiedBy>future</cp:lastModifiedBy>
  <cp:revision>120</cp:revision>
  <dcterms:created xsi:type="dcterms:W3CDTF">2019-08-26T17:30:55Z</dcterms:created>
  <dcterms:modified xsi:type="dcterms:W3CDTF">2020-01-26T06:49:25Z</dcterms:modified>
</cp:coreProperties>
</file>