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9" r:id="rId2"/>
    <p:sldId id="270" r:id="rId3"/>
    <p:sldId id="268" r:id="rId4"/>
    <p:sldId id="256" r:id="rId5"/>
    <p:sldId id="257" r:id="rId6"/>
    <p:sldId id="258" r:id="rId7"/>
    <p:sldId id="271" r:id="rId8"/>
    <p:sldId id="259" r:id="rId9"/>
    <p:sldId id="292" r:id="rId10"/>
    <p:sldId id="260" r:id="rId11"/>
    <p:sldId id="297" r:id="rId12"/>
    <p:sldId id="326" r:id="rId13"/>
    <p:sldId id="327" r:id="rId14"/>
    <p:sldId id="329" r:id="rId15"/>
    <p:sldId id="333" r:id="rId16"/>
    <p:sldId id="332" r:id="rId17"/>
    <p:sldId id="334" r:id="rId18"/>
    <p:sldId id="296" r:id="rId19"/>
    <p:sldId id="301" r:id="rId20"/>
    <p:sldId id="310" r:id="rId21"/>
    <p:sldId id="308" r:id="rId22"/>
    <p:sldId id="311" r:id="rId23"/>
    <p:sldId id="335" r:id="rId24"/>
    <p:sldId id="298" r:id="rId25"/>
    <p:sldId id="317" r:id="rId26"/>
    <p:sldId id="320" r:id="rId27"/>
    <p:sldId id="322" r:id="rId28"/>
    <p:sldId id="324" r:id="rId29"/>
    <p:sldId id="316" r:id="rId30"/>
    <p:sldId id="325" r:id="rId31"/>
    <p:sldId id="295" r:id="rId32"/>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5958BCD-F202-49E9-9120-B0AE9D3B1FFD}"/>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en-US"/>
          </a:p>
        </p:txBody>
      </p:sp>
      <p:sp>
        <p:nvSpPr>
          <p:cNvPr id="3" name="عنوان فرعي 2">
            <a:extLst>
              <a:ext uri="{FF2B5EF4-FFF2-40B4-BE49-F238E27FC236}">
                <a16:creationId xmlns:a16="http://schemas.microsoft.com/office/drawing/2014/main" id="{C0E5A7E2-4B07-4D61-9F04-BF0F4BE8E8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a:p>
        </p:txBody>
      </p:sp>
      <p:sp>
        <p:nvSpPr>
          <p:cNvPr id="4" name="عنصر نائب للتاريخ 3">
            <a:extLst>
              <a:ext uri="{FF2B5EF4-FFF2-40B4-BE49-F238E27FC236}">
                <a16:creationId xmlns:a16="http://schemas.microsoft.com/office/drawing/2014/main" id="{6B312A88-40AF-48CB-9218-55DC34B9C0B1}"/>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327087F1-6A99-4910-8DD5-1848DE2DE464}"/>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B6A83737-0662-4D39-9E71-E2678289E54A}"/>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178649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7D5AFCE-C023-417A-AC3E-25DECBC58C7B}"/>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AE3175A6-DFCC-4EE0-BC01-1ED15B35794E}"/>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BED48AA5-66C8-4AD6-8040-902E2EBAF5AE}"/>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C0BF0B56-A347-465B-B895-E171FFAFE8BE}"/>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8183C2A7-259B-48C4-AEDE-B6E228B6A03D}"/>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984487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098329B7-E32D-44D8-8ABE-AEEA20938246}"/>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113E9DAD-0DA9-4C53-A8F2-2BECBB72CCA4}"/>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DAA0430D-75FB-4412-A62D-AB2BA75E07EF}"/>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B3957358-1682-442A-AFA8-CA48BDB95CE6}"/>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7A629F59-954F-47D1-9981-FDF80B0832DF}"/>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1281074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FB66572-A3EE-4C92-989C-8F41C503ACCD}"/>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A9E78B2E-F49E-4B74-B027-74665451D028}"/>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AC82CD42-DAAD-4D71-A14B-311E4AF9DFCE}"/>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9914E197-8738-47B5-B1E4-97DA56F8F33A}"/>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948DBCBC-516B-4467-B234-556361F4840B}"/>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1653217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2C057A8-B3C5-474C-BB14-1217FB4C695C}"/>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F9E2C53B-9FF6-4BB8-B2E8-0906733973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5AD2AE64-1D45-4F49-B82A-EA43FC845EBD}"/>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6E28A378-7215-4501-8F49-7DA984226134}"/>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901AD666-5D1F-4B4D-8202-A001AE362DC8}"/>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392078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952A2C-267D-4EA3-A581-7DC04E54B385}"/>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07F6657A-22DA-496D-854E-7CED6989E457}"/>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a:extLst>
              <a:ext uri="{FF2B5EF4-FFF2-40B4-BE49-F238E27FC236}">
                <a16:creationId xmlns:a16="http://schemas.microsoft.com/office/drawing/2014/main" id="{37215F3F-3D82-432E-9ADC-F9E60E8BBB9A}"/>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a:extLst>
              <a:ext uri="{FF2B5EF4-FFF2-40B4-BE49-F238E27FC236}">
                <a16:creationId xmlns:a16="http://schemas.microsoft.com/office/drawing/2014/main" id="{EA941AF3-95C2-4283-87E8-EC271130A50E}"/>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6" name="عنصر نائب للتذييل 5">
            <a:extLst>
              <a:ext uri="{FF2B5EF4-FFF2-40B4-BE49-F238E27FC236}">
                <a16:creationId xmlns:a16="http://schemas.microsoft.com/office/drawing/2014/main" id="{504C3B87-B754-4011-B662-017B5EB66B75}"/>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8E1874D8-76DC-44E7-9A5F-878A49BF72AF}"/>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432857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E47A47B-26DC-4E6F-9F29-A4F20BBDF2A5}"/>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4BBD61AD-2A11-4660-B279-845F148831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4435AC6D-31C9-495F-8EB2-B54703CC374D}"/>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a:extLst>
              <a:ext uri="{FF2B5EF4-FFF2-40B4-BE49-F238E27FC236}">
                <a16:creationId xmlns:a16="http://schemas.microsoft.com/office/drawing/2014/main" id="{DFDBEE3C-5C3D-44F1-8700-F06BA7E70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CDC1E5C5-3A0C-4FD2-AE87-0E52C8CDD276}"/>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a:extLst>
              <a:ext uri="{FF2B5EF4-FFF2-40B4-BE49-F238E27FC236}">
                <a16:creationId xmlns:a16="http://schemas.microsoft.com/office/drawing/2014/main" id="{3E1D865B-50D6-41F8-A277-A2C5C8B81060}"/>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8" name="عنصر نائب للتذييل 7">
            <a:extLst>
              <a:ext uri="{FF2B5EF4-FFF2-40B4-BE49-F238E27FC236}">
                <a16:creationId xmlns:a16="http://schemas.microsoft.com/office/drawing/2014/main" id="{0C81BE39-0C45-4FD8-85FC-9DC6E2F4C8A4}"/>
              </a:ext>
            </a:extLst>
          </p:cNvPr>
          <p:cNvSpPr>
            <a:spLocks noGrp="1"/>
          </p:cNvSpPr>
          <p:nvPr>
            <p:ph type="ftr" sz="quarter" idx="11"/>
          </p:nvPr>
        </p:nvSpPr>
        <p:spPr/>
        <p:txBody>
          <a:bodyPr/>
          <a:lstStyle/>
          <a:p>
            <a:endParaRPr lang="en-US"/>
          </a:p>
        </p:txBody>
      </p:sp>
      <p:sp>
        <p:nvSpPr>
          <p:cNvPr id="9" name="عنصر نائب لرقم الشريحة 8">
            <a:extLst>
              <a:ext uri="{FF2B5EF4-FFF2-40B4-BE49-F238E27FC236}">
                <a16:creationId xmlns:a16="http://schemas.microsoft.com/office/drawing/2014/main" id="{1897C908-FCA2-436B-BCCC-13C4FB844E7F}"/>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205666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09BE03B-5399-49A3-90B0-9177E5683822}"/>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تاريخ 2">
            <a:extLst>
              <a:ext uri="{FF2B5EF4-FFF2-40B4-BE49-F238E27FC236}">
                <a16:creationId xmlns:a16="http://schemas.microsoft.com/office/drawing/2014/main" id="{4A7CA540-49F8-4ECE-9659-EAC2A08C6410}"/>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4" name="عنصر نائب للتذييل 3">
            <a:extLst>
              <a:ext uri="{FF2B5EF4-FFF2-40B4-BE49-F238E27FC236}">
                <a16:creationId xmlns:a16="http://schemas.microsoft.com/office/drawing/2014/main" id="{013DF99A-624D-4BE6-9C41-0ABB267E2D59}"/>
              </a:ext>
            </a:extLst>
          </p:cNvPr>
          <p:cNvSpPr>
            <a:spLocks noGrp="1"/>
          </p:cNvSpPr>
          <p:nvPr>
            <p:ph type="ftr" sz="quarter" idx="11"/>
          </p:nvPr>
        </p:nvSpPr>
        <p:spPr/>
        <p:txBody>
          <a:bodyPr/>
          <a:lstStyle/>
          <a:p>
            <a:endParaRPr lang="en-US"/>
          </a:p>
        </p:txBody>
      </p:sp>
      <p:sp>
        <p:nvSpPr>
          <p:cNvPr id="5" name="عنصر نائب لرقم الشريحة 4">
            <a:extLst>
              <a:ext uri="{FF2B5EF4-FFF2-40B4-BE49-F238E27FC236}">
                <a16:creationId xmlns:a16="http://schemas.microsoft.com/office/drawing/2014/main" id="{C6FEB331-1CF3-4717-8389-D4FBCE1ABDBF}"/>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140569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6A888CE9-EFA8-4904-963E-294823F933A6}"/>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3" name="عنصر نائب للتذييل 2">
            <a:extLst>
              <a:ext uri="{FF2B5EF4-FFF2-40B4-BE49-F238E27FC236}">
                <a16:creationId xmlns:a16="http://schemas.microsoft.com/office/drawing/2014/main" id="{560207B1-BDEC-47C5-9FA5-A147E508CC7D}"/>
              </a:ext>
            </a:extLst>
          </p:cNvPr>
          <p:cNvSpPr>
            <a:spLocks noGrp="1"/>
          </p:cNvSpPr>
          <p:nvPr>
            <p:ph type="ftr" sz="quarter" idx="11"/>
          </p:nvPr>
        </p:nvSpPr>
        <p:spPr/>
        <p:txBody>
          <a:bodyPr/>
          <a:lstStyle/>
          <a:p>
            <a:endParaRPr lang="en-US"/>
          </a:p>
        </p:txBody>
      </p:sp>
      <p:sp>
        <p:nvSpPr>
          <p:cNvPr id="4" name="عنصر نائب لرقم الشريحة 3">
            <a:extLst>
              <a:ext uri="{FF2B5EF4-FFF2-40B4-BE49-F238E27FC236}">
                <a16:creationId xmlns:a16="http://schemas.microsoft.com/office/drawing/2014/main" id="{52F8CC24-FBE1-4AD2-BBA7-1305DE051598}"/>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3406320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CE5D18B-CCB8-4010-93E1-DE59A404BAE1}"/>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DDE339F6-23DD-4D33-91A2-9CD357B0D3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a:extLst>
              <a:ext uri="{FF2B5EF4-FFF2-40B4-BE49-F238E27FC236}">
                <a16:creationId xmlns:a16="http://schemas.microsoft.com/office/drawing/2014/main" id="{CC2683DB-C69C-472C-B7DA-5BD00F53D0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3C005C2E-D65A-44D0-8EF6-CB93BE626144}"/>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6" name="عنصر نائب للتذييل 5">
            <a:extLst>
              <a:ext uri="{FF2B5EF4-FFF2-40B4-BE49-F238E27FC236}">
                <a16:creationId xmlns:a16="http://schemas.microsoft.com/office/drawing/2014/main" id="{90451C5B-BD59-4E14-939F-4AD39378DFBC}"/>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69CCEDE8-7FED-4AAF-93D0-FE50DB8293AD}"/>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1400248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7128576-7860-4AF9-91E8-31EF155FD3F5}"/>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صورة 2">
            <a:extLst>
              <a:ext uri="{FF2B5EF4-FFF2-40B4-BE49-F238E27FC236}">
                <a16:creationId xmlns:a16="http://schemas.microsoft.com/office/drawing/2014/main" id="{5A03DB52-DEF7-41FD-BDBF-A027068990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a:extLst>
              <a:ext uri="{FF2B5EF4-FFF2-40B4-BE49-F238E27FC236}">
                <a16:creationId xmlns:a16="http://schemas.microsoft.com/office/drawing/2014/main" id="{E0F41EBB-01F1-4F5E-9125-B7DAB6235F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6BB76C44-B8F1-4785-8BF5-F995BFFC1737}"/>
              </a:ext>
            </a:extLst>
          </p:cNvPr>
          <p:cNvSpPr>
            <a:spLocks noGrp="1"/>
          </p:cNvSpPr>
          <p:nvPr>
            <p:ph type="dt" sz="half" idx="10"/>
          </p:nvPr>
        </p:nvSpPr>
        <p:spPr/>
        <p:txBody>
          <a:bodyPr/>
          <a:lstStyle/>
          <a:p>
            <a:fld id="{4F9A1160-7EA4-4404-9627-417E7FFEDAF6}" type="datetimeFigureOut">
              <a:rPr lang="en-US" smtClean="0"/>
              <a:t>5/29/2022</a:t>
            </a:fld>
            <a:endParaRPr lang="en-US"/>
          </a:p>
        </p:txBody>
      </p:sp>
      <p:sp>
        <p:nvSpPr>
          <p:cNvPr id="6" name="عنصر نائب للتذييل 5">
            <a:extLst>
              <a:ext uri="{FF2B5EF4-FFF2-40B4-BE49-F238E27FC236}">
                <a16:creationId xmlns:a16="http://schemas.microsoft.com/office/drawing/2014/main" id="{CD258432-C169-4A1E-A6B1-CB9D10DBDB7E}"/>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6BF5A04C-E7C1-4F01-B949-6AD30969CF91}"/>
              </a:ext>
            </a:extLst>
          </p:cNvPr>
          <p:cNvSpPr>
            <a:spLocks noGrp="1"/>
          </p:cNvSpPr>
          <p:nvPr>
            <p:ph type="sldNum" sz="quarter" idx="12"/>
          </p:nvPr>
        </p:nvSpPr>
        <p:spPr/>
        <p:txBody>
          <a:bodyPr/>
          <a:lstStyle/>
          <a:p>
            <a:fld id="{FABA0C91-5534-41E9-85C0-129E17213974}" type="slidenum">
              <a:rPr lang="en-US" smtClean="0"/>
              <a:t>‹#›</a:t>
            </a:fld>
            <a:endParaRPr lang="en-US"/>
          </a:p>
        </p:txBody>
      </p:sp>
    </p:spTree>
    <p:extLst>
      <p:ext uri="{BB962C8B-B14F-4D97-AF65-F5344CB8AC3E}">
        <p14:creationId xmlns:p14="http://schemas.microsoft.com/office/powerpoint/2010/main" val="2832918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B568B985-6835-4374-90BF-5B3D4435365C}"/>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4802F249-02E5-45A1-8DCC-B5C6001AB846}"/>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EA00E83E-095E-4CB3-9427-D2F70738E273}"/>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F9A1160-7EA4-4404-9627-417E7FFEDAF6}" type="datetimeFigureOut">
              <a:rPr lang="en-US" smtClean="0"/>
              <a:t>5/29/2022</a:t>
            </a:fld>
            <a:endParaRPr lang="en-US"/>
          </a:p>
        </p:txBody>
      </p:sp>
      <p:sp>
        <p:nvSpPr>
          <p:cNvPr id="5" name="عنصر نائب للتذييل 4">
            <a:extLst>
              <a:ext uri="{FF2B5EF4-FFF2-40B4-BE49-F238E27FC236}">
                <a16:creationId xmlns:a16="http://schemas.microsoft.com/office/drawing/2014/main" id="{0F685A83-E6BA-485E-A4DB-6BA9AB2FF5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a:extLst>
              <a:ext uri="{FF2B5EF4-FFF2-40B4-BE49-F238E27FC236}">
                <a16:creationId xmlns:a16="http://schemas.microsoft.com/office/drawing/2014/main" id="{8F5CDCA2-47E8-4CD0-9645-732FD06DA3DD}"/>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BA0C91-5534-41E9-85C0-129E17213974}" type="slidenum">
              <a:rPr lang="en-US" smtClean="0"/>
              <a:t>‹#›</a:t>
            </a:fld>
            <a:endParaRPr lang="en-US"/>
          </a:p>
        </p:txBody>
      </p:sp>
    </p:spTree>
    <p:extLst>
      <p:ext uri="{BB962C8B-B14F-4D97-AF65-F5344CB8AC3E}">
        <p14:creationId xmlns:p14="http://schemas.microsoft.com/office/powerpoint/2010/main" val="1280202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11.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slide" Target="slide8.xml"/><Relationship Id="rId4" Type="http://schemas.openxmlformats.org/officeDocument/2006/relationships/slide" Target="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9.png"/><Relationship Id="rId7"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0.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47.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slide" Target="slide8.xml"/><Relationship Id="rId4" Type="http://schemas.openxmlformats.org/officeDocument/2006/relationships/slide" Target="slide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53.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slide" Target="slide8.xml"/><Relationship Id="rId4" Type="http://schemas.openxmlformats.org/officeDocument/2006/relationships/slide" Target="slide6.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60.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slide" Target="slide8.xml"/><Relationship Id="rId4" Type="http://schemas.openxmlformats.org/officeDocument/2006/relationships/slide" Target="slide6.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 Target="slide10.xml"/><Relationship Id="rId5" Type="http://schemas.openxmlformats.org/officeDocument/2006/relationships/slide" Target="slide8.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6.xml"/><Relationship Id="rId7" Type="http://schemas.openxmlformats.org/officeDocument/2006/relationships/image" Target="../media/image7.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10.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7.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slide" Target="slide10.xml"/><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10.png"/><Relationship Id="rId2" Type="http://schemas.openxmlformats.org/officeDocument/2006/relationships/slide" Target="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slide" Target="slide10.xml"/><Relationship Id="rId4" Type="http://schemas.openxmlformats.org/officeDocument/2006/relationships/slide" Target="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9408072"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مربع نص 8" hidden="1">
            <a:extLst>
              <a:ext uri="{FF2B5EF4-FFF2-40B4-BE49-F238E27FC236}">
                <a16:creationId xmlns:a16="http://schemas.microsoft.com/office/drawing/2014/main" id="{3EE155CA-257B-4FD1-9ECF-1398006DF8C4}"/>
              </a:ext>
            </a:extLst>
          </p:cNvPr>
          <p:cNvSpPr txBox="1"/>
          <p:nvPr/>
        </p:nvSpPr>
        <p:spPr>
          <a:xfrm>
            <a:off x="673505" y="3770297"/>
            <a:ext cx="7187388" cy="523220"/>
          </a:xfrm>
          <a:prstGeom prst="rect">
            <a:avLst/>
          </a:prstGeom>
          <a:noFill/>
        </p:spPr>
        <p:txBody>
          <a:bodyPr wrap="square" rtlCol="0">
            <a:spAutoFit/>
          </a:bodyPr>
          <a:lstStyle/>
          <a:p>
            <a:pPr algn="ctr"/>
            <a:r>
              <a:rPr lang="en-US" sz="2800" dirty="0">
                <a:ln w="0"/>
                <a:effectLst>
                  <a:outerShdw blurRad="38100" dist="19050" dir="2700000" algn="tl" rotWithShape="0">
                    <a:schemeClr val="dk1">
                      <a:alpha val="40000"/>
                    </a:schemeClr>
                  </a:outerShdw>
                </a:effectLst>
                <a:latin typeface="BankGothic Md BT" panose="020B0807020203060204" pitchFamily="34" charset="0"/>
              </a:rPr>
              <a:t>to Graduation Project 1</a:t>
            </a:r>
            <a:endParaRPr lang="en-US" sz="2800" dirty="0"/>
          </a:p>
        </p:txBody>
      </p:sp>
      <p:cxnSp>
        <p:nvCxnSpPr>
          <p:cNvPr id="12" name="رابط مستقيم 11">
            <a:extLst>
              <a:ext uri="{FF2B5EF4-FFF2-40B4-BE49-F238E27FC236}">
                <a16:creationId xmlns:a16="http://schemas.microsoft.com/office/drawing/2014/main" id="{057AE1A9-BCDE-4F5B-89F8-4E0A4F98649C}"/>
              </a:ext>
            </a:extLst>
          </p:cNvPr>
          <p:cNvCxnSpPr>
            <a:cxnSpLocks/>
          </p:cNvCxnSpPr>
          <p:nvPr/>
        </p:nvCxnSpPr>
        <p:spPr>
          <a:xfrm>
            <a:off x="1929579" y="3804045"/>
            <a:ext cx="4675239" cy="0"/>
          </a:xfrm>
          <a:prstGeom prst="line">
            <a:avLst/>
          </a:prstGeom>
          <a:ln w="57150"/>
        </p:spPr>
        <p:style>
          <a:lnRef idx="1">
            <a:schemeClr val="dk1"/>
          </a:lnRef>
          <a:fillRef idx="0">
            <a:schemeClr val="dk1"/>
          </a:fillRef>
          <a:effectRef idx="0">
            <a:schemeClr val="dk1"/>
          </a:effectRef>
          <a:fontRef idx="minor">
            <a:schemeClr val="tx1"/>
          </a:fontRef>
        </p:style>
      </p:cxnSp>
      <p:sp>
        <p:nvSpPr>
          <p:cNvPr id="22" name="مربع نص 21" hidden="1">
            <a:extLst>
              <a:ext uri="{FF2B5EF4-FFF2-40B4-BE49-F238E27FC236}">
                <a16:creationId xmlns:a16="http://schemas.microsoft.com/office/drawing/2014/main" id="{AFDBA5BD-0D8E-4A44-8B54-ACCA869F2EF3}"/>
              </a:ext>
            </a:extLst>
          </p:cNvPr>
          <p:cNvSpPr txBox="1"/>
          <p:nvPr/>
        </p:nvSpPr>
        <p:spPr>
          <a:xfrm>
            <a:off x="2179795" y="2816189"/>
            <a:ext cx="3770243" cy="1477328"/>
          </a:xfrm>
          <a:prstGeom prst="rect">
            <a:avLst/>
          </a:prstGeom>
          <a:noFill/>
        </p:spPr>
        <p:txBody>
          <a:bodyPr wrap="square" rtlCol="0">
            <a:spAutoFit/>
          </a:bodyPr>
          <a:lstStyle/>
          <a:p>
            <a:pPr algn="ctr"/>
            <a:r>
              <a:rPr lang="en-US" sz="5400" dirty="0">
                <a:ln w="0"/>
                <a:effectLst>
                  <a:outerShdw blurRad="38100" dist="19050" dir="2700000" algn="tl" rotWithShape="0">
                    <a:schemeClr val="dk1">
                      <a:alpha val="40000"/>
                    </a:schemeClr>
                  </a:outerShdw>
                </a:effectLst>
                <a:latin typeface="BankGothic Md BT" panose="020B0807020203060204" pitchFamily="34" charset="0"/>
              </a:rPr>
              <a:t>Welcome</a:t>
            </a:r>
            <a:endParaRPr lang="ar-SA" sz="2800" dirty="0">
              <a:ln w="0"/>
              <a:effectLst>
                <a:outerShdw blurRad="38100" dist="19050" dir="2700000" algn="tl" rotWithShape="0">
                  <a:schemeClr val="dk1">
                    <a:alpha val="40000"/>
                  </a:schemeClr>
                </a:outerShdw>
              </a:effectLst>
              <a:latin typeface="BankGothic Md BT" panose="020B0807020203060204" pitchFamily="34" charset="0"/>
            </a:endParaRPr>
          </a:p>
          <a:p>
            <a:pPr algn="ctr"/>
            <a:endParaRPr lang="en-US" sz="3600" dirty="0"/>
          </a:p>
        </p:txBody>
      </p:sp>
      <p:pic>
        <p:nvPicPr>
          <p:cNvPr id="3" name="صورة 2">
            <a:extLst>
              <a:ext uri="{FF2B5EF4-FFF2-40B4-BE49-F238E27FC236}">
                <a16:creationId xmlns:a16="http://schemas.microsoft.com/office/drawing/2014/main" id="{B4972CAF-6096-4BF8-8538-66387490F6B3}"/>
              </a:ext>
            </a:extLst>
          </p:cNvPr>
          <p:cNvPicPr>
            <a:picLocks noChangeAspect="1"/>
          </p:cNvPicPr>
          <p:nvPr/>
        </p:nvPicPr>
        <p:blipFill rotWithShape="1">
          <a:blip r:embed="rId2"/>
          <a:srcRect t="-45398" b="75024"/>
          <a:stretch/>
        </p:blipFill>
        <p:spPr>
          <a:xfrm>
            <a:off x="1967710" y="2641359"/>
            <a:ext cx="4194412" cy="1162686"/>
          </a:xfrm>
          <a:prstGeom prst="rect">
            <a:avLst/>
          </a:prstGeom>
        </p:spPr>
      </p:pic>
      <p:pic>
        <p:nvPicPr>
          <p:cNvPr id="4" name="صورة 3">
            <a:extLst>
              <a:ext uri="{FF2B5EF4-FFF2-40B4-BE49-F238E27FC236}">
                <a16:creationId xmlns:a16="http://schemas.microsoft.com/office/drawing/2014/main" id="{3DB816A0-5BDB-4139-9EF0-34CF7F1FD4D6}"/>
              </a:ext>
            </a:extLst>
          </p:cNvPr>
          <p:cNvPicPr>
            <a:picLocks noChangeAspect="1"/>
          </p:cNvPicPr>
          <p:nvPr/>
        </p:nvPicPr>
        <p:blipFill rotWithShape="1">
          <a:blip r:embed="rId3"/>
          <a:srcRect t="74769" b="-58780"/>
          <a:stretch/>
        </p:blipFill>
        <p:spPr>
          <a:xfrm>
            <a:off x="673505" y="3804045"/>
            <a:ext cx="7193903" cy="665827"/>
          </a:xfrm>
          <a:prstGeom prst="rect">
            <a:avLst/>
          </a:prstGeom>
        </p:spPr>
      </p:pic>
    </p:spTree>
    <p:extLst>
      <p:ext uri="{BB962C8B-B14F-4D97-AF65-F5344CB8AC3E}">
        <p14:creationId xmlns:p14="http://schemas.microsoft.com/office/powerpoint/2010/main" val="856874997"/>
      </p:ext>
    </p:extLst>
  </p:cSld>
  <p:clrMapOvr>
    <a:masterClrMapping/>
  </p:clrMapOvr>
  <mc:AlternateContent xmlns:mc="http://schemas.openxmlformats.org/markup-compatibility/2006" xmlns:p14="http://schemas.microsoft.com/office/powerpoint/2010/main">
    <mc:Choice Requires="p14">
      <p:transition spd="slow" p14:dur="15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71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71000">
                                          <p:cBhvr additive="base">
                                            <p:cTn id="7" dur="2000" fill="hold"/>
                                            <p:tgtEl>
                                              <p:spTgt spid="12"/>
                                            </p:tgtEl>
                                            <p:attrNameLst>
                                              <p:attrName>ppt_x</p:attrName>
                                            </p:attrNameLst>
                                          </p:cBhvr>
                                          <p:tavLst>
                                            <p:tav tm="0">
                                              <p:val>
                                                <p:strVal val="0-#ppt_w/2"/>
                                              </p:val>
                                            </p:tav>
                                            <p:tav tm="100000">
                                              <p:val>
                                                <p:strVal val="#ppt_x"/>
                                              </p:val>
                                            </p:tav>
                                          </p:tavLst>
                                        </p:anim>
                                        <p:anim calcmode="lin" valueType="num" p14:bounceEnd="71000">
                                          <p:cBhvr additive="base">
                                            <p:cTn id="8" dur="2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0-#ppt_w/2"/>
                                              </p:val>
                                            </p:tav>
                                            <p:tav tm="100000">
                                              <p:val>
                                                <p:strVal val="#ppt_x"/>
                                              </p:val>
                                            </p:tav>
                                          </p:tavLst>
                                        </p:anim>
                                        <p:anim calcmode="lin" valueType="num">
                                          <p:cBhvr additive="base">
                                            <p:cTn id="8" dur="2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مربع نص 39">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41" name="مستطيل 40">
            <a:extLst>
              <a:ext uri="{FF2B5EF4-FFF2-40B4-BE49-F238E27FC236}">
                <a16:creationId xmlns:a16="http://schemas.microsoft.com/office/drawing/2014/main" id="{8592A5EC-0C54-4969-8BA6-1ED40166A0D3}"/>
              </a:ext>
            </a:extLst>
          </p:cNvPr>
          <p:cNvSpPr/>
          <p:nvPr/>
        </p:nvSpPr>
        <p:spPr>
          <a:xfrm>
            <a:off x="5896157" y="276466"/>
            <a:ext cx="1190045"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4" name="مستطيل 23">
            <a:extLst>
              <a:ext uri="{FF2B5EF4-FFF2-40B4-BE49-F238E27FC236}">
                <a16:creationId xmlns:a16="http://schemas.microsoft.com/office/drawing/2014/main" id="{2FE400A3-61E4-472B-89D8-91938E97BBF2}"/>
              </a:ext>
            </a:extLst>
          </p:cNvPr>
          <p:cNvSpPr/>
          <p:nvPr/>
        </p:nvSpPr>
        <p:spPr>
          <a:xfrm>
            <a:off x="11232734"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569120" y="1613142"/>
            <a:ext cx="7061691" cy="1323439"/>
          </a:xfrm>
          <a:prstGeom prst="rect">
            <a:avLst/>
          </a:prstGeom>
          <a:noFill/>
        </p:spPr>
        <p:txBody>
          <a:bodyPr wrap="square" lIns="91440" tIns="45720" rIns="91440" bIns="45720">
            <a:spAutoFit/>
          </a:bodyPr>
          <a:lstStyle/>
          <a:p>
            <a:pPr algn="ctr"/>
            <a:r>
              <a:rPr lang="en-US" sz="4000" b="1" dirty="0">
                <a:ln w="0"/>
                <a:gradFill flip="none" rotWithShape="1">
                  <a:gsLst>
                    <a:gs pos="0">
                      <a:schemeClr val="accent3">
                        <a:lumMod val="68000"/>
                      </a:schemeClr>
                    </a:gs>
                    <a:gs pos="100000">
                      <a:schemeClr val="accent3">
                        <a:lumMod val="4000"/>
                      </a:schemeClr>
                    </a:gs>
                  </a:gsLst>
                  <a:path path="circle">
                    <a:fillToRect l="100000" t="100000"/>
                  </a:path>
                  <a:tileRect r="-100000" b="-100000"/>
                </a:gradFill>
                <a:effectLst>
                  <a:outerShdw blurRad="330200" dist="38100" sx="108000" sy="108000" algn="l" rotWithShape="0">
                    <a:prstClr val="black">
                      <a:alpha val="0"/>
                    </a:prstClr>
                  </a:outerShdw>
                  <a:reflection stA="15000" endPos="26000" dist="50800" dir="5400000" sy="-100000" algn="bl" rotWithShape="0"/>
                </a:effectLst>
              </a:rPr>
              <a:t>Design of a Dough Slicing Machine</a:t>
            </a:r>
            <a:r>
              <a:rPr lang="en-US" sz="4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rPr>
              <a:t> </a:t>
            </a:r>
            <a:endParaRPr lang="ar-SA" sz="4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5"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pic>
        <p:nvPicPr>
          <p:cNvPr id="19" name="صورة 18">
            <a:extLst>
              <a:ext uri="{FF2B5EF4-FFF2-40B4-BE49-F238E27FC236}">
                <a16:creationId xmlns:a16="http://schemas.microsoft.com/office/drawing/2014/main" id="{6EC296BA-2C31-4099-B299-34759BA9EB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7638C5EB-5C12-0BF0-0BF9-031944D73D1D}"/>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D67AB977-BAE4-487B-B0A9-36439FB9A189}"/>
              </a:ext>
            </a:extLst>
          </p:cNvPr>
          <p:cNvSpPr txBox="1"/>
          <p:nvPr/>
        </p:nvSpPr>
        <p:spPr>
          <a:xfrm>
            <a:off x="2718882" y="731674"/>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17123301-5699-D485-EF73-CBD0AD6BCA01}"/>
              </a:ext>
            </a:extLst>
          </p:cNvPr>
          <p:cNvSpPr txBox="1"/>
          <p:nvPr/>
        </p:nvSpPr>
        <p:spPr>
          <a:xfrm>
            <a:off x="4241920" y="737823"/>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pic>
        <p:nvPicPr>
          <p:cNvPr id="4" name="صورة 3">
            <a:extLst>
              <a:ext uri="{FF2B5EF4-FFF2-40B4-BE49-F238E27FC236}">
                <a16:creationId xmlns:a16="http://schemas.microsoft.com/office/drawing/2014/main" id="{2C0C92C1-17D4-42DF-568E-5D2708CFBA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5520" y="1033421"/>
            <a:ext cx="3220826" cy="3852629"/>
          </a:xfrm>
          <a:prstGeom prst="rect">
            <a:avLst/>
          </a:prstGeom>
        </p:spPr>
      </p:pic>
      <p:sp>
        <p:nvSpPr>
          <p:cNvPr id="2" name="مربع نص 1">
            <a:extLst>
              <a:ext uri="{FF2B5EF4-FFF2-40B4-BE49-F238E27FC236}">
                <a16:creationId xmlns:a16="http://schemas.microsoft.com/office/drawing/2014/main" id="{A4E06786-94F9-26F1-0671-9C06784DF7C7}"/>
              </a:ext>
            </a:extLst>
          </p:cNvPr>
          <p:cNvSpPr txBox="1"/>
          <p:nvPr/>
        </p:nvSpPr>
        <p:spPr>
          <a:xfrm>
            <a:off x="476369" y="4680811"/>
            <a:ext cx="5052187" cy="830997"/>
          </a:xfrm>
          <a:prstGeom prst="rect">
            <a:avLst/>
          </a:prstGeom>
          <a:noFill/>
        </p:spPr>
        <p:txBody>
          <a:bodyPr wrap="square" rtlCol="0">
            <a:spAutoFit/>
          </a:bodyPr>
          <a:lstStyle/>
          <a:p>
            <a:pPr marL="342900" indent="-342900" algn="l" rtl="0">
              <a:buFont typeface="Arial" panose="020B0604020202020204" pitchFamily="34" charset="0"/>
              <a:buChar char="•"/>
            </a:pPr>
            <a:r>
              <a:rPr lang="en-US" sz="2400" b="1" dirty="0"/>
              <a:t>This chapter explains the equations for the main parts of the machine</a:t>
            </a:r>
          </a:p>
        </p:txBody>
      </p:sp>
    </p:spTree>
    <p:extLst>
      <p:ext uri="{BB962C8B-B14F-4D97-AF65-F5344CB8AC3E}">
        <p14:creationId xmlns:p14="http://schemas.microsoft.com/office/powerpoint/2010/main" val="3888417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1000"/>
                                        <p:tgtEl>
                                          <p:spTgt spid="1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inVertical)">
                                      <p:cBhvr>
                                        <p:cTn id="15" dur="500"/>
                                        <p:tgtEl>
                                          <p:spTgt spid="4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barn(inVertical)">
                                      <p:cBhvr>
                                        <p:cTn id="18" dur="500"/>
                                        <p:tgtEl>
                                          <p:spTgt spid="40"/>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barn(inVertical)">
                                      <p:cBhvr>
                                        <p:cTn id="21" dur="500"/>
                                        <p:tgtEl>
                                          <p:spTgt spid="39"/>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barn(inVertical)">
                                      <p:cBhvr>
                                        <p:cTn id="24" dur="500"/>
                                        <p:tgtEl>
                                          <p:spTgt spid="34"/>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barn(inVertical)">
                                      <p:cBhvr>
                                        <p:cTn id="27" dur="500"/>
                                        <p:tgtEl>
                                          <p:spTgt spid="3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barn(inVertical)">
                                      <p:cBhvr>
                                        <p:cTn id="30" dur="500"/>
                                        <p:tgtEl>
                                          <p:spTgt spid="3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randombar(horizontal)">
                                      <p:cBhvr>
                                        <p:cTn id="33" dur="1000"/>
                                        <p:tgtEl>
                                          <p:spTgt spid="27"/>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arn(inVertical)">
                                      <p:cBhvr>
                                        <p:cTn id="39" dur="500"/>
                                        <p:tgtEl>
                                          <p:spTgt spid="20"/>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arn(inVertical)">
                                      <p:cBhvr>
                                        <p:cTn id="42" dur="500"/>
                                        <p:tgtEl>
                                          <p:spTgt spid="22"/>
                                        </p:tgtEl>
                                      </p:cBhvr>
                                    </p:animEffect>
                                  </p:childTnLst>
                                </p:cTn>
                              </p:par>
                              <p:par>
                                <p:cTn id="43" presetID="2" presetClass="entr" presetSubtype="4"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1000" fill="hold"/>
                                        <p:tgtEl>
                                          <p:spTgt spid="4"/>
                                        </p:tgtEl>
                                        <p:attrNameLst>
                                          <p:attrName>ppt_x</p:attrName>
                                        </p:attrNameLst>
                                      </p:cBhvr>
                                      <p:tavLst>
                                        <p:tav tm="0">
                                          <p:val>
                                            <p:strVal val="#ppt_x"/>
                                          </p:val>
                                        </p:tav>
                                        <p:tav tm="100000">
                                          <p:val>
                                            <p:strVal val="#ppt_x"/>
                                          </p:val>
                                        </p:tav>
                                      </p:tavLst>
                                    </p:anim>
                                    <p:anim calcmode="lin" valueType="num">
                                      <p:cBhvr additive="base">
                                        <p:cTn id="46" dur="1000" fill="hold"/>
                                        <p:tgtEl>
                                          <p:spTgt spid="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1000" fill="hold"/>
                                        <p:tgtEl>
                                          <p:spTgt spid="2"/>
                                        </p:tgtEl>
                                        <p:attrNameLst>
                                          <p:attrName>ppt_x</p:attrName>
                                        </p:attrNameLst>
                                      </p:cBhvr>
                                      <p:tavLst>
                                        <p:tav tm="0">
                                          <p:val>
                                            <p:strVal val="#ppt_x"/>
                                          </p:val>
                                        </p:tav>
                                        <p:tav tm="100000">
                                          <p:val>
                                            <p:strVal val="#ppt_x"/>
                                          </p:val>
                                        </p:tav>
                                      </p:tavLst>
                                    </p:anim>
                                    <p:anim calcmode="lin" valueType="num">
                                      <p:cBhvr additive="base">
                                        <p:cTn id="50"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3" grpId="0"/>
      <p:bldP spid="41" grpId="0" animBg="1"/>
      <p:bldP spid="24" grpId="0" animBg="1"/>
      <p:bldP spid="27" grpId="0"/>
      <p:bldP spid="34" grpId="0"/>
      <p:bldP spid="38" grpId="0"/>
      <p:bldP spid="39" grpId="0"/>
      <p:bldP spid="18" grpId="0"/>
      <p:bldP spid="20" grpId="0"/>
      <p:bldP spid="22"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412023" y="1822995"/>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Screw conveyors</a:t>
            </a:r>
            <a:endParaRPr lang="en-US" sz="2400" b="1" dirty="0"/>
          </a:p>
        </p:txBody>
      </p:sp>
      <p:pic>
        <p:nvPicPr>
          <p:cNvPr id="9" name="Picture 30">
            <a:extLst>
              <a:ext uri="{FF2B5EF4-FFF2-40B4-BE49-F238E27FC236}">
                <a16:creationId xmlns:a16="http://schemas.microsoft.com/office/drawing/2014/main" id="{E411187B-FA05-7D0F-77C8-4FAFE4B034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4008" y="2151935"/>
            <a:ext cx="5765023" cy="2772153"/>
          </a:xfrm>
          <a:prstGeom prst="rect">
            <a:avLst/>
          </a:prstGeom>
        </p:spPr>
      </p:pic>
      <mc:AlternateContent xmlns:mc="http://schemas.openxmlformats.org/markup-compatibility/2006" xmlns:a14="http://schemas.microsoft.com/office/drawing/2010/main">
        <mc:Choice Requires="a14">
          <p:sp>
            <p:nvSpPr>
              <p:cNvPr id="6" name="مربع نص 5">
                <a:extLst>
                  <a:ext uri="{FF2B5EF4-FFF2-40B4-BE49-F238E27FC236}">
                    <a16:creationId xmlns:a16="http://schemas.microsoft.com/office/drawing/2014/main" id="{A962F9F5-132E-24CA-5988-7D2107DA0F1E}"/>
                  </a:ext>
                </a:extLst>
              </p:cNvPr>
              <p:cNvSpPr txBox="1"/>
              <p:nvPr/>
            </p:nvSpPr>
            <p:spPr>
              <a:xfrm>
                <a:off x="609600" y="2743200"/>
                <a:ext cx="4589858" cy="2862322"/>
              </a:xfrm>
              <a:prstGeom prst="rect">
                <a:avLst/>
              </a:prstGeom>
              <a:noFill/>
            </p:spPr>
            <p:txBody>
              <a:bodyPr wrap="square" rtlCol="0">
                <a:spAutoFit/>
              </a:bodyPr>
              <a:lstStyle/>
              <a:p>
                <a:pPr marL="0" marR="0" algn="just" rtl="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Times New Roman" panose="02020603050405020304" pitchFamily="18" charset="0"/>
                        </a:rPr>
                        <m:t>𝑷</m:t>
                      </m:r>
                      <m:r>
                        <a:rPr lang="en-US" sz="1800">
                          <a:effectLst/>
                          <a:latin typeface="Cambria Math" panose="02040503050406030204" pitchFamily="18" charset="0"/>
                          <a:ea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rPr>
                        <m:t>𝑷𝒊𝒕𝒄𝒉</m:t>
                      </m:r>
                    </m:oMath>
                  </m:oMathPara>
                </a14:m>
                <a:endParaRPr lang="en-US" sz="1800" dirty="0">
                  <a:effectLst/>
                  <a:latin typeface="Times New Roman" panose="02020603050405020304" pitchFamily="18" charset="0"/>
                  <a:ea typeface="Times New Roman" panose="02020603050405020304" pitchFamily="18" charset="0"/>
                </a:endParaRPr>
              </a:p>
              <a:p>
                <a:pPr marL="0" marR="0" algn="just" rtl="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𝐷</m:t>
                          </m:r>
                        </m:e>
                        <m:sub>
                          <m:r>
                            <a:rPr lang="en-US" sz="1800" i="1">
                              <a:effectLst/>
                              <a:latin typeface="Cambria Math" panose="02040503050406030204" pitchFamily="18" charset="0"/>
                              <a:ea typeface="Times New Roman" panose="02020603050405020304" pitchFamily="18" charset="0"/>
                            </a:rPr>
                            <m:t>1</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𝐷𝑖𝑎𝑚𝑒𝑡𝑒𝑟</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𝑓𝑖𝑟𝑠𝑡</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𝑓𝑙𝑖𝑔</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𝑐𝑜𝑛𝑒</m:t>
                      </m:r>
                    </m:oMath>
                  </m:oMathPara>
                </a14:m>
                <a:endParaRPr lang="en-US" sz="1800" dirty="0">
                  <a:effectLst/>
                  <a:latin typeface="Times New Roman" panose="02020603050405020304" pitchFamily="18" charset="0"/>
                  <a:ea typeface="Times New Roman" panose="02020603050405020304" pitchFamily="18" charset="0"/>
                </a:endParaRPr>
              </a:p>
              <a:p>
                <a:pPr marL="0" marR="0" algn="l" rtl="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𝐷</m:t>
                          </m:r>
                        </m:e>
                        <m:sub>
                          <m:r>
                            <a:rPr lang="en-US" sz="1800" i="1">
                              <a:effectLst/>
                              <a:latin typeface="Cambria Math" panose="02040503050406030204" pitchFamily="18" charset="0"/>
                              <a:ea typeface="Times New Roman" panose="02020603050405020304" pitchFamily="18" charset="0"/>
                            </a:rPr>
                            <m:t>2</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𝐷𝑖𝑎𝑚𝑒𝑡𝑒𝑟</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𝑠𝑒𝑐𝑜𝑛𝑑</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𝑓𝑙𝑖𝑔</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𝑐𝑜𝑛𝑒</m:t>
                      </m:r>
                    </m:oMath>
                  </m:oMathPara>
                </a14:m>
                <a:endParaRPr lang="en-US" sz="1800" dirty="0">
                  <a:effectLst/>
                  <a:latin typeface="Times New Roman" panose="02020603050405020304" pitchFamily="18" charset="0"/>
                  <a:ea typeface="Times New Roman" panose="02020603050405020304" pitchFamily="18" charset="0"/>
                </a:endParaRPr>
              </a:p>
              <a:p>
                <a:pPr marL="0" marR="0" algn="l" rtl="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𝐷</m:t>
                          </m:r>
                        </m:e>
                        <m:sub>
                          <m:r>
                            <a:rPr lang="en-US" sz="1800" i="1">
                              <a:effectLst/>
                              <a:latin typeface="Cambria Math" panose="02040503050406030204" pitchFamily="18" charset="0"/>
                              <a:ea typeface="Times New Roman" panose="02020603050405020304" pitchFamily="18" charset="0"/>
                            </a:rPr>
                            <m:t>3</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𝐷𝑖𝑎𝑚𝑒𝑡𝑒𝑟</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𝑖𝑟𝑑</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𝑓𝑙𝑖𝑔</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𝑐𝑜𝑛𝑒</m:t>
                      </m:r>
                    </m:oMath>
                  </m:oMathPara>
                </a14:m>
                <a:endParaRPr lang="en-US" sz="1800" dirty="0">
                  <a:effectLst/>
                  <a:latin typeface="Times New Roman" panose="02020603050405020304" pitchFamily="18" charset="0"/>
                  <a:ea typeface="Times New Roman" panose="02020603050405020304" pitchFamily="18" charset="0"/>
                </a:endParaRPr>
              </a:p>
              <a:p>
                <a:pPr marL="0" marR="0" algn="l" rtl="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𝐷</m:t>
                          </m:r>
                        </m:e>
                        <m:sub>
                          <m:r>
                            <a:rPr lang="en-US" sz="1800" i="1">
                              <a:effectLst/>
                              <a:latin typeface="Cambria Math" panose="02040503050406030204" pitchFamily="18" charset="0"/>
                              <a:ea typeface="Times New Roman" panose="02020603050405020304" pitchFamily="18" charset="0"/>
                            </a:rPr>
                            <m:t>4</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𝐷𝑖𝑎𝑚𝑒𝑡𝑒𝑟</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𝑓𝑜𝑢𝑟𝑡</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𝑓𝑙𝑖𝑔</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𝑐𝑜𝑛𝑒</m:t>
                      </m:r>
                    </m:oMath>
                  </m:oMathPara>
                </a14:m>
                <a:endParaRPr lang="en-US" sz="1800" dirty="0">
                  <a:effectLst/>
                  <a:latin typeface="Times New Roman" panose="02020603050405020304" pitchFamily="18" charset="0"/>
                  <a:ea typeface="Times New Roman" panose="02020603050405020304" pitchFamily="18" charset="0"/>
                </a:endParaRPr>
              </a:p>
              <a:p>
                <a:pPr marL="0" marR="0" algn="just" rtl="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1800" i="1">
                          <a:effectLst/>
                          <a:latin typeface="Cambria Math" panose="02040503050406030204" pitchFamily="18" charset="0"/>
                          <a:ea typeface="Times New Roman" panose="02020603050405020304" pitchFamily="18" charset="0"/>
                        </a:rPr>
                        <m:t>𝑑</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𝑑𝑖𝑎𝑚𝑒𝑡𝑒𝑟</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𝑠</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𝑎𝑓𝑡</m:t>
                      </m:r>
                    </m:oMath>
                  </m:oMathPara>
                </a14:m>
                <a:endParaRPr lang="en-US" sz="1800" dirty="0">
                  <a:effectLst/>
                  <a:latin typeface="Times New Roman" panose="02020603050405020304" pitchFamily="18" charset="0"/>
                  <a:ea typeface="Times New Roman" panose="02020603050405020304" pitchFamily="18" charset="0"/>
                </a:endParaRPr>
              </a:p>
              <a:p>
                <a:pPr algn="l" rtl="0"/>
                <a:endParaRPr lang="en-US" dirty="0"/>
              </a:p>
            </p:txBody>
          </p:sp>
        </mc:Choice>
        <mc:Fallback xmlns="">
          <p:sp>
            <p:nvSpPr>
              <p:cNvPr id="6" name="مربع نص 5">
                <a:extLst>
                  <a:ext uri="{FF2B5EF4-FFF2-40B4-BE49-F238E27FC236}">
                    <a16:creationId xmlns:a16="http://schemas.microsoft.com/office/drawing/2014/main" id="{A962F9F5-132E-24CA-5988-7D2107DA0F1E}"/>
                  </a:ext>
                </a:extLst>
              </p:cNvPr>
              <p:cNvSpPr txBox="1">
                <a:spLocks noRot="1" noChangeAspect="1" noMove="1" noResize="1" noEditPoints="1" noAdjustHandles="1" noChangeArrowheads="1" noChangeShapeType="1" noTextEdit="1"/>
              </p:cNvSpPr>
              <p:nvPr/>
            </p:nvSpPr>
            <p:spPr>
              <a:xfrm>
                <a:off x="609600" y="2743200"/>
                <a:ext cx="4589858" cy="286232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475376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ppt_x"/>
                                          </p:val>
                                        </p:tav>
                                        <p:tav tm="100000">
                                          <p:val>
                                            <p:strVal val="#ppt_x"/>
                                          </p:val>
                                        </p:tav>
                                      </p:tavLst>
                                    </p:anim>
                                    <p:anim calcmode="lin" valueType="num">
                                      <p:cBhvr additive="base">
                                        <p:cTn id="19" dur="10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fill="hold"/>
                                        <p:tgtEl>
                                          <p:spTgt spid="3"/>
                                        </p:tgtEl>
                                        <p:attrNameLst>
                                          <p:attrName>ppt_x</p:attrName>
                                        </p:attrNameLst>
                                      </p:cBhvr>
                                      <p:tavLst>
                                        <p:tav tm="0">
                                          <p:val>
                                            <p:strVal val="#ppt_x"/>
                                          </p:val>
                                        </p:tav>
                                        <p:tav tm="100000">
                                          <p:val>
                                            <p:strVal val="#ppt_x"/>
                                          </p:val>
                                        </p:tav>
                                      </p:tavLst>
                                    </p:anim>
                                    <p:anim calcmode="lin" valueType="num">
                                      <p:cBhvr additive="base">
                                        <p:cTn id="27"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215648" y="125373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Screw conveyors</a:t>
            </a:r>
            <a:endParaRPr lang="en-US" sz="2400" b="1" dirty="0"/>
          </a:p>
        </p:txBody>
      </p:sp>
      <p:sp>
        <p:nvSpPr>
          <p:cNvPr id="4" name="مربع نص 3">
            <a:extLst>
              <a:ext uri="{FF2B5EF4-FFF2-40B4-BE49-F238E27FC236}">
                <a16:creationId xmlns:a16="http://schemas.microsoft.com/office/drawing/2014/main" id="{4E0B3A27-3EB9-E3F0-407B-B4D50B261528}"/>
              </a:ext>
            </a:extLst>
          </p:cNvPr>
          <p:cNvSpPr txBox="1"/>
          <p:nvPr/>
        </p:nvSpPr>
        <p:spPr>
          <a:xfrm>
            <a:off x="215648" y="1808203"/>
            <a:ext cx="8706678" cy="923330"/>
          </a:xfrm>
          <a:prstGeom prst="rect">
            <a:avLst/>
          </a:prstGeom>
          <a:noFill/>
        </p:spPr>
        <p:txBody>
          <a:bodyPr wrap="square" rtlCol="0">
            <a:spAutoFit/>
          </a:bodyPr>
          <a:lstStyle/>
          <a:p>
            <a:pPr algn="l" rtl="0"/>
            <a:r>
              <a:rPr lang="en-US" sz="1800" b="1" dirty="0">
                <a:effectLst/>
                <a:latin typeface="Times New Roman" panose="02020603050405020304" pitchFamily="18" charset="0"/>
                <a:ea typeface="Times New Roman" panose="02020603050405020304" pitchFamily="18" charset="0"/>
              </a:rPr>
              <a:t>Part one:</a:t>
            </a:r>
            <a:r>
              <a:rPr lang="en-US" sz="1800" dirty="0">
                <a:effectLst/>
                <a:latin typeface="Times New Roman" panose="02020603050405020304" pitchFamily="18" charset="0"/>
                <a:ea typeface="Times New Roman" panose="02020603050405020304" pitchFamily="18" charset="0"/>
              </a:rPr>
              <a:t> The sites on which the first flight cone is positioned and the distances between them are calculated using formulae. </a:t>
            </a:r>
          </a:p>
          <a:p>
            <a:pPr algn="l" rtl="0"/>
            <a:endParaRPr lang="en-US" dirty="0"/>
          </a:p>
        </p:txBody>
      </p:sp>
      <p:pic>
        <p:nvPicPr>
          <p:cNvPr id="12" name="صورة 11">
            <a:extLst>
              <a:ext uri="{FF2B5EF4-FFF2-40B4-BE49-F238E27FC236}">
                <a16:creationId xmlns:a16="http://schemas.microsoft.com/office/drawing/2014/main" id="{6685604E-2458-40B1-5A22-1FE212785208}"/>
              </a:ext>
            </a:extLst>
          </p:cNvPr>
          <p:cNvPicPr>
            <a:picLocks noChangeAspect="1"/>
          </p:cNvPicPr>
          <p:nvPr/>
        </p:nvPicPr>
        <p:blipFill rotWithShape="1">
          <a:blip r:embed="rId3">
            <a:extLst>
              <a:ext uri="{28A0092B-C50C-407E-A947-70E740481C1C}">
                <a14:useLocalDpi xmlns:a14="http://schemas.microsoft.com/office/drawing/2010/main" val="0"/>
              </a:ext>
            </a:extLst>
          </a:blip>
          <a:srcRect t="7639" b="3820"/>
          <a:stretch/>
        </p:blipFill>
        <p:spPr bwMode="auto">
          <a:xfrm>
            <a:off x="5492447" y="2258513"/>
            <a:ext cx="1933575" cy="2428875"/>
          </a:xfrm>
          <a:prstGeom prst="rect">
            <a:avLst/>
          </a:prstGeom>
          <a:ln>
            <a:noFill/>
          </a:ln>
          <a:extLst>
            <a:ext uri="{53640926-AAD7-44D8-BBD7-CCE9431645EC}">
              <a14:shadowObscured xmlns:a14="http://schemas.microsoft.com/office/drawing/2010/main"/>
            </a:ext>
          </a:extLst>
        </p:spPr>
      </p:pic>
      <p:pic>
        <p:nvPicPr>
          <p:cNvPr id="13" name="صورة 12">
            <a:extLst>
              <a:ext uri="{FF2B5EF4-FFF2-40B4-BE49-F238E27FC236}">
                <a16:creationId xmlns:a16="http://schemas.microsoft.com/office/drawing/2014/main" id="{C534F8DE-CF9A-9D4C-F953-2EB77636A9D2}"/>
              </a:ext>
            </a:extLst>
          </p:cNvPr>
          <p:cNvPicPr>
            <a:picLocks noChangeAspect="1"/>
          </p:cNvPicPr>
          <p:nvPr/>
        </p:nvPicPr>
        <p:blipFill rotWithShape="1">
          <a:blip r:embed="rId4">
            <a:extLst>
              <a:ext uri="{28A0092B-C50C-407E-A947-70E740481C1C}">
                <a14:useLocalDpi xmlns:a14="http://schemas.microsoft.com/office/drawing/2010/main" val="0"/>
              </a:ext>
            </a:extLst>
          </a:blip>
          <a:srcRect b="14959"/>
          <a:stretch/>
        </p:blipFill>
        <p:spPr bwMode="auto">
          <a:xfrm>
            <a:off x="4941687" y="4930518"/>
            <a:ext cx="3050540" cy="1763395"/>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5" name="مربع نص 4">
                <a:extLst>
                  <a:ext uri="{FF2B5EF4-FFF2-40B4-BE49-F238E27FC236}">
                    <a16:creationId xmlns:a16="http://schemas.microsoft.com/office/drawing/2014/main" id="{32D841DB-8D2B-67F8-6263-E69C2276F696}"/>
                  </a:ext>
                </a:extLst>
              </p:cNvPr>
              <p:cNvSpPr txBox="1"/>
              <p:nvPr/>
            </p:nvSpPr>
            <p:spPr>
              <a:xfrm>
                <a:off x="530087" y="3032732"/>
                <a:ext cx="2832220" cy="539571"/>
              </a:xfrm>
              <a:prstGeom prst="rect">
                <a:avLst/>
              </a:prstGeom>
              <a:noFill/>
            </p:spPr>
            <p:txBody>
              <a:bodyPr wrap="square" rtlCol="0">
                <a:spAutoFit/>
              </a:bodyPr>
              <a:lstStyle/>
              <a:p>
                <a:pPr algn="l" rtl="0"/>
                <a14:m>
                  <m:oMath xmlns:m="http://schemas.openxmlformats.org/officeDocument/2006/math">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𝑙</m:t>
                    </m:r>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400" i="1">
                            <a:effectLst/>
                            <a:latin typeface="Cambria Math" panose="02040503050406030204" pitchFamily="18" charset="0"/>
                          </a:rPr>
                        </m:ctrlPr>
                      </m:radPr>
                      <m:deg/>
                      <m:e>
                        <m:sSup>
                          <m:sSupPr>
                            <m:ctrlPr>
                              <a:rPr lang="en-US" sz="2400" i="1">
                                <a:effectLst/>
                                <a:latin typeface="Cambria Math" panose="02040503050406030204" pitchFamily="18" charset="0"/>
                              </a:rPr>
                            </m:ctrlPr>
                          </m:sSupPr>
                          <m:e>
                            <m:d>
                              <m:dPr>
                                <m:ctrlPr>
                                  <a:rPr lang="en-US" sz="2400" i="1">
                                    <a:effectLst/>
                                    <a:latin typeface="Cambria Math" panose="020405030504060302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𝜋</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effectLst/>
                                <a:latin typeface="Cambria Math" panose="02040503050406030204" pitchFamily="18" charset="0"/>
                              </a:rPr>
                            </m:ctrlPr>
                          </m:sSup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𝑃</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oMath>
                </a14:m>
                <a:r>
                  <a:rPr lang="en-US" sz="2400" dirty="0">
                    <a:effectLst/>
                    <a:latin typeface="Times New Roman" panose="02020603050405020304" pitchFamily="18" charset="0"/>
                    <a:ea typeface="Times New Roman" panose="02020603050405020304" pitchFamily="18" charset="0"/>
                  </a:rPr>
                  <a:t> </a:t>
                </a:r>
                <a:endParaRPr lang="en-US" sz="2400" dirty="0"/>
              </a:p>
            </p:txBody>
          </p:sp>
        </mc:Choice>
        <mc:Fallback xmlns="">
          <p:sp>
            <p:nvSpPr>
              <p:cNvPr id="5" name="مربع نص 4">
                <a:extLst>
                  <a:ext uri="{FF2B5EF4-FFF2-40B4-BE49-F238E27FC236}">
                    <a16:creationId xmlns:a16="http://schemas.microsoft.com/office/drawing/2014/main" id="{32D841DB-8D2B-67F8-6263-E69C2276F696}"/>
                  </a:ext>
                </a:extLst>
              </p:cNvPr>
              <p:cNvSpPr txBox="1">
                <a:spLocks noRot="1" noChangeAspect="1" noMove="1" noResize="1" noEditPoints="1" noAdjustHandles="1" noChangeArrowheads="1" noChangeShapeType="1" noTextEdit="1"/>
              </p:cNvSpPr>
              <p:nvPr/>
            </p:nvSpPr>
            <p:spPr>
              <a:xfrm>
                <a:off x="530087" y="3032732"/>
                <a:ext cx="2832220" cy="53957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مربع نص 6">
                <a:extLst>
                  <a:ext uri="{FF2B5EF4-FFF2-40B4-BE49-F238E27FC236}">
                    <a16:creationId xmlns:a16="http://schemas.microsoft.com/office/drawing/2014/main" id="{30AF7951-DE51-E975-DAEA-5CDEA73DA70B}"/>
                  </a:ext>
                </a:extLst>
              </p:cNvPr>
              <p:cNvSpPr txBox="1"/>
              <p:nvPr/>
            </p:nvSpPr>
            <p:spPr>
              <a:xfrm>
                <a:off x="530086" y="4214191"/>
                <a:ext cx="3299583" cy="539571"/>
              </a:xfrm>
              <a:prstGeom prst="rect">
                <a:avLst/>
              </a:prstGeom>
              <a:noFill/>
            </p:spPr>
            <p:txBody>
              <a:bodyPr wrap="square" rtlCol="0">
                <a:spAutoFit/>
              </a:bodyPr>
              <a:lstStyle/>
              <a:p>
                <a:pPr algn="l" rtl="0"/>
                <a14:m>
                  <m:oMath xmlns:m="http://schemas.openxmlformats.org/officeDocument/2006/math">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2400" i="1" smtClean="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400" i="1">
                            <a:effectLst/>
                            <a:latin typeface="Cambria Math" panose="02040503050406030204" pitchFamily="18" charset="0"/>
                          </a:rPr>
                        </m:ctrlPr>
                      </m:radPr>
                      <m:deg/>
                      <m:e>
                        <m:sSup>
                          <m:sSupPr>
                            <m:ctrlPr>
                              <a:rPr lang="en-US" sz="2400" i="1">
                                <a:effectLst/>
                                <a:latin typeface="Cambria Math" panose="02040503050406030204" pitchFamily="18" charset="0"/>
                              </a:rPr>
                            </m:ctrlPr>
                          </m:sSupPr>
                          <m:e>
                            <m:d>
                              <m:dPr>
                                <m:ctrlPr>
                                  <a:rPr lang="en-US" sz="2400" i="1">
                                    <a:effectLst/>
                                    <a:latin typeface="Cambria Math" panose="020405030504060302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𝐷</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𝜋</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effectLst/>
                                <a:latin typeface="Cambria Math" panose="02040503050406030204" pitchFamily="18" charset="0"/>
                              </a:rPr>
                            </m:ctrlPr>
                          </m:sSup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𝑃</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oMath>
                </a14:m>
                <a:r>
                  <a:rPr lang="en-US" sz="2400" dirty="0">
                    <a:effectLst/>
                    <a:latin typeface="Times New Roman" panose="02020603050405020304" pitchFamily="18" charset="0"/>
                    <a:ea typeface="Times New Roman" panose="02020603050405020304" pitchFamily="18" charset="0"/>
                  </a:rPr>
                  <a:t> </a:t>
                </a:r>
                <a:endParaRPr lang="en-US" sz="2400" dirty="0"/>
              </a:p>
            </p:txBody>
          </p:sp>
        </mc:Choice>
        <mc:Fallback xmlns="">
          <p:sp>
            <p:nvSpPr>
              <p:cNvPr id="7" name="مربع نص 6">
                <a:extLst>
                  <a:ext uri="{FF2B5EF4-FFF2-40B4-BE49-F238E27FC236}">
                    <a16:creationId xmlns:a16="http://schemas.microsoft.com/office/drawing/2014/main" id="{30AF7951-DE51-E975-DAEA-5CDEA73DA70B}"/>
                  </a:ext>
                </a:extLst>
              </p:cNvPr>
              <p:cNvSpPr txBox="1">
                <a:spLocks noRot="1" noChangeAspect="1" noMove="1" noResize="1" noEditPoints="1" noAdjustHandles="1" noChangeArrowheads="1" noChangeShapeType="1" noTextEdit="1"/>
              </p:cNvSpPr>
              <p:nvPr/>
            </p:nvSpPr>
            <p:spPr>
              <a:xfrm>
                <a:off x="530086" y="4214191"/>
                <a:ext cx="3299583" cy="539571"/>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107447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4" grpId="0"/>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215648" y="125373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Screw conveyors</a:t>
            </a:r>
            <a:endParaRPr lang="en-US" sz="2400" b="1" dirty="0"/>
          </a:p>
        </p:txBody>
      </p:sp>
      <p:sp>
        <p:nvSpPr>
          <p:cNvPr id="4" name="مربع نص 3">
            <a:extLst>
              <a:ext uri="{FF2B5EF4-FFF2-40B4-BE49-F238E27FC236}">
                <a16:creationId xmlns:a16="http://schemas.microsoft.com/office/drawing/2014/main" id="{4E0B3A27-3EB9-E3F0-407B-B4D50B261528}"/>
              </a:ext>
            </a:extLst>
          </p:cNvPr>
          <p:cNvSpPr txBox="1"/>
          <p:nvPr/>
        </p:nvSpPr>
        <p:spPr>
          <a:xfrm>
            <a:off x="215648" y="1808203"/>
            <a:ext cx="10571942" cy="646331"/>
          </a:xfrm>
          <a:prstGeom prst="rect">
            <a:avLst/>
          </a:prstGeom>
          <a:noFill/>
        </p:spPr>
        <p:txBody>
          <a:bodyPr wrap="square" rtlCol="0">
            <a:spAutoFit/>
          </a:bodyPr>
          <a:lstStyle/>
          <a:p>
            <a:pPr algn="l" rtl="0"/>
            <a:r>
              <a:rPr lang="en-US" sz="1800" b="1" dirty="0">
                <a:effectLst/>
                <a:latin typeface="Times New Roman" panose="02020603050405020304" pitchFamily="18" charset="0"/>
                <a:ea typeface="Times New Roman" panose="02020603050405020304" pitchFamily="18" charset="0"/>
              </a:rPr>
              <a:t>Part Two:</a:t>
            </a:r>
            <a:r>
              <a:rPr lang="en-US" sz="1800" dirty="0">
                <a:effectLst/>
                <a:latin typeface="Times New Roman" panose="02020603050405020304" pitchFamily="18" charset="0"/>
                <a:ea typeface="Times New Roman" panose="02020603050405020304" pitchFamily="18" charset="0"/>
              </a:rPr>
              <a:t> As illustrated in the attached figures 20 , designing the flight cone that were installed on the points calculated in the first part in terms of diameter and cutting angle </a:t>
            </a:r>
            <a:endParaRPr lang="en-US" dirty="0"/>
          </a:p>
        </p:txBody>
      </p:sp>
      <p:pic>
        <p:nvPicPr>
          <p:cNvPr id="14" name="صورة 13">
            <a:extLst>
              <a:ext uri="{FF2B5EF4-FFF2-40B4-BE49-F238E27FC236}">
                <a16:creationId xmlns:a16="http://schemas.microsoft.com/office/drawing/2014/main" id="{9E4FEE4C-C52A-CBD4-1428-1BBE2A09418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3919" y="2649156"/>
            <a:ext cx="1783530" cy="1599265"/>
          </a:xfrm>
          <a:prstGeom prst="rect">
            <a:avLst/>
          </a:prstGeom>
          <a:noFill/>
        </p:spPr>
      </p:pic>
      <p:sp>
        <p:nvSpPr>
          <p:cNvPr id="6" name="مربع نص 5">
            <a:extLst>
              <a:ext uri="{FF2B5EF4-FFF2-40B4-BE49-F238E27FC236}">
                <a16:creationId xmlns:a16="http://schemas.microsoft.com/office/drawing/2014/main" id="{5C1133B9-EDF5-7F29-2B0A-DE2F1C11A402}"/>
              </a:ext>
            </a:extLst>
          </p:cNvPr>
          <p:cNvSpPr txBox="1"/>
          <p:nvPr/>
        </p:nvSpPr>
        <p:spPr>
          <a:xfrm>
            <a:off x="5680389" y="4189539"/>
            <a:ext cx="3750365" cy="430887"/>
          </a:xfrm>
          <a:prstGeom prst="rect">
            <a:avLst/>
          </a:prstGeom>
          <a:noFill/>
        </p:spPr>
        <p:txBody>
          <a:bodyPr wrap="square" rtlCol="0">
            <a:spAutoFit/>
          </a:bodyPr>
          <a:lstStyle/>
          <a:p>
            <a:pPr algn="l" rtl="0"/>
            <a:r>
              <a:rPr lang="en-US" sz="1100" i="1" dirty="0">
                <a:solidFill>
                  <a:srgbClr val="44546A"/>
                </a:solidFill>
                <a:effectLst/>
                <a:latin typeface="Times New Roman" panose="02020603050405020304" pitchFamily="18" charset="0"/>
                <a:ea typeface="Times New Roman" panose="02020603050405020304" pitchFamily="18" charset="0"/>
              </a:rPr>
              <a:t>Figure 20 the diameter of flight cone</a:t>
            </a:r>
          </a:p>
          <a:p>
            <a:pPr algn="l" rtl="0"/>
            <a:endParaRPr lang="en-US" sz="1100" dirty="0"/>
          </a:p>
        </p:txBody>
      </p:sp>
      <mc:AlternateContent xmlns:mc="http://schemas.openxmlformats.org/markup-compatibility/2006" xmlns:a14="http://schemas.microsoft.com/office/drawing/2010/main">
        <mc:Choice Requires="a14">
          <p:sp>
            <p:nvSpPr>
              <p:cNvPr id="8" name="مربع نص 7">
                <a:extLst>
                  <a:ext uri="{FF2B5EF4-FFF2-40B4-BE49-F238E27FC236}">
                    <a16:creationId xmlns:a16="http://schemas.microsoft.com/office/drawing/2014/main" id="{45585D8D-7063-7682-8AAD-2D223F2A03C5}"/>
                  </a:ext>
                </a:extLst>
              </p:cNvPr>
              <p:cNvSpPr txBox="1"/>
              <p:nvPr/>
            </p:nvSpPr>
            <p:spPr>
              <a:xfrm>
                <a:off x="573050" y="2623580"/>
                <a:ext cx="3723860" cy="839910"/>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sSup>
                        <m:sSupPr>
                          <m:ctrlPr>
                            <a:rPr lang="en-US" i="1" smtClean="0">
                              <a:effectLst/>
                              <a:latin typeface="Cambria Math" panose="02040503050406030204" pitchFamily="18" charset="0"/>
                            </a:rPr>
                          </m:ctrlPr>
                        </m:sSup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d</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D</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d</m:t>
                          </m:r>
                        </m:num>
                        <m:den>
                          <m:f>
                            <m:fPr>
                              <m:ctrlPr>
                                <a:rPr lang="en-US" i="1">
                                  <a:effectLst/>
                                  <a:latin typeface="Cambria Math" panose="02040503050406030204" pitchFamily="18" charset="0"/>
                                </a:rPr>
                              </m:ctrlPr>
                            </m:fPr>
                            <m:num>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L</m:t>
                              </m:r>
                            </m:num>
                            <m:den>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l</m:t>
                              </m:r>
                            </m:den>
                          </m:f>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1</m:t>
                          </m:r>
                        </m:den>
                      </m:f>
                    </m:oMath>
                  </m:oMathPara>
                </a14:m>
                <a:endParaRPr lang="en-US" dirty="0"/>
              </a:p>
            </p:txBody>
          </p:sp>
        </mc:Choice>
        <mc:Fallback xmlns="">
          <p:sp>
            <p:nvSpPr>
              <p:cNvPr id="8" name="مربع نص 7">
                <a:extLst>
                  <a:ext uri="{FF2B5EF4-FFF2-40B4-BE49-F238E27FC236}">
                    <a16:creationId xmlns:a16="http://schemas.microsoft.com/office/drawing/2014/main" id="{45585D8D-7063-7682-8AAD-2D223F2A03C5}"/>
                  </a:ext>
                </a:extLst>
              </p:cNvPr>
              <p:cNvSpPr txBox="1">
                <a:spLocks noRot="1" noChangeAspect="1" noMove="1" noResize="1" noEditPoints="1" noAdjustHandles="1" noChangeArrowheads="1" noChangeShapeType="1" noTextEdit="1"/>
              </p:cNvSpPr>
              <p:nvPr/>
            </p:nvSpPr>
            <p:spPr>
              <a:xfrm>
                <a:off x="573050" y="2623580"/>
                <a:ext cx="3723860" cy="83991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مربع نص 8">
                <a:extLst>
                  <a:ext uri="{FF2B5EF4-FFF2-40B4-BE49-F238E27FC236}">
                    <a16:creationId xmlns:a16="http://schemas.microsoft.com/office/drawing/2014/main" id="{8773C7F9-056D-99DF-A2A9-D2B45E69B0C7}"/>
                  </a:ext>
                </a:extLst>
              </p:cNvPr>
              <p:cNvSpPr txBox="1"/>
              <p:nvPr/>
            </p:nvSpPr>
            <p:spPr>
              <a:xfrm>
                <a:off x="571845" y="3688522"/>
                <a:ext cx="2333994" cy="411651"/>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sSup>
                        <m:sSupPr>
                          <m:ctrlPr>
                            <a:rPr lang="en-US" sz="2000" i="1" smtClean="0">
                              <a:effectLst/>
                              <a:latin typeface="Cambria Math" panose="02040503050406030204" pitchFamily="18" charset="0"/>
                            </a:rPr>
                          </m:ctrlPr>
                        </m:sSup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𝐷</m:t>
                          </m:r>
                        </m:e>
                        <m: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effectLst/>
                              <a:latin typeface="Cambria Math" panose="02040503050406030204" pitchFamily="18" charset="0"/>
                            </a:rPr>
                          </m:ctrlPr>
                        </m:d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𝐷</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𝑑</m:t>
                          </m:r>
                        </m:e>
                      </m:d>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effectLst/>
                              <a:latin typeface="Cambria Math" panose="02040503050406030204" pitchFamily="18" charset="0"/>
                            </a:rPr>
                          </m:ctrlPr>
                        </m:sSup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sup>
                      </m:sSup>
                    </m:oMath>
                  </m:oMathPara>
                </a14:m>
                <a:endParaRPr lang="en-US" sz="2000" dirty="0"/>
              </a:p>
            </p:txBody>
          </p:sp>
        </mc:Choice>
        <mc:Fallback xmlns="">
          <p:sp>
            <p:nvSpPr>
              <p:cNvPr id="9" name="مربع نص 8">
                <a:extLst>
                  <a:ext uri="{FF2B5EF4-FFF2-40B4-BE49-F238E27FC236}">
                    <a16:creationId xmlns:a16="http://schemas.microsoft.com/office/drawing/2014/main" id="{8773C7F9-056D-99DF-A2A9-D2B45E69B0C7}"/>
                  </a:ext>
                </a:extLst>
              </p:cNvPr>
              <p:cNvSpPr txBox="1">
                <a:spLocks noRot="1" noChangeAspect="1" noMove="1" noResize="1" noEditPoints="1" noAdjustHandles="1" noChangeArrowheads="1" noChangeShapeType="1" noTextEdit="1"/>
              </p:cNvSpPr>
              <p:nvPr/>
            </p:nvSpPr>
            <p:spPr>
              <a:xfrm>
                <a:off x="571845" y="3688522"/>
                <a:ext cx="2333994" cy="411651"/>
              </a:xfrm>
              <a:prstGeom prst="rect">
                <a:avLst/>
              </a:prstGeom>
              <a:blipFill>
                <a:blip r:embed="rId5"/>
                <a:stretch>
                  <a:fillRect/>
                </a:stretch>
              </a:blipFill>
            </p:spPr>
            <p:txBody>
              <a:bodyPr/>
              <a:lstStyle/>
              <a:p>
                <a:r>
                  <a:rPr lang="en-US">
                    <a:noFill/>
                  </a:rPr>
                  <a:t> </a:t>
                </a:r>
              </a:p>
            </p:txBody>
          </p:sp>
        </mc:Fallback>
      </mc:AlternateContent>
      <p:pic>
        <p:nvPicPr>
          <p:cNvPr id="18" name="صورة 17">
            <a:extLst>
              <a:ext uri="{FF2B5EF4-FFF2-40B4-BE49-F238E27FC236}">
                <a16:creationId xmlns:a16="http://schemas.microsoft.com/office/drawing/2014/main" id="{36845410-F3B1-38E9-DB72-F6B725E9FA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920" y="4612168"/>
            <a:ext cx="1878648" cy="1932710"/>
          </a:xfrm>
          <a:prstGeom prst="rect">
            <a:avLst/>
          </a:prstGeom>
        </p:spPr>
      </p:pic>
      <mc:AlternateContent xmlns:mc="http://schemas.openxmlformats.org/markup-compatibility/2006" xmlns:a14="http://schemas.microsoft.com/office/drawing/2010/main">
        <mc:Choice Requires="a14">
          <p:sp>
            <p:nvSpPr>
              <p:cNvPr id="11" name="مربع نص 10">
                <a:extLst>
                  <a:ext uri="{FF2B5EF4-FFF2-40B4-BE49-F238E27FC236}">
                    <a16:creationId xmlns:a16="http://schemas.microsoft.com/office/drawing/2014/main" id="{524A009E-2C04-F25E-F50F-F673BA14FE09}"/>
                  </a:ext>
                </a:extLst>
              </p:cNvPr>
              <p:cNvSpPr txBox="1"/>
              <p:nvPr/>
            </p:nvSpPr>
            <p:spPr>
              <a:xfrm>
                <a:off x="571845" y="4858293"/>
                <a:ext cx="3341159" cy="951735"/>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sSup>
                        <m:sSupPr>
                          <m:ctrlPr>
                            <a:rPr lang="en-US" sz="2000" i="1" smtClean="0">
                              <a:effectLst/>
                              <a:latin typeface="Cambria Math" panose="02040503050406030204" pitchFamily="18" charset="0"/>
                            </a:rPr>
                          </m:ctrlPr>
                        </m:sSup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𝐷</m:t>
                          </m:r>
                        </m:e>
                        <m: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sup>
                      </m:sSup>
                      <m:d>
                        <m:dPr>
                          <m:ctrlPr>
                            <a:rPr lang="en-US" sz="2000" i="1">
                              <a:effectLst/>
                              <a:latin typeface="Cambria Math" panose="02040503050406030204" pitchFamily="18" charset="0"/>
                            </a:rPr>
                          </m:ctrlPr>
                        </m:d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𝜃</m:t>
                          </m:r>
                        </m:e>
                      </m:d>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360</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rPr>
                          </m:ctrlPr>
                        </m:fPr>
                        <m:num>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𝐿</m:t>
                          </m:r>
                        </m:num>
                        <m:den>
                          <m:f>
                            <m:fPr>
                              <m:ctrlPr>
                                <a:rPr lang="en-US" sz="2000" i="1">
                                  <a:effectLst/>
                                  <a:latin typeface="Cambria Math" panose="02040503050406030204" pitchFamily="18" charset="0"/>
                                </a:rPr>
                              </m:ctrlPr>
                            </m:fPr>
                            <m:num>
                              <m:sSup>
                                <m:sSupPr>
                                  <m:ctrlPr>
                                    <a:rPr lang="en-US" sz="2000" i="1">
                                      <a:effectLst/>
                                      <a:latin typeface="Cambria Math" panose="02040503050406030204" pitchFamily="18" charset="0"/>
                                    </a:rPr>
                                  </m:ctrlPr>
                                </m:sSupPr>
                                <m:e>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𝐷</m:t>
                                  </m:r>
                                </m:e>
                                <m: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𝜋</m:t>
                              </m:r>
                            </m:num>
                            <m:den>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360</m:t>
                              </m:r>
                            </m:den>
                          </m:f>
                        </m:den>
                      </m:f>
                    </m:oMath>
                  </m:oMathPara>
                </a14:m>
                <a:endParaRPr lang="en-US" dirty="0"/>
              </a:p>
            </p:txBody>
          </p:sp>
        </mc:Choice>
        <mc:Fallback xmlns="">
          <p:sp>
            <p:nvSpPr>
              <p:cNvPr id="11" name="مربع نص 10">
                <a:extLst>
                  <a:ext uri="{FF2B5EF4-FFF2-40B4-BE49-F238E27FC236}">
                    <a16:creationId xmlns:a16="http://schemas.microsoft.com/office/drawing/2014/main" id="{524A009E-2C04-F25E-F50F-F673BA14FE09}"/>
                  </a:ext>
                </a:extLst>
              </p:cNvPr>
              <p:cNvSpPr txBox="1">
                <a:spLocks noRot="1" noChangeAspect="1" noMove="1" noResize="1" noEditPoints="1" noAdjustHandles="1" noChangeArrowheads="1" noChangeShapeType="1" noTextEdit="1"/>
              </p:cNvSpPr>
              <p:nvPr/>
            </p:nvSpPr>
            <p:spPr>
              <a:xfrm>
                <a:off x="571845" y="4858293"/>
                <a:ext cx="3341159" cy="951735"/>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774425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500" fill="hold"/>
                                        <p:tgtEl>
                                          <p:spTgt spid="4"/>
                                        </p:tgtEl>
                                        <p:attrNameLst>
                                          <p:attrName>ppt_x</p:attrName>
                                        </p:attrNameLst>
                                      </p:cBhvr>
                                      <p:tavLst>
                                        <p:tav tm="0">
                                          <p:val>
                                            <p:strVal val="#ppt_x"/>
                                          </p:val>
                                        </p:tav>
                                        <p:tav tm="100000">
                                          <p:val>
                                            <p:strVal val="#ppt_x"/>
                                          </p:val>
                                        </p:tav>
                                      </p:tavLst>
                                    </p:anim>
                                    <p:anim calcmode="lin" valueType="num">
                                      <p:cBhvr additive="base">
                                        <p:cTn id="43" dur="500" fill="hold"/>
                                        <p:tgtEl>
                                          <p:spTgt spid="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4" grpId="0"/>
      <p:bldP spid="6" grpId="0"/>
      <p:bldP spid="8" grpId="0"/>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215648" y="125373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Bearings Design </a:t>
            </a:r>
            <a:endParaRPr lang="en-US" sz="2400" b="1" dirty="0"/>
          </a:p>
        </p:txBody>
      </p:sp>
      <mc:AlternateContent xmlns:mc="http://schemas.openxmlformats.org/markup-compatibility/2006" xmlns:a14="http://schemas.microsoft.com/office/drawing/2010/main">
        <mc:Choice Requires="a14">
          <p:sp>
            <p:nvSpPr>
              <p:cNvPr id="4" name="مربع نص 3">
                <a:extLst>
                  <a:ext uri="{FF2B5EF4-FFF2-40B4-BE49-F238E27FC236}">
                    <a16:creationId xmlns:a16="http://schemas.microsoft.com/office/drawing/2014/main" id="{A2CCB7ED-D95F-64F9-40AD-AB983CBC703C}"/>
                  </a:ext>
                </a:extLst>
              </p:cNvPr>
              <p:cNvSpPr txBox="1"/>
              <p:nvPr/>
            </p:nvSpPr>
            <p:spPr>
              <a:xfrm>
                <a:off x="266330" y="3602636"/>
                <a:ext cx="2690192" cy="369332"/>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sSub>
                        <m:sSubPr>
                          <m:ctrlPr>
                            <a:rPr lang="en-US"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cos</m:t>
                          </m:r>
                        </m:fName>
                        <m:e>
                          <m:r>
                            <a:rPr lang="en-US" sz="1800">
                              <a:effectLst/>
                              <a:latin typeface="Cambria Math" panose="02040503050406030204" pitchFamily="18" charset="0"/>
                              <a:ea typeface="Times New Roman" panose="02020603050405020304" pitchFamily="18" charset="0"/>
                              <a:cs typeface="Times New Roman" panose="02020603050405020304" pitchFamily="18" charset="0"/>
                            </a:rPr>
                            <m:t>ɸ</m:t>
                          </m:r>
                        </m:e>
                      </m:func>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sin</m:t>
                          </m:r>
                        </m:fName>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λ</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 </m:t>
                          </m:r>
                        </m:e>
                      </m:func>
                    </m:oMath>
                  </m:oMathPara>
                </a14:m>
                <a:endParaRPr lang="en-US" dirty="0"/>
              </a:p>
            </p:txBody>
          </p:sp>
        </mc:Choice>
        <mc:Fallback xmlns="">
          <p:sp>
            <p:nvSpPr>
              <p:cNvPr id="4" name="مربع نص 3">
                <a:extLst>
                  <a:ext uri="{FF2B5EF4-FFF2-40B4-BE49-F238E27FC236}">
                    <a16:creationId xmlns:a16="http://schemas.microsoft.com/office/drawing/2014/main" id="{A2CCB7ED-D95F-64F9-40AD-AB983CBC703C}"/>
                  </a:ext>
                </a:extLst>
              </p:cNvPr>
              <p:cNvSpPr txBox="1">
                <a:spLocks noRot="1" noChangeAspect="1" noMove="1" noResize="1" noEditPoints="1" noAdjustHandles="1" noChangeArrowheads="1" noChangeShapeType="1" noTextEdit="1"/>
              </p:cNvSpPr>
              <p:nvPr/>
            </p:nvSpPr>
            <p:spPr>
              <a:xfrm>
                <a:off x="266330" y="3602636"/>
                <a:ext cx="2690192" cy="369332"/>
              </a:xfrm>
              <a:prstGeom prst="rect">
                <a:avLst/>
              </a:prstGeom>
              <a:blipFill>
                <a:blip r:embed="rId3"/>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مربع نص 5">
                <a:extLst>
                  <a:ext uri="{FF2B5EF4-FFF2-40B4-BE49-F238E27FC236}">
                    <a16:creationId xmlns:a16="http://schemas.microsoft.com/office/drawing/2014/main" id="{CDA8391C-670D-C2BF-EB28-32109EBE970B}"/>
                  </a:ext>
                </a:extLst>
              </p:cNvPr>
              <p:cNvSpPr txBox="1"/>
              <p:nvPr/>
            </p:nvSpPr>
            <p:spPr>
              <a:xfrm>
                <a:off x="410817" y="4060824"/>
                <a:ext cx="2239617" cy="657552"/>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i="1">
                              <a:effectLst/>
                              <a:latin typeface="Cambria Math" panose="02040503050406030204" pitchFamily="18" charset="0"/>
                              <a:ea typeface="Times New Roman" panose="02020603050405020304" pitchFamily="18" charset="0"/>
                            </a:rPr>
                          </m:ctrlPr>
                        </m:fPr>
                        <m:num>
                          <m:sSub>
                            <m:sSubPr>
                              <m:ctrlPr>
                                <a:rPr lang="en-US"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sub>
                          </m:sSub>
                        </m:num>
                        <m:den>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cos</m:t>
                              </m:r>
                            </m:fName>
                            <m:e>
                              <m:r>
                                <a:rPr lang="en-US" sz="1800">
                                  <a:effectLst/>
                                  <a:latin typeface="Cambria Math" panose="02040503050406030204" pitchFamily="18" charset="0"/>
                                  <a:ea typeface="Times New Roman" panose="02020603050405020304" pitchFamily="18" charset="0"/>
                                  <a:cs typeface="Times New Roman" panose="02020603050405020304" pitchFamily="18" charset="0"/>
                                </a:rPr>
                                <m:t>ɸ</m:t>
                              </m:r>
                            </m:e>
                          </m:func>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sin</m:t>
                              </m:r>
                            </m:fName>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λ</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 </m:t>
                              </m:r>
                            </m:e>
                          </m:func>
                        </m:den>
                      </m:f>
                    </m:oMath>
                  </m:oMathPara>
                </a14:m>
                <a:endParaRPr lang="en-US" dirty="0"/>
              </a:p>
            </p:txBody>
          </p:sp>
        </mc:Choice>
        <mc:Fallback xmlns="">
          <p:sp>
            <p:nvSpPr>
              <p:cNvPr id="6" name="مربع نص 5">
                <a:extLst>
                  <a:ext uri="{FF2B5EF4-FFF2-40B4-BE49-F238E27FC236}">
                    <a16:creationId xmlns:a16="http://schemas.microsoft.com/office/drawing/2014/main" id="{CDA8391C-670D-C2BF-EB28-32109EBE970B}"/>
                  </a:ext>
                </a:extLst>
              </p:cNvPr>
              <p:cNvSpPr txBox="1">
                <a:spLocks noRot="1" noChangeAspect="1" noMove="1" noResize="1" noEditPoints="1" noAdjustHandles="1" noChangeArrowheads="1" noChangeShapeType="1" noTextEdit="1"/>
              </p:cNvSpPr>
              <p:nvPr/>
            </p:nvSpPr>
            <p:spPr>
              <a:xfrm>
                <a:off x="410817" y="4060824"/>
                <a:ext cx="2239617" cy="65755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مربع نص 7">
                <a:extLst>
                  <a:ext uri="{FF2B5EF4-FFF2-40B4-BE49-F238E27FC236}">
                    <a16:creationId xmlns:a16="http://schemas.microsoft.com/office/drawing/2014/main" id="{73DD6198-8566-371E-03B1-9BB179D49F60}"/>
                  </a:ext>
                </a:extLst>
              </p:cNvPr>
              <p:cNvSpPr txBox="1"/>
              <p:nvPr/>
            </p:nvSpPr>
            <p:spPr>
              <a:xfrm>
                <a:off x="0" y="4949650"/>
                <a:ext cx="3061252" cy="369332"/>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rPr>
                            <m:t>𝑟</m:t>
                          </m:r>
                        </m:sub>
                      </m:sSub>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𝑊</m:t>
                      </m:r>
                      <m:r>
                        <a:rPr lang="en-US" sz="1800" i="1" smtClean="0">
                          <a:effectLst/>
                          <a:latin typeface="Cambria Math" panose="02040503050406030204" pitchFamily="18" charset="0"/>
                          <a:ea typeface="Times New Roman" panose="02020603050405020304" pitchFamily="18" charset="0"/>
                        </a:rPr>
                        <m:t>∗ </m:t>
                      </m:r>
                      <m:func>
                        <m:funcPr>
                          <m:ctrlPr>
                            <a:rPr lang="en-US" sz="1800"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rPr>
                            <m:t>sin</m:t>
                          </m:r>
                        </m:fName>
                        <m:e>
                          <m:r>
                            <a:rPr lang="en-US" sz="1800">
                              <a:effectLst/>
                              <a:latin typeface="Cambria Math" panose="02040503050406030204" pitchFamily="18" charset="0"/>
                              <a:ea typeface="Times New Roman" panose="02020603050405020304" pitchFamily="18" charset="0"/>
                            </a:rPr>
                            <m:t>ɸ  </m:t>
                          </m:r>
                        </m:e>
                      </m:func>
                    </m:oMath>
                  </m:oMathPara>
                </a14:m>
                <a:endParaRPr lang="en-US" dirty="0"/>
              </a:p>
            </p:txBody>
          </p:sp>
        </mc:Choice>
        <mc:Fallback xmlns="">
          <p:sp>
            <p:nvSpPr>
              <p:cNvPr id="8" name="مربع نص 7">
                <a:extLst>
                  <a:ext uri="{FF2B5EF4-FFF2-40B4-BE49-F238E27FC236}">
                    <a16:creationId xmlns:a16="http://schemas.microsoft.com/office/drawing/2014/main" id="{73DD6198-8566-371E-03B1-9BB179D49F60}"/>
                  </a:ext>
                </a:extLst>
              </p:cNvPr>
              <p:cNvSpPr txBox="1">
                <a:spLocks noRot="1" noChangeAspect="1" noMove="1" noResize="1" noEditPoints="1" noAdjustHandles="1" noChangeArrowheads="1" noChangeShapeType="1" noTextEdit="1"/>
              </p:cNvSpPr>
              <p:nvPr/>
            </p:nvSpPr>
            <p:spPr>
              <a:xfrm>
                <a:off x="0" y="4949650"/>
                <a:ext cx="3061252" cy="369332"/>
              </a:xfrm>
              <a:prstGeom prst="rect">
                <a:avLst/>
              </a:prstGeom>
              <a:blipFill>
                <a:blip r:embed="rId5"/>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مربع نص 8">
                <a:extLst>
                  <a:ext uri="{FF2B5EF4-FFF2-40B4-BE49-F238E27FC236}">
                    <a16:creationId xmlns:a16="http://schemas.microsoft.com/office/drawing/2014/main" id="{2FE2BA2B-0231-0B9F-B5B4-E86A9CE78FFB}"/>
                  </a:ext>
                </a:extLst>
              </p:cNvPr>
              <p:cNvSpPr txBox="1"/>
              <p:nvPr/>
            </p:nvSpPr>
            <p:spPr>
              <a:xfrm>
                <a:off x="426318" y="5498788"/>
                <a:ext cx="2686036" cy="369332"/>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sSub>
                        <m:sSubPr>
                          <m:ctrlPr>
                            <a:rPr lang="en-US"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𝑧</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cos</m:t>
                          </m:r>
                        </m:fName>
                        <m:e>
                          <m:r>
                            <a:rPr lang="en-US" sz="1800">
                              <a:effectLst/>
                              <a:latin typeface="Cambria Math" panose="02040503050406030204" pitchFamily="18" charset="0"/>
                              <a:ea typeface="Times New Roman" panose="02020603050405020304" pitchFamily="18" charset="0"/>
                              <a:cs typeface="Times New Roman" panose="02020603050405020304" pitchFamily="18" charset="0"/>
                            </a:rPr>
                            <m:t>ɸ</m:t>
                          </m:r>
                        </m:e>
                      </m:func>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en-US" i="1">
                              <a:effectLst/>
                              <a:latin typeface="Cambria Math" panose="02040503050406030204" pitchFamily="18" charset="0"/>
                              <a:ea typeface="Times New Roman" panose="02020603050405020304" pitchFamily="18" charset="0"/>
                            </a:rPr>
                          </m:ctrlPr>
                        </m:funcPr>
                        <m:fNa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cos</m:t>
                          </m:r>
                        </m:fName>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λ</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 </m:t>
                          </m:r>
                        </m:e>
                      </m:func>
                    </m:oMath>
                  </m:oMathPara>
                </a14:m>
                <a:endParaRPr lang="en-US" dirty="0"/>
              </a:p>
            </p:txBody>
          </p:sp>
        </mc:Choice>
        <mc:Fallback xmlns="">
          <p:sp>
            <p:nvSpPr>
              <p:cNvPr id="9" name="مربع نص 8">
                <a:extLst>
                  <a:ext uri="{FF2B5EF4-FFF2-40B4-BE49-F238E27FC236}">
                    <a16:creationId xmlns:a16="http://schemas.microsoft.com/office/drawing/2014/main" id="{2FE2BA2B-0231-0B9F-B5B4-E86A9CE78FFB}"/>
                  </a:ext>
                </a:extLst>
              </p:cNvPr>
              <p:cNvSpPr txBox="1">
                <a:spLocks noRot="1" noChangeAspect="1" noMove="1" noResize="1" noEditPoints="1" noAdjustHandles="1" noChangeArrowheads="1" noChangeShapeType="1" noTextEdit="1"/>
              </p:cNvSpPr>
              <p:nvPr/>
            </p:nvSpPr>
            <p:spPr>
              <a:xfrm>
                <a:off x="426318" y="5498788"/>
                <a:ext cx="2686036" cy="369332"/>
              </a:xfrm>
              <a:prstGeom prst="rect">
                <a:avLst/>
              </a:prstGeom>
              <a:blipFill>
                <a:blip r:embed="rId6"/>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مربع نص 10">
                <a:extLst>
                  <a:ext uri="{FF2B5EF4-FFF2-40B4-BE49-F238E27FC236}">
                    <a16:creationId xmlns:a16="http://schemas.microsoft.com/office/drawing/2014/main" id="{D961BEAD-C791-5E65-F1A1-7A44B13CEB1C}"/>
                  </a:ext>
                </a:extLst>
              </p:cNvPr>
              <p:cNvSpPr txBox="1"/>
              <p:nvPr/>
            </p:nvSpPr>
            <p:spPr>
              <a:xfrm>
                <a:off x="504222" y="5888865"/>
                <a:ext cx="4029827" cy="656013"/>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acc>
                        <m:accPr>
                          <m:chr m:val="̇"/>
                          <m:ctrlPr>
                            <a:rPr lang="en-US" i="1" smtClean="0">
                              <a:effectLst/>
                              <a:latin typeface="Cambria Math" panose="02040503050406030204" pitchFamily="18" charset="0"/>
                              <a:ea typeface="Times New Roman" panose="02020603050405020304" pitchFamily="18" charset="0"/>
                            </a:rPr>
                          </m:ctrlPr>
                        </m:acc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acc>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𝑒𝑞𝑢𝑖𝑣𝑒𝑙𝑎𝑛𝑡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𝑓𝑜𝑟𝑐𝑒</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i="1">
                              <a:effectLst/>
                              <a:latin typeface="Cambria Math" panose="02040503050406030204" pitchFamily="18" charset="0"/>
                              <a:ea typeface="Times New Roman" panose="02020603050405020304" pitchFamily="18" charset="0"/>
                            </a:rPr>
                          </m:ctrlPr>
                        </m:radPr>
                        <m:deg/>
                        <m:e>
                          <m:sSubSup>
                            <m:sSubSupPr>
                              <m:ctrlPr>
                                <a:rPr lang="en-US" i="1">
                                  <a:effectLst/>
                                  <a:latin typeface="Cambria Math" panose="02040503050406030204" pitchFamily="18" charset="0"/>
                                  <a:ea typeface="Times New Roman" panose="02020603050405020304" pitchFamily="18" charset="0"/>
                                </a:rPr>
                              </m:ctrlPr>
                            </m:sSub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i="1">
                                  <a:effectLst/>
                                  <a:latin typeface="Cambria Math" panose="02040503050406030204" pitchFamily="18" charset="0"/>
                                  <a:ea typeface="Times New Roman" panose="02020603050405020304" pitchFamily="18" charset="0"/>
                                </a:rPr>
                              </m:ctrlPr>
                            </m:sSub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𝑟</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bSup>
                        </m:e>
                      </m:rad>
                    </m:oMath>
                  </m:oMathPara>
                </a14:m>
                <a:endParaRPr lang="en-US" dirty="0"/>
              </a:p>
            </p:txBody>
          </p:sp>
        </mc:Choice>
        <mc:Fallback xmlns="">
          <p:sp>
            <p:nvSpPr>
              <p:cNvPr id="11" name="مربع نص 10">
                <a:extLst>
                  <a:ext uri="{FF2B5EF4-FFF2-40B4-BE49-F238E27FC236}">
                    <a16:creationId xmlns:a16="http://schemas.microsoft.com/office/drawing/2014/main" id="{D961BEAD-C791-5E65-F1A1-7A44B13CEB1C}"/>
                  </a:ext>
                </a:extLst>
              </p:cNvPr>
              <p:cNvSpPr txBox="1">
                <a:spLocks noRot="1" noChangeAspect="1" noMove="1" noResize="1" noEditPoints="1" noAdjustHandles="1" noChangeArrowheads="1" noChangeShapeType="1" noTextEdit="1"/>
              </p:cNvSpPr>
              <p:nvPr/>
            </p:nvSpPr>
            <p:spPr>
              <a:xfrm>
                <a:off x="504222" y="5888865"/>
                <a:ext cx="4029827" cy="656013"/>
              </a:xfrm>
              <a:prstGeom prst="rect">
                <a:avLst/>
              </a:prstGeom>
              <a:blipFill>
                <a:blip r:embed="rId7"/>
                <a:stretch>
                  <a:fillRect/>
                </a:stretch>
              </a:blipFill>
            </p:spPr>
            <p:txBody>
              <a:bodyPr/>
              <a:lstStyle/>
              <a:p>
                <a:r>
                  <a:rPr lang="en-US">
                    <a:noFill/>
                  </a:rPr>
                  <a:t> </a:t>
                </a:r>
              </a:p>
            </p:txBody>
          </p:sp>
        </mc:Fallback>
      </mc:AlternateContent>
      <p:pic>
        <p:nvPicPr>
          <p:cNvPr id="14" name="صورة 13">
            <a:extLst>
              <a:ext uri="{FF2B5EF4-FFF2-40B4-BE49-F238E27FC236}">
                <a16:creationId xmlns:a16="http://schemas.microsoft.com/office/drawing/2014/main" id="{B9F8A69D-7B3B-67FD-2595-83E91A6369C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06020" y="1348535"/>
            <a:ext cx="5077534" cy="3439005"/>
          </a:xfrm>
          <a:prstGeom prst="rect">
            <a:avLst/>
          </a:prstGeom>
        </p:spPr>
      </p:pic>
      <mc:AlternateContent xmlns:mc="http://schemas.openxmlformats.org/markup-compatibility/2006" xmlns:a14="http://schemas.microsoft.com/office/drawing/2010/main">
        <mc:Choice Requires="a14">
          <p:sp>
            <p:nvSpPr>
              <p:cNvPr id="22" name="مربع نص 21">
                <a:extLst>
                  <a:ext uri="{FF2B5EF4-FFF2-40B4-BE49-F238E27FC236}">
                    <a16:creationId xmlns:a16="http://schemas.microsoft.com/office/drawing/2014/main" id="{68063671-8C1E-877F-5D76-961AEAA88EEF}"/>
                  </a:ext>
                </a:extLst>
              </p:cNvPr>
              <p:cNvSpPr txBox="1"/>
              <p:nvPr/>
            </p:nvSpPr>
            <p:spPr>
              <a:xfrm>
                <a:off x="298797" y="2092154"/>
                <a:ext cx="2463656" cy="612796"/>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sSub>
                        <m:sSubPr>
                          <m:ctrlPr>
                            <a:rPr lang="en-US" sz="1800"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60000</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𝐻𝑃</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𝜋</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𝐷𝐼</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𝑁</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a:p>
            </p:txBody>
          </p:sp>
        </mc:Choice>
        <mc:Fallback xmlns="">
          <p:sp>
            <p:nvSpPr>
              <p:cNvPr id="22" name="مربع نص 21">
                <a:extLst>
                  <a:ext uri="{FF2B5EF4-FFF2-40B4-BE49-F238E27FC236}">
                    <a16:creationId xmlns:a16="http://schemas.microsoft.com/office/drawing/2014/main" id="{68063671-8C1E-877F-5D76-961AEAA88EEF}"/>
                  </a:ext>
                </a:extLst>
              </p:cNvPr>
              <p:cNvSpPr txBox="1">
                <a:spLocks noRot="1" noChangeAspect="1" noMove="1" noResize="1" noEditPoints="1" noAdjustHandles="1" noChangeArrowheads="1" noChangeShapeType="1" noTextEdit="1"/>
              </p:cNvSpPr>
              <p:nvPr/>
            </p:nvSpPr>
            <p:spPr>
              <a:xfrm>
                <a:off x="298797" y="2092154"/>
                <a:ext cx="2463656" cy="612796"/>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مربع نص 24">
                <a:extLst>
                  <a:ext uri="{FF2B5EF4-FFF2-40B4-BE49-F238E27FC236}">
                    <a16:creationId xmlns:a16="http://schemas.microsoft.com/office/drawing/2014/main" id="{C79C11C7-2321-5FBF-B5A0-DE24D821028F}"/>
                  </a:ext>
                </a:extLst>
              </p:cNvPr>
              <p:cNvSpPr txBox="1"/>
              <p:nvPr/>
            </p:nvSpPr>
            <p:spPr>
              <a:xfrm>
                <a:off x="547748" y="2874452"/>
                <a:ext cx="3308182" cy="618887"/>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𝑁</m:t>
                      </m:r>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i="1">
                              <a:effectLst/>
                              <a:latin typeface="Cambria Math" panose="02040503050406030204" pitchFamily="18" charset="0"/>
                              <a:ea typeface="Times New Roman" panose="020206030504050203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𝑎𝑛𝑔𝑢𝑙𝑎𝑟</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𝑠𝑝𝑒𝑒𝑑</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𝑚𝑜𝑡𝑜𝑟</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30</m:t>
                          </m:r>
                        </m:den>
                      </m:f>
                    </m:oMath>
                  </m:oMathPara>
                </a14:m>
                <a:endParaRPr lang="en-US" dirty="0"/>
              </a:p>
            </p:txBody>
          </p:sp>
        </mc:Choice>
        <mc:Fallback xmlns="">
          <p:sp>
            <p:nvSpPr>
              <p:cNvPr id="25" name="مربع نص 24">
                <a:extLst>
                  <a:ext uri="{FF2B5EF4-FFF2-40B4-BE49-F238E27FC236}">
                    <a16:creationId xmlns:a16="http://schemas.microsoft.com/office/drawing/2014/main" id="{C79C11C7-2321-5FBF-B5A0-DE24D821028F}"/>
                  </a:ext>
                </a:extLst>
              </p:cNvPr>
              <p:cNvSpPr txBox="1">
                <a:spLocks noRot="1" noChangeAspect="1" noMove="1" noResize="1" noEditPoints="1" noAdjustHandles="1" noChangeArrowheads="1" noChangeShapeType="1" noTextEdit="1"/>
              </p:cNvSpPr>
              <p:nvPr/>
            </p:nvSpPr>
            <p:spPr>
              <a:xfrm>
                <a:off x="547748" y="2874452"/>
                <a:ext cx="3308182" cy="618887"/>
              </a:xfrm>
              <a:prstGeom prst="rect">
                <a:avLst/>
              </a:prstGeom>
              <a:blipFill>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59029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ppt_x"/>
                                          </p:val>
                                        </p:tav>
                                        <p:tav tm="100000">
                                          <p:val>
                                            <p:strVal val="#ppt_x"/>
                                          </p:val>
                                        </p:tav>
                                      </p:tavLst>
                                    </p:anim>
                                    <p:anim calcmode="lin" valueType="num">
                                      <p:cBhvr additive="base">
                                        <p:cTn id="19" dur="10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1000" fill="hold"/>
                                        <p:tgtEl>
                                          <p:spTgt spid="3"/>
                                        </p:tgtEl>
                                        <p:attrNameLst>
                                          <p:attrName>ppt_x</p:attrName>
                                        </p:attrNameLst>
                                      </p:cBhvr>
                                      <p:tavLst>
                                        <p:tav tm="0">
                                          <p:val>
                                            <p:strVal val="#ppt_x"/>
                                          </p:val>
                                        </p:tav>
                                        <p:tav tm="100000">
                                          <p:val>
                                            <p:strVal val="#ppt_x"/>
                                          </p:val>
                                        </p:tav>
                                      </p:tavLst>
                                    </p:anim>
                                    <p:anim calcmode="lin" valueType="num">
                                      <p:cBhvr additive="base">
                                        <p:cTn id="23" dur="10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1000" fill="hold"/>
                                        <p:tgtEl>
                                          <p:spTgt spid="22"/>
                                        </p:tgtEl>
                                        <p:attrNameLst>
                                          <p:attrName>ppt_x</p:attrName>
                                        </p:attrNameLst>
                                      </p:cBhvr>
                                      <p:tavLst>
                                        <p:tav tm="0">
                                          <p:val>
                                            <p:strVal val="#ppt_x"/>
                                          </p:val>
                                        </p:tav>
                                        <p:tav tm="100000">
                                          <p:val>
                                            <p:strVal val="#ppt_x"/>
                                          </p:val>
                                        </p:tav>
                                      </p:tavLst>
                                    </p:anim>
                                    <p:anim calcmode="lin" valueType="num">
                                      <p:cBhvr additive="base">
                                        <p:cTn id="27" dur="100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1000" fill="hold"/>
                                        <p:tgtEl>
                                          <p:spTgt spid="25"/>
                                        </p:tgtEl>
                                        <p:attrNameLst>
                                          <p:attrName>ppt_x</p:attrName>
                                        </p:attrNameLst>
                                      </p:cBhvr>
                                      <p:tavLst>
                                        <p:tav tm="0">
                                          <p:val>
                                            <p:strVal val="#ppt_x"/>
                                          </p:val>
                                        </p:tav>
                                        <p:tav tm="100000">
                                          <p:val>
                                            <p:strVal val="#ppt_x"/>
                                          </p:val>
                                        </p:tav>
                                      </p:tavLst>
                                    </p:anim>
                                    <p:anim calcmode="lin" valueType="num">
                                      <p:cBhvr additive="base">
                                        <p:cTn id="31" dur="10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1000" fill="hold"/>
                                        <p:tgtEl>
                                          <p:spTgt spid="4"/>
                                        </p:tgtEl>
                                        <p:attrNameLst>
                                          <p:attrName>ppt_x</p:attrName>
                                        </p:attrNameLst>
                                      </p:cBhvr>
                                      <p:tavLst>
                                        <p:tav tm="0">
                                          <p:val>
                                            <p:strVal val="#ppt_x"/>
                                          </p:val>
                                        </p:tav>
                                        <p:tav tm="100000">
                                          <p:val>
                                            <p:strVal val="#ppt_x"/>
                                          </p:val>
                                        </p:tav>
                                      </p:tavLst>
                                    </p:anim>
                                    <p:anim calcmode="lin" valueType="num">
                                      <p:cBhvr additive="base">
                                        <p:cTn id="35" dur="10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1000" fill="hold"/>
                                        <p:tgtEl>
                                          <p:spTgt spid="6"/>
                                        </p:tgtEl>
                                        <p:attrNameLst>
                                          <p:attrName>ppt_x</p:attrName>
                                        </p:attrNameLst>
                                      </p:cBhvr>
                                      <p:tavLst>
                                        <p:tav tm="0">
                                          <p:val>
                                            <p:strVal val="#ppt_x"/>
                                          </p:val>
                                        </p:tav>
                                        <p:tav tm="100000">
                                          <p:val>
                                            <p:strVal val="#ppt_x"/>
                                          </p:val>
                                        </p:tav>
                                      </p:tavLst>
                                    </p:anim>
                                    <p:anim calcmode="lin" valueType="num">
                                      <p:cBhvr additive="base">
                                        <p:cTn id="39" dur="1000" fill="hold"/>
                                        <p:tgtEl>
                                          <p:spTgt spid="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1000" fill="hold"/>
                                        <p:tgtEl>
                                          <p:spTgt spid="8"/>
                                        </p:tgtEl>
                                        <p:attrNameLst>
                                          <p:attrName>ppt_x</p:attrName>
                                        </p:attrNameLst>
                                      </p:cBhvr>
                                      <p:tavLst>
                                        <p:tav tm="0">
                                          <p:val>
                                            <p:strVal val="#ppt_x"/>
                                          </p:val>
                                        </p:tav>
                                        <p:tav tm="100000">
                                          <p:val>
                                            <p:strVal val="#ppt_x"/>
                                          </p:val>
                                        </p:tav>
                                      </p:tavLst>
                                    </p:anim>
                                    <p:anim calcmode="lin" valueType="num">
                                      <p:cBhvr additive="base">
                                        <p:cTn id="43" dur="100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000" fill="hold"/>
                                        <p:tgtEl>
                                          <p:spTgt spid="9"/>
                                        </p:tgtEl>
                                        <p:attrNameLst>
                                          <p:attrName>ppt_x</p:attrName>
                                        </p:attrNameLst>
                                      </p:cBhvr>
                                      <p:tavLst>
                                        <p:tav tm="0">
                                          <p:val>
                                            <p:strVal val="#ppt_x"/>
                                          </p:val>
                                        </p:tav>
                                        <p:tav tm="100000">
                                          <p:val>
                                            <p:strVal val="#ppt_x"/>
                                          </p:val>
                                        </p:tav>
                                      </p:tavLst>
                                    </p:anim>
                                    <p:anim calcmode="lin" valueType="num">
                                      <p:cBhvr additive="base">
                                        <p:cTn id="47" dur="100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ppt_x"/>
                                          </p:val>
                                        </p:tav>
                                        <p:tav tm="100000">
                                          <p:val>
                                            <p:strVal val="#ppt_x"/>
                                          </p:val>
                                        </p:tav>
                                      </p:tavLst>
                                    </p:anim>
                                    <p:anim calcmode="lin" valueType="num">
                                      <p:cBhvr additive="base">
                                        <p:cTn id="51"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4" grpId="0"/>
      <p:bldP spid="6" grpId="0"/>
      <p:bldP spid="8" grpId="0"/>
      <p:bldP spid="9" grpId="0"/>
      <p:bldP spid="11" grpId="0"/>
      <p:bldP spid="22"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215648" y="125373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Conveyer belt:</a:t>
            </a:r>
            <a:endParaRPr lang="en-US" sz="2400" b="1" dirty="0"/>
          </a:p>
        </p:txBody>
      </p:sp>
      <p:pic>
        <p:nvPicPr>
          <p:cNvPr id="9" name="Picture 32">
            <a:extLst>
              <a:ext uri="{FF2B5EF4-FFF2-40B4-BE49-F238E27FC236}">
                <a16:creationId xmlns:a16="http://schemas.microsoft.com/office/drawing/2014/main" id="{3848D983-5F81-6F2F-8F5C-9FA3A9DBF5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621" y="1843854"/>
            <a:ext cx="6554343" cy="1528505"/>
          </a:xfrm>
          <a:prstGeom prst="rect">
            <a:avLst/>
          </a:prstGeom>
        </p:spPr>
      </p:pic>
      <mc:AlternateContent xmlns:mc="http://schemas.openxmlformats.org/markup-compatibility/2006">
        <mc:Choice xmlns:a14="http://schemas.microsoft.com/office/drawing/2010/main" Requires="a14">
          <p:sp>
            <p:nvSpPr>
              <p:cNvPr id="4" name="مربع نص 3">
                <a:extLst>
                  <a:ext uri="{FF2B5EF4-FFF2-40B4-BE49-F238E27FC236}">
                    <a16:creationId xmlns:a16="http://schemas.microsoft.com/office/drawing/2014/main" id="{890B170E-CD17-871F-1A23-1AB4707EAD83}"/>
                  </a:ext>
                </a:extLst>
              </p:cNvPr>
              <p:cNvSpPr txBox="1"/>
              <p:nvPr/>
            </p:nvSpPr>
            <p:spPr>
              <a:xfrm>
                <a:off x="493332" y="3566927"/>
                <a:ext cx="2412507" cy="369332"/>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sSub>
                        <m:sSubPr>
                          <m:ctrlPr>
                            <a:rPr lang="en-US"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𝐵</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𝑚𝑎𝑠𝑠</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𝑒</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𝑏𝑒𝑙𝑡</m:t>
                      </m:r>
                    </m:oMath>
                  </m:oMathPara>
                </a14:m>
                <a:endParaRPr lang="en-US" dirty="0"/>
              </a:p>
            </p:txBody>
          </p:sp>
        </mc:Choice>
        <mc:Fallback>
          <p:sp>
            <p:nvSpPr>
              <p:cNvPr id="4" name="مربع نص 3">
                <a:extLst>
                  <a:ext uri="{FF2B5EF4-FFF2-40B4-BE49-F238E27FC236}">
                    <a16:creationId xmlns:a16="http://schemas.microsoft.com/office/drawing/2014/main" id="{890B170E-CD17-871F-1A23-1AB4707EAD83}"/>
                  </a:ext>
                </a:extLst>
              </p:cNvPr>
              <p:cNvSpPr txBox="1">
                <a:spLocks noRot="1" noChangeAspect="1" noMove="1" noResize="1" noEditPoints="1" noAdjustHandles="1" noChangeArrowheads="1" noChangeShapeType="1" noTextEdit="1"/>
              </p:cNvSpPr>
              <p:nvPr/>
            </p:nvSpPr>
            <p:spPr>
              <a:xfrm>
                <a:off x="493332" y="3566927"/>
                <a:ext cx="2412507" cy="369332"/>
              </a:xfrm>
              <a:prstGeom prst="rect">
                <a:avLst/>
              </a:prstGeom>
              <a:blipFill>
                <a:blip r:embed="rId4"/>
                <a:stretch>
                  <a:fillRect b="-1311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مربع نص 4">
                <a:extLst>
                  <a:ext uri="{FF2B5EF4-FFF2-40B4-BE49-F238E27FC236}">
                    <a16:creationId xmlns:a16="http://schemas.microsoft.com/office/drawing/2014/main" id="{3DBA4AB1-706C-527E-9EAF-AC277D66DCDD}"/>
                  </a:ext>
                </a:extLst>
              </p:cNvPr>
              <p:cNvSpPr txBox="1"/>
              <p:nvPr/>
            </p:nvSpPr>
            <p:spPr>
              <a:xfrm>
                <a:off x="503583" y="3888347"/>
                <a:ext cx="3485322" cy="646331"/>
              </a:xfrm>
              <a:prstGeom prst="rect">
                <a:avLst/>
              </a:prstGeom>
              <a:noFill/>
            </p:spPr>
            <p:txBody>
              <a:bodyPr wrap="square" rtlCol="0">
                <a:spAutoFit/>
              </a:bodyPr>
              <a:lstStyle/>
              <a:p>
                <a:pPr algn="l" rtl="0"/>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rPr>
                          <m:t>𝑟</m:t>
                        </m:r>
                      </m:sub>
                    </m:sSub>
                    <m:r>
                      <a:rPr lang="en-US" sz="1800" i="1">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friction</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coefficient</m:t>
                    </m:r>
                    <m:r>
                      <a:rPr lang="en-US" sz="1800">
                        <a:effectLst/>
                        <a:latin typeface="Cambria Math" panose="02040503050406030204" pitchFamily="18" charset="0"/>
                        <a:ea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rPr>
                  <a:t> </a:t>
                </a:r>
              </a:p>
              <a:p>
                <a:pPr algn="l" rtl="0"/>
                <a:endParaRPr lang="en-US" dirty="0"/>
              </a:p>
            </p:txBody>
          </p:sp>
        </mc:Choice>
        <mc:Fallback>
          <p:sp>
            <p:nvSpPr>
              <p:cNvPr id="5" name="مربع نص 4">
                <a:extLst>
                  <a:ext uri="{FF2B5EF4-FFF2-40B4-BE49-F238E27FC236}">
                    <a16:creationId xmlns:a16="http://schemas.microsoft.com/office/drawing/2014/main" id="{3DBA4AB1-706C-527E-9EAF-AC277D66DCDD}"/>
                  </a:ext>
                </a:extLst>
              </p:cNvPr>
              <p:cNvSpPr txBox="1">
                <a:spLocks noRot="1" noChangeAspect="1" noMove="1" noResize="1" noEditPoints="1" noAdjustHandles="1" noChangeArrowheads="1" noChangeShapeType="1" noTextEdit="1"/>
              </p:cNvSpPr>
              <p:nvPr/>
            </p:nvSpPr>
            <p:spPr>
              <a:xfrm>
                <a:off x="503583" y="3888347"/>
                <a:ext cx="3485322" cy="64633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مربع نص 5">
                <a:extLst>
                  <a:ext uri="{FF2B5EF4-FFF2-40B4-BE49-F238E27FC236}">
                    <a16:creationId xmlns:a16="http://schemas.microsoft.com/office/drawing/2014/main" id="{6DCA5FE7-40AB-6EEC-8125-D877538EBFFE}"/>
                  </a:ext>
                </a:extLst>
              </p:cNvPr>
              <p:cNvSpPr txBox="1"/>
              <p:nvPr/>
            </p:nvSpPr>
            <p:spPr>
              <a:xfrm>
                <a:off x="493332" y="4264898"/>
                <a:ext cx="5886200" cy="646331"/>
              </a:xfrm>
              <a:prstGeom prst="rect">
                <a:avLst/>
              </a:prstGeom>
              <a:noFill/>
            </p:spPr>
            <p:txBody>
              <a:bodyPr wrap="square" rtlCol="0">
                <a:spAutoFit/>
              </a:bodyPr>
              <a:lstStyle/>
              <a:p>
                <a:pPr algn="l" rtl="0"/>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rPr>
                      <m:t>Mass</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of</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all</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rotating</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drums</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except</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for</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drive</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drum</m:t>
                    </m:r>
                    <m:r>
                      <a:rPr lang="en-US" sz="1800">
                        <a:effectLst/>
                        <a:latin typeface="Cambria Math" panose="02040503050406030204" pitchFamily="18" charset="0"/>
                        <a:ea typeface="Times New Roman" panose="02020603050405020304" pitchFamily="18" charset="0"/>
                      </a:rPr>
                      <m:t> </m:t>
                    </m:r>
                  </m:oMath>
                </a14:m>
                <a:r>
                  <a:rPr lang="en-US" sz="1800" dirty="0">
                    <a:effectLst/>
                    <a:latin typeface="Times New Roman" panose="02020603050405020304" pitchFamily="18" charset="0"/>
                    <a:ea typeface="Times New Roman" panose="02020603050405020304" pitchFamily="18" charset="0"/>
                  </a:rPr>
                  <a:t>                     </a:t>
                </a:r>
              </a:p>
              <a:p>
                <a:pPr algn="l" rtl="0"/>
                <a:endParaRPr lang="en-US" dirty="0"/>
              </a:p>
            </p:txBody>
          </p:sp>
        </mc:Choice>
        <mc:Fallback>
          <p:sp>
            <p:nvSpPr>
              <p:cNvPr id="6" name="مربع نص 5">
                <a:extLst>
                  <a:ext uri="{FF2B5EF4-FFF2-40B4-BE49-F238E27FC236}">
                    <a16:creationId xmlns:a16="http://schemas.microsoft.com/office/drawing/2014/main" id="{6DCA5FE7-40AB-6EEC-8125-D877538EBFFE}"/>
                  </a:ext>
                </a:extLst>
              </p:cNvPr>
              <p:cNvSpPr txBox="1">
                <a:spLocks noRot="1" noChangeAspect="1" noMove="1" noResize="1" noEditPoints="1" noAdjustHandles="1" noChangeArrowheads="1" noChangeShapeType="1" noTextEdit="1"/>
              </p:cNvSpPr>
              <p:nvPr/>
            </p:nvSpPr>
            <p:spPr>
              <a:xfrm>
                <a:off x="493332" y="4264898"/>
                <a:ext cx="5886200" cy="646331"/>
              </a:xfrm>
              <a:prstGeom prst="rect">
                <a:avLst/>
              </a:prstGeom>
              <a:blipFill>
                <a:blip r:embed="rId6"/>
                <a:stretch>
                  <a:fillRect/>
                </a:stretch>
              </a:blipFill>
            </p:spPr>
            <p:txBody>
              <a:bodyPr/>
              <a:lstStyle/>
              <a:p>
                <a:r>
                  <a:rPr lang="en-US">
                    <a:noFill/>
                  </a:rPr>
                  <a:t> </a:t>
                </a:r>
              </a:p>
            </p:txBody>
          </p:sp>
        </mc:Fallback>
      </mc:AlternateContent>
      <p:sp>
        <p:nvSpPr>
          <p:cNvPr id="7" name="مربع نص 6">
            <a:extLst>
              <a:ext uri="{FF2B5EF4-FFF2-40B4-BE49-F238E27FC236}">
                <a16:creationId xmlns:a16="http://schemas.microsoft.com/office/drawing/2014/main" id="{8F7462E7-F1FC-9413-4A45-51CDCEA67A07}"/>
              </a:ext>
            </a:extLst>
          </p:cNvPr>
          <p:cNvSpPr txBox="1"/>
          <p:nvPr/>
        </p:nvSpPr>
        <p:spPr>
          <a:xfrm>
            <a:off x="477078" y="4980227"/>
            <a:ext cx="2623931" cy="646331"/>
          </a:xfrm>
          <a:prstGeom prst="rect">
            <a:avLst/>
          </a:prstGeom>
          <a:noFill/>
        </p:spPr>
        <p:txBody>
          <a:bodyPr wrap="square" rtlCol="0">
            <a:spAutoFit/>
          </a:bodyPr>
          <a:lstStyle/>
          <a:p>
            <a:pPr algn="l" rtl="0"/>
            <a:r>
              <a:rPr lang="en-US" sz="1800" dirty="0">
                <a:effectLst/>
                <a:latin typeface="Times New Roman" panose="02020603050405020304" pitchFamily="18" charset="0"/>
                <a:ea typeface="Times New Roman" panose="02020603050405020304" pitchFamily="18" charset="0"/>
              </a:rPr>
              <a:t>Minimum drum diameter: </a:t>
            </a:r>
          </a:p>
          <a:p>
            <a:pPr algn="l" rtl="0"/>
            <a:endParaRPr lang="en-US" dirty="0"/>
          </a:p>
        </p:txBody>
      </p:sp>
      <mc:AlternateContent xmlns:mc="http://schemas.openxmlformats.org/markup-compatibility/2006" xmlns:a14="http://schemas.microsoft.com/office/drawing/2010/main">
        <mc:Choice Requires="a14">
          <p:sp>
            <p:nvSpPr>
              <p:cNvPr id="8" name="مربع نص 7">
                <a:extLst>
                  <a:ext uri="{FF2B5EF4-FFF2-40B4-BE49-F238E27FC236}">
                    <a16:creationId xmlns:a16="http://schemas.microsoft.com/office/drawing/2014/main" id="{C4DF8063-6555-90E5-9C3B-A9AF057A323E}"/>
                  </a:ext>
                </a:extLst>
              </p:cNvPr>
              <p:cNvSpPr txBox="1"/>
              <p:nvPr/>
            </p:nvSpPr>
            <p:spPr>
              <a:xfrm>
                <a:off x="751628" y="5639449"/>
                <a:ext cx="1868557" cy="619465"/>
              </a:xfrm>
              <a:prstGeom prst="rect">
                <a:avLst/>
              </a:prstGeom>
              <a:noFill/>
            </p:spPr>
            <p:txBody>
              <a:bodyPr wrap="square" rtlCol="0">
                <a:spAutoFit/>
              </a:bodyPr>
              <a:lstStyle/>
              <a:p>
                <a:pPr algn="l" rtl="0"/>
                <a14:m>
                  <m:oMath xmlns:m="http://schemas.openxmlformats.org/officeDocument/2006/math">
                    <m:sSub>
                      <m:sSubPr>
                        <m:ctrlPr>
                          <a:rPr lang="en-US" sz="2400" i="1" smtClean="0">
                            <a:effectLst/>
                            <a:latin typeface="Cambria Math" panose="02040503050406030204" pitchFamily="18" charset="0"/>
                          </a:rPr>
                        </m:ctrlPr>
                      </m:sSub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𝑑</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𝐴</m:t>
                        </m:r>
                      </m:sub>
                    </m:s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effectLst/>
                            <a:latin typeface="Cambria Math" panose="02040503050406030204" pitchFamily="18" charset="0"/>
                          </a:rPr>
                        </m:ctrlPr>
                      </m:fPr>
                      <m:num>
                        <m:sSub>
                          <m:sSubPr>
                            <m:ctrlPr>
                              <a:rPr lang="en-US" sz="2400" i="1">
                                <a:effectLst/>
                                <a:latin typeface="Cambria Math" panose="02040503050406030204" pitchFamily="18" charset="0"/>
                              </a:rPr>
                            </m:ctrlPr>
                          </m:sSub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𝐹</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𝑢</m:t>
                            </m:r>
                          </m:sub>
                        </m:sSub>
                        <m:sSub>
                          <m:sSubPr>
                            <m:ctrlPr>
                              <a:rPr lang="en-US" sz="2400" i="1">
                                <a:effectLst/>
                                <a:latin typeface="Cambria Math" panose="02040503050406030204" pitchFamily="18" charset="0"/>
                              </a:rPr>
                            </m:ctrlPr>
                          </m:sSub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3</m:t>
                            </m:r>
                          </m:sub>
                        </m:s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180</m:t>
                        </m:r>
                      </m:num>
                      <m:den>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𝑤</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180</m:t>
                        </m:r>
                      </m:den>
                    </m:f>
                  </m:oMath>
                </a14:m>
                <a:r>
                  <a:rPr lang="en-US" sz="2400" dirty="0">
                    <a:effectLst/>
                    <a:latin typeface="Times New Roman" panose="02020603050405020304" pitchFamily="18" charset="0"/>
                    <a:ea typeface="Times New Roman" panose="02020603050405020304" pitchFamily="18" charset="0"/>
                  </a:rPr>
                  <a:t> </a:t>
                </a:r>
                <a:endParaRPr lang="en-US" sz="2400" dirty="0"/>
              </a:p>
            </p:txBody>
          </p:sp>
        </mc:Choice>
        <mc:Fallback xmlns="">
          <p:sp>
            <p:nvSpPr>
              <p:cNvPr id="8" name="مربع نص 7">
                <a:extLst>
                  <a:ext uri="{FF2B5EF4-FFF2-40B4-BE49-F238E27FC236}">
                    <a16:creationId xmlns:a16="http://schemas.microsoft.com/office/drawing/2014/main" id="{C4DF8063-6555-90E5-9C3B-A9AF057A323E}"/>
                  </a:ext>
                </a:extLst>
              </p:cNvPr>
              <p:cNvSpPr txBox="1">
                <a:spLocks noRot="1" noChangeAspect="1" noMove="1" noResize="1" noEditPoints="1" noAdjustHandles="1" noChangeArrowheads="1" noChangeShapeType="1" noTextEdit="1"/>
              </p:cNvSpPr>
              <p:nvPr/>
            </p:nvSpPr>
            <p:spPr>
              <a:xfrm>
                <a:off x="751628" y="5639449"/>
                <a:ext cx="1868557" cy="61946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مربع نص 10">
                <a:extLst>
                  <a:ext uri="{FF2B5EF4-FFF2-40B4-BE49-F238E27FC236}">
                    <a16:creationId xmlns:a16="http://schemas.microsoft.com/office/drawing/2014/main" id="{305AC2AA-A072-12CD-FE46-282B46CA9858}"/>
                  </a:ext>
                </a:extLst>
              </p:cNvPr>
              <p:cNvSpPr txBox="1"/>
              <p:nvPr/>
            </p:nvSpPr>
            <p:spPr>
              <a:xfrm>
                <a:off x="493332" y="3173018"/>
                <a:ext cx="3628094" cy="646331"/>
              </a:xfrm>
              <a:prstGeom prst="rect">
                <a:avLst/>
              </a:prstGeom>
              <a:noFill/>
            </p:spPr>
            <p:txBody>
              <a:bodyPr wrap="square" rtlCol="0">
                <a:spAutoFit/>
              </a:bodyPr>
              <a:lstStyle/>
              <a:p>
                <a:pPr algn="l" rtl="0"/>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𝐹</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𝑢</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maximum</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effective</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pull</m:t>
                    </m:r>
                  </m:oMath>
                </a14:m>
                <a:r>
                  <a:rPr lang="en-US" sz="1800" dirty="0">
                    <a:effectLst/>
                    <a:latin typeface="Times New Roman" panose="02020603050405020304" pitchFamily="18" charset="0"/>
                    <a:ea typeface="Times New Roman" panose="02020603050405020304" pitchFamily="18" charset="0"/>
                  </a:rPr>
                  <a:t> in KN</a:t>
                </a:r>
              </a:p>
              <a:p>
                <a:pPr algn="l" rtl="0"/>
                <a:endParaRPr lang="en-US" dirty="0"/>
              </a:p>
            </p:txBody>
          </p:sp>
        </mc:Choice>
        <mc:Fallback>
          <p:sp>
            <p:nvSpPr>
              <p:cNvPr id="11" name="مربع نص 10">
                <a:extLst>
                  <a:ext uri="{FF2B5EF4-FFF2-40B4-BE49-F238E27FC236}">
                    <a16:creationId xmlns:a16="http://schemas.microsoft.com/office/drawing/2014/main" id="{305AC2AA-A072-12CD-FE46-282B46CA9858}"/>
                  </a:ext>
                </a:extLst>
              </p:cNvPr>
              <p:cNvSpPr txBox="1">
                <a:spLocks noRot="1" noChangeAspect="1" noMove="1" noResize="1" noEditPoints="1" noAdjustHandles="1" noChangeArrowheads="1" noChangeShapeType="1" noTextEdit="1"/>
              </p:cNvSpPr>
              <p:nvPr/>
            </p:nvSpPr>
            <p:spPr>
              <a:xfrm>
                <a:off x="493332" y="3173018"/>
                <a:ext cx="3628094" cy="646331"/>
              </a:xfrm>
              <a:prstGeom prst="rect">
                <a:avLst/>
              </a:prstGeom>
              <a:blipFill>
                <a:blip r:embed="rId8"/>
                <a:stretch>
                  <a:fillRect t="-566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مربع نص 11">
                <a:extLst>
                  <a:ext uri="{FF2B5EF4-FFF2-40B4-BE49-F238E27FC236}">
                    <a16:creationId xmlns:a16="http://schemas.microsoft.com/office/drawing/2014/main" id="{7FCF06B1-8998-5219-1011-1DB777C36AFA}"/>
                  </a:ext>
                </a:extLst>
              </p:cNvPr>
              <p:cNvSpPr txBox="1"/>
              <p:nvPr/>
            </p:nvSpPr>
            <p:spPr>
              <a:xfrm>
                <a:off x="477077" y="4608414"/>
                <a:ext cx="2623931" cy="646331"/>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rPr>
                        <m:t>𝑚</m:t>
                      </m:r>
                      <m:r>
                        <a:rPr lang="en-US" sz="1800" i="1" smtClean="0">
                          <a:effectLst/>
                          <a:latin typeface="Cambria Math" panose="02040503050406030204" pitchFamily="18" charset="0"/>
                          <a:ea typeface="Times New Roman" panose="02020603050405020304" pitchFamily="18" charset="0"/>
                        </a:rPr>
                        <m:t>:</m:t>
                      </m:r>
                      <m:r>
                        <a:rPr lang="en-US" sz="1800" i="1" smtClean="0">
                          <a:effectLst/>
                          <a:latin typeface="Cambria Math" panose="02040503050406030204" pitchFamily="18" charset="0"/>
                          <a:ea typeface="Times New Roman" panose="02020603050405020304" pitchFamily="18" charset="0"/>
                        </a:rPr>
                        <m:t>𝑚𝑎𝑠𝑠</m:t>
                      </m:r>
                      <m:r>
                        <a:rPr lang="en-US" sz="1800" i="1" smtClean="0">
                          <a:effectLst/>
                          <a:latin typeface="Cambria Math" panose="02040503050406030204" pitchFamily="18" charset="0"/>
                          <a:ea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rPr>
                        <m:t>𝑜𝑓</m:t>
                      </m:r>
                      <m:r>
                        <a:rPr lang="en-US" sz="1800" i="1" smtClean="0">
                          <a:effectLst/>
                          <a:latin typeface="Cambria Math" panose="02040503050406030204" pitchFamily="18" charset="0"/>
                          <a:ea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rPr>
                        <m:t>𝑡</m:t>
                      </m:r>
                      <m:r>
                        <a:rPr lang="en-US" sz="1800" i="1" smtClean="0">
                          <a:effectLst/>
                          <a:latin typeface="Cambria Math" panose="02040503050406030204" pitchFamily="18" charset="0"/>
                          <a:ea typeface="Times New Roman" panose="02020603050405020304" pitchFamily="18" charset="0"/>
                        </a:rPr>
                        <m:t>h</m:t>
                      </m:r>
                      <m:r>
                        <a:rPr lang="en-US" sz="1800" i="1" smtClean="0">
                          <a:effectLst/>
                          <a:latin typeface="Cambria Math" panose="02040503050406030204" pitchFamily="18" charset="0"/>
                          <a:ea typeface="Times New Roman" panose="02020603050405020304" pitchFamily="18" charset="0"/>
                        </a:rPr>
                        <m:t>𝑒</m:t>
                      </m:r>
                      <m:r>
                        <a:rPr lang="en-US" sz="1800" i="1" smtClean="0">
                          <a:effectLst/>
                          <a:latin typeface="Cambria Math" panose="02040503050406030204" pitchFamily="18" charset="0"/>
                          <a:ea typeface="Times New Roman" panose="02020603050405020304" pitchFamily="18" charset="0"/>
                        </a:rPr>
                        <m:t> </m:t>
                      </m:r>
                      <m:r>
                        <a:rPr lang="en-US" sz="1800" i="1" smtClean="0">
                          <a:effectLst/>
                          <a:latin typeface="Cambria Math" panose="02040503050406030204" pitchFamily="18" charset="0"/>
                          <a:ea typeface="Times New Roman" panose="02020603050405020304" pitchFamily="18" charset="0"/>
                        </a:rPr>
                        <m:t>𝑑𝑜𝑢𝑔</m:t>
                      </m:r>
                      <m:r>
                        <a:rPr lang="en-US" sz="1800" i="1" smtClean="0">
                          <a:effectLst/>
                          <a:latin typeface="Cambria Math" panose="02040503050406030204" pitchFamily="18" charset="0"/>
                          <a:ea typeface="Times New Roman" panose="02020603050405020304" pitchFamily="18" charset="0"/>
                        </a:rPr>
                        <m:t>h</m:t>
                      </m:r>
                      <m:r>
                        <a:rPr lang="en-US" sz="1800" i="1" smtClean="0">
                          <a:effectLst/>
                          <a:latin typeface="Cambria Math" panose="02040503050406030204" pitchFamily="18" charset="0"/>
                          <a:ea typeface="Times New Roman" panose="02020603050405020304" pitchFamily="18" charset="0"/>
                        </a:rPr>
                        <m:t>  </m:t>
                      </m:r>
                    </m:oMath>
                  </m:oMathPara>
                </a14:m>
                <a:endParaRPr lang="en-US" sz="1800" dirty="0">
                  <a:effectLst/>
                  <a:latin typeface="Times New Roman" panose="02020603050405020304" pitchFamily="18" charset="0"/>
                  <a:ea typeface="Times New Roman" panose="02020603050405020304" pitchFamily="18" charset="0"/>
                </a:endParaRPr>
              </a:p>
              <a:p>
                <a:pPr algn="l" rtl="0"/>
                <a:endParaRPr lang="en-US" dirty="0"/>
              </a:p>
            </p:txBody>
          </p:sp>
        </mc:Choice>
        <mc:Fallback>
          <p:sp>
            <p:nvSpPr>
              <p:cNvPr id="12" name="مربع نص 11">
                <a:extLst>
                  <a:ext uri="{FF2B5EF4-FFF2-40B4-BE49-F238E27FC236}">
                    <a16:creationId xmlns:a16="http://schemas.microsoft.com/office/drawing/2014/main" id="{7FCF06B1-8998-5219-1011-1DB777C36AFA}"/>
                  </a:ext>
                </a:extLst>
              </p:cNvPr>
              <p:cNvSpPr txBox="1">
                <a:spLocks noRot="1" noChangeAspect="1" noMove="1" noResize="1" noEditPoints="1" noAdjustHandles="1" noChangeArrowheads="1" noChangeShapeType="1" noTextEdit="1"/>
              </p:cNvSpPr>
              <p:nvPr/>
            </p:nvSpPr>
            <p:spPr>
              <a:xfrm>
                <a:off x="477077" y="4608414"/>
                <a:ext cx="2623931" cy="646331"/>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766984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ppt_x"/>
                                          </p:val>
                                        </p:tav>
                                        <p:tav tm="100000">
                                          <p:val>
                                            <p:strVal val="#ppt_x"/>
                                          </p:val>
                                        </p:tav>
                                      </p:tavLst>
                                    </p:anim>
                                    <p:anim calcmode="lin" valueType="num">
                                      <p:cBhvr additive="base">
                                        <p:cTn id="23" dur="10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1000" fill="hold"/>
                                        <p:tgtEl>
                                          <p:spTgt spid="5"/>
                                        </p:tgtEl>
                                        <p:attrNameLst>
                                          <p:attrName>ppt_x</p:attrName>
                                        </p:attrNameLst>
                                      </p:cBhvr>
                                      <p:tavLst>
                                        <p:tav tm="0">
                                          <p:val>
                                            <p:strVal val="#ppt_x"/>
                                          </p:val>
                                        </p:tav>
                                        <p:tav tm="100000">
                                          <p:val>
                                            <p:strVal val="#ppt_x"/>
                                          </p:val>
                                        </p:tav>
                                      </p:tavLst>
                                    </p:anim>
                                    <p:anim calcmode="lin" valueType="num">
                                      <p:cBhvr additive="base">
                                        <p:cTn id="27" dur="10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ppt_x"/>
                                          </p:val>
                                        </p:tav>
                                        <p:tav tm="100000">
                                          <p:val>
                                            <p:strVal val="#ppt_x"/>
                                          </p:val>
                                        </p:tav>
                                      </p:tavLst>
                                    </p:anim>
                                    <p:anim calcmode="lin" valueType="num">
                                      <p:cBhvr additive="base">
                                        <p:cTn id="31" dur="10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ppt_x"/>
                                          </p:val>
                                        </p:tav>
                                        <p:tav tm="100000">
                                          <p:val>
                                            <p:strVal val="#ppt_x"/>
                                          </p:val>
                                        </p:tav>
                                      </p:tavLst>
                                    </p:anim>
                                    <p:anim calcmode="lin" valueType="num">
                                      <p:cBhvr additive="base">
                                        <p:cTn id="35" dur="10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000" fill="hold"/>
                                        <p:tgtEl>
                                          <p:spTgt spid="8"/>
                                        </p:tgtEl>
                                        <p:attrNameLst>
                                          <p:attrName>ppt_x</p:attrName>
                                        </p:attrNameLst>
                                      </p:cBhvr>
                                      <p:tavLst>
                                        <p:tav tm="0">
                                          <p:val>
                                            <p:strVal val="#ppt_x"/>
                                          </p:val>
                                        </p:tav>
                                        <p:tav tm="100000">
                                          <p:val>
                                            <p:strVal val="#ppt_x"/>
                                          </p:val>
                                        </p:tav>
                                      </p:tavLst>
                                    </p:anim>
                                    <p:anim calcmode="lin" valueType="num">
                                      <p:cBhvr additive="base">
                                        <p:cTn id="39" dur="100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1000" fill="hold"/>
                                        <p:tgtEl>
                                          <p:spTgt spid="9"/>
                                        </p:tgtEl>
                                        <p:attrNameLst>
                                          <p:attrName>ppt_x</p:attrName>
                                        </p:attrNameLst>
                                      </p:cBhvr>
                                      <p:tavLst>
                                        <p:tav tm="0">
                                          <p:val>
                                            <p:strVal val="#ppt_x"/>
                                          </p:val>
                                        </p:tav>
                                        <p:tav tm="100000">
                                          <p:val>
                                            <p:strVal val="#ppt_x"/>
                                          </p:val>
                                        </p:tav>
                                      </p:tavLst>
                                    </p:anim>
                                    <p:anim calcmode="lin" valueType="num">
                                      <p:cBhvr additive="base">
                                        <p:cTn id="43" dur="100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ppt_x"/>
                                          </p:val>
                                        </p:tav>
                                        <p:tav tm="100000">
                                          <p:val>
                                            <p:strVal val="#ppt_x"/>
                                          </p:val>
                                        </p:tav>
                                      </p:tavLst>
                                    </p:anim>
                                    <p:anim calcmode="lin" valueType="num">
                                      <p:cBhvr additive="base">
                                        <p:cTn id="47" dur="10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1000" fill="hold"/>
                                        <p:tgtEl>
                                          <p:spTgt spid="12"/>
                                        </p:tgtEl>
                                        <p:attrNameLst>
                                          <p:attrName>ppt_x</p:attrName>
                                        </p:attrNameLst>
                                      </p:cBhvr>
                                      <p:tavLst>
                                        <p:tav tm="0">
                                          <p:val>
                                            <p:strVal val="#ppt_x"/>
                                          </p:val>
                                        </p:tav>
                                        <p:tav tm="100000">
                                          <p:val>
                                            <p:strVal val="#ppt_x"/>
                                          </p:val>
                                        </p:tav>
                                      </p:tavLst>
                                    </p:anim>
                                    <p:anim calcmode="lin" valueType="num">
                                      <p:cBhvr additive="base">
                                        <p:cTn id="51"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4" grpId="0"/>
      <p:bldP spid="5" grpId="0"/>
      <p:bldP spid="6" grpId="0"/>
      <p:bldP spid="7" grpId="0"/>
      <p:bldP spid="8"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215648" y="125373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piston Design</a:t>
            </a:r>
            <a:endParaRPr lang="en-US" sz="2400" b="1" dirty="0"/>
          </a:p>
        </p:txBody>
      </p:sp>
      <mc:AlternateContent xmlns:mc="http://schemas.openxmlformats.org/markup-compatibility/2006">
        <mc:Choice xmlns:a14="http://schemas.microsoft.com/office/drawing/2010/main" Requires="a14">
          <p:sp>
            <p:nvSpPr>
              <p:cNvPr id="5" name="مربع نص 4">
                <a:extLst>
                  <a:ext uri="{FF2B5EF4-FFF2-40B4-BE49-F238E27FC236}">
                    <a16:creationId xmlns:a16="http://schemas.microsoft.com/office/drawing/2014/main" id="{C617FBE5-731B-9F51-C1CE-15008BA9C3D1}"/>
                  </a:ext>
                </a:extLst>
              </p:cNvPr>
              <p:cNvSpPr txBox="1"/>
              <p:nvPr/>
            </p:nvSpPr>
            <p:spPr>
              <a:xfrm>
                <a:off x="958652" y="1988577"/>
                <a:ext cx="1868556" cy="974306"/>
              </a:xfrm>
              <a:prstGeom prst="rect">
                <a:avLst/>
              </a:prstGeom>
              <a:noFill/>
            </p:spPr>
            <p:txBody>
              <a:bodyPr wrap="square" rtlCol="0">
                <a:spAutoFit/>
              </a:bodyPr>
              <a:lstStyle/>
              <a:p>
                <a:pPr algn="ctr" rtl="0"/>
                <a14:m>
                  <m:oMathPara xmlns:m="http://schemas.openxmlformats.org/officeDocument/2006/math">
                    <m:oMathParaPr>
                      <m:jc m:val="left"/>
                    </m:oMathParaPr>
                    <m:oMath xmlns:m="http://schemas.openxmlformats.org/officeDocument/2006/math">
                      <m:r>
                        <a:rPr lang="en-US" sz="2000" i="1" smtClean="0">
                          <a:effectLst/>
                          <a:latin typeface="Cambria Math" panose="02040503050406030204" pitchFamily="18" charset="0"/>
                          <a:ea typeface="Times New Roman" panose="02020603050405020304" pitchFamily="18" charset="0"/>
                        </a:rPr>
                        <m:t>𝐴</m:t>
                      </m:r>
                      <m:r>
                        <a:rPr lang="en-US" sz="2000" i="1" smtClean="0">
                          <a:effectLst/>
                          <a:latin typeface="Cambria Math" panose="02040503050406030204" pitchFamily="18" charset="0"/>
                          <a:ea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rPr>
                          </m:ctrlPr>
                        </m:fPr>
                        <m:num>
                          <m:r>
                            <a:rPr lang="en-US" sz="2000" i="1">
                              <a:effectLst/>
                              <a:latin typeface="Cambria Math" panose="02040503050406030204" pitchFamily="18" charset="0"/>
                              <a:ea typeface="Times New Roman" panose="02020603050405020304" pitchFamily="18" charset="0"/>
                            </a:rPr>
                            <m:t>𝐹</m:t>
                          </m:r>
                        </m:num>
                        <m:den>
                          <m:r>
                            <a:rPr lang="en-US" sz="2000" i="1">
                              <a:effectLst/>
                              <a:latin typeface="Cambria Math" panose="02040503050406030204" pitchFamily="18" charset="0"/>
                              <a:ea typeface="Times New Roman" panose="02020603050405020304" pitchFamily="18" charset="0"/>
                            </a:rPr>
                            <m:t>𝑃</m:t>
                          </m:r>
                        </m:den>
                      </m:f>
                    </m:oMath>
                  </m:oMathPara>
                </a14:m>
                <a:endParaRPr lang="en-US" sz="2000" dirty="0">
                  <a:effectLst/>
                  <a:latin typeface="Times New Roman" panose="02020603050405020304" pitchFamily="18" charset="0"/>
                  <a:ea typeface="Times New Roman" panose="02020603050405020304" pitchFamily="18" charset="0"/>
                </a:endParaRPr>
              </a:p>
              <a:p>
                <a:pPr algn="ctr" rtl="0"/>
                <a:endParaRPr lang="en-US" sz="2000" dirty="0"/>
              </a:p>
            </p:txBody>
          </p:sp>
        </mc:Choice>
        <mc:Fallback>
          <p:sp>
            <p:nvSpPr>
              <p:cNvPr id="5" name="مربع نص 4">
                <a:extLst>
                  <a:ext uri="{FF2B5EF4-FFF2-40B4-BE49-F238E27FC236}">
                    <a16:creationId xmlns:a16="http://schemas.microsoft.com/office/drawing/2014/main" id="{C617FBE5-731B-9F51-C1CE-15008BA9C3D1}"/>
                  </a:ext>
                </a:extLst>
              </p:cNvPr>
              <p:cNvSpPr txBox="1">
                <a:spLocks noRot="1" noChangeAspect="1" noMove="1" noResize="1" noEditPoints="1" noAdjustHandles="1" noChangeArrowheads="1" noChangeShapeType="1" noTextEdit="1"/>
              </p:cNvSpPr>
              <p:nvPr/>
            </p:nvSpPr>
            <p:spPr>
              <a:xfrm>
                <a:off x="958652" y="1988577"/>
                <a:ext cx="1868556" cy="97430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مربع نص 6">
                <a:extLst>
                  <a:ext uri="{FF2B5EF4-FFF2-40B4-BE49-F238E27FC236}">
                    <a16:creationId xmlns:a16="http://schemas.microsoft.com/office/drawing/2014/main" id="{F4E2FD03-B861-AD21-99D9-C1EBA431E941}"/>
                  </a:ext>
                </a:extLst>
              </p:cNvPr>
              <p:cNvSpPr txBox="1"/>
              <p:nvPr/>
            </p:nvSpPr>
            <p:spPr>
              <a:xfrm>
                <a:off x="732482" y="2876865"/>
                <a:ext cx="1656522" cy="1001684"/>
              </a:xfrm>
              <a:prstGeom prst="rect">
                <a:avLst/>
              </a:prstGeom>
              <a:noFill/>
            </p:spPr>
            <p:txBody>
              <a:bodyPr wrap="square" rtlCol="0">
                <a:spAutoFit/>
              </a:bodyPr>
              <a:lstStyle/>
              <a:p>
                <a:pPr algn="l" rtl="0"/>
                <a14:m>
                  <m:oMathPara xmlns:m="http://schemas.openxmlformats.org/officeDocument/2006/math">
                    <m:oMathParaPr>
                      <m:jc m:val="center"/>
                    </m:oMathParaPr>
                    <m:oMath xmlns:m="http://schemas.openxmlformats.org/officeDocument/2006/math">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𝐷</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000" i="1">
                              <a:effectLst/>
                              <a:latin typeface="Cambria Math" panose="02040503050406030204" pitchFamily="18" charset="0"/>
                            </a:rPr>
                          </m:ctrlPr>
                        </m:radPr>
                        <m:deg/>
                        <m:e>
                          <m:f>
                            <m:fPr>
                              <m:ctrlPr>
                                <a:rPr lang="en-US" sz="2000" i="1">
                                  <a:effectLst/>
                                  <a:latin typeface="Cambria Math" panose="02040503050406030204" pitchFamily="18" charset="0"/>
                                </a:rPr>
                              </m:ctrlPr>
                            </m:fPr>
                            <m:num>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𝐴</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𝜋𝜂</m:t>
                              </m:r>
                            </m:den>
                          </m:f>
                        </m:e>
                      </m:rad>
                    </m:oMath>
                  </m:oMathPara>
                </a14:m>
                <a:endParaRPr lang="en-US" sz="2000" dirty="0"/>
              </a:p>
            </p:txBody>
          </p:sp>
        </mc:Choice>
        <mc:Fallback>
          <p:sp>
            <p:nvSpPr>
              <p:cNvPr id="7" name="مربع نص 6">
                <a:extLst>
                  <a:ext uri="{FF2B5EF4-FFF2-40B4-BE49-F238E27FC236}">
                    <a16:creationId xmlns:a16="http://schemas.microsoft.com/office/drawing/2014/main" id="{F4E2FD03-B861-AD21-99D9-C1EBA431E941}"/>
                  </a:ext>
                </a:extLst>
              </p:cNvPr>
              <p:cNvSpPr txBox="1">
                <a:spLocks noRot="1" noChangeAspect="1" noMove="1" noResize="1" noEditPoints="1" noAdjustHandles="1" noChangeArrowheads="1" noChangeShapeType="1" noTextEdit="1"/>
              </p:cNvSpPr>
              <p:nvPr/>
            </p:nvSpPr>
            <p:spPr>
              <a:xfrm>
                <a:off x="732482" y="2876865"/>
                <a:ext cx="1656522" cy="1001684"/>
              </a:xfrm>
              <a:prstGeom prst="rect">
                <a:avLst/>
              </a:prstGeom>
              <a:blipFill>
                <a:blip r:embed="rId4"/>
                <a:stretch>
                  <a:fillRect/>
                </a:stretch>
              </a:blipFill>
            </p:spPr>
            <p:txBody>
              <a:bodyPr/>
              <a:lstStyle/>
              <a:p>
                <a:r>
                  <a:rPr lang="en-US">
                    <a:noFill/>
                  </a:rPr>
                  <a:t> </a:t>
                </a:r>
              </a:p>
            </p:txBody>
          </p:sp>
        </mc:Fallback>
      </mc:AlternateContent>
      <p:sp>
        <p:nvSpPr>
          <p:cNvPr id="12" name="مربع نص 11">
            <a:extLst>
              <a:ext uri="{FF2B5EF4-FFF2-40B4-BE49-F238E27FC236}">
                <a16:creationId xmlns:a16="http://schemas.microsoft.com/office/drawing/2014/main" id="{C5639CD2-EBE5-7349-FD1F-170DDE89AC04}"/>
              </a:ext>
            </a:extLst>
          </p:cNvPr>
          <p:cNvSpPr txBox="1"/>
          <p:nvPr/>
        </p:nvSpPr>
        <p:spPr>
          <a:xfrm>
            <a:off x="270872" y="4976405"/>
            <a:ext cx="3984126" cy="646331"/>
          </a:xfrm>
          <a:prstGeom prst="rect">
            <a:avLst/>
          </a:prstGeom>
          <a:noFill/>
        </p:spPr>
        <p:txBody>
          <a:bodyPr wrap="square" rtlCol="0">
            <a:spAutoFit/>
          </a:bodyPr>
          <a:lstStyle/>
          <a:p>
            <a:pPr algn="l" rtl="0"/>
            <a:r>
              <a:rPr lang="en-US" sz="1800" dirty="0">
                <a:solidFill>
                  <a:srgbClr val="000000"/>
                </a:solidFill>
                <a:effectLst/>
                <a:latin typeface="Times New Roman" panose="02020603050405020304" pitchFamily="18" charset="0"/>
                <a:ea typeface="Times New Roman" panose="02020603050405020304" pitchFamily="18" charset="0"/>
              </a:rPr>
              <a:t>Volumetric flow rate for compressor :</a:t>
            </a:r>
            <a:endParaRPr lang="en-US" sz="1800" dirty="0">
              <a:effectLst/>
              <a:latin typeface="Times New Roman" panose="02020603050405020304" pitchFamily="18" charset="0"/>
              <a:ea typeface="Times New Roman" panose="02020603050405020304" pitchFamily="18" charset="0"/>
            </a:endParaRPr>
          </a:p>
          <a:p>
            <a:pPr algn="l" rtl="0"/>
            <a:endParaRPr lang="en-US" dirty="0"/>
          </a:p>
        </p:txBody>
      </p:sp>
      <mc:AlternateContent xmlns:mc="http://schemas.openxmlformats.org/markup-compatibility/2006">
        <mc:Choice xmlns:a14="http://schemas.microsoft.com/office/drawing/2010/main" Requires="a14">
          <p:sp>
            <p:nvSpPr>
              <p:cNvPr id="13" name="مربع نص 12">
                <a:extLst>
                  <a:ext uri="{FF2B5EF4-FFF2-40B4-BE49-F238E27FC236}">
                    <a16:creationId xmlns:a16="http://schemas.microsoft.com/office/drawing/2014/main" id="{7F3DFCBC-E749-53F0-B48B-740EA44E3CF0}"/>
                  </a:ext>
                </a:extLst>
              </p:cNvPr>
              <p:cNvSpPr txBox="1"/>
              <p:nvPr/>
            </p:nvSpPr>
            <p:spPr>
              <a:xfrm>
                <a:off x="578128" y="5602483"/>
                <a:ext cx="2848656" cy="923073"/>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acc>
                        <m:accPr>
                          <m:chr m:val="̇"/>
                          <m:ctrlPr>
                            <a:rPr lang="en-US" sz="2000" i="1" smtClean="0">
                              <a:effectLst/>
                              <a:latin typeface="Cambria Math" panose="02040503050406030204" pitchFamily="18" charset="0"/>
                              <a:ea typeface="Times New Roman" panose="02020603050405020304" pitchFamily="18" charset="0"/>
                            </a:rPr>
                          </m:ctrlPr>
                        </m:accPr>
                        <m:e>
                          <m:r>
                            <a:rPr lang="en-US" sz="2000" i="1">
                              <a:effectLst/>
                              <a:latin typeface="Cambria Math" panose="02040503050406030204" pitchFamily="18" charset="0"/>
                              <a:ea typeface="Times New Roman" panose="02020603050405020304" pitchFamily="18" charset="0"/>
                            </a:rPr>
                            <m:t>𝑄</m:t>
                          </m:r>
                        </m:e>
                      </m:acc>
                      <m:r>
                        <a:rPr lang="en-US" sz="2000" i="1">
                          <a:effectLst/>
                          <a:latin typeface="Cambria Math" panose="02040503050406030204" pitchFamily="18" charset="0"/>
                          <a:ea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rPr>
                          </m:ctrlPr>
                        </m:fPr>
                        <m:num>
                          <m:r>
                            <a:rPr lang="en-US" sz="2000" i="1">
                              <a:effectLst/>
                              <a:latin typeface="Cambria Math" panose="02040503050406030204" pitchFamily="18" charset="0"/>
                              <a:ea typeface="Times New Roman" panose="02020603050405020304" pitchFamily="18" charset="0"/>
                            </a:rPr>
                            <m:t>𝜋</m:t>
                          </m:r>
                        </m:num>
                        <m:den>
                          <m:r>
                            <a:rPr lang="en-US" sz="2000" i="1">
                              <a:effectLst/>
                              <a:latin typeface="Cambria Math" panose="02040503050406030204" pitchFamily="18" charset="0"/>
                              <a:ea typeface="Times New Roman" panose="02020603050405020304" pitchFamily="18" charset="0"/>
                            </a:rPr>
                            <m:t>4</m:t>
                          </m:r>
                        </m:den>
                      </m:f>
                      <m:d>
                        <m:dPr>
                          <m:begChr m:val="["/>
                          <m:endChr m:val="]"/>
                          <m:ctrlPr>
                            <a:rPr lang="en-US" sz="2000" i="1">
                              <a:effectLst/>
                              <a:latin typeface="Cambria Math" panose="02040503050406030204" pitchFamily="18" charset="0"/>
                              <a:ea typeface="Times New Roman" panose="02020603050405020304" pitchFamily="18" charset="0"/>
                            </a:rPr>
                          </m:ctrlPr>
                        </m:dPr>
                        <m:e>
                          <m:r>
                            <a:rPr lang="en-US" sz="2000" i="1">
                              <a:effectLst/>
                              <a:latin typeface="Cambria Math" panose="02040503050406030204" pitchFamily="18" charset="0"/>
                              <a:ea typeface="Times New Roman" panose="02020603050405020304" pitchFamily="18" charset="0"/>
                            </a:rPr>
                            <m:t>2</m:t>
                          </m:r>
                          <m:sSup>
                            <m:sSupPr>
                              <m:ctrlPr>
                                <a:rPr lang="en-US" sz="2000" i="1">
                                  <a:effectLst/>
                                  <a:latin typeface="Cambria Math" panose="02040503050406030204" pitchFamily="18" charset="0"/>
                                  <a:ea typeface="Times New Roman" panose="02020603050405020304" pitchFamily="18" charset="0"/>
                                </a:rPr>
                              </m:ctrlPr>
                            </m:sSupPr>
                            <m:e>
                              <m:r>
                                <a:rPr lang="en-US" sz="2000" i="1">
                                  <a:effectLst/>
                                  <a:latin typeface="Cambria Math" panose="02040503050406030204" pitchFamily="18" charset="0"/>
                                  <a:ea typeface="Times New Roman" panose="02020603050405020304" pitchFamily="18" charset="0"/>
                                </a:rPr>
                                <m:t>𝐷</m:t>
                              </m:r>
                            </m:e>
                            <m:sup>
                              <m:r>
                                <a:rPr lang="en-US" sz="2000" i="1">
                                  <a:effectLst/>
                                  <a:latin typeface="Cambria Math" panose="02040503050406030204" pitchFamily="18" charset="0"/>
                                  <a:ea typeface="Times New Roman" panose="02020603050405020304" pitchFamily="18" charset="0"/>
                                </a:rPr>
                                <m:t>2</m:t>
                              </m:r>
                            </m:sup>
                          </m:sSup>
                          <m:r>
                            <a:rPr lang="en-US" sz="2000" i="1">
                              <a:effectLst/>
                              <a:latin typeface="Cambria Math" panose="02040503050406030204" pitchFamily="18" charset="0"/>
                              <a:ea typeface="Times New Roman" panose="02020603050405020304" pitchFamily="18" charset="0"/>
                            </a:rPr>
                            <m:t>−</m:t>
                          </m:r>
                          <m:sSup>
                            <m:sSupPr>
                              <m:ctrlPr>
                                <a:rPr lang="en-US" sz="2000" i="1">
                                  <a:effectLst/>
                                  <a:latin typeface="Cambria Math" panose="02040503050406030204" pitchFamily="18" charset="0"/>
                                  <a:ea typeface="Times New Roman" panose="02020603050405020304" pitchFamily="18" charset="0"/>
                                </a:rPr>
                              </m:ctrlPr>
                            </m:sSupPr>
                            <m:e>
                              <m:r>
                                <a:rPr lang="en-US" sz="2000" i="1">
                                  <a:effectLst/>
                                  <a:latin typeface="Cambria Math" panose="02040503050406030204" pitchFamily="18" charset="0"/>
                                  <a:ea typeface="Times New Roman" panose="02020603050405020304" pitchFamily="18" charset="0"/>
                                </a:rPr>
                                <m:t>𝑑</m:t>
                              </m:r>
                            </m:e>
                            <m:sup>
                              <m:r>
                                <a:rPr lang="en-US" sz="2000" i="1">
                                  <a:effectLst/>
                                  <a:latin typeface="Cambria Math" panose="02040503050406030204" pitchFamily="18" charset="0"/>
                                  <a:ea typeface="Times New Roman" panose="02020603050405020304" pitchFamily="18" charset="0"/>
                                </a:rPr>
                                <m:t>2</m:t>
                              </m:r>
                            </m:sup>
                          </m:sSup>
                        </m:e>
                      </m:d>
                      <m:sSub>
                        <m:sSubPr>
                          <m:ctrlPr>
                            <a:rPr lang="en-US" sz="2000" i="1">
                              <a:effectLst/>
                              <a:latin typeface="Cambria Math" panose="02040503050406030204" pitchFamily="18" charset="0"/>
                              <a:ea typeface="Times New Roman" panose="02020603050405020304" pitchFamily="18" charset="0"/>
                            </a:rPr>
                          </m:ctrlPr>
                        </m:sSubPr>
                        <m:e>
                          <m:r>
                            <a:rPr lang="en-US" sz="2000" i="1">
                              <a:effectLst/>
                              <a:latin typeface="Cambria Math" panose="02040503050406030204" pitchFamily="18" charset="0"/>
                              <a:ea typeface="Times New Roman" panose="02020603050405020304" pitchFamily="18" charset="0"/>
                            </a:rPr>
                            <m:t>𝑇</m:t>
                          </m:r>
                        </m:e>
                        <m:sub>
                          <m:r>
                            <a:rPr lang="en-US" sz="2000" i="1">
                              <a:effectLst/>
                              <a:latin typeface="Cambria Math" panose="02040503050406030204" pitchFamily="18" charset="0"/>
                              <a:ea typeface="Times New Roman" panose="02020603050405020304" pitchFamily="18" charset="0"/>
                            </a:rPr>
                            <m:t>𝐶</m:t>
                          </m:r>
                        </m:sub>
                      </m:sSub>
                      <m:r>
                        <a:rPr lang="en-US" sz="2000" i="1">
                          <a:effectLst/>
                          <a:latin typeface="Cambria Math" panose="02040503050406030204" pitchFamily="18" charset="0"/>
                          <a:ea typeface="Times New Roman" panose="02020603050405020304" pitchFamily="18" charset="0"/>
                        </a:rPr>
                        <m:t>𝑆𝑛</m:t>
                      </m:r>
                    </m:oMath>
                  </m:oMathPara>
                </a14:m>
                <a:endParaRPr lang="en-US" sz="2000" dirty="0">
                  <a:effectLst/>
                  <a:latin typeface="Times New Roman" panose="02020603050405020304" pitchFamily="18" charset="0"/>
                  <a:ea typeface="Times New Roman" panose="02020603050405020304" pitchFamily="18" charset="0"/>
                </a:endParaRPr>
              </a:p>
              <a:p>
                <a:pPr algn="l" rtl="0"/>
                <a:endParaRPr lang="en-US" sz="2000" dirty="0"/>
              </a:p>
            </p:txBody>
          </p:sp>
        </mc:Choice>
        <mc:Fallback>
          <p:sp>
            <p:nvSpPr>
              <p:cNvPr id="13" name="مربع نص 12">
                <a:extLst>
                  <a:ext uri="{FF2B5EF4-FFF2-40B4-BE49-F238E27FC236}">
                    <a16:creationId xmlns:a16="http://schemas.microsoft.com/office/drawing/2014/main" id="{7F3DFCBC-E749-53F0-B48B-740EA44E3CF0}"/>
                  </a:ext>
                </a:extLst>
              </p:cNvPr>
              <p:cNvSpPr txBox="1">
                <a:spLocks noRot="1" noChangeAspect="1" noMove="1" noResize="1" noEditPoints="1" noAdjustHandles="1" noChangeArrowheads="1" noChangeShapeType="1" noTextEdit="1"/>
              </p:cNvSpPr>
              <p:nvPr/>
            </p:nvSpPr>
            <p:spPr>
              <a:xfrm>
                <a:off x="578128" y="5602483"/>
                <a:ext cx="2848656" cy="92307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مربع نص 13">
                <a:extLst>
                  <a:ext uri="{FF2B5EF4-FFF2-40B4-BE49-F238E27FC236}">
                    <a16:creationId xmlns:a16="http://schemas.microsoft.com/office/drawing/2014/main" id="{5F4870CC-AF9F-B7A8-1980-B3C09BC53E18}"/>
                  </a:ext>
                </a:extLst>
              </p:cNvPr>
              <p:cNvSpPr txBox="1"/>
              <p:nvPr/>
            </p:nvSpPr>
            <p:spPr>
              <a:xfrm>
                <a:off x="591955" y="4291794"/>
                <a:ext cx="3349187" cy="750398"/>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sSub>
                        <m:sSubPr>
                          <m:ctrlPr>
                            <a:rPr lang="en-US" sz="2000" i="1" smtClean="0">
                              <a:effectLst/>
                              <a:latin typeface="Cambria Math" panose="02040503050406030204" pitchFamily="18" charset="0"/>
                              <a:ea typeface="Times New Roman" panose="02020603050405020304" pitchFamily="18" charset="0"/>
                            </a:rPr>
                          </m:ctrlPr>
                        </m:sSubPr>
                        <m:e>
                          <m:r>
                            <a:rPr lang="en-US" sz="2000" i="1">
                              <a:solidFill>
                                <a:srgbClr val="000000"/>
                              </a:solidFill>
                              <a:effectLst/>
                              <a:latin typeface="Cambria Math" panose="02040503050406030204" pitchFamily="18" charset="0"/>
                              <a:ea typeface="Times New Roman" panose="02020603050405020304" pitchFamily="18" charset="0"/>
                            </a:rPr>
                            <m:t>𝑉</m:t>
                          </m:r>
                        </m:e>
                        <m:sub>
                          <m:r>
                            <a:rPr lang="en-US" sz="2000" i="1">
                              <a:solidFill>
                                <a:srgbClr val="000000"/>
                              </a:solidFill>
                              <a:effectLst/>
                              <a:latin typeface="Cambria Math" panose="02040503050406030204" pitchFamily="18" charset="0"/>
                              <a:ea typeface="Times New Roman" panose="02020603050405020304" pitchFamily="18" charset="0"/>
                            </a:rPr>
                            <m:t>𝑡𝑎𝑛𝑘</m:t>
                          </m:r>
                        </m:sub>
                      </m:sSub>
                      <m:r>
                        <a:rPr lang="en-US" sz="2000" i="1">
                          <a:solidFill>
                            <a:srgbClr val="000000"/>
                          </a:solidFill>
                          <a:effectLst/>
                          <a:latin typeface="Cambria Math" panose="02040503050406030204" pitchFamily="18" charset="0"/>
                          <a:ea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rPr>
                        <m:t>3</m:t>
                      </m:r>
                      <m:r>
                        <a:rPr lang="en-US" sz="2000" i="1">
                          <a:solidFill>
                            <a:srgbClr val="000000"/>
                          </a:solidFill>
                          <a:effectLst/>
                          <a:latin typeface="Cambria Math" panose="02040503050406030204" pitchFamily="18" charset="0"/>
                          <a:ea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rPr>
                          </m:ctrlPr>
                        </m:sSubPr>
                        <m:e>
                          <m:acc>
                            <m:accPr>
                              <m:chr m:val="̇"/>
                              <m:ctrlPr>
                                <a:rPr lang="en-US" sz="2000" i="1">
                                  <a:effectLst/>
                                  <a:latin typeface="Cambria Math" panose="02040503050406030204" pitchFamily="18" charset="0"/>
                                  <a:ea typeface="Times New Roman" panose="02020603050405020304" pitchFamily="18" charset="0"/>
                                </a:rPr>
                              </m:ctrlPr>
                            </m:accPr>
                            <m:e>
                              <m:r>
                                <a:rPr lang="en-US" sz="2000" i="1">
                                  <a:solidFill>
                                    <a:srgbClr val="000000"/>
                                  </a:solidFill>
                                  <a:effectLst/>
                                  <a:latin typeface="Cambria Math" panose="02040503050406030204" pitchFamily="18" charset="0"/>
                                  <a:ea typeface="Times New Roman" panose="02020603050405020304" pitchFamily="18" charset="0"/>
                                </a:rPr>
                                <m:t>𝑄</m:t>
                              </m:r>
                            </m:e>
                          </m:acc>
                        </m:e>
                        <m:sub>
                          <m:r>
                            <a:rPr lang="en-US" sz="2000" i="1">
                              <a:solidFill>
                                <a:srgbClr val="000000"/>
                              </a:solidFill>
                              <a:effectLst/>
                              <a:latin typeface="Cambria Math" panose="02040503050406030204" pitchFamily="18" charset="0"/>
                              <a:ea typeface="Times New Roman" panose="02020603050405020304" pitchFamily="18" charset="0"/>
                            </a:rPr>
                            <m:t>𝑝𝑖𝑠𝑡𝑜𝑛</m:t>
                          </m:r>
                        </m:sub>
                      </m:sSub>
                    </m:oMath>
                  </m:oMathPara>
                </a14:m>
                <a:endParaRPr lang="en-US" sz="2000" dirty="0">
                  <a:effectLst/>
                  <a:latin typeface="Times New Roman" panose="02020603050405020304" pitchFamily="18" charset="0"/>
                  <a:ea typeface="Times New Roman" panose="02020603050405020304" pitchFamily="18" charset="0"/>
                </a:endParaRPr>
              </a:p>
              <a:p>
                <a:pPr algn="l" rtl="0"/>
                <a:endParaRPr lang="en-US" sz="2000" dirty="0"/>
              </a:p>
            </p:txBody>
          </p:sp>
        </mc:Choice>
        <mc:Fallback>
          <p:sp>
            <p:nvSpPr>
              <p:cNvPr id="14" name="مربع نص 13">
                <a:extLst>
                  <a:ext uri="{FF2B5EF4-FFF2-40B4-BE49-F238E27FC236}">
                    <a16:creationId xmlns:a16="http://schemas.microsoft.com/office/drawing/2014/main" id="{5F4870CC-AF9F-B7A8-1980-B3C09BC53E18}"/>
                  </a:ext>
                </a:extLst>
              </p:cNvPr>
              <p:cNvSpPr txBox="1">
                <a:spLocks noRot="1" noChangeAspect="1" noMove="1" noResize="1" noEditPoints="1" noAdjustHandles="1" noChangeArrowheads="1" noChangeShapeType="1" noTextEdit="1"/>
              </p:cNvSpPr>
              <p:nvPr/>
            </p:nvSpPr>
            <p:spPr>
              <a:xfrm>
                <a:off x="591955" y="4291794"/>
                <a:ext cx="3349187" cy="75039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مربع نص 14">
                <a:extLst>
                  <a:ext uri="{FF2B5EF4-FFF2-40B4-BE49-F238E27FC236}">
                    <a16:creationId xmlns:a16="http://schemas.microsoft.com/office/drawing/2014/main" id="{87C8809A-EAD9-566C-0CAA-90F222751D92}"/>
                  </a:ext>
                </a:extLst>
              </p:cNvPr>
              <p:cNvSpPr txBox="1"/>
              <p:nvPr/>
            </p:nvSpPr>
            <p:spPr>
              <a:xfrm>
                <a:off x="270872" y="3846745"/>
                <a:ext cx="3777358" cy="369332"/>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𝑣𝑜𝑙𝑢𝑚𝑒</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𝑐𝑜𝑚𝑝𝑟𝑒𝑠𝑠𝑜𝑟</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𝑡𝑎𝑛𝑘</m:t>
                      </m:r>
                    </m:oMath>
                  </m:oMathPara>
                </a14:m>
                <a:endParaRPr lang="en-US" dirty="0"/>
              </a:p>
            </p:txBody>
          </p:sp>
        </mc:Choice>
        <mc:Fallback xmlns="">
          <p:sp>
            <p:nvSpPr>
              <p:cNvPr id="15" name="مربع نص 14">
                <a:extLst>
                  <a:ext uri="{FF2B5EF4-FFF2-40B4-BE49-F238E27FC236}">
                    <a16:creationId xmlns:a16="http://schemas.microsoft.com/office/drawing/2014/main" id="{87C8809A-EAD9-566C-0CAA-90F222751D92}"/>
                  </a:ext>
                </a:extLst>
              </p:cNvPr>
              <p:cNvSpPr txBox="1">
                <a:spLocks noRot="1" noChangeAspect="1" noMove="1" noResize="1" noEditPoints="1" noAdjustHandles="1" noChangeArrowheads="1" noChangeShapeType="1" noTextEdit="1"/>
              </p:cNvSpPr>
              <p:nvPr/>
            </p:nvSpPr>
            <p:spPr>
              <a:xfrm>
                <a:off x="270872" y="3846745"/>
                <a:ext cx="3777358" cy="369332"/>
              </a:xfrm>
              <a:prstGeom prst="rect">
                <a:avLst/>
              </a:prstGeom>
              <a:blipFill>
                <a:blip r:embed="rId7"/>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8420071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ppt_x"/>
                                          </p:val>
                                        </p:tav>
                                        <p:tav tm="100000">
                                          <p:val>
                                            <p:strVal val="#ppt_x"/>
                                          </p:val>
                                        </p:tav>
                                      </p:tavLst>
                                    </p:anim>
                                    <p:anim calcmode="lin" valueType="num">
                                      <p:cBhvr additive="base">
                                        <p:cTn id="27" dur="10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1000" fill="hold"/>
                                        <p:tgtEl>
                                          <p:spTgt spid="15"/>
                                        </p:tgtEl>
                                        <p:attrNameLst>
                                          <p:attrName>ppt_x</p:attrName>
                                        </p:attrNameLst>
                                      </p:cBhvr>
                                      <p:tavLst>
                                        <p:tav tm="0">
                                          <p:val>
                                            <p:strVal val="#ppt_x"/>
                                          </p:val>
                                        </p:tav>
                                        <p:tav tm="100000">
                                          <p:val>
                                            <p:strVal val="#ppt_x"/>
                                          </p:val>
                                        </p:tav>
                                      </p:tavLst>
                                    </p:anim>
                                    <p:anim calcmode="lin" valueType="num">
                                      <p:cBhvr additive="base">
                                        <p:cTn id="31" dur="10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000" fill="hold"/>
                                        <p:tgtEl>
                                          <p:spTgt spid="12"/>
                                        </p:tgtEl>
                                        <p:attrNameLst>
                                          <p:attrName>ppt_x</p:attrName>
                                        </p:attrNameLst>
                                      </p:cBhvr>
                                      <p:tavLst>
                                        <p:tav tm="0">
                                          <p:val>
                                            <p:strVal val="#ppt_x"/>
                                          </p:val>
                                        </p:tav>
                                        <p:tav tm="100000">
                                          <p:val>
                                            <p:strVal val="#ppt_x"/>
                                          </p:val>
                                        </p:tav>
                                      </p:tavLst>
                                    </p:anim>
                                    <p:anim calcmode="lin" valueType="num">
                                      <p:cBhvr additive="base">
                                        <p:cTn id="39" dur="10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000" fill="hold"/>
                                        <p:tgtEl>
                                          <p:spTgt spid="13"/>
                                        </p:tgtEl>
                                        <p:attrNameLst>
                                          <p:attrName>ppt_x</p:attrName>
                                        </p:attrNameLst>
                                      </p:cBhvr>
                                      <p:tavLst>
                                        <p:tav tm="0">
                                          <p:val>
                                            <p:strVal val="#ppt_x"/>
                                          </p:val>
                                        </p:tav>
                                        <p:tav tm="100000">
                                          <p:val>
                                            <p:strVal val="#ppt_x"/>
                                          </p:val>
                                        </p:tav>
                                      </p:tavLst>
                                    </p:anim>
                                    <p:anim calcmode="lin" valueType="num">
                                      <p:cBhvr additive="base">
                                        <p:cTn id="43"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5" grpId="0"/>
      <p:bldP spid="7" grpId="0"/>
      <p:bldP spid="12" grpId="0"/>
      <p:bldP spid="1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8" y="194623"/>
            <a:ext cx="8636803" cy="646331"/>
          </a:xfrm>
          <a:prstGeom prst="rect">
            <a:avLst/>
          </a:prstGeom>
          <a:noFill/>
        </p:spPr>
        <p:txBody>
          <a:bodyPr wrap="square" rtlCol="0">
            <a:spAutoFit/>
          </a:bodyPr>
          <a:lstStyle/>
          <a:p>
            <a:pPr lvl="0" algn="l"/>
            <a:r>
              <a:rPr lang="en-US" sz="3600" b="1" dirty="0">
                <a:solidFill>
                  <a:prstClr val="black"/>
                </a:solidFill>
              </a:rPr>
              <a:t>Design of a Dough Slicing Machine </a:t>
            </a:r>
          </a:p>
        </p:txBody>
      </p:sp>
      <p:sp>
        <p:nvSpPr>
          <p:cNvPr id="3" name="مربع نص 2">
            <a:extLst>
              <a:ext uri="{FF2B5EF4-FFF2-40B4-BE49-F238E27FC236}">
                <a16:creationId xmlns:a16="http://schemas.microsoft.com/office/drawing/2014/main" id="{E5A9C63B-13FD-582B-02D2-4EE3D802F3F9}"/>
              </a:ext>
            </a:extLst>
          </p:cNvPr>
          <p:cNvSpPr txBox="1"/>
          <p:nvPr/>
        </p:nvSpPr>
        <p:spPr>
          <a:xfrm>
            <a:off x="320007" y="1008087"/>
            <a:ext cx="2690191" cy="461665"/>
          </a:xfrm>
          <a:prstGeom prst="rect">
            <a:avLst/>
          </a:prstGeom>
          <a:noFill/>
        </p:spPr>
        <p:txBody>
          <a:bodyPr wrap="square" rtlCol="0">
            <a:spAutoFit/>
          </a:bodyPr>
          <a:lstStyle/>
          <a:p>
            <a:pPr algn="l" rtl="0"/>
            <a:r>
              <a:rPr lang="en-US" sz="2400" b="1" dirty="0">
                <a:effectLst/>
                <a:latin typeface="Times New Roman" panose="02020603050405020304" pitchFamily="18" charset="0"/>
                <a:ea typeface="Times New Roman" panose="02020603050405020304" pitchFamily="18" charset="0"/>
              </a:rPr>
              <a:t>bolt-design</a:t>
            </a:r>
            <a:endParaRPr lang="en-US" sz="2400" b="1" dirty="0"/>
          </a:p>
        </p:txBody>
      </p:sp>
      <mc:AlternateContent xmlns:mc="http://schemas.openxmlformats.org/markup-compatibility/2006" xmlns:a14="http://schemas.microsoft.com/office/drawing/2010/main">
        <mc:Choice Requires="a14">
          <p:sp>
            <p:nvSpPr>
              <p:cNvPr id="11" name="مربع نص 10">
                <a:extLst>
                  <a:ext uri="{FF2B5EF4-FFF2-40B4-BE49-F238E27FC236}">
                    <a16:creationId xmlns:a16="http://schemas.microsoft.com/office/drawing/2014/main" id="{2B364A70-60D5-1093-AD9E-B4EAF4963F60}"/>
                  </a:ext>
                </a:extLst>
              </p:cNvPr>
              <p:cNvSpPr txBox="1"/>
              <p:nvPr/>
            </p:nvSpPr>
            <p:spPr>
              <a:xfrm>
                <a:off x="796389" y="2823777"/>
                <a:ext cx="6314660" cy="71891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836967"/>
                              </a:solidFill>
                              <a:latin typeface="Cambria Math" panose="02040503050406030204" pitchFamily="18" charset="0"/>
                            </a:rPr>
                          </m:ctrlPr>
                        </m:sSubPr>
                        <m:e>
                          <m:acc>
                            <m:accPr>
                              <m:chr m:val="̿"/>
                              <m:ctrlPr>
                                <a:rPr lang="en-US" sz="2000" b="1" i="1">
                                  <a:solidFill>
                                    <a:srgbClr val="836967"/>
                                  </a:solidFill>
                                  <a:latin typeface="Cambria Math" panose="02040503050406030204" pitchFamily="18" charset="0"/>
                                </a:rPr>
                              </m:ctrlPr>
                            </m:accPr>
                            <m:e>
                              <m:r>
                                <a:rPr lang="en-US" sz="2000" b="1" i="1">
                                  <a:latin typeface="Cambria Math" panose="02040503050406030204" pitchFamily="18" charset="0"/>
                                </a:rPr>
                                <m:t>𝑭</m:t>
                              </m:r>
                            </m:e>
                          </m:acc>
                        </m:e>
                        <m:sub>
                          <m:r>
                            <a:rPr lang="en-US" sz="2000" b="1" i="0">
                              <a:latin typeface="Cambria Math" panose="02040503050406030204" pitchFamily="18" charset="0"/>
                            </a:rPr>
                            <m:t>𝐚</m:t>
                          </m:r>
                        </m:sub>
                      </m:sSub>
                      <m:r>
                        <a:rPr lang="en-US" sz="2000" b="1" i="0">
                          <a:latin typeface="Cambria Math" panose="02040503050406030204" pitchFamily="18" charset="0"/>
                        </a:rPr>
                        <m:t>= </m:t>
                      </m:r>
                      <m:f>
                        <m:fPr>
                          <m:ctrlPr>
                            <a:rPr lang="en-US" sz="2000" b="1" i="1">
                              <a:solidFill>
                                <a:srgbClr val="836967"/>
                              </a:solidFill>
                              <a:latin typeface="Cambria Math" panose="02040503050406030204" pitchFamily="18" charset="0"/>
                            </a:rPr>
                          </m:ctrlPr>
                        </m:fPr>
                        <m:num>
                          <m:r>
                            <a:rPr lang="en-US" sz="2000" b="1" i="0">
                              <a:latin typeface="Cambria Math" panose="02040503050406030204" pitchFamily="18" charset="0"/>
                            </a:rPr>
                            <m:t>𝐌</m:t>
                          </m:r>
                          <m:r>
                            <a:rPr lang="en-US" sz="2000" b="1" i="0">
                              <a:latin typeface="Cambria Math" panose="02040503050406030204" pitchFamily="18" charset="0"/>
                            </a:rPr>
                            <m:t>∗</m:t>
                          </m:r>
                          <m:r>
                            <a:rPr lang="en-US" sz="2000" b="1" i="0">
                              <a:latin typeface="Cambria Math" panose="02040503050406030204" pitchFamily="18" charset="0"/>
                            </a:rPr>
                            <m:t>𝐑</m:t>
                          </m:r>
                        </m:num>
                        <m:den>
                          <m:nary>
                            <m:naryPr>
                              <m:chr m:val="∑"/>
                              <m:subHide m:val="on"/>
                              <m:supHide m:val="on"/>
                              <m:ctrlPr>
                                <a:rPr lang="en-US" sz="2000" b="1" i="1">
                                  <a:latin typeface="Cambria Math" panose="02040503050406030204" pitchFamily="18" charset="0"/>
                                </a:rPr>
                              </m:ctrlPr>
                            </m:naryPr>
                            <m:sub/>
                            <m:sup/>
                            <m:e>
                              <m:sSup>
                                <m:sSupPr>
                                  <m:ctrlPr>
                                    <a:rPr lang="en-US" sz="2000" b="1" i="1">
                                      <a:solidFill>
                                        <a:srgbClr val="836967"/>
                                      </a:solidFill>
                                      <a:latin typeface="Cambria Math" panose="02040503050406030204" pitchFamily="18" charset="0"/>
                                    </a:rPr>
                                  </m:ctrlPr>
                                </m:sSupPr>
                                <m:e>
                                  <m:r>
                                    <a:rPr lang="en-US" sz="2000" b="1" i="0">
                                      <a:latin typeface="Cambria Math" panose="02040503050406030204" pitchFamily="18" charset="0"/>
                                    </a:rPr>
                                    <m:t>𝐑</m:t>
                                  </m:r>
                                </m:e>
                                <m:sup>
                                  <m:r>
                                    <a:rPr lang="en-US" sz="2000" b="1" i="0">
                                      <a:latin typeface="Cambria Math" panose="02040503050406030204" pitchFamily="18" charset="0"/>
                                    </a:rPr>
                                    <m:t>𝟐</m:t>
                                  </m:r>
                                </m:sup>
                              </m:sSup>
                            </m:e>
                          </m:nary>
                        </m:den>
                      </m:f>
                    </m:oMath>
                  </m:oMathPara>
                </a14:m>
                <a:endParaRPr lang="en-US" b="1" dirty="0"/>
              </a:p>
            </p:txBody>
          </p:sp>
        </mc:Choice>
        <mc:Fallback xmlns="">
          <p:sp>
            <p:nvSpPr>
              <p:cNvPr id="11" name="مربع نص 10">
                <a:extLst>
                  <a:ext uri="{FF2B5EF4-FFF2-40B4-BE49-F238E27FC236}">
                    <a16:creationId xmlns:a16="http://schemas.microsoft.com/office/drawing/2014/main" id="{2B364A70-60D5-1093-AD9E-B4EAF4963F60}"/>
                  </a:ext>
                </a:extLst>
              </p:cNvPr>
              <p:cNvSpPr txBox="1">
                <a:spLocks noRot="1" noChangeAspect="1" noMove="1" noResize="1" noEditPoints="1" noAdjustHandles="1" noChangeArrowheads="1" noChangeShapeType="1" noTextEdit="1"/>
              </p:cNvSpPr>
              <p:nvPr/>
            </p:nvSpPr>
            <p:spPr>
              <a:xfrm>
                <a:off x="796389" y="2823777"/>
                <a:ext cx="6314660" cy="718915"/>
              </a:xfrm>
              <a:prstGeom prst="rect">
                <a:avLst/>
              </a:prstGeom>
              <a:blipFill>
                <a:blip r:embed="rId3"/>
                <a:stretch>
                  <a:fillRect/>
                </a:stretch>
              </a:blipFill>
            </p:spPr>
            <p:txBody>
              <a:bodyPr/>
              <a:lstStyle/>
              <a:p>
                <a:r>
                  <a:rPr lang="en-US">
                    <a:noFill/>
                  </a:rPr>
                  <a:t> </a:t>
                </a:r>
              </a:p>
            </p:txBody>
          </p:sp>
        </mc:Fallback>
      </mc:AlternateContent>
      <p:sp>
        <p:nvSpPr>
          <p:cNvPr id="5" name="مربع نص 4">
            <a:extLst>
              <a:ext uri="{FF2B5EF4-FFF2-40B4-BE49-F238E27FC236}">
                <a16:creationId xmlns:a16="http://schemas.microsoft.com/office/drawing/2014/main" id="{21B2B624-8267-67FD-042A-28D00594724F}"/>
              </a:ext>
            </a:extLst>
          </p:cNvPr>
          <p:cNvSpPr txBox="1"/>
          <p:nvPr/>
        </p:nvSpPr>
        <p:spPr>
          <a:xfrm>
            <a:off x="516384" y="3862577"/>
            <a:ext cx="2481469" cy="707886"/>
          </a:xfrm>
          <a:prstGeom prst="rect">
            <a:avLst/>
          </a:prstGeom>
          <a:noFill/>
        </p:spPr>
        <p:txBody>
          <a:bodyPr wrap="square" rtlCol="0">
            <a:spAutoFit/>
          </a:bodyPr>
          <a:lstStyle/>
          <a:p>
            <a:pPr algn="l" rtl="0"/>
            <a:r>
              <a:rPr lang="en-US" sz="2000" dirty="0">
                <a:effectLst/>
                <a:latin typeface="Times New Roman" panose="02020603050405020304" pitchFamily="18" charset="0"/>
                <a:ea typeface="Times New Roman" panose="02020603050405020304" pitchFamily="18" charset="0"/>
              </a:rPr>
              <a:t>The Bending Stress :</a:t>
            </a:r>
          </a:p>
          <a:p>
            <a:pPr algn="l" rtl="0"/>
            <a:endParaRPr lang="en-US" sz="2000" dirty="0"/>
          </a:p>
        </p:txBody>
      </p:sp>
      <mc:AlternateContent xmlns:mc="http://schemas.openxmlformats.org/markup-compatibility/2006" xmlns:a14="http://schemas.microsoft.com/office/drawing/2010/main">
        <mc:Choice Requires="a14">
          <p:sp>
            <p:nvSpPr>
              <p:cNvPr id="6" name="مربع نص 5">
                <a:extLst>
                  <a:ext uri="{FF2B5EF4-FFF2-40B4-BE49-F238E27FC236}">
                    <a16:creationId xmlns:a16="http://schemas.microsoft.com/office/drawing/2014/main" id="{120E6235-0FD6-7DBB-1EED-0D7CEA215FA6}"/>
                  </a:ext>
                </a:extLst>
              </p:cNvPr>
              <p:cNvSpPr txBox="1"/>
              <p:nvPr/>
            </p:nvSpPr>
            <p:spPr>
              <a:xfrm>
                <a:off x="630401" y="4833177"/>
                <a:ext cx="1881809" cy="605807"/>
              </a:xfrm>
              <a:prstGeom prst="rect">
                <a:avLst/>
              </a:prstGeom>
              <a:noFill/>
            </p:spPr>
            <p:txBody>
              <a:bodyPr wrap="square" rtlCol="0">
                <a:spAutoFit/>
              </a:bodyPr>
              <a:lstStyle/>
              <a:p>
                <a:pPr algn="l" rtl="0"/>
                <a14:m>
                  <m:oMath xmlns:m="http://schemas.openxmlformats.org/officeDocument/2006/math">
                    <m:sSub>
                      <m:sSubPr>
                        <m:ctrlPr>
                          <a:rPr lang="en-US" sz="20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𝝈</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𝒊</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𝑭</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𝒄</m:t>
                            </m:r>
                          </m:sub>
                        </m:sSub>
                      </m:num>
                      <m:den>
                        <m:sSub>
                          <m:sSub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𝒃𝒆𝒂𝒓𝒊𝒏𝒈</m:t>
                            </m:r>
                          </m:sub>
                        </m:sSub>
                      </m:den>
                    </m:f>
                  </m:oMath>
                </a14:m>
                <a:r>
                  <a:rPr lang="en-US" sz="2000" b="1" dirty="0">
                    <a:effectLst/>
                    <a:latin typeface="Times New Roman" panose="02020603050405020304" pitchFamily="18" charset="0"/>
                    <a:ea typeface="Times New Roman" panose="02020603050405020304" pitchFamily="18" charset="0"/>
                  </a:rPr>
                  <a:t> </a:t>
                </a:r>
                <a:endParaRPr lang="en-US" sz="2000" b="1" dirty="0"/>
              </a:p>
            </p:txBody>
          </p:sp>
        </mc:Choice>
        <mc:Fallback xmlns="">
          <p:sp>
            <p:nvSpPr>
              <p:cNvPr id="6" name="مربع نص 5">
                <a:extLst>
                  <a:ext uri="{FF2B5EF4-FFF2-40B4-BE49-F238E27FC236}">
                    <a16:creationId xmlns:a16="http://schemas.microsoft.com/office/drawing/2014/main" id="{120E6235-0FD6-7DBB-1EED-0D7CEA215FA6}"/>
                  </a:ext>
                </a:extLst>
              </p:cNvPr>
              <p:cNvSpPr txBox="1">
                <a:spLocks noRot="1" noChangeAspect="1" noMove="1" noResize="1" noEditPoints="1" noAdjustHandles="1" noChangeArrowheads="1" noChangeShapeType="1" noTextEdit="1"/>
              </p:cNvSpPr>
              <p:nvPr/>
            </p:nvSpPr>
            <p:spPr>
              <a:xfrm>
                <a:off x="630401" y="4833177"/>
                <a:ext cx="1881809" cy="60580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مربع نص 6">
                <a:extLst>
                  <a:ext uri="{FF2B5EF4-FFF2-40B4-BE49-F238E27FC236}">
                    <a16:creationId xmlns:a16="http://schemas.microsoft.com/office/drawing/2014/main" id="{5FD4FF06-A0DC-FCF9-80A1-B379FD2137BE}"/>
                  </a:ext>
                </a:extLst>
              </p:cNvPr>
              <p:cNvSpPr txBox="1"/>
              <p:nvPr/>
            </p:nvSpPr>
            <p:spPr>
              <a:xfrm>
                <a:off x="410207" y="2097204"/>
                <a:ext cx="4492188" cy="400110"/>
              </a:xfrm>
              <a:prstGeom prst="rect">
                <a:avLst/>
              </a:prstGeom>
              <a:noFill/>
            </p:spPr>
            <p:txBody>
              <a:bodyPr wrap="square" rtlCol="0">
                <a:spAutoFit/>
              </a:bodyPr>
              <a:lstStyle/>
              <a:p>
                <a:pPr algn="l" rtl="0"/>
                <a14:m>
                  <m:oMathPara xmlns:m="http://schemas.openxmlformats.org/officeDocument/2006/math">
                    <m:oMathParaPr>
                      <m:jc m:val="left"/>
                    </m:oMathParaPr>
                    <m:oMath xmlns:m="http://schemas.openxmlformats.org/officeDocument/2006/math">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𝑓𝑜𝑟𝑐𝑒</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𝑓𝑟𝑜𝑚</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𝑟𝑒𝑠𝑢𝑙𝑡𝑎𝑛𝑡</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𝑚𝑜𝑚𝑒𝑛𝑡</m:t>
                      </m:r>
                      <m:r>
                        <a:rPr lang="ar-JO" sz="20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smtClean="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000" dirty="0"/>
              </a:p>
            </p:txBody>
          </p:sp>
        </mc:Choice>
        <mc:Fallback>
          <p:sp>
            <p:nvSpPr>
              <p:cNvPr id="7" name="مربع نص 6">
                <a:extLst>
                  <a:ext uri="{FF2B5EF4-FFF2-40B4-BE49-F238E27FC236}">
                    <a16:creationId xmlns:a16="http://schemas.microsoft.com/office/drawing/2014/main" id="{5FD4FF06-A0DC-FCF9-80A1-B379FD2137BE}"/>
                  </a:ext>
                </a:extLst>
              </p:cNvPr>
              <p:cNvSpPr txBox="1">
                <a:spLocks noRot="1" noChangeAspect="1" noMove="1" noResize="1" noEditPoints="1" noAdjustHandles="1" noChangeArrowheads="1" noChangeShapeType="1" noTextEdit="1"/>
              </p:cNvSpPr>
              <p:nvPr/>
            </p:nvSpPr>
            <p:spPr>
              <a:xfrm>
                <a:off x="410207" y="2097204"/>
                <a:ext cx="4492188" cy="400110"/>
              </a:xfrm>
              <a:prstGeom prst="rect">
                <a:avLst/>
              </a:prstGeom>
              <a:blipFill>
                <a:blip r:embed="rId5"/>
                <a:stretch>
                  <a:fillRect l="-543" b="-13636"/>
                </a:stretch>
              </a:blipFill>
            </p:spPr>
            <p:txBody>
              <a:bodyPr/>
              <a:lstStyle/>
              <a:p>
                <a:r>
                  <a:rPr lang="en-US">
                    <a:noFill/>
                  </a:rPr>
                  <a:t> </a:t>
                </a:r>
              </a:p>
            </p:txBody>
          </p:sp>
        </mc:Fallback>
      </mc:AlternateContent>
      <p:sp>
        <p:nvSpPr>
          <p:cNvPr id="8" name="مربع نص 7">
            <a:extLst>
              <a:ext uri="{FF2B5EF4-FFF2-40B4-BE49-F238E27FC236}">
                <a16:creationId xmlns:a16="http://schemas.microsoft.com/office/drawing/2014/main" id="{23EDD8AB-3213-1A28-45D9-981398FB83CD}"/>
              </a:ext>
            </a:extLst>
          </p:cNvPr>
          <p:cNvSpPr txBox="1"/>
          <p:nvPr/>
        </p:nvSpPr>
        <p:spPr>
          <a:xfrm>
            <a:off x="5342220" y="2091041"/>
            <a:ext cx="2679626" cy="400110"/>
          </a:xfrm>
          <a:prstGeom prst="rect">
            <a:avLst/>
          </a:prstGeom>
          <a:noFill/>
        </p:spPr>
        <p:txBody>
          <a:bodyPr wrap="square" rtlCol="0">
            <a:spAutoFit/>
          </a:bodyPr>
          <a:lstStyle/>
          <a:p>
            <a:pPr algn="l" rtl="0"/>
            <a:r>
              <a:rPr lang="en-US" sz="2000" dirty="0">
                <a:effectLst/>
                <a:latin typeface="Times New Roman" panose="02020603050405020304" pitchFamily="18" charset="0"/>
                <a:ea typeface="Times New Roman" panose="02020603050405020304" pitchFamily="18" charset="0"/>
              </a:rPr>
              <a:t>The bolt stiffness</a:t>
            </a:r>
            <a:r>
              <a:rPr lang="ar-JO" sz="2000" dirty="0">
                <a:effectLst/>
                <a:latin typeface="Times New Roman" panose="02020603050405020304" pitchFamily="18" charset="0"/>
                <a:ea typeface="Times New Roman" panose="02020603050405020304" pitchFamily="18" charset="0"/>
              </a:rPr>
              <a:t>:</a:t>
            </a:r>
            <a:endParaRPr lang="en-US" sz="2000" dirty="0"/>
          </a:p>
        </p:txBody>
      </p:sp>
      <mc:AlternateContent xmlns:mc="http://schemas.openxmlformats.org/markup-compatibility/2006" xmlns:a14="http://schemas.microsoft.com/office/drawing/2010/main">
        <mc:Choice Requires="a14">
          <p:sp>
            <p:nvSpPr>
              <p:cNvPr id="9" name="مربع نص 8">
                <a:extLst>
                  <a:ext uri="{FF2B5EF4-FFF2-40B4-BE49-F238E27FC236}">
                    <a16:creationId xmlns:a16="http://schemas.microsoft.com/office/drawing/2014/main" id="{24074264-E96C-9B46-9B19-E4C34D08DF1B}"/>
                  </a:ext>
                </a:extLst>
              </p:cNvPr>
              <p:cNvSpPr txBox="1"/>
              <p:nvPr/>
            </p:nvSpPr>
            <p:spPr>
              <a:xfrm>
                <a:off x="5355753" y="2817614"/>
                <a:ext cx="2586128" cy="568938"/>
              </a:xfrm>
              <a:prstGeom prst="rect">
                <a:avLst/>
              </a:prstGeom>
              <a:noFill/>
            </p:spPr>
            <p:txBody>
              <a:bodyPr wrap="square" rtlCol="0">
                <a:spAutoFit/>
              </a:bodyPr>
              <a:lstStyle/>
              <a:p>
                <a:pPr algn="l" rtl="0"/>
                <a14:m>
                  <m:oMath xmlns:m="http://schemas.openxmlformats.org/officeDocument/2006/math">
                    <m:sSub>
                      <m:sSubPr>
                        <m:ctrlPr>
                          <a:rPr lang="en-US" sz="2000" b="1" i="1" smtClean="0">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𝒃</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b="1" i="1">
                            <a:effectLst/>
                            <a:latin typeface="Cambria Math" panose="02040503050406030204" pitchFamily="18" charset="0"/>
                            <a:ea typeface="Times New Roman" panose="02020603050405020304" pitchFamily="18" charset="0"/>
                          </a:rPr>
                        </m:ctrlPr>
                      </m:fPr>
                      <m:num>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𝒕</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𝑬</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num>
                      <m:den>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𝒍</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𝒕</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𝒕</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b="1" i="1">
                                <a:effectLst/>
                                <a:latin typeface="Cambria Math" panose="02040503050406030204" pitchFamily="18" charset="0"/>
                                <a:ea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𝒍</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sz="2000" b="1" dirty="0">
                    <a:effectLst/>
                    <a:latin typeface="Times New Roman" panose="02020603050405020304" pitchFamily="18" charset="0"/>
                    <a:ea typeface="Times New Roman" panose="02020603050405020304" pitchFamily="18" charset="0"/>
                  </a:rPr>
                  <a:t> </a:t>
                </a:r>
                <a:endParaRPr lang="en-US" sz="2000" b="1" dirty="0"/>
              </a:p>
            </p:txBody>
          </p:sp>
        </mc:Choice>
        <mc:Fallback xmlns="">
          <p:sp>
            <p:nvSpPr>
              <p:cNvPr id="9" name="مربع نص 8">
                <a:extLst>
                  <a:ext uri="{FF2B5EF4-FFF2-40B4-BE49-F238E27FC236}">
                    <a16:creationId xmlns:a16="http://schemas.microsoft.com/office/drawing/2014/main" id="{24074264-E96C-9B46-9B19-E4C34D08DF1B}"/>
                  </a:ext>
                </a:extLst>
              </p:cNvPr>
              <p:cNvSpPr txBox="1">
                <a:spLocks noRot="1" noChangeAspect="1" noMove="1" noResize="1" noEditPoints="1" noAdjustHandles="1" noChangeArrowheads="1" noChangeShapeType="1" noTextEdit="1"/>
              </p:cNvSpPr>
              <p:nvPr/>
            </p:nvSpPr>
            <p:spPr>
              <a:xfrm>
                <a:off x="5355753" y="2817614"/>
                <a:ext cx="2586128" cy="568938"/>
              </a:xfrm>
              <a:prstGeom prst="rect">
                <a:avLst/>
              </a:prstGeom>
              <a:blipFill>
                <a:blip r:embed="rId6"/>
                <a:stretch>
                  <a:fillRect/>
                </a:stretch>
              </a:blipFill>
            </p:spPr>
            <p:txBody>
              <a:bodyPr/>
              <a:lstStyle/>
              <a:p>
                <a:r>
                  <a:rPr lang="en-US">
                    <a:noFill/>
                  </a:rPr>
                  <a:t> </a:t>
                </a:r>
              </a:p>
            </p:txBody>
          </p:sp>
        </mc:Fallback>
      </mc:AlternateContent>
      <p:sp>
        <p:nvSpPr>
          <p:cNvPr id="12" name="مربع نص 11">
            <a:extLst>
              <a:ext uri="{FF2B5EF4-FFF2-40B4-BE49-F238E27FC236}">
                <a16:creationId xmlns:a16="http://schemas.microsoft.com/office/drawing/2014/main" id="{262A2E2F-CE59-FB22-8F05-6749B7550F16}"/>
              </a:ext>
            </a:extLst>
          </p:cNvPr>
          <p:cNvSpPr txBox="1"/>
          <p:nvPr/>
        </p:nvSpPr>
        <p:spPr>
          <a:xfrm>
            <a:off x="5146861" y="3887129"/>
            <a:ext cx="2957468" cy="400110"/>
          </a:xfrm>
          <a:prstGeom prst="rect">
            <a:avLst/>
          </a:prstGeom>
          <a:noFill/>
        </p:spPr>
        <p:txBody>
          <a:bodyPr wrap="square" rtlCol="0">
            <a:spAutoFit/>
          </a:bodyPr>
          <a:lstStyle/>
          <a:p>
            <a:pPr algn="l" rtl="0"/>
            <a:r>
              <a:rPr lang="en-US" sz="2000" dirty="0">
                <a:effectLst/>
                <a:latin typeface="Times New Roman" panose="02020603050405020304" pitchFamily="18" charset="0"/>
                <a:ea typeface="Times New Roman" panose="02020603050405020304" pitchFamily="18" charset="0"/>
              </a:rPr>
              <a:t>stiffness of the member</a:t>
            </a:r>
            <a:r>
              <a:rPr lang="ar-JO" sz="2000" dirty="0">
                <a:effectLst/>
                <a:latin typeface="Times New Roman" panose="02020603050405020304" pitchFamily="18" charset="0"/>
                <a:ea typeface="Times New Roman" panose="02020603050405020304" pitchFamily="18" charset="0"/>
              </a:rPr>
              <a:t>:</a:t>
            </a:r>
            <a:r>
              <a:rPr lang="en-US" sz="2000" dirty="0">
                <a:effectLst/>
                <a:latin typeface="Times New Roman" panose="02020603050405020304" pitchFamily="18" charset="0"/>
                <a:ea typeface="Times New Roman" panose="02020603050405020304" pitchFamily="18" charset="0"/>
              </a:rPr>
              <a:t> </a:t>
            </a:r>
            <a:endParaRPr lang="en-US" sz="2000" dirty="0"/>
          </a:p>
        </p:txBody>
      </p:sp>
      <mc:AlternateContent xmlns:mc="http://schemas.openxmlformats.org/markup-compatibility/2006" xmlns:a14="http://schemas.microsoft.com/office/drawing/2010/main">
        <mc:Choice Requires="a14">
          <p:sp>
            <p:nvSpPr>
              <p:cNvPr id="13" name="مربع نص 12">
                <a:extLst>
                  <a:ext uri="{FF2B5EF4-FFF2-40B4-BE49-F238E27FC236}">
                    <a16:creationId xmlns:a16="http://schemas.microsoft.com/office/drawing/2014/main" id="{08A4AD5F-A2FA-C811-774E-2418FF8EF3DF}"/>
                  </a:ext>
                </a:extLst>
              </p:cNvPr>
              <p:cNvSpPr txBox="1"/>
              <p:nvPr/>
            </p:nvSpPr>
            <p:spPr>
              <a:xfrm>
                <a:off x="4770783" y="4833177"/>
                <a:ext cx="3896806" cy="675698"/>
              </a:xfrm>
              <a:prstGeom prst="rect">
                <a:avLst/>
              </a:prstGeom>
              <a:noFill/>
            </p:spPr>
            <p:txBody>
              <a:bodyPr wrap="square" rtlCol="0">
                <a:spAutoFit/>
              </a:bodyPr>
              <a:lstStyle/>
              <a:p>
                <a:pPr algn="l" rtl="0"/>
                <a14:m>
                  <m:oMath xmlns:m="http://schemas.openxmlformats.org/officeDocument/2006/math">
                    <m:sSub>
                      <m:sSubPr>
                        <m:ctrlPr>
                          <a:rPr lang="en-US" sz="20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𝑲</m:t>
                        </m:r>
                      </m:e>
                      <m: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𝒎</m:t>
                        </m:r>
                      </m:sub>
                    </m:sSub>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𝟓𝟕𝟕𝟒</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𝝅</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𝑬</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num>
                      <m:den>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𝟐</m:t>
                        </m:r>
                        <m:func>
                          <m:func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𝒍𝒏</m:t>
                            </m:r>
                          </m:fName>
                          <m:e>
                            <m:d>
                              <m:d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𝟓𝟕𝟕𝟒</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𝒍</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num>
                                  <m:den>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𝟓𝟕𝟕𝟒</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𝒍</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𝒅</m:t>
                                    </m:r>
                                  </m:den>
                                </m:f>
                              </m:e>
                            </m:d>
                          </m:e>
                        </m:func>
                      </m:den>
                    </m:f>
                  </m:oMath>
                </a14:m>
                <a:r>
                  <a:rPr lang="en-US" sz="2000" b="1" dirty="0">
                    <a:effectLst/>
                    <a:latin typeface="Times New Roman" panose="02020603050405020304" pitchFamily="18" charset="0"/>
                    <a:ea typeface="Times New Roman" panose="02020603050405020304" pitchFamily="18" charset="0"/>
                  </a:rPr>
                  <a:t> </a:t>
                </a:r>
                <a:endParaRPr lang="en-US" sz="2000" b="1" dirty="0"/>
              </a:p>
            </p:txBody>
          </p:sp>
        </mc:Choice>
        <mc:Fallback xmlns="">
          <p:sp>
            <p:nvSpPr>
              <p:cNvPr id="13" name="مربع نص 12">
                <a:extLst>
                  <a:ext uri="{FF2B5EF4-FFF2-40B4-BE49-F238E27FC236}">
                    <a16:creationId xmlns:a16="http://schemas.microsoft.com/office/drawing/2014/main" id="{08A4AD5F-A2FA-C811-774E-2418FF8EF3DF}"/>
                  </a:ext>
                </a:extLst>
              </p:cNvPr>
              <p:cNvSpPr txBox="1">
                <a:spLocks noRot="1" noChangeAspect="1" noMove="1" noResize="1" noEditPoints="1" noAdjustHandles="1" noChangeArrowheads="1" noChangeShapeType="1" noTextEdit="1"/>
              </p:cNvSpPr>
              <p:nvPr/>
            </p:nvSpPr>
            <p:spPr>
              <a:xfrm>
                <a:off x="4770783" y="4833177"/>
                <a:ext cx="3896806" cy="675698"/>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315016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ppt_x"/>
                                          </p:val>
                                        </p:tav>
                                        <p:tav tm="100000">
                                          <p:val>
                                            <p:strVal val="#ppt_x"/>
                                          </p:val>
                                        </p:tav>
                                      </p:tavLst>
                                    </p:anim>
                                    <p:anim calcmode="lin" valueType="num">
                                      <p:cBhvr additive="base">
                                        <p:cTn id="23" dur="10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ppt_x"/>
                                          </p:val>
                                        </p:tav>
                                        <p:tav tm="100000">
                                          <p:val>
                                            <p:strVal val="#ppt_x"/>
                                          </p:val>
                                        </p:tav>
                                      </p:tavLst>
                                    </p:anim>
                                    <p:anim calcmode="lin" valueType="num">
                                      <p:cBhvr additive="base">
                                        <p:cTn id="27" dur="10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ppt_x"/>
                                          </p:val>
                                        </p:tav>
                                        <p:tav tm="100000">
                                          <p:val>
                                            <p:strVal val="#ppt_x"/>
                                          </p:val>
                                        </p:tav>
                                      </p:tavLst>
                                    </p:anim>
                                    <p:anim calcmode="lin" valueType="num">
                                      <p:cBhvr additive="base">
                                        <p:cTn id="31" dur="1000" fill="hold"/>
                                        <p:tgtEl>
                                          <p:spTgt spid="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1000" fill="hold"/>
                                        <p:tgtEl>
                                          <p:spTgt spid="9"/>
                                        </p:tgtEl>
                                        <p:attrNameLst>
                                          <p:attrName>ppt_x</p:attrName>
                                        </p:attrNameLst>
                                      </p:cBhvr>
                                      <p:tavLst>
                                        <p:tav tm="0">
                                          <p:val>
                                            <p:strVal val="#ppt_x"/>
                                          </p:val>
                                        </p:tav>
                                        <p:tav tm="100000">
                                          <p:val>
                                            <p:strVal val="#ppt_x"/>
                                          </p:val>
                                        </p:tav>
                                      </p:tavLst>
                                    </p:anim>
                                    <p:anim calcmode="lin" valueType="num">
                                      <p:cBhvr additive="base">
                                        <p:cTn id="35" dur="10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000" fill="hold"/>
                                        <p:tgtEl>
                                          <p:spTgt spid="12"/>
                                        </p:tgtEl>
                                        <p:attrNameLst>
                                          <p:attrName>ppt_x</p:attrName>
                                        </p:attrNameLst>
                                      </p:cBhvr>
                                      <p:tavLst>
                                        <p:tav tm="0">
                                          <p:val>
                                            <p:strVal val="#ppt_x"/>
                                          </p:val>
                                        </p:tav>
                                        <p:tav tm="100000">
                                          <p:val>
                                            <p:strVal val="#ppt_x"/>
                                          </p:val>
                                        </p:tav>
                                      </p:tavLst>
                                    </p:anim>
                                    <p:anim calcmode="lin" valueType="num">
                                      <p:cBhvr additive="base">
                                        <p:cTn id="39" dur="10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1000" fill="hold"/>
                                        <p:tgtEl>
                                          <p:spTgt spid="5"/>
                                        </p:tgtEl>
                                        <p:attrNameLst>
                                          <p:attrName>ppt_x</p:attrName>
                                        </p:attrNameLst>
                                      </p:cBhvr>
                                      <p:tavLst>
                                        <p:tav tm="0">
                                          <p:val>
                                            <p:strVal val="#ppt_x"/>
                                          </p:val>
                                        </p:tav>
                                        <p:tav tm="100000">
                                          <p:val>
                                            <p:strVal val="#ppt_x"/>
                                          </p:val>
                                        </p:tav>
                                      </p:tavLst>
                                    </p:anim>
                                    <p:anim calcmode="lin" valueType="num">
                                      <p:cBhvr additive="base">
                                        <p:cTn id="43" dur="1000" fill="hold"/>
                                        <p:tgtEl>
                                          <p:spTgt spid="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1000" fill="hold"/>
                                        <p:tgtEl>
                                          <p:spTgt spid="6"/>
                                        </p:tgtEl>
                                        <p:attrNameLst>
                                          <p:attrName>ppt_x</p:attrName>
                                        </p:attrNameLst>
                                      </p:cBhvr>
                                      <p:tavLst>
                                        <p:tav tm="0">
                                          <p:val>
                                            <p:strVal val="#ppt_x"/>
                                          </p:val>
                                        </p:tav>
                                        <p:tav tm="100000">
                                          <p:val>
                                            <p:strVal val="#ppt_x"/>
                                          </p:val>
                                        </p:tav>
                                      </p:tavLst>
                                    </p:anim>
                                    <p:anim calcmode="lin" valueType="num">
                                      <p:cBhvr additive="base">
                                        <p:cTn id="47" dur="1000" fill="hold"/>
                                        <p:tgtEl>
                                          <p:spTgt spid="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1000" fill="hold"/>
                                        <p:tgtEl>
                                          <p:spTgt spid="13"/>
                                        </p:tgtEl>
                                        <p:attrNameLst>
                                          <p:attrName>ppt_x</p:attrName>
                                        </p:attrNameLst>
                                      </p:cBhvr>
                                      <p:tavLst>
                                        <p:tav tm="0">
                                          <p:val>
                                            <p:strVal val="#ppt_x"/>
                                          </p:val>
                                        </p:tav>
                                        <p:tav tm="100000">
                                          <p:val>
                                            <p:strVal val="#ppt_x"/>
                                          </p:val>
                                        </p:tav>
                                      </p:tavLst>
                                    </p:anim>
                                    <p:anim calcmode="lin" valueType="num">
                                      <p:cBhvr additive="base">
                                        <p:cTn id="51"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3" grpId="0"/>
      <p:bldP spid="11" grpId="0"/>
      <p:bldP spid="5" grpId="0"/>
      <p:bldP spid="6" grpId="0"/>
      <p:bldP spid="7" grpId="0"/>
      <p:bldP spid="8" grpId="0"/>
      <p:bldP spid="9"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مربع نص 39">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41" name="مستطيل 40">
            <a:extLst>
              <a:ext uri="{FF2B5EF4-FFF2-40B4-BE49-F238E27FC236}">
                <a16:creationId xmlns:a16="http://schemas.microsoft.com/office/drawing/2014/main" id="{8592A5EC-0C54-4969-8BA6-1ED40166A0D3}"/>
              </a:ext>
            </a:extLst>
          </p:cNvPr>
          <p:cNvSpPr/>
          <p:nvPr/>
        </p:nvSpPr>
        <p:spPr>
          <a:xfrm>
            <a:off x="1387519" y="702590"/>
            <a:ext cx="1190045"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76320" y="3889239"/>
            <a:ext cx="5529716" cy="2308324"/>
          </a:xfrm>
          <a:prstGeom prst="rect">
            <a:avLst/>
          </a:prstGeom>
          <a:noFill/>
        </p:spPr>
        <p:txBody>
          <a:bodyPr wrap="square" rtlCol="0">
            <a:spAutoFit/>
          </a:bodyPr>
          <a:lstStyle/>
          <a:p>
            <a:pPr algn="just" rtl="0"/>
            <a:r>
              <a:rPr lang="en-US" sz="2400" b="1" dirty="0"/>
              <a:t>Control engineering is critical in today's technological systems. Improving industry control has a lot of advantages. They include raising product quality, lowering energy usage, reducing waste, boosting safety, and lowering pollution</a:t>
            </a:r>
          </a:p>
        </p:txBody>
      </p:sp>
      <p:sp>
        <p:nvSpPr>
          <p:cNvPr id="24" name="مستطيل 23">
            <a:extLst>
              <a:ext uri="{FF2B5EF4-FFF2-40B4-BE49-F238E27FC236}">
                <a16:creationId xmlns:a16="http://schemas.microsoft.com/office/drawing/2014/main" id="{2FE400A3-61E4-472B-89D8-91938E97BBF2}"/>
              </a:ext>
            </a:extLst>
          </p:cNvPr>
          <p:cNvSpPr/>
          <p:nvPr/>
        </p:nvSpPr>
        <p:spPr>
          <a:xfrm>
            <a:off x="11232734"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24511" y="1262141"/>
            <a:ext cx="5734680" cy="1569660"/>
          </a:xfrm>
          <a:prstGeom prst="rect">
            <a:avLst/>
          </a:prstGeom>
          <a:noFill/>
        </p:spPr>
        <p:txBody>
          <a:bodyPr wrap="square" lIns="91440" tIns="45720" rIns="91440" bIns="4572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5"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pic>
        <p:nvPicPr>
          <p:cNvPr id="19" name="صورة 18">
            <a:extLst>
              <a:ext uri="{FF2B5EF4-FFF2-40B4-BE49-F238E27FC236}">
                <a16:creationId xmlns:a16="http://schemas.microsoft.com/office/drawing/2014/main" id="{6EC296BA-2C31-4099-B299-34759BA9EB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5E1D262F-958E-00AE-848E-0F32C9DE5F21}"/>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68B4706A-D7F3-9145-23DE-67EE1E6A11DE}"/>
              </a:ext>
            </a:extLst>
          </p:cNvPr>
          <p:cNvSpPr txBox="1"/>
          <p:nvPr/>
        </p:nvSpPr>
        <p:spPr>
          <a:xfrm>
            <a:off x="2746355"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845B4653-1280-9F4E-4EA5-22BC8A430A79}"/>
              </a:ext>
            </a:extLst>
          </p:cNvPr>
          <p:cNvSpPr txBox="1"/>
          <p:nvPr/>
        </p:nvSpPr>
        <p:spPr>
          <a:xfrm>
            <a:off x="4269393" y="727667"/>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pic>
        <p:nvPicPr>
          <p:cNvPr id="4" name="صورة 3">
            <a:extLst>
              <a:ext uri="{FF2B5EF4-FFF2-40B4-BE49-F238E27FC236}">
                <a16:creationId xmlns:a16="http://schemas.microsoft.com/office/drawing/2014/main" id="{25A3AD09-8799-173C-18FF-D026A7BEA6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2394" y="815532"/>
            <a:ext cx="3765506" cy="3774920"/>
          </a:xfrm>
          <a:prstGeom prst="rect">
            <a:avLst/>
          </a:prstGeom>
        </p:spPr>
      </p:pic>
    </p:spTree>
    <p:extLst>
      <p:ext uri="{BB962C8B-B14F-4D97-AF65-F5344CB8AC3E}">
        <p14:creationId xmlns:p14="http://schemas.microsoft.com/office/powerpoint/2010/main" val="35155365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1000"/>
                                        <p:tgtEl>
                                          <p:spTgt spid="1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inVertical)">
                                      <p:cBhvr>
                                        <p:cTn id="15" dur="500"/>
                                        <p:tgtEl>
                                          <p:spTgt spid="4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barn(inVertical)">
                                      <p:cBhvr>
                                        <p:cTn id="18" dur="500"/>
                                        <p:tgtEl>
                                          <p:spTgt spid="40"/>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barn(inVertical)">
                                      <p:cBhvr>
                                        <p:cTn id="21" dur="500"/>
                                        <p:tgtEl>
                                          <p:spTgt spid="39"/>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barn(inVertical)">
                                      <p:cBhvr>
                                        <p:cTn id="24" dur="500"/>
                                        <p:tgtEl>
                                          <p:spTgt spid="34"/>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barn(inVertical)">
                                      <p:cBhvr>
                                        <p:cTn id="27" dur="500"/>
                                        <p:tgtEl>
                                          <p:spTgt spid="3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barn(inVertical)">
                                      <p:cBhvr>
                                        <p:cTn id="30" dur="500"/>
                                        <p:tgtEl>
                                          <p:spTgt spid="3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randombar(horizontal)">
                                      <p:cBhvr>
                                        <p:cTn id="33" dur="1000"/>
                                        <p:tgtEl>
                                          <p:spTgt spid="27"/>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500"/>
                                        <p:tgtEl>
                                          <p:spTgt spid="18"/>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arn(inVertical)">
                                      <p:cBhvr>
                                        <p:cTn id="44" dur="500"/>
                                        <p:tgtEl>
                                          <p:spTgt spid="20"/>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par>
                                <p:cTn id="48" presetID="2" presetClass="entr" presetSubtype="4"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1000" fill="hold"/>
                                        <p:tgtEl>
                                          <p:spTgt spid="4"/>
                                        </p:tgtEl>
                                        <p:attrNameLst>
                                          <p:attrName>ppt_x</p:attrName>
                                        </p:attrNameLst>
                                      </p:cBhvr>
                                      <p:tavLst>
                                        <p:tav tm="0">
                                          <p:val>
                                            <p:strVal val="#ppt_x"/>
                                          </p:val>
                                        </p:tav>
                                        <p:tav tm="100000">
                                          <p:val>
                                            <p:strVal val="#ppt_x"/>
                                          </p:val>
                                        </p:tav>
                                      </p:tavLst>
                                    </p:anim>
                                    <p:anim calcmode="lin" valueType="num">
                                      <p:cBhvr additive="base">
                                        <p:cTn id="51"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3" grpId="0"/>
      <p:bldP spid="41" grpId="0" animBg="1"/>
      <p:bldP spid="21" grpId="0"/>
      <p:bldP spid="24" grpId="0" animBg="1"/>
      <p:bldP spid="27" grpId="0"/>
      <p:bldP spid="34" grpId="0"/>
      <p:bldP spid="38" grpId="0"/>
      <p:bldP spid="39" grpId="0"/>
      <p:bldP spid="18" grpId="0"/>
      <p:bldP spid="20"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9" y="194623"/>
            <a:ext cx="7657308" cy="830997"/>
          </a:xfrm>
          <a:prstGeom prst="rect">
            <a:avLst/>
          </a:prstGeom>
          <a:noFill/>
        </p:spPr>
        <p:txBody>
          <a:bodyPr wrap="square" rtlCol="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sp>
        <p:nvSpPr>
          <p:cNvPr id="5" name="مربع نص 4">
            <a:extLst>
              <a:ext uri="{FF2B5EF4-FFF2-40B4-BE49-F238E27FC236}">
                <a16:creationId xmlns:a16="http://schemas.microsoft.com/office/drawing/2014/main" id="{05696D47-A347-AEC1-F42E-CCEB6E6394EE}"/>
              </a:ext>
            </a:extLst>
          </p:cNvPr>
          <p:cNvSpPr txBox="1"/>
          <p:nvPr/>
        </p:nvSpPr>
        <p:spPr>
          <a:xfrm>
            <a:off x="1417710" y="1957313"/>
            <a:ext cx="8095873" cy="4401205"/>
          </a:xfrm>
          <a:prstGeom prst="rect">
            <a:avLst/>
          </a:prstGeom>
          <a:noFill/>
        </p:spPr>
        <p:txBody>
          <a:bodyPr wrap="square" rtlCol="0">
            <a:spAutoFit/>
          </a:bodyPr>
          <a:lstStyle/>
          <a:p>
            <a:pPr marL="342900" indent="-342900" algn="l" rtl="0">
              <a:buFont typeface="Arial" panose="020B0604020202020204" pitchFamily="34" charset="0"/>
              <a:buChar char="•"/>
            </a:pPr>
            <a:r>
              <a:rPr lang="en-US" sz="2000" b="1" dirty="0"/>
              <a:t>The motor</a:t>
            </a:r>
            <a:endParaRPr lang="ar-JO" sz="2000" b="1" dirty="0"/>
          </a:p>
          <a:p>
            <a:pPr marL="342900" indent="-342900" algn="l" rtl="0">
              <a:buFont typeface="Arial" panose="020B0604020202020204" pitchFamily="34" charset="0"/>
              <a:buChar char="•"/>
            </a:pPr>
            <a:endParaRPr lang="ar-JO" sz="2000" b="1" dirty="0"/>
          </a:p>
          <a:p>
            <a:pPr marL="342900" indent="-342900" algn="l" rtl="0">
              <a:buFont typeface="Arial" panose="020B0604020202020204" pitchFamily="34" charset="0"/>
              <a:buChar char="•"/>
            </a:pPr>
            <a:r>
              <a:rPr lang="en-US" sz="2000" b="1" dirty="0"/>
              <a:t>Inverter drive</a:t>
            </a:r>
            <a:endParaRPr lang="ar-JO" sz="2000" b="1" dirty="0"/>
          </a:p>
          <a:p>
            <a:pPr marL="342900" indent="-342900" algn="l" rtl="0">
              <a:buFont typeface="Arial" panose="020B0604020202020204" pitchFamily="34" charset="0"/>
              <a:buChar char="•"/>
            </a:pPr>
            <a:endParaRPr lang="en-US" sz="2000" b="1" dirty="0"/>
          </a:p>
          <a:p>
            <a:pPr marL="342900" indent="-342900" algn="l" rtl="0">
              <a:buFont typeface="Arial" panose="020B0604020202020204" pitchFamily="34" charset="0"/>
              <a:buChar char="•"/>
            </a:pPr>
            <a:r>
              <a:rPr lang="en-US" sz="2000" b="1" dirty="0"/>
              <a:t>the contactor (16 AMP</a:t>
            </a:r>
            <a:r>
              <a:rPr lang="ar-JO" sz="2000" b="1" dirty="0"/>
              <a:t>(</a:t>
            </a:r>
          </a:p>
          <a:p>
            <a:pPr marL="342900" indent="-342900" algn="l" rtl="0">
              <a:buFont typeface="Arial" panose="020B0604020202020204" pitchFamily="34" charset="0"/>
              <a:buChar char="•"/>
            </a:pPr>
            <a:endParaRPr lang="en-US" sz="2000" b="1" dirty="0"/>
          </a:p>
          <a:p>
            <a:pPr marL="342900" indent="-342900" algn="l" rtl="0">
              <a:buFont typeface="Arial" panose="020B0604020202020204" pitchFamily="34" charset="0"/>
              <a:buChar char="•"/>
            </a:pPr>
            <a:r>
              <a:rPr lang="en-US" sz="2000" b="1" dirty="0"/>
              <a:t>Auxiliary electrical contacts  for the contactor</a:t>
            </a:r>
            <a:endParaRPr lang="ar-JO" sz="2000" b="1" dirty="0"/>
          </a:p>
          <a:p>
            <a:pPr marL="342900" indent="-342900" algn="l" rtl="0">
              <a:buFont typeface="Arial" panose="020B0604020202020204" pitchFamily="34" charset="0"/>
              <a:buChar char="•"/>
            </a:pPr>
            <a:endParaRPr lang="en-US" sz="2000" b="1" dirty="0"/>
          </a:p>
          <a:p>
            <a:pPr marL="342900" indent="-342900" algn="l" rtl="0">
              <a:buFont typeface="Arial" panose="020B0604020202020204" pitchFamily="34" charset="0"/>
              <a:buChar char="•"/>
            </a:pPr>
            <a:r>
              <a:rPr lang="en-US" sz="2000" b="1" dirty="0"/>
              <a:t>Over load</a:t>
            </a:r>
            <a:endParaRPr lang="ar-JO" sz="2000" b="1" dirty="0"/>
          </a:p>
          <a:p>
            <a:pPr marL="342900" indent="-342900" algn="l" rtl="0">
              <a:buFont typeface="Arial" panose="020B0604020202020204" pitchFamily="34" charset="0"/>
              <a:buChar char="•"/>
            </a:pPr>
            <a:endParaRPr lang="en-US" sz="2000" b="1" dirty="0"/>
          </a:p>
          <a:p>
            <a:pPr marL="342900" indent="-342900" algn="l" rtl="0">
              <a:buFont typeface="Arial" panose="020B0604020202020204" pitchFamily="34" charset="0"/>
              <a:buChar char="•"/>
            </a:pPr>
            <a:r>
              <a:rPr lang="en-US" sz="2000" b="1" dirty="0"/>
              <a:t>Relay</a:t>
            </a:r>
            <a:endParaRPr lang="ar-JO" sz="2000" b="1" dirty="0"/>
          </a:p>
          <a:p>
            <a:pPr marL="342900" indent="-342900" algn="l" rtl="0">
              <a:buFont typeface="Arial" panose="020B0604020202020204" pitchFamily="34" charset="0"/>
              <a:buChar char="•"/>
            </a:pPr>
            <a:endParaRPr lang="en-US" sz="2000" b="1" dirty="0"/>
          </a:p>
          <a:p>
            <a:pPr marL="342900" indent="-342900" algn="l" rtl="0">
              <a:buFont typeface="Arial" panose="020B0604020202020204" pitchFamily="34" charset="0"/>
              <a:buChar char="•"/>
            </a:pPr>
            <a:r>
              <a:rPr lang="en-US" sz="2000" b="1" dirty="0"/>
              <a:t>PLC</a:t>
            </a:r>
          </a:p>
          <a:p>
            <a:pPr marL="342900" indent="-342900" algn="l" rtl="0">
              <a:buFont typeface="Arial" panose="020B0604020202020204" pitchFamily="34" charset="0"/>
              <a:buChar char="•"/>
            </a:pPr>
            <a:endParaRPr lang="en-US" sz="2000" b="1" dirty="0"/>
          </a:p>
        </p:txBody>
      </p:sp>
      <p:sp>
        <p:nvSpPr>
          <p:cNvPr id="3" name="مربع نص 2">
            <a:extLst>
              <a:ext uri="{FF2B5EF4-FFF2-40B4-BE49-F238E27FC236}">
                <a16:creationId xmlns:a16="http://schemas.microsoft.com/office/drawing/2014/main" id="{0BF855C8-6DCF-A391-47E2-641C9FCEAA85}"/>
              </a:ext>
            </a:extLst>
          </p:cNvPr>
          <p:cNvSpPr txBox="1"/>
          <p:nvPr/>
        </p:nvSpPr>
        <p:spPr>
          <a:xfrm>
            <a:off x="927651" y="1220242"/>
            <a:ext cx="4458863" cy="523220"/>
          </a:xfrm>
          <a:prstGeom prst="rect">
            <a:avLst/>
          </a:prstGeom>
          <a:noFill/>
        </p:spPr>
        <p:txBody>
          <a:bodyPr wrap="square" rtlCol="0">
            <a:spAutoFit/>
          </a:bodyPr>
          <a:lstStyle/>
          <a:p>
            <a:pPr algn="l" rtl="0"/>
            <a:r>
              <a:rPr lang="en-US" sz="2800" b="1" dirty="0"/>
              <a:t>The control panel contains</a:t>
            </a:r>
          </a:p>
        </p:txBody>
      </p:sp>
    </p:spTree>
    <p:extLst>
      <p:ext uri="{BB962C8B-B14F-4D97-AF65-F5344CB8AC3E}">
        <p14:creationId xmlns:p14="http://schemas.microsoft.com/office/powerpoint/2010/main" val="38446151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ppt_x"/>
                                          </p:val>
                                        </p:tav>
                                        <p:tav tm="100000">
                                          <p:val>
                                            <p:strVal val="#ppt_x"/>
                                          </p:val>
                                        </p:tav>
                                      </p:tavLst>
                                    </p:anim>
                                    <p:anim calcmode="lin" valueType="num">
                                      <p:cBhvr additive="base">
                                        <p:cTn id="19" dur="10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1000" fill="hold"/>
                                        <p:tgtEl>
                                          <p:spTgt spid="3"/>
                                        </p:tgtEl>
                                        <p:attrNameLst>
                                          <p:attrName>ppt_x</p:attrName>
                                        </p:attrNameLst>
                                      </p:cBhvr>
                                      <p:tavLst>
                                        <p:tav tm="0">
                                          <p:val>
                                            <p:strVal val="#ppt_x"/>
                                          </p:val>
                                        </p:tav>
                                        <p:tav tm="100000">
                                          <p:val>
                                            <p:strVal val="#ppt_x"/>
                                          </p:val>
                                        </p:tav>
                                      </p:tavLst>
                                    </p:anim>
                                    <p:anim calcmode="lin" valueType="num">
                                      <p:cBhvr additive="base">
                                        <p:cTn id="23"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5"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9408072"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مربع نص 8" hidden="1">
            <a:extLst>
              <a:ext uri="{FF2B5EF4-FFF2-40B4-BE49-F238E27FC236}">
                <a16:creationId xmlns:a16="http://schemas.microsoft.com/office/drawing/2014/main" id="{3EE155CA-257B-4FD1-9ECF-1398006DF8C4}"/>
              </a:ext>
            </a:extLst>
          </p:cNvPr>
          <p:cNvSpPr txBox="1"/>
          <p:nvPr/>
        </p:nvSpPr>
        <p:spPr>
          <a:xfrm>
            <a:off x="673505" y="3770297"/>
            <a:ext cx="7187388" cy="523220"/>
          </a:xfrm>
          <a:prstGeom prst="rect">
            <a:avLst/>
          </a:prstGeom>
          <a:noFill/>
        </p:spPr>
        <p:txBody>
          <a:bodyPr wrap="square" rtlCol="0">
            <a:spAutoFit/>
          </a:bodyPr>
          <a:lstStyle/>
          <a:p>
            <a:pPr algn="ctr"/>
            <a:r>
              <a:rPr lang="en-US" sz="2800" dirty="0">
                <a:ln w="0"/>
                <a:effectLst>
                  <a:outerShdw blurRad="38100" dist="19050" dir="2700000" algn="tl" rotWithShape="0">
                    <a:schemeClr val="dk1">
                      <a:alpha val="40000"/>
                    </a:schemeClr>
                  </a:outerShdw>
                </a:effectLst>
                <a:latin typeface="BankGothic Md BT" panose="020B0807020203060204" pitchFamily="34" charset="0"/>
              </a:rPr>
              <a:t>to Graduation Project 1</a:t>
            </a:r>
            <a:endParaRPr lang="en-US" sz="2800" dirty="0"/>
          </a:p>
        </p:txBody>
      </p:sp>
      <p:cxnSp>
        <p:nvCxnSpPr>
          <p:cNvPr id="12" name="رابط مستقيم 11">
            <a:extLst>
              <a:ext uri="{FF2B5EF4-FFF2-40B4-BE49-F238E27FC236}">
                <a16:creationId xmlns:a16="http://schemas.microsoft.com/office/drawing/2014/main" id="{057AE1A9-BCDE-4F5B-89F8-4E0A4F98649C}"/>
              </a:ext>
            </a:extLst>
          </p:cNvPr>
          <p:cNvCxnSpPr>
            <a:cxnSpLocks/>
          </p:cNvCxnSpPr>
          <p:nvPr/>
        </p:nvCxnSpPr>
        <p:spPr>
          <a:xfrm>
            <a:off x="1929579" y="3804045"/>
            <a:ext cx="4675239" cy="0"/>
          </a:xfrm>
          <a:prstGeom prst="line">
            <a:avLst/>
          </a:prstGeom>
          <a:ln w="57150"/>
        </p:spPr>
        <p:style>
          <a:lnRef idx="1">
            <a:schemeClr val="dk1"/>
          </a:lnRef>
          <a:fillRef idx="0">
            <a:schemeClr val="dk1"/>
          </a:fillRef>
          <a:effectRef idx="0">
            <a:schemeClr val="dk1"/>
          </a:effectRef>
          <a:fontRef idx="minor">
            <a:schemeClr val="tx1"/>
          </a:fontRef>
        </p:style>
      </p:cxnSp>
      <p:sp>
        <p:nvSpPr>
          <p:cNvPr id="22" name="مربع نص 21" hidden="1">
            <a:extLst>
              <a:ext uri="{FF2B5EF4-FFF2-40B4-BE49-F238E27FC236}">
                <a16:creationId xmlns:a16="http://schemas.microsoft.com/office/drawing/2014/main" id="{AFDBA5BD-0D8E-4A44-8B54-ACCA869F2EF3}"/>
              </a:ext>
            </a:extLst>
          </p:cNvPr>
          <p:cNvSpPr txBox="1"/>
          <p:nvPr/>
        </p:nvSpPr>
        <p:spPr>
          <a:xfrm>
            <a:off x="2179795" y="2816189"/>
            <a:ext cx="3770243" cy="1477328"/>
          </a:xfrm>
          <a:prstGeom prst="rect">
            <a:avLst/>
          </a:prstGeom>
          <a:noFill/>
        </p:spPr>
        <p:txBody>
          <a:bodyPr wrap="square" rtlCol="0">
            <a:spAutoFit/>
          </a:bodyPr>
          <a:lstStyle/>
          <a:p>
            <a:pPr algn="ctr"/>
            <a:r>
              <a:rPr lang="en-US" sz="5400" dirty="0">
                <a:ln w="0"/>
                <a:effectLst>
                  <a:outerShdw blurRad="38100" dist="19050" dir="2700000" algn="tl" rotWithShape="0">
                    <a:schemeClr val="dk1">
                      <a:alpha val="40000"/>
                    </a:schemeClr>
                  </a:outerShdw>
                </a:effectLst>
                <a:latin typeface="BankGothic Md BT" panose="020B0807020203060204" pitchFamily="34" charset="0"/>
              </a:rPr>
              <a:t>Welcome</a:t>
            </a:r>
            <a:endParaRPr lang="ar-SA" sz="2800" dirty="0">
              <a:ln w="0"/>
              <a:effectLst>
                <a:outerShdw blurRad="38100" dist="19050" dir="2700000" algn="tl" rotWithShape="0">
                  <a:schemeClr val="dk1">
                    <a:alpha val="40000"/>
                  </a:schemeClr>
                </a:outerShdw>
              </a:effectLst>
              <a:latin typeface="BankGothic Md BT" panose="020B0807020203060204" pitchFamily="34" charset="0"/>
            </a:endParaRPr>
          </a:p>
          <a:p>
            <a:pPr algn="ctr"/>
            <a:endParaRPr lang="en-US" sz="3600" dirty="0"/>
          </a:p>
        </p:txBody>
      </p:sp>
      <p:pic>
        <p:nvPicPr>
          <p:cNvPr id="3" name="صورة 2">
            <a:extLst>
              <a:ext uri="{FF2B5EF4-FFF2-40B4-BE49-F238E27FC236}">
                <a16:creationId xmlns:a16="http://schemas.microsoft.com/office/drawing/2014/main" id="{B4972CAF-6096-4BF8-8538-66387490F6B3}"/>
              </a:ext>
            </a:extLst>
          </p:cNvPr>
          <p:cNvPicPr>
            <a:picLocks noChangeAspect="1"/>
          </p:cNvPicPr>
          <p:nvPr/>
        </p:nvPicPr>
        <p:blipFill rotWithShape="1">
          <a:blip r:embed="rId2"/>
          <a:srcRect b="29626"/>
          <a:stretch/>
        </p:blipFill>
        <p:spPr>
          <a:xfrm>
            <a:off x="1967710" y="2641359"/>
            <a:ext cx="4194412" cy="1162686"/>
          </a:xfrm>
          <a:prstGeom prst="rect">
            <a:avLst/>
          </a:prstGeom>
        </p:spPr>
      </p:pic>
      <p:pic>
        <p:nvPicPr>
          <p:cNvPr id="4" name="صورة 3">
            <a:extLst>
              <a:ext uri="{FF2B5EF4-FFF2-40B4-BE49-F238E27FC236}">
                <a16:creationId xmlns:a16="http://schemas.microsoft.com/office/drawing/2014/main" id="{3DB816A0-5BDB-4139-9EF0-34CF7F1FD4D6}"/>
              </a:ext>
            </a:extLst>
          </p:cNvPr>
          <p:cNvPicPr>
            <a:picLocks noChangeAspect="1"/>
          </p:cNvPicPr>
          <p:nvPr/>
        </p:nvPicPr>
        <p:blipFill rotWithShape="1">
          <a:blip r:embed="rId3"/>
          <a:srcRect t="15989" r="17551"/>
          <a:stretch/>
        </p:blipFill>
        <p:spPr>
          <a:xfrm>
            <a:off x="673505" y="3804045"/>
            <a:ext cx="5931313" cy="665827"/>
          </a:xfrm>
          <a:prstGeom prst="rect">
            <a:avLst/>
          </a:prstGeom>
        </p:spPr>
      </p:pic>
    </p:spTree>
    <p:extLst>
      <p:ext uri="{BB962C8B-B14F-4D97-AF65-F5344CB8AC3E}">
        <p14:creationId xmlns:p14="http://schemas.microsoft.com/office/powerpoint/2010/main" val="3364977215"/>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9" y="194623"/>
            <a:ext cx="7657308" cy="830997"/>
          </a:xfrm>
          <a:prstGeom prst="rect">
            <a:avLst/>
          </a:prstGeom>
          <a:noFill/>
        </p:spPr>
        <p:txBody>
          <a:bodyPr wrap="square" rtlCol="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sp>
        <p:nvSpPr>
          <p:cNvPr id="11" name="مربع نص 10">
            <a:extLst>
              <a:ext uri="{FF2B5EF4-FFF2-40B4-BE49-F238E27FC236}">
                <a16:creationId xmlns:a16="http://schemas.microsoft.com/office/drawing/2014/main" id="{29CDB7D0-7F1F-F645-8BE2-0A1689A95373}"/>
              </a:ext>
            </a:extLst>
          </p:cNvPr>
          <p:cNvSpPr txBox="1"/>
          <p:nvPr/>
        </p:nvSpPr>
        <p:spPr>
          <a:xfrm>
            <a:off x="0" y="1511721"/>
            <a:ext cx="11224245" cy="2554545"/>
          </a:xfrm>
          <a:prstGeom prst="rect">
            <a:avLst/>
          </a:prstGeom>
          <a:noFill/>
        </p:spPr>
        <p:txBody>
          <a:bodyPr wrap="square" rtlCol="0">
            <a:spAutoFit/>
          </a:bodyPr>
          <a:lstStyle/>
          <a:p>
            <a:pPr marL="457200" indent="-457200" algn="just" rtl="0">
              <a:buFont typeface="Arial" panose="020B0604020202020204" pitchFamily="34" charset="0"/>
              <a:buChar char="•"/>
            </a:pPr>
            <a:r>
              <a:rPr lang="en-US" sz="2400" b="1" dirty="0"/>
              <a:t>After identifying the parts of the control panel, the panel was assembled and shown as follows</a:t>
            </a:r>
            <a:r>
              <a:rPr lang="ar-JO" sz="2400" b="1" dirty="0"/>
              <a:t> :</a:t>
            </a:r>
          </a:p>
          <a:p>
            <a:pPr marL="457200" indent="-457200" algn="just" rtl="0">
              <a:buFont typeface="Arial" panose="020B0604020202020204" pitchFamily="34" charset="0"/>
              <a:buChar char="•"/>
            </a:pPr>
            <a:endParaRPr lang="ar-JO" sz="2400" b="1" dirty="0"/>
          </a:p>
          <a:p>
            <a:pPr algn="just" rtl="0"/>
            <a:endParaRPr lang="ar-JO" sz="2400" b="1" dirty="0"/>
          </a:p>
          <a:p>
            <a:pPr algn="just"/>
            <a:endParaRPr lang="ar-JO" sz="3200" dirty="0"/>
          </a:p>
          <a:p>
            <a:pPr algn="just"/>
            <a:endParaRPr lang="en-US" sz="3200" dirty="0"/>
          </a:p>
        </p:txBody>
      </p:sp>
      <p:pic>
        <p:nvPicPr>
          <p:cNvPr id="4" name="صورة 3">
            <a:extLst>
              <a:ext uri="{FF2B5EF4-FFF2-40B4-BE49-F238E27FC236}">
                <a16:creationId xmlns:a16="http://schemas.microsoft.com/office/drawing/2014/main" id="{412E2A9D-5B23-A1B9-DDDF-5254D02C0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074" y="2345635"/>
            <a:ext cx="6123617" cy="4455407"/>
          </a:xfrm>
          <a:prstGeom prst="rect">
            <a:avLst/>
          </a:prstGeom>
        </p:spPr>
      </p:pic>
    </p:spTree>
    <p:extLst>
      <p:ext uri="{BB962C8B-B14F-4D97-AF65-F5344CB8AC3E}">
        <p14:creationId xmlns:p14="http://schemas.microsoft.com/office/powerpoint/2010/main" val="24039011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9" y="194623"/>
            <a:ext cx="7657308" cy="830997"/>
          </a:xfrm>
          <a:prstGeom prst="rect">
            <a:avLst/>
          </a:prstGeom>
          <a:noFill/>
        </p:spPr>
        <p:txBody>
          <a:bodyPr wrap="square" rtlCol="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sp>
        <p:nvSpPr>
          <p:cNvPr id="11" name="مربع نص 10">
            <a:extLst>
              <a:ext uri="{FF2B5EF4-FFF2-40B4-BE49-F238E27FC236}">
                <a16:creationId xmlns:a16="http://schemas.microsoft.com/office/drawing/2014/main" id="{29CDB7D0-7F1F-F645-8BE2-0A1689A95373}"/>
              </a:ext>
            </a:extLst>
          </p:cNvPr>
          <p:cNvSpPr txBox="1"/>
          <p:nvPr/>
        </p:nvSpPr>
        <p:spPr>
          <a:xfrm>
            <a:off x="0" y="2071247"/>
            <a:ext cx="11224245" cy="2185214"/>
          </a:xfrm>
          <a:prstGeom prst="rect">
            <a:avLst/>
          </a:prstGeom>
          <a:noFill/>
        </p:spPr>
        <p:txBody>
          <a:bodyPr wrap="square" rtlCol="0">
            <a:spAutoFit/>
          </a:bodyPr>
          <a:lstStyle/>
          <a:p>
            <a:pPr marL="457200" indent="-457200" algn="just" rtl="0">
              <a:buFont typeface="Arial" panose="020B0604020202020204" pitchFamily="34" charset="0"/>
              <a:buChar char="•"/>
            </a:pPr>
            <a:r>
              <a:rPr lang="en-US" sz="2400" b="1" dirty="0"/>
              <a:t>The figure below shows the outline of the power system</a:t>
            </a:r>
            <a:r>
              <a:rPr lang="ar-JO" sz="2400" b="1" dirty="0"/>
              <a:t>.</a:t>
            </a:r>
          </a:p>
          <a:p>
            <a:pPr marL="457200" indent="-457200" algn="just" rtl="0">
              <a:buFont typeface="Arial" panose="020B0604020202020204" pitchFamily="34" charset="0"/>
              <a:buChar char="•"/>
            </a:pPr>
            <a:endParaRPr lang="ar-JO" sz="2400" b="1" dirty="0"/>
          </a:p>
          <a:p>
            <a:pPr algn="just" rtl="0"/>
            <a:endParaRPr lang="ar-JO" sz="2400" b="1" dirty="0"/>
          </a:p>
          <a:p>
            <a:pPr algn="just"/>
            <a:endParaRPr lang="ar-JO" sz="3200" dirty="0"/>
          </a:p>
          <a:p>
            <a:pPr algn="just"/>
            <a:endParaRPr lang="en-US" sz="3200" dirty="0"/>
          </a:p>
        </p:txBody>
      </p:sp>
      <p:pic>
        <p:nvPicPr>
          <p:cNvPr id="4" name="صورة 3">
            <a:extLst>
              <a:ext uri="{FF2B5EF4-FFF2-40B4-BE49-F238E27FC236}">
                <a16:creationId xmlns:a16="http://schemas.microsoft.com/office/drawing/2014/main" id="{F053CBA2-391D-2A20-5907-9044EA0515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3206" y="2581925"/>
            <a:ext cx="3362794" cy="3962953"/>
          </a:xfrm>
          <a:prstGeom prst="rect">
            <a:avLst/>
          </a:prstGeom>
        </p:spPr>
      </p:pic>
    </p:spTree>
    <p:extLst>
      <p:ext uri="{BB962C8B-B14F-4D97-AF65-F5344CB8AC3E}">
        <p14:creationId xmlns:p14="http://schemas.microsoft.com/office/powerpoint/2010/main" val="3003951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9" y="194623"/>
            <a:ext cx="7657308" cy="830997"/>
          </a:xfrm>
          <a:prstGeom prst="rect">
            <a:avLst/>
          </a:prstGeom>
          <a:noFill/>
        </p:spPr>
        <p:txBody>
          <a:bodyPr wrap="square" rtlCol="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sp>
        <p:nvSpPr>
          <p:cNvPr id="11" name="مربع نص 10">
            <a:extLst>
              <a:ext uri="{FF2B5EF4-FFF2-40B4-BE49-F238E27FC236}">
                <a16:creationId xmlns:a16="http://schemas.microsoft.com/office/drawing/2014/main" id="{29CDB7D0-7F1F-F645-8BE2-0A1689A95373}"/>
              </a:ext>
            </a:extLst>
          </p:cNvPr>
          <p:cNvSpPr txBox="1"/>
          <p:nvPr/>
        </p:nvSpPr>
        <p:spPr>
          <a:xfrm>
            <a:off x="-3319" y="1746038"/>
            <a:ext cx="11224245" cy="1815882"/>
          </a:xfrm>
          <a:prstGeom prst="rect">
            <a:avLst/>
          </a:prstGeom>
          <a:noFill/>
        </p:spPr>
        <p:txBody>
          <a:bodyPr wrap="square" rtlCol="0">
            <a:spAutoFit/>
          </a:bodyPr>
          <a:lstStyle/>
          <a:p>
            <a:pPr marL="457200" indent="-457200" algn="just" rtl="0">
              <a:buFont typeface="Arial" panose="020B0604020202020204" pitchFamily="34" charset="0"/>
              <a:buChar char="•"/>
            </a:pPr>
            <a:r>
              <a:rPr lang="en-US" sz="2400" b="1" dirty="0"/>
              <a:t>The figure below shows the programming scheme of the PLC system</a:t>
            </a:r>
            <a:r>
              <a:rPr lang="ar-JO" sz="2400" b="1" dirty="0"/>
              <a:t>.</a:t>
            </a:r>
          </a:p>
          <a:p>
            <a:pPr algn="just" rtl="0"/>
            <a:endParaRPr lang="ar-JO" sz="2400" b="1" dirty="0"/>
          </a:p>
          <a:p>
            <a:pPr algn="just"/>
            <a:endParaRPr lang="ar-JO" sz="3200" dirty="0"/>
          </a:p>
          <a:p>
            <a:pPr algn="just"/>
            <a:endParaRPr lang="en-US" sz="3200" dirty="0"/>
          </a:p>
        </p:txBody>
      </p:sp>
      <p:pic>
        <p:nvPicPr>
          <p:cNvPr id="4" name="صورة 3">
            <a:extLst>
              <a:ext uri="{FF2B5EF4-FFF2-40B4-BE49-F238E27FC236}">
                <a16:creationId xmlns:a16="http://schemas.microsoft.com/office/drawing/2014/main" id="{72A1A0B2-5E24-A226-0511-855751AD70EB}"/>
              </a:ext>
            </a:extLst>
          </p:cNvPr>
          <p:cNvPicPr>
            <a:picLocks noChangeAspect="1"/>
          </p:cNvPicPr>
          <p:nvPr/>
        </p:nvPicPr>
        <p:blipFill rotWithShape="1">
          <a:blip r:embed="rId3">
            <a:extLst>
              <a:ext uri="{28A0092B-C50C-407E-A947-70E740481C1C}">
                <a14:useLocalDpi xmlns:a14="http://schemas.microsoft.com/office/drawing/2010/main" val="0"/>
              </a:ext>
            </a:extLst>
          </a:blip>
          <a:srcRect l="15829" r="11391"/>
          <a:stretch/>
        </p:blipFill>
        <p:spPr>
          <a:xfrm>
            <a:off x="286261" y="2425543"/>
            <a:ext cx="4534866" cy="3418666"/>
          </a:xfrm>
          <a:prstGeom prst="rect">
            <a:avLst/>
          </a:prstGeom>
        </p:spPr>
      </p:pic>
      <p:pic>
        <p:nvPicPr>
          <p:cNvPr id="6" name="صورة 5">
            <a:extLst>
              <a:ext uri="{FF2B5EF4-FFF2-40B4-BE49-F238E27FC236}">
                <a16:creationId xmlns:a16="http://schemas.microsoft.com/office/drawing/2014/main" id="{434FB815-77CA-1200-E8A4-2E09067AD7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1127" y="2793327"/>
            <a:ext cx="6444905" cy="2266255"/>
          </a:xfrm>
          <a:prstGeom prst="rect">
            <a:avLst/>
          </a:prstGeom>
        </p:spPr>
      </p:pic>
    </p:spTree>
    <p:extLst>
      <p:ext uri="{BB962C8B-B14F-4D97-AF65-F5344CB8AC3E}">
        <p14:creationId xmlns:p14="http://schemas.microsoft.com/office/powerpoint/2010/main" val="10945984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fill="hold"/>
                                        <p:tgtEl>
                                          <p:spTgt spid="6"/>
                                        </p:tgtEl>
                                        <p:attrNameLst>
                                          <p:attrName>ppt_x</p:attrName>
                                        </p:attrNameLst>
                                      </p:cBhvr>
                                      <p:tavLst>
                                        <p:tav tm="0">
                                          <p:val>
                                            <p:strVal val="#ppt_x"/>
                                          </p:val>
                                        </p:tav>
                                        <p:tav tm="100000">
                                          <p:val>
                                            <p:strVal val="#ppt_x"/>
                                          </p:val>
                                        </p:tav>
                                      </p:tavLst>
                                    </p:anim>
                                    <p:anim calcmode="lin" valueType="num">
                                      <p:cBhvr additive="base">
                                        <p:cTn id="2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a:extLst>
              <a:ext uri="{FF2B5EF4-FFF2-40B4-BE49-F238E27FC236}">
                <a16:creationId xmlns:a16="http://schemas.microsoft.com/office/drawing/2014/main" id="{6B15949B-D9FB-4719-B1EB-04832EFE7F5D}"/>
              </a:ext>
            </a:extLst>
          </p:cNvPr>
          <p:cNvSpPr txBox="1"/>
          <p:nvPr/>
        </p:nvSpPr>
        <p:spPr>
          <a:xfrm>
            <a:off x="215649" y="194623"/>
            <a:ext cx="7657308" cy="830997"/>
          </a:xfrm>
          <a:prstGeom prst="rect">
            <a:avLst/>
          </a:prstGeom>
          <a:noFill/>
        </p:spPr>
        <p:txBody>
          <a:bodyPr wrap="square" rtlCol="0">
            <a:spAutoFit/>
          </a:bodyPr>
          <a:lstStyle/>
          <a:p>
            <a:pPr algn="ctr"/>
            <a:r>
              <a:rPr lang="en-US" sz="4800" b="1" dirty="0">
                <a:ln w="0"/>
                <a:effectLst>
                  <a:outerShdw blurRad="38100" dist="19050" dir="2700000" algn="tl" rotWithShape="0">
                    <a:schemeClr val="dk1">
                      <a:alpha val="40000"/>
                    </a:schemeClr>
                  </a:outerShdw>
                </a:effectLst>
              </a:rPr>
              <a:t>Machine Controlling Unit </a:t>
            </a:r>
            <a:endParaRPr lang="ar-SA" sz="4800" b="1" dirty="0">
              <a:ln w="0"/>
              <a:effectLst>
                <a:outerShdw blurRad="38100" dist="19050" dir="2700000" algn="tl" rotWithShape="0">
                  <a:schemeClr val="dk1">
                    <a:alpha val="40000"/>
                  </a:schemeClr>
                </a:outerShdw>
              </a:effectLst>
            </a:endParaRPr>
          </a:p>
        </p:txBody>
      </p:sp>
      <p:pic>
        <p:nvPicPr>
          <p:cNvPr id="5" name="صورة 4">
            <a:extLst>
              <a:ext uri="{FF2B5EF4-FFF2-40B4-BE49-F238E27FC236}">
                <a16:creationId xmlns:a16="http://schemas.microsoft.com/office/drawing/2014/main" id="{C4D5D15C-3B52-E856-25E2-FC90968912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789" y="1083365"/>
            <a:ext cx="6255027" cy="4691270"/>
          </a:xfrm>
          <a:prstGeom prst="rect">
            <a:avLst/>
          </a:prstGeom>
        </p:spPr>
      </p:pic>
    </p:spTree>
    <p:extLst>
      <p:ext uri="{BB962C8B-B14F-4D97-AF65-F5344CB8AC3E}">
        <p14:creationId xmlns:p14="http://schemas.microsoft.com/office/powerpoint/2010/main" val="223736440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مربع نص 39">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41" name="مستطيل 40">
            <a:extLst>
              <a:ext uri="{FF2B5EF4-FFF2-40B4-BE49-F238E27FC236}">
                <a16:creationId xmlns:a16="http://schemas.microsoft.com/office/drawing/2014/main" id="{8592A5EC-0C54-4969-8BA6-1ED40166A0D3}"/>
              </a:ext>
            </a:extLst>
          </p:cNvPr>
          <p:cNvSpPr/>
          <p:nvPr/>
        </p:nvSpPr>
        <p:spPr>
          <a:xfrm>
            <a:off x="2889791" y="708658"/>
            <a:ext cx="1190045"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182536" y="4303644"/>
            <a:ext cx="5157855" cy="1569660"/>
          </a:xfrm>
          <a:prstGeom prst="rect">
            <a:avLst/>
          </a:prstGeom>
          <a:noFill/>
        </p:spPr>
        <p:txBody>
          <a:bodyPr wrap="square" rtlCol="0">
            <a:spAutoFit/>
          </a:bodyPr>
          <a:lstStyle/>
          <a:p>
            <a:pPr algn="just" rtl="0"/>
            <a:r>
              <a:rPr lang="en-US" sz="2400" b="1" dirty="0"/>
              <a:t>This research focused on the machine created for this project, which is used in the bread-making process and specializes in the cutting of dough.</a:t>
            </a:r>
          </a:p>
        </p:txBody>
      </p:sp>
      <p:sp>
        <p:nvSpPr>
          <p:cNvPr id="24" name="مستطيل 23">
            <a:extLst>
              <a:ext uri="{FF2B5EF4-FFF2-40B4-BE49-F238E27FC236}">
                <a16:creationId xmlns:a16="http://schemas.microsoft.com/office/drawing/2014/main" id="{2FE400A3-61E4-472B-89D8-91938E97BBF2}"/>
              </a:ext>
            </a:extLst>
          </p:cNvPr>
          <p:cNvSpPr/>
          <p:nvPr/>
        </p:nvSpPr>
        <p:spPr>
          <a:xfrm>
            <a:off x="11232734"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24511" y="1262141"/>
            <a:ext cx="5734680" cy="1015663"/>
          </a:xfrm>
          <a:prstGeom prst="rect">
            <a:avLst/>
          </a:prstGeom>
          <a:noFill/>
        </p:spPr>
        <p:txBody>
          <a:bodyPr wrap="square" lIns="91440" tIns="45720" rIns="91440" bIns="45720">
            <a:spAutoFit/>
          </a:bodyPr>
          <a:lstStyle/>
          <a:p>
            <a:pPr algn="ctr"/>
            <a:r>
              <a:rPr lang="en-US" sz="6000" b="1" dirty="0">
                <a:ln w="0"/>
                <a:gradFill flip="none" rotWithShape="1">
                  <a:gsLst>
                    <a:gs pos="0">
                      <a:schemeClr val="accent3">
                        <a:lumMod val="68000"/>
                      </a:schemeClr>
                    </a:gs>
                    <a:gs pos="100000">
                      <a:schemeClr val="accent3">
                        <a:lumMod val="4000"/>
                      </a:schemeClr>
                    </a:gs>
                  </a:gsLst>
                  <a:path path="circle">
                    <a:fillToRect l="100000" t="100000"/>
                  </a:path>
                  <a:tileRect r="-100000" b="-100000"/>
                </a:gradFill>
                <a:effectLst>
                  <a:outerShdw blurRad="330200" dist="38100" sx="108000" sy="108000" algn="l" rotWithShape="0">
                    <a:prstClr val="black">
                      <a:alpha val="0"/>
                    </a:prstClr>
                  </a:outerShdw>
                  <a:reflection stA="15000" endPos="26000" dist="50800" dir="5400000" sy="-100000" algn="bl" rotWithShape="0"/>
                </a:effectLst>
              </a:rPr>
              <a:t>Feasibility Study</a:t>
            </a:r>
            <a:r>
              <a:rPr lang="en-US" sz="6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rPr>
              <a:t> </a:t>
            </a:r>
            <a:endParaRPr lang="ar-SA" sz="6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5"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pic>
        <p:nvPicPr>
          <p:cNvPr id="19" name="صورة 18">
            <a:extLst>
              <a:ext uri="{FF2B5EF4-FFF2-40B4-BE49-F238E27FC236}">
                <a16:creationId xmlns:a16="http://schemas.microsoft.com/office/drawing/2014/main" id="{6EC296BA-2C31-4099-B299-34759BA9EB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16A23A3E-13B3-18B2-802B-5A8628800181}"/>
              </a:ext>
            </a:extLst>
          </p:cNvPr>
          <p:cNvSpPr txBox="1"/>
          <p:nvPr/>
        </p:nvSpPr>
        <p:spPr>
          <a:xfrm>
            <a:off x="2746355"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1B4DA684-C380-8733-68C4-DED92BD5D0ED}"/>
              </a:ext>
            </a:extLst>
          </p:cNvPr>
          <p:cNvSpPr txBox="1"/>
          <p:nvPr/>
        </p:nvSpPr>
        <p:spPr>
          <a:xfrm>
            <a:off x="1357528"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94A06773-B80D-D7AC-5EA6-2756805E3A56}"/>
              </a:ext>
            </a:extLst>
          </p:cNvPr>
          <p:cNvSpPr txBox="1"/>
          <p:nvPr/>
        </p:nvSpPr>
        <p:spPr>
          <a:xfrm>
            <a:off x="4230347" y="751800"/>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pic>
        <p:nvPicPr>
          <p:cNvPr id="4" name="صورة 3">
            <a:extLst>
              <a:ext uri="{FF2B5EF4-FFF2-40B4-BE49-F238E27FC236}">
                <a16:creationId xmlns:a16="http://schemas.microsoft.com/office/drawing/2014/main" id="{8CB0ACB0-AD9E-382B-5C2E-FE242B658F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84952" y="586439"/>
            <a:ext cx="5275460" cy="5132811"/>
          </a:xfrm>
          <a:prstGeom prst="rect">
            <a:avLst/>
          </a:prstGeom>
          <a:ln>
            <a:noFill/>
          </a:ln>
        </p:spPr>
      </p:pic>
    </p:spTree>
    <p:extLst>
      <p:ext uri="{BB962C8B-B14F-4D97-AF65-F5344CB8AC3E}">
        <p14:creationId xmlns:p14="http://schemas.microsoft.com/office/powerpoint/2010/main" val="36008445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1000"/>
                                        <p:tgtEl>
                                          <p:spTgt spid="1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inVertical)">
                                      <p:cBhvr>
                                        <p:cTn id="15" dur="500"/>
                                        <p:tgtEl>
                                          <p:spTgt spid="4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barn(inVertical)">
                                      <p:cBhvr>
                                        <p:cTn id="18" dur="500"/>
                                        <p:tgtEl>
                                          <p:spTgt spid="40"/>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barn(inVertical)">
                                      <p:cBhvr>
                                        <p:cTn id="21" dur="500"/>
                                        <p:tgtEl>
                                          <p:spTgt spid="39"/>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barn(inVertical)">
                                      <p:cBhvr>
                                        <p:cTn id="24" dur="500"/>
                                        <p:tgtEl>
                                          <p:spTgt spid="34"/>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barn(inVertical)">
                                      <p:cBhvr>
                                        <p:cTn id="27" dur="500"/>
                                        <p:tgtEl>
                                          <p:spTgt spid="3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barn(inVertical)">
                                      <p:cBhvr>
                                        <p:cTn id="30" dur="500"/>
                                        <p:tgtEl>
                                          <p:spTgt spid="3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randombar(horizontal)">
                                      <p:cBhvr>
                                        <p:cTn id="33" dur="1000"/>
                                        <p:tgtEl>
                                          <p:spTgt spid="27"/>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500"/>
                                        <p:tgtEl>
                                          <p:spTgt spid="18"/>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arn(inVertical)">
                                      <p:cBhvr>
                                        <p:cTn id="44" dur="500"/>
                                        <p:tgtEl>
                                          <p:spTgt spid="20"/>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par>
                                <p:cTn id="48" presetID="2" presetClass="entr" presetSubtype="4"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1000" fill="hold"/>
                                        <p:tgtEl>
                                          <p:spTgt spid="4"/>
                                        </p:tgtEl>
                                        <p:attrNameLst>
                                          <p:attrName>ppt_x</p:attrName>
                                        </p:attrNameLst>
                                      </p:cBhvr>
                                      <p:tavLst>
                                        <p:tav tm="0">
                                          <p:val>
                                            <p:strVal val="#ppt_x"/>
                                          </p:val>
                                        </p:tav>
                                        <p:tav tm="100000">
                                          <p:val>
                                            <p:strVal val="#ppt_x"/>
                                          </p:val>
                                        </p:tav>
                                      </p:tavLst>
                                    </p:anim>
                                    <p:anim calcmode="lin" valueType="num">
                                      <p:cBhvr additive="base">
                                        <p:cTn id="51"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3" grpId="0"/>
      <p:bldP spid="41" grpId="0" animBg="1"/>
      <p:bldP spid="21" grpId="0"/>
      <p:bldP spid="24" grpId="0" animBg="1"/>
      <p:bldP spid="27" grpId="0"/>
      <p:bldP spid="34" grpId="0"/>
      <p:bldP spid="38" grpId="0"/>
      <p:bldP spid="39" grpId="0"/>
      <p:bldP spid="18" grpId="0"/>
      <p:bldP spid="2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a:extLst>
              <a:ext uri="{FF2B5EF4-FFF2-40B4-BE49-F238E27FC236}">
                <a16:creationId xmlns:a16="http://schemas.microsoft.com/office/drawing/2014/main" id="{E878C9BA-33C4-469C-BC24-4F5EB145845D}"/>
              </a:ext>
            </a:extLst>
          </p:cNvPr>
          <p:cNvSpPr txBox="1"/>
          <p:nvPr/>
        </p:nvSpPr>
        <p:spPr>
          <a:xfrm>
            <a:off x="96753" y="882606"/>
            <a:ext cx="11030739" cy="1200329"/>
          </a:xfrm>
          <a:prstGeom prst="rect">
            <a:avLst/>
          </a:prstGeom>
          <a:noFill/>
        </p:spPr>
        <p:txBody>
          <a:bodyPr wrap="square" rtlCol="0">
            <a:spAutoFit/>
          </a:bodyPr>
          <a:lstStyle/>
          <a:p>
            <a:pPr marL="342900" indent="-342900" algn="just" rtl="0">
              <a:buFont typeface="Arial" panose="020B0604020202020204" pitchFamily="34" charset="0"/>
              <a:buChar char="•"/>
            </a:pPr>
            <a:r>
              <a:rPr lang="en-US" sz="2400" b="1" dirty="0"/>
              <a:t>The quotation is divided into mechanical and electrical parts, and annual prices and costs for the machine are shown in the tables below.</a:t>
            </a:r>
          </a:p>
          <a:p>
            <a:pPr algn="just" rtl="0"/>
            <a:endParaRPr lang="en-US" sz="2400" b="1" dirty="0"/>
          </a:p>
        </p:txBody>
      </p:sp>
      <p:sp>
        <p:nvSpPr>
          <p:cNvPr id="9" name="مربع نص 8">
            <a:extLst>
              <a:ext uri="{FF2B5EF4-FFF2-40B4-BE49-F238E27FC236}">
                <a16:creationId xmlns:a16="http://schemas.microsoft.com/office/drawing/2014/main" id="{3412C556-A1A9-40B5-9150-62FC699551BD}"/>
              </a:ext>
            </a:extLst>
          </p:cNvPr>
          <p:cNvSpPr txBox="1"/>
          <p:nvPr/>
        </p:nvSpPr>
        <p:spPr>
          <a:xfrm>
            <a:off x="334919" y="72605"/>
            <a:ext cx="7657308" cy="830997"/>
          </a:xfrm>
          <a:prstGeom prst="rect">
            <a:avLst/>
          </a:prstGeom>
          <a:noFill/>
        </p:spPr>
        <p:txBody>
          <a:bodyPr wrap="square" rtlCol="0">
            <a:spAutoFit/>
          </a:bodyPr>
          <a:lstStyle/>
          <a:p>
            <a:pPr algn="l"/>
            <a:r>
              <a:rPr lang="en-US" sz="4800" b="1" dirty="0"/>
              <a:t>Feasibility Study </a:t>
            </a:r>
          </a:p>
        </p:txBody>
      </p:sp>
      <p:graphicFrame>
        <p:nvGraphicFramePr>
          <p:cNvPr id="3" name="جدول 2">
            <a:extLst>
              <a:ext uri="{FF2B5EF4-FFF2-40B4-BE49-F238E27FC236}">
                <a16:creationId xmlns:a16="http://schemas.microsoft.com/office/drawing/2014/main" id="{52F0D417-8A83-F44F-0E37-7E78C03625B4}"/>
              </a:ext>
            </a:extLst>
          </p:cNvPr>
          <p:cNvGraphicFramePr>
            <a:graphicFrameLocks noGrp="1"/>
          </p:cNvGraphicFramePr>
          <p:nvPr>
            <p:extLst>
              <p:ext uri="{D42A27DB-BD31-4B8C-83A1-F6EECF244321}">
                <p14:modId xmlns:p14="http://schemas.microsoft.com/office/powerpoint/2010/main" val="3043472523"/>
              </p:ext>
            </p:extLst>
          </p:nvPr>
        </p:nvGraphicFramePr>
        <p:xfrm>
          <a:off x="7420926" y="3233737"/>
          <a:ext cx="3483638" cy="3664512"/>
        </p:xfrm>
        <a:graphic>
          <a:graphicData uri="http://schemas.openxmlformats.org/drawingml/2006/table">
            <a:tbl>
              <a:tblPr firstRow="1" firstCol="1" bandRow="1">
                <a:tableStyleId>{5C22544A-7EE6-4342-B048-85BDC9FD1C3A}</a:tableStyleId>
              </a:tblPr>
              <a:tblGrid>
                <a:gridCol w="1685827">
                  <a:extLst>
                    <a:ext uri="{9D8B030D-6E8A-4147-A177-3AD203B41FA5}">
                      <a16:colId xmlns:a16="http://schemas.microsoft.com/office/drawing/2014/main" val="3435151616"/>
                    </a:ext>
                  </a:extLst>
                </a:gridCol>
                <a:gridCol w="1797811">
                  <a:extLst>
                    <a:ext uri="{9D8B030D-6E8A-4147-A177-3AD203B41FA5}">
                      <a16:colId xmlns:a16="http://schemas.microsoft.com/office/drawing/2014/main" val="3726584366"/>
                    </a:ext>
                  </a:extLst>
                </a:gridCol>
              </a:tblGrid>
              <a:tr h="672834">
                <a:tc gridSpan="2">
                  <a:txBody>
                    <a:bodyPr/>
                    <a:lstStyle/>
                    <a:p>
                      <a:pPr marL="0" marR="0" algn="ctr">
                        <a:spcBef>
                          <a:spcPts val="0"/>
                        </a:spcBef>
                        <a:spcAft>
                          <a:spcPts val="0"/>
                        </a:spcAft>
                      </a:pPr>
                      <a:r>
                        <a:rPr lang="en-US" sz="2000" b="1" dirty="0">
                          <a:effectLst/>
                        </a:rPr>
                        <a:t>Annual cost  (NIS)</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970863166"/>
                  </a:ext>
                </a:extLst>
              </a:tr>
              <a:tr h="672834">
                <a:tc>
                  <a:txBody>
                    <a:bodyPr/>
                    <a:lstStyle/>
                    <a:p>
                      <a:pPr marL="0" marR="0" algn="ctr">
                        <a:spcBef>
                          <a:spcPts val="0"/>
                        </a:spcBef>
                        <a:spcAft>
                          <a:spcPts val="0"/>
                        </a:spcAft>
                      </a:pPr>
                      <a:r>
                        <a:rPr lang="en-US" sz="2000" b="1">
                          <a:effectLst/>
                        </a:rPr>
                        <a:t>Annual salary cost</a:t>
                      </a:r>
                      <a:endParaRPr lang="en-US" sz="20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b="1" dirty="0">
                          <a:effectLst/>
                        </a:rPr>
                        <a:t>28800</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52214656"/>
                  </a:ext>
                </a:extLst>
              </a:tr>
              <a:tr h="702222">
                <a:tc>
                  <a:txBody>
                    <a:bodyPr/>
                    <a:lstStyle/>
                    <a:p>
                      <a:pPr marL="0" marR="0" algn="ctr">
                        <a:spcBef>
                          <a:spcPts val="0"/>
                        </a:spcBef>
                        <a:spcAft>
                          <a:spcPts val="0"/>
                        </a:spcAft>
                      </a:pPr>
                      <a:r>
                        <a:rPr lang="en-US" sz="2000" b="1">
                          <a:effectLst/>
                        </a:rPr>
                        <a:t>Annual electricity cost</a:t>
                      </a:r>
                      <a:endParaRPr lang="en-US" sz="20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b="1" dirty="0">
                          <a:effectLst/>
                        </a:rPr>
                        <a:t>1633</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935091023"/>
                  </a:ext>
                </a:extLst>
              </a:tr>
              <a:tr h="911972">
                <a:tc>
                  <a:txBody>
                    <a:bodyPr/>
                    <a:lstStyle/>
                    <a:p>
                      <a:pPr marL="0" marR="0" algn="ctr">
                        <a:spcBef>
                          <a:spcPts val="0"/>
                        </a:spcBef>
                        <a:spcAft>
                          <a:spcPts val="0"/>
                        </a:spcAft>
                      </a:pPr>
                      <a:r>
                        <a:rPr lang="en-US" sz="2000" b="1">
                          <a:effectLst/>
                        </a:rPr>
                        <a:t>Annual maintenance cost</a:t>
                      </a:r>
                      <a:endParaRPr lang="en-US" sz="20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b="1" dirty="0">
                          <a:effectLst/>
                        </a:rPr>
                        <a:t>3650</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76975198"/>
                  </a:ext>
                </a:extLst>
              </a:tr>
              <a:tr h="702222">
                <a:tc>
                  <a:txBody>
                    <a:bodyPr/>
                    <a:lstStyle/>
                    <a:p>
                      <a:pPr marL="0" marR="0" algn="ctr">
                        <a:spcBef>
                          <a:spcPts val="0"/>
                        </a:spcBef>
                        <a:spcAft>
                          <a:spcPts val="0"/>
                        </a:spcAft>
                      </a:pPr>
                      <a:r>
                        <a:rPr lang="en-US" sz="2000" b="1" dirty="0">
                          <a:effectLst/>
                        </a:rPr>
                        <a:t>Total</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000" b="1" dirty="0">
                          <a:effectLst/>
                        </a:rPr>
                        <a:t>34083</a:t>
                      </a: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02425060"/>
                  </a:ext>
                </a:extLst>
              </a:tr>
            </a:tbl>
          </a:graphicData>
        </a:graphic>
      </p:graphicFrame>
      <p:sp>
        <p:nvSpPr>
          <p:cNvPr id="4" name="مربع نص 3">
            <a:extLst>
              <a:ext uri="{FF2B5EF4-FFF2-40B4-BE49-F238E27FC236}">
                <a16:creationId xmlns:a16="http://schemas.microsoft.com/office/drawing/2014/main" id="{533C688F-6804-5447-9D89-279C6234B4E4}"/>
              </a:ext>
            </a:extLst>
          </p:cNvPr>
          <p:cNvSpPr txBox="1"/>
          <p:nvPr/>
        </p:nvSpPr>
        <p:spPr>
          <a:xfrm>
            <a:off x="6908373" y="2816155"/>
            <a:ext cx="3935898" cy="369332"/>
          </a:xfrm>
          <a:prstGeom prst="rect">
            <a:avLst/>
          </a:prstGeom>
          <a:noFill/>
        </p:spPr>
        <p:txBody>
          <a:bodyPr wrap="square" rtlCol="0">
            <a:spAutoFit/>
          </a:bodyPr>
          <a:lstStyle/>
          <a:p>
            <a:r>
              <a:rPr lang="en-US" sz="1800" dirty="0">
                <a:effectLst/>
                <a:latin typeface="Times New Roman" panose="02020603050405020304" pitchFamily="18" charset="0"/>
                <a:ea typeface="Times New Roman" panose="02020603050405020304" pitchFamily="18" charset="0"/>
              </a:rPr>
              <a:t>expected variable cost in one year </a:t>
            </a:r>
            <a:endParaRPr lang="en-US" dirty="0"/>
          </a:p>
        </p:txBody>
      </p:sp>
      <p:graphicFrame>
        <p:nvGraphicFramePr>
          <p:cNvPr id="11" name="جدول 10">
            <a:extLst>
              <a:ext uri="{FF2B5EF4-FFF2-40B4-BE49-F238E27FC236}">
                <a16:creationId xmlns:a16="http://schemas.microsoft.com/office/drawing/2014/main" id="{67DF0922-10B6-995D-F9B7-2AE16D8D1C71}"/>
              </a:ext>
            </a:extLst>
          </p:cNvPr>
          <p:cNvGraphicFramePr>
            <a:graphicFrameLocks noGrp="1"/>
          </p:cNvGraphicFramePr>
          <p:nvPr>
            <p:extLst>
              <p:ext uri="{D42A27DB-BD31-4B8C-83A1-F6EECF244321}">
                <p14:modId xmlns:p14="http://schemas.microsoft.com/office/powerpoint/2010/main" val="2846758135"/>
              </p:ext>
            </p:extLst>
          </p:nvPr>
        </p:nvGraphicFramePr>
        <p:xfrm>
          <a:off x="475480" y="1767492"/>
          <a:ext cx="4851032" cy="5039758"/>
        </p:xfrm>
        <a:graphic>
          <a:graphicData uri="http://schemas.openxmlformats.org/drawingml/2006/table">
            <a:tbl>
              <a:tblPr firstRow="1" firstCol="1" bandRow="1">
                <a:tableStyleId>{5C22544A-7EE6-4342-B048-85BDC9FD1C3A}</a:tableStyleId>
              </a:tblPr>
              <a:tblGrid>
                <a:gridCol w="2499036">
                  <a:extLst>
                    <a:ext uri="{9D8B030D-6E8A-4147-A177-3AD203B41FA5}">
                      <a16:colId xmlns:a16="http://schemas.microsoft.com/office/drawing/2014/main" val="4046665120"/>
                    </a:ext>
                  </a:extLst>
                </a:gridCol>
                <a:gridCol w="2351996">
                  <a:extLst>
                    <a:ext uri="{9D8B030D-6E8A-4147-A177-3AD203B41FA5}">
                      <a16:colId xmlns:a16="http://schemas.microsoft.com/office/drawing/2014/main" val="3992403714"/>
                    </a:ext>
                  </a:extLst>
                </a:gridCol>
              </a:tblGrid>
              <a:tr h="291000">
                <a:tc gridSpan="2">
                  <a:txBody>
                    <a:bodyPr/>
                    <a:lstStyle/>
                    <a:p>
                      <a:pPr marL="0" marR="0" algn="ctr">
                        <a:spcBef>
                          <a:spcPts val="0"/>
                        </a:spcBef>
                        <a:spcAft>
                          <a:spcPts val="0"/>
                        </a:spcAft>
                      </a:pPr>
                      <a:r>
                        <a:rPr lang="en-US" sz="1800" b="1" dirty="0">
                          <a:effectLst/>
                        </a:rPr>
                        <a:t>Fixed cost</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hMerge="1">
                  <a:txBody>
                    <a:bodyPr/>
                    <a:lstStyle/>
                    <a:p>
                      <a:endParaRPr lang="en-US"/>
                    </a:p>
                  </a:txBody>
                  <a:tcPr/>
                </a:tc>
                <a:extLst>
                  <a:ext uri="{0D108BD9-81ED-4DB2-BD59-A6C34878D82A}">
                    <a16:rowId xmlns:a16="http://schemas.microsoft.com/office/drawing/2014/main" val="1446875875"/>
                  </a:ext>
                </a:extLst>
              </a:tr>
              <a:tr h="291000">
                <a:tc>
                  <a:txBody>
                    <a:bodyPr/>
                    <a:lstStyle/>
                    <a:p>
                      <a:pPr marL="0" marR="0" algn="ctr">
                        <a:spcBef>
                          <a:spcPts val="0"/>
                        </a:spcBef>
                        <a:spcAft>
                          <a:spcPts val="0"/>
                        </a:spcAft>
                      </a:pPr>
                      <a:r>
                        <a:rPr lang="en-US" sz="1800" b="1">
                          <a:effectLst/>
                        </a:rPr>
                        <a:t>Machine part</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en-US" sz="1800" b="1" dirty="0">
                          <a:effectLst/>
                        </a:rPr>
                        <a:t>NIS</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39540390"/>
                  </a:ext>
                </a:extLst>
              </a:tr>
              <a:tr h="291000">
                <a:tc>
                  <a:txBody>
                    <a:bodyPr/>
                    <a:lstStyle/>
                    <a:p>
                      <a:pPr marL="0" marR="0" algn="ctr">
                        <a:spcBef>
                          <a:spcPts val="0"/>
                        </a:spcBef>
                        <a:spcAft>
                          <a:spcPts val="0"/>
                        </a:spcAft>
                      </a:pPr>
                      <a:r>
                        <a:rPr lang="en-US" sz="1800" b="1">
                          <a:effectLst/>
                        </a:rPr>
                        <a:t>Extruder</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1500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409521665"/>
                  </a:ext>
                </a:extLst>
              </a:tr>
              <a:tr h="284979">
                <a:tc>
                  <a:txBody>
                    <a:bodyPr/>
                    <a:lstStyle/>
                    <a:p>
                      <a:pPr marL="0" marR="0" algn="ctr">
                        <a:spcBef>
                          <a:spcPts val="0"/>
                        </a:spcBef>
                        <a:spcAft>
                          <a:spcPts val="0"/>
                        </a:spcAft>
                      </a:pPr>
                      <a:r>
                        <a:rPr lang="en-US" sz="1800" b="1">
                          <a:effectLst/>
                        </a:rPr>
                        <a:t>Container</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2500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1985000568"/>
                  </a:ext>
                </a:extLst>
              </a:tr>
              <a:tr h="243503">
                <a:tc>
                  <a:txBody>
                    <a:bodyPr/>
                    <a:lstStyle/>
                    <a:p>
                      <a:pPr marL="0" marR="0" algn="ctr">
                        <a:spcBef>
                          <a:spcPts val="0"/>
                        </a:spcBef>
                        <a:spcAft>
                          <a:spcPts val="0"/>
                        </a:spcAft>
                      </a:pPr>
                      <a:r>
                        <a:rPr lang="en-US" sz="1800" b="1">
                          <a:effectLst/>
                        </a:rPr>
                        <a:t>Bearing</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70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1552313129"/>
                  </a:ext>
                </a:extLst>
              </a:tr>
              <a:tr h="303710">
                <a:tc>
                  <a:txBody>
                    <a:bodyPr/>
                    <a:lstStyle/>
                    <a:p>
                      <a:pPr marL="0" marR="0" algn="ctr">
                        <a:spcBef>
                          <a:spcPts val="0"/>
                        </a:spcBef>
                        <a:spcAft>
                          <a:spcPts val="0"/>
                        </a:spcAft>
                      </a:pPr>
                      <a:r>
                        <a:rPr lang="en-US" sz="1800" b="1">
                          <a:effectLst/>
                        </a:rPr>
                        <a:t>Motor (1 hp)</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1200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3070240106"/>
                  </a:ext>
                </a:extLst>
              </a:tr>
              <a:tr h="303710">
                <a:tc>
                  <a:txBody>
                    <a:bodyPr/>
                    <a:lstStyle/>
                    <a:p>
                      <a:pPr marL="0" marR="0" algn="ctr">
                        <a:spcBef>
                          <a:spcPts val="0"/>
                        </a:spcBef>
                        <a:spcAft>
                          <a:spcPts val="0"/>
                        </a:spcAft>
                      </a:pPr>
                      <a:r>
                        <a:rPr lang="en-US" sz="1800" b="1">
                          <a:effectLst/>
                        </a:rPr>
                        <a:t>Motor (0.5 hp)</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700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3942241296"/>
                  </a:ext>
                </a:extLst>
              </a:tr>
              <a:tr h="322442">
                <a:tc>
                  <a:txBody>
                    <a:bodyPr/>
                    <a:lstStyle/>
                    <a:p>
                      <a:pPr marL="0" marR="0" algn="ctr">
                        <a:spcBef>
                          <a:spcPts val="0"/>
                        </a:spcBef>
                        <a:spcAft>
                          <a:spcPts val="0"/>
                        </a:spcAft>
                      </a:pPr>
                      <a:r>
                        <a:rPr lang="en-US" sz="1800" b="1">
                          <a:effectLst/>
                        </a:rPr>
                        <a:t>Conveyer belt</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2500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1166403486"/>
                  </a:ext>
                </a:extLst>
              </a:tr>
              <a:tr h="303710">
                <a:tc>
                  <a:txBody>
                    <a:bodyPr/>
                    <a:lstStyle/>
                    <a:p>
                      <a:pPr marL="0" marR="0" algn="ctr">
                        <a:spcBef>
                          <a:spcPts val="0"/>
                        </a:spcBef>
                        <a:spcAft>
                          <a:spcPts val="0"/>
                        </a:spcAft>
                      </a:pPr>
                      <a:r>
                        <a:rPr lang="en-US" sz="1800" b="1">
                          <a:effectLst/>
                        </a:rPr>
                        <a:t>Sheet metal</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ar-SA" sz="2000" b="1" dirty="0">
                          <a:effectLst/>
                        </a:rPr>
                        <a:t>1200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4225012375"/>
                  </a:ext>
                </a:extLst>
              </a:tr>
              <a:tr h="297689">
                <a:tc>
                  <a:txBody>
                    <a:bodyPr/>
                    <a:lstStyle/>
                    <a:p>
                      <a:pPr marL="0" marR="0" algn="ctr">
                        <a:spcBef>
                          <a:spcPts val="0"/>
                        </a:spcBef>
                        <a:spcAft>
                          <a:spcPts val="0"/>
                        </a:spcAft>
                      </a:pPr>
                      <a:r>
                        <a:rPr lang="en-US" sz="1800" b="1">
                          <a:effectLst/>
                        </a:rPr>
                        <a:t>Frame</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700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3149508555"/>
                  </a:ext>
                </a:extLst>
              </a:tr>
              <a:tr h="298358">
                <a:tc>
                  <a:txBody>
                    <a:bodyPr/>
                    <a:lstStyle/>
                    <a:p>
                      <a:pPr marL="0" marR="0" algn="ctr">
                        <a:spcBef>
                          <a:spcPts val="0"/>
                        </a:spcBef>
                        <a:spcAft>
                          <a:spcPts val="0"/>
                        </a:spcAft>
                      </a:pPr>
                      <a:r>
                        <a:rPr lang="en-US" sz="1800" b="1">
                          <a:effectLst/>
                        </a:rPr>
                        <a:t>Electrical panel</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ar-SA" sz="2000" b="1" dirty="0">
                          <a:effectLst/>
                        </a:rPr>
                        <a:t>310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1076613336"/>
                  </a:ext>
                </a:extLst>
              </a:tr>
              <a:tr h="243503">
                <a:tc>
                  <a:txBody>
                    <a:bodyPr/>
                    <a:lstStyle/>
                    <a:p>
                      <a:pPr marL="0" marR="0" algn="ctr">
                        <a:spcBef>
                          <a:spcPts val="0"/>
                        </a:spcBef>
                        <a:spcAft>
                          <a:spcPts val="0"/>
                        </a:spcAft>
                      </a:pPr>
                      <a:r>
                        <a:rPr lang="en-US" sz="1800" b="1">
                          <a:effectLst/>
                        </a:rPr>
                        <a:t>PLC</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750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1091398742"/>
                  </a:ext>
                </a:extLst>
              </a:tr>
              <a:tr h="319765">
                <a:tc>
                  <a:txBody>
                    <a:bodyPr/>
                    <a:lstStyle/>
                    <a:p>
                      <a:pPr marL="0" marR="0" algn="ctr">
                        <a:spcBef>
                          <a:spcPts val="0"/>
                        </a:spcBef>
                        <a:spcAft>
                          <a:spcPts val="0"/>
                        </a:spcAft>
                      </a:pPr>
                      <a:r>
                        <a:rPr lang="en-US" sz="1800" b="1">
                          <a:effectLst/>
                        </a:rPr>
                        <a:t>Inverter *2</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rtl="1">
                        <a:spcBef>
                          <a:spcPts val="0"/>
                        </a:spcBef>
                        <a:spcAft>
                          <a:spcPts val="0"/>
                        </a:spcAft>
                      </a:pPr>
                      <a:r>
                        <a:rPr lang="ar-SA" sz="2000" b="1" dirty="0">
                          <a:effectLst/>
                        </a:rPr>
                        <a:t>1500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609118595"/>
                  </a:ext>
                </a:extLst>
              </a:tr>
              <a:tr h="379972">
                <a:tc>
                  <a:txBody>
                    <a:bodyPr/>
                    <a:lstStyle/>
                    <a:p>
                      <a:pPr marL="0" marR="0" algn="ctr">
                        <a:spcBef>
                          <a:spcPts val="0"/>
                        </a:spcBef>
                        <a:spcAft>
                          <a:spcPts val="0"/>
                        </a:spcAft>
                      </a:pPr>
                      <a:r>
                        <a:rPr lang="en-US" sz="1800" b="1">
                          <a:effectLst/>
                        </a:rPr>
                        <a:t>Compressor</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en-US" sz="1800" b="1" dirty="0">
                          <a:effectLst/>
                        </a:rPr>
                        <a:t>1500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2591555741"/>
                  </a:ext>
                </a:extLst>
              </a:tr>
              <a:tr h="379972">
                <a:tc>
                  <a:txBody>
                    <a:bodyPr/>
                    <a:lstStyle/>
                    <a:p>
                      <a:pPr marL="0" marR="0" algn="ctr">
                        <a:spcBef>
                          <a:spcPts val="0"/>
                        </a:spcBef>
                        <a:spcAft>
                          <a:spcPts val="0"/>
                        </a:spcAft>
                      </a:pPr>
                      <a:r>
                        <a:rPr lang="en-US" sz="1800" b="1">
                          <a:effectLst/>
                        </a:rPr>
                        <a:t>Unexpected cost</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en-US" sz="1800" b="1" dirty="0">
                          <a:effectLst/>
                        </a:rPr>
                        <a:t>5000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2413223940"/>
                  </a:ext>
                </a:extLst>
              </a:tr>
              <a:tr h="312407">
                <a:tc>
                  <a:txBody>
                    <a:bodyPr/>
                    <a:lstStyle/>
                    <a:p>
                      <a:pPr marL="0" marR="0" algn="ctr">
                        <a:spcBef>
                          <a:spcPts val="0"/>
                        </a:spcBef>
                        <a:spcAft>
                          <a:spcPts val="0"/>
                        </a:spcAft>
                      </a:pPr>
                      <a:r>
                        <a:rPr lang="en-US" sz="1800" b="1">
                          <a:effectLst/>
                        </a:rPr>
                        <a:t>Total</a:t>
                      </a:r>
                      <a:endParaRPr lang="en-US" sz="1800" b="1">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tc>
                  <a:txBody>
                    <a:bodyPr/>
                    <a:lstStyle/>
                    <a:p>
                      <a:pPr marL="0" marR="0" algn="ctr">
                        <a:spcBef>
                          <a:spcPts val="0"/>
                        </a:spcBef>
                        <a:spcAft>
                          <a:spcPts val="0"/>
                        </a:spcAft>
                      </a:pPr>
                      <a:r>
                        <a:rPr lang="en-US" sz="1800" b="1" dirty="0">
                          <a:effectLst/>
                        </a:rPr>
                        <a:t>19430</a:t>
                      </a:r>
                      <a:endParaRPr lang="en-US" sz="18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4597" marR="64597" marT="0" marB="0"/>
                </a:tc>
                <a:extLst>
                  <a:ext uri="{0D108BD9-81ED-4DB2-BD59-A6C34878D82A}">
                    <a16:rowId xmlns:a16="http://schemas.microsoft.com/office/drawing/2014/main" val="2028473384"/>
                  </a:ext>
                </a:extLst>
              </a:tr>
            </a:tbl>
          </a:graphicData>
        </a:graphic>
      </p:graphicFrame>
      <p:sp>
        <p:nvSpPr>
          <p:cNvPr id="12" name="مربع نص 11">
            <a:extLst>
              <a:ext uri="{FF2B5EF4-FFF2-40B4-BE49-F238E27FC236}">
                <a16:creationId xmlns:a16="http://schemas.microsoft.com/office/drawing/2014/main" id="{6E42786A-9822-628B-18BF-619D0E628324}"/>
              </a:ext>
            </a:extLst>
          </p:cNvPr>
          <p:cNvSpPr txBox="1"/>
          <p:nvPr/>
        </p:nvSpPr>
        <p:spPr>
          <a:xfrm>
            <a:off x="5423264" y="1745504"/>
            <a:ext cx="3935897" cy="646331"/>
          </a:xfrm>
          <a:prstGeom prst="rect">
            <a:avLst/>
          </a:prstGeom>
          <a:noFill/>
        </p:spPr>
        <p:txBody>
          <a:bodyPr wrap="square" rtlCol="0">
            <a:spAutoFit/>
          </a:bodyPr>
          <a:lstStyle/>
          <a:p>
            <a:pPr algn="l"/>
            <a:r>
              <a:rPr lang="en-US" dirty="0">
                <a:effectLst/>
                <a:latin typeface="Times New Roman" panose="02020603050405020304" pitchFamily="18" charset="0"/>
                <a:ea typeface="Times New Roman" panose="02020603050405020304" pitchFamily="18" charset="0"/>
              </a:rPr>
              <a:t>expected fixed cost and initial capital cost </a:t>
            </a:r>
            <a:endParaRPr lang="en-US" dirty="0"/>
          </a:p>
        </p:txBody>
      </p:sp>
    </p:spTree>
    <p:extLst>
      <p:ext uri="{BB962C8B-B14F-4D97-AF65-F5344CB8AC3E}">
        <p14:creationId xmlns:p14="http://schemas.microsoft.com/office/powerpoint/2010/main" val="42647254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par>
                                <p:cTn id="21" presetID="2" presetClass="entr" presetSubtype="4"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ppt_x"/>
                                          </p:val>
                                        </p:tav>
                                        <p:tav tm="100000">
                                          <p:val>
                                            <p:strVal val="#ppt_x"/>
                                          </p:val>
                                        </p:tav>
                                      </p:tavLst>
                                    </p:anim>
                                    <p:anim calcmode="lin" valueType="num">
                                      <p:cBhvr additive="base">
                                        <p:cTn id="24" dur="10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ppt_x"/>
                                          </p:val>
                                        </p:tav>
                                        <p:tav tm="100000">
                                          <p:val>
                                            <p:strVal val="#ppt_x"/>
                                          </p:val>
                                        </p:tav>
                                      </p:tavLst>
                                    </p:anim>
                                    <p:anim calcmode="lin" valueType="num">
                                      <p:cBhvr additive="base">
                                        <p:cTn id="3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p:bldP spid="9" grpId="0"/>
      <p:bldP spid="4"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8365610" y="43147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1694" y="5114243"/>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a:extLst>
              <a:ext uri="{FF2B5EF4-FFF2-40B4-BE49-F238E27FC236}">
                <a16:creationId xmlns:a16="http://schemas.microsoft.com/office/drawing/2014/main" id="{E878C9BA-33C4-469C-BC24-4F5EB145845D}"/>
              </a:ext>
            </a:extLst>
          </p:cNvPr>
          <p:cNvSpPr txBox="1"/>
          <p:nvPr/>
        </p:nvSpPr>
        <p:spPr>
          <a:xfrm>
            <a:off x="190187" y="1741856"/>
            <a:ext cx="11030739" cy="830997"/>
          </a:xfrm>
          <a:prstGeom prst="rect">
            <a:avLst/>
          </a:prstGeom>
          <a:noFill/>
        </p:spPr>
        <p:txBody>
          <a:bodyPr wrap="square" rtlCol="0">
            <a:spAutoFit/>
          </a:bodyPr>
          <a:lstStyle/>
          <a:p>
            <a:pPr marL="342900" indent="-342900" algn="just" rtl="0">
              <a:buFont typeface="Arial" panose="020B0604020202020204" pitchFamily="34" charset="0"/>
              <a:buChar char="•"/>
            </a:pPr>
            <a:r>
              <a:rPr lang="en-US" sz="2400" b="1" dirty="0"/>
              <a:t>It is now possible to calculate the return on investment and the payback period for the capital using the mentioned information.</a:t>
            </a:r>
          </a:p>
        </p:txBody>
      </p:sp>
      <p:sp>
        <p:nvSpPr>
          <p:cNvPr id="9" name="مربع نص 8">
            <a:extLst>
              <a:ext uri="{FF2B5EF4-FFF2-40B4-BE49-F238E27FC236}">
                <a16:creationId xmlns:a16="http://schemas.microsoft.com/office/drawing/2014/main" id="{3412C556-A1A9-40B5-9150-62FC699551BD}"/>
              </a:ext>
            </a:extLst>
          </p:cNvPr>
          <p:cNvSpPr txBox="1"/>
          <p:nvPr/>
        </p:nvSpPr>
        <p:spPr>
          <a:xfrm>
            <a:off x="334919" y="405965"/>
            <a:ext cx="7657308" cy="830997"/>
          </a:xfrm>
          <a:prstGeom prst="rect">
            <a:avLst/>
          </a:prstGeom>
          <a:noFill/>
        </p:spPr>
        <p:txBody>
          <a:bodyPr wrap="square" rtlCol="0">
            <a:spAutoFit/>
          </a:bodyPr>
          <a:lstStyle/>
          <a:p>
            <a:pPr algn="l"/>
            <a:r>
              <a:rPr lang="en-US" sz="4800" b="1" dirty="0"/>
              <a:t>Feasibility Study </a:t>
            </a:r>
          </a:p>
        </p:txBody>
      </p:sp>
      <p:pic>
        <p:nvPicPr>
          <p:cNvPr id="10" name="صورة 9">
            <a:extLst>
              <a:ext uri="{FF2B5EF4-FFF2-40B4-BE49-F238E27FC236}">
                <a16:creationId xmlns:a16="http://schemas.microsoft.com/office/drawing/2014/main" id="{5BF92D16-18AC-49B3-6929-EA3B0A5A83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92733"/>
            <a:ext cx="8529339" cy="2419366"/>
          </a:xfrm>
          <a:prstGeom prst="rect">
            <a:avLst/>
          </a:prstGeom>
        </p:spPr>
      </p:pic>
      <p:sp>
        <p:nvSpPr>
          <p:cNvPr id="4" name="مربع نص 3">
            <a:extLst>
              <a:ext uri="{FF2B5EF4-FFF2-40B4-BE49-F238E27FC236}">
                <a16:creationId xmlns:a16="http://schemas.microsoft.com/office/drawing/2014/main" id="{D5F4468D-FB5C-1977-A236-60F3976D1625}"/>
              </a:ext>
            </a:extLst>
          </p:cNvPr>
          <p:cNvSpPr txBox="1"/>
          <p:nvPr/>
        </p:nvSpPr>
        <p:spPr>
          <a:xfrm>
            <a:off x="3606216" y="5483951"/>
            <a:ext cx="2915478" cy="369332"/>
          </a:xfrm>
          <a:prstGeom prst="rect">
            <a:avLst/>
          </a:prstGeom>
          <a:noFill/>
        </p:spPr>
        <p:txBody>
          <a:bodyPr wrap="square" rtlCol="0">
            <a:spAutoFit/>
          </a:bodyPr>
          <a:lstStyle/>
          <a:p>
            <a:pPr algn="l" rtl="0"/>
            <a:r>
              <a:rPr lang="en-US" sz="1800" dirty="0">
                <a:effectLst/>
                <a:latin typeface="Times New Roman" panose="02020603050405020304" pitchFamily="18" charset="0"/>
                <a:ea typeface="Times New Roman" panose="02020603050405020304" pitchFamily="18" charset="0"/>
              </a:rPr>
              <a:t>cash flow diagram </a:t>
            </a:r>
            <a:endParaRPr lang="en-US" dirty="0"/>
          </a:p>
        </p:txBody>
      </p:sp>
    </p:spTree>
    <p:extLst>
      <p:ext uri="{BB962C8B-B14F-4D97-AF65-F5344CB8AC3E}">
        <p14:creationId xmlns:p14="http://schemas.microsoft.com/office/powerpoint/2010/main" val="11329848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p:bldP spid="9"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ربع نص 8">
            <a:extLst>
              <a:ext uri="{FF2B5EF4-FFF2-40B4-BE49-F238E27FC236}">
                <a16:creationId xmlns:a16="http://schemas.microsoft.com/office/drawing/2014/main" id="{3412C556-A1A9-40B5-9150-62FC699551BD}"/>
              </a:ext>
            </a:extLst>
          </p:cNvPr>
          <p:cNvSpPr txBox="1"/>
          <p:nvPr/>
        </p:nvSpPr>
        <p:spPr>
          <a:xfrm>
            <a:off x="334919" y="405965"/>
            <a:ext cx="7657308" cy="830997"/>
          </a:xfrm>
          <a:prstGeom prst="rect">
            <a:avLst/>
          </a:prstGeom>
          <a:noFill/>
        </p:spPr>
        <p:txBody>
          <a:bodyPr wrap="square" rtlCol="0">
            <a:spAutoFit/>
          </a:bodyPr>
          <a:lstStyle/>
          <a:p>
            <a:pPr algn="l"/>
            <a:r>
              <a:rPr lang="en-US" sz="4800" b="1" dirty="0"/>
              <a:t>Feasibility Study </a:t>
            </a:r>
          </a:p>
        </p:txBody>
      </p:sp>
      <mc:AlternateContent xmlns:mc="http://schemas.openxmlformats.org/markup-compatibility/2006">
        <mc:Choice xmlns:a14="http://schemas.microsoft.com/office/drawing/2010/main" Requires="a14">
          <p:sp>
            <p:nvSpPr>
              <p:cNvPr id="3" name="مربع نص 2">
                <a:extLst>
                  <a:ext uri="{FF2B5EF4-FFF2-40B4-BE49-F238E27FC236}">
                    <a16:creationId xmlns:a16="http://schemas.microsoft.com/office/drawing/2014/main" id="{E92BBB9B-7E02-574D-7900-317610E44CA0}"/>
                  </a:ext>
                </a:extLst>
              </p:cNvPr>
              <p:cNvSpPr txBox="1"/>
              <p:nvPr/>
            </p:nvSpPr>
            <p:spPr>
              <a:xfrm>
                <a:off x="962571" y="1775653"/>
                <a:ext cx="3193774" cy="1036566"/>
              </a:xfrm>
              <a:prstGeom prst="rect">
                <a:avLst/>
              </a:prstGeom>
              <a:noFill/>
            </p:spPr>
            <p:txBody>
              <a:bodyPr wrap="square" rtlCol="0">
                <a:spAutoFit/>
              </a:bodyPr>
              <a:lstStyle/>
              <a:p>
                <a:pPr marL="0" marR="0" algn="l">
                  <a:lnSpc>
                    <a:spcPct val="150000"/>
                  </a:lnSpc>
                  <a:spcBef>
                    <a:spcPts val="0"/>
                  </a:spcBef>
                  <a:spcAft>
                    <a:spcPts val="0"/>
                  </a:spcAft>
                </a:pPr>
                <a:r>
                  <a:rPr lang="en-US" sz="2000" dirty="0">
                    <a:effectLst/>
                    <a:latin typeface="Times New Roman" panose="02020603050405020304" pitchFamily="18" charset="0"/>
                    <a:ea typeface="Times New Roman" panose="02020603050405020304" pitchFamily="18" charset="0"/>
                  </a:rPr>
                  <a:t>Investment return:</a:t>
                </a:r>
              </a:p>
              <a:p>
                <a:pPr algn="l"/>
                <a14:m>
                  <m:oMath xmlns:m="http://schemas.openxmlformats.org/officeDocument/2006/math">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𝑖</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effectLst/>
                            <a:latin typeface="Cambria Math" panose="02040503050406030204" pitchFamily="18" charset="0"/>
                          </a:rPr>
                        </m:ctrlPr>
                      </m:fPr>
                      <m:num>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𝑝𝑟𝑜𝑓𝑖𝑡</m:t>
                        </m:r>
                      </m:num>
                      <m:den>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𝑓𝑖𝑥𝑒𝑑</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𝑐𝑜𝑠𝑡</m:t>
                        </m:r>
                      </m:den>
                    </m:f>
                  </m:oMath>
                </a14:m>
                <a:r>
                  <a:rPr lang="en-US" sz="2000" dirty="0">
                    <a:effectLst/>
                    <a:latin typeface="Times New Roman" panose="02020603050405020304" pitchFamily="18" charset="0"/>
                    <a:ea typeface="Times New Roman" panose="02020603050405020304" pitchFamily="18" charset="0"/>
                  </a:rPr>
                  <a:t> </a:t>
                </a:r>
                <a:endParaRPr lang="en-US" sz="2000" dirty="0"/>
              </a:p>
            </p:txBody>
          </p:sp>
        </mc:Choice>
        <mc:Fallback>
          <p:sp>
            <p:nvSpPr>
              <p:cNvPr id="3" name="مربع نص 2">
                <a:extLst>
                  <a:ext uri="{FF2B5EF4-FFF2-40B4-BE49-F238E27FC236}">
                    <a16:creationId xmlns:a16="http://schemas.microsoft.com/office/drawing/2014/main" id="{E92BBB9B-7E02-574D-7900-317610E44CA0}"/>
                  </a:ext>
                </a:extLst>
              </p:cNvPr>
              <p:cNvSpPr txBox="1">
                <a:spLocks noRot="1" noChangeAspect="1" noMove="1" noResize="1" noEditPoints="1" noAdjustHandles="1" noChangeArrowheads="1" noChangeShapeType="1" noTextEdit="1"/>
              </p:cNvSpPr>
              <p:nvPr/>
            </p:nvSpPr>
            <p:spPr>
              <a:xfrm>
                <a:off x="962571" y="1775653"/>
                <a:ext cx="3193774" cy="1036566"/>
              </a:xfrm>
              <a:prstGeom prst="rect">
                <a:avLst/>
              </a:prstGeom>
              <a:blipFill>
                <a:blip r:embed="rId3"/>
                <a:stretch>
                  <a:fillRect l="-190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مربع نص 3">
                <a:extLst>
                  <a:ext uri="{FF2B5EF4-FFF2-40B4-BE49-F238E27FC236}">
                    <a16:creationId xmlns:a16="http://schemas.microsoft.com/office/drawing/2014/main" id="{278297FF-41FE-3262-AEEA-03DDF8553D77}"/>
                  </a:ext>
                </a:extLst>
              </p:cNvPr>
              <p:cNvSpPr txBox="1"/>
              <p:nvPr/>
            </p:nvSpPr>
            <p:spPr>
              <a:xfrm>
                <a:off x="937949" y="2862607"/>
                <a:ext cx="3987031" cy="923330"/>
              </a:xfrm>
              <a:prstGeom prst="rect">
                <a:avLst/>
              </a:prstGeom>
              <a:noFill/>
            </p:spPr>
            <p:txBody>
              <a:bodyPr wrap="square" rtlCol="0">
                <a:spAutoFit/>
              </a:bodyPr>
              <a:lstStyle/>
              <a:p>
                <a:pPr marL="0" marR="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800" i="1">
                          <a:effectLst/>
                          <a:latin typeface="Cambria Math" panose="02040503050406030204" pitchFamily="18" charset="0"/>
                          <a:ea typeface="Times New Roman" panose="02020603050405020304" pitchFamily="18" charset="0"/>
                        </a:rPr>
                        <m:t>𝑃𝑟𝑜𝑓𝑖𝑡</m:t>
                      </m:r>
                      <m:r>
                        <a:rPr lang="en-US" sz="1800" i="1">
                          <a:effectLst/>
                          <a:latin typeface="Cambria Math" panose="02040503050406030204" pitchFamily="18" charset="0"/>
                          <a:ea typeface="Times New Roman" panose="02020603050405020304" pitchFamily="18" charset="0"/>
                        </a:rPr>
                        <m:t> = </m:t>
                      </m:r>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h</m:t>
                      </m:r>
                      <m:r>
                        <a:rPr lang="en-US" sz="1800" i="1">
                          <a:effectLst/>
                          <a:latin typeface="Cambria Math" panose="02040503050406030204" pitchFamily="18" charset="0"/>
                          <a:ea typeface="Times New Roman" panose="02020603050405020304" pitchFamily="18" charset="0"/>
                        </a:rPr>
                        <m:t>𝑒</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𝑠𝑎𝑙𝑒𝑠</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𝐴𝑛𝑛𝑢𝑎𝑙</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𝑐𝑜𝑠𝑡𝑠</m:t>
                      </m:r>
                    </m:oMath>
                  </m:oMathPara>
                </a14:m>
                <a:endParaRPr lang="en-US" sz="1800" dirty="0">
                  <a:effectLst/>
                  <a:latin typeface="Times New Roman" panose="02020603050405020304" pitchFamily="18" charset="0"/>
                  <a:ea typeface="Times New Roman" panose="02020603050405020304" pitchFamily="18" charset="0"/>
                </a:endParaRPr>
              </a:p>
              <a:p>
                <a:pPr marL="0" marR="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800" i="1">
                          <a:effectLst/>
                          <a:latin typeface="Cambria Math" panose="02040503050406030204" pitchFamily="18" charset="0"/>
                          <a:ea typeface="Times New Roman" panose="02020603050405020304" pitchFamily="18" charset="0"/>
                        </a:rPr>
                        <m:t>                </m:t>
                      </m:r>
                    </m:oMath>
                  </m:oMathPara>
                </a14:m>
                <a:endParaRPr lang="en-US" dirty="0"/>
              </a:p>
            </p:txBody>
          </p:sp>
        </mc:Choice>
        <mc:Fallback>
          <p:sp>
            <p:nvSpPr>
              <p:cNvPr id="4" name="مربع نص 3">
                <a:extLst>
                  <a:ext uri="{FF2B5EF4-FFF2-40B4-BE49-F238E27FC236}">
                    <a16:creationId xmlns:a16="http://schemas.microsoft.com/office/drawing/2014/main" id="{278297FF-41FE-3262-AEEA-03DDF8553D77}"/>
                  </a:ext>
                </a:extLst>
              </p:cNvPr>
              <p:cNvSpPr txBox="1">
                <a:spLocks noRot="1" noChangeAspect="1" noMove="1" noResize="1" noEditPoints="1" noAdjustHandles="1" noChangeArrowheads="1" noChangeShapeType="1" noTextEdit="1"/>
              </p:cNvSpPr>
              <p:nvPr/>
            </p:nvSpPr>
            <p:spPr>
              <a:xfrm>
                <a:off x="937949" y="2862607"/>
                <a:ext cx="3987031" cy="92333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مربع نص 4">
                <a:extLst>
                  <a:ext uri="{FF2B5EF4-FFF2-40B4-BE49-F238E27FC236}">
                    <a16:creationId xmlns:a16="http://schemas.microsoft.com/office/drawing/2014/main" id="{32A84FA6-70BB-5481-54BF-C5146353923F}"/>
                  </a:ext>
                </a:extLst>
              </p:cNvPr>
              <p:cNvSpPr txBox="1"/>
              <p:nvPr/>
            </p:nvSpPr>
            <p:spPr>
              <a:xfrm>
                <a:off x="2712325" y="3613598"/>
                <a:ext cx="3879276" cy="895310"/>
              </a:xfrm>
              <a:prstGeom prst="rect">
                <a:avLst/>
              </a:prstGeom>
              <a:noFill/>
            </p:spPr>
            <p:txBody>
              <a:bodyPr wrap="square" rtlCol="0">
                <a:spAutoFit/>
              </a:bodyPr>
              <a:lstStyle/>
              <a:p>
                <a:pPr algn="l" rtl="0"/>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rPr>
                        <m:t>𝑖</m:t>
                      </m:r>
                      <m:r>
                        <a:rPr lang="en-US" sz="1800" i="1" smtClean="0">
                          <a:effectLst/>
                          <a:latin typeface="Cambria Math" panose="02040503050406030204" pitchFamily="18" charset="0"/>
                          <a:ea typeface="Times New Roman" panose="02020603050405020304" pitchFamily="18" charset="0"/>
                        </a:rPr>
                        <m:t>= </m:t>
                      </m:r>
                      <m:f>
                        <m:fPr>
                          <m:ctrlPr>
                            <a:rPr lang="en-US" sz="1800" i="1">
                              <a:effectLst/>
                              <a:latin typeface="Cambria Math" panose="02040503050406030204" pitchFamily="18" charset="0"/>
                              <a:ea typeface="Times New Roman" panose="02020603050405020304" pitchFamily="18" charset="0"/>
                            </a:rPr>
                          </m:ctrlPr>
                        </m:fPr>
                        <m:num>
                          <m:r>
                            <a:rPr lang="en-US" sz="1800" i="1">
                              <a:effectLst/>
                              <a:latin typeface="Cambria Math" panose="02040503050406030204" pitchFamily="18" charset="0"/>
                              <a:ea typeface="Times New Roman" panose="02020603050405020304" pitchFamily="18" charset="0"/>
                            </a:rPr>
                            <m:t>7583</m:t>
                          </m:r>
                        </m:num>
                        <m:den>
                          <m:r>
                            <a:rPr lang="en-US" sz="1800" i="1">
                              <a:effectLst/>
                              <a:latin typeface="Cambria Math" panose="02040503050406030204" pitchFamily="18" charset="0"/>
                              <a:ea typeface="Times New Roman" panose="02020603050405020304" pitchFamily="18" charset="0"/>
                            </a:rPr>
                            <m:t>19430</m:t>
                          </m:r>
                        </m:den>
                      </m:f>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100</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39</m:t>
                      </m:r>
                      <m:r>
                        <a:rPr lang="en-US" sz="1800" i="1">
                          <a:effectLst/>
                          <a:latin typeface="Cambria Math" panose="02040503050406030204" pitchFamily="18" charset="0"/>
                          <a:ea typeface="Times New Roman" panose="02020603050405020304" pitchFamily="18" charset="0"/>
                        </a:rPr>
                        <m:t>%</m:t>
                      </m:r>
                    </m:oMath>
                  </m:oMathPara>
                </a14:m>
                <a:endParaRPr lang="en-US" sz="1800" dirty="0">
                  <a:effectLst/>
                  <a:latin typeface="Times New Roman" panose="02020603050405020304" pitchFamily="18" charset="0"/>
                  <a:ea typeface="Times New Roman" panose="02020603050405020304" pitchFamily="18" charset="0"/>
                </a:endParaRPr>
              </a:p>
              <a:p>
                <a:pPr algn="l" rtl="0"/>
                <a:endParaRPr lang="en-US" dirty="0"/>
              </a:p>
            </p:txBody>
          </p:sp>
        </mc:Choice>
        <mc:Fallback>
          <p:sp>
            <p:nvSpPr>
              <p:cNvPr id="5" name="مربع نص 4">
                <a:extLst>
                  <a:ext uri="{FF2B5EF4-FFF2-40B4-BE49-F238E27FC236}">
                    <a16:creationId xmlns:a16="http://schemas.microsoft.com/office/drawing/2014/main" id="{32A84FA6-70BB-5481-54BF-C5146353923F}"/>
                  </a:ext>
                </a:extLst>
              </p:cNvPr>
              <p:cNvSpPr txBox="1">
                <a:spLocks noRot="1" noChangeAspect="1" noMove="1" noResize="1" noEditPoints="1" noAdjustHandles="1" noChangeArrowheads="1" noChangeShapeType="1" noTextEdit="1"/>
              </p:cNvSpPr>
              <p:nvPr/>
            </p:nvSpPr>
            <p:spPr>
              <a:xfrm>
                <a:off x="2712325" y="3613598"/>
                <a:ext cx="3879276" cy="895310"/>
              </a:xfrm>
              <a:prstGeom prst="rect">
                <a:avLst/>
              </a:prstGeom>
              <a:blipFill>
                <a:blip r:embed="rId5"/>
                <a:stretch>
                  <a:fillRect/>
                </a:stretch>
              </a:blipFill>
            </p:spPr>
            <p:txBody>
              <a:bodyPr/>
              <a:lstStyle/>
              <a:p>
                <a:r>
                  <a:rPr lang="en-US">
                    <a:noFill/>
                  </a:rPr>
                  <a:t> </a:t>
                </a:r>
              </a:p>
            </p:txBody>
          </p:sp>
        </mc:Fallback>
      </mc:AlternateContent>
      <p:sp>
        <p:nvSpPr>
          <p:cNvPr id="11" name="مربع نص 10">
            <a:extLst>
              <a:ext uri="{FF2B5EF4-FFF2-40B4-BE49-F238E27FC236}">
                <a16:creationId xmlns:a16="http://schemas.microsoft.com/office/drawing/2014/main" id="{D9662223-F47E-4E8D-2831-DEFEB9015755}"/>
              </a:ext>
            </a:extLst>
          </p:cNvPr>
          <p:cNvSpPr txBox="1"/>
          <p:nvPr/>
        </p:nvSpPr>
        <p:spPr>
          <a:xfrm>
            <a:off x="747969" y="4279871"/>
            <a:ext cx="3193774" cy="458074"/>
          </a:xfrm>
          <a:prstGeom prst="rect">
            <a:avLst/>
          </a:prstGeom>
          <a:noFill/>
        </p:spPr>
        <p:txBody>
          <a:bodyPr wrap="square" rtlCol="0">
            <a:spAutoFit/>
          </a:bodyPr>
          <a:lstStyle/>
          <a:p>
            <a:pPr marL="0" marR="0" algn="l" rtl="0">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rPr>
              <a:t>Payback period:</a:t>
            </a:r>
          </a:p>
        </p:txBody>
      </p:sp>
      <mc:AlternateContent xmlns:mc="http://schemas.openxmlformats.org/markup-compatibility/2006">
        <mc:Choice xmlns:a14="http://schemas.microsoft.com/office/drawing/2010/main" Requires="a14">
          <p:sp>
            <p:nvSpPr>
              <p:cNvPr id="12" name="مربع نص 11">
                <a:extLst>
                  <a:ext uri="{FF2B5EF4-FFF2-40B4-BE49-F238E27FC236}">
                    <a16:creationId xmlns:a16="http://schemas.microsoft.com/office/drawing/2014/main" id="{AA89700E-AA94-A119-5249-B956476F24C7}"/>
                  </a:ext>
                </a:extLst>
              </p:cNvPr>
              <p:cNvSpPr txBox="1"/>
              <p:nvPr/>
            </p:nvSpPr>
            <p:spPr>
              <a:xfrm>
                <a:off x="2010094" y="4398479"/>
                <a:ext cx="4306957" cy="1050993"/>
              </a:xfrm>
              <a:prstGeom prst="rect">
                <a:avLst/>
              </a:prstGeom>
              <a:noFill/>
            </p:spPr>
            <p:txBody>
              <a:bodyPr wrap="square" rtlCol="0">
                <a:spAutoFit/>
              </a:bodyPr>
              <a:lstStyle/>
              <a:p>
                <a:pPr algn="just">
                  <a:lnSpc>
                    <a:spcPct val="150000"/>
                  </a:lnSpc>
                </a:pPr>
                <a14:m>
                  <m:oMathPara xmlns:m="http://schemas.openxmlformats.org/officeDocument/2006/math">
                    <m:oMathParaPr>
                      <m:jc m:val="centerGroup"/>
                    </m:oMathParaPr>
                    <m:oMath xmlns:m="http://schemas.openxmlformats.org/officeDocument/2006/math">
                      <m:r>
                        <m:rPr>
                          <m:sty m:val="p"/>
                        </m:rPr>
                        <a:rPr lang="en-US" sz="2000">
                          <a:latin typeface="Cambria Math" panose="02040503050406030204" pitchFamily="18" charset="0"/>
                        </a:rPr>
                        <m:t>Payback</m:t>
                      </m:r>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𝑓𝑖𝑥𝑒𝑑</m:t>
                          </m:r>
                          <m:r>
                            <a:rPr lang="en-US" sz="2000" i="1">
                              <a:latin typeface="Cambria Math" panose="02040503050406030204" pitchFamily="18" charset="0"/>
                            </a:rPr>
                            <m:t> </m:t>
                          </m:r>
                          <m:r>
                            <a:rPr lang="en-US" sz="2000" i="1">
                              <a:latin typeface="Cambria Math" panose="02040503050406030204" pitchFamily="18" charset="0"/>
                            </a:rPr>
                            <m:t>𝑐𝑜𝑠𝑡</m:t>
                          </m:r>
                        </m:num>
                        <m:den>
                          <m:r>
                            <a:rPr lang="en-US" sz="2000" i="1">
                              <a:latin typeface="Cambria Math" panose="02040503050406030204" pitchFamily="18" charset="0"/>
                            </a:rPr>
                            <m:t>𝑃𝑟𝑜𝑓𝑖𝑡</m:t>
                          </m:r>
                        </m:den>
                      </m:f>
                      <m:r>
                        <a:rPr lang="en-US" sz="2000" i="1">
                          <a:latin typeface="Cambria Math" panose="02040503050406030204" pitchFamily="18" charset="0"/>
                        </a:rPr>
                        <m:t> </m:t>
                      </m:r>
                    </m:oMath>
                  </m:oMathPara>
                </a14:m>
                <a:endParaRPr lang="en-US" sz="2000" dirty="0"/>
              </a:p>
            </p:txBody>
          </p:sp>
        </mc:Choice>
        <mc:Fallback>
          <p:sp>
            <p:nvSpPr>
              <p:cNvPr id="12" name="مربع نص 11">
                <a:extLst>
                  <a:ext uri="{FF2B5EF4-FFF2-40B4-BE49-F238E27FC236}">
                    <a16:creationId xmlns:a16="http://schemas.microsoft.com/office/drawing/2014/main" id="{AA89700E-AA94-A119-5249-B956476F24C7}"/>
                  </a:ext>
                </a:extLst>
              </p:cNvPr>
              <p:cNvSpPr txBox="1">
                <a:spLocks noRot="1" noChangeAspect="1" noMove="1" noResize="1" noEditPoints="1" noAdjustHandles="1" noChangeArrowheads="1" noChangeShapeType="1" noTextEdit="1"/>
              </p:cNvSpPr>
              <p:nvPr/>
            </p:nvSpPr>
            <p:spPr>
              <a:xfrm>
                <a:off x="2010094" y="4398479"/>
                <a:ext cx="4306957" cy="105099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مربع نص 12">
                <a:extLst>
                  <a:ext uri="{FF2B5EF4-FFF2-40B4-BE49-F238E27FC236}">
                    <a16:creationId xmlns:a16="http://schemas.microsoft.com/office/drawing/2014/main" id="{9EAF21B9-6F7A-F00F-566E-300280E18794}"/>
                  </a:ext>
                </a:extLst>
              </p:cNvPr>
              <p:cNvSpPr txBox="1"/>
              <p:nvPr/>
            </p:nvSpPr>
            <p:spPr>
              <a:xfrm>
                <a:off x="2898061" y="5614562"/>
                <a:ext cx="3879276" cy="837473"/>
              </a:xfrm>
              <a:prstGeom prst="rect">
                <a:avLst/>
              </a:prstGeom>
              <a:noFill/>
            </p:spPr>
            <p:txBody>
              <a:bodyPr wrap="square" rtlCol="0">
                <a:spAutoFit/>
              </a:bodyPr>
              <a:lstStyle/>
              <a:p>
                <a:pPr algn="l"/>
                <a14:m>
                  <m:oMath xmlns:m="http://schemas.openxmlformats.org/officeDocument/2006/math">
                    <m:r>
                      <m:rPr>
                        <m:sty m:val="p"/>
                      </m:rPr>
                      <a:rPr lang="en-US" sz="2000">
                        <a:latin typeface="Cambria Math" panose="02040503050406030204" pitchFamily="18" charset="0"/>
                      </a:rPr>
                      <m:t>Payback</m:t>
                    </m:r>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19430</m:t>
                        </m:r>
                      </m:num>
                      <m:den>
                        <m:r>
                          <a:rPr lang="en-US" sz="2000" i="1">
                            <a:latin typeface="Cambria Math" panose="02040503050406030204" pitchFamily="18" charset="0"/>
                          </a:rPr>
                          <m:t>7583</m:t>
                        </m:r>
                      </m:den>
                    </m:f>
                    <m:r>
                      <a:rPr lang="en-US" sz="2000" i="1">
                        <a:latin typeface="Cambria Math" panose="02040503050406030204" pitchFamily="18" charset="0"/>
                      </a:rPr>
                      <m:t>=</m:t>
                    </m:r>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5</m:t>
                    </m:r>
                  </m:oMath>
                </a14:m>
                <a:r>
                  <a:rPr lang="en-US" sz="2000" dirty="0"/>
                  <a:t> year</a:t>
                </a:r>
              </a:p>
              <a:p>
                <a:pPr algn="l" rtl="0"/>
                <a:endParaRPr lang="en-US" sz="2000" dirty="0"/>
              </a:p>
            </p:txBody>
          </p:sp>
        </mc:Choice>
        <mc:Fallback>
          <p:sp>
            <p:nvSpPr>
              <p:cNvPr id="13" name="مربع نص 12">
                <a:extLst>
                  <a:ext uri="{FF2B5EF4-FFF2-40B4-BE49-F238E27FC236}">
                    <a16:creationId xmlns:a16="http://schemas.microsoft.com/office/drawing/2014/main" id="{9EAF21B9-6F7A-F00F-566E-300280E18794}"/>
                  </a:ext>
                </a:extLst>
              </p:cNvPr>
              <p:cNvSpPr txBox="1">
                <a:spLocks noRot="1" noChangeAspect="1" noMove="1" noResize="1" noEditPoints="1" noAdjustHandles="1" noChangeArrowheads="1" noChangeShapeType="1" noTextEdit="1"/>
              </p:cNvSpPr>
              <p:nvPr/>
            </p:nvSpPr>
            <p:spPr>
              <a:xfrm>
                <a:off x="2898061" y="5614562"/>
                <a:ext cx="3879276" cy="837473"/>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247835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ppt_x"/>
                                          </p:val>
                                        </p:tav>
                                        <p:tav tm="100000">
                                          <p:val>
                                            <p:strVal val="#ppt_x"/>
                                          </p:val>
                                        </p:tav>
                                      </p:tavLst>
                                    </p:anim>
                                    <p:anim calcmode="lin" valueType="num">
                                      <p:cBhvr additive="base">
                                        <p:cTn id="19" dur="10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fill="hold"/>
                                        <p:tgtEl>
                                          <p:spTgt spid="3"/>
                                        </p:tgtEl>
                                        <p:attrNameLst>
                                          <p:attrName>ppt_x</p:attrName>
                                        </p:attrNameLst>
                                      </p:cBhvr>
                                      <p:tavLst>
                                        <p:tav tm="0">
                                          <p:val>
                                            <p:strVal val="#ppt_x"/>
                                          </p:val>
                                        </p:tav>
                                        <p:tav tm="100000">
                                          <p:val>
                                            <p:strVal val="#ppt_x"/>
                                          </p:val>
                                        </p:tav>
                                      </p:tavLst>
                                    </p:anim>
                                    <p:anim calcmode="lin" valueType="num">
                                      <p:cBhvr additive="base">
                                        <p:cTn id="27" dur="1000" fill="hold"/>
                                        <p:tgtEl>
                                          <p:spTgt spid="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1000" fill="hold"/>
                                        <p:tgtEl>
                                          <p:spTgt spid="12"/>
                                        </p:tgtEl>
                                        <p:attrNameLst>
                                          <p:attrName>ppt_x</p:attrName>
                                        </p:attrNameLst>
                                      </p:cBhvr>
                                      <p:tavLst>
                                        <p:tav tm="0">
                                          <p:val>
                                            <p:strVal val="#ppt_x"/>
                                          </p:val>
                                        </p:tav>
                                        <p:tav tm="100000">
                                          <p:val>
                                            <p:strVal val="#ppt_x"/>
                                          </p:val>
                                        </p:tav>
                                      </p:tavLst>
                                    </p:anim>
                                    <p:anim calcmode="lin" valueType="num">
                                      <p:cBhvr additive="base">
                                        <p:cTn id="35" dur="10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1000" fill="hold"/>
                                        <p:tgtEl>
                                          <p:spTgt spid="11"/>
                                        </p:tgtEl>
                                        <p:attrNameLst>
                                          <p:attrName>ppt_x</p:attrName>
                                        </p:attrNameLst>
                                      </p:cBhvr>
                                      <p:tavLst>
                                        <p:tav tm="0">
                                          <p:val>
                                            <p:strVal val="#ppt_x"/>
                                          </p:val>
                                        </p:tav>
                                        <p:tav tm="100000">
                                          <p:val>
                                            <p:strVal val="#ppt_x"/>
                                          </p:val>
                                        </p:tav>
                                      </p:tavLst>
                                    </p:anim>
                                    <p:anim calcmode="lin" valueType="num">
                                      <p:cBhvr additive="base">
                                        <p:cTn id="39"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9" grpId="0"/>
      <p:bldP spid="3" grpId="0"/>
      <p:bldP spid="4" grpId="0"/>
      <p:bldP spid="5"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مربع نص 39">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41" name="مستطيل 40">
            <a:extLst>
              <a:ext uri="{FF2B5EF4-FFF2-40B4-BE49-F238E27FC236}">
                <a16:creationId xmlns:a16="http://schemas.microsoft.com/office/drawing/2014/main" id="{8592A5EC-0C54-4969-8BA6-1ED40166A0D3}"/>
              </a:ext>
            </a:extLst>
          </p:cNvPr>
          <p:cNvSpPr/>
          <p:nvPr/>
        </p:nvSpPr>
        <p:spPr>
          <a:xfrm>
            <a:off x="4415991" y="737823"/>
            <a:ext cx="1190045"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143613" y="3429000"/>
            <a:ext cx="5615578" cy="2677656"/>
          </a:xfrm>
          <a:prstGeom prst="rect">
            <a:avLst/>
          </a:prstGeom>
          <a:noFill/>
        </p:spPr>
        <p:txBody>
          <a:bodyPr wrap="square" rtlCol="0">
            <a:spAutoFit/>
          </a:bodyPr>
          <a:lstStyle/>
          <a:p>
            <a:pPr algn="just" rtl="0"/>
            <a:r>
              <a:rPr lang="en-US" sz="2400" b="1" dirty="0"/>
              <a:t>The main goals of this project were to learn how to start designing a complete integrated machine from the beginning of the idea to the completion of the design, and to benefit as much as possible from university materials and link them to design in theory.</a:t>
            </a:r>
          </a:p>
        </p:txBody>
      </p:sp>
      <p:sp>
        <p:nvSpPr>
          <p:cNvPr id="24" name="مستطيل 23">
            <a:extLst>
              <a:ext uri="{FF2B5EF4-FFF2-40B4-BE49-F238E27FC236}">
                <a16:creationId xmlns:a16="http://schemas.microsoft.com/office/drawing/2014/main" id="{2FE400A3-61E4-472B-89D8-91938E97BBF2}"/>
              </a:ext>
            </a:extLst>
          </p:cNvPr>
          <p:cNvSpPr/>
          <p:nvPr/>
        </p:nvSpPr>
        <p:spPr>
          <a:xfrm>
            <a:off x="11232734"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24511" y="1262141"/>
            <a:ext cx="5734680" cy="1446550"/>
          </a:xfrm>
          <a:prstGeom prst="rect">
            <a:avLst/>
          </a:prstGeom>
          <a:noFill/>
        </p:spPr>
        <p:txBody>
          <a:bodyPr wrap="square" lIns="91440" tIns="45720" rIns="91440" bIns="45720">
            <a:spAutoFit/>
          </a:bodyPr>
          <a:lstStyle/>
          <a:p>
            <a:pPr algn="ctr"/>
            <a:r>
              <a:rPr lang="en-US" sz="4400" b="1" dirty="0">
                <a:ln w="0"/>
                <a:gradFill flip="none" rotWithShape="1">
                  <a:gsLst>
                    <a:gs pos="0">
                      <a:schemeClr val="accent3">
                        <a:lumMod val="68000"/>
                      </a:schemeClr>
                    </a:gs>
                    <a:gs pos="100000">
                      <a:schemeClr val="accent3">
                        <a:lumMod val="4000"/>
                      </a:schemeClr>
                    </a:gs>
                  </a:gsLst>
                  <a:path path="circle">
                    <a:fillToRect l="100000" t="100000"/>
                  </a:path>
                  <a:tileRect r="-100000" b="-100000"/>
                </a:gradFill>
                <a:effectLst>
                  <a:outerShdw blurRad="330200" dist="38100" sx="108000" sy="108000" algn="l" rotWithShape="0">
                    <a:prstClr val="black">
                      <a:alpha val="0"/>
                    </a:prstClr>
                  </a:outerShdw>
                  <a:reflection stA="15000" endPos="26000" dist="50800" dir="5400000" sy="-100000" algn="bl" rotWithShape="0"/>
                </a:effectLst>
              </a:rPr>
              <a:t>Discussion and Recommendation </a:t>
            </a:r>
            <a:r>
              <a:rPr lang="en-US" sz="44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rPr>
              <a:t> </a:t>
            </a:r>
            <a:endParaRPr lang="ar-SA" sz="44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5"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pic>
        <p:nvPicPr>
          <p:cNvPr id="19" name="صورة 18">
            <a:extLst>
              <a:ext uri="{FF2B5EF4-FFF2-40B4-BE49-F238E27FC236}">
                <a16:creationId xmlns:a16="http://schemas.microsoft.com/office/drawing/2014/main" id="{6EC296BA-2C31-4099-B299-34759BA9EB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pic>
        <p:nvPicPr>
          <p:cNvPr id="3" name="صورة 2">
            <a:extLst>
              <a:ext uri="{FF2B5EF4-FFF2-40B4-BE49-F238E27FC236}">
                <a16:creationId xmlns:a16="http://schemas.microsoft.com/office/drawing/2014/main" id="{783F519E-CB7A-4322-9393-1233CDB7C0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0570" y="783829"/>
            <a:ext cx="4088928" cy="4088928"/>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7638C5EB-5C12-0BF0-0BF9-031944D73D1D}"/>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D67AB977-BAE4-487B-B0A9-36439FB9A189}"/>
              </a:ext>
            </a:extLst>
          </p:cNvPr>
          <p:cNvSpPr txBox="1"/>
          <p:nvPr/>
        </p:nvSpPr>
        <p:spPr>
          <a:xfrm>
            <a:off x="2718882" y="731674"/>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17123301-5699-D485-EF73-CBD0AD6BCA01}"/>
              </a:ext>
            </a:extLst>
          </p:cNvPr>
          <p:cNvSpPr txBox="1"/>
          <p:nvPr/>
        </p:nvSpPr>
        <p:spPr>
          <a:xfrm>
            <a:off x="4241920" y="737823"/>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10945276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22" presetClass="entr" presetSubtype="4"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1000"/>
                                        <p:tgtEl>
                                          <p:spTgt spid="1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inVertical)">
                                      <p:cBhvr>
                                        <p:cTn id="19" dur="500"/>
                                        <p:tgtEl>
                                          <p:spTgt spid="4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barn(inVertical)">
                                      <p:cBhvr>
                                        <p:cTn id="22" dur="500"/>
                                        <p:tgtEl>
                                          <p:spTgt spid="4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inVertical)">
                                      <p:cBhvr>
                                        <p:cTn id="28" dur="500"/>
                                        <p:tgtEl>
                                          <p:spTgt spid="3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barn(inVertical)">
                                      <p:cBhvr>
                                        <p:cTn id="31" dur="500"/>
                                        <p:tgtEl>
                                          <p:spTgt spid="38"/>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arn(inVertical)">
                                      <p:cBhvr>
                                        <p:cTn id="34" dur="500"/>
                                        <p:tgtEl>
                                          <p:spTgt spid="3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1000"/>
                                        <p:tgtEl>
                                          <p:spTgt spid="27"/>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par>
                                <p:cTn id="43" presetID="16" presetClass="entr" presetSubtype="21"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inVertical)">
                                      <p:cBhvr>
                                        <p:cTn id="45" dur="500"/>
                                        <p:tgtEl>
                                          <p:spTgt spid="18"/>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arn(inVertical)">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3" grpId="0"/>
      <p:bldP spid="41" grpId="0" animBg="1"/>
      <p:bldP spid="21" grpId="0"/>
      <p:bldP spid="24" grpId="0" animBg="1"/>
      <p:bldP spid="27" grpId="0"/>
      <p:bldP spid="34" grpId="0"/>
      <p:bldP spid="38" grpId="0"/>
      <p:bldP spid="39" grpId="0"/>
      <p:bldP spid="18" grpId="0"/>
      <p:bldP spid="20"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a:extLst>
              <a:ext uri="{FF2B5EF4-FFF2-40B4-BE49-F238E27FC236}">
                <a16:creationId xmlns:a16="http://schemas.microsoft.com/office/drawing/2014/main" id="{E878C9BA-33C4-469C-BC24-4F5EB145845D}"/>
              </a:ext>
            </a:extLst>
          </p:cNvPr>
          <p:cNvSpPr txBox="1"/>
          <p:nvPr/>
        </p:nvSpPr>
        <p:spPr>
          <a:xfrm>
            <a:off x="190187" y="1741856"/>
            <a:ext cx="11030739" cy="3416320"/>
          </a:xfrm>
          <a:prstGeom prst="rect">
            <a:avLst/>
          </a:prstGeom>
          <a:noFill/>
        </p:spPr>
        <p:txBody>
          <a:bodyPr wrap="square" rtlCol="0">
            <a:spAutoFit/>
          </a:bodyPr>
          <a:lstStyle/>
          <a:p>
            <a:pPr marL="342900" indent="-342900" algn="just" rtl="0">
              <a:buFont typeface="Arial" panose="020B0604020202020204" pitchFamily="34" charset="0"/>
              <a:buChar char="•"/>
            </a:pPr>
            <a:r>
              <a:rPr lang="en-US" sz="2400" b="1" dirty="0"/>
              <a:t>as well as the possibility of expanding in different fields, such as PLC programming and gaining good experience.</a:t>
            </a:r>
          </a:p>
          <a:p>
            <a:pPr marL="342900" indent="-342900" algn="just" rtl="0">
              <a:buFont typeface="Arial" panose="020B0604020202020204" pitchFamily="34" charset="0"/>
              <a:buChar char="•"/>
            </a:pPr>
            <a:endParaRPr lang="en-US" sz="2400" b="1" dirty="0"/>
          </a:p>
          <a:p>
            <a:pPr marL="342900" indent="-342900" algn="just" rtl="0">
              <a:buFont typeface="Arial" panose="020B0604020202020204" pitchFamily="34" charset="0"/>
              <a:buChar char="•"/>
            </a:pPr>
            <a:r>
              <a:rPr lang="en-US" sz="2400" b="1" dirty="0"/>
              <a:t>the possibility of connecting a control panel and linking it to the machine in practice.</a:t>
            </a:r>
          </a:p>
          <a:p>
            <a:pPr marL="342900" indent="-342900" algn="just" rtl="0">
              <a:buFont typeface="Arial" panose="020B0604020202020204" pitchFamily="34" charset="0"/>
              <a:buChar char="•"/>
            </a:pPr>
            <a:endParaRPr lang="en-US" sz="2400" b="1" dirty="0"/>
          </a:p>
          <a:p>
            <a:pPr marL="342900" indent="-342900" algn="just" rtl="0">
              <a:buFont typeface="Arial" panose="020B0604020202020204" pitchFamily="34" charset="0"/>
              <a:buChar char="•"/>
            </a:pPr>
            <a:r>
              <a:rPr lang="en-US" sz="2400" b="1" dirty="0"/>
              <a:t>Using PLC programming, we may improve the machine by adding unique weight sensors to precisely control the weight of the dough piece, as well as a safety system that alerts us if a malfunction happens during the manufacturing process.</a:t>
            </a:r>
          </a:p>
        </p:txBody>
      </p:sp>
      <p:sp>
        <p:nvSpPr>
          <p:cNvPr id="9" name="مربع نص 8">
            <a:extLst>
              <a:ext uri="{FF2B5EF4-FFF2-40B4-BE49-F238E27FC236}">
                <a16:creationId xmlns:a16="http://schemas.microsoft.com/office/drawing/2014/main" id="{3412C556-A1A9-40B5-9150-62FC699551BD}"/>
              </a:ext>
            </a:extLst>
          </p:cNvPr>
          <p:cNvSpPr txBox="1"/>
          <p:nvPr/>
        </p:nvSpPr>
        <p:spPr>
          <a:xfrm>
            <a:off x="190187" y="217901"/>
            <a:ext cx="8918713" cy="646331"/>
          </a:xfrm>
          <a:prstGeom prst="rect">
            <a:avLst/>
          </a:prstGeom>
          <a:noFill/>
        </p:spPr>
        <p:txBody>
          <a:bodyPr wrap="square" rtlCol="0">
            <a:spAutoFit/>
          </a:bodyPr>
          <a:lstStyle/>
          <a:p>
            <a:pPr algn="l"/>
            <a:r>
              <a:rPr lang="en-US" sz="3600" b="1" dirty="0"/>
              <a:t>Discussion and Recommendation </a:t>
            </a:r>
          </a:p>
        </p:txBody>
      </p:sp>
    </p:spTree>
    <p:extLst>
      <p:ext uri="{BB962C8B-B14F-4D97-AF65-F5344CB8AC3E}">
        <p14:creationId xmlns:p14="http://schemas.microsoft.com/office/powerpoint/2010/main" val="15740631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9408072"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مستطيل 1" hidden="1">
            <a:extLst>
              <a:ext uri="{FF2B5EF4-FFF2-40B4-BE49-F238E27FC236}">
                <a16:creationId xmlns:a16="http://schemas.microsoft.com/office/drawing/2014/main" id="{EF8A939A-E1F3-47C1-9993-B4CF601AEFBF}"/>
              </a:ext>
            </a:extLst>
          </p:cNvPr>
          <p:cNvSpPr/>
          <p:nvPr/>
        </p:nvSpPr>
        <p:spPr>
          <a:xfrm>
            <a:off x="4347283" y="403838"/>
            <a:ext cx="3497432"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latin typeface="BankGothic Md BT" panose="020B0807020203060204" pitchFamily="34" charset="0"/>
              </a:rPr>
              <a:t>Welcome</a:t>
            </a:r>
            <a:endParaRPr lang="ar-SA" sz="4400" dirty="0">
              <a:ln w="0"/>
              <a:effectLst>
                <a:outerShdw blurRad="38100" dist="19050" dir="2700000" algn="tl" rotWithShape="0">
                  <a:schemeClr val="dk1">
                    <a:alpha val="40000"/>
                  </a:schemeClr>
                </a:outerShdw>
              </a:effectLst>
              <a:latin typeface="BankGothic Md BT" panose="020B0807020203060204" pitchFamily="34" charset="0"/>
            </a:endParaRPr>
          </a:p>
        </p:txBody>
      </p:sp>
      <p:sp>
        <p:nvSpPr>
          <p:cNvPr id="9" name="مربع نص 8" hidden="1">
            <a:extLst>
              <a:ext uri="{FF2B5EF4-FFF2-40B4-BE49-F238E27FC236}">
                <a16:creationId xmlns:a16="http://schemas.microsoft.com/office/drawing/2014/main" id="{3EE155CA-257B-4FD1-9ECF-1398006DF8C4}"/>
              </a:ext>
            </a:extLst>
          </p:cNvPr>
          <p:cNvSpPr txBox="1"/>
          <p:nvPr/>
        </p:nvSpPr>
        <p:spPr>
          <a:xfrm>
            <a:off x="2502303" y="1228232"/>
            <a:ext cx="7187388" cy="461665"/>
          </a:xfrm>
          <a:prstGeom prst="rect">
            <a:avLst/>
          </a:prstGeom>
          <a:noFill/>
        </p:spPr>
        <p:txBody>
          <a:bodyPr wrap="square" rtlCol="0">
            <a:spAutoFit/>
          </a:bodyPr>
          <a:lstStyle/>
          <a:p>
            <a:pPr algn="ctr"/>
            <a:r>
              <a:rPr lang="en-US" sz="2400" dirty="0">
                <a:ln w="0"/>
                <a:effectLst>
                  <a:outerShdw blurRad="38100" dist="19050" dir="2700000" algn="tl" rotWithShape="0">
                    <a:schemeClr val="dk1">
                      <a:alpha val="40000"/>
                    </a:schemeClr>
                  </a:outerShdw>
                </a:effectLst>
                <a:latin typeface="BankGothic Md BT" panose="020B0807020203060204" pitchFamily="34" charset="0"/>
              </a:rPr>
              <a:t>to Graduation Project 1</a:t>
            </a:r>
            <a:endParaRPr lang="en-US" sz="2400" dirty="0"/>
          </a:p>
        </p:txBody>
      </p:sp>
      <p:sp>
        <p:nvSpPr>
          <p:cNvPr id="3" name="شكل بيضاوي 2">
            <a:extLst>
              <a:ext uri="{FF2B5EF4-FFF2-40B4-BE49-F238E27FC236}">
                <a16:creationId xmlns:a16="http://schemas.microsoft.com/office/drawing/2014/main" id="{299403C1-B0F3-4BCC-8811-3B56E5B4E0A1}"/>
              </a:ext>
            </a:extLst>
          </p:cNvPr>
          <p:cNvSpPr/>
          <p:nvPr/>
        </p:nvSpPr>
        <p:spPr>
          <a:xfrm>
            <a:off x="692306" y="4175637"/>
            <a:ext cx="1760618" cy="1760618"/>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10" name="شكل بيضاوي 9">
            <a:extLst>
              <a:ext uri="{FF2B5EF4-FFF2-40B4-BE49-F238E27FC236}">
                <a16:creationId xmlns:a16="http://schemas.microsoft.com/office/drawing/2014/main" id="{69F52612-BBD0-4334-BD4A-359AE7BF110F}"/>
              </a:ext>
            </a:extLst>
          </p:cNvPr>
          <p:cNvSpPr/>
          <p:nvPr/>
        </p:nvSpPr>
        <p:spPr>
          <a:xfrm>
            <a:off x="5215691" y="4175637"/>
            <a:ext cx="1760618" cy="1760618"/>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11" name="شكل بيضاوي 10">
            <a:extLst>
              <a:ext uri="{FF2B5EF4-FFF2-40B4-BE49-F238E27FC236}">
                <a16:creationId xmlns:a16="http://schemas.microsoft.com/office/drawing/2014/main" id="{90B43166-A0C1-4D19-BC3C-306901DBAA75}"/>
              </a:ext>
            </a:extLst>
          </p:cNvPr>
          <p:cNvSpPr/>
          <p:nvPr/>
        </p:nvSpPr>
        <p:spPr>
          <a:xfrm>
            <a:off x="3259598" y="1668382"/>
            <a:ext cx="1760618" cy="1760618"/>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4" name="مربع نص 3">
            <a:extLst>
              <a:ext uri="{FF2B5EF4-FFF2-40B4-BE49-F238E27FC236}">
                <a16:creationId xmlns:a16="http://schemas.microsoft.com/office/drawing/2014/main" id="{BF27F1DB-22C5-4A48-9E0F-91395A86D9EA}"/>
              </a:ext>
            </a:extLst>
          </p:cNvPr>
          <p:cNvSpPr txBox="1"/>
          <p:nvPr/>
        </p:nvSpPr>
        <p:spPr>
          <a:xfrm>
            <a:off x="3259598" y="1038200"/>
            <a:ext cx="3606975" cy="369332"/>
          </a:xfrm>
          <a:prstGeom prst="rect">
            <a:avLst/>
          </a:prstGeom>
          <a:noFill/>
        </p:spPr>
        <p:txBody>
          <a:bodyPr wrap="square" rtlCol="0">
            <a:spAutoFit/>
          </a:bodyPr>
          <a:lstStyle/>
          <a:p>
            <a:pPr algn="l"/>
            <a:r>
              <a:rPr lang="en-US" sz="1800" dirty="0">
                <a:effectLst/>
                <a:latin typeface="Times New Roman" panose="02020603050405020304" pitchFamily="18" charset="0"/>
                <a:ea typeface="Times New Roman" panose="02020603050405020304" pitchFamily="18" charset="0"/>
              </a:rPr>
              <a:t>SUPERVISOR:</a:t>
            </a:r>
            <a:endParaRPr lang="en-US" sz="2800" dirty="0"/>
          </a:p>
        </p:txBody>
      </p:sp>
      <p:sp>
        <p:nvSpPr>
          <p:cNvPr id="5" name="مربع نص 4">
            <a:extLst>
              <a:ext uri="{FF2B5EF4-FFF2-40B4-BE49-F238E27FC236}">
                <a16:creationId xmlns:a16="http://schemas.microsoft.com/office/drawing/2014/main" id="{25390E6F-937F-48F8-B00D-25EDE6CFB6DC}"/>
              </a:ext>
            </a:extLst>
          </p:cNvPr>
          <p:cNvSpPr txBox="1"/>
          <p:nvPr/>
        </p:nvSpPr>
        <p:spPr>
          <a:xfrm>
            <a:off x="692306" y="3634682"/>
            <a:ext cx="4240211" cy="369332"/>
          </a:xfrm>
          <a:prstGeom prst="rect">
            <a:avLst/>
          </a:prstGeom>
          <a:noFill/>
        </p:spPr>
        <p:txBody>
          <a:bodyPr wrap="square" rtlCol="0">
            <a:spAutoFit/>
          </a:bodyPr>
          <a:lstStyle/>
          <a:p>
            <a:pPr algn="l"/>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PREPARED</a:t>
            </a:r>
            <a:r>
              <a:rPr lang="en-US" sz="1800" spc="-6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BY: </a:t>
            </a:r>
            <a:endParaRPr lang="en-US" dirty="0">
              <a:latin typeface="Times New Roman" panose="02020603050405020304" pitchFamily="18" charset="0"/>
              <a:cs typeface="Times New Roman" panose="02020603050405020304" pitchFamily="18" charset="0"/>
            </a:endParaRPr>
          </a:p>
        </p:txBody>
      </p:sp>
      <p:sp>
        <p:nvSpPr>
          <p:cNvPr id="6" name="مربع نص 5">
            <a:extLst>
              <a:ext uri="{FF2B5EF4-FFF2-40B4-BE49-F238E27FC236}">
                <a16:creationId xmlns:a16="http://schemas.microsoft.com/office/drawing/2014/main" id="{C45F2239-A320-4B65-98C3-1E4C5AC25069}"/>
              </a:ext>
            </a:extLst>
          </p:cNvPr>
          <p:cNvSpPr txBox="1"/>
          <p:nvPr/>
        </p:nvSpPr>
        <p:spPr>
          <a:xfrm>
            <a:off x="5526584" y="2186078"/>
            <a:ext cx="3215148" cy="369332"/>
          </a:xfrm>
          <a:prstGeom prst="rect">
            <a:avLst/>
          </a:prstGeom>
          <a:noFill/>
        </p:spPr>
        <p:txBody>
          <a:bodyPr wrap="square" rtlCol="0">
            <a:spAutoFit/>
          </a:bodyPr>
          <a:lstStyle/>
          <a:p>
            <a:pPr algn="l"/>
            <a:r>
              <a:rPr lang="en-US" sz="1800" dirty="0">
                <a:effectLst/>
                <a:latin typeface="Times New Roman" panose="02020603050405020304" pitchFamily="18" charset="0"/>
                <a:ea typeface="Times New Roman" panose="02020603050405020304" pitchFamily="18" charset="0"/>
              </a:rPr>
              <a:t>DR.</a:t>
            </a:r>
            <a:r>
              <a:rPr lang="en-US" sz="1800" spc="-9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IHAB H.</a:t>
            </a:r>
            <a:r>
              <a:rPr lang="en-US" sz="1800" spc="-9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ALSURAKJI</a:t>
            </a:r>
            <a:endParaRPr lang="en-US" dirty="0"/>
          </a:p>
        </p:txBody>
      </p:sp>
      <p:sp>
        <p:nvSpPr>
          <p:cNvPr id="7" name="مربع نص 6">
            <a:extLst>
              <a:ext uri="{FF2B5EF4-FFF2-40B4-BE49-F238E27FC236}">
                <a16:creationId xmlns:a16="http://schemas.microsoft.com/office/drawing/2014/main" id="{1CB68925-EB6E-4BB0-80AB-2C43594EC3A6}"/>
              </a:ext>
            </a:extLst>
          </p:cNvPr>
          <p:cNvSpPr txBox="1"/>
          <p:nvPr/>
        </p:nvSpPr>
        <p:spPr>
          <a:xfrm>
            <a:off x="488445" y="6136208"/>
            <a:ext cx="2957468" cy="369332"/>
          </a:xfrm>
          <a:prstGeom prst="rect">
            <a:avLst/>
          </a:prstGeom>
          <a:noFill/>
        </p:spPr>
        <p:txBody>
          <a:bodyPr wrap="square" rtlCol="0">
            <a:spAutoFit/>
          </a:bodyPr>
          <a:lstStyle/>
          <a:p>
            <a:pPr algn="l"/>
            <a:r>
              <a:rPr lang="en-US" sz="1800" b="1" dirty="0">
                <a:effectLst/>
                <a:latin typeface="Times New Roman" panose="02020603050405020304" pitchFamily="18" charset="0"/>
                <a:ea typeface="Times New Roman" panose="02020603050405020304" pitchFamily="18" charset="0"/>
              </a:rPr>
              <a:t>M</a:t>
            </a:r>
            <a:r>
              <a:rPr lang="en-US" sz="1800" dirty="0">
                <a:effectLst/>
                <a:latin typeface="Times New Roman" panose="02020603050405020304" pitchFamily="18" charset="0"/>
                <a:ea typeface="Times New Roman" panose="02020603050405020304" pitchFamily="18" charset="0"/>
              </a:rPr>
              <a:t>AJDI </a:t>
            </a:r>
            <a:r>
              <a:rPr lang="en-US" sz="1800" b="1" dirty="0">
                <a:effectLst/>
                <a:latin typeface="Times New Roman" panose="02020603050405020304" pitchFamily="18" charset="0"/>
                <a:ea typeface="Times New Roman" panose="02020603050405020304" pitchFamily="18" charset="0"/>
              </a:rPr>
              <a:t>A</a:t>
            </a:r>
            <a:r>
              <a:rPr lang="en-US" sz="1800" dirty="0">
                <a:effectLst/>
                <a:latin typeface="Times New Roman" panose="02020603050405020304" pitchFamily="18" charset="0"/>
                <a:ea typeface="Times New Roman" panose="02020603050405020304" pitchFamily="18" charset="0"/>
              </a:rPr>
              <a:t>BDULLAH</a:t>
            </a:r>
            <a:endParaRPr lang="en-US" dirty="0"/>
          </a:p>
        </p:txBody>
      </p:sp>
      <p:sp>
        <p:nvSpPr>
          <p:cNvPr id="8" name="مربع نص 7">
            <a:extLst>
              <a:ext uri="{FF2B5EF4-FFF2-40B4-BE49-F238E27FC236}">
                <a16:creationId xmlns:a16="http://schemas.microsoft.com/office/drawing/2014/main" id="{CD51DEA1-0447-44EC-B5C8-CD9B8ED96533}"/>
              </a:ext>
            </a:extLst>
          </p:cNvPr>
          <p:cNvSpPr txBox="1"/>
          <p:nvPr/>
        </p:nvSpPr>
        <p:spPr>
          <a:xfrm>
            <a:off x="4631012" y="6136208"/>
            <a:ext cx="2929976" cy="369332"/>
          </a:xfrm>
          <a:prstGeom prst="rect">
            <a:avLst/>
          </a:prstGeom>
          <a:noFill/>
        </p:spPr>
        <p:txBody>
          <a:bodyPr wrap="square" rtlCol="0">
            <a:spAutoFit/>
          </a:bodyPr>
          <a:lstStyle/>
          <a:p>
            <a:pPr algn="ctr"/>
            <a:r>
              <a:rPr lang="en-US" sz="1800" b="1" dirty="0">
                <a:effectLst/>
                <a:latin typeface="Times New Roman" panose="02020603050405020304" pitchFamily="18" charset="0"/>
                <a:ea typeface="Times New Roman" panose="02020603050405020304" pitchFamily="18" charset="0"/>
              </a:rPr>
              <a:t>A</a:t>
            </a:r>
            <a:r>
              <a:rPr lang="en-US" sz="1800" dirty="0">
                <a:effectLst/>
                <a:latin typeface="Times New Roman" panose="02020603050405020304" pitchFamily="18" charset="0"/>
                <a:ea typeface="Times New Roman" panose="02020603050405020304" pitchFamily="18" charset="0"/>
              </a:rPr>
              <a:t>HMED</a:t>
            </a:r>
            <a:r>
              <a:rPr lang="en-US" sz="1800" b="1" dirty="0">
                <a:effectLst/>
                <a:latin typeface="Times New Roman" panose="02020603050405020304" pitchFamily="18" charset="0"/>
                <a:ea typeface="Times New Roman" panose="02020603050405020304" pitchFamily="18" charset="0"/>
              </a:rPr>
              <a:t> Y</a:t>
            </a:r>
            <a:r>
              <a:rPr lang="en-US" sz="1800" dirty="0">
                <a:effectLst/>
                <a:latin typeface="Times New Roman" panose="02020603050405020304" pitchFamily="18" charset="0"/>
                <a:ea typeface="Times New Roman" panose="02020603050405020304" pitchFamily="18" charset="0"/>
              </a:rPr>
              <a:t>AHYA</a:t>
            </a:r>
            <a:endParaRPr lang="en-US" dirty="0"/>
          </a:p>
        </p:txBody>
      </p:sp>
      <p:sp>
        <p:nvSpPr>
          <p:cNvPr id="14" name="مربع نص 13">
            <a:extLst>
              <a:ext uri="{FF2B5EF4-FFF2-40B4-BE49-F238E27FC236}">
                <a16:creationId xmlns:a16="http://schemas.microsoft.com/office/drawing/2014/main" id="{19935D16-6406-9F83-6E2D-7F3C53115ADB}"/>
              </a:ext>
            </a:extLst>
          </p:cNvPr>
          <p:cNvSpPr txBox="1"/>
          <p:nvPr/>
        </p:nvSpPr>
        <p:spPr>
          <a:xfrm>
            <a:off x="649436" y="566027"/>
            <a:ext cx="3606975" cy="523220"/>
          </a:xfrm>
          <a:prstGeom prst="rect">
            <a:avLst/>
          </a:prstGeom>
          <a:noFill/>
        </p:spPr>
        <p:txBody>
          <a:bodyPr wrap="square" rtlCol="0">
            <a:spAutoFit/>
          </a:bodyPr>
          <a:lstStyle/>
          <a:p>
            <a:pPr algn="l"/>
            <a:r>
              <a:rPr lang="en-US" sz="2800" b="1" dirty="0">
                <a:effectLst/>
                <a:latin typeface="Times New Roman" panose="02020603050405020304" pitchFamily="18" charset="0"/>
                <a:ea typeface="Times New Roman" panose="02020603050405020304" pitchFamily="18" charset="0"/>
              </a:rPr>
              <a:t>Team </a:t>
            </a:r>
            <a:endParaRPr lang="en-US" sz="4000" b="1" dirty="0"/>
          </a:p>
        </p:txBody>
      </p:sp>
    </p:spTree>
    <p:extLst>
      <p:ext uri="{BB962C8B-B14F-4D97-AF65-F5344CB8AC3E}">
        <p14:creationId xmlns:p14="http://schemas.microsoft.com/office/powerpoint/2010/main" val="406678277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par>
                                <p:cTn id="15" presetID="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0-#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10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10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par>
                                <p:cTn id="31" presetID="2" presetClass="entr" presetSubtype="8"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0-#ppt_w/2"/>
                                          </p:val>
                                        </p:tav>
                                        <p:tav tm="100000">
                                          <p:val>
                                            <p:strVal val="#ppt_x"/>
                                          </p:val>
                                        </p:tav>
                                      </p:tavLst>
                                    </p:anim>
                                    <p:anim calcmode="lin" valueType="num">
                                      <p:cBhvr additive="base">
                                        <p:cTn id="34"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4" grpId="0"/>
      <p:bldP spid="5" grpId="0"/>
      <p:bldP spid="6" grpId="0"/>
      <p:bldP spid="7" grpId="0"/>
      <p:bldP spid="8"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a:extLst>
              <a:ext uri="{FF2B5EF4-FFF2-40B4-BE49-F238E27FC236}">
                <a16:creationId xmlns:a16="http://schemas.microsoft.com/office/drawing/2014/main" id="{E878C9BA-33C4-469C-BC24-4F5EB145845D}"/>
              </a:ext>
            </a:extLst>
          </p:cNvPr>
          <p:cNvSpPr txBox="1"/>
          <p:nvPr/>
        </p:nvSpPr>
        <p:spPr>
          <a:xfrm>
            <a:off x="190187" y="1741856"/>
            <a:ext cx="11030739" cy="4154984"/>
          </a:xfrm>
          <a:prstGeom prst="rect">
            <a:avLst/>
          </a:prstGeom>
          <a:noFill/>
        </p:spPr>
        <p:txBody>
          <a:bodyPr wrap="square" rtlCol="0">
            <a:spAutoFit/>
          </a:bodyPr>
          <a:lstStyle/>
          <a:p>
            <a:pPr marL="342900" indent="-342900" algn="just" rtl="0">
              <a:buFont typeface="Arial" panose="020B0604020202020204" pitchFamily="34" charset="0"/>
              <a:buChar char="•"/>
            </a:pPr>
            <a:r>
              <a:rPr lang="en-US" sz="2400" b="1" dirty="0"/>
              <a:t>After completing a financial analysis and a market analysis, it was discovered that the machine is more economically and mechanically practicable than its imported version.</a:t>
            </a:r>
          </a:p>
          <a:p>
            <a:pPr marL="342900" indent="-342900" algn="just" rtl="0">
              <a:buFont typeface="Arial" panose="020B0604020202020204" pitchFamily="34" charset="0"/>
              <a:buChar char="•"/>
            </a:pPr>
            <a:endParaRPr lang="en-US" sz="2400" b="1" dirty="0"/>
          </a:p>
          <a:p>
            <a:pPr marL="342900" indent="-342900" algn="just" rtl="0">
              <a:buFont typeface="Arial" panose="020B0604020202020204" pitchFamily="34" charset="0"/>
              <a:buChar char="•"/>
            </a:pPr>
            <a:r>
              <a:rPr lang="en-US" sz="2400" b="1" dirty="0"/>
              <a:t>Finally, if there is someone who requires it, we can begin manufacturing it and add it to the production line.</a:t>
            </a:r>
          </a:p>
          <a:p>
            <a:pPr marL="342900" indent="-342900" algn="just" rtl="0">
              <a:buFont typeface="Arial" panose="020B0604020202020204" pitchFamily="34" charset="0"/>
              <a:buChar char="•"/>
            </a:pPr>
            <a:endParaRPr lang="en-US" sz="2400" b="1" dirty="0"/>
          </a:p>
          <a:p>
            <a:pPr marL="342900" indent="-342900" algn="just" rtl="0">
              <a:buFont typeface="Arial" panose="020B0604020202020204" pitchFamily="34" charset="0"/>
              <a:buChar char="•"/>
            </a:pPr>
            <a:r>
              <a:rPr lang="en-US" sz="2400" b="1" dirty="0"/>
              <a:t> as we can use the machine in many production lines such as bread, sweets, biscuits, and other production lines while keeping in mind the safety specifications due to the fact that it is designed from stainless steel material for the health of the product.</a:t>
            </a:r>
          </a:p>
        </p:txBody>
      </p:sp>
      <p:sp>
        <p:nvSpPr>
          <p:cNvPr id="9" name="مربع نص 8">
            <a:extLst>
              <a:ext uri="{FF2B5EF4-FFF2-40B4-BE49-F238E27FC236}">
                <a16:creationId xmlns:a16="http://schemas.microsoft.com/office/drawing/2014/main" id="{3412C556-A1A9-40B5-9150-62FC699551BD}"/>
              </a:ext>
            </a:extLst>
          </p:cNvPr>
          <p:cNvSpPr txBox="1"/>
          <p:nvPr/>
        </p:nvSpPr>
        <p:spPr>
          <a:xfrm>
            <a:off x="190187" y="217901"/>
            <a:ext cx="8918713" cy="646331"/>
          </a:xfrm>
          <a:prstGeom prst="rect">
            <a:avLst/>
          </a:prstGeom>
          <a:noFill/>
        </p:spPr>
        <p:txBody>
          <a:bodyPr wrap="square" rtlCol="0">
            <a:spAutoFit/>
          </a:bodyPr>
          <a:lstStyle/>
          <a:p>
            <a:pPr algn="l"/>
            <a:r>
              <a:rPr lang="en-US" sz="3600" b="1" dirty="0"/>
              <a:t>Discussion and Recommendation </a:t>
            </a:r>
          </a:p>
        </p:txBody>
      </p:sp>
    </p:spTree>
    <p:extLst>
      <p:ext uri="{BB962C8B-B14F-4D97-AF65-F5344CB8AC3E}">
        <p14:creationId xmlns:p14="http://schemas.microsoft.com/office/powerpoint/2010/main" val="42058996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9234532"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مربع نص 21">
            <a:extLst>
              <a:ext uri="{FF2B5EF4-FFF2-40B4-BE49-F238E27FC236}">
                <a16:creationId xmlns:a16="http://schemas.microsoft.com/office/drawing/2014/main" id="{AFDBA5BD-0D8E-4A44-8B54-ACCA869F2EF3}"/>
              </a:ext>
            </a:extLst>
          </p:cNvPr>
          <p:cNvSpPr txBox="1"/>
          <p:nvPr/>
        </p:nvSpPr>
        <p:spPr>
          <a:xfrm>
            <a:off x="0" y="3148802"/>
            <a:ext cx="7997875" cy="923330"/>
          </a:xfrm>
          <a:prstGeom prst="rect">
            <a:avLst/>
          </a:prstGeom>
          <a:noFill/>
        </p:spPr>
        <p:txBody>
          <a:bodyPr wrap="square" rtlCol="0">
            <a:spAutoFit/>
          </a:bodyPr>
          <a:lstStyle/>
          <a:p>
            <a:pPr algn="ctr"/>
            <a:r>
              <a:rPr lang="en-US" sz="5400" dirty="0">
                <a:ln w="0"/>
                <a:effectLst>
                  <a:outerShdw blurRad="38100" dist="19050" dir="2700000" algn="tl" rotWithShape="0">
                    <a:schemeClr val="dk1">
                      <a:alpha val="40000"/>
                    </a:schemeClr>
                  </a:outerShdw>
                </a:effectLst>
                <a:latin typeface="BankGothic Md BT" panose="020B0807020203060204" pitchFamily="34" charset="0"/>
              </a:rPr>
              <a:t>thank you</a:t>
            </a:r>
            <a:endParaRPr lang="en-US" sz="3600" dirty="0"/>
          </a:p>
        </p:txBody>
      </p:sp>
    </p:spTree>
    <p:extLst>
      <p:ext uri="{BB962C8B-B14F-4D97-AF65-F5344CB8AC3E}">
        <p14:creationId xmlns:p14="http://schemas.microsoft.com/office/powerpoint/2010/main" val="282988661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2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873106" y="489086"/>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صورة 6">
            <a:extLst>
              <a:ext uri="{FF2B5EF4-FFF2-40B4-BE49-F238E27FC236}">
                <a16:creationId xmlns:a16="http://schemas.microsoft.com/office/drawing/2014/main" id="{CD7C2BD1-CED9-4B68-B4D7-BB5616B675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003225" y="972455"/>
            <a:ext cx="4983194" cy="4696279"/>
          </a:xfrm>
          <a:prstGeom prst="rect">
            <a:avLst/>
          </a:prstGeom>
        </p:spPr>
      </p:pic>
      <p:sp>
        <p:nvSpPr>
          <p:cNvPr id="41" name="مستطيل 40">
            <a:extLst>
              <a:ext uri="{FF2B5EF4-FFF2-40B4-BE49-F238E27FC236}">
                <a16:creationId xmlns:a16="http://schemas.microsoft.com/office/drawing/2014/main" id="{8592A5EC-0C54-4969-8BA6-1ED40166A0D3}"/>
              </a:ext>
            </a:extLst>
          </p:cNvPr>
          <p:cNvSpPr/>
          <p:nvPr/>
        </p:nvSpPr>
        <p:spPr>
          <a:xfrm>
            <a:off x="265471" y="304420"/>
            <a:ext cx="943190"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مربع نص 32">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216740" y="4796548"/>
            <a:ext cx="5833486" cy="1200329"/>
          </a:xfrm>
          <a:prstGeom prst="rect">
            <a:avLst/>
          </a:prstGeom>
          <a:noFill/>
        </p:spPr>
        <p:txBody>
          <a:bodyPr wrap="square" rtlCol="0">
            <a:spAutoFit/>
          </a:bodyPr>
          <a:lstStyle/>
          <a:p>
            <a:pPr algn="just" rtl="0"/>
            <a:r>
              <a:rPr lang="en-US" sz="2400" b="1" dirty="0"/>
              <a:t>The project is a machine specialized in cutting dough with a specific system, which is the pneumatic system</a:t>
            </a:r>
            <a:r>
              <a:rPr lang="ar-JO" sz="2400" b="1" dirty="0"/>
              <a:t>.</a:t>
            </a:r>
            <a:endParaRPr lang="en-US" sz="1100" b="1"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8990" y="2101385"/>
            <a:ext cx="6087010" cy="954107"/>
          </a:xfrm>
          <a:prstGeom prst="rect">
            <a:avLst/>
          </a:prstGeom>
          <a:noFill/>
          <a:ln>
            <a:noFill/>
          </a:ln>
        </p:spPr>
        <p:txBody>
          <a:bodyPr wrap="square" lIns="91440" tIns="45720" rIns="91440" bIns="45720">
            <a:spAutoFit/>
          </a:bodyPr>
          <a:lstStyle/>
          <a:p>
            <a:pPr algn="ctr"/>
            <a:r>
              <a:rPr lang="en-US" sz="2800" b="1" dirty="0">
                <a:effectLst>
                  <a:outerShdw blurRad="38100" dist="38100" dir="2700000" algn="tl">
                    <a:srgbClr val="000000">
                      <a:alpha val="43137"/>
                    </a:srgbClr>
                  </a:outerShdw>
                </a:effectLst>
              </a:rPr>
              <a:t>Modelling and simulation of Pneumatic dough slicing machine </a:t>
            </a: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403936" cy="369332"/>
          </a:xfrm>
          <a:prstGeom prst="rect">
            <a:avLst/>
          </a:prstGeom>
          <a:noFill/>
        </p:spPr>
        <p:txBody>
          <a:bodyPr wrap="square" rtlCol="0">
            <a:spAutoFit/>
          </a:bodyPr>
          <a:lstStyle/>
          <a:p>
            <a:pPr algn="l"/>
            <a:r>
              <a:rPr lang="en-US" sz="1800" b="1" dirty="0">
                <a:effectLst/>
                <a:latin typeface="Times New Roman" panose="02020603050405020304" pitchFamily="18" charset="0"/>
                <a:ea typeface="Times New Roman" panose="02020603050405020304" pitchFamily="18" charset="0"/>
              </a:rPr>
              <a:t>Chapter 1</a:t>
            </a:r>
            <a:endParaRPr lang="en-US" b="1" dirty="0"/>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5"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sp>
        <p:nvSpPr>
          <p:cNvPr id="40" name="مربع نص 39">
            <a:hlinkClick r:id="rId6" action="ppaction://hlinksldjump" highlightClick="1"/>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pic>
        <p:nvPicPr>
          <p:cNvPr id="18" name="صورة 17">
            <a:extLst>
              <a:ext uri="{FF2B5EF4-FFF2-40B4-BE49-F238E27FC236}">
                <a16:creationId xmlns:a16="http://schemas.microsoft.com/office/drawing/2014/main" id="{1B693020-6BEB-4060-97A6-C7B93E6E2C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9" name="مربع نص 18">
            <a:hlinkClick r:id="rId3" action="ppaction://hlinksldjump" highlightClick="1"/>
            <a:extLst>
              <a:ext uri="{FF2B5EF4-FFF2-40B4-BE49-F238E27FC236}">
                <a16:creationId xmlns:a16="http://schemas.microsoft.com/office/drawing/2014/main" id="{E48E25B9-546A-AA9D-E064-D80BEA3A65C5}"/>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5" name="مربع نص 24">
            <a:hlinkClick r:id="rId3" action="ppaction://hlinksldjump" highlightClick="1"/>
            <a:extLst>
              <a:ext uri="{FF2B5EF4-FFF2-40B4-BE49-F238E27FC236}">
                <a16:creationId xmlns:a16="http://schemas.microsoft.com/office/drawing/2014/main" id="{99DFC5C0-25BC-4F53-75DC-CA4CB69564D1}"/>
              </a:ext>
            </a:extLst>
          </p:cNvPr>
          <p:cNvSpPr txBox="1"/>
          <p:nvPr/>
        </p:nvSpPr>
        <p:spPr>
          <a:xfrm>
            <a:off x="2815833" y="741238"/>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6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6" name="مربع نص 25">
            <a:hlinkClick r:id="rId3" action="ppaction://hlinksldjump" highlightClick="1"/>
            <a:extLst>
              <a:ext uri="{FF2B5EF4-FFF2-40B4-BE49-F238E27FC236}">
                <a16:creationId xmlns:a16="http://schemas.microsoft.com/office/drawing/2014/main" id="{F04755BB-614B-8956-D364-A1DF932F462A}"/>
              </a:ext>
            </a:extLst>
          </p:cNvPr>
          <p:cNvSpPr txBox="1"/>
          <p:nvPr/>
        </p:nvSpPr>
        <p:spPr>
          <a:xfrm>
            <a:off x="4361463" y="741238"/>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7 </a:t>
            </a:r>
            <a:r>
              <a:rPr lang="en-US" sz="1800" b="1" dirty="0">
                <a:effectLst/>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15085633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22" presetClass="entr" presetSubtype="4"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arn(inVertical)">
                                      <p:cBhvr>
                                        <p:cTn id="19" dur="500"/>
                                        <p:tgtEl>
                                          <p:spTgt spid="4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500"/>
                                        <p:tgtEl>
                                          <p:spTgt spid="3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barn(inVertical)">
                                      <p:cBhvr>
                                        <p:cTn id="25" dur="500"/>
                                        <p:tgtEl>
                                          <p:spTgt spid="34"/>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barn(inVertical)">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randombar(horizontal)">
                                      <p:cBhvr>
                                        <p:cTn id="34" dur="1000"/>
                                        <p:tgtEl>
                                          <p:spTgt spid="27"/>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arn(inVertical)">
                                      <p:cBhvr>
                                        <p:cTn id="37" dur="500"/>
                                        <p:tgtEl>
                                          <p:spTgt spid="33"/>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par>
                                <p:cTn id="43" presetID="16" presetClass="entr" presetSubtype="2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arn(inVertical)">
                                      <p:cBhvr>
                                        <p:cTn id="45" dur="500"/>
                                        <p:tgtEl>
                                          <p:spTgt spid="19"/>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inVertical)">
                                      <p:cBhvr>
                                        <p:cTn id="48" dur="500"/>
                                        <p:tgtEl>
                                          <p:spTgt spid="25"/>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barn(inVertical)">
                                      <p:cBhvr>
                                        <p:cTn id="5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3" grpId="0"/>
      <p:bldP spid="21" grpId="0"/>
      <p:bldP spid="24" grpId="0" animBg="1"/>
      <p:bldP spid="27" grpId="0"/>
      <p:bldP spid="34" grpId="0"/>
      <p:bldP spid="38" grpId="0"/>
      <p:bldP spid="39" grpId="0"/>
      <p:bldP spid="40" grpId="0"/>
      <p:bldP spid="19"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مربع نص 33">
            <a:extLst>
              <a:ext uri="{FF2B5EF4-FFF2-40B4-BE49-F238E27FC236}">
                <a16:creationId xmlns:a16="http://schemas.microsoft.com/office/drawing/2014/main" id="{01D8F090-6C69-4943-B62B-4C7F9C4D882E}"/>
              </a:ext>
            </a:extLst>
          </p:cNvPr>
          <p:cNvSpPr txBox="1"/>
          <p:nvPr/>
        </p:nvSpPr>
        <p:spPr>
          <a:xfrm>
            <a:off x="1555616" y="304420"/>
            <a:ext cx="1403936" cy="369332"/>
          </a:xfrm>
          <a:prstGeom prst="rect">
            <a:avLst/>
          </a:prstGeom>
          <a:noFill/>
        </p:spPr>
        <p:txBody>
          <a:bodyPr wrap="square" rtlCol="0">
            <a:spAutoFit/>
          </a:bodyPr>
          <a:lstStyle/>
          <a:p>
            <a:pPr algn="l"/>
            <a:r>
              <a:rPr lang="en-US" sz="1800" b="1" dirty="0">
                <a:effectLst/>
                <a:latin typeface="Times New Roman" panose="02020603050405020304" pitchFamily="18" charset="0"/>
                <a:ea typeface="Times New Roman" panose="02020603050405020304" pitchFamily="18" charset="0"/>
              </a:rPr>
              <a:t>Chapter 1</a:t>
            </a:r>
            <a:endParaRPr lang="en-US" b="1" dirty="0"/>
          </a:p>
        </p:txBody>
      </p:sp>
      <p:sp>
        <p:nvSpPr>
          <p:cNvPr id="10" name="شكل بيضاوي 9">
            <a:extLst>
              <a:ext uri="{FF2B5EF4-FFF2-40B4-BE49-F238E27FC236}">
                <a16:creationId xmlns:a16="http://schemas.microsoft.com/office/drawing/2014/main" id="{31C85675-B169-4B1B-AAEC-D5D4F1363813}"/>
              </a:ext>
            </a:extLst>
          </p:cNvPr>
          <p:cNvSpPr/>
          <p:nvPr/>
        </p:nvSpPr>
        <p:spPr>
          <a:xfrm>
            <a:off x="6072522" y="590898"/>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مستطيل 40">
            <a:extLst>
              <a:ext uri="{FF2B5EF4-FFF2-40B4-BE49-F238E27FC236}">
                <a16:creationId xmlns:a16="http://schemas.microsoft.com/office/drawing/2014/main" id="{8592A5EC-0C54-4969-8BA6-1ED40166A0D3}"/>
              </a:ext>
            </a:extLst>
          </p:cNvPr>
          <p:cNvSpPr/>
          <p:nvPr/>
        </p:nvSpPr>
        <p:spPr>
          <a:xfrm>
            <a:off x="1555616" y="316345"/>
            <a:ext cx="1306854"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 </a:t>
            </a:r>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204507" y="1612568"/>
            <a:ext cx="5734680" cy="1015663"/>
          </a:xfrm>
          <a:prstGeom prst="rect">
            <a:avLst/>
          </a:prstGeom>
          <a:noFill/>
        </p:spPr>
        <p:txBody>
          <a:bodyPr wrap="square" lIns="91440" tIns="45720" rIns="91440" bIns="45720">
            <a:spAutoFit/>
          </a:bodyPr>
          <a:lstStyle/>
          <a:p>
            <a:pPr algn="ctr"/>
            <a:r>
              <a:rPr lang="en-US" sz="6000" b="1" dirty="0">
                <a:ln w="0"/>
                <a:gradFill flip="none" rotWithShape="1">
                  <a:gsLst>
                    <a:gs pos="0">
                      <a:schemeClr val="accent3">
                        <a:lumMod val="68000"/>
                      </a:schemeClr>
                    </a:gs>
                    <a:gs pos="100000">
                      <a:schemeClr val="accent3">
                        <a:lumMod val="4000"/>
                      </a:schemeClr>
                    </a:gs>
                  </a:gsLst>
                  <a:path path="circle">
                    <a:fillToRect l="100000" t="100000"/>
                  </a:path>
                  <a:tileRect r="-100000" b="-100000"/>
                </a:gradFill>
                <a:effectLst>
                  <a:outerShdw blurRad="330200" dist="38100" sx="108000" sy="108000" algn="l" rotWithShape="0">
                    <a:prstClr val="black">
                      <a:alpha val="0"/>
                    </a:prstClr>
                  </a:outerShdw>
                  <a:reflection stA="15000" endPos="26000" dist="50800" dir="5400000" sy="-100000" algn="bl" rotWithShape="0"/>
                </a:effectLst>
              </a:rPr>
              <a:t> Introduction</a:t>
            </a:r>
            <a:r>
              <a:rPr lang="en-US" sz="6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rPr>
              <a:t> </a:t>
            </a:r>
            <a:endParaRPr lang="ar-SA" sz="6000" b="1" dirty="0">
              <a:ln w="0"/>
              <a:gradFill>
                <a:gsLst>
                  <a:gs pos="0">
                    <a:srgbClr val="00B050">
                      <a:alpha val="98000"/>
                      <a:lumMod val="0"/>
                      <a:lumOff val="100000"/>
                    </a:srgbClr>
                  </a:gs>
                  <a:gs pos="100000">
                    <a:srgbClr val="0070C0">
                      <a:lumMod val="0"/>
                      <a:alpha val="40000"/>
                    </a:srgbClr>
                  </a:gs>
                </a:gsLst>
                <a:lin ang="5400000" scaled="1"/>
              </a:gradFill>
              <a:effectLst>
                <a:outerShdw blurRad="38100" dist="19050" dir="2700000" algn="tl" rotWithShape="0">
                  <a:schemeClr val="dk1">
                    <a:alpha val="40000"/>
                  </a:schemeClr>
                </a:outerShdw>
              </a:effectLst>
            </a:endParaRPr>
          </a:p>
        </p:txBody>
      </p:sp>
      <p:sp>
        <p:nvSpPr>
          <p:cNvPr id="38" name="مربع نص 37">
            <a:hlinkClick r:id="rId3"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9" name="مربع نص 38">
            <a:hlinkClick r:id="rId4"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sp>
        <p:nvSpPr>
          <p:cNvPr id="40" name="مربع نص 39">
            <a:hlinkClick r:id="rId5" action="ppaction://hlinksldjump" highlightClick="1"/>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pic>
        <p:nvPicPr>
          <p:cNvPr id="5" name="صورة 4">
            <a:extLst>
              <a:ext uri="{FF2B5EF4-FFF2-40B4-BE49-F238E27FC236}">
                <a16:creationId xmlns:a16="http://schemas.microsoft.com/office/drawing/2014/main" id="{0869996B-4A7C-468C-96DC-48230ED433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98438" y="1264649"/>
            <a:ext cx="5071646" cy="3550152"/>
          </a:xfrm>
          <a:prstGeom prst="rect">
            <a:avLst/>
          </a:prstGeom>
        </p:spPr>
      </p:pic>
      <p:pic>
        <p:nvPicPr>
          <p:cNvPr id="18" name="صورة 17">
            <a:extLst>
              <a:ext uri="{FF2B5EF4-FFF2-40B4-BE49-F238E27FC236}">
                <a16:creationId xmlns:a16="http://schemas.microsoft.com/office/drawing/2014/main" id="{A7A68D50-B89F-4BF0-8D0A-D7ADBED208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9" name="مربع نص 18">
            <a:hlinkClick r:id="rId8" action="ppaction://hlinksldjump" highlightClick="1"/>
            <a:extLst>
              <a:ext uri="{FF2B5EF4-FFF2-40B4-BE49-F238E27FC236}">
                <a16:creationId xmlns:a16="http://schemas.microsoft.com/office/drawing/2014/main" id="{85827EBE-2780-479D-1DAF-8E6F47DE7C21}"/>
              </a:ext>
            </a:extLst>
          </p:cNvPr>
          <p:cNvSpPr txBox="1"/>
          <p:nvPr/>
        </p:nvSpPr>
        <p:spPr>
          <a:xfrm>
            <a:off x="1458534" y="832203"/>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8" action="ppaction://hlinksldjump" highlightClick="1"/>
            <a:extLst>
              <a:ext uri="{FF2B5EF4-FFF2-40B4-BE49-F238E27FC236}">
                <a16:creationId xmlns:a16="http://schemas.microsoft.com/office/drawing/2014/main" id="{C454F0D3-EAF2-AA68-445F-6804CE779612}"/>
              </a:ext>
            </a:extLst>
          </p:cNvPr>
          <p:cNvSpPr txBox="1"/>
          <p:nvPr/>
        </p:nvSpPr>
        <p:spPr>
          <a:xfrm>
            <a:off x="2787616" y="832203"/>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8" action="ppaction://hlinksldjump" highlightClick="1"/>
            <a:extLst>
              <a:ext uri="{FF2B5EF4-FFF2-40B4-BE49-F238E27FC236}">
                <a16:creationId xmlns:a16="http://schemas.microsoft.com/office/drawing/2014/main" id="{F5BA6B0A-961D-DE8A-AE8A-4D06EE432D5B}"/>
              </a:ext>
            </a:extLst>
          </p:cNvPr>
          <p:cNvSpPr txBox="1"/>
          <p:nvPr/>
        </p:nvSpPr>
        <p:spPr>
          <a:xfrm>
            <a:off x="4249217" y="836511"/>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3" name="مربع نص 22">
            <a:extLst>
              <a:ext uri="{FF2B5EF4-FFF2-40B4-BE49-F238E27FC236}">
                <a16:creationId xmlns:a16="http://schemas.microsoft.com/office/drawing/2014/main" id="{7F9389EC-760F-8EAC-BF4B-E47157DC295A}"/>
              </a:ext>
            </a:extLst>
          </p:cNvPr>
          <p:cNvSpPr txBox="1"/>
          <p:nvPr/>
        </p:nvSpPr>
        <p:spPr>
          <a:xfrm>
            <a:off x="251292" y="3537904"/>
            <a:ext cx="7995850" cy="2677656"/>
          </a:xfrm>
          <a:prstGeom prst="rect">
            <a:avLst/>
          </a:prstGeom>
          <a:noFill/>
        </p:spPr>
        <p:txBody>
          <a:bodyPr wrap="square" rtlCol="0">
            <a:spAutoFit/>
          </a:bodyPr>
          <a:lstStyle/>
          <a:p>
            <a:pPr marL="457200" indent="-457200" algn="just" rtl="0">
              <a:buFont typeface="Arial" panose="020B0604020202020204" pitchFamily="34" charset="0"/>
              <a:buChar char="•"/>
            </a:pPr>
            <a:r>
              <a:rPr lang="en-US" sz="2100" b="1" dirty="0"/>
              <a:t>Developing bakeries in the Palestinian market.</a:t>
            </a:r>
            <a:endParaRPr lang="ar-JO" sz="2100" b="1" dirty="0"/>
          </a:p>
          <a:p>
            <a:pPr marL="457200" indent="-457200" algn="just" rtl="0">
              <a:buFont typeface="Arial" panose="020B0604020202020204" pitchFamily="34" charset="0"/>
              <a:buChar char="•"/>
            </a:pPr>
            <a:endParaRPr lang="ar-JO" sz="2100" b="1" dirty="0"/>
          </a:p>
          <a:p>
            <a:pPr marL="457200" indent="-457200" algn="just" rtl="0">
              <a:buFont typeface="Arial" panose="020B0604020202020204" pitchFamily="34" charset="0"/>
              <a:buChar char="•"/>
            </a:pPr>
            <a:r>
              <a:rPr lang="en-US" sz="2100" b="1" dirty="0"/>
              <a:t>Ability to design different machines</a:t>
            </a:r>
            <a:r>
              <a:rPr lang="ar-JO" sz="2100" b="1" dirty="0"/>
              <a:t>.</a:t>
            </a:r>
          </a:p>
          <a:p>
            <a:pPr marL="457200" indent="-457200" algn="just" rtl="0">
              <a:buFont typeface="Arial" panose="020B0604020202020204" pitchFamily="34" charset="0"/>
              <a:buChar char="•"/>
            </a:pPr>
            <a:endParaRPr lang="ar-JO" sz="2100" b="1" dirty="0"/>
          </a:p>
          <a:p>
            <a:pPr marL="457200" indent="-457200" algn="just" rtl="0">
              <a:buFont typeface="Arial" panose="020B0604020202020204" pitchFamily="34" charset="0"/>
              <a:buChar char="•"/>
            </a:pPr>
            <a:r>
              <a:rPr lang="en-US" sz="2100" b="1" dirty="0"/>
              <a:t>Organizing ideas before beginning the design process</a:t>
            </a:r>
            <a:r>
              <a:rPr lang="ar-JO" sz="2100" b="1" dirty="0"/>
              <a:t>.</a:t>
            </a:r>
          </a:p>
          <a:p>
            <a:pPr marL="457200" indent="-457200" algn="just" rtl="0">
              <a:buFont typeface="Arial" panose="020B0604020202020204" pitchFamily="34" charset="0"/>
              <a:buChar char="•"/>
            </a:pPr>
            <a:endParaRPr lang="ar-JO" sz="2100" b="1" dirty="0"/>
          </a:p>
          <a:p>
            <a:pPr marL="457200" indent="-457200" algn="just" rtl="0">
              <a:buFont typeface="Arial" panose="020B0604020202020204" pitchFamily="34" charset="0"/>
              <a:buChar char="•"/>
            </a:pPr>
            <a:r>
              <a:rPr lang="en-US" sz="2100" b="1" dirty="0"/>
              <a:t>Capability to learn and research in a variety of fields</a:t>
            </a:r>
          </a:p>
          <a:p>
            <a:pPr marL="457200" indent="-457200" algn="just" rtl="0">
              <a:buFont typeface="Arial" panose="020B0604020202020204" pitchFamily="34" charset="0"/>
              <a:buChar char="•"/>
            </a:pPr>
            <a:endParaRPr lang="en-US" sz="2100" b="1" dirty="0"/>
          </a:p>
        </p:txBody>
      </p:sp>
    </p:spTree>
    <p:extLst>
      <p:ext uri="{BB962C8B-B14F-4D97-AF65-F5344CB8AC3E}">
        <p14:creationId xmlns:p14="http://schemas.microsoft.com/office/powerpoint/2010/main" val="37994285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16" presetClass="entr" presetSubtype="21"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arn(inVertical)">
                                      <p:cBhvr>
                                        <p:cTn id="16" dur="500"/>
                                        <p:tgtEl>
                                          <p:spTgt spid="40"/>
                                        </p:tgtEl>
                                      </p:cBhvr>
                                    </p:animEffect>
                                  </p:childTnLst>
                                </p:cTn>
                              </p:par>
                              <p:par>
                                <p:cTn id="17" presetID="2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arn(inVertical)">
                                      <p:cBhvr>
                                        <p:cTn id="22" dur="500"/>
                                        <p:tgtEl>
                                          <p:spTgt spid="3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barn(inVertical)">
                                      <p:cBhvr>
                                        <p:cTn id="25" dur="500"/>
                                        <p:tgtEl>
                                          <p:spTgt spid="33"/>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inVertical)">
                                      <p:cBhvr>
                                        <p:cTn id="28" dur="500"/>
                                        <p:tgtEl>
                                          <p:spTgt spid="3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inVertical)">
                                      <p:cBhvr>
                                        <p:cTn id="31" dur="500"/>
                                        <p:tgtEl>
                                          <p:spTgt spid="4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barn(inVertical)">
                                      <p:cBhvr>
                                        <p:cTn id="34" dur="500"/>
                                        <p:tgtEl>
                                          <p:spTgt spid="38"/>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1000"/>
                                        <p:tgtEl>
                                          <p:spTgt spid="27"/>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arn(inVertical)">
                                      <p:cBhvr>
                                        <p:cTn id="40" dur="500"/>
                                        <p:tgtEl>
                                          <p:spTgt spid="19"/>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barn(inVertical)">
                                      <p:cBhvr>
                                        <p:cTn id="46" dur="500"/>
                                        <p:tgtEl>
                                          <p:spTgt spid="22"/>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1" grpId="0" animBg="1"/>
      <p:bldP spid="33" grpId="0"/>
      <p:bldP spid="24" grpId="0" animBg="1"/>
      <p:bldP spid="27" grpId="0"/>
      <p:bldP spid="38" grpId="0"/>
      <p:bldP spid="39" grpId="0"/>
      <p:bldP spid="40" grpId="0"/>
      <p:bldP spid="19" grpId="0"/>
      <p:bldP spid="20"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1" name="مستطيل 40">
            <a:extLst>
              <a:ext uri="{FF2B5EF4-FFF2-40B4-BE49-F238E27FC236}">
                <a16:creationId xmlns:a16="http://schemas.microsoft.com/office/drawing/2014/main" id="{8592A5EC-0C54-4969-8BA6-1ED40166A0D3}"/>
              </a:ext>
            </a:extLst>
          </p:cNvPr>
          <p:cNvSpPr/>
          <p:nvPr/>
        </p:nvSpPr>
        <p:spPr>
          <a:xfrm>
            <a:off x="3028701" y="304420"/>
            <a:ext cx="1130488"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38" name="مربع نص 37">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a:t>
            </a:r>
            <a:r>
              <a:rPr lang="en-US" dirty="0"/>
              <a:t> </a:t>
            </a:r>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47901" y="4332569"/>
            <a:ext cx="5848256" cy="1938992"/>
          </a:xfrm>
          <a:prstGeom prst="rect">
            <a:avLst/>
          </a:prstGeom>
          <a:noFill/>
        </p:spPr>
        <p:txBody>
          <a:bodyPr wrap="square" rtlCol="0">
            <a:spAutoFit/>
          </a:bodyPr>
          <a:lstStyle/>
          <a:p>
            <a:pPr algn="just" rtl="0"/>
            <a:r>
              <a:rPr lang="en-US" sz="2400" b="1" dirty="0"/>
              <a:t>This chapter mentions the history of bread and how it has been developed over time, the beginnings of the idea of mechanically slicing bread and the factors that helped in the production of these machines</a:t>
            </a:r>
            <a:r>
              <a:rPr lang="ar-JO" sz="2400" b="1" dirty="0"/>
              <a:t>.</a:t>
            </a:r>
            <a:endParaRPr lang="en-US" sz="1100" b="1"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242852" y="1260190"/>
            <a:ext cx="6543634" cy="1015663"/>
          </a:xfrm>
          <a:prstGeom prst="rect">
            <a:avLst/>
          </a:prstGeom>
          <a:noFill/>
        </p:spPr>
        <p:txBody>
          <a:bodyPr wrap="square" lIns="91440" tIns="45720" rIns="91440" bIns="45720">
            <a:spAutoFit/>
          </a:bodyPr>
          <a:lstStyle/>
          <a:p>
            <a:pPr algn="ctr"/>
            <a:r>
              <a:rPr lang="en-US" sz="6000" b="1" dirty="0">
                <a:ln w="0"/>
                <a:gradFill flip="none" rotWithShape="1">
                  <a:gsLst>
                    <a:gs pos="0">
                      <a:schemeClr val="accent3">
                        <a:lumMod val="68000"/>
                      </a:schemeClr>
                    </a:gs>
                    <a:gs pos="100000">
                      <a:schemeClr val="accent3">
                        <a:lumMod val="4000"/>
                      </a:schemeClr>
                    </a:gs>
                  </a:gsLst>
                  <a:path path="circle">
                    <a:fillToRect l="100000" t="100000"/>
                  </a:path>
                  <a:tileRect r="-100000" b="-100000"/>
                </a:gradFill>
                <a:effectLst>
                  <a:reflection stA="15000" endPos="26000" dist="50800" dir="5400000" sy="-100000" algn="bl" rotWithShape="0"/>
                </a:effectLst>
              </a:rPr>
              <a:t>Literature Review</a:t>
            </a:r>
            <a:r>
              <a:rPr lang="en-US" sz="6000" b="1" dirty="0">
                <a:ln w="0"/>
                <a:gradFill>
                  <a:gsLst>
                    <a:gs pos="0">
                      <a:srgbClr val="00B050">
                        <a:alpha val="98000"/>
                        <a:lumMod val="0"/>
                        <a:lumOff val="100000"/>
                      </a:srgbClr>
                    </a:gs>
                    <a:gs pos="100000">
                      <a:srgbClr val="0070C0">
                        <a:lumMod val="0"/>
                        <a:alpha val="40000"/>
                      </a:srgbClr>
                    </a:gs>
                  </a:gsLst>
                  <a:lin ang="5400000" scaled="1"/>
                </a:gradFill>
              </a:rPr>
              <a:t> </a:t>
            </a:r>
            <a:endParaRPr lang="ar-SA" sz="6000" b="1" dirty="0">
              <a:ln w="0"/>
              <a:gradFill>
                <a:gsLst>
                  <a:gs pos="0">
                    <a:srgbClr val="00B050">
                      <a:alpha val="98000"/>
                      <a:lumMod val="0"/>
                      <a:lumOff val="100000"/>
                    </a:srgbClr>
                  </a:gs>
                  <a:gs pos="100000">
                    <a:srgbClr val="0070C0">
                      <a:lumMod val="0"/>
                      <a:alpha val="40000"/>
                    </a:srgbClr>
                  </a:gs>
                </a:gsLst>
                <a:lin ang="5400000" scaled="1"/>
              </a:gradFill>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9" name="مربع نص 38">
            <a:hlinkClick r:id="rId4" action="ppaction://hlinksldjump" highlightClick="1"/>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sp>
        <p:nvSpPr>
          <p:cNvPr id="40" name="مربع نص 39">
            <a:hlinkClick r:id="rId5" action="ppaction://hlinksldjump" highlightClick="1"/>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pic>
        <p:nvPicPr>
          <p:cNvPr id="3" name="صورة 2">
            <a:extLst>
              <a:ext uri="{FF2B5EF4-FFF2-40B4-BE49-F238E27FC236}">
                <a16:creationId xmlns:a16="http://schemas.microsoft.com/office/drawing/2014/main" id="{2FC86EC4-2B6D-4672-9CDA-416A426EE2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21769" y="878451"/>
            <a:ext cx="2651399" cy="4180246"/>
          </a:xfrm>
          <a:prstGeom prst="rect">
            <a:avLst/>
          </a:prstGeom>
        </p:spPr>
      </p:pic>
      <p:pic>
        <p:nvPicPr>
          <p:cNvPr id="19" name="صورة 18">
            <a:extLst>
              <a:ext uri="{FF2B5EF4-FFF2-40B4-BE49-F238E27FC236}">
                <a16:creationId xmlns:a16="http://schemas.microsoft.com/office/drawing/2014/main" id="{843B9639-E750-40CD-8AF7-E460083F3F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BC8967BC-A2F5-F72F-8B0C-770B90B7597F}"/>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D5815E27-774A-A1AD-DC30-0548DC5C4CBA}"/>
              </a:ext>
            </a:extLst>
          </p:cNvPr>
          <p:cNvSpPr txBox="1"/>
          <p:nvPr/>
        </p:nvSpPr>
        <p:spPr>
          <a:xfrm>
            <a:off x="2781816"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1654C14C-EC5A-F275-E078-C77DA21B5E9E}"/>
              </a:ext>
            </a:extLst>
          </p:cNvPr>
          <p:cNvSpPr txBox="1"/>
          <p:nvPr/>
        </p:nvSpPr>
        <p:spPr>
          <a:xfrm>
            <a:off x="4208202" y="729723"/>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1441389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inVertical)">
                                      <p:cBhvr>
                                        <p:cTn id="7" dur="500"/>
                                        <p:tgtEl>
                                          <p:spTgt spid="40"/>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barn(inVertical)">
                                      <p:cBhvr>
                                        <p:cTn id="14" dur="500"/>
                                        <p:tgtEl>
                                          <p:spTgt spid="39"/>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inVertical)">
                                      <p:cBhvr>
                                        <p:cTn id="17" dur="500"/>
                                        <p:tgtEl>
                                          <p:spTgt spid="38"/>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barn(inVertical)">
                                      <p:cBhvr>
                                        <p:cTn id="20" dur="500"/>
                                        <p:tgtEl>
                                          <p:spTgt spid="41"/>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barn(inVertical)">
                                      <p:cBhvr>
                                        <p:cTn id="23" dur="500"/>
                                        <p:tgtEl>
                                          <p:spTgt spid="34"/>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inVertical)">
                                      <p:cBhvr>
                                        <p:cTn id="26" dur="500"/>
                                        <p:tgtEl>
                                          <p:spTgt spid="33"/>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22" presetClass="entr" presetSubtype="4"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1000"/>
                                        <p:tgtEl>
                                          <p:spTgt spid="1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1000"/>
                                        <p:tgtEl>
                                          <p:spTgt spid="27"/>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par>
                                <p:cTn id="43" presetID="16" presetClass="entr" presetSubtype="21"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inVertical)">
                                      <p:cBhvr>
                                        <p:cTn id="45" dur="500"/>
                                        <p:tgtEl>
                                          <p:spTgt spid="18"/>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arn(inVertical)">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8" grpId="0"/>
      <p:bldP spid="33" grpId="0"/>
      <p:bldP spid="21" grpId="0"/>
      <p:bldP spid="24" grpId="0" animBg="1"/>
      <p:bldP spid="27" grpId="0"/>
      <p:bldP spid="34" grpId="0"/>
      <p:bldP spid="39" grpId="0"/>
      <p:bldP spid="40" grpId="0"/>
      <p:bldP spid="18" grpId="0"/>
      <p:bldP spid="20"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pic>
        <p:nvPicPr>
          <p:cNvPr id="23" name="صورة 22">
            <a:extLst>
              <a:ext uri="{FF2B5EF4-FFF2-40B4-BE49-F238E27FC236}">
                <a16:creationId xmlns:a16="http://schemas.microsoft.com/office/drawing/2014/main" id="{6652C988-0E8C-472C-A1DA-A143D768E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sp>
        <p:nvSpPr>
          <p:cNvPr id="2" name="مستطيل 1">
            <a:extLst>
              <a:ext uri="{FF2B5EF4-FFF2-40B4-BE49-F238E27FC236}">
                <a16:creationId xmlns:a16="http://schemas.microsoft.com/office/drawing/2014/main" id="{F067C3A4-D538-482C-A4FC-44694EA4F78C}"/>
              </a:ext>
            </a:extLst>
          </p:cNvPr>
          <p:cNvSpPr/>
          <p:nvPr/>
        </p:nvSpPr>
        <p:spPr>
          <a:xfrm>
            <a:off x="0" y="0"/>
            <a:ext cx="12192000" cy="1957313"/>
          </a:xfrm>
          <a:custGeom>
            <a:avLst/>
            <a:gdLst>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881809"/>
              <a:gd name="connsiteX1" fmla="*/ 12192000 w 12192000"/>
              <a:gd name="connsiteY1" fmla="*/ 0 h 1881809"/>
              <a:gd name="connsiteX2" fmla="*/ 12192000 w 12192000"/>
              <a:gd name="connsiteY2" fmla="*/ 1881809 h 1881809"/>
              <a:gd name="connsiteX3" fmla="*/ 0 w 12192000"/>
              <a:gd name="connsiteY3" fmla="*/ 1881809 h 1881809"/>
              <a:gd name="connsiteX4" fmla="*/ 0 w 12192000"/>
              <a:gd name="connsiteY4" fmla="*/ 0 h 1881809"/>
              <a:gd name="connsiteX0" fmla="*/ 0 w 12192000"/>
              <a:gd name="connsiteY0" fmla="*/ 0 h 1989358"/>
              <a:gd name="connsiteX1" fmla="*/ 12192000 w 12192000"/>
              <a:gd name="connsiteY1" fmla="*/ 0 h 1989358"/>
              <a:gd name="connsiteX2" fmla="*/ 12192000 w 12192000"/>
              <a:gd name="connsiteY2" fmla="*/ 1881809 h 1989358"/>
              <a:gd name="connsiteX3" fmla="*/ 0 w 12192000"/>
              <a:gd name="connsiteY3" fmla="*/ 1881809 h 1989358"/>
              <a:gd name="connsiteX4" fmla="*/ 0 w 12192000"/>
              <a:gd name="connsiteY4" fmla="*/ 0 h 1989358"/>
              <a:gd name="connsiteX0" fmla="*/ 0 w 12192000"/>
              <a:gd name="connsiteY0" fmla="*/ 0 h 1971045"/>
              <a:gd name="connsiteX1" fmla="*/ 12192000 w 12192000"/>
              <a:gd name="connsiteY1" fmla="*/ 0 h 1971045"/>
              <a:gd name="connsiteX2" fmla="*/ 12192000 w 12192000"/>
              <a:gd name="connsiteY2" fmla="*/ 1881809 h 1971045"/>
              <a:gd name="connsiteX3" fmla="*/ 0 w 12192000"/>
              <a:gd name="connsiteY3" fmla="*/ 1881809 h 1971045"/>
              <a:gd name="connsiteX4" fmla="*/ 0 w 12192000"/>
              <a:gd name="connsiteY4" fmla="*/ 0 h 1971045"/>
              <a:gd name="connsiteX0" fmla="*/ 0 w 12192000"/>
              <a:gd name="connsiteY0" fmla="*/ 0 h 1957313"/>
              <a:gd name="connsiteX1" fmla="*/ 12192000 w 12192000"/>
              <a:gd name="connsiteY1" fmla="*/ 0 h 1957313"/>
              <a:gd name="connsiteX2" fmla="*/ 12192000 w 12192000"/>
              <a:gd name="connsiteY2" fmla="*/ 1881809 h 1957313"/>
              <a:gd name="connsiteX3" fmla="*/ 0 w 12192000"/>
              <a:gd name="connsiteY3" fmla="*/ 1881809 h 1957313"/>
              <a:gd name="connsiteX4" fmla="*/ 0 w 12192000"/>
              <a:gd name="connsiteY4" fmla="*/ 0 h 1957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957313">
                <a:moveTo>
                  <a:pt x="0" y="0"/>
                </a:moveTo>
                <a:lnTo>
                  <a:pt x="12192000" y="0"/>
                </a:lnTo>
                <a:lnTo>
                  <a:pt x="12192000" y="1881809"/>
                </a:lnTo>
                <a:cubicBezTo>
                  <a:pt x="6852799" y="-1311537"/>
                  <a:pt x="5018157" y="2531165"/>
                  <a:pt x="0" y="1881809"/>
                </a:cubicBezTo>
                <a:lnTo>
                  <a:pt x="0" y="0"/>
                </a:lnTo>
                <a:close/>
              </a:path>
            </a:pathLst>
          </a:custGeom>
          <a:gradFill flip="none" rotWithShape="1">
            <a:gsLst>
              <a:gs pos="100000">
                <a:schemeClr val="accent3">
                  <a:lumMod val="0"/>
                  <a:lumOff val="100000"/>
                  <a:alpha val="0"/>
                </a:schemeClr>
              </a:gs>
              <a:gs pos="0">
                <a:schemeClr val="accent3">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a:extLst>
              <a:ext uri="{FF2B5EF4-FFF2-40B4-BE49-F238E27FC236}">
                <a16:creationId xmlns:a16="http://schemas.microsoft.com/office/drawing/2014/main" id="{E878C9BA-33C4-469C-BC24-4F5EB145845D}"/>
              </a:ext>
            </a:extLst>
          </p:cNvPr>
          <p:cNvSpPr txBox="1"/>
          <p:nvPr/>
        </p:nvSpPr>
        <p:spPr>
          <a:xfrm>
            <a:off x="989610" y="1957313"/>
            <a:ext cx="5390021" cy="5816977"/>
          </a:xfrm>
          <a:prstGeom prst="rect">
            <a:avLst/>
          </a:prstGeom>
          <a:noFill/>
        </p:spPr>
        <p:txBody>
          <a:bodyPr wrap="square" rtlCol="0">
            <a:spAutoFit/>
          </a:bodyPr>
          <a:lstStyle/>
          <a:p>
            <a:pPr marL="342900" indent="-342900" algn="l" rtl="0">
              <a:buFont typeface="Arial" panose="020B0604020202020204" pitchFamily="34" charset="0"/>
              <a:buChar char="•"/>
            </a:pPr>
            <a:r>
              <a:rPr lang="en-US" sz="2800" b="1" dirty="0"/>
              <a:t>Bread making history</a:t>
            </a:r>
            <a:endParaRPr lang="ar-JO" sz="2800" b="1" dirty="0"/>
          </a:p>
          <a:p>
            <a:pPr marL="342900" indent="-342900" algn="l" rtl="0">
              <a:buFont typeface="Arial" panose="020B0604020202020204" pitchFamily="34" charset="0"/>
              <a:buChar char="•"/>
            </a:pPr>
            <a:endParaRPr lang="ar-JO" sz="2800" b="1" dirty="0"/>
          </a:p>
          <a:p>
            <a:pPr marL="342900" indent="-342900" algn="just" rtl="0">
              <a:buFont typeface="Arial" panose="020B0604020202020204" pitchFamily="34" charset="0"/>
              <a:buChar char="•"/>
            </a:pPr>
            <a:r>
              <a:rPr lang="ar-JO" sz="2800" b="1" dirty="0"/>
              <a:t> </a:t>
            </a:r>
            <a:r>
              <a:rPr lang="en-US" sz="2800" b="1" dirty="0"/>
              <a:t>Dough</a:t>
            </a:r>
            <a:endParaRPr lang="ar-JO" sz="2800" b="1" dirty="0"/>
          </a:p>
          <a:p>
            <a:pPr marL="342900" indent="-342900" algn="just" rtl="0">
              <a:buFont typeface="Arial" panose="020B0604020202020204" pitchFamily="34" charset="0"/>
              <a:buChar char="•"/>
            </a:pPr>
            <a:endParaRPr lang="ar-JO" sz="2800" b="1" dirty="0"/>
          </a:p>
          <a:p>
            <a:pPr marL="342900" indent="-342900" algn="just" rtl="0">
              <a:buFont typeface="Arial" panose="020B0604020202020204" pitchFamily="34" charset="0"/>
              <a:buChar char="•"/>
            </a:pPr>
            <a:r>
              <a:rPr lang="en-US" sz="2800" b="1" dirty="0"/>
              <a:t>Welding and metals</a:t>
            </a:r>
            <a:endParaRPr lang="ar-JO" sz="2800" b="1" dirty="0"/>
          </a:p>
          <a:p>
            <a:pPr marL="342900" indent="-342900" algn="just" rtl="0">
              <a:buFont typeface="Arial" panose="020B0604020202020204" pitchFamily="34" charset="0"/>
              <a:buChar char="•"/>
            </a:pPr>
            <a:endParaRPr lang="ar-JO" sz="2800" b="1" dirty="0"/>
          </a:p>
          <a:p>
            <a:pPr marL="342900" indent="-342900" algn="just" rtl="0">
              <a:buFont typeface="Arial" panose="020B0604020202020204" pitchFamily="34" charset="0"/>
              <a:buChar char="•"/>
            </a:pPr>
            <a:r>
              <a:rPr lang="en-US" sz="2800" b="1" dirty="0"/>
              <a:t>Extrude screw </a:t>
            </a:r>
            <a:endParaRPr lang="ar-JO" sz="2800" b="1" dirty="0"/>
          </a:p>
          <a:p>
            <a:pPr marL="342900" indent="-342900" algn="just" rtl="0">
              <a:buFont typeface="Arial" panose="020B0604020202020204" pitchFamily="34" charset="0"/>
              <a:buChar char="•"/>
            </a:pPr>
            <a:endParaRPr lang="ar-JO" sz="2800" b="1" dirty="0"/>
          </a:p>
          <a:p>
            <a:pPr marL="342900" indent="-342900" algn="just" rtl="0">
              <a:buFont typeface="Arial" panose="020B0604020202020204" pitchFamily="34" charset="0"/>
              <a:buChar char="•"/>
            </a:pPr>
            <a:r>
              <a:rPr lang="en-US" sz="2800" b="1" dirty="0"/>
              <a:t>Rheology</a:t>
            </a:r>
            <a:endParaRPr lang="ar-JO" sz="2800" b="1" dirty="0"/>
          </a:p>
          <a:p>
            <a:pPr marL="457200" indent="-457200" algn="just" rtl="0">
              <a:buFont typeface="Arial" panose="020B0604020202020204" pitchFamily="34" charset="0"/>
              <a:buChar char="•"/>
            </a:pPr>
            <a:endParaRPr lang="ar-JO" sz="2800" b="1" dirty="0"/>
          </a:p>
          <a:p>
            <a:pPr algn="l" rtl="0"/>
            <a:r>
              <a:rPr lang="en-US" sz="2800" b="1" dirty="0"/>
              <a:t> </a:t>
            </a:r>
            <a:endParaRPr lang="ar-JO" sz="2800" b="1" dirty="0"/>
          </a:p>
          <a:p>
            <a:pPr marL="571500" indent="-571500" algn="l" rtl="0">
              <a:buFont typeface="Arial" panose="020B0604020202020204" pitchFamily="34" charset="0"/>
              <a:buChar char="•"/>
            </a:pPr>
            <a:endParaRPr lang="ar-JO" sz="2800" b="1" dirty="0"/>
          </a:p>
          <a:p>
            <a:pPr algn="l"/>
            <a:endParaRPr lang="en-US" sz="3600" dirty="0"/>
          </a:p>
        </p:txBody>
      </p:sp>
      <p:sp>
        <p:nvSpPr>
          <p:cNvPr id="9" name="مربع نص 8">
            <a:extLst>
              <a:ext uri="{FF2B5EF4-FFF2-40B4-BE49-F238E27FC236}">
                <a16:creationId xmlns:a16="http://schemas.microsoft.com/office/drawing/2014/main" id="{63402EB0-DA97-4EEB-A7F5-3A2D681FF676}"/>
              </a:ext>
            </a:extLst>
          </p:cNvPr>
          <p:cNvSpPr txBox="1"/>
          <p:nvPr/>
        </p:nvSpPr>
        <p:spPr>
          <a:xfrm>
            <a:off x="215649" y="194623"/>
            <a:ext cx="7657308" cy="830997"/>
          </a:xfrm>
          <a:prstGeom prst="rect">
            <a:avLst/>
          </a:prstGeom>
          <a:noFill/>
        </p:spPr>
        <p:txBody>
          <a:bodyPr wrap="square" rtlCol="0">
            <a:spAutoFit/>
          </a:bodyPr>
          <a:lstStyle/>
          <a:p>
            <a:pPr lvl="0" algn="l"/>
            <a:r>
              <a:rPr lang="en-US" sz="4800" b="1" dirty="0">
                <a:solidFill>
                  <a:prstClr val="black"/>
                </a:solidFill>
              </a:rPr>
              <a:t>Literature Review </a:t>
            </a:r>
          </a:p>
        </p:txBody>
      </p:sp>
    </p:spTree>
    <p:extLst>
      <p:ext uri="{BB962C8B-B14F-4D97-AF65-F5344CB8AC3E}">
        <p14:creationId xmlns:p14="http://schemas.microsoft.com/office/powerpoint/2010/main" val="25929455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1000"/>
                                        <p:tgtEl>
                                          <p:spTgt spid="2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شكل بيضاوي 9">
            <a:extLst>
              <a:ext uri="{FF2B5EF4-FFF2-40B4-BE49-F238E27FC236}">
                <a16:creationId xmlns:a16="http://schemas.microsoft.com/office/drawing/2014/main" id="{31C85675-B169-4B1B-AAEC-D5D4F1363813}"/>
              </a:ext>
            </a:extLst>
          </p:cNvPr>
          <p:cNvSpPr/>
          <p:nvPr/>
        </p:nvSpPr>
        <p:spPr>
          <a:xfrm>
            <a:off x="5425821" y="586439"/>
            <a:ext cx="5132812" cy="5132812"/>
          </a:xfrm>
          <a:prstGeom prst="ellipse">
            <a:avLst/>
          </a:prstGeom>
          <a:gradFill>
            <a:gsLst>
              <a:gs pos="0">
                <a:srgbClr val="00B050">
                  <a:lumMod val="0"/>
                  <a:alpha val="30000"/>
                </a:srgbClr>
              </a:gs>
              <a:gs pos="100000">
                <a:srgbClr val="0070C0">
                  <a:alpha val="0"/>
                  <a:lumMod val="10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مربع نص 32">
            <a:hlinkClick r:id="rId2" action="ppaction://hlinksldjump" highlightClick="1"/>
            <a:extLst>
              <a:ext uri="{FF2B5EF4-FFF2-40B4-BE49-F238E27FC236}">
                <a16:creationId xmlns:a16="http://schemas.microsoft.com/office/drawing/2014/main" id="{1F7BEC11-AA33-41F9-ADA8-FBBAE2C2F6BE}"/>
              </a:ext>
            </a:extLst>
          </p:cNvPr>
          <p:cNvSpPr txBox="1"/>
          <p:nvPr/>
        </p:nvSpPr>
        <p:spPr>
          <a:xfrm>
            <a:off x="373634" y="304420"/>
            <a:ext cx="835027" cy="369332"/>
          </a:xfrm>
          <a:prstGeom prst="rect">
            <a:avLst/>
          </a:prstGeom>
          <a:noFill/>
        </p:spPr>
        <p:txBody>
          <a:bodyPr wrap="square" rtlCol="0">
            <a:spAutoFit/>
          </a:bodyPr>
          <a:lstStyle/>
          <a:p>
            <a:pPr algn="l"/>
            <a:r>
              <a:rPr lang="en-US" b="1" dirty="0"/>
              <a:t>Home</a:t>
            </a:r>
            <a:r>
              <a:rPr lang="en-US" dirty="0"/>
              <a:t> </a:t>
            </a:r>
          </a:p>
        </p:txBody>
      </p:sp>
      <p:sp>
        <p:nvSpPr>
          <p:cNvPr id="39" name="مربع نص 38">
            <a:extLst>
              <a:ext uri="{FF2B5EF4-FFF2-40B4-BE49-F238E27FC236}">
                <a16:creationId xmlns:a16="http://schemas.microsoft.com/office/drawing/2014/main" id="{1503858F-D7FE-45BA-9C7E-770DED198CE5}"/>
              </a:ext>
            </a:extLst>
          </p:cNvPr>
          <p:cNvSpPr txBox="1"/>
          <p:nvPr/>
        </p:nvSpPr>
        <p:spPr>
          <a:xfrm>
            <a:off x="4449310" y="304420"/>
            <a:ext cx="1156726" cy="369332"/>
          </a:xfrm>
          <a:prstGeom prst="rect">
            <a:avLst/>
          </a:prstGeom>
          <a:noFill/>
        </p:spPr>
        <p:txBody>
          <a:bodyPr wrap="square" rtlCol="0">
            <a:spAutoFit/>
          </a:bodyPr>
          <a:lstStyle/>
          <a:p>
            <a:pPr algn="l"/>
            <a:r>
              <a:rPr lang="en-US" b="1" dirty="0"/>
              <a:t>Chapter 3 </a:t>
            </a:r>
          </a:p>
        </p:txBody>
      </p:sp>
      <p:sp>
        <p:nvSpPr>
          <p:cNvPr id="17" name="شكل حر: شكل 16">
            <a:extLst>
              <a:ext uri="{FF2B5EF4-FFF2-40B4-BE49-F238E27FC236}">
                <a16:creationId xmlns:a16="http://schemas.microsoft.com/office/drawing/2014/main" id="{31BB8DD1-8799-459F-936F-807968E9A9B1}"/>
              </a:ext>
            </a:extLst>
          </p:cNvPr>
          <p:cNvSpPr/>
          <p:nvPr/>
        </p:nvSpPr>
        <p:spPr>
          <a:xfrm>
            <a:off x="7992227"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1" name="مستطيل 40">
            <a:extLst>
              <a:ext uri="{FF2B5EF4-FFF2-40B4-BE49-F238E27FC236}">
                <a16:creationId xmlns:a16="http://schemas.microsoft.com/office/drawing/2014/main" id="{8592A5EC-0C54-4969-8BA6-1ED40166A0D3}"/>
              </a:ext>
            </a:extLst>
          </p:cNvPr>
          <p:cNvSpPr/>
          <p:nvPr/>
        </p:nvSpPr>
        <p:spPr>
          <a:xfrm>
            <a:off x="4418713" y="316345"/>
            <a:ext cx="1243789" cy="369332"/>
          </a:xfrm>
          <a:prstGeom prst="rect">
            <a:avLst/>
          </a:prstGeom>
          <a:gradFill>
            <a:gsLst>
              <a:gs pos="0">
                <a:schemeClr val="accent3">
                  <a:lumMod val="68000"/>
                </a:schemeClr>
              </a:gs>
              <a:gs pos="100000">
                <a:schemeClr val="accent3">
                  <a:alpha val="0"/>
                  <a:lumMod val="0"/>
                  <a:lumOff val="10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1" name="مربع نص 20">
            <a:extLst>
              <a:ext uri="{FF2B5EF4-FFF2-40B4-BE49-F238E27FC236}">
                <a16:creationId xmlns:a16="http://schemas.microsoft.com/office/drawing/2014/main" id="{3BF350A4-FCA9-4C9A-B1A2-4B8002DDC2A5}"/>
              </a:ext>
            </a:extLst>
          </p:cNvPr>
          <p:cNvSpPr txBox="1"/>
          <p:nvPr/>
        </p:nvSpPr>
        <p:spPr>
          <a:xfrm>
            <a:off x="179006" y="3997358"/>
            <a:ext cx="5262733" cy="1569660"/>
          </a:xfrm>
          <a:prstGeom prst="rect">
            <a:avLst/>
          </a:prstGeom>
          <a:noFill/>
        </p:spPr>
        <p:txBody>
          <a:bodyPr wrap="square" rtlCol="0">
            <a:spAutoFit/>
          </a:bodyPr>
          <a:lstStyle/>
          <a:p>
            <a:pPr algn="just" rtl="0"/>
            <a:r>
              <a:rPr lang="en-US" sz="2400" b="1" dirty="0"/>
              <a:t>Machines consist of several mechanical, electric, and electronic parts. Each section here will discuss a specific aspect of these parts. </a:t>
            </a:r>
            <a:endParaRPr lang="en-US" sz="1100" b="1" dirty="0"/>
          </a:p>
        </p:txBody>
      </p:sp>
      <p:sp>
        <p:nvSpPr>
          <p:cNvPr id="24" name="مستطيل 23">
            <a:extLst>
              <a:ext uri="{FF2B5EF4-FFF2-40B4-BE49-F238E27FC236}">
                <a16:creationId xmlns:a16="http://schemas.microsoft.com/office/drawing/2014/main" id="{2FE400A3-61E4-472B-89D8-91938E97BBF2}"/>
              </a:ext>
            </a:extLst>
          </p:cNvPr>
          <p:cNvSpPr/>
          <p:nvPr/>
        </p:nvSpPr>
        <p:spPr>
          <a:xfrm>
            <a:off x="11224245" y="0"/>
            <a:ext cx="971074" cy="6001643"/>
          </a:xfrm>
          <a:prstGeom prst="rect">
            <a:avLst/>
          </a:prstGeom>
          <a:gradFill>
            <a:gsLst>
              <a:gs pos="0">
                <a:srgbClr val="00B050">
                  <a:alpha val="0"/>
                  <a:lumMod val="34000"/>
                  <a:lumOff val="66000"/>
                </a:srgbClr>
              </a:gs>
              <a:gs pos="100000">
                <a:srgbClr val="0070C0">
                  <a:lumMod val="0"/>
                  <a:alpha val="40000"/>
                </a:srgbClr>
              </a:gs>
            </a:gsLst>
            <a:lin ang="5400000" scaled="1"/>
          </a:gradFill>
          <a:effectLst>
            <a:reflection blurRad="6350" stA="22000" endPos="40000" dist="101600" dir="5400000" sy="-100000" algn="bl" rotWithShape="0"/>
          </a:effectLst>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cap="none" spc="0" dirty="0">
                <a:ln/>
                <a:solidFill>
                  <a:schemeClr val="accent3"/>
                </a:solidFill>
                <a:effectLst/>
              </a:rPr>
              <a:t>2022</a:t>
            </a:r>
            <a:endParaRPr lang="ar-SA" sz="9600" b="1" cap="none" spc="0" dirty="0">
              <a:ln/>
              <a:solidFill>
                <a:schemeClr val="accent3"/>
              </a:solidFill>
              <a:effectLst/>
            </a:endParaRPr>
          </a:p>
        </p:txBody>
      </p:sp>
      <p:sp>
        <p:nvSpPr>
          <p:cNvPr id="27" name="مستطيل 26">
            <a:extLst>
              <a:ext uri="{FF2B5EF4-FFF2-40B4-BE49-F238E27FC236}">
                <a16:creationId xmlns:a16="http://schemas.microsoft.com/office/drawing/2014/main" id="{2551D7AC-9550-4178-B5D3-9D14363F4B3A}"/>
              </a:ext>
            </a:extLst>
          </p:cNvPr>
          <p:cNvSpPr/>
          <p:nvPr/>
        </p:nvSpPr>
        <p:spPr>
          <a:xfrm>
            <a:off x="54384" y="1313105"/>
            <a:ext cx="5896157" cy="1323439"/>
          </a:xfrm>
          <a:prstGeom prst="rect">
            <a:avLst/>
          </a:prstGeom>
          <a:noFill/>
        </p:spPr>
        <p:txBody>
          <a:bodyPr wrap="square" lIns="91440" tIns="45720" rIns="91440" bIns="45720">
            <a:spAutoFit/>
          </a:bodyPr>
          <a:lstStyle/>
          <a:p>
            <a:pPr algn="ctr"/>
            <a:r>
              <a:rPr lang="en-US" sz="4000" b="1" dirty="0">
                <a:ln w="0"/>
              </a:rPr>
              <a:t>Dough Slicer Machine Components</a:t>
            </a:r>
            <a:endParaRPr lang="ar-SA" sz="4000" b="1" dirty="0">
              <a:ln w="0"/>
            </a:endParaRPr>
          </a:p>
        </p:txBody>
      </p:sp>
      <p:sp>
        <p:nvSpPr>
          <p:cNvPr id="34" name="مربع نص 33">
            <a:hlinkClick r:id="rId3" action="ppaction://hlinksldjump" highlightClick="1"/>
            <a:extLst>
              <a:ext uri="{FF2B5EF4-FFF2-40B4-BE49-F238E27FC236}">
                <a16:creationId xmlns:a16="http://schemas.microsoft.com/office/drawing/2014/main" id="{01D8F090-6C69-4943-B62B-4C7F9C4D882E}"/>
              </a:ext>
            </a:extLst>
          </p:cNvPr>
          <p:cNvSpPr txBox="1"/>
          <p:nvPr/>
        </p:nvSpPr>
        <p:spPr>
          <a:xfrm>
            <a:off x="1555616" y="304420"/>
            <a:ext cx="1156726" cy="369332"/>
          </a:xfrm>
          <a:prstGeom prst="rect">
            <a:avLst/>
          </a:prstGeom>
          <a:noFill/>
        </p:spPr>
        <p:txBody>
          <a:bodyPr wrap="square" rtlCol="0">
            <a:spAutoFit/>
          </a:bodyPr>
          <a:lstStyle/>
          <a:p>
            <a:pPr algn="l"/>
            <a:r>
              <a:rPr lang="en-US" b="1" dirty="0"/>
              <a:t>Chapter 1 </a:t>
            </a:r>
          </a:p>
        </p:txBody>
      </p:sp>
      <p:sp>
        <p:nvSpPr>
          <p:cNvPr id="38" name="مربع نص 37">
            <a:hlinkClick r:id="rId4" action="ppaction://hlinksldjump" highlightClick="1"/>
            <a:extLst>
              <a:ext uri="{FF2B5EF4-FFF2-40B4-BE49-F238E27FC236}">
                <a16:creationId xmlns:a16="http://schemas.microsoft.com/office/drawing/2014/main" id="{BAB18A01-05B9-451D-927C-E2B0EECAE281}"/>
              </a:ext>
            </a:extLst>
          </p:cNvPr>
          <p:cNvSpPr txBox="1"/>
          <p:nvPr/>
        </p:nvSpPr>
        <p:spPr>
          <a:xfrm>
            <a:off x="3002463" y="304420"/>
            <a:ext cx="1156726" cy="369332"/>
          </a:xfrm>
          <a:prstGeom prst="rect">
            <a:avLst/>
          </a:prstGeom>
          <a:noFill/>
        </p:spPr>
        <p:txBody>
          <a:bodyPr wrap="square" rtlCol="0">
            <a:spAutoFit/>
          </a:bodyPr>
          <a:lstStyle/>
          <a:p>
            <a:pPr algn="l"/>
            <a:r>
              <a:rPr lang="en-US" b="1" dirty="0"/>
              <a:t>Chapter 2</a:t>
            </a:r>
          </a:p>
        </p:txBody>
      </p:sp>
      <p:sp>
        <p:nvSpPr>
          <p:cNvPr id="40" name="مربع نص 39">
            <a:hlinkClick r:id="rId5" action="ppaction://hlinksldjump" highlightClick="1"/>
            <a:extLst>
              <a:ext uri="{FF2B5EF4-FFF2-40B4-BE49-F238E27FC236}">
                <a16:creationId xmlns:a16="http://schemas.microsoft.com/office/drawing/2014/main" id="{BE2E50D6-C177-48FA-A3F4-186AB9136736}"/>
              </a:ext>
            </a:extLst>
          </p:cNvPr>
          <p:cNvSpPr txBox="1"/>
          <p:nvPr/>
        </p:nvSpPr>
        <p:spPr>
          <a:xfrm>
            <a:off x="5896157" y="304420"/>
            <a:ext cx="1156726" cy="369332"/>
          </a:xfrm>
          <a:prstGeom prst="rect">
            <a:avLst/>
          </a:prstGeom>
          <a:noFill/>
        </p:spPr>
        <p:txBody>
          <a:bodyPr wrap="square" rtlCol="0">
            <a:spAutoFit/>
          </a:bodyPr>
          <a:lstStyle/>
          <a:p>
            <a:pPr algn="l"/>
            <a:r>
              <a:rPr lang="en-US" b="1" dirty="0"/>
              <a:t>Chapter 4 </a:t>
            </a:r>
          </a:p>
        </p:txBody>
      </p:sp>
      <p:pic>
        <p:nvPicPr>
          <p:cNvPr id="19" name="صورة 18">
            <a:extLst>
              <a:ext uri="{FF2B5EF4-FFF2-40B4-BE49-F238E27FC236}">
                <a16:creationId xmlns:a16="http://schemas.microsoft.com/office/drawing/2014/main" id="{255F86A8-AB3B-49D2-A1AC-6953E21A92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4244" y="5511808"/>
            <a:ext cx="1085300" cy="1033070"/>
          </a:xfrm>
          <a:prstGeom prst="rect">
            <a:avLst/>
          </a:prstGeom>
        </p:spPr>
      </p:pic>
      <p:pic>
        <p:nvPicPr>
          <p:cNvPr id="3" name="صورة 2">
            <a:extLst>
              <a:ext uri="{FF2B5EF4-FFF2-40B4-BE49-F238E27FC236}">
                <a16:creationId xmlns:a16="http://schemas.microsoft.com/office/drawing/2014/main" id="{C8EFFD56-641C-4730-8ACF-40304E4C9B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02188" y="620473"/>
            <a:ext cx="4244694" cy="4244694"/>
          </a:xfrm>
          <a:prstGeom prst="rect">
            <a:avLst/>
          </a:prstGeom>
        </p:spPr>
      </p:pic>
      <p:sp>
        <p:nvSpPr>
          <p:cNvPr id="18" name="مربع نص 17">
            <a:hlinkClick r:id="rId3" action="ppaction://hlinksldjump" highlightClick="1"/>
            <a:extLst>
              <a:ext uri="{FF2B5EF4-FFF2-40B4-BE49-F238E27FC236}">
                <a16:creationId xmlns:a16="http://schemas.microsoft.com/office/drawing/2014/main" id="{ACB5B26B-1326-2C9C-C9DD-C107446049F4}"/>
              </a:ext>
            </a:extLst>
          </p:cNvPr>
          <p:cNvSpPr txBox="1"/>
          <p:nvPr/>
        </p:nvSpPr>
        <p:spPr>
          <a:xfrm>
            <a:off x="1280574"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5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0" name="مربع نص 19">
            <a:hlinkClick r:id="rId3" action="ppaction://hlinksldjump" highlightClick="1"/>
            <a:extLst>
              <a:ext uri="{FF2B5EF4-FFF2-40B4-BE49-F238E27FC236}">
                <a16:creationId xmlns:a16="http://schemas.microsoft.com/office/drawing/2014/main" id="{52611597-7DB6-828A-FF79-ABF6F50726B1}"/>
              </a:ext>
            </a:extLst>
          </p:cNvPr>
          <p:cNvSpPr txBox="1"/>
          <p:nvPr/>
        </p:nvSpPr>
        <p:spPr>
          <a:xfrm>
            <a:off x="2714682" y="732422"/>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6</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
        <p:nvSpPr>
          <p:cNvPr id="22" name="مربع نص 21">
            <a:hlinkClick r:id="rId3" action="ppaction://hlinksldjump" highlightClick="1"/>
            <a:extLst>
              <a:ext uri="{FF2B5EF4-FFF2-40B4-BE49-F238E27FC236}">
                <a16:creationId xmlns:a16="http://schemas.microsoft.com/office/drawing/2014/main" id="{763A1836-7340-8744-59D3-01A00DC4F4BB}"/>
              </a:ext>
            </a:extLst>
          </p:cNvPr>
          <p:cNvSpPr txBox="1"/>
          <p:nvPr/>
        </p:nvSpPr>
        <p:spPr>
          <a:xfrm>
            <a:off x="4258566" y="730646"/>
            <a:ext cx="1403936" cy="369332"/>
          </a:xfrm>
          <a:prstGeom prst="rect">
            <a:avLst/>
          </a:prstGeom>
          <a:noFill/>
        </p:spPr>
        <p:txBody>
          <a:bodyPr wrap="square" rtlCol="0">
            <a:spAutoFit/>
          </a:bodyPr>
          <a:lstStyle/>
          <a:p>
            <a:pPr algn="r" rtl="0"/>
            <a:r>
              <a:rPr lang="en-US" sz="1800" b="1" dirty="0">
                <a:effectLst/>
                <a:latin typeface="Times New Roman" panose="02020603050405020304" pitchFamily="18" charset="0"/>
                <a:ea typeface="Times New Roman" panose="02020603050405020304" pitchFamily="18" charset="0"/>
              </a:rPr>
              <a:t>Chapter</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7</a:t>
            </a:r>
            <a:r>
              <a:rPr lang="ar-JO" sz="1800" b="1"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1181598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16" presetClass="entr" presetSubtype="21"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arn(inVertical)">
                                      <p:cBhvr>
                                        <p:cTn id="16" dur="500"/>
                                        <p:tgtEl>
                                          <p:spTgt spid="40"/>
                                        </p:tgtEl>
                                      </p:cBhvr>
                                    </p:animEffect>
                                  </p:childTnLst>
                                </p:cTn>
                              </p:par>
                              <p:par>
                                <p:cTn id="17" presetID="22" presetClass="entr" presetSubtype="4"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1000"/>
                                        <p:tgtEl>
                                          <p:spTgt spid="1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arn(inVertical)">
                                      <p:cBhvr>
                                        <p:cTn id="22" dur="500"/>
                                        <p:tgtEl>
                                          <p:spTgt spid="4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arn(inVertical)">
                                      <p:cBhvr>
                                        <p:cTn id="28" dur="500"/>
                                        <p:tgtEl>
                                          <p:spTgt spid="3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barn(inVertical)">
                                      <p:cBhvr>
                                        <p:cTn id="31" dur="500"/>
                                        <p:tgtEl>
                                          <p:spTgt spid="3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barn(inVertical)">
                                      <p:cBhvr>
                                        <p:cTn id="34" dur="500"/>
                                        <p:tgtEl>
                                          <p:spTgt spid="34"/>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1000"/>
                                        <p:tgtEl>
                                          <p:spTgt spid="27"/>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par>
                                <p:cTn id="43" presetID="16" presetClass="entr" presetSubtype="21"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inVertical)">
                                      <p:cBhvr>
                                        <p:cTn id="45" dur="500"/>
                                        <p:tgtEl>
                                          <p:spTgt spid="18"/>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arn(inVertical)">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1" grpId="0" animBg="1"/>
      <p:bldP spid="21" grpId="0"/>
      <p:bldP spid="24" grpId="0" animBg="1"/>
      <p:bldP spid="27" grpId="0"/>
      <p:bldP spid="34" grpId="0"/>
      <p:bldP spid="38" grpId="0"/>
      <p:bldP spid="40" grpId="0"/>
      <p:bldP spid="18" grpId="0"/>
      <p:bldP spid="20"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97000"/>
          </a:schemeClr>
        </a:solidFill>
        <a:effectLst/>
      </p:bgPr>
    </p:bg>
    <p:spTree>
      <p:nvGrpSpPr>
        <p:cNvPr id="1" name=""/>
        <p:cNvGrpSpPr/>
        <p:nvPr/>
      </p:nvGrpSpPr>
      <p:grpSpPr>
        <a:xfrm>
          <a:off x="0" y="0"/>
          <a:ext cx="0" cy="0"/>
          <a:chOff x="0" y="0"/>
          <a:chExt cx="0" cy="0"/>
        </a:xfrm>
      </p:grpSpPr>
      <p:sp>
        <p:nvSpPr>
          <p:cNvPr id="16" name="شكل حر: شكل 15">
            <a:extLst>
              <a:ext uri="{FF2B5EF4-FFF2-40B4-BE49-F238E27FC236}">
                <a16:creationId xmlns:a16="http://schemas.microsoft.com/office/drawing/2014/main" id="{E6C33DFE-1117-4643-BB86-1928F8CC8B5F}"/>
              </a:ext>
            </a:extLst>
          </p:cNvPr>
          <p:cNvSpPr/>
          <p:nvPr/>
        </p:nvSpPr>
        <p:spPr>
          <a:xfrm>
            <a:off x="7369241" y="1"/>
            <a:ext cx="5262733" cy="4004013"/>
          </a:xfrm>
          <a:custGeom>
            <a:avLst/>
            <a:gdLst>
              <a:gd name="connsiteX0" fmla="*/ 263557 w 5262733"/>
              <a:gd name="connsiteY0" fmla="*/ 0 h 4004013"/>
              <a:gd name="connsiteX1" fmla="*/ 4822760 w 5262733"/>
              <a:gd name="connsiteY1" fmla="*/ 0 h 4004013"/>
              <a:gd name="connsiteX2" fmla="*/ 4822760 w 5262733"/>
              <a:gd name="connsiteY2" fmla="*/ 2587403 h 4004013"/>
              <a:gd name="connsiteX3" fmla="*/ 5262733 w 5262733"/>
              <a:gd name="connsiteY3" fmla="*/ 2587403 h 4004013"/>
              <a:gd name="connsiteX4" fmla="*/ 5157291 w 5262733"/>
              <a:gd name="connsiteY4" fmla="*/ 2760967 h 4004013"/>
              <a:gd name="connsiteX5" fmla="*/ 2819400 w 5262733"/>
              <a:gd name="connsiteY5" fmla="*/ 4004013 h 4004013"/>
              <a:gd name="connsiteX6" fmla="*/ 0 w 5262733"/>
              <a:gd name="connsiteY6" fmla="*/ 1184613 h 4004013"/>
              <a:gd name="connsiteX7" fmla="*/ 221563 w 5262733"/>
              <a:gd name="connsiteY7" fmla="*/ 87175 h 40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62733" h="4004013">
                <a:moveTo>
                  <a:pt x="263557" y="0"/>
                </a:moveTo>
                <a:lnTo>
                  <a:pt x="4822760" y="0"/>
                </a:lnTo>
                <a:lnTo>
                  <a:pt x="4822760" y="2587403"/>
                </a:lnTo>
                <a:lnTo>
                  <a:pt x="5262733" y="2587403"/>
                </a:lnTo>
                <a:lnTo>
                  <a:pt x="5157291" y="2760967"/>
                </a:lnTo>
                <a:cubicBezTo>
                  <a:pt x="4650624" y="3510932"/>
                  <a:pt x="3792595" y="4004013"/>
                  <a:pt x="2819400" y="4004013"/>
                </a:cubicBezTo>
                <a:cubicBezTo>
                  <a:pt x="1262288" y="4004013"/>
                  <a:pt x="0" y="2741725"/>
                  <a:pt x="0" y="1184613"/>
                </a:cubicBezTo>
                <a:cubicBezTo>
                  <a:pt x="0" y="795335"/>
                  <a:pt x="78893" y="424484"/>
                  <a:pt x="221563" y="87175"/>
                </a:cubicBezTo>
                <a:close/>
              </a:path>
            </a:pathLst>
          </a:custGeom>
          <a:gradFill>
            <a:gsLst>
              <a:gs pos="0">
                <a:srgbClr val="00B050">
                  <a:alpha val="27000"/>
                  <a:lumMod val="0"/>
                </a:srgbClr>
              </a:gs>
              <a:gs pos="100000">
                <a:srgbClr val="0070C0">
                  <a:lumMod val="0"/>
                  <a:lumOff val="1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شكل حر: شكل 16">
            <a:extLst>
              <a:ext uri="{FF2B5EF4-FFF2-40B4-BE49-F238E27FC236}">
                <a16:creationId xmlns:a16="http://schemas.microsoft.com/office/drawing/2014/main" id="{31BB8DD1-8799-459F-936F-807968E9A9B1}"/>
              </a:ext>
            </a:extLst>
          </p:cNvPr>
          <p:cNvSpPr/>
          <p:nvPr/>
        </p:nvSpPr>
        <p:spPr>
          <a:xfrm>
            <a:off x="9408072" y="4508908"/>
            <a:ext cx="2957468" cy="2349092"/>
          </a:xfrm>
          <a:custGeom>
            <a:avLst/>
            <a:gdLst>
              <a:gd name="connsiteX0" fmla="*/ 1478734 w 2957468"/>
              <a:gd name="connsiteY0" fmla="*/ 0 h 2349092"/>
              <a:gd name="connsiteX1" fmla="*/ 2957468 w 2957468"/>
              <a:gd name="connsiteY1" fmla="*/ 1478734 h 2349092"/>
              <a:gd name="connsiteX2" fmla="*/ 2704923 w 2957468"/>
              <a:gd name="connsiteY2" fmla="*/ 2305508 h 2349092"/>
              <a:gd name="connsiteX3" fmla="*/ 2672332 w 2957468"/>
              <a:gd name="connsiteY3" fmla="*/ 2349092 h 2349092"/>
              <a:gd name="connsiteX4" fmla="*/ 285136 w 2957468"/>
              <a:gd name="connsiteY4" fmla="*/ 2349092 h 2349092"/>
              <a:gd name="connsiteX5" fmla="*/ 252545 w 2957468"/>
              <a:gd name="connsiteY5" fmla="*/ 2305508 h 2349092"/>
              <a:gd name="connsiteX6" fmla="*/ 0 w 2957468"/>
              <a:gd name="connsiteY6" fmla="*/ 1478734 h 2349092"/>
              <a:gd name="connsiteX7" fmla="*/ 1478734 w 2957468"/>
              <a:gd name="connsiteY7" fmla="*/ 0 h 234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7468" h="2349092">
                <a:moveTo>
                  <a:pt x="1478734" y="0"/>
                </a:moveTo>
                <a:cubicBezTo>
                  <a:pt x="2295416" y="0"/>
                  <a:pt x="2957468" y="662052"/>
                  <a:pt x="2957468" y="1478734"/>
                </a:cubicBezTo>
                <a:cubicBezTo>
                  <a:pt x="2957468" y="1784990"/>
                  <a:pt x="2864367" y="2069501"/>
                  <a:pt x="2704923" y="2305508"/>
                </a:cubicBezTo>
                <a:lnTo>
                  <a:pt x="2672332" y="2349092"/>
                </a:lnTo>
                <a:lnTo>
                  <a:pt x="285136" y="2349092"/>
                </a:lnTo>
                <a:lnTo>
                  <a:pt x="252545" y="2305508"/>
                </a:lnTo>
                <a:cubicBezTo>
                  <a:pt x="93101" y="2069501"/>
                  <a:pt x="0" y="1784990"/>
                  <a:pt x="0" y="1478734"/>
                </a:cubicBezTo>
                <a:cubicBezTo>
                  <a:pt x="0" y="662052"/>
                  <a:pt x="662052" y="0"/>
                  <a:pt x="1478734" y="0"/>
                </a:cubicBezTo>
                <a:close/>
              </a:path>
            </a:pathLst>
          </a:custGeom>
          <a:gradFill>
            <a:gsLst>
              <a:gs pos="0">
                <a:srgbClr val="00B050">
                  <a:alpha val="0"/>
                  <a:lumMod val="34000"/>
                  <a:lumOff val="66000"/>
                </a:srgbClr>
              </a:gs>
              <a:gs pos="100000">
                <a:srgbClr val="0070C0">
                  <a:lumMod val="0"/>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مربع نص 21">
            <a:extLst>
              <a:ext uri="{FF2B5EF4-FFF2-40B4-BE49-F238E27FC236}">
                <a16:creationId xmlns:a16="http://schemas.microsoft.com/office/drawing/2014/main" id="{AFDBA5BD-0D8E-4A44-8B54-ACCA869F2EF3}"/>
              </a:ext>
            </a:extLst>
          </p:cNvPr>
          <p:cNvSpPr txBox="1"/>
          <p:nvPr/>
        </p:nvSpPr>
        <p:spPr>
          <a:xfrm>
            <a:off x="0" y="3148802"/>
            <a:ext cx="7997875" cy="923330"/>
          </a:xfrm>
          <a:prstGeom prst="rect">
            <a:avLst/>
          </a:prstGeom>
          <a:noFill/>
        </p:spPr>
        <p:txBody>
          <a:bodyPr wrap="square" rtlCol="0">
            <a:spAutoFit/>
          </a:bodyPr>
          <a:lstStyle/>
          <a:p>
            <a:pPr algn="ctr"/>
            <a:r>
              <a:rPr lang="en-US" sz="5400" dirty="0">
                <a:ln w="0"/>
                <a:effectLst>
                  <a:outerShdw blurRad="38100" dist="19050" dir="2700000" algn="tl" rotWithShape="0">
                    <a:schemeClr val="dk1">
                      <a:alpha val="40000"/>
                    </a:schemeClr>
                  </a:outerShdw>
                </a:effectLst>
                <a:latin typeface="BankGothic Md BT" panose="020B0807020203060204" pitchFamily="34" charset="0"/>
              </a:rPr>
              <a:t>GO TO EON-XR</a:t>
            </a:r>
            <a:endParaRPr lang="en-US" sz="3600" dirty="0"/>
          </a:p>
        </p:txBody>
      </p:sp>
    </p:spTree>
    <p:extLst>
      <p:ext uri="{BB962C8B-B14F-4D97-AF65-F5344CB8AC3E}">
        <p14:creationId xmlns:p14="http://schemas.microsoft.com/office/powerpoint/2010/main" val="6235707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2247</TotalTime>
  <Words>1219</Words>
  <Application>Microsoft Office PowerPoint</Application>
  <PresentationFormat>شاشة عريضة</PresentationFormat>
  <Paragraphs>289</Paragraphs>
  <Slides>31</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31</vt:i4>
      </vt:variant>
    </vt:vector>
  </HeadingPairs>
  <TitlesOfParts>
    <vt:vector size="38" baseType="lpstr">
      <vt:lpstr>Arial</vt:lpstr>
      <vt:lpstr>BankGothic Md BT</vt:lpstr>
      <vt:lpstr>Calibri</vt:lpstr>
      <vt:lpstr>Calibri Light</vt:lpstr>
      <vt:lpstr>Cambria Math</vt:lpstr>
      <vt:lpstr>Times New Roman</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majdi</dc:creator>
  <cp:lastModifiedBy>majdi</cp:lastModifiedBy>
  <cp:revision>35</cp:revision>
  <dcterms:created xsi:type="dcterms:W3CDTF">2022-01-11T15:05:25Z</dcterms:created>
  <dcterms:modified xsi:type="dcterms:W3CDTF">2022-05-29T17:28:35Z</dcterms:modified>
</cp:coreProperties>
</file>