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mv" ContentType="video/x-ms-wm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0" r:id="rId1"/>
  </p:sldMasterIdLst>
  <p:notesMasterIdLst>
    <p:notesMasterId r:id="rId60"/>
  </p:notesMasterIdLst>
  <p:handoutMasterIdLst>
    <p:handoutMasterId r:id="rId61"/>
  </p:handoutMasterIdLst>
  <p:sldIdLst>
    <p:sldId id="317" r:id="rId2"/>
    <p:sldId id="318" r:id="rId3"/>
    <p:sldId id="258" r:id="rId4"/>
    <p:sldId id="342" r:id="rId5"/>
    <p:sldId id="343" r:id="rId6"/>
    <p:sldId id="344" r:id="rId7"/>
    <p:sldId id="272" r:id="rId8"/>
    <p:sldId id="369" r:id="rId9"/>
    <p:sldId id="370" r:id="rId10"/>
    <p:sldId id="298" r:id="rId11"/>
    <p:sldId id="320" r:id="rId12"/>
    <p:sldId id="346" r:id="rId13"/>
    <p:sldId id="302" r:id="rId14"/>
    <p:sldId id="383" r:id="rId15"/>
    <p:sldId id="384" r:id="rId16"/>
    <p:sldId id="349" r:id="rId17"/>
    <p:sldId id="350" r:id="rId18"/>
    <p:sldId id="351" r:id="rId19"/>
    <p:sldId id="352" r:id="rId20"/>
    <p:sldId id="353" r:id="rId21"/>
    <p:sldId id="354" r:id="rId22"/>
    <p:sldId id="355" r:id="rId23"/>
    <p:sldId id="325" r:id="rId24"/>
    <p:sldId id="279" r:id="rId25"/>
    <p:sldId id="347" r:id="rId26"/>
    <p:sldId id="283" r:id="rId27"/>
    <p:sldId id="328" r:id="rId28"/>
    <p:sldId id="385" r:id="rId29"/>
    <p:sldId id="327" r:id="rId30"/>
    <p:sldId id="366" r:id="rId31"/>
    <p:sldId id="330" r:id="rId32"/>
    <p:sldId id="367" r:id="rId33"/>
    <p:sldId id="335" r:id="rId34"/>
    <p:sldId id="356" r:id="rId35"/>
    <p:sldId id="336" r:id="rId36"/>
    <p:sldId id="340" r:id="rId37"/>
    <p:sldId id="362" r:id="rId38"/>
    <p:sldId id="357" r:id="rId39"/>
    <p:sldId id="358" r:id="rId40"/>
    <p:sldId id="359" r:id="rId41"/>
    <p:sldId id="360" r:id="rId42"/>
    <p:sldId id="361" r:id="rId43"/>
    <p:sldId id="381" r:id="rId44"/>
    <p:sldId id="382" r:id="rId45"/>
    <p:sldId id="371" r:id="rId46"/>
    <p:sldId id="338" r:id="rId47"/>
    <p:sldId id="373" r:id="rId48"/>
    <p:sldId id="374" r:id="rId49"/>
    <p:sldId id="339" r:id="rId50"/>
    <p:sldId id="372" r:id="rId51"/>
    <p:sldId id="307" r:id="rId52"/>
    <p:sldId id="375" r:id="rId53"/>
    <p:sldId id="376" r:id="rId54"/>
    <p:sldId id="377" r:id="rId55"/>
    <p:sldId id="386" r:id="rId56"/>
    <p:sldId id="378" r:id="rId57"/>
    <p:sldId id="379" r:id="rId58"/>
    <p:sldId id="380"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miz Assaf" initials="RA" lastIdx="17" clrIdx="0">
    <p:extLst>
      <p:ext uri="{19B8F6BF-5375-455C-9EA6-DF929625EA0E}">
        <p15:presenceInfo xmlns="" xmlns:p15="http://schemas.microsoft.com/office/powerpoint/2012/main" userId="473158888f24f458" providerId="Windows Live"/>
      </p:ext>
    </p:extLst>
  </p:cmAuthor>
  <p:cmAuthor id="2" name="mt2x.com" initials="m"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4660"/>
  </p:normalViewPr>
  <p:slideViewPr>
    <p:cSldViewPr>
      <p:cViewPr>
        <p:scale>
          <a:sx n="81" d="100"/>
          <a:sy n="81" d="100"/>
        </p:scale>
        <p:origin x="-204" y="2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0D4027-CCBF-4310-88DB-43C3125E1411}" type="datetimeFigureOut">
              <a:rPr lang="en-US" smtClean="0"/>
              <a:pPr/>
              <a:t>12/7/2013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8C7D0C7-E963-48E3-A95D-A10B177A04EB}" type="slidenum">
              <a:rPr lang="en-US" smtClean="0"/>
              <a:pPr/>
              <a:t>‹#›</a:t>
            </a:fld>
            <a:endParaRPr lang="en-US"/>
          </a:p>
        </p:txBody>
      </p:sp>
    </p:spTree>
    <p:extLst>
      <p:ext uri="{BB962C8B-B14F-4D97-AF65-F5344CB8AC3E}">
        <p14:creationId xmlns:p14="http://schemas.microsoft.com/office/powerpoint/2010/main" val="6909992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E42542-1BFA-4951-B888-4F39D6BB14D0}" type="datetimeFigureOut">
              <a:rPr lang="en-US" smtClean="0"/>
              <a:pPr/>
              <a:t>12/7/2013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C8812-A112-474B-8A6C-4F889B9467A0}" type="slidenum">
              <a:rPr lang="en-US" smtClean="0"/>
              <a:pPr/>
              <a:t>‹#›</a:t>
            </a:fld>
            <a:endParaRPr lang="en-US"/>
          </a:p>
        </p:txBody>
      </p:sp>
    </p:spTree>
    <p:extLst>
      <p:ext uri="{BB962C8B-B14F-4D97-AF65-F5344CB8AC3E}">
        <p14:creationId xmlns:p14="http://schemas.microsoft.com/office/powerpoint/2010/main" val="2986064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DEC8812-A112-474B-8A6C-4F889B9467A0}" type="slidenum">
              <a:rPr lang="en-US" smtClean="0"/>
              <a:pPr/>
              <a:t>3</a:t>
            </a:fld>
            <a:endParaRPr lang="en-US"/>
          </a:p>
        </p:txBody>
      </p:sp>
    </p:spTree>
    <p:extLst>
      <p:ext uri="{BB962C8B-B14F-4D97-AF65-F5344CB8AC3E}">
        <p14:creationId xmlns:p14="http://schemas.microsoft.com/office/powerpoint/2010/main" val="1928594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1DEC8812-A112-474B-8A6C-4F889B9467A0}" type="slidenum">
              <a:rPr lang="en-US" smtClean="0"/>
              <a:pPr/>
              <a:t>35</a:t>
            </a:fld>
            <a:endParaRPr lang="en-US"/>
          </a:p>
        </p:txBody>
      </p:sp>
    </p:spTree>
    <p:extLst>
      <p:ext uri="{BB962C8B-B14F-4D97-AF65-F5344CB8AC3E}">
        <p14:creationId xmlns:p14="http://schemas.microsoft.com/office/powerpoint/2010/main" val="2702921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500D684-092D-4D1F-BAEA-DF60E685B57A}" type="datetime1">
              <a:rPr lang="en-US" smtClean="0"/>
              <a:pPr/>
              <a:t>12/7/2013</a:t>
            </a:fld>
            <a:endParaRPr lang="en-US"/>
          </a:p>
        </p:txBody>
      </p:sp>
      <p:sp>
        <p:nvSpPr>
          <p:cNvPr id="17" name="Footer Placeholder 16"/>
          <p:cNvSpPr>
            <a:spLocks noGrp="1"/>
          </p:cNvSpPr>
          <p:nvPr>
            <p:ph type="ftr" sz="quarter" idx="11"/>
          </p:nvPr>
        </p:nvSpPr>
        <p:spPr>
          <a:xfrm>
            <a:off x="2085393" y="236539"/>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6A6F7AB-1157-4DBC-AD05-2A835BA2786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ECC726-B061-45B7-860B-8A8987FDE5D5}" type="datetime1">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6F7AB-1157-4DBC-AD05-2A835BA278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1"/>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1"/>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3"/>
            <a:ext cx="2209800" cy="365125"/>
          </a:xfrm>
        </p:spPr>
        <p:txBody>
          <a:bodyPr/>
          <a:lstStyle/>
          <a:p>
            <a:fld id="{1256CA0B-869C-446C-BA19-EC269C368D1B}" type="datetime1">
              <a:rPr lang="en-US" smtClean="0"/>
              <a:pPr/>
              <a:t>12/7/2013</a:t>
            </a:fld>
            <a:endParaRPr lang="en-US"/>
          </a:p>
        </p:txBody>
      </p:sp>
      <p:sp>
        <p:nvSpPr>
          <p:cNvPr id="5" name="Footer Placeholder 4"/>
          <p:cNvSpPr>
            <a:spLocks noGrp="1"/>
          </p:cNvSpPr>
          <p:nvPr>
            <p:ph type="ftr" sz="quarter" idx="11"/>
          </p:nvPr>
        </p:nvSpPr>
        <p:spPr>
          <a:xfrm>
            <a:off x="457201" y="6248208"/>
            <a:ext cx="5573483" cy="365125"/>
          </a:xfrm>
        </p:spPr>
        <p:txBody>
          <a:bodyPr/>
          <a:lstStyle/>
          <a:p>
            <a:endParaRPr lang="en-US"/>
          </a:p>
        </p:txBody>
      </p:sp>
      <p:sp>
        <p:nvSpPr>
          <p:cNvPr id="7" name="Rectangle 6"/>
          <p:cNvSpPr/>
          <p:nvPr/>
        </p:nvSpPr>
        <p:spPr bwMode="white">
          <a:xfrm>
            <a:off x="6096319"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9"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9"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9" y="144463"/>
            <a:ext cx="533400" cy="244476"/>
          </a:xfrm>
        </p:spPr>
        <p:txBody>
          <a:bodyPr/>
          <a:lstStyle/>
          <a:p>
            <a:fld id="{D6A6F7AB-1157-4DBC-AD05-2A835BA278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6B8F6DD-1C0D-4708-8E21-BCE44A2BC7E7}" type="datetime1">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6A6F7AB-1157-4DBC-AD05-2A835BA2786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1"/>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7EA4B57-122B-4D95-AD80-BB6C8356B050}" type="datetime1">
              <a:rPr lang="en-US" smtClean="0"/>
              <a:pPr/>
              <a:t>12/7/2013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6A6F7AB-1157-4DBC-AD05-2A835BA2786F}"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6FAAB677-1414-4008-90A0-3B331A7794A0}" type="datetime1">
              <a:rPr lang="en-US" smtClean="0"/>
              <a:pPr/>
              <a:t>12/7/2013</a:t>
            </a:fld>
            <a:endParaRPr lang="en-US"/>
          </a:p>
        </p:txBody>
      </p:sp>
      <p:sp>
        <p:nvSpPr>
          <p:cNvPr id="10" name="Slide Number Placeholder 9"/>
          <p:cNvSpPr>
            <a:spLocks noGrp="1"/>
          </p:cNvSpPr>
          <p:nvPr>
            <p:ph type="sldNum" sz="quarter" idx="16"/>
          </p:nvPr>
        </p:nvSpPr>
        <p:spPr/>
        <p:txBody>
          <a:bodyPr rtlCol="0"/>
          <a:lstStyle/>
          <a:p>
            <a:fld id="{D6A6F7AB-1157-4DBC-AD05-2A835BA2786F}"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1"/>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33474A8-F0A3-41FE-A042-4F078372A9FE}" type="datetime1">
              <a:rPr lang="en-US" smtClean="0"/>
              <a:pPr/>
              <a:t>12/7/2013</a:t>
            </a:fld>
            <a:endParaRPr lang="en-US"/>
          </a:p>
        </p:txBody>
      </p:sp>
      <p:sp>
        <p:nvSpPr>
          <p:cNvPr id="12" name="Slide Number Placeholder 11"/>
          <p:cNvSpPr>
            <a:spLocks noGrp="1"/>
          </p:cNvSpPr>
          <p:nvPr>
            <p:ph type="sldNum" sz="quarter" idx="16"/>
          </p:nvPr>
        </p:nvSpPr>
        <p:spPr/>
        <p:txBody>
          <a:bodyPr rtlCol="0"/>
          <a:lstStyle/>
          <a:p>
            <a:fld id="{D6A6F7AB-1157-4DBC-AD05-2A835BA2786F}"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2C7593D-499D-4CC3-952D-0AF4F5226489}" type="datetime1">
              <a:rPr lang="en-US" smtClean="0"/>
              <a:pPr/>
              <a:t>12/7/2013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D6A6F7AB-1157-4DBC-AD05-2A835BA2786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58EC7D-4909-40BE-B2DA-A7F7F7D9F902}" type="datetime1">
              <a:rPr lang="en-US" smtClean="0"/>
              <a:pPr/>
              <a:t>12/7/2013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D6A6F7AB-1157-4DBC-AD05-2A835BA278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1"/>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B6A2BE0-8F93-42CB-9078-5B65FE8E339E}" type="datetime1">
              <a:rPr lang="en-US" smtClean="0"/>
              <a:pPr/>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D6A6F7AB-1157-4DBC-AD05-2A835BA2786F}"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1"/>
            <a:ext cx="2667000" cy="365125"/>
          </a:xfrm>
        </p:spPr>
        <p:txBody>
          <a:bodyPr rtlCol="0"/>
          <a:lstStyle/>
          <a:p>
            <a:fld id="{498D4EBB-E7C5-47BD-8102-F2D1492DF1D6}" type="datetime1">
              <a:rPr lang="en-US" smtClean="0"/>
              <a:pPr/>
              <a:t>12/7/2013</a:t>
            </a:fld>
            <a:endParaRPr lang="en-US"/>
          </a:p>
        </p:txBody>
      </p:sp>
      <p:sp>
        <p:nvSpPr>
          <p:cNvPr id="13" name="Slide Number Placeholder 12"/>
          <p:cNvSpPr>
            <a:spLocks noGrp="1"/>
          </p:cNvSpPr>
          <p:nvPr>
            <p:ph type="sldNum" sz="quarter" idx="11"/>
          </p:nvPr>
        </p:nvSpPr>
        <p:spPr>
          <a:xfrm>
            <a:off x="0" y="4667250"/>
            <a:ext cx="1447800" cy="663578"/>
          </a:xfrm>
        </p:spPr>
        <p:txBody>
          <a:bodyPr rtlCol="0"/>
          <a:lstStyle>
            <a:lvl1pPr>
              <a:defRPr sz="2800"/>
            </a:lvl1pPr>
          </a:lstStyle>
          <a:p>
            <a:fld id="{D6A6F7AB-1157-4DBC-AD05-2A835BA2786F}" type="slidenum">
              <a:rPr lang="en-US" smtClean="0"/>
              <a:pPr/>
              <a:t>‹#›</a:t>
            </a:fld>
            <a:endParaRPr lang="en-US"/>
          </a:p>
        </p:txBody>
      </p:sp>
      <p:sp>
        <p:nvSpPr>
          <p:cNvPr id="14" name="Footer Placeholder 13"/>
          <p:cNvSpPr>
            <a:spLocks noGrp="1"/>
          </p:cNvSpPr>
          <p:nvPr>
            <p:ph type="ftr" sz="quarter" idx="12"/>
          </p:nvPr>
        </p:nvSpPr>
        <p:spPr>
          <a:xfrm>
            <a:off x="1600200" y="6248207"/>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1"/>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091F1FF-FE78-49F6-B683-48954ADDD7A1}" type="datetime1">
              <a:rPr lang="en-US" smtClean="0"/>
              <a:pPr/>
              <a:t>12/7/2013</a:t>
            </a:fld>
            <a:endParaRPr lang="en-US"/>
          </a:p>
        </p:txBody>
      </p:sp>
      <p:sp>
        <p:nvSpPr>
          <p:cNvPr id="3" name="Footer Placeholder 2"/>
          <p:cNvSpPr>
            <a:spLocks noGrp="1"/>
          </p:cNvSpPr>
          <p:nvPr>
            <p:ph type="ftr" sz="quarter" idx="3"/>
          </p:nvPr>
        </p:nvSpPr>
        <p:spPr>
          <a:xfrm>
            <a:off x="609601" y="6248207"/>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49" y="1280160"/>
            <a:ext cx="8553451"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6A6F7AB-1157-4DBC-AD05-2A835BA2786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5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905001"/>
            <a:ext cx="8077200" cy="4401205"/>
          </a:xfrm>
          <a:prstGeom prst="rect">
            <a:avLst/>
          </a:prstGeom>
        </p:spPr>
        <p:txBody>
          <a:bodyPr wrap="square">
            <a:spAutoFit/>
          </a:bodyPr>
          <a:lstStyle/>
          <a:p>
            <a:pPr algn="ctr">
              <a:buNone/>
            </a:pPr>
            <a:r>
              <a:rPr lang="en-US" sz="2800" b="1" i="1" dirty="0" smtClean="0">
                <a:latin typeface="Times New Roman" pitchFamily="18" charset="0"/>
                <a:cs typeface="Times New Roman" pitchFamily="18" charset="0"/>
              </a:rPr>
              <a:t>Warehouse design in A.R. </a:t>
            </a:r>
            <a:r>
              <a:rPr lang="en-US" sz="2800" b="1" i="1" dirty="0" err="1" smtClean="0">
                <a:latin typeface="Times New Roman" pitchFamily="18" charset="0"/>
                <a:cs typeface="Times New Roman" pitchFamily="18" charset="0"/>
              </a:rPr>
              <a:t>Alhijjawi</a:t>
            </a:r>
            <a:r>
              <a:rPr lang="en-US" sz="2800" b="1" i="1" dirty="0" smtClean="0">
                <a:latin typeface="Times New Roman" pitchFamily="18" charset="0"/>
                <a:cs typeface="Times New Roman" pitchFamily="18" charset="0"/>
              </a:rPr>
              <a:t> and Sons Company</a:t>
            </a:r>
          </a:p>
          <a:p>
            <a:pPr algn="ctr">
              <a:buNone/>
            </a:pPr>
            <a:endParaRPr lang="en-US" sz="2800" b="1" i="1" dirty="0" smtClean="0">
              <a:latin typeface="Times New Roman" pitchFamily="18" charset="0"/>
              <a:cs typeface="Times New Roman" pitchFamily="18" charset="0"/>
            </a:endParaRPr>
          </a:p>
          <a:p>
            <a:pPr algn="ctr">
              <a:buNone/>
            </a:pPr>
            <a:r>
              <a:rPr lang="en-US" sz="2800" b="1" i="1" dirty="0" smtClean="0">
                <a:latin typeface="Times New Roman" pitchFamily="18" charset="0"/>
                <a:cs typeface="Times New Roman" pitchFamily="18" charset="0"/>
              </a:rPr>
              <a:t>Prepared by:</a:t>
            </a:r>
            <a:endParaRPr lang="en-US" sz="2800" b="1" dirty="0" smtClean="0">
              <a:latin typeface="Times New Roman" pitchFamily="18" charset="0"/>
              <a:cs typeface="Times New Roman" pitchFamily="18" charset="0"/>
            </a:endParaRPr>
          </a:p>
          <a:p>
            <a:pPr algn="ctr">
              <a:buNone/>
            </a:pPr>
            <a:r>
              <a:rPr lang="en-US" sz="2800" b="1" i="1" dirty="0" smtClean="0">
                <a:latin typeface="Times New Roman" pitchFamily="18" charset="0"/>
                <a:cs typeface="Times New Roman" pitchFamily="18" charset="0"/>
              </a:rPr>
              <a:t> </a:t>
            </a:r>
            <a:endParaRPr lang="en-US" sz="2800" b="1" dirty="0" smtClean="0">
              <a:latin typeface="Times New Roman" pitchFamily="18" charset="0"/>
              <a:cs typeface="Times New Roman" pitchFamily="18" charset="0"/>
            </a:endParaRPr>
          </a:p>
          <a:p>
            <a:pPr algn="ctr">
              <a:buNone/>
            </a:pPr>
            <a:r>
              <a:rPr lang="en-US" sz="2800" b="1" i="1" dirty="0" err="1" smtClean="0">
                <a:latin typeface="Times New Roman" pitchFamily="18" charset="0"/>
                <a:cs typeface="Times New Roman" pitchFamily="18" charset="0"/>
              </a:rPr>
              <a:t>Latifa</a:t>
            </a:r>
            <a:r>
              <a:rPr lang="en-US" sz="2800" b="1" i="1" dirty="0" smtClean="0">
                <a:latin typeface="Times New Roman" pitchFamily="18" charset="0"/>
                <a:cs typeface="Times New Roman" pitchFamily="18" charset="0"/>
              </a:rPr>
              <a:t> </a:t>
            </a:r>
            <a:r>
              <a:rPr lang="en-US" sz="2800" b="1" i="1" dirty="0" err="1" smtClean="0">
                <a:latin typeface="Times New Roman" pitchFamily="18" charset="0"/>
                <a:cs typeface="Times New Roman" pitchFamily="18" charset="0"/>
              </a:rPr>
              <a:t>Nouri</a:t>
            </a:r>
            <a:r>
              <a:rPr lang="en-US" sz="2800" b="1" i="1" dirty="0" smtClean="0">
                <a:latin typeface="Times New Roman" pitchFamily="18" charset="0"/>
                <a:cs typeface="Times New Roman" pitchFamily="18" charset="0"/>
              </a:rPr>
              <a:t>   </a:t>
            </a:r>
            <a:r>
              <a:rPr lang="ar-SA" sz="2800" b="1" i="1" dirty="0" smtClean="0">
                <a:latin typeface="Times New Roman" pitchFamily="18" charset="0"/>
                <a:cs typeface="Times New Roman" pitchFamily="18" charset="0"/>
              </a:rPr>
              <a:t>     </a:t>
            </a:r>
            <a:r>
              <a:rPr lang="en-US" sz="2800" b="1" i="1" dirty="0" smtClean="0">
                <a:latin typeface="Times New Roman" pitchFamily="18" charset="0"/>
                <a:cs typeface="Times New Roman" pitchFamily="18" charset="0"/>
              </a:rPr>
              <a:t>                    Ala’ </a:t>
            </a:r>
            <a:r>
              <a:rPr lang="en-US" sz="2800" b="1" i="1" dirty="0" err="1" smtClean="0">
                <a:latin typeface="Times New Roman" pitchFamily="18" charset="0"/>
                <a:cs typeface="Times New Roman" pitchFamily="18" charset="0"/>
              </a:rPr>
              <a:t>Hashash</a:t>
            </a:r>
            <a:endParaRPr lang="en-US" sz="2800" b="1" dirty="0" smtClean="0">
              <a:latin typeface="Times New Roman" pitchFamily="18" charset="0"/>
              <a:cs typeface="Times New Roman" pitchFamily="18" charset="0"/>
            </a:endParaRPr>
          </a:p>
          <a:p>
            <a:pPr algn="ctr">
              <a:buNone/>
            </a:pPr>
            <a:r>
              <a:rPr lang="en-US" sz="2800" b="1" i="1" dirty="0" err="1" smtClean="0">
                <a:latin typeface="Times New Roman" pitchFamily="18" charset="0"/>
                <a:cs typeface="Times New Roman" pitchFamily="18" charset="0"/>
              </a:rPr>
              <a:t>Masa</a:t>
            </a:r>
            <a:r>
              <a:rPr lang="en-US" sz="2800" b="1" i="1" dirty="0" smtClean="0">
                <a:latin typeface="Times New Roman" pitchFamily="18" charset="0"/>
                <a:cs typeface="Times New Roman" pitchFamily="18" charset="0"/>
              </a:rPr>
              <a:t> </a:t>
            </a:r>
            <a:r>
              <a:rPr lang="en-US" sz="2800" b="1" i="1" dirty="0" err="1" smtClean="0">
                <a:latin typeface="Times New Roman" pitchFamily="18" charset="0"/>
                <a:cs typeface="Times New Roman" pitchFamily="18" charset="0"/>
              </a:rPr>
              <a:t>Akoubeh</a:t>
            </a:r>
            <a:r>
              <a:rPr lang="en-US" sz="2800" b="1" i="1" dirty="0" smtClean="0">
                <a:latin typeface="Times New Roman" pitchFamily="18" charset="0"/>
                <a:cs typeface="Times New Roman" pitchFamily="18" charset="0"/>
              </a:rPr>
              <a:t>             </a:t>
            </a:r>
            <a:r>
              <a:rPr lang="ar-SA" sz="2800" b="1" i="1" dirty="0" smtClean="0">
                <a:latin typeface="Times New Roman" pitchFamily="18" charset="0"/>
                <a:cs typeface="Times New Roman" pitchFamily="18" charset="0"/>
              </a:rPr>
              <a:t>          </a:t>
            </a:r>
            <a:r>
              <a:rPr lang="en-US" sz="2800" b="1" i="1" dirty="0" smtClean="0">
                <a:latin typeface="Times New Roman" pitchFamily="18" charset="0"/>
                <a:cs typeface="Times New Roman" pitchFamily="18" charset="0"/>
              </a:rPr>
              <a:t>Farah </a:t>
            </a:r>
            <a:r>
              <a:rPr lang="en-US" sz="2800" b="1" i="1" dirty="0" err="1" smtClean="0">
                <a:latin typeface="Times New Roman" pitchFamily="18" charset="0"/>
                <a:cs typeface="Times New Roman" pitchFamily="18" charset="0"/>
              </a:rPr>
              <a:t>mohsen</a:t>
            </a:r>
            <a:endParaRPr lang="en-US" sz="2800" b="1" i="1" dirty="0" smtClean="0">
              <a:latin typeface="Times New Roman" pitchFamily="18" charset="0"/>
              <a:cs typeface="Times New Roman" pitchFamily="18" charset="0"/>
            </a:endParaRPr>
          </a:p>
          <a:p>
            <a:pPr algn="ctr">
              <a:buNone/>
            </a:pPr>
            <a:endParaRPr lang="en-US" sz="2800" b="1" i="1" dirty="0" smtClean="0">
              <a:latin typeface="Times New Roman" pitchFamily="18" charset="0"/>
              <a:cs typeface="Times New Roman" pitchFamily="18" charset="0"/>
            </a:endParaRPr>
          </a:p>
          <a:p>
            <a:pPr algn="ctr">
              <a:buNone/>
            </a:pPr>
            <a:r>
              <a:rPr lang="en-US" sz="2800" b="1" i="1" dirty="0" smtClean="0">
                <a:latin typeface="Times New Roman" pitchFamily="18" charset="0"/>
                <a:cs typeface="Times New Roman" pitchFamily="18" charset="0"/>
              </a:rPr>
              <a:t>Supervisor:</a:t>
            </a:r>
            <a:endParaRPr lang="en-US" sz="2800" b="1" dirty="0" smtClean="0">
              <a:latin typeface="Times New Roman" pitchFamily="18" charset="0"/>
              <a:cs typeface="Times New Roman" pitchFamily="18" charset="0"/>
            </a:endParaRPr>
          </a:p>
          <a:p>
            <a:pPr algn="ctr">
              <a:buNone/>
            </a:pPr>
            <a:r>
              <a:rPr lang="en-US" sz="2800" b="1" i="1" dirty="0" smtClean="0">
                <a:latin typeface="Times New Roman" pitchFamily="18" charset="0"/>
                <a:cs typeface="Times New Roman" pitchFamily="18" charset="0"/>
              </a:rPr>
              <a:t>Dr. </a:t>
            </a:r>
            <a:r>
              <a:rPr lang="en-US" sz="2800" b="1" i="1" dirty="0" err="1" smtClean="0">
                <a:latin typeface="Times New Roman" pitchFamily="18" charset="0"/>
                <a:cs typeface="Times New Roman" pitchFamily="18" charset="0"/>
              </a:rPr>
              <a:t>Ramiz</a:t>
            </a:r>
            <a:r>
              <a:rPr lang="en-US" sz="2800" b="1" i="1" dirty="0" smtClean="0">
                <a:latin typeface="Times New Roman" pitchFamily="18" charset="0"/>
                <a:cs typeface="Times New Roman" pitchFamily="18" charset="0"/>
              </a:rPr>
              <a:t> </a:t>
            </a:r>
            <a:r>
              <a:rPr lang="en-US" sz="2800" b="1" i="1" dirty="0" err="1" smtClean="0">
                <a:latin typeface="Times New Roman" pitchFamily="18" charset="0"/>
                <a:cs typeface="Times New Roman" pitchFamily="18" charset="0"/>
              </a:rPr>
              <a:t>Assaf</a:t>
            </a:r>
            <a:endParaRPr lang="en-US" sz="2800" b="1" dirty="0" smtClean="0">
              <a:latin typeface="Times New Roman" pitchFamily="18" charset="0"/>
              <a:cs typeface="Times New Roman" pitchFamily="18" charset="0"/>
            </a:endParaRPr>
          </a:p>
        </p:txBody>
      </p:sp>
      <p:pic>
        <p:nvPicPr>
          <p:cNvPr id="6" name="صورة 5" descr="Motto.png"/>
          <p:cNvPicPr>
            <a:picLocks noChangeAspect="1"/>
          </p:cNvPicPr>
          <p:nvPr/>
        </p:nvPicPr>
        <p:blipFill>
          <a:blip r:embed="rId2" cstate="print"/>
          <a:stretch>
            <a:fillRect/>
          </a:stretch>
        </p:blipFill>
        <p:spPr>
          <a:xfrm>
            <a:off x="3428992" y="0"/>
            <a:ext cx="2214578" cy="1714488"/>
          </a:xfrm>
          <a:prstGeom prst="rect">
            <a:avLst/>
          </a:prstGeom>
        </p:spPr>
      </p:pic>
      <p:sp>
        <p:nvSpPr>
          <p:cNvPr id="7" name="عنصر نائب لرقم الشريحة 6"/>
          <p:cNvSpPr>
            <a:spLocks noGrp="1"/>
          </p:cNvSpPr>
          <p:nvPr>
            <p:ph type="sldNum" sz="quarter" idx="12"/>
          </p:nvPr>
        </p:nvSpPr>
        <p:spPr/>
        <p:txBody>
          <a:bodyPr/>
          <a:lstStyle/>
          <a:p>
            <a:fld id="{D6A6F7AB-1157-4DBC-AD05-2A835BA2786F}"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A Real Event !!</a:t>
            </a:r>
            <a:endParaRPr lang="ar-SA" sz="40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612648" y="2438400"/>
            <a:ext cx="8153400" cy="3657600"/>
          </a:xfrm>
        </p:spPr>
        <p:txBody>
          <a:bodyPr/>
          <a:lstStyle/>
          <a:p>
            <a:pPr>
              <a:lnSpc>
                <a:spcPct val="150000"/>
              </a:lnSpc>
            </a:pPr>
            <a:r>
              <a:rPr lang="en-US" sz="2400" dirty="0" smtClean="0">
                <a:latin typeface="Times New Roman" pitchFamily="18" charset="0"/>
                <a:cs typeface="Times New Roman" pitchFamily="18" charset="0"/>
              </a:rPr>
              <a:t>It is worth mentioning that Alhijjawi and Sons printing Company suffered a loss of NIS 60,000  resulting from damaged due to improper arrangement and overstock of the storage in addition to the loss of goods so they decided to Design there warehouse. </a:t>
            </a:r>
            <a:r>
              <a:rPr lang="en-US" b="1" dirty="0" smtClean="0"/>
              <a:t/>
            </a:r>
            <a:br>
              <a:rPr lang="en-US" b="1" dirty="0" smtClean="0"/>
            </a:br>
            <a:endParaRPr lang="en-US" b="1" dirty="0" smtClean="0"/>
          </a:p>
          <a:p>
            <a:pPr>
              <a:buNone/>
            </a:pPr>
            <a:endParaRPr lang="ar-SA" dirty="0"/>
          </a:p>
        </p:txBody>
      </p:sp>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None/>
            </a:pPr>
            <a:endParaRPr lang="en-US" dirty="0" smtClean="0"/>
          </a:p>
          <a:p>
            <a:pPr>
              <a:buNone/>
            </a:pPr>
            <a:endParaRPr lang="en-US" dirty="0" smtClean="0"/>
          </a:p>
          <a:p>
            <a:pPr algn="ctr">
              <a:lnSpc>
                <a:spcPct val="150000"/>
              </a:lnSpc>
              <a:buNone/>
            </a:pPr>
            <a:r>
              <a:rPr lang="en-US" sz="2400" dirty="0">
                <a:latin typeface="Times New Roman" pitchFamily="18" charset="0"/>
                <a:cs typeface="Times New Roman" pitchFamily="18" charset="0"/>
              </a:rPr>
              <a:t>About two years ago a fabricated fire has happened by a thief to cover their stealing</a:t>
            </a:r>
          </a:p>
        </p:txBody>
      </p:sp>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rPr>
              <a:t>Definition</a:t>
            </a:r>
            <a:r>
              <a:rPr lang="en-US" sz="4000" dirty="0" smtClean="0">
                <a:latin typeface="Times New Roman" pitchFamily="18" charset="0"/>
              </a:rPr>
              <a:t> </a:t>
            </a:r>
            <a:endParaRPr lang="en-US" sz="4000" dirty="0">
              <a:latin typeface="Times New Roman" pitchFamily="18" charset="0"/>
            </a:endParaRPr>
          </a:p>
        </p:txBody>
      </p:sp>
      <p:sp>
        <p:nvSpPr>
          <p:cNvPr id="4" name="Content Placeholder 2"/>
          <p:cNvSpPr>
            <a:spLocks noGrp="1"/>
          </p:cNvSpPr>
          <p:nvPr>
            <p:ph sz="quarter" idx="1"/>
          </p:nvPr>
        </p:nvSpPr>
        <p:spPr>
          <a:xfrm>
            <a:off x="612648" y="2060848"/>
            <a:ext cx="8153400" cy="3816424"/>
          </a:xfrm>
        </p:spPr>
        <p:txBody>
          <a:bodyPr>
            <a:normAutofit fontScale="92500" lnSpcReduction="20000"/>
          </a:bodyPr>
          <a:lstStyle/>
          <a:p>
            <a:pPr algn="ctr">
              <a:lnSpc>
                <a:spcPct val="150000"/>
              </a:lnSpc>
              <a:buNone/>
            </a:pPr>
            <a:r>
              <a:rPr lang="en-US" sz="2400" dirty="0" smtClean="0">
                <a:latin typeface="Times New Roman" pitchFamily="18" charset="0"/>
                <a:cs typeface="Times New Roman" pitchFamily="18" charset="0"/>
              </a:rPr>
              <a:t>During our work we want to fuscous on this two</a:t>
            </a:r>
          </a:p>
          <a:p>
            <a:pPr algn="ctr">
              <a:lnSpc>
                <a:spcPct val="150000"/>
              </a:lnSpc>
              <a:buNone/>
            </a:pPr>
            <a:r>
              <a:rPr lang="en-US" sz="2400" dirty="0" smtClean="0">
                <a:latin typeface="Times New Roman" pitchFamily="18" charset="0"/>
                <a:cs typeface="Times New Roman" pitchFamily="18" charset="0"/>
              </a:rPr>
              <a:t> performance indicators: </a:t>
            </a:r>
          </a:p>
          <a:p>
            <a:pPr>
              <a:lnSpc>
                <a:spcPct val="150000"/>
              </a:lnSpc>
              <a:buNone/>
            </a:pPr>
            <a:r>
              <a:rPr lang="en-US" sz="2400" dirty="0" smtClean="0">
                <a:latin typeface="Times New Roman" pitchFamily="18" charset="0"/>
                <a:cs typeface="Times New Roman" pitchFamily="18" charset="0"/>
              </a:rPr>
              <a:t> </a:t>
            </a:r>
          </a:p>
          <a:p>
            <a:pPr>
              <a:lnSpc>
                <a:spcPct val="150000"/>
              </a:lnSpc>
            </a:pPr>
            <a:r>
              <a:rPr lang="en-US" sz="2400" dirty="0" smtClean="0">
                <a:latin typeface="Times New Roman" pitchFamily="18" charset="0"/>
                <a:cs typeface="Times New Roman" pitchFamily="18" charset="0"/>
              </a:rPr>
              <a:t>Storage capacity(Sc): Maximum number of Unit load locations in the warehouse.</a:t>
            </a:r>
          </a:p>
          <a:p>
            <a:pPr>
              <a:lnSpc>
                <a:spcPct val="150000"/>
              </a:lnSpc>
            </a:pPr>
            <a:endParaRPr lang="en-US" sz="2400" dirty="0" smtClean="0">
              <a:latin typeface="Times New Roman" pitchFamily="18" charset="0"/>
              <a:cs typeface="Times New Roman" pitchFamily="18" charset="0"/>
            </a:endParaRPr>
          </a:p>
          <a:p>
            <a:pPr>
              <a:lnSpc>
                <a:spcPct val="150000"/>
              </a:lnSpc>
            </a:pPr>
            <a:r>
              <a:rPr lang="en-US" sz="2400" dirty="0" smtClean="0">
                <a:latin typeface="Times New Roman" pitchFamily="18" charset="0"/>
                <a:cs typeface="Times New Roman" pitchFamily="18" charset="0"/>
              </a:rPr>
              <a:t>Throughput(TH): number of input/output pallet at specific time.</a:t>
            </a:r>
          </a:p>
          <a:p>
            <a:pPr>
              <a:lnSpc>
                <a:spcPct val="150000"/>
              </a:lnSpc>
            </a:pPr>
            <a:endParaRPr lang="en-US" dirty="0" smtClean="0">
              <a:latin typeface="Calibri" pitchFamily="34" charset="0"/>
            </a:endParaRPr>
          </a:p>
          <a:p>
            <a:pPr>
              <a:lnSpc>
                <a:spcPct val="150000"/>
              </a:lnSpc>
            </a:pPr>
            <a:endParaRPr lang="en-US" b="1" dirty="0" smtClean="0">
              <a:latin typeface="Calibri" pitchFamily="34" charset="0"/>
            </a:endParaRPr>
          </a:p>
          <a:p>
            <a:pPr>
              <a:lnSpc>
                <a:spcPct val="150000"/>
              </a:lnSpc>
            </a:pPr>
            <a:endParaRPr lang="en-US" dirty="0" smtClean="0">
              <a:latin typeface="Calibri" pitchFamily="34" charset="0"/>
            </a:endParaRPr>
          </a:p>
          <a:p>
            <a:pPr>
              <a:lnSpc>
                <a:spcPct val="150000"/>
              </a:lnSpc>
            </a:pPr>
            <a:endParaRPr lang="en-US" dirty="0" smtClean="0">
              <a:latin typeface="Calibri" pitchFamily="34" charset="0"/>
            </a:endParaRPr>
          </a:p>
          <a:p>
            <a:pPr>
              <a:lnSpc>
                <a:spcPct val="150000"/>
              </a:lnSpc>
            </a:pPr>
            <a:endParaRPr lang="en-US" dirty="0" smtClean="0">
              <a:latin typeface="Calibri" pitchFamily="34" charset="0"/>
            </a:endParaRPr>
          </a:p>
        </p:txBody>
      </p:sp>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12</a:t>
            </a:fld>
            <a:endParaRPr lang="en-US"/>
          </a:p>
        </p:txBody>
      </p:sp>
    </p:spTree>
    <p:extLst>
      <p:ext uri="{BB962C8B-B14F-4D97-AF65-F5344CB8AC3E}">
        <p14:creationId xmlns:p14="http://schemas.microsoft.com/office/powerpoint/2010/main" val="24509435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عنوان 7"/>
          <p:cNvSpPr>
            <a:spLocks noGrp="1"/>
          </p:cNvSpPr>
          <p:nvPr>
            <p:ph type="title"/>
          </p:nvPr>
        </p:nvSpPr>
        <p:spPr/>
        <p:txBody>
          <a:bodyPr>
            <a:normAutofit/>
          </a:bodyPr>
          <a:lstStyle/>
          <a:p>
            <a:pPr algn="ctr"/>
            <a:r>
              <a:rPr lang="en-US" sz="4000" b="1" dirty="0" smtClean="0">
                <a:solidFill>
                  <a:schemeClr val="tx1"/>
                </a:solidFill>
                <a:latin typeface="Times New Roman" pitchFamily="18" charset="0"/>
              </a:rPr>
              <a:t>Warehouses Location </a:t>
            </a:r>
            <a:endParaRPr lang="en-US" sz="4000" b="1" dirty="0">
              <a:solidFill>
                <a:schemeClr val="tx1"/>
              </a:solidFill>
              <a:latin typeface="Times New Roman" pitchFamily="18" charset="0"/>
            </a:endParaRPr>
          </a:p>
        </p:txBody>
      </p:sp>
      <p:pic>
        <p:nvPicPr>
          <p:cNvPr id="10" name="عنصر نائب للمحتوى 9" descr="layout 11.PNG"/>
          <p:cNvPicPr>
            <a:picLocks noGrp="1" noChangeAspect="1"/>
          </p:cNvPicPr>
          <p:nvPr>
            <p:ph sz="quarter" idx="1"/>
          </p:nvPr>
        </p:nvPicPr>
        <p:blipFill>
          <a:blip r:embed="rId2"/>
          <a:stretch>
            <a:fillRect/>
          </a:stretch>
        </p:blipFill>
        <p:spPr>
          <a:xfrm>
            <a:off x="0" y="1447800"/>
            <a:ext cx="9144000" cy="5410200"/>
          </a:xfrm>
        </p:spPr>
      </p:pic>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28600"/>
            <a:ext cx="8640960" cy="990600"/>
          </a:xfrm>
        </p:spPr>
        <p:txBody>
          <a:bodyPr>
            <a:normAutofit fontScale="90000"/>
          </a:bodyPr>
          <a:lstStyle/>
          <a:p>
            <a:r>
              <a:rPr lang="en-US" b="1" dirty="0">
                <a:solidFill>
                  <a:schemeClr val="tx1"/>
                </a:solidFill>
                <a:latin typeface="Times New Roman" pitchFamily="18" charset="0"/>
              </a:rPr>
              <a:t>Current Situation for </a:t>
            </a:r>
            <a:r>
              <a:rPr lang="en-US" b="1" dirty="0" smtClean="0">
                <a:solidFill>
                  <a:schemeClr val="tx1"/>
                </a:solidFill>
                <a:latin typeface="Times New Roman" pitchFamily="18" charset="0"/>
              </a:rPr>
              <a:t>Warehouse One</a:t>
            </a:r>
            <a:endParaRPr lang="en-US" dirty="0"/>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14</a:t>
            </a:fld>
            <a:endParaRPr lang="en-US"/>
          </a:p>
        </p:txBody>
      </p:sp>
      <p:pic>
        <p:nvPicPr>
          <p:cNvPr id="5" name="عنصر نائب للمحتوى 3"/>
          <p:cNvPicPr>
            <a:picLocks noGrp="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79512" y="1628800"/>
            <a:ext cx="4194679" cy="5040560"/>
          </a:xfrm>
          <a:prstGeom prst="rect">
            <a:avLst/>
          </a:prstGeom>
        </p:spPr>
      </p:pic>
      <p:sp>
        <p:nvSpPr>
          <p:cNvPr id="6" name="سهم منحني إلى الأسفل 5"/>
          <p:cNvSpPr/>
          <p:nvPr/>
        </p:nvSpPr>
        <p:spPr>
          <a:xfrm>
            <a:off x="3429000" y="2916115"/>
            <a:ext cx="1600200" cy="5334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3789040"/>
            <a:ext cx="3888432" cy="2590800"/>
          </a:xfrm>
          <a:prstGeom prst="rect">
            <a:avLst/>
          </a:prstGeom>
        </p:spPr>
      </p:pic>
    </p:spTree>
    <p:extLst>
      <p:ext uri="{BB962C8B-B14F-4D97-AF65-F5344CB8AC3E}">
        <p14:creationId xmlns:p14="http://schemas.microsoft.com/office/powerpoint/2010/main" val="37486752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28600"/>
            <a:ext cx="9073008" cy="680120"/>
          </a:xfrm>
        </p:spPr>
        <p:txBody>
          <a:bodyPr>
            <a:normAutofit fontScale="90000"/>
          </a:bodyPr>
          <a:lstStyle/>
          <a:p>
            <a:r>
              <a:rPr lang="en-US" b="1" dirty="0">
                <a:solidFill>
                  <a:schemeClr val="tx1"/>
                </a:solidFill>
                <a:latin typeface="Times New Roman" pitchFamily="18" charset="0"/>
              </a:rPr>
              <a:t>Proposed  Situation  for </a:t>
            </a:r>
            <a:r>
              <a:rPr lang="en-US" b="1" dirty="0" smtClean="0">
                <a:solidFill>
                  <a:schemeClr val="tx1"/>
                </a:solidFill>
                <a:latin typeface="Times New Roman" pitchFamily="18" charset="0"/>
              </a:rPr>
              <a:t>Warehouse One</a:t>
            </a:r>
            <a:endParaRPr lang="en-US" dirty="0"/>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15</a:t>
            </a:fld>
            <a:endParaRPr lang="en-US"/>
          </a:p>
        </p:txBody>
      </p:sp>
      <p:pic>
        <p:nvPicPr>
          <p:cNvPr id="5" name="عنصر نائب للمحتوى 4"/>
          <p:cNvPicPr>
            <a:picLocks noGrp="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547664" y="1600200"/>
            <a:ext cx="5832648" cy="5069160"/>
          </a:xfrm>
          <a:prstGeom prst="rect">
            <a:avLst/>
          </a:prstGeom>
        </p:spPr>
      </p:pic>
    </p:spTree>
    <p:extLst>
      <p:ext uri="{BB962C8B-B14F-4D97-AF65-F5344CB8AC3E}">
        <p14:creationId xmlns:p14="http://schemas.microsoft.com/office/powerpoint/2010/main" val="1954939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28600"/>
            <a:ext cx="9144000" cy="990600"/>
          </a:xfrm>
        </p:spPr>
        <p:txBody>
          <a:bodyPr>
            <a:noAutofit/>
          </a:bodyPr>
          <a:lstStyle/>
          <a:p>
            <a:pPr algn="ctr"/>
            <a:r>
              <a:rPr lang="en-US" sz="4000" b="1" dirty="0">
                <a:solidFill>
                  <a:schemeClr val="tx1"/>
                </a:solidFill>
                <a:latin typeface="Times New Roman" pitchFamily="18" charset="0"/>
              </a:rPr>
              <a:t>Current Situation for </a:t>
            </a:r>
            <a:r>
              <a:rPr lang="en-US" sz="4000" b="1" dirty="0" smtClean="0">
                <a:solidFill>
                  <a:schemeClr val="tx1"/>
                </a:solidFill>
                <a:latin typeface="Times New Roman" pitchFamily="18" charset="0"/>
              </a:rPr>
              <a:t>Warehouse Two</a:t>
            </a:r>
            <a:endParaRPr lang="en-US" sz="4000" b="1" dirty="0"/>
          </a:p>
        </p:txBody>
      </p:sp>
      <p:pic>
        <p:nvPicPr>
          <p:cNvPr id="4" name="عنصر نائب للمحتوى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81000" y="1752600"/>
            <a:ext cx="3657600" cy="4724400"/>
          </a:xfrm>
        </p:spPr>
      </p:pic>
      <p:sp>
        <p:nvSpPr>
          <p:cNvPr id="5" name="سهم منحني إلى الأسفل 4"/>
          <p:cNvSpPr/>
          <p:nvPr/>
        </p:nvSpPr>
        <p:spPr>
          <a:xfrm>
            <a:off x="3429000" y="2916115"/>
            <a:ext cx="1600200" cy="5334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3581400"/>
            <a:ext cx="3657600" cy="2438400"/>
          </a:xfrm>
          <a:prstGeom prst="rect">
            <a:avLst/>
          </a:prstGeom>
        </p:spPr>
      </p:pic>
      <p:sp>
        <p:nvSpPr>
          <p:cNvPr id="7" name="عنصر نائب لرقم الشريحة 6"/>
          <p:cNvSpPr>
            <a:spLocks noGrp="1"/>
          </p:cNvSpPr>
          <p:nvPr>
            <p:ph type="sldNum" sz="quarter" idx="12"/>
          </p:nvPr>
        </p:nvSpPr>
        <p:spPr/>
        <p:txBody>
          <a:bodyPr>
            <a:normAutofit fontScale="85000" lnSpcReduction="20000"/>
          </a:bodyPr>
          <a:lstStyle/>
          <a:p>
            <a:fld id="{D6A6F7AB-1157-4DBC-AD05-2A835BA2786F}" type="slidenum">
              <a:rPr lang="en-US" smtClean="0"/>
              <a:pPr/>
              <a:t>16</a:t>
            </a:fld>
            <a:endParaRPr lang="en-US"/>
          </a:p>
        </p:txBody>
      </p:sp>
    </p:spTree>
    <p:extLst>
      <p:ext uri="{BB962C8B-B14F-4D97-AF65-F5344CB8AC3E}">
        <p14:creationId xmlns:p14="http://schemas.microsoft.com/office/powerpoint/2010/main" val="2796634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44" y="228600"/>
            <a:ext cx="9001156" cy="990600"/>
          </a:xfrm>
        </p:spPr>
        <p:txBody>
          <a:bodyPr>
            <a:noAutofit/>
          </a:bodyPr>
          <a:lstStyle/>
          <a:p>
            <a:pPr algn="ctr"/>
            <a:r>
              <a:rPr lang="en-US" sz="4000" b="1" dirty="0">
                <a:solidFill>
                  <a:schemeClr val="tx1"/>
                </a:solidFill>
                <a:latin typeface="Times New Roman" pitchFamily="18" charset="0"/>
              </a:rPr>
              <a:t>Proposed  Situation </a:t>
            </a:r>
            <a:r>
              <a:rPr lang="en-US" sz="4000" b="1" dirty="0" smtClean="0">
                <a:solidFill>
                  <a:schemeClr val="tx1"/>
                </a:solidFill>
                <a:latin typeface="Times New Roman" pitchFamily="18" charset="0"/>
              </a:rPr>
              <a:t> </a:t>
            </a:r>
            <a:r>
              <a:rPr lang="en-US" sz="4000" b="1" dirty="0">
                <a:solidFill>
                  <a:schemeClr val="tx1"/>
                </a:solidFill>
                <a:latin typeface="Times New Roman" pitchFamily="18" charset="0"/>
              </a:rPr>
              <a:t>for </a:t>
            </a:r>
            <a:r>
              <a:rPr lang="en-US" sz="4000" b="1" dirty="0" smtClean="0">
                <a:solidFill>
                  <a:schemeClr val="tx1"/>
                </a:solidFill>
                <a:latin typeface="Times New Roman" pitchFamily="18" charset="0"/>
              </a:rPr>
              <a:t>Warehouse Two</a:t>
            </a:r>
            <a:endParaRPr lang="en-US" sz="4000" b="1" dirty="0"/>
          </a:p>
        </p:txBody>
      </p:sp>
      <p:pic>
        <p:nvPicPr>
          <p:cNvPr id="5" name="صورة 4"/>
          <p:cNvPicPr/>
          <p:nvPr/>
        </p:nvPicPr>
        <p:blipFill>
          <a:blip r:embed="rId2" cstate="print">
            <a:extLst>
              <a:ext uri="{28A0092B-C50C-407E-A947-70E740481C1C}">
                <a14:useLocalDpi xmlns:a14="http://schemas.microsoft.com/office/drawing/2010/main" val="0"/>
              </a:ext>
            </a:extLst>
          </a:blip>
          <a:stretch>
            <a:fillRect/>
          </a:stretch>
        </p:blipFill>
        <p:spPr>
          <a:xfrm>
            <a:off x="2643174" y="1928802"/>
            <a:ext cx="4086543" cy="4419600"/>
          </a:xfrm>
          <a:prstGeom prst="rect">
            <a:avLst/>
          </a:prstGeom>
        </p:spPr>
      </p:pic>
      <p:sp>
        <p:nvSpPr>
          <p:cNvPr id="6" name="عنصر نائب لرقم الشريحة 5"/>
          <p:cNvSpPr>
            <a:spLocks noGrp="1"/>
          </p:cNvSpPr>
          <p:nvPr>
            <p:ph type="sldNum" sz="quarter" idx="12"/>
          </p:nvPr>
        </p:nvSpPr>
        <p:spPr/>
        <p:txBody>
          <a:bodyPr>
            <a:normAutofit fontScale="85000" lnSpcReduction="20000"/>
          </a:bodyPr>
          <a:lstStyle/>
          <a:p>
            <a:fld id="{D6A6F7AB-1157-4DBC-AD05-2A835BA2786F}" type="slidenum">
              <a:rPr lang="en-US" smtClean="0"/>
              <a:pPr/>
              <a:t>17</a:t>
            </a:fld>
            <a:endParaRPr lang="en-US"/>
          </a:p>
        </p:txBody>
      </p:sp>
    </p:spTree>
    <p:extLst>
      <p:ext uri="{BB962C8B-B14F-4D97-AF65-F5344CB8AC3E}">
        <p14:creationId xmlns:p14="http://schemas.microsoft.com/office/powerpoint/2010/main" val="3523389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28600"/>
            <a:ext cx="9144000" cy="990600"/>
          </a:xfrm>
        </p:spPr>
        <p:txBody>
          <a:bodyPr>
            <a:noAutofit/>
          </a:bodyPr>
          <a:lstStyle/>
          <a:p>
            <a:pPr algn="ctr"/>
            <a:r>
              <a:rPr lang="en-US" sz="4000" b="1" dirty="0">
                <a:solidFill>
                  <a:schemeClr val="tx1"/>
                </a:solidFill>
                <a:latin typeface="Times New Roman" pitchFamily="18" charset="0"/>
              </a:rPr>
              <a:t>Current Situation for </a:t>
            </a:r>
            <a:r>
              <a:rPr lang="en-US" sz="4000" b="1" dirty="0" smtClean="0">
                <a:solidFill>
                  <a:schemeClr val="tx1"/>
                </a:solidFill>
                <a:latin typeface="Times New Roman" pitchFamily="18" charset="0"/>
              </a:rPr>
              <a:t>Warehouse Three </a:t>
            </a:r>
            <a:endParaRPr lang="en-US" sz="4000" b="1" dirty="0"/>
          </a:p>
        </p:txBody>
      </p:sp>
      <p:pic>
        <p:nvPicPr>
          <p:cNvPr id="4" name="عنصر نائب للمحتوى 3"/>
          <p:cNvPicPr>
            <a:picLocks noGrp="1"/>
          </p:cNvPicPr>
          <p:nvPr>
            <p:ph sz="quarter" idx="1"/>
          </p:nvPr>
        </p:nvPicPr>
        <p:blipFill>
          <a:blip r:embed="rId2">
            <a:extLst>
              <a:ext uri="{28A0092B-C50C-407E-A947-70E740481C1C}">
                <a14:useLocalDpi xmlns:a14="http://schemas.microsoft.com/office/drawing/2010/main" val="0"/>
              </a:ext>
            </a:extLst>
          </a:blip>
          <a:stretch>
            <a:fillRect/>
          </a:stretch>
        </p:blipFill>
        <p:spPr>
          <a:xfrm>
            <a:off x="494945" y="1752600"/>
            <a:ext cx="3769324" cy="4648200"/>
          </a:xfrm>
          <a:prstGeom prst="rect">
            <a:avLst/>
          </a:prstGeom>
        </p:spPr>
      </p:pic>
      <p:sp>
        <p:nvSpPr>
          <p:cNvPr id="13" name="سهم منحني إلى الأسفل 12"/>
          <p:cNvSpPr/>
          <p:nvPr/>
        </p:nvSpPr>
        <p:spPr>
          <a:xfrm>
            <a:off x="3429000" y="2895600"/>
            <a:ext cx="1600200" cy="5334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6" name="صورة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3657600"/>
            <a:ext cx="3657600" cy="2590800"/>
          </a:xfrm>
          <a:prstGeom prst="rect">
            <a:avLst/>
          </a:prstGeom>
        </p:spPr>
      </p:pic>
      <p:sp>
        <p:nvSpPr>
          <p:cNvPr id="6" name="عنصر نائب لرقم الشريحة 5"/>
          <p:cNvSpPr>
            <a:spLocks noGrp="1"/>
          </p:cNvSpPr>
          <p:nvPr>
            <p:ph type="sldNum" sz="quarter" idx="12"/>
          </p:nvPr>
        </p:nvSpPr>
        <p:spPr/>
        <p:txBody>
          <a:bodyPr>
            <a:normAutofit fontScale="85000" lnSpcReduction="20000"/>
          </a:bodyPr>
          <a:lstStyle/>
          <a:p>
            <a:fld id="{D6A6F7AB-1157-4DBC-AD05-2A835BA2786F}" type="slidenum">
              <a:rPr lang="en-US" smtClean="0"/>
              <a:pPr/>
              <a:t>18</a:t>
            </a:fld>
            <a:endParaRPr lang="en-US"/>
          </a:p>
        </p:txBody>
      </p:sp>
    </p:spTree>
    <p:extLst>
      <p:ext uri="{BB962C8B-B14F-4D97-AF65-F5344CB8AC3E}">
        <p14:creationId xmlns:p14="http://schemas.microsoft.com/office/powerpoint/2010/main" val="13995282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8520" y="228600"/>
            <a:ext cx="9252520" cy="990600"/>
          </a:xfrm>
        </p:spPr>
        <p:txBody>
          <a:bodyPr>
            <a:noAutofit/>
          </a:bodyPr>
          <a:lstStyle/>
          <a:p>
            <a:pPr algn="ctr"/>
            <a:r>
              <a:rPr lang="en-US" sz="4000" b="1" dirty="0">
                <a:solidFill>
                  <a:schemeClr val="tx1"/>
                </a:solidFill>
                <a:latin typeface="Times New Roman" pitchFamily="18" charset="0"/>
              </a:rPr>
              <a:t>Proposed  </a:t>
            </a:r>
            <a:r>
              <a:rPr lang="en-US" sz="4000" b="1" dirty="0" smtClean="0">
                <a:solidFill>
                  <a:schemeClr val="tx1"/>
                </a:solidFill>
                <a:latin typeface="Times New Roman" pitchFamily="18" charset="0"/>
              </a:rPr>
              <a:t>Situation </a:t>
            </a:r>
            <a:r>
              <a:rPr lang="en-US" sz="4000" b="1" dirty="0">
                <a:solidFill>
                  <a:schemeClr val="tx1"/>
                </a:solidFill>
                <a:latin typeface="Times New Roman" pitchFamily="18" charset="0"/>
              </a:rPr>
              <a:t>for </a:t>
            </a:r>
            <a:r>
              <a:rPr lang="en-US" sz="4000" b="1" dirty="0" smtClean="0">
                <a:solidFill>
                  <a:schemeClr val="tx1"/>
                </a:solidFill>
                <a:latin typeface="Times New Roman" pitchFamily="18" charset="0"/>
              </a:rPr>
              <a:t>Warehouse Three </a:t>
            </a:r>
            <a:endParaRPr lang="en-US" sz="4000" b="1" dirty="0"/>
          </a:p>
        </p:txBody>
      </p:sp>
      <p:pic>
        <p:nvPicPr>
          <p:cNvPr id="4" name="عنصر نائب للمحتوى 3"/>
          <p:cNvPicPr>
            <a:picLocks noGrp="1"/>
          </p:cNvPicPr>
          <p:nvPr>
            <p:ph sz="quarter" idx="1"/>
          </p:nvPr>
        </p:nvPicPr>
        <p:blipFill>
          <a:blip r:embed="rId2">
            <a:extLst>
              <a:ext uri="{28A0092B-C50C-407E-A947-70E740481C1C}">
                <a14:useLocalDpi xmlns:a14="http://schemas.microsoft.com/office/drawing/2010/main" val="0"/>
              </a:ext>
            </a:extLst>
          </a:blip>
          <a:stretch>
            <a:fillRect/>
          </a:stretch>
        </p:blipFill>
        <p:spPr>
          <a:xfrm>
            <a:off x="2000232" y="1571612"/>
            <a:ext cx="5334000" cy="5029200"/>
          </a:xfrm>
          <a:prstGeom prst="rect">
            <a:avLst/>
          </a:prstGeom>
        </p:spPr>
      </p:pic>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19</a:t>
            </a:fld>
            <a:endParaRPr lang="en-US"/>
          </a:p>
        </p:txBody>
      </p:sp>
    </p:spTree>
    <p:extLst>
      <p:ext uri="{BB962C8B-B14F-4D97-AF65-F5344CB8AC3E}">
        <p14:creationId xmlns:p14="http://schemas.microsoft.com/office/powerpoint/2010/main" val="2909326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Agenda</a:t>
            </a:r>
            <a:r>
              <a:rPr lang="en-US" b="1" dirty="0" smtClean="0">
                <a:solidFill>
                  <a:schemeClr val="tx1"/>
                </a:solidFill>
                <a:latin typeface="Times New Roman" pitchFamily="18" charset="0"/>
              </a:rPr>
              <a:t> </a:t>
            </a:r>
            <a:endParaRPr lang="en-US" b="1" dirty="0">
              <a:solidFill>
                <a:schemeClr val="tx1"/>
              </a:solidFill>
              <a:latin typeface="Times New Roman" pitchFamily="18" charset="0"/>
            </a:endParaRPr>
          </a:p>
        </p:txBody>
      </p:sp>
      <p:sp>
        <p:nvSpPr>
          <p:cNvPr id="3" name="Content Placeholder 2"/>
          <p:cNvSpPr>
            <a:spLocks noGrp="1"/>
          </p:cNvSpPr>
          <p:nvPr>
            <p:ph sz="quarter" idx="1"/>
          </p:nvPr>
        </p:nvSpPr>
        <p:spPr>
          <a:xfrm>
            <a:off x="612648" y="1524000"/>
            <a:ext cx="8153400" cy="5410200"/>
          </a:xfrm>
        </p:spPr>
        <p:txBody>
          <a:bodyPr>
            <a:noAutofit/>
          </a:bodyPr>
          <a:lstStyle/>
          <a:p>
            <a:r>
              <a:rPr lang="en-US" sz="2400" dirty="0" smtClean="0">
                <a:latin typeface="Times New Roman" pitchFamily="18" charset="0"/>
                <a:cs typeface="Times New Roman" pitchFamily="18" charset="0"/>
              </a:rPr>
              <a:t>Introduction</a:t>
            </a:r>
          </a:p>
          <a:p>
            <a:r>
              <a:rPr lang="en-US" sz="2400" dirty="0" smtClean="0">
                <a:latin typeface="Times New Roman" pitchFamily="18" charset="0"/>
                <a:cs typeface="Times New Roman" pitchFamily="18" charset="0"/>
              </a:rPr>
              <a:t>Objectives </a:t>
            </a:r>
          </a:p>
          <a:p>
            <a:r>
              <a:rPr lang="en-US" sz="2400" dirty="0" smtClean="0">
                <a:latin typeface="Times New Roman" pitchFamily="18" charset="0"/>
                <a:cs typeface="Times New Roman" pitchFamily="18" charset="0"/>
              </a:rPr>
              <a:t>Methodology</a:t>
            </a:r>
          </a:p>
          <a:p>
            <a:r>
              <a:rPr lang="en-US" sz="2400" dirty="0">
                <a:latin typeface="Times New Roman" pitchFamily="18" charset="0"/>
                <a:cs typeface="Times New Roman" pitchFamily="18" charset="0"/>
              </a:rPr>
              <a:t>Literature </a:t>
            </a:r>
            <a:r>
              <a:rPr lang="en-US" sz="2400" dirty="0" smtClean="0">
                <a:latin typeface="Times New Roman" pitchFamily="18" charset="0"/>
                <a:cs typeface="Times New Roman" pitchFamily="18" charset="0"/>
              </a:rPr>
              <a:t>Review</a:t>
            </a:r>
          </a:p>
          <a:p>
            <a:r>
              <a:rPr lang="en-US" sz="2400" dirty="0" smtClean="0">
                <a:latin typeface="Times New Roman" pitchFamily="18" charset="0"/>
                <a:cs typeface="Times New Roman" pitchFamily="18" charset="0"/>
              </a:rPr>
              <a:t>Calculation and Analysis</a:t>
            </a:r>
          </a:p>
          <a:p>
            <a:r>
              <a:rPr lang="en-US" sz="2400" dirty="0">
                <a:latin typeface="Times New Roman" pitchFamily="18" charset="0"/>
                <a:cs typeface="Times New Roman" pitchFamily="18" charset="0"/>
              </a:rPr>
              <a:t>Rack Structure Design</a:t>
            </a:r>
          </a:p>
          <a:p>
            <a:r>
              <a:rPr lang="en-US" sz="2400" dirty="0">
                <a:latin typeface="Times New Roman" pitchFamily="18" charset="0"/>
                <a:cs typeface="Times New Roman" pitchFamily="18" charset="0"/>
              </a:rPr>
              <a:t>Cost Analysis</a:t>
            </a:r>
          </a:p>
          <a:p>
            <a:r>
              <a:rPr lang="en-US" sz="2400" dirty="0" smtClean="0">
                <a:latin typeface="Times New Roman" pitchFamily="18" charset="0"/>
                <a:cs typeface="Times New Roman" pitchFamily="18" charset="0"/>
              </a:rPr>
              <a:t>Administration </a:t>
            </a:r>
            <a:r>
              <a:rPr lang="en-US" sz="2400" dirty="0">
                <a:latin typeface="Times New Roman" pitchFamily="18" charset="0"/>
                <a:cs typeface="Times New Roman" pitchFamily="18" charset="0"/>
              </a:rPr>
              <a:t>System  </a:t>
            </a:r>
          </a:p>
          <a:p>
            <a:r>
              <a:rPr lang="en-US" sz="2400" dirty="0">
                <a:latin typeface="Times New Roman" pitchFamily="18" charset="0"/>
                <a:cs typeface="Times New Roman" pitchFamily="18" charset="0"/>
              </a:rPr>
              <a:t>Conclusions and Recommendations  </a:t>
            </a:r>
          </a:p>
          <a:p>
            <a:endParaRPr lang="en-US" sz="2200" dirty="0" smtClean="0">
              <a:latin typeface="Times New Roman" pitchFamily="18" charset="0"/>
              <a:cs typeface="Times New Roman" pitchFamily="18" charset="0"/>
            </a:endParaRPr>
          </a:p>
          <a:p>
            <a:endParaRPr lang="en-US" sz="22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28600"/>
            <a:ext cx="9144000" cy="990600"/>
          </a:xfrm>
        </p:spPr>
        <p:txBody>
          <a:bodyPr>
            <a:noAutofit/>
          </a:bodyPr>
          <a:lstStyle/>
          <a:p>
            <a:pPr algn="ctr"/>
            <a:r>
              <a:rPr lang="en-US" sz="4000" b="1" dirty="0">
                <a:solidFill>
                  <a:schemeClr val="tx1"/>
                </a:solidFill>
                <a:latin typeface="Times New Roman" pitchFamily="18" charset="0"/>
              </a:rPr>
              <a:t>Current Situation for </a:t>
            </a:r>
            <a:r>
              <a:rPr lang="en-US" sz="4000" b="1" dirty="0" smtClean="0">
                <a:solidFill>
                  <a:schemeClr val="tx1"/>
                </a:solidFill>
                <a:latin typeface="Times New Roman" pitchFamily="18" charset="0"/>
              </a:rPr>
              <a:t>Warehouse four </a:t>
            </a:r>
            <a:endParaRPr lang="en-US" sz="4000" b="1" dirty="0"/>
          </a:p>
        </p:txBody>
      </p:sp>
      <p:pic>
        <p:nvPicPr>
          <p:cNvPr id="4" name="عنصر نائب للمحتوى 3" descr="store 4 before.PNG"/>
          <p:cNvPicPr>
            <a:picLocks noGrp="1"/>
          </p:cNvPicPr>
          <p:nvPr>
            <p:ph sz="quarter" idx="1"/>
          </p:nvPr>
        </p:nvPicPr>
        <p:blipFill>
          <a:blip r:embed="rId2" cstate="print"/>
          <a:stretch>
            <a:fillRect/>
          </a:stretch>
        </p:blipFill>
        <p:spPr>
          <a:xfrm>
            <a:off x="457200" y="1676400"/>
            <a:ext cx="3429000" cy="4876800"/>
          </a:xfrm>
          <a:prstGeom prst="rect">
            <a:avLst/>
          </a:prstGeom>
        </p:spPr>
      </p:pic>
      <p:sp>
        <p:nvSpPr>
          <p:cNvPr id="6" name="سهم منحني إلى الأسفل 5"/>
          <p:cNvSpPr/>
          <p:nvPr/>
        </p:nvSpPr>
        <p:spPr>
          <a:xfrm>
            <a:off x="3429000" y="3429000"/>
            <a:ext cx="1600200" cy="5334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599" y="4041694"/>
            <a:ext cx="3666667" cy="2435306"/>
          </a:xfrm>
          <a:prstGeom prst="rect">
            <a:avLst/>
          </a:prstGeom>
        </p:spPr>
      </p:pic>
      <p:sp>
        <p:nvSpPr>
          <p:cNvPr id="8" name="عنصر نائب لرقم الشريحة 7"/>
          <p:cNvSpPr>
            <a:spLocks noGrp="1"/>
          </p:cNvSpPr>
          <p:nvPr>
            <p:ph type="sldNum" sz="quarter" idx="12"/>
          </p:nvPr>
        </p:nvSpPr>
        <p:spPr/>
        <p:txBody>
          <a:bodyPr>
            <a:normAutofit fontScale="85000" lnSpcReduction="20000"/>
          </a:bodyPr>
          <a:lstStyle/>
          <a:p>
            <a:fld id="{D6A6F7AB-1157-4DBC-AD05-2A835BA2786F}" type="slidenum">
              <a:rPr lang="en-US" smtClean="0"/>
              <a:pPr/>
              <a:t>20</a:t>
            </a:fld>
            <a:endParaRPr lang="en-US"/>
          </a:p>
        </p:txBody>
      </p:sp>
    </p:spTree>
    <p:extLst>
      <p:ext uri="{BB962C8B-B14F-4D97-AF65-F5344CB8AC3E}">
        <p14:creationId xmlns:p14="http://schemas.microsoft.com/office/powerpoint/2010/main" val="27668071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28600"/>
            <a:ext cx="9144000" cy="990600"/>
          </a:xfrm>
        </p:spPr>
        <p:txBody>
          <a:bodyPr>
            <a:noAutofit/>
          </a:bodyPr>
          <a:lstStyle/>
          <a:p>
            <a:pPr algn="ctr"/>
            <a:r>
              <a:rPr lang="en-US" sz="4000" b="1" dirty="0">
                <a:solidFill>
                  <a:schemeClr val="tx1"/>
                </a:solidFill>
                <a:latin typeface="Times New Roman" pitchFamily="18" charset="0"/>
              </a:rPr>
              <a:t>Proposed S</a:t>
            </a:r>
            <a:r>
              <a:rPr lang="en-US" sz="4000" b="1" dirty="0" smtClean="0">
                <a:solidFill>
                  <a:schemeClr val="tx1"/>
                </a:solidFill>
                <a:latin typeface="Times New Roman" pitchFamily="18" charset="0"/>
              </a:rPr>
              <a:t>ituation </a:t>
            </a:r>
            <a:r>
              <a:rPr lang="en-US" sz="4000" b="1" dirty="0">
                <a:solidFill>
                  <a:schemeClr val="tx1"/>
                </a:solidFill>
                <a:latin typeface="Times New Roman" pitchFamily="18" charset="0"/>
              </a:rPr>
              <a:t>for </a:t>
            </a:r>
            <a:r>
              <a:rPr lang="en-US" sz="4000" b="1" dirty="0" smtClean="0">
                <a:solidFill>
                  <a:schemeClr val="tx1"/>
                </a:solidFill>
                <a:latin typeface="Times New Roman" pitchFamily="18" charset="0"/>
              </a:rPr>
              <a:t>Warehouse Four </a:t>
            </a:r>
            <a:endParaRPr lang="en-US" sz="4000" b="1" dirty="0"/>
          </a:p>
        </p:txBody>
      </p:sp>
      <p:pic>
        <p:nvPicPr>
          <p:cNvPr id="4" name="عنصر نائب للمحتوى 3"/>
          <p:cNvPicPr>
            <a:picLocks noGrp="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071802" y="1714488"/>
            <a:ext cx="3276600" cy="4648200"/>
          </a:xfrm>
          <a:prstGeom prst="rect">
            <a:avLst/>
          </a:prstGeom>
        </p:spPr>
      </p:pic>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21</a:t>
            </a:fld>
            <a:endParaRPr lang="en-US"/>
          </a:p>
        </p:txBody>
      </p:sp>
    </p:spTree>
    <p:extLst>
      <p:ext uri="{BB962C8B-B14F-4D97-AF65-F5344CB8AC3E}">
        <p14:creationId xmlns:p14="http://schemas.microsoft.com/office/powerpoint/2010/main" val="40885098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b="1" dirty="0" smtClean="0">
                <a:solidFill>
                  <a:schemeClr val="tx1"/>
                </a:solidFill>
                <a:latin typeface="Times New Roman" pitchFamily="18" charset="0"/>
              </a:rPr>
              <a:t>Main Warehouse </a:t>
            </a:r>
            <a:endParaRPr lang="en-US" b="1" dirty="0">
              <a:solidFill>
                <a:schemeClr val="tx1"/>
              </a:solidFill>
              <a:latin typeface="Times New Roman" pitchFamily="18" charset="0"/>
            </a:endParaRPr>
          </a:p>
        </p:txBody>
      </p:sp>
      <p:pic>
        <p:nvPicPr>
          <p:cNvPr id="8" name="صورة 7" descr="main store.PNG"/>
          <p:cNvPicPr/>
          <p:nvPr/>
        </p:nvPicPr>
        <p:blipFill>
          <a:blip r:embed="rId2" cstate="print"/>
          <a:stretch>
            <a:fillRect/>
          </a:stretch>
        </p:blipFill>
        <p:spPr>
          <a:xfrm>
            <a:off x="4648200" y="1676400"/>
            <a:ext cx="4233228" cy="4876800"/>
          </a:xfrm>
          <a:prstGeom prst="rect">
            <a:avLst/>
          </a:prstGeom>
        </p:spPr>
      </p:pic>
      <p:sp>
        <p:nvSpPr>
          <p:cNvPr id="9" name="مستطيل 8"/>
          <p:cNvSpPr/>
          <p:nvPr/>
        </p:nvSpPr>
        <p:spPr>
          <a:xfrm>
            <a:off x="457200" y="2000239"/>
            <a:ext cx="4400552" cy="4016484"/>
          </a:xfrm>
          <a:prstGeom prst="rect">
            <a:avLst/>
          </a:prstGeom>
        </p:spPr>
        <p:txBody>
          <a:bodyPr wrap="square">
            <a:spAutoFit/>
          </a:bodyPr>
          <a:lstStyle/>
          <a:p>
            <a:pPr>
              <a:lnSpc>
                <a:spcPct val="150000"/>
              </a:lnSpc>
              <a:buFont typeface="Arial" pitchFamily="34" charset="0"/>
              <a:buChar char="•"/>
            </a:pPr>
            <a:r>
              <a:rPr lang="en-US" sz="2400" dirty="0" smtClean="0">
                <a:latin typeface="Times New Roman" pitchFamily="18" charset="0"/>
                <a:cs typeface="Times New Roman" pitchFamily="18" charset="0"/>
              </a:rPr>
              <a:t> In </a:t>
            </a:r>
            <a:r>
              <a:rPr lang="en-US" sz="2400" dirty="0">
                <a:latin typeface="Times New Roman" pitchFamily="18" charset="0"/>
                <a:cs typeface="Times New Roman" pitchFamily="18" charset="0"/>
              </a:rPr>
              <a:t>this warehouse we use the system of ‘A, B, C’ that separate the warehouse area into three main regions depending on demand of the pallets from the production </a:t>
            </a:r>
            <a:r>
              <a:rPr lang="en-US" sz="2400" dirty="0" smtClean="0">
                <a:latin typeface="Times New Roman" pitchFamily="18" charset="0"/>
                <a:cs typeface="Times New Roman" pitchFamily="18" charset="0"/>
              </a:rPr>
              <a:t>line.</a:t>
            </a:r>
          </a:p>
          <a:p>
            <a:pPr>
              <a:lnSpc>
                <a:spcPct val="150000"/>
              </a:lnSpc>
            </a:pPr>
            <a:endParaRPr lang="en-US" sz="2600" dirty="0"/>
          </a:p>
        </p:txBody>
      </p:sp>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22</a:t>
            </a:fld>
            <a:endParaRPr lang="en-US"/>
          </a:p>
        </p:txBody>
      </p:sp>
    </p:spTree>
    <p:extLst>
      <p:ext uri="{BB962C8B-B14F-4D97-AF65-F5344CB8AC3E}">
        <p14:creationId xmlns:p14="http://schemas.microsoft.com/office/powerpoint/2010/main" val="28420366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600" b="1" dirty="0" smtClean="0">
                <a:solidFill>
                  <a:schemeClr val="tx1"/>
                </a:solidFill>
                <a:latin typeface="Times New Roman" pitchFamily="18" charset="0"/>
              </a:rPr>
              <a:t>Comparison Between Current Situation and Proposed Situation </a:t>
            </a:r>
            <a:endParaRPr lang="en-US" sz="3600" b="1" dirty="0">
              <a:solidFill>
                <a:schemeClr val="tx1"/>
              </a:solidFill>
              <a:latin typeface="Times New Roman" pitchFamily="18" charset="0"/>
            </a:endParaRPr>
          </a:p>
        </p:txBody>
      </p:sp>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23</a:t>
            </a:fld>
            <a:endParaRPr lang="en-US"/>
          </a:p>
        </p:txBody>
      </p:sp>
      <p:pic>
        <p:nvPicPr>
          <p:cNvPr id="8" name="عنصر نائب للمحتوى 7"/>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0" y="1604077"/>
            <a:ext cx="9036496" cy="5137291"/>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Rack Syste</a:t>
            </a:r>
            <a:r>
              <a:rPr lang="en-US" sz="4000" b="1" dirty="0">
                <a:solidFill>
                  <a:schemeClr val="tx1"/>
                </a:solidFill>
                <a:latin typeface="Times New Roman" pitchFamily="18" charset="0"/>
                <a:cs typeface="Times New Roman" pitchFamily="18" charset="0"/>
              </a:rPr>
              <a:t>m</a:t>
            </a:r>
          </a:p>
        </p:txBody>
      </p:sp>
      <p:sp>
        <p:nvSpPr>
          <p:cNvPr id="3" name="Content Placeholder 2"/>
          <p:cNvSpPr>
            <a:spLocks noGrp="1"/>
          </p:cNvSpPr>
          <p:nvPr>
            <p:ph sz="quarter" idx="1"/>
          </p:nvPr>
        </p:nvSpPr>
        <p:spPr>
          <a:xfrm>
            <a:off x="612648" y="1714488"/>
            <a:ext cx="8153400" cy="4305312"/>
          </a:xfrm>
        </p:spPr>
        <p:txBody>
          <a:bodyPr>
            <a:normAutofit/>
          </a:bodyPr>
          <a:lstStyle/>
          <a:p>
            <a:pPr>
              <a:lnSpc>
                <a:spcPct val="150000"/>
              </a:lnSpc>
            </a:pPr>
            <a:r>
              <a:rPr lang="en-US" sz="2400" dirty="0" smtClean="0">
                <a:latin typeface="Times New Roman" pitchFamily="18" charset="0"/>
                <a:cs typeface="Times New Roman" pitchFamily="18" charset="0"/>
              </a:rPr>
              <a:t>The rack system is the system we followed to solve the bulk store system problems, </a:t>
            </a:r>
          </a:p>
          <a:p>
            <a:pPr>
              <a:lnSpc>
                <a:spcPct val="150000"/>
              </a:lnSpc>
            </a:pPr>
            <a:r>
              <a:rPr lang="en-US" sz="2400" dirty="0" smtClean="0">
                <a:latin typeface="Times New Roman" pitchFamily="18" charset="0"/>
                <a:cs typeface="Times New Roman" pitchFamily="18" charset="0"/>
              </a:rPr>
              <a:t>Design shelves depends on the maximum dimensions [70*100] and weights for the pallets</a:t>
            </a:r>
          </a:p>
          <a:p>
            <a:pPr>
              <a:lnSpc>
                <a:spcPct val="150000"/>
              </a:lnSpc>
            </a:pPr>
            <a:r>
              <a:rPr lang="en-US" sz="2400" dirty="0" smtClean="0">
                <a:latin typeface="Times New Roman" pitchFamily="18" charset="0"/>
                <a:cs typeface="Times New Roman" pitchFamily="18" charset="0"/>
              </a:rPr>
              <a:t>Good arrangements for shelves to good utilization of the space </a:t>
            </a:r>
          </a:p>
          <a:p>
            <a:pPr>
              <a:lnSpc>
                <a:spcPct val="150000"/>
              </a:lnSpc>
            </a:pPr>
            <a:r>
              <a:rPr lang="en-US" sz="2400" dirty="0" smtClean="0">
                <a:latin typeface="Times New Roman" pitchFamily="18" charset="0"/>
                <a:cs typeface="Times New Roman" pitchFamily="18" charset="0"/>
              </a:rPr>
              <a:t>It will facilitate throughput and accessibility.</a:t>
            </a:r>
            <a:endParaRPr lang="en-US" sz="24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28600"/>
            <a:ext cx="8858280" cy="990600"/>
          </a:xfrm>
        </p:spPr>
        <p:txBody>
          <a:bodyPr>
            <a:noAutofit/>
          </a:bodyPr>
          <a:lstStyle/>
          <a:p>
            <a:pPr algn="ctr"/>
            <a:r>
              <a:rPr lang="en-US" sz="4000" b="1" dirty="0" smtClean="0">
                <a:solidFill>
                  <a:schemeClr val="tx1"/>
                </a:solidFill>
                <a:latin typeface="Times New Roman" pitchFamily="18" charset="0"/>
              </a:rPr>
              <a:t>Current Situation for Warehouse one </a:t>
            </a:r>
            <a:endParaRPr lang="en-US" sz="4000" b="1" dirty="0">
              <a:solidFill>
                <a:schemeClr val="tx1"/>
              </a:solidFill>
              <a:latin typeface="Times New Roman" pitchFamily="18" charset="0"/>
            </a:endParaRPr>
          </a:p>
        </p:txBody>
      </p:sp>
      <p:pic>
        <p:nvPicPr>
          <p:cNvPr id="4" name="عنصر نائب للمحتوى 3"/>
          <p:cNvPicPr>
            <a:picLocks noGrp="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52400" y="1556792"/>
            <a:ext cx="3886200" cy="5105400"/>
          </a:xfrm>
          <a:prstGeom prst="rect">
            <a:avLst/>
          </a:prstGeom>
        </p:spPr>
      </p:pic>
      <p:sp>
        <p:nvSpPr>
          <p:cNvPr id="16" name="سهم منحني إلى الأسفل 15"/>
          <p:cNvSpPr/>
          <p:nvPr/>
        </p:nvSpPr>
        <p:spPr>
          <a:xfrm>
            <a:off x="3429000" y="2895600"/>
            <a:ext cx="1600200" cy="5334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7" name="صورة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0" y="3501008"/>
            <a:ext cx="3657600" cy="2590800"/>
          </a:xfrm>
          <a:prstGeom prst="rect">
            <a:avLst/>
          </a:prstGeom>
        </p:spPr>
      </p:pic>
      <p:sp>
        <p:nvSpPr>
          <p:cNvPr id="6" name="عنصر نائب لرقم الشريحة 5"/>
          <p:cNvSpPr>
            <a:spLocks noGrp="1"/>
          </p:cNvSpPr>
          <p:nvPr>
            <p:ph type="sldNum" sz="quarter" idx="12"/>
          </p:nvPr>
        </p:nvSpPr>
        <p:spPr/>
        <p:txBody>
          <a:bodyPr>
            <a:normAutofit fontScale="85000" lnSpcReduction="20000"/>
          </a:bodyPr>
          <a:lstStyle/>
          <a:p>
            <a:fld id="{D6A6F7AB-1157-4DBC-AD05-2A835BA2786F}" type="slidenum">
              <a:rPr lang="en-US" smtClean="0"/>
              <a:pPr/>
              <a:t>25</a:t>
            </a:fld>
            <a:endParaRPr lang="en-US"/>
          </a:p>
        </p:txBody>
      </p:sp>
    </p:spTree>
    <p:extLst>
      <p:ext uri="{BB962C8B-B14F-4D97-AF65-F5344CB8AC3E}">
        <p14:creationId xmlns:p14="http://schemas.microsoft.com/office/powerpoint/2010/main" val="8010236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4"/>
          <p:cNvSpPr>
            <a:spLocks noGrp="1"/>
          </p:cNvSpPr>
          <p:nvPr>
            <p:ph sz="quarter" idx="1"/>
          </p:nvPr>
        </p:nvSpPr>
        <p:spPr>
          <a:xfrm>
            <a:off x="612648" y="1556792"/>
            <a:ext cx="8153400" cy="4495800"/>
          </a:xfrm>
        </p:spPr>
        <p:txBody>
          <a:bodyPr/>
          <a:lstStyle/>
          <a:p>
            <a:pPr algn="ctr">
              <a:buNone/>
            </a:pPr>
            <a:r>
              <a:rPr lang="en-US" dirty="0" smtClean="0"/>
              <a:t> </a:t>
            </a:r>
            <a:endParaRPr lang="en-US" sz="3000" dirty="0">
              <a:solidFill>
                <a:schemeClr val="accent1">
                  <a:lumMod val="50000"/>
                </a:schemeClr>
              </a:solidFill>
            </a:endParaRPr>
          </a:p>
        </p:txBody>
      </p:sp>
      <p:pic>
        <p:nvPicPr>
          <p:cNvPr id="14337" name="Picture 1" descr="C:\Users\MT2X\Desktop\edkwdkl,lsx.PNG"/>
          <p:cNvPicPr>
            <a:picLocks noChangeAspect="1" noChangeArrowheads="1"/>
          </p:cNvPicPr>
          <p:nvPr/>
        </p:nvPicPr>
        <p:blipFill>
          <a:blip r:embed="rId2"/>
          <a:srcRect/>
          <a:stretch>
            <a:fillRect/>
          </a:stretch>
        </p:blipFill>
        <p:spPr bwMode="auto">
          <a:xfrm>
            <a:off x="1295399" y="152401"/>
            <a:ext cx="6407573" cy="6705600"/>
          </a:xfrm>
          <a:prstGeom prst="rect">
            <a:avLst/>
          </a:prstGeom>
          <a:noFill/>
        </p:spPr>
      </p:pic>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28600"/>
            <a:ext cx="9144000" cy="990600"/>
          </a:xfrm>
        </p:spPr>
        <p:txBody>
          <a:bodyPr>
            <a:noAutofit/>
          </a:bodyPr>
          <a:lstStyle/>
          <a:p>
            <a:pPr algn="ctr"/>
            <a:r>
              <a:rPr lang="en-US" sz="4000" b="1" dirty="0" smtClean="0">
                <a:solidFill>
                  <a:schemeClr val="tx1"/>
                </a:solidFill>
                <a:latin typeface="Times New Roman" pitchFamily="18" charset="0"/>
                <a:cs typeface="Times New Roman" pitchFamily="18" charset="0"/>
              </a:rPr>
              <a:t>Performance Indicator in Warehouse One</a:t>
            </a:r>
            <a:endParaRPr lang="en-US" sz="4000" b="1" dirty="0">
              <a:solidFill>
                <a:schemeClr val="tx1"/>
              </a:solidFill>
              <a:latin typeface="Times New Roman" pitchFamily="18" charset="0"/>
              <a:cs typeface="Times New Roman" pitchFamily="18" charset="0"/>
            </a:endParaRPr>
          </a:p>
        </p:txBody>
      </p:sp>
      <p:pic>
        <p:nvPicPr>
          <p:cNvPr id="4" name="عنصر نائب للمحتوى 3" descr="rack.PNG"/>
          <p:cNvPicPr>
            <a:picLocks noGrp="1" noChangeAspect="1"/>
          </p:cNvPicPr>
          <p:nvPr>
            <p:ph sz="quarter" idx="1"/>
          </p:nvPr>
        </p:nvPicPr>
        <p:blipFill>
          <a:blip r:embed="rId2"/>
          <a:stretch>
            <a:fillRect/>
          </a:stretch>
        </p:blipFill>
        <p:spPr>
          <a:xfrm>
            <a:off x="685800" y="1981200"/>
            <a:ext cx="7848600" cy="4114800"/>
          </a:xfrm>
        </p:spPr>
      </p:pic>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Summery of Rack System</a:t>
            </a:r>
            <a:endParaRPr lang="en-US" sz="4000" b="1" dirty="0">
              <a:solidFill>
                <a:schemeClr val="tx1"/>
              </a:solidFill>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28</a:t>
            </a:fld>
            <a:endParaRPr lang="en-US"/>
          </a:p>
        </p:txBody>
      </p:sp>
      <p:sp>
        <p:nvSpPr>
          <p:cNvPr id="4" name="عنصر نائب للمحتوى 3"/>
          <p:cNvSpPr>
            <a:spLocks noGrp="1"/>
          </p:cNvSpPr>
          <p:nvPr>
            <p:ph sz="quarter" idx="1"/>
          </p:nvPr>
        </p:nvSpPr>
        <p:spPr>
          <a:xfrm>
            <a:off x="612648" y="2708920"/>
            <a:ext cx="8153400" cy="1944216"/>
          </a:xfrm>
        </p:spPr>
        <p:txBody>
          <a:bodyPr/>
          <a:lstStyle/>
          <a:p>
            <a:pPr>
              <a:lnSpc>
                <a:spcPct val="150000"/>
              </a:lnSpc>
            </a:pPr>
            <a:r>
              <a:rPr lang="en-US" sz="2400" dirty="0">
                <a:latin typeface="Times New Roman" pitchFamily="18" charset="0"/>
                <a:cs typeface="Times New Roman" pitchFamily="18" charset="0"/>
              </a:rPr>
              <a:t>There is an improvement in storage capacity and </a:t>
            </a:r>
            <a:r>
              <a:rPr lang="en-US" sz="2400" dirty="0" smtClean="0">
                <a:latin typeface="Times New Roman" pitchFamily="18" charset="0"/>
                <a:cs typeface="Times New Roman" pitchFamily="18" charset="0"/>
              </a:rPr>
              <a:t>throughout</a:t>
            </a:r>
          </a:p>
          <a:p>
            <a:pPr>
              <a:lnSpc>
                <a:spcPct val="150000"/>
              </a:lnSpc>
            </a:pPr>
            <a:r>
              <a:rPr lang="en-US" sz="2400" dirty="0" smtClean="0">
                <a:latin typeface="Times New Roman" pitchFamily="18" charset="0"/>
                <a:cs typeface="Times New Roman" pitchFamily="18" charset="0"/>
              </a:rPr>
              <a:t>Solving bulk storage problem</a:t>
            </a:r>
          </a:p>
          <a:p>
            <a:pPr marL="0" indent="0">
              <a:lnSpc>
                <a:spcPct val="150000"/>
              </a:lnSpc>
              <a:buNone/>
            </a:pPr>
            <a:endParaRPr lang="en-US" sz="24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15686650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rPr>
              <a:t>SAP Analysis</a:t>
            </a:r>
            <a:endParaRPr lang="en-US" sz="4000" b="1" dirty="0">
              <a:solidFill>
                <a:schemeClr val="tx1"/>
              </a:solidFill>
              <a:latin typeface="Times New Roman" pitchFamily="18" charset="0"/>
            </a:endParaRPr>
          </a:p>
        </p:txBody>
      </p:sp>
      <p:pic>
        <p:nvPicPr>
          <p:cNvPr id="4" name="عنصر نائب للمحتوى 3"/>
          <p:cNvPicPr>
            <a:picLocks noGrp="1"/>
          </p:cNvPicPr>
          <p:nvPr>
            <p:ph sz="quarter" idx="1"/>
          </p:nvPr>
        </p:nvPicPr>
        <p:blipFill>
          <a:blip r:embed="rId2">
            <a:extLst>
              <a:ext uri="{28A0092B-C50C-407E-A947-70E740481C1C}">
                <a14:useLocalDpi xmlns:a14="http://schemas.microsoft.com/office/drawing/2010/main" val="0"/>
              </a:ext>
            </a:extLst>
          </a:blip>
          <a:stretch>
            <a:fillRect/>
          </a:stretch>
        </p:blipFill>
        <p:spPr>
          <a:xfrm>
            <a:off x="685800" y="1752600"/>
            <a:ext cx="7924800" cy="4572000"/>
          </a:xfrm>
          <a:prstGeom prst="rect">
            <a:avLst/>
          </a:prstGeom>
        </p:spPr>
      </p:pic>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447800"/>
            <a:ext cx="9144000" cy="2514600"/>
          </a:xfrm>
        </p:spPr>
        <p:txBody>
          <a:bodyPr>
            <a:noAutofit/>
          </a:bodyPr>
          <a:lstStyle/>
          <a:p>
            <a:pPr algn="ctr">
              <a:lnSpc>
                <a:spcPct val="150000"/>
              </a:lnSpc>
            </a:pPr>
            <a:r>
              <a:rPr lang="en-US" sz="4000" b="1" dirty="0" smtClean="0">
                <a:solidFill>
                  <a:schemeClr val="tx1"/>
                </a:solidFill>
                <a:latin typeface="Times New Roman" pitchFamily="18" charset="0"/>
                <a:cs typeface="Times New Roman" pitchFamily="18" charset="0"/>
              </a:rPr>
              <a:t>History of</a:t>
            </a:r>
            <a:br>
              <a:rPr lang="en-US" sz="4000" b="1" dirty="0" smtClean="0">
                <a:solidFill>
                  <a:schemeClr val="tx1"/>
                </a:solidFill>
                <a:latin typeface="Times New Roman" pitchFamily="18" charset="0"/>
                <a:cs typeface="Times New Roman" pitchFamily="18" charset="0"/>
              </a:rPr>
            </a:br>
            <a:r>
              <a:rPr lang="en-US" sz="4000" b="1" dirty="0" smtClean="0">
                <a:solidFill>
                  <a:schemeClr val="tx1"/>
                </a:solidFill>
                <a:latin typeface="Times New Roman" pitchFamily="18" charset="0"/>
                <a:cs typeface="Times New Roman" pitchFamily="18" charset="0"/>
              </a:rPr>
              <a:t>A. R. Hijjawi And Sons Company</a:t>
            </a:r>
            <a:endParaRPr lang="en-US" sz="4000" b="1" dirty="0">
              <a:solidFill>
                <a:schemeClr val="tx1"/>
              </a:solidFill>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D6A6F7AB-1157-4DBC-AD05-2A835BA2786F}"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a:solidFill>
                  <a:schemeClr val="tx1"/>
                </a:solidFill>
                <a:latin typeface="Times New Roman" pitchFamily="18" charset="0"/>
                <a:cs typeface="Times New Roman" pitchFamily="18" charset="0"/>
              </a:rPr>
              <a:t>Cost Analysis for Rack System </a:t>
            </a:r>
            <a:endParaRPr lang="en-US" sz="4000" dirty="0"/>
          </a:p>
        </p:txBody>
      </p:sp>
      <p:sp>
        <p:nvSpPr>
          <p:cNvPr id="3" name="عنصر نائب للمحتوى 2"/>
          <p:cNvSpPr>
            <a:spLocks noGrp="1"/>
          </p:cNvSpPr>
          <p:nvPr>
            <p:ph sz="quarter" idx="1"/>
          </p:nvPr>
        </p:nvSpPr>
        <p:spPr>
          <a:xfrm>
            <a:off x="612648" y="2514600"/>
            <a:ext cx="8153400" cy="3581400"/>
          </a:xfrm>
        </p:spPr>
        <p:txBody>
          <a:bodyPr>
            <a:normAutofit/>
          </a:bodyPr>
          <a:lstStyle/>
          <a:p>
            <a:pPr>
              <a:lnSpc>
                <a:spcPct val="150000"/>
              </a:lnSpc>
            </a:pPr>
            <a:r>
              <a:rPr lang="en-US" sz="2400" dirty="0" smtClean="0">
                <a:latin typeface="Times New Roman" pitchFamily="18" charset="0"/>
                <a:cs typeface="Times New Roman" pitchFamily="18" charset="0"/>
              </a:rPr>
              <a:t>Calculating </a:t>
            </a:r>
            <a:r>
              <a:rPr lang="en-US" sz="2400" dirty="0">
                <a:latin typeface="Times New Roman" pitchFamily="18" charset="0"/>
                <a:cs typeface="Times New Roman" pitchFamily="18" charset="0"/>
              </a:rPr>
              <a:t>total cost and benefit for building rack system in Warehouse One. The cost include structure cost that contains: cast iron grade 50(columns and beams), slabs, screws, </a:t>
            </a:r>
            <a:r>
              <a:rPr lang="en-US" sz="2400" dirty="0" smtClean="0">
                <a:latin typeface="Times New Roman" pitchFamily="18" charset="0"/>
                <a:cs typeface="Times New Roman" pitchFamily="18" charset="0"/>
              </a:rPr>
              <a:t>plates and </a:t>
            </a:r>
            <a:r>
              <a:rPr lang="en-US" sz="2400" dirty="0">
                <a:latin typeface="Times New Roman" pitchFamily="18" charset="0"/>
                <a:cs typeface="Times New Roman" pitchFamily="18" charset="0"/>
              </a:rPr>
              <a:t>welding </a:t>
            </a:r>
            <a:r>
              <a:rPr lang="en-US" sz="2400" dirty="0" smtClean="0">
                <a:latin typeface="Times New Roman" pitchFamily="18" charset="0"/>
                <a:cs typeface="Times New Roman" pitchFamily="18" charset="0"/>
              </a:rPr>
              <a:t>rods.</a:t>
            </a:r>
            <a:endParaRPr lang="en-US" sz="24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30</a:t>
            </a:fld>
            <a:endParaRPr lang="en-US"/>
          </a:p>
        </p:txBody>
      </p:sp>
    </p:spTree>
    <p:extLst>
      <p:ext uri="{BB962C8B-B14F-4D97-AF65-F5344CB8AC3E}">
        <p14:creationId xmlns:p14="http://schemas.microsoft.com/office/powerpoint/2010/main" val="32835902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smtClean="0">
                <a:solidFill>
                  <a:schemeClr val="tx1"/>
                </a:solidFill>
                <a:latin typeface="Times New Roman" pitchFamily="18" charset="0"/>
                <a:cs typeface="Times New Roman" pitchFamily="18" charset="0"/>
              </a:rPr>
              <a:t>Quantitative Analysis for The Cost of The Rack System</a:t>
            </a:r>
            <a:endParaRPr lang="en-US" sz="3200" b="1"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188431" y="1600200"/>
            <a:ext cx="8153400" cy="4495800"/>
          </a:xfrm>
        </p:spPr>
        <p:txBody>
          <a:bodyPr>
            <a:normAutofit/>
          </a:bodyPr>
          <a:lstStyle/>
          <a:p>
            <a:r>
              <a:rPr lang="en-US" sz="2400" dirty="0" smtClean="0">
                <a:latin typeface="Times New Roman" pitchFamily="18" charset="0"/>
                <a:cs typeface="Times New Roman" pitchFamily="18" charset="0"/>
              </a:rPr>
              <a:t>Rack system cost </a:t>
            </a:r>
            <a:endParaRPr lang="en-US" sz="2400" dirty="0">
              <a:latin typeface="Times New Roman" pitchFamily="18" charset="0"/>
              <a:cs typeface="Times New Roman" pitchFamily="18" charset="0"/>
            </a:endParaRPr>
          </a:p>
        </p:txBody>
      </p:sp>
      <p:pic>
        <p:nvPicPr>
          <p:cNvPr id="4" name="صورة 3" descr="cost 11.PNG"/>
          <p:cNvPicPr>
            <a:picLocks noChangeAspect="1"/>
          </p:cNvPicPr>
          <p:nvPr/>
        </p:nvPicPr>
        <p:blipFill>
          <a:blip r:embed="rId2"/>
          <a:stretch>
            <a:fillRect/>
          </a:stretch>
        </p:blipFill>
        <p:spPr>
          <a:xfrm>
            <a:off x="207481" y="2209800"/>
            <a:ext cx="8591904" cy="2514600"/>
          </a:xfrm>
          <a:prstGeom prst="rect">
            <a:avLst/>
          </a:prstGeom>
        </p:spPr>
      </p:pic>
      <p:sp>
        <p:nvSpPr>
          <p:cNvPr id="5" name="عنصر نائب للمحتوى 2"/>
          <p:cNvSpPr txBox="1">
            <a:spLocks/>
          </p:cNvSpPr>
          <p:nvPr/>
        </p:nvSpPr>
        <p:spPr>
          <a:xfrm>
            <a:off x="207481" y="4838700"/>
            <a:ext cx="8153400" cy="16383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Font typeface="Wingdings"/>
              <a:buNone/>
            </a:pPr>
            <a:r>
              <a:rPr lang="en-US" sz="2400" dirty="0" smtClean="0">
                <a:latin typeface="Times New Roman" pitchFamily="18" charset="0"/>
                <a:cs typeface="Times New Roman" pitchFamily="18" charset="0"/>
              </a:rPr>
              <a:t>Additional costs</a:t>
            </a:r>
          </a:p>
          <a:p>
            <a:r>
              <a:rPr lang="en-US" sz="2400" dirty="0" smtClean="0">
                <a:latin typeface="Times New Roman" pitchFamily="18" charset="0"/>
                <a:cs typeface="Times New Roman" pitchFamily="18" charset="0"/>
              </a:rPr>
              <a:t>Installation cost= 1496 NIS</a:t>
            </a:r>
          </a:p>
          <a:p>
            <a:r>
              <a:rPr lang="en-US" sz="2400" dirty="0" smtClean="0">
                <a:latin typeface="Times New Roman" pitchFamily="18" charset="0"/>
                <a:cs typeface="Times New Roman" pitchFamily="18" charset="0"/>
              </a:rPr>
              <a:t>Painting cost </a:t>
            </a:r>
            <a:r>
              <a:rPr lang="en-US" sz="2400" dirty="0" smtClean="0"/>
              <a:t>=</a:t>
            </a:r>
            <a:r>
              <a:rPr lang="en-US" sz="2400" dirty="0" smtClean="0">
                <a:latin typeface="Times New Roman" pitchFamily="18" charset="0"/>
                <a:cs typeface="Times New Roman" pitchFamily="18" charset="0"/>
              </a:rPr>
              <a:t>8636 NIS</a:t>
            </a:r>
            <a:endParaRPr lang="en-US" sz="2400" dirty="0">
              <a:latin typeface="Times New Roman" pitchFamily="18" charset="0"/>
              <a:cs typeface="Times New Roman" pitchFamily="18" charset="0"/>
            </a:endParaRPr>
          </a:p>
        </p:txBody>
      </p:sp>
      <p:sp>
        <p:nvSpPr>
          <p:cNvPr id="6" name="عنصر نائب لرقم الشريحة 5"/>
          <p:cNvSpPr>
            <a:spLocks noGrp="1"/>
          </p:cNvSpPr>
          <p:nvPr>
            <p:ph type="sldNum" sz="quarter" idx="12"/>
          </p:nvPr>
        </p:nvSpPr>
        <p:spPr/>
        <p:txBody>
          <a:bodyPr>
            <a:normAutofit fontScale="85000" lnSpcReduction="20000"/>
          </a:bodyPr>
          <a:lstStyle/>
          <a:p>
            <a:fld id="{D6A6F7AB-1157-4DBC-AD05-2A835BA2786F}"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Cash Flow Diagram</a:t>
            </a:r>
            <a:endParaRPr lang="en-US" sz="4000" b="1" dirty="0">
              <a:solidFill>
                <a:schemeClr val="tx1"/>
              </a:solidFill>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32</a:t>
            </a:fld>
            <a:endParaRPr lang="en-US"/>
          </a:p>
        </p:txBody>
      </p:sp>
      <p:pic>
        <p:nvPicPr>
          <p:cNvPr id="8" name="عنصر نائب للمحتوى 7"/>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67544" y="1988840"/>
            <a:ext cx="8153400" cy="4176464"/>
          </a:xfrm>
        </p:spPr>
      </p:pic>
    </p:spTree>
    <p:extLst>
      <p:ext uri="{BB962C8B-B14F-4D97-AF65-F5344CB8AC3E}">
        <p14:creationId xmlns:p14="http://schemas.microsoft.com/office/powerpoint/2010/main" val="20702494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Total Annual Cost</a:t>
            </a:r>
            <a:endParaRPr lang="en-US" sz="4000" b="1" dirty="0">
              <a:solidFill>
                <a:schemeClr val="tx1"/>
              </a:solidFill>
              <a:latin typeface="Times New Roman" pitchFamily="18" charset="0"/>
              <a:cs typeface="Times New Roman" pitchFamily="18" charset="0"/>
            </a:endParaRPr>
          </a:p>
        </p:txBody>
      </p:sp>
      <p:sp>
        <p:nvSpPr>
          <p:cNvPr id="5" name="مربع نص 4"/>
          <p:cNvSpPr txBox="1"/>
          <p:nvPr/>
        </p:nvSpPr>
        <p:spPr>
          <a:xfrm>
            <a:off x="228600" y="4114800"/>
            <a:ext cx="3886200" cy="1133965"/>
          </a:xfrm>
          <a:prstGeom prst="rect">
            <a:avLst/>
          </a:prstGeom>
          <a:noFill/>
        </p:spPr>
        <p:txBody>
          <a:bodyPr wrap="square" rtlCol="0">
            <a:spAutoFit/>
          </a:bodyPr>
          <a:lstStyle/>
          <a:p>
            <a:pPr>
              <a:lnSpc>
                <a:spcPct val="150000"/>
              </a:lnSpc>
            </a:pPr>
            <a:r>
              <a:rPr lang="en-US" sz="2400" dirty="0" smtClean="0">
                <a:latin typeface="Times New Roman" pitchFamily="18" charset="0"/>
                <a:cs typeface="Times New Roman" pitchFamily="18" charset="0"/>
              </a:rPr>
              <a:t>S implied &gt; S estimated </a:t>
            </a:r>
          </a:p>
          <a:p>
            <a:pPr>
              <a:lnSpc>
                <a:spcPct val="150000"/>
              </a:lnSpc>
            </a:pPr>
            <a:r>
              <a:rPr lang="en-US" sz="2400" dirty="0" smtClean="0">
                <a:latin typeface="Times New Roman" pitchFamily="18" charset="0"/>
                <a:cs typeface="Times New Roman" pitchFamily="18" charset="0"/>
              </a:rPr>
              <a:t>Unnecessary to stop charging </a:t>
            </a:r>
            <a:endParaRPr lang="en-US" sz="2400" dirty="0">
              <a:latin typeface="Times New Roman" pitchFamily="18" charset="0"/>
              <a:cs typeface="Times New Roman" pitchFamily="18" charset="0"/>
            </a:endParaRPr>
          </a:p>
        </p:txBody>
      </p:sp>
      <p:sp>
        <p:nvSpPr>
          <p:cNvPr id="6" name="مربع نص 5"/>
          <p:cNvSpPr txBox="1"/>
          <p:nvPr/>
        </p:nvSpPr>
        <p:spPr>
          <a:xfrm>
            <a:off x="304800" y="1928802"/>
            <a:ext cx="4124324" cy="1754326"/>
          </a:xfrm>
          <a:prstGeom prst="rect">
            <a:avLst/>
          </a:prstGeom>
          <a:noFill/>
        </p:spPr>
        <p:txBody>
          <a:bodyPr wrap="square" rtlCol="0">
            <a:spAutoFit/>
          </a:bodyPr>
          <a:lstStyle/>
          <a:p>
            <a:pPr>
              <a:lnSpc>
                <a:spcPct val="150000"/>
              </a:lnSpc>
            </a:pPr>
            <a:r>
              <a:rPr lang="en-US" sz="2400" dirty="0" smtClean="0">
                <a:latin typeface="Times New Roman" pitchFamily="18" charset="0"/>
                <a:cs typeface="Times New Roman" pitchFamily="18" charset="0"/>
              </a:rPr>
              <a:t>Total annual cost = 3848 NIS</a:t>
            </a:r>
          </a:p>
          <a:p>
            <a:pPr>
              <a:lnSpc>
                <a:spcPct val="150000"/>
              </a:lnSpc>
            </a:pPr>
            <a:r>
              <a:rPr lang="en-US" sz="2400" dirty="0" smtClean="0">
                <a:latin typeface="Times New Roman" pitchFamily="18" charset="0"/>
                <a:cs typeface="Times New Roman" pitchFamily="18" charset="0"/>
              </a:rPr>
              <a:t>But the cost in month equal 321 NIS</a:t>
            </a:r>
            <a:endParaRPr lang="en-US" sz="2400" dirty="0">
              <a:latin typeface="Times New Roman" pitchFamily="18" charset="0"/>
              <a:cs typeface="Times New Roman" pitchFamily="18" charset="0"/>
            </a:endParaRPr>
          </a:p>
        </p:txBody>
      </p:sp>
      <p:pic>
        <p:nvPicPr>
          <p:cNvPr id="8" name="عنصر نائب للمحتوى 7" descr="cost 2.PNG"/>
          <p:cNvPicPr>
            <a:picLocks noGrp="1" noChangeAspect="1"/>
          </p:cNvPicPr>
          <p:nvPr>
            <p:ph sz="quarter" idx="1"/>
          </p:nvPr>
        </p:nvPicPr>
        <p:blipFill>
          <a:blip r:embed="rId2"/>
          <a:stretch>
            <a:fillRect/>
          </a:stretch>
        </p:blipFill>
        <p:spPr>
          <a:xfrm>
            <a:off x="4800600" y="1676400"/>
            <a:ext cx="4039015" cy="4800600"/>
          </a:xfrm>
        </p:spPr>
      </p:pic>
      <p:sp>
        <p:nvSpPr>
          <p:cNvPr id="7" name="عنصر نائب لرقم الشريحة 6"/>
          <p:cNvSpPr>
            <a:spLocks noGrp="1"/>
          </p:cNvSpPr>
          <p:nvPr>
            <p:ph type="sldNum" sz="quarter" idx="12"/>
          </p:nvPr>
        </p:nvSpPr>
        <p:spPr/>
        <p:txBody>
          <a:bodyPr>
            <a:normAutofit fontScale="85000" lnSpcReduction="20000"/>
          </a:bodyPr>
          <a:lstStyle/>
          <a:p>
            <a:fld id="{D6A6F7AB-1157-4DBC-AD05-2A835BA2786F}"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457200"/>
            <a:ext cx="8153400" cy="685800"/>
          </a:xfrm>
        </p:spPr>
        <p:txBody>
          <a:bodyPr>
            <a:noAutofit/>
          </a:bodyPr>
          <a:lstStyle/>
          <a:p>
            <a:pPr algn="ctr"/>
            <a:r>
              <a:rPr lang="en-US" sz="4000" b="1" dirty="0" smtClean="0">
                <a:solidFill>
                  <a:schemeClr val="tx1"/>
                </a:solidFill>
                <a:latin typeface="Times New Roman" pitchFamily="18" charset="0"/>
                <a:cs typeface="Times New Roman" pitchFamily="18" charset="0"/>
              </a:rPr>
              <a:t>Warehouse Administration </a:t>
            </a:r>
            <a:r>
              <a:rPr lang="en-US" sz="4000" b="1" dirty="0">
                <a:solidFill>
                  <a:schemeClr val="tx1"/>
                </a:solidFill>
                <a:latin typeface="Times New Roman" pitchFamily="18" charset="0"/>
                <a:cs typeface="Times New Roman" pitchFamily="18" charset="0"/>
              </a:rPr>
              <a:t>S</a:t>
            </a:r>
            <a:r>
              <a:rPr lang="en-US" sz="4000" b="1" dirty="0" smtClean="0">
                <a:solidFill>
                  <a:schemeClr val="tx1"/>
                </a:solidFill>
                <a:latin typeface="Times New Roman" pitchFamily="18" charset="0"/>
                <a:cs typeface="Times New Roman" pitchFamily="18" charset="0"/>
              </a:rPr>
              <a:t>ystem </a:t>
            </a:r>
            <a:endParaRPr lang="en-US" sz="4000" dirty="0"/>
          </a:p>
        </p:txBody>
      </p:sp>
      <p:sp>
        <p:nvSpPr>
          <p:cNvPr id="3" name="عنصر نائب للمحتوى 2"/>
          <p:cNvSpPr>
            <a:spLocks noGrp="1"/>
          </p:cNvSpPr>
          <p:nvPr>
            <p:ph sz="quarter" idx="1"/>
          </p:nvPr>
        </p:nvSpPr>
        <p:spPr>
          <a:xfrm>
            <a:off x="612648" y="2362200"/>
            <a:ext cx="8153400" cy="3733800"/>
          </a:xfrm>
        </p:spPr>
        <p:txBody>
          <a:bodyPr>
            <a:normAutofit/>
          </a:bodyPr>
          <a:lstStyle/>
          <a:p>
            <a:pPr>
              <a:lnSpc>
                <a:spcPct val="150000"/>
              </a:lnSpc>
            </a:pPr>
            <a:r>
              <a:rPr lang="en-US" sz="2400" dirty="0">
                <a:latin typeface="Times New Roman" pitchFamily="18" charset="0"/>
                <a:cs typeface="Times New Roman" pitchFamily="18" charset="0"/>
              </a:rPr>
              <a:t>We will build </a:t>
            </a:r>
            <a:r>
              <a:rPr lang="en-US" sz="2400" dirty="0" smtClean="0">
                <a:latin typeface="Times New Roman" pitchFamily="18" charset="0"/>
                <a:cs typeface="Times New Roman" pitchFamily="18" charset="0"/>
              </a:rPr>
              <a:t>administrative </a:t>
            </a:r>
            <a:r>
              <a:rPr lang="en-US" sz="2400" dirty="0">
                <a:latin typeface="Times New Roman" pitchFamily="18" charset="0"/>
                <a:cs typeface="Times New Roman" pitchFamily="18" charset="0"/>
              </a:rPr>
              <a:t>system to organize storage process, and link main warehouse </a:t>
            </a:r>
            <a:r>
              <a:rPr lang="en-US" sz="2400" dirty="0" smtClean="0">
                <a:latin typeface="Times New Roman" pitchFamily="18" charset="0"/>
                <a:cs typeface="Times New Roman" pitchFamily="18" charset="0"/>
              </a:rPr>
              <a:t>with </a:t>
            </a:r>
            <a:r>
              <a:rPr lang="en-US" sz="2400" dirty="0">
                <a:latin typeface="Times New Roman" pitchFamily="18" charset="0"/>
                <a:cs typeface="Times New Roman" pitchFamily="18" charset="0"/>
              </a:rPr>
              <a:t>other </a:t>
            </a:r>
            <a:r>
              <a:rPr lang="en-US" sz="2400" dirty="0" smtClean="0">
                <a:latin typeface="Times New Roman" pitchFamily="18" charset="0"/>
                <a:cs typeface="Times New Roman" pitchFamily="18" charset="0"/>
              </a:rPr>
              <a:t>                       warehouses</a:t>
            </a:r>
            <a:r>
              <a:rPr lang="en-US" sz="2400" dirty="0" smtClean="0"/>
              <a:t>.</a:t>
            </a:r>
            <a:endParaRPr lang="en-US" sz="2400" dirty="0"/>
          </a:p>
        </p:txBody>
      </p:sp>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34</a:t>
            </a:fld>
            <a:endParaRPr lang="en-US"/>
          </a:p>
        </p:txBody>
      </p:sp>
    </p:spTree>
    <p:extLst>
      <p:ext uri="{BB962C8B-B14F-4D97-AF65-F5344CB8AC3E}">
        <p14:creationId xmlns:p14="http://schemas.microsoft.com/office/powerpoint/2010/main" val="31645080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Process of Receiving </a:t>
            </a:r>
            <a:r>
              <a:rPr lang="en-US" sz="4000" b="1" dirty="0">
                <a:solidFill>
                  <a:schemeClr val="tx1"/>
                </a:solidFill>
                <a:latin typeface="Times New Roman" pitchFamily="18" charset="0"/>
                <a:cs typeface="Times New Roman" pitchFamily="18" charset="0"/>
              </a:rPr>
              <a:t>C</a:t>
            </a:r>
            <a:r>
              <a:rPr lang="en-US" sz="4000" b="1" dirty="0" smtClean="0">
                <a:solidFill>
                  <a:schemeClr val="tx1"/>
                </a:solidFill>
                <a:latin typeface="Times New Roman" pitchFamily="18" charset="0"/>
                <a:cs typeface="Times New Roman" pitchFamily="18" charset="0"/>
              </a:rPr>
              <a:t>ontainer </a:t>
            </a:r>
            <a:endParaRPr lang="en-US" sz="4000" b="1" dirty="0">
              <a:solidFill>
                <a:schemeClr val="tx1"/>
              </a:solidFill>
              <a:latin typeface="Times New Roman" pitchFamily="18" charset="0"/>
              <a:cs typeface="Times New Roman" pitchFamily="18" charset="0"/>
            </a:endParaRPr>
          </a:p>
        </p:txBody>
      </p:sp>
      <p:pic>
        <p:nvPicPr>
          <p:cNvPr id="5" name="عنصر نائب للمحتوى 4"/>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457200" y="2133600"/>
            <a:ext cx="7924800" cy="4114800"/>
          </a:xfrm>
        </p:spPr>
      </p:pic>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Process of Customer Request </a:t>
            </a:r>
            <a:endParaRPr lang="en-US" sz="4000" dirty="0"/>
          </a:p>
        </p:txBody>
      </p:sp>
      <p:pic>
        <p:nvPicPr>
          <p:cNvPr id="5" name="عنصر نائب للمحتوى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57224" y="1857364"/>
            <a:ext cx="7848600" cy="3810000"/>
          </a:xfrm>
        </p:spPr>
      </p:pic>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0"/>
            <a:ext cx="8153400" cy="990600"/>
          </a:xfrm>
        </p:spPr>
        <p:txBody>
          <a:bodyPr>
            <a:normAutofit/>
          </a:bodyPr>
          <a:lstStyle/>
          <a:p>
            <a:pPr algn="ctr"/>
            <a:r>
              <a:rPr lang="en-US" sz="4000" b="1" dirty="0" smtClean="0">
                <a:solidFill>
                  <a:schemeClr val="tx1"/>
                </a:solidFill>
                <a:latin typeface="Times New Roman" pitchFamily="18" charset="0"/>
              </a:rPr>
              <a:t>Current Situation </a:t>
            </a:r>
            <a:endParaRPr lang="en-US" sz="4000" b="1" dirty="0">
              <a:solidFill>
                <a:schemeClr val="tx1"/>
              </a:solidFill>
              <a:latin typeface="Times New Roman" pitchFamily="18" charset="0"/>
            </a:endParaRPr>
          </a:p>
        </p:txBody>
      </p:sp>
      <p:pic>
        <p:nvPicPr>
          <p:cNvPr id="4" name="عنصر نائب للمحتوى 3"/>
          <p:cNvPicPr>
            <a:picLocks noGrp="1"/>
          </p:cNvPicPr>
          <p:nvPr>
            <p:ph sz="quarter" idx="1"/>
          </p:nvPr>
        </p:nvPicPr>
        <p:blipFill>
          <a:blip r:embed="rId2">
            <a:extLst>
              <a:ext uri="{28A0092B-C50C-407E-A947-70E740481C1C}">
                <a14:useLocalDpi xmlns:a14="http://schemas.microsoft.com/office/drawing/2010/main" val="0"/>
              </a:ext>
            </a:extLst>
          </a:blip>
          <a:stretch>
            <a:fillRect/>
          </a:stretch>
        </p:blipFill>
        <p:spPr>
          <a:xfrm>
            <a:off x="3962400" y="1643050"/>
            <a:ext cx="5181600" cy="5214950"/>
          </a:xfrm>
          <a:prstGeom prst="rect">
            <a:avLst/>
          </a:prstGeom>
        </p:spPr>
      </p:pic>
      <p:sp>
        <p:nvSpPr>
          <p:cNvPr id="5" name="مستطيل 4"/>
          <p:cNvSpPr/>
          <p:nvPr/>
        </p:nvSpPr>
        <p:spPr>
          <a:xfrm>
            <a:off x="117348" y="2362200"/>
            <a:ext cx="3811710" cy="1754326"/>
          </a:xfrm>
          <a:prstGeom prst="rect">
            <a:avLst/>
          </a:prstGeom>
        </p:spPr>
        <p:txBody>
          <a:bodyPr wrap="square">
            <a:spAutoFit/>
          </a:bodyPr>
          <a:lstStyle/>
          <a:p>
            <a:pPr>
              <a:lnSpc>
                <a:spcPct val="150000"/>
              </a:lnSpc>
            </a:pPr>
            <a:r>
              <a:rPr lang="en-US" sz="2400" dirty="0">
                <a:latin typeface="Times New Roman" pitchFamily="18" charset="0"/>
                <a:cs typeface="Times New Roman" pitchFamily="18" charset="0"/>
              </a:rPr>
              <a:t>T</a:t>
            </a:r>
            <a:r>
              <a:rPr lang="en-US" sz="2400" dirty="0" smtClean="0">
                <a:latin typeface="Times New Roman" pitchFamily="18" charset="0"/>
                <a:cs typeface="Times New Roman" pitchFamily="18" charset="0"/>
              </a:rPr>
              <a:t>here </a:t>
            </a:r>
            <a:r>
              <a:rPr lang="en-US" sz="2400" dirty="0">
                <a:latin typeface="Times New Roman" pitchFamily="18" charset="0"/>
                <a:cs typeface="Times New Roman" pitchFamily="18" charset="0"/>
              </a:rPr>
              <a:t>is a form used by procurement engineer and official warehouse.</a:t>
            </a:r>
          </a:p>
        </p:txBody>
      </p:sp>
      <p:sp>
        <p:nvSpPr>
          <p:cNvPr id="6" name="عنصر نائب لرقم الشريحة 5"/>
          <p:cNvSpPr>
            <a:spLocks noGrp="1"/>
          </p:cNvSpPr>
          <p:nvPr>
            <p:ph type="sldNum" sz="quarter" idx="12"/>
          </p:nvPr>
        </p:nvSpPr>
        <p:spPr/>
        <p:txBody>
          <a:bodyPr>
            <a:normAutofit fontScale="85000" lnSpcReduction="20000"/>
          </a:bodyPr>
          <a:lstStyle/>
          <a:p>
            <a:fld id="{D6A6F7AB-1157-4DBC-AD05-2A835BA2786F}" type="slidenum">
              <a:rPr lang="en-US" smtClean="0"/>
              <a:pPr/>
              <a:t>37</a:t>
            </a:fld>
            <a:endParaRPr lang="en-US"/>
          </a:p>
        </p:txBody>
      </p:sp>
    </p:spTree>
    <p:extLst>
      <p:ext uri="{BB962C8B-B14F-4D97-AF65-F5344CB8AC3E}">
        <p14:creationId xmlns:p14="http://schemas.microsoft.com/office/powerpoint/2010/main" val="40973303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rPr>
              <a:t>Order Recording </a:t>
            </a:r>
            <a:r>
              <a:rPr lang="en-US" sz="4000" b="1" dirty="0">
                <a:solidFill>
                  <a:schemeClr val="tx1"/>
                </a:solidFill>
                <a:latin typeface="Times New Roman" pitchFamily="18" charset="0"/>
              </a:rPr>
              <a:t>F</a:t>
            </a:r>
            <a:r>
              <a:rPr lang="en-US" sz="4000" b="1" dirty="0" smtClean="0">
                <a:solidFill>
                  <a:schemeClr val="tx1"/>
                </a:solidFill>
                <a:latin typeface="Times New Roman" pitchFamily="18" charset="0"/>
              </a:rPr>
              <a:t>orm</a:t>
            </a:r>
            <a:endParaRPr lang="en-US" sz="4000" b="1" dirty="0">
              <a:solidFill>
                <a:schemeClr val="tx1"/>
              </a:solidFill>
              <a:latin typeface="Times New Roman" pitchFamily="18" charset="0"/>
            </a:endParaRPr>
          </a:p>
        </p:txBody>
      </p:sp>
      <p:pic>
        <p:nvPicPr>
          <p:cNvPr id="4" name="عنصر نائب للمحتوى 3" descr="ياسمين الكمية المطلوبة 1.PNG"/>
          <p:cNvPicPr>
            <a:picLocks noGrp="1"/>
          </p:cNvPicPr>
          <p:nvPr>
            <p:ph sz="quarter" idx="1"/>
          </p:nvPr>
        </p:nvPicPr>
        <p:blipFill>
          <a:blip r:embed="rId2" cstate="print"/>
          <a:stretch>
            <a:fillRect/>
          </a:stretch>
        </p:blipFill>
        <p:spPr>
          <a:xfrm>
            <a:off x="685800" y="2133600"/>
            <a:ext cx="7341152" cy="3791479"/>
          </a:xfrm>
          <a:prstGeom prst="rect">
            <a:avLst/>
          </a:prstGeom>
        </p:spPr>
      </p:pic>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38</a:t>
            </a:fld>
            <a:endParaRPr lang="en-US"/>
          </a:p>
        </p:txBody>
      </p:sp>
    </p:spTree>
    <p:extLst>
      <p:ext uri="{BB962C8B-B14F-4D97-AF65-F5344CB8AC3E}">
        <p14:creationId xmlns:p14="http://schemas.microsoft.com/office/powerpoint/2010/main" val="27561428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rPr>
              <a:t>Order </a:t>
            </a:r>
            <a:r>
              <a:rPr lang="en-US" sz="4000" b="1" dirty="0">
                <a:solidFill>
                  <a:schemeClr val="tx1"/>
                </a:solidFill>
                <a:latin typeface="Times New Roman" pitchFamily="18" charset="0"/>
              </a:rPr>
              <a:t>R</a:t>
            </a:r>
            <a:r>
              <a:rPr lang="en-US" sz="4000" b="1" dirty="0" smtClean="0">
                <a:solidFill>
                  <a:schemeClr val="tx1"/>
                </a:solidFill>
                <a:latin typeface="Times New Roman" pitchFamily="18" charset="0"/>
              </a:rPr>
              <a:t>eceiving Form</a:t>
            </a:r>
            <a:endParaRPr lang="en-US" sz="4000" b="1" dirty="0">
              <a:solidFill>
                <a:schemeClr val="tx1"/>
              </a:solidFill>
              <a:latin typeface="Times New Roman" pitchFamily="18" charset="0"/>
            </a:endParaRPr>
          </a:p>
        </p:txBody>
      </p:sp>
      <p:pic>
        <p:nvPicPr>
          <p:cNvPr id="4" name="عنصر نائب للمحتوى 3" descr="الكمية المستلمة ياسمين.PNG"/>
          <p:cNvPicPr>
            <a:picLocks noGrp="1"/>
          </p:cNvPicPr>
          <p:nvPr>
            <p:ph sz="quarter" idx="1"/>
          </p:nvPr>
        </p:nvPicPr>
        <p:blipFill>
          <a:blip r:embed="rId2" cstate="print"/>
          <a:stretch>
            <a:fillRect/>
          </a:stretch>
        </p:blipFill>
        <p:spPr>
          <a:xfrm>
            <a:off x="457200" y="2057400"/>
            <a:ext cx="7935433" cy="3962400"/>
          </a:xfrm>
          <a:prstGeom prst="rect">
            <a:avLst/>
          </a:prstGeom>
        </p:spPr>
      </p:pic>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39</a:t>
            </a:fld>
            <a:endParaRPr lang="en-US"/>
          </a:p>
        </p:txBody>
      </p:sp>
    </p:spTree>
    <p:extLst>
      <p:ext uri="{BB962C8B-B14F-4D97-AF65-F5344CB8AC3E}">
        <p14:creationId xmlns:p14="http://schemas.microsoft.com/office/powerpoint/2010/main" val="1454097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Problem Statement </a:t>
            </a:r>
            <a:endParaRPr lang="en-US" sz="4000" b="1"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612648" y="2819400"/>
            <a:ext cx="8153400" cy="1066800"/>
          </a:xfrm>
        </p:spPr>
        <p:txBody>
          <a:bodyPr>
            <a:normAutofit/>
          </a:bodyPr>
          <a:lstStyle/>
          <a:p>
            <a:pPr marL="0" indent="0" algn="ctr">
              <a:buNone/>
            </a:pPr>
            <a:r>
              <a:rPr lang="en-US" sz="2400" dirty="0" smtClean="0">
                <a:solidFill>
                  <a:schemeClr val="accent2">
                    <a:lumMod val="75000"/>
                  </a:schemeClr>
                </a:solidFill>
                <a:latin typeface="Times New Roman" pitchFamily="18" charset="0"/>
                <a:cs typeface="Times New Roman" pitchFamily="18" charset="0"/>
              </a:rPr>
              <a:t> explanation video for current situation</a:t>
            </a:r>
          </a:p>
        </p:txBody>
      </p:sp>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4</a:t>
            </a:fld>
            <a:endParaRPr lang="en-US"/>
          </a:p>
        </p:txBody>
      </p:sp>
      <p:pic>
        <p:nvPicPr>
          <p:cNvPr id="5" name="hijjawi_0002.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259632" y="1737320"/>
            <a:ext cx="6264696" cy="4572000"/>
          </a:xfrm>
          <a:prstGeom prst="rect">
            <a:avLst/>
          </a:prstGeom>
        </p:spPr>
      </p:pic>
    </p:spTree>
    <p:extLst>
      <p:ext uri="{BB962C8B-B14F-4D97-AF65-F5344CB8AC3E}">
        <p14:creationId xmlns:p14="http://schemas.microsoft.com/office/powerpoint/2010/main" val="25213847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rPr>
              <a:t>Official </a:t>
            </a:r>
            <a:r>
              <a:rPr lang="en-US" sz="4000" b="1" dirty="0">
                <a:solidFill>
                  <a:schemeClr val="tx1"/>
                </a:solidFill>
                <a:latin typeface="Times New Roman" pitchFamily="18" charset="0"/>
              </a:rPr>
              <a:t>W</a:t>
            </a:r>
            <a:r>
              <a:rPr lang="en-US" sz="4000" b="1" dirty="0" smtClean="0">
                <a:solidFill>
                  <a:schemeClr val="tx1"/>
                </a:solidFill>
                <a:latin typeface="Times New Roman" pitchFamily="18" charset="0"/>
              </a:rPr>
              <a:t>arehouse </a:t>
            </a:r>
            <a:r>
              <a:rPr lang="en-US" sz="4000" b="1" dirty="0">
                <a:solidFill>
                  <a:schemeClr val="tx1"/>
                </a:solidFill>
                <a:latin typeface="Times New Roman" pitchFamily="18" charset="0"/>
              </a:rPr>
              <a:t>F</a:t>
            </a:r>
            <a:r>
              <a:rPr lang="en-US" sz="4000" b="1" dirty="0" smtClean="0">
                <a:solidFill>
                  <a:schemeClr val="tx1"/>
                </a:solidFill>
                <a:latin typeface="Times New Roman" pitchFamily="18" charset="0"/>
              </a:rPr>
              <a:t>orm</a:t>
            </a:r>
            <a:endParaRPr lang="en-US" sz="4000" b="1" dirty="0">
              <a:solidFill>
                <a:schemeClr val="tx1"/>
              </a:solidFill>
              <a:latin typeface="Times New Roman" pitchFamily="18" charset="0"/>
            </a:endParaRPr>
          </a:p>
        </p:txBody>
      </p:sp>
      <p:pic>
        <p:nvPicPr>
          <p:cNvPr id="4" name="عنصر نائب للمحتوى 3" descr="بيانات مسؤول المخازن.PNG"/>
          <p:cNvPicPr>
            <a:picLocks noGrp="1"/>
          </p:cNvPicPr>
          <p:nvPr>
            <p:ph sz="quarter" idx="1"/>
          </p:nvPr>
        </p:nvPicPr>
        <p:blipFill>
          <a:blip r:embed="rId2" cstate="print"/>
          <a:stretch>
            <a:fillRect/>
          </a:stretch>
        </p:blipFill>
        <p:spPr>
          <a:xfrm>
            <a:off x="685800" y="2133600"/>
            <a:ext cx="7543800" cy="3886200"/>
          </a:xfrm>
          <a:prstGeom prst="rect">
            <a:avLst/>
          </a:prstGeom>
        </p:spPr>
      </p:pic>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40</a:t>
            </a:fld>
            <a:endParaRPr lang="en-US"/>
          </a:p>
        </p:txBody>
      </p:sp>
    </p:spTree>
    <p:extLst>
      <p:ext uri="{BB962C8B-B14F-4D97-AF65-F5344CB8AC3E}">
        <p14:creationId xmlns:p14="http://schemas.microsoft.com/office/powerpoint/2010/main" val="35551503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rPr>
              <a:t>Forklift Driver Form</a:t>
            </a:r>
            <a:endParaRPr lang="en-US" sz="4000" b="1" dirty="0">
              <a:solidFill>
                <a:schemeClr val="tx1"/>
              </a:solidFill>
              <a:latin typeface="Times New Roman" pitchFamily="18" charset="0"/>
            </a:endParaRPr>
          </a:p>
        </p:txBody>
      </p:sp>
      <p:pic>
        <p:nvPicPr>
          <p:cNvPr id="4" name="عنصر نائب للمحتوى 3" descr="بيانات سائق المزلكة.PNG"/>
          <p:cNvPicPr>
            <a:picLocks noGrp="1"/>
          </p:cNvPicPr>
          <p:nvPr>
            <p:ph sz="quarter" idx="1"/>
          </p:nvPr>
        </p:nvPicPr>
        <p:blipFill>
          <a:blip r:embed="rId2" cstate="print"/>
          <a:stretch>
            <a:fillRect/>
          </a:stretch>
        </p:blipFill>
        <p:spPr>
          <a:xfrm>
            <a:off x="762000" y="2076202"/>
            <a:ext cx="7467600" cy="4095998"/>
          </a:xfrm>
          <a:prstGeom prst="rect">
            <a:avLst/>
          </a:prstGeom>
        </p:spPr>
      </p:pic>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41</a:t>
            </a:fld>
            <a:endParaRPr lang="en-US"/>
          </a:p>
        </p:txBody>
      </p:sp>
    </p:spTree>
    <p:extLst>
      <p:ext uri="{BB962C8B-B14F-4D97-AF65-F5344CB8AC3E}">
        <p14:creationId xmlns:p14="http://schemas.microsoft.com/office/powerpoint/2010/main" val="36761125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rPr>
              <a:t>Production Line </a:t>
            </a:r>
            <a:r>
              <a:rPr lang="en-US" sz="4000" b="1" dirty="0">
                <a:solidFill>
                  <a:schemeClr val="tx1"/>
                </a:solidFill>
                <a:latin typeface="Times New Roman" pitchFamily="18" charset="0"/>
              </a:rPr>
              <a:t>F</a:t>
            </a:r>
            <a:r>
              <a:rPr lang="en-US" sz="4000" b="1" dirty="0" smtClean="0">
                <a:solidFill>
                  <a:schemeClr val="tx1"/>
                </a:solidFill>
                <a:latin typeface="Times New Roman" pitchFamily="18" charset="0"/>
              </a:rPr>
              <a:t>orm</a:t>
            </a:r>
            <a:endParaRPr lang="en-US" sz="4000" b="1" dirty="0">
              <a:solidFill>
                <a:schemeClr val="tx1"/>
              </a:solidFill>
              <a:latin typeface="Times New Roman" pitchFamily="18" charset="0"/>
            </a:endParaRPr>
          </a:p>
        </p:txBody>
      </p:sp>
      <p:pic>
        <p:nvPicPr>
          <p:cNvPr id="4" name="عنصر نائب للمحتوى 3" descr="خط الانتاج.PNG"/>
          <p:cNvPicPr>
            <a:picLocks noGrp="1"/>
          </p:cNvPicPr>
          <p:nvPr>
            <p:ph sz="quarter" idx="1"/>
          </p:nvPr>
        </p:nvPicPr>
        <p:blipFill>
          <a:blip r:embed="rId2" cstate="print"/>
          <a:stretch>
            <a:fillRect/>
          </a:stretch>
        </p:blipFill>
        <p:spPr>
          <a:xfrm>
            <a:off x="762000" y="1981200"/>
            <a:ext cx="7573475" cy="4114800"/>
          </a:xfrm>
          <a:prstGeom prst="rect">
            <a:avLst/>
          </a:prstGeom>
        </p:spPr>
      </p:pic>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42</a:t>
            </a:fld>
            <a:endParaRPr lang="en-US"/>
          </a:p>
        </p:txBody>
      </p:sp>
    </p:spTree>
    <p:extLst>
      <p:ext uri="{BB962C8B-B14F-4D97-AF65-F5344CB8AC3E}">
        <p14:creationId xmlns:p14="http://schemas.microsoft.com/office/powerpoint/2010/main" val="2151385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Forklift </a:t>
            </a:r>
            <a:r>
              <a:rPr lang="en-US" sz="4000" b="1" dirty="0">
                <a:solidFill>
                  <a:schemeClr val="tx1"/>
                </a:solidFill>
                <a:latin typeface="Times New Roman" pitchFamily="18" charset="0"/>
                <a:cs typeface="Times New Roman" pitchFamily="18" charset="0"/>
              </a:rPr>
              <a:t>M</a:t>
            </a:r>
            <a:r>
              <a:rPr lang="en-US" sz="4000" b="1" dirty="0" smtClean="0">
                <a:solidFill>
                  <a:schemeClr val="tx1"/>
                </a:solidFill>
                <a:latin typeface="Times New Roman" pitchFamily="18" charset="0"/>
                <a:cs typeface="Times New Roman" pitchFamily="18" charset="0"/>
              </a:rPr>
              <a:t>ovement </a:t>
            </a:r>
            <a:endParaRPr lang="en-US" sz="4000" b="1" dirty="0">
              <a:solidFill>
                <a:schemeClr val="tx1"/>
              </a:solidFill>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43</a:t>
            </a:fld>
            <a:endParaRPr lang="en-US"/>
          </a:p>
        </p:txBody>
      </p:sp>
      <p:pic>
        <p:nvPicPr>
          <p:cNvPr id="5" name="عنصر نائب للمحتوى 4"/>
          <p:cNvPicPr>
            <a:picLocks noGrp="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851920" y="1628800"/>
            <a:ext cx="5292080" cy="5157192"/>
          </a:xfrm>
          <a:prstGeom prst="rect">
            <a:avLst/>
          </a:prstGeom>
        </p:spPr>
      </p:pic>
      <p:sp>
        <p:nvSpPr>
          <p:cNvPr id="6" name="مستطيل 5"/>
          <p:cNvSpPr/>
          <p:nvPr/>
        </p:nvSpPr>
        <p:spPr>
          <a:xfrm>
            <a:off x="179512" y="1700808"/>
            <a:ext cx="3288704" cy="4247317"/>
          </a:xfrm>
          <a:prstGeom prst="rect">
            <a:avLst/>
          </a:prstGeom>
        </p:spPr>
        <p:txBody>
          <a:bodyPr wrap="square">
            <a:spAutoFit/>
          </a:bodyPr>
          <a:lstStyle/>
          <a:p>
            <a:pPr>
              <a:lnSpc>
                <a:spcPct val="150000"/>
              </a:lnSpc>
            </a:pPr>
            <a:r>
              <a:rPr lang="en-US" sz="2000" dirty="0">
                <a:latin typeface="Times New Roman" pitchFamily="18" charset="0"/>
                <a:cs typeface="Times New Roman" pitchFamily="18" charset="0"/>
              </a:rPr>
              <a:t>From here we decided to number each warehouse  from 1-4 also number each pallet location from 1 - n , for example  if we want to bring a pallet from warehouse number 2 pallet location 10 then we say to the forklift  driver brings the (2-10) pallet.</a:t>
            </a:r>
          </a:p>
        </p:txBody>
      </p:sp>
    </p:spTree>
    <p:extLst>
      <p:ext uri="{BB962C8B-B14F-4D97-AF65-F5344CB8AC3E}">
        <p14:creationId xmlns:p14="http://schemas.microsoft.com/office/powerpoint/2010/main" val="424808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ABC System</a:t>
            </a:r>
            <a:endParaRPr lang="en-US" sz="4000" b="1" dirty="0">
              <a:solidFill>
                <a:schemeClr val="tx1"/>
              </a:solidFill>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44</a:t>
            </a:fld>
            <a:endParaRPr lang="en-US"/>
          </a:p>
        </p:txBody>
      </p:sp>
      <p:pic>
        <p:nvPicPr>
          <p:cNvPr id="5" name="عنصر نائب للمحتوى 4" descr="main store.PNG"/>
          <p:cNvPicPr>
            <a:picLocks noGrp="1"/>
          </p:cNvPicPr>
          <p:nvPr>
            <p:ph sz="quarter" idx="1"/>
          </p:nvPr>
        </p:nvPicPr>
        <p:blipFill>
          <a:blip r:embed="rId2" cstate="print"/>
          <a:stretch>
            <a:fillRect/>
          </a:stretch>
        </p:blipFill>
        <p:spPr>
          <a:xfrm>
            <a:off x="4355976" y="1700808"/>
            <a:ext cx="4680519" cy="4824536"/>
          </a:xfrm>
          <a:prstGeom prst="rect">
            <a:avLst/>
          </a:prstGeom>
        </p:spPr>
      </p:pic>
      <p:sp>
        <p:nvSpPr>
          <p:cNvPr id="4" name="مستطيل 3"/>
          <p:cNvSpPr/>
          <p:nvPr/>
        </p:nvSpPr>
        <p:spPr>
          <a:xfrm>
            <a:off x="179512" y="1844824"/>
            <a:ext cx="4572000" cy="4336059"/>
          </a:xfrm>
          <a:prstGeom prst="rect">
            <a:avLst/>
          </a:prstGeom>
        </p:spPr>
        <p:txBody>
          <a:bodyPr>
            <a:spAutoFit/>
          </a:bodyPr>
          <a:lstStyle/>
          <a:p>
            <a:pPr>
              <a:lnSpc>
                <a:spcPct val="150000"/>
              </a:lnSpc>
            </a:pPr>
            <a:r>
              <a:rPr lang="en-US" sz="2400" dirty="0">
                <a:latin typeface="Times New Roman" pitchFamily="18" charset="0"/>
                <a:cs typeface="Times New Roman" pitchFamily="18" charset="0"/>
              </a:rPr>
              <a:t>Main warehouse has the largest area comparing with other warehouses. So the forklift has to cut a large distance to bring the order</a:t>
            </a:r>
          </a:p>
          <a:p>
            <a:pPr>
              <a:lnSpc>
                <a:spcPct val="150000"/>
              </a:lnSpc>
            </a:pPr>
            <a:r>
              <a:rPr lang="en-US" sz="2400" dirty="0">
                <a:latin typeface="Times New Roman" pitchFamily="18" charset="0"/>
                <a:cs typeface="Times New Roman" pitchFamily="18" charset="0"/>
              </a:rPr>
              <a:t>Minimize the time of getting orders to production line.</a:t>
            </a:r>
          </a:p>
          <a:p>
            <a:pPr>
              <a:lnSpc>
                <a:spcPct val="150000"/>
              </a:lnSpc>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37972846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a:solidFill>
                  <a:schemeClr val="tx1"/>
                </a:solidFill>
                <a:latin typeface="Times New Roman" pitchFamily="18" charset="0"/>
                <a:cs typeface="Times New Roman" pitchFamily="18" charset="0"/>
              </a:rPr>
              <a:t>Traveling Time</a:t>
            </a:r>
            <a:endParaRPr lang="en-US" sz="4000" dirty="0">
              <a:solidFill>
                <a:schemeClr val="tx1"/>
              </a:solidFill>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45</a:t>
            </a:fld>
            <a:endParaRPr lang="en-US"/>
          </a:p>
        </p:txBody>
      </p:sp>
      <p:sp>
        <p:nvSpPr>
          <p:cNvPr id="5" name="مستطيل 4"/>
          <p:cNvSpPr/>
          <p:nvPr/>
        </p:nvSpPr>
        <p:spPr>
          <a:xfrm>
            <a:off x="467544" y="1916832"/>
            <a:ext cx="7848872" cy="2308324"/>
          </a:xfrm>
          <a:prstGeom prst="rect">
            <a:avLst/>
          </a:prstGeom>
        </p:spPr>
        <p:txBody>
          <a:bodyPr wrap="square">
            <a:spAutoFit/>
          </a:bodyPr>
          <a:lstStyle/>
          <a:p>
            <a:pPr>
              <a:lnSpc>
                <a:spcPct val="150000"/>
              </a:lnSpc>
            </a:pPr>
            <a:r>
              <a:rPr lang="en-US" sz="2400" dirty="0">
                <a:latin typeface="Times New Roman" pitchFamily="18" charset="0"/>
                <a:cs typeface="Times New Roman" pitchFamily="18" charset="0"/>
              </a:rPr>
              <a:t>We calculated the traveling time before and after classification of the warehouse depend on the rectilinear distance from the entrance of the warehouse to the center of the needed region and on the speed of the </a:t>
            </a:r>
            <a:r>
              <a:rPr lang="en-US" sz="2400" dirty="0" smtClean="0">
                <a:latin typeface="Times New Roman" pitchFamily="18" charset="0"/>
                <a:cs typeface="Times New Roman" pitchFamily="18" charset="0"/>
              </a:rPr>
              <a:t>forklift.</a:t>
            </a:r>
            <a:endParaRPr lang="en-US" sz="2400" dirty="0">
              <a:latin typeface="Times New Roman" pitchFamily="18" charset="0"/>
              <a:cs typeface="Times New Roman" pitchFamily="18" charset="0"/>
            </a:endParaRPr>
          </a:p>
        </p:txBody>
      </p:sp>
      <p:pic>
        <p:nvPicPr>
          <p:cNvPr id="6" name="عنصر نائب للمحتوى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83568" y="4437112"/>
            <a:ext cx="7915275" cy="1944216"/>
          </a:xfrm>
        </p:spPr>
      </p:pic>
    </p:spTree>
    <p:extLst>
      <p:ext uri="{BB962C8B-B14F-4D97-AF65-F5344CB8AC3E}">
        <p14:creationId xmlns:p14="http://schemas.microsoft.com/office/powerpoint/2010/main" val="37866570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Conclusions </a:t>
            </a:r>
            <a:endParaRPr lang="en-US" sz="4000" b="1" dirty="0">
              <a:solidFill>
                <a:schemeClr val="tx1"/>
              </a:solidFill>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46</a:t>
            </a:fld>
            <a:endParaRPr lang="en-US"/>
          </a:p>
        </p:txBody>
      </p:sp>
      <p:sp>
        <p:nvSpPr>
          <p:cNvPr id="3" name="عنصر نائب للمحتوى 2"/>
          <p:cNvSpPr>
            <a:spLocks noGrp="1"/>
          </p:cNvSpPr>
          <p:nvPr>
            <p:ph sz="quarter" idx="1"/>
          </p:nvPr>
        </p:nvSpPr>
        <p:spPr>
          <a:xfrm>
            <a:off x="612648" y="2636912"/>
            <a:ext cx="8153400" cy="3459088"/>
          </a:xfrm>
        </p:spPr>
        <p:txBody>
          <a:bodyPr>
            <a:normAutofit/>
          </a:bodyPr>
          <a:lstStyle/>
          <a:p>
            <a:pPr marL="0" indent="0">
              <a:lnSpc>
                <a:spcPct val="150000"/>
              </a:lnSpc>
              <a:buNone/>
            </a:pPr>
            <a:r>
              <a:rPr lang="en-US" sz="2400" dirty="0">
                <a:latin typeface="Times New Roman" pitchFamily="18" charset="0"/>
                <a:cs typeface="Times New Roman" pitchFamily="18" charset="0"/>
              </a:rPr>
              <a:t>From our several visits to </a:t>
            </a:r>
            <a:r>
              <a:rPr lang="en-US" sz="2400" dirty="0" err="1">
                <a:latin typeface="Times New Roman" pitchFamily="18" charset="0"/>
                <a:cs typeface="Times New Roman" pitchFamily="18" charset="0"/>
              </a:rPr>
              <a:t>Alhijjawi</a:t>
            </a:r>
            <a:r>
              <a:rPr lang="en-US" sz="2400" dirty="0">
                <a:latin typeface="Times New Roman" pitchFamily="18" charset="0"/>
                <a:cs typeface="Times New Roman" pitchFamily="18" charset="0"/>
              </a:rPr>
              <a:t> warehouses over eight months we noticed that there is a poor organization and arrangement of goods in the warehouses from here we began our project </a:t>
            </a:r>
            <a:r>
              <a:rPr lang="en-US" sz="2400" dirty="0" smtClean="0">
                <a:latin typeface="Times New Roman" pitchFamily="18" charset="0"/>
                <a:cs typeface="Times New Roman" pitchFamily="18" charset="0"/>
              </a:rPr>
              <a:t>idea.</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Conclusions</a:t>
            </a:r>
            <a:endParaRPr lang="en-US" sz="4000" dirty="0"/>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47</a:t>
            </a:fld>
            <a:endParaRPr lang="en-US"/>
          </a:p>
        </p:txBody>
      </p:sp>
      <p:sp>
        <p:nvSpPr>
          <p:cNvPr id="4" name="عنصر نائب للمحتوى 3"/>
          <p:cNvSpPr>
            <a:spLocks noGrp="1"/>
          </p:cNvSpPr>
          <p:nvPr>
            <p:ph sz="quarter" idx="1"/>
          </p:nvPr>
        </p:nvSpPr>
        <p:spPr/>
        <p:txBody>
          <a:bodyPr>
            <a:normAutofit lnSpcReduction="10000"/>
          </a:bodyPr>
          <a:lstStyle/>
          <a:p>
            <a:pPr>
              <a:lnSpc>
                <a:spcPct val="150000"/>
              </a:lnSpc>
            </a:pPr>
            <a:r>
              <a:rPr lang="en-US" sz="2400" dirty="0">
                <a:latin typeface="Times New Roman" pitchFamily="18" charset="0"/>
                <a:cs typeface="Times New Roman" pitchFamily="18" charset="0"/>
              </a:rPr>
              <a:t>T</a:t>
            </a:r>
            <a:r>
              <a:rPr lang="en-US" sz="2400" dirty="0" smtClean="0">
                <a:latin typeface="Times New Roman" pitchFamily="18" charset="0"/>
                <a:cs typeface="Times New Roman" pitchFamily="18" charset="0"/>
              </a:rPr>
              <a:t>here </a:t>
            </a:r>
            <a:r>
              <a:rPr lang="en-US" sz="2400" dirty="0">
                <a:latin typeface="Times New Roman" pitchFamily="18" charset="0"/>
                <a:cs typeface="Times New Roman" pitchFamily="18" charset="0"/>
              </a:rPr>
              <a:t>is no method adopted to arrange the pallets where we see the pallets putting on a top of each </a:t>
            </a:r>
            <a:r>
              <a:rPr lang="en-US" sz="2400" dirty="0" smtClean="0">
                <a:latin typeface="Times New Roman" pitchFamily="18" charset="0"/>
                <a:cs typeface="Times New Roman" pitchFamily="18" charset="0"/>
              </a:rPr>
              <a:t>other</a:t>
            </a:r>
          </a:p>
          <a:p>
            <a:pPr>
              <a:lnSpc>
                <a:spcPct val="150000"/>
              </a:lnSpc>
            </a:pPr>
            <a:r>
              <a:rPr lang="en-US" sz="2400" dirty="0">
                <a:latin typeface="Times New Roman" pitchFamily="18" charset="0"/>
                <a:cs typeface="Times New Roman" pitchFamily="18" charset="0"/>
              </a:rPr>
              <a:t>t</a:t>
            </a:r>
            <a:r>
              <a:rPr lang="en-US" sz="2400" dirty="0" smtClean="0">
                <a:latin typeface="Times New Roman" pitchFamily="18" charset="0"/>
                <a:cs typeface="Times New Roman" pitchFamily="18" charset="0"/>
              </a:rPr>
              <a:t>here </a:t>
            </a:r>
            <a:r>
              <a:rPr lang="en-US" sz="2400" dirty="0">
                <a:latin typeface="Times New Roman" pitchFamily="18" charset="0"/>
                <a:cs typeface="Times New Roman" pitchFamily="18" charset="0"/>
              </a:rPr>
              <a:t>is a one warehouse needs to design using a rack system but the other warehouses need to organized by planning the </a:t>
            </a:r>
            <a:r>
              <a:rPr lang="en-US" sz="2400" dirty="0" smtClean="0">
                <a:latin typeface="Times New Roman" pitchFamily="18" charset="0"/>
                <a:cs typeface="Times New Roman" pitchFamily="18" charset="0"/>
              </a:rPr>
              <a:t>ground</a:t>
            </a:r>
          </a:p>
          <a:p>
            <a:pPr>
              <a:lnSpc>
                <a:spcPct val="150000"/>
              </a:lnSpc>
            </a:pPr>
            <a:r>
              <a:rPr lang="en-US" sz="2400" dirty="0">
                <a:latin typeface="Times New Roman" pitchFamily="18" charset="0"/>
                <a:cs typeface="Times New Roman" pitchFamily="18" charset="0"/>
              </a:rPr>
              <a:t>A</a:t>
            </a:r>
            <a:r>
              <a:rPr lang="en-US" sz="2400" dirty="0" smtClean="0">
                <a:latin typeface="Times New Roman" pitchFamily="18" charset="0"/>
                <a:cs typeface="Times New Roman" pitchFamily="18" charset="0"/>
              </a:rPr>
              <a:t>lso </a:t>
            </a:r>
            <a:r>
              <a:rPr lang="en-US" sz="2400" dirty="0">
                <a:latin typeface="Times New Roman" pitchFamily="18" charset="0"/>
                <a:cs typeface="Times New Roman" pitchFamily="18" charset="0"/>
              </a:rPr>
              <a:t>observing the absence of an administrative system that connects the warehouses directly and accurately to production lines</a:t>
            </a:r>
          </a:p>
        </p:txBody>
      </p:sp>
    </p:spTree>
    <p:extLst>
      <p:ext uri="{BB962C8B-B14F-4D97-AF65-F5344CB8AC3E}">
        <p14:creationId xmlns:p14="http://schemas.microsoft.com/office/powerpoint/2010/main" val="190710297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a:solidFill>
                  <a:schemeClr val="tx1"/>
                </a:solidFill>
                <a:latin typeface="Times New Roman" pitchFamily="18" charset="0"/>
                <a:cs typeface="Times New Roman" pitchFamily="18" charset="0"/>
              </a:rPr>
              <a:t>Conclusions</a:t>
            </a:r>
            <a:endParaRPr lang="en-US" sz="4000" dirty="0"/>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48</a:t>
            </a:fld>
            <a:endParaRPr lang="en-US"/>
          </a:p>
        </p:txBody>
      </p:sp>
      <p:sp>
        <p:nvSpPr>
          <p:cNvPr id="4" name="عنصر نائب للمحتوى 3"/>
          <p:cNvSpPr>
            <a:spLocks noGrp="1"/>
          </p:cNvSpPr>
          <p:nvPr>
            <p:ph sz="quarter" idx="1"/>
          </p:nvPr>
        </p:nvSpPr>
        <p:spPr/>
        <p:txBody>
          <a:bodyPr>
            <a:normAutofit/>
          </a:bodyPr>
          <a:lstStyle/>
          <a:p>
            <a:pPr>
              <a:lnSpc>
                <a:spcPct val="150000"/>
              </a:lnSpc>
            </a:pPr>
            <a:r>
              <a:rPr lang="en-US" sz="2400" dirty="0">
                <a:latin typeface="Times New Roman" pitchFamily="18" charset="0"/>
                <a:cs typeface="Times New Roman" pitchFamily="18" charset="0"/>
              </a:rPr>
              <a:t>After we calculate the performance indicators and the costs we compare them with the current situation of </a:t>
            </a:r>
            <a:r>
              <a:rPr lang="en-US" sz="2400" dirty="0" err="1">
                <a:latin typeface="Times New Roman" pitchFamily="18" charset="0"/>
                <a:cs typeface="Times New Roman" pitchFamily="18" charset="0"/>
              </a:rPr>
              <a:t>Alhijjawi</a:t>
            </a:r>
            <a:r>
              <a:rPr lang="en-US" sz="2400" dirty="0">
                <a:latin typeface="Times New Roman" pitchFamily="18" charset="0"/>
                <a:cs typeface="Times New Roman" pitchFamily="18" charset="0"/>
              </a:rPr>
              <a:t> warehouses and we observed that the application of this system will be economically viable and administratively, which will satisfy the benefits of </a:t>
            </a:r>
            <a:r>
              <a:rPr lang="en-US" sz="2400" dirty="0" err="1">
                <a:latin typeface="Times New Roman" pitchFamily="18" charset="0"/>
                <a:cs typeface="Times New Roman" pitchFamily="18" charset="0"/>
              </a:rPr>
              <a:t>Alhijjawi</a:t>
            </a:r>
            <a:r>
              <a:rPr lang="en-US" sz="2400" dirty="0">
                <a:latin typeface="Times New Roman" pitchFamily="18" charset="0"/>
                <a:cs typeface="Times New Roman" pitchFamily="18" charset="0"/>
              </a:rPr>
              <a:t> warehouses from increase the storage capacity, throughput and the accessibility.</a:t>
            </a:r>
          </a:p>
          <a:p>
            <a:pPr>
              <a:lnSpc>
                <a:spcPct val="150000"/>
              </a:lnSpc>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6559903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chemeClr val="tx1"/>
                </a:solidFill>
                <a:latin typeface="Times New Roman" pitchFamily="18" charset="0"/>
                <a:cs typeface="Times New Roman" pitchFamily="18" charset="0"/>
              </a:rPr>
              <a:t>Recommendations </a:t>
            </a:r>
            <a:endParaRPr lang="en-US" sz="4000" b="1" dirty="0">
              <a:solidFill>
                <a:schemeClr val="tx1"/>
              </a:solidFill>
              <a:latin typeface="Times New Roman" pitchFamily="18" charset="0"/>
              <a:cs typeface="Times New Roman" pitchFamily="18" charset="0"/>
            </a:endParaRPr>
          </a:p>
        </p:txBody>
      </p:sp>
      <p:pic>
        <p:nvPicPr>
          <p:cNvPr id="4" name="عنصر نائب للمحتوى 3" descr="images.jpg"/>
          <p:cNvPicPr>
            <a:picLocks noGrp="1" noChangeAspect="1"/>
          </p:cNvPicPr>
          <p:nvPr>
            <p:ph sz="quarter" idx="1"/>
          </p:nvPr>
        </p:nvPicPr>
        <p:blipFill>
          <a:blip r:embed="rId2"/>
          <a:stretch>
            <a:fillRect/>
          </a:stretch>
        </p:blipFill>
        <p:spPr>
          <a:xfrm>
            <a:off x="6143636" y="1857364"/>
            <a:ext cx="2571768" cy="3929090"/>
          </a:xfrm>
        </p:spPr>
      </p:pic>
      <p:sp>
        <p:nvSpPr>
          <p:cNvPr id="8" name="عنصر نائب للمحتوى 7"/>
          <p:cNvSpPr>
            <a:spLocks noGrp="1"/>
          </p:cNvSpPr>
          <p:nvPr>
            <p:ph sz="quarter" idx="2"/>
          </p:nvPr>
        </p:nvSpPr>
        <p:spPr>
          <a:xfrm>
            <a:off x="428596" y="1785926"/>
            <a:ext cx="5072098" cy="4429124"/>
          </a:xfrm>
        </p:spPr>
        <p:txBody>
          <a:bodyPr/>
          <a:lstStyle/>
          <a:p>
            <a:pPr>
              <a:lnSpc>
                <a:spcPct val="150000"/>
              </a:lnSpc>
            </a:pPr>
            <a:r>
              <a:rPr lang="en-US" sz="2400" dirty="0" smtClean="0">
                <a:latin typeface="Times New Roman" pitchFamily="18" charset="0"/>
                <a:cs typeface="Times New Roman" pitchFamily="18" charset="0"/>
              </a:rPr>
              <a:t>Build rack system in warehouse one.</a:t>
            </a:r>
          </a:p>
          <a:p>
            <a:pPr>
              <a:lnSpc>
                <a:spcPct val="150000"/>
              </a:lnSpc>
            </a:pPr>
            <a:r>
              <a:rPr lang="en-US" sz="2400" dirty="0" smtClean="0">
                <a:latin typeface="Times New Roman" pitchFamily="18" charset="0"/>
                <a:cs typeface="Times New Roman" pitchFamily="18" charset="0"/>
              </a:rPr>
              <a:t>Build systems like ventilation, electrical, safety and  lightening system. </a:t>
            </a:r>
          </a:p>
          <a:p>
            <a:pPr>
              <a:lnSpc>
                <a:spcPct val="150000"/>
              </a:lnSpc>
            </a:pPr>
            <a:r>
              <a:rPr lang="en-US" sz="2400" dirty="0" smtClean="0">
                <a:latin typeface="Times New Roman" pitchFamily="18" charset="0"/>
                <a:cs typeface="Times New Roman" pitchFamily="18" charset="0"/>
              </a:rPr>
              <a:t>Purchase another forklift with size less than the available forklift.</a:t>
            </a:r>
          </a:p>
          <a:p>
            <a:endParaRPr lang="en-US" dirty="0"/>
          </a:p>
        </p:txBody>
      </p:sp>
      <p:sp>
        <p:nvSpPr>
          <p:cNvPr id="5" name="عنصر نائب لرقم الشريحة 4"/>
          <p:cNvSpPr>
            <a:spLocks noGrp="1"/>
          </p:cNvSpPr>
          <p:nvPr>
            <p:ph type="sldNum" sz="quarter" idx="16"/>
          </p:nvPr>
        </p:nvSpPr>
        <p:spPr/>
        <p:txBody>
          <a:bodyPr>
            <a:normAutofit fontScale="85000" lnSpcReduction="20000"/>
          </a:bodyPr>
          <a:lstStyle/>
          <a:p>
            <a:fld id="{D6A6F7AB-1157-4DBC-AD05-2A835BA2786F}"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dirty="0" smtClean="0">
                <a:latin typeface="Times New Roman" pitchFamily="18" charset="0"/>
                <a:cs typeface="Times New Roman" pitchFamily="18" charset="0"/>
              </a:rPr>
              <a:t> </a:t>
            </a:r>
            <a:r>
              <a:rPr lang="en-US" sz="4000" b="1" dirty="0" smtClean="0">
                <a:solidFill>
                  <a:schemeClr val="tx1"/>
                </a:solidFill>
                <a:latin typeface="Times New Roman" pitchFamily="18" charset="0"/>
                <a:cs typeface="Times New Roman" pitchFamily="18" charset="0"/>
              </a:rPr>
              <a:t>Objectives </a:t>
            </a:r>
            <a:endParaRPr lang="en-US" sz="4000" b="1" dirty="0">
              <a:solidFill>
                <a:schemeClr val="tx1"/>
              </a:solidFill>
              <a:latin typeface="Times New Roman" pitchFamily="18" charset="0"/>
              <a:cs typeface="Times New Roman" pitchFamily="18" charset="0"/>
            </a:endParaRPr>
          </a:p>
        </p:txBody>
      </p:sp>
      <p:sp>
        <p:nvSpPr>
          <p:cNvPr id="4" name="Content Placeholder 2"/>
          <p:cNvSpPr>
            <a:spLocks noGrp="1"/>
          </p:cNvSpPr>
          <p:nvPr>
            <p:ph sz="quarter" idx="1"/>
          </p:nvPr>
        </p:nvSpPr>
        <p:spPr/>
        <p:txBody>
          <a:bodyPr>
            <a:normAutofit/>
          </a:bodyPr>
          <a:lstStyle/>
          <a:p>
            <a:pPr lvl="0">
              <a:lnSpc>
                <a:spcPct val="150000"/>
              </a:lnSpc>
            </a:pPr>
            <a:r>
              <a:rPr lang="en-US" sz="2400" dirty="0" smtClean="0">
                <a:latin typeface="Times New Roman" pitchFamily="18" charset="0"/>
                <a:cs typeface="Times New Roman" pitchFamily="18" charset="0"/>
              </a:rPr>
              <a:t>Design and reorder for all warehouses for Al-</a:t>
            </a:r>
            <a:r>
              <a:rPr lang="en-US" sz="2400" dirty="0" err="1" smtClean="0">
                <a:latin typeface="Times New Roman" pitchFamily="18" charset="0"/>
                <a:cs typeface="Times New Roman" pitchFamily="18" charset="0"/>
              </a:rPr>
              <a:t>Hijjawi</a:t>
            </a:r>
            <a:r>
              <a:rPr lang="en-US" sz="2400" dirty="0" smtClean="0">
                <a:latin typeface="Times New Roman" pitchFamily="18" charset="0"/>
                <a:cs typeface="Times New Roman" pitchFamily="18" charset="0"/>
              </a:rPr>
              <a:t> Company.</a:t>
            </a:r>
          </a:p>
          <a:p>
            <a:pPr marL="0" lvl="0" indent="0">
              <a:lnSpc>
                <a:spcPct val="150000"/>
              </a:lnSpc>
              <a:buNone/>
            </a:pPr>
            <a:endParaRPr lang="en-US" sz="2400" dirty="0" smtClean="0">
              <a:latin typeface="Times New Roman" pitchFamily="18" charset="0"/>
              <a:cs typeface="Times New Roman" pitchFamily="18" charset="0"/>
            </a:endParaRPr>
          </a:p>
          <a:p>
            <a:pPr lvl="0">
              <a:lnSpc>
                <a:spcPct val="150000"/>
              </a:lnSpc>
            </a:pPr>
            <a:r>
              <a:rPr lang="en-US" sz="2400" dirty="0" smtClean="0">
                <a:latin typeface="Times New Roman" pitchFamily="18" charset="0"/>
                <a:cs typeface="Times New Roman" pitchFamily="18" charset="0"/>
              </a:rPr>
              <a:t>Make a good utilization for available resources (space, equipment and time).</a:t>
            </a:r>
          </a:p>
          <a:p>
            <a:pPr marL="0" lvl="0" indent="0">
              <a:lnSpc>
                <a:spcPct val="150000"/>
              </a:lnSpc>
              <a:buNone/>
            </a:pPr>
            <a:endParaRPr lang="en-US" sz="2400" dirty="0" smtClean="0">
              <a:latin typeface="Times New Roman" pitchFamily="18" charset="0"/>
              <a:cs typeface="Times New Roman" pitchFamily="18" charset="0"/>
            </a:endParaRPr>
          </a:p>
          <a:p>
            <a:pPr lvl="0">
              <a:lnSpc>
                <a:spcPct val="150000"/>
              </a:lnSpc>
            </a:pPr>
            <a:r>
              <a:rPr lang="en-US" sz="2400" dirty="0" smtClean="0">
                <a:latin typeface="Times New Roman" pitchFamily="18" charset="0"/>
                <a:cs typeface="Times New Roman" pitchFamily="18" charset="0"/>
              </a:rPr>
              <a:t>Maximizing throughput and storage capacity.</a:t>
            </a:r>
          </a:p>
          <a:p>
            <a:pPr marL="0" lvl="0" indent="0">
              <a:lnSpc>
                <a:spcPct val="150000"/>
              </a:lnSpc>
              <a:buNone/>
            </a:pPr>
            <a:endParaRPr lang="en-US" sz="26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p:txBody>
          <a:bodyPr>
            <a:normAutofit fontScale="85000" lnSpcReduction="20000"/>
          </a:bodyPr>
          <a:lstStyle/>
          <a:p>
            <a:fld id="{D6A6F7AB-1157-4DBC-AD05-2A835BA2786F}" type="slidenum">
              <a:rPr lang="en-US" smtClean="0"/>
              <a:pPr/>
              <a:t>5</a:t>
            </a:fld>
            <a:endParaRPr lang="en-US"/>
          </a:p>
        </p:txBody>
      </p:sp>
    </p:spTree>
    <p:extLst>
      <p:ext uri="{BB962C8B-B14F-4D97-AF65-F5344CB8AC3E}">
        <p14:creationId xmlns:p14="http://schemas.microsoft.com/office/powerpoint/2010/main" val="217556292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a:solidFill>
                  <a:schemeClr val="tx1"/>
                </a:solidFill>
                <a:latin typeface="Times New Roman" pitchFamily="18" charset="0"/>
                <a:cs typeface="Times New Roman" pitchFamily="18" charset="0"/>
              </a:rPr>
              <a:t>Recommendations</a:t>
            </a:r>
            <a:endParaRPr lang="en-US" sz="4000" dirty="0"/>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50</a:t>
            </a:fld>
            <a:endParaRPr lang="en-US"/>
          </a:p>
        </p:txBody>
      </p:sp>
      <p:sp>
        <p:nvSpPr>
          <p:cNvPr id="4" name="عنصر نائب للمحتوى 3"/>
          <p:cNvSpPr>
            <a:spLocks noGrp="1"/>
          </p:cNvSpPr>
          <p:nvPr>
            <p:ph sz="quarter" idx="1"/>
          </p:nvPr>
        </p:nvSpPr>
        <p:spPr>
          <a:xfrm>
            <a:off x="612648" y="2348880"/>
            <a:ext cx="8153400" cy="3747120"/>
          </a:xfrm>
        </p:spPr>
        <p:txBody>
          <a:bodyPr>
            <a:normAutofit/>
          </a:bodyPr>
          <a:lstStyle/>
          <a:p>
            <a:pPr>
              <a:lnSpc>
                <a:spcPct val="150000"/>
              </a:lnSpc>
            </a:pPr>
            <a:r>
              <a:rPr lang="en-US" sz="2400" dirty="0">
                <a:latin typeface="Times New Roman" pitchFamily="18" charset="0"/>
                <a:cs typeface="Times New Roman" pitchFamily="18" charset="0"/>
              </a:rPr>
              <a:t>We recommend people to work on warehouses problems  in the future, because it is very useful, and area of improvement is very wide and applicable if they do it correctly. We recommend to apply our work in </a:t>
            </a:r>
            <a:r>
              <a:rPr lang="en-US" sz="2400" dirty="0" err="1">
                <a:latin typeface="Times New Roman" pitchFamily="18" charset="0"/>
                <a:cs typeface="Times New Roman" pitchFamily="18" charset="0"/>
              </a:rPr>
              <a:t>Alhijjawi</a:t>
            </a:r>
            <a:r>
              <a:rPr lang="en-US" sz="2400" dirty="0">
                <a:latin typeface="Times New Roman" pitchFamily="18" charset="0"/>
                <a:cs typeface="Times New Roman" pitchFamily="18" charset="0"/>
              </a:rPr>
              <a:t> warehouses, based on analysis and all work it justify that the applying of this study we return with benefits on the company.</a:t>
            </a:r>
          </a:p>
          <a:p>
            <a:pPr>
              <a:lnSpc>
                <a:spcPct val="150000"/>
              </a:lnSpc>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75132688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AutoShape 2" descr="http://2.bp.blogspot.com/-bV0ryTDLCZM/UQFDn2zLtlI/AAAAAAAAARQ/oHhAH1mWWZg/s1600/thank-you-white-background.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 name="صورة 3" descr="images (1).jpg"/>
          <p:cNvPicPr>
            <a:picLocks noChangeAspect="1"/>
          </p:cNvPicPr>
          <p:nvPr/>
        </p:nvPicPr>
        <p:blipFill>
          <a:blip r:embed="rId2"/>
          <a:stretch>
            <a:fillRect/>
          </a:stretch>
        </p:blipFill>
        <p:spPr>
          <a:xfrm>
            <a:off x="4572000" y="762000"/>
            <a:ext cx="4038600" cy="5105400"/>
          </a:xfrm>
          <a:prstGeom prst="rect">
            <a:avLst/>
          </a:prstGeom>
        </p:spPr>
      </p:pic>
      <p:sp>
        <p:nvSpPr>
          <p:cNvPr id="5" name="مستطيل 4"/>
          <p:cNvSpPr/>
          <p:nvPr/>
        </p:nvSpPr>
        <p:spPr>
          <a:xfrm rot="19594863">
            <a:off x="-211908" y="2503778"/>
            <a:ext cx="5113188" cy="1035357"/>
          </a:xfrm>
          <a:prstGeom prst="rect">
            <a:avLst/>
          </a:prstGeom>
          <a:noFill/>
        </p:spPr>
        <p:txBody>
          <a:bodyPr wrap="square" lIns="91440" tIns="45720" rIns="91440" bIns="45720">
            <a:prstTxWarp prst="textArchDown">
              <a:avLst/>
            </a:prstTxWarp>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139700">
                    <a:schemeClr val="accent1">
                      <a:satMod val="175000"/>
                      <a:alpha val="40000"/>
                    </a:schemeClr>
                  </a:glow>
                </a:effectLst>
              </a:rPr>
              <a:t>Thank you</a:t>
            </a:r>
            <a:endParaRPr lang="ar-SA"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139700">
                  <a:schemeClr val="accent1">
                    <a:satMod val="175000"/>
                    <a:alpha val="40000"/>
                  </a:schemeClr>
                </a:glow>
              </a:effectLst>
            </a:endParaRPr>
          </a:p>
        </p:txBody>
      </p:sp>
      <p:sp>
        <p:nvSpPr>
          <p:cNvPr id="6" name="عنصر نائب لرقم الشريحة 5"/>
          <p:cNvSpPr>
            <a:spLocks noGrp="1"/>
          </p:cNvSpPr>
          <p:nvPr>
            <p:ph type="sldNum" sz="quarter" idx="12"/>
          </p:nvPr>
        </p:nvSpPr>
        <p:spPr/>
        <p:txBody>
          <a:bodyPr/>
          <a:lstStyle/>
          <a:p>
            <a:fld id="{D6A6F7AB-1157-4DBC-AD05-2A835BA2786F}"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636912"/>
            <a:ext cx="8153400" cy="990600"/>
          </a:xfrm>
        </p:spPr>
        <p:txBody>
          <a:bodyPr>
            <a:normAutofit/>
          </a:bodyPr>
          <a:lstStyle/>
          <a:p>
            <a:pPr algn="ctr"/>
            <a:r>
              <a:rPr lang="en-US" sz="4000" b="1" dirty="0" smtClean="0">
                <a:solidFill>
                  <a:schemeClr val="tx1"/>
                </a:solidFill>
                <a:latin typeface="Times New Roman" pitchFamily="18" charset="0"/>
                <a:cs typeface="Times New Roman" pitchFamily="18" charset="0"/>
              </a:rPr>
              <a:t>Appendix </a:t>
            </a:r>
            <a:endParaRPr lang="en-US" sz="4000" b="1" dirty="0">
              <a:solidFill>
                <a:schemeClr val="tx1"/>
              </a:solidFill>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52</a:t>
            </a:fld>
            <a:endParaRPr lang="en-US"/>
          </a:p>
        </p:txBody>
      </p:sp>
    </p:spTree>
    <p:extLst>
      <p:ext uri="{BB962C8B-B14F-4D97-AF65-F5344CB8AC3E}">
        <p14:creationId xmlns:p14="http://schemas.microsoft.com/office/powerpoint/2010/main" val="154736627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783888" cy="990600"/>
          </a:xfrm>
        </p:spPr>
        <p:txBody>
          <a:bodyPr>
            <a:normAutofit fontScale="90000"/>
          </a:bodyPr>
          <a:lstStyle/>
          <a:p>
            <a:pPr algn="ctr"/>
            <a:r>
              <a:rPr lang="en-US" b="1" dirty="0">
                <a:solidFill>
                  <a:schemeClr val="tx1"/>
                </a:solidFill>
                <a:latin typeface="Times New Roman" pitchFamily="18" charset="0"/>
                <a:cs typeface="Times New Roman" pitchFamily="18" charset="0"/>
              </a:rPr>
              <a:t>Performance Indicator for </a:t>
            </a:r>
            <a:r>
              <a:rPr lang="en-US" b="1" dirty="0" smtClean="0">
                <a:solidFill>
                  <a:schemeClr val="tx1"/>
                </a:solidFill>
                <a:latin typeface="Times New Roman" pitchFamily="18" charset="0"/>
                <a:cs typeface="Times New Roman" pitchFamily="18" charset="0"/>
              </a:rPr>
              <a:t>Warehouse One </a:t>
            </a:r>
            <a:endParaRPr lang="en-US" b="1" dirty="0">
              <a:solidFill>
                <a:schemeClr val="tx1"/>
              </a:solidFill>
            </a:endParaRPr>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53</a:t>
            </a:fld>
            <a:endParaRPr lang="en-US"/>
          </a:p>
        </p:txBody>
      </p:sp>
      <p:pic>
        <p:nvPicPr>
          <p:cNvPr id="9" name="Picture 3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27584" y="1910862"/>
            <a:ext cx="2209800" cy="457200"/>
          </a:xfrm>
          <a:prstGeom prst="rect">
            <a:avLst/>
          </a:prstGeom>
          <a:noFill/>
        </p:spPr>
      </p:pic>
      <p:sp>
        <p:nvSpPr>
          <p:cNvPr id="12" name="Rectangle 36"/>
          <p:cNvSpPr>
            <a:spLocks noChangeArrowheads="1"/>
          </p:cNvSpPr>
          <p:nvPr/>
        </p:nvSpPr>
        <p:spPr bwMode="auto">
          <a:xfrm>
            <a:off x="0" y="2667000"/>
            <a:ext cx="8153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Throughput:  </a:t>
            </a:r>
            <a:endParaRPr kumimoji="0" lang="en-US" sz="2400" b="0" i="0" strike="noStrike" cap="none" normalizeH="0" baseline="0" dirty="0" smtClean="0">
              <a:ln>
                <a:noFill/>
              </a:ln>
              <a:solidFill>
                <a:schemeClr val="tx1"/>
              </a:solidFill>
              <a:effectLst/>
              <a:latin typeface="Arial" pitchFamily="34" charset="0"/>
              <a:cs typeface="Arial" pitchFamily="34" charset="0"/>
            </a:endParaRPr>
          </a:p>
        </p:txBody>
      </p:sp>
      <p:pic>
        <p:nvPicPr>
          <p:cNvPr id="13" name="Picture 3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752600" y="2667000"/>
            <a:ext cx="1905000" cy="457200"/>
          </a:xfrm>
          <a:prstGeom prst="rect">
            <a:avLst/>
          </a:prstGeom>
          <a:noFill/>
        </p:spPr>
      </p:pic>
      <p:pic>
        <p:nvPicPr>
          <p:cNvPr id="14" name="صورة 13" descr="wahouse 1.PNG"/>
          <p:cNvPicPr/>
          <p:nvPr/>
        </p:nvPicPr>
        <p:blipFill>
          <a:blip r:embed="rId4"/>
          <a:stretch>
            <a:fillRect/>
          </a:stretch>
        </p:blipFill>
        <p:spPr>
          <a:xfrm>
            <a:off x="5004048" y="2895600"/>
            <a:ext cx="3724795" cy="3172162"/>
          </a:xfrm>
          <a:prstGeom prst="rect">
            <a:avLst/>
          </a:prstGeom>
        </p:spPr>
      </p:pic>
    </p:spTree>
    <p:extLst>
      <p:ext uri="{BB962C8B-B14F-4D97-AF65-F5344CB8AC3E}">
        <p14:creationId xmlns:p14="http://schemas.microsoft.com/office/powerpoint/2010/main" val="320718053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54</a:t>
            </a:fld>
            <a:endParaRPr lang="en-US"/>
          </a:p>
        </p:txBody>
      </p:sp>
      <p:pic>
        <p:nvPicPr>
          <p:cNvPr id="5" name="عنصر نائب للمحتوى 4" descr="1.PNG"/>
          <p:cNvPicPr>
            <a:picLocks noGrp="1" noChangeAspect="1"/>
          </p:cNvPicPr>
          <p:nvPr>
            <p:ph idx="1"/>
          </p:nvPr>
        </p:nvPicPr>
        <p:blipFill>
          <a:blip r:embed="rId2"/>
          <a:stretch>
            <a:fillRect/>
          </a:stretch>
        </p:blipFill>
        <p:spPr>
          <a:xfrm>
            <a:off x="3851920" y="1772816"/>
            <a:ext cx="5292080" cy="4464496"/>
          </a:xfrm>
        </p:spPr>
      </p:pic>
      <p:sp>
        <p:nvSpPr>
          <p:cNvPr id="6" name="مستطيل 5"/>
          <p:cNvSpPr/>
          <p:nvPr/>
        </p:nvSpPr>
        <p:spPr>
          <a:xfrm>
            <a:off x="0" y="2420888"/>
            <a:ext cx="3203848" cy="2811539"/>
          </a:xfrm>
          <a:prstGeom prst="rect">
            <a:avLst/>
          </a:prstGeom>
        </p:spPr>
        <p:txBody>
          <a:bodyPr wrap="square">
            <a:spAutoFit/>
          </a:bodyPr>
          <a:lstStyle/>
          <a:p>
            <a:pPr lvl="0" fontAlgn="base">
              <a:lnSpc>
                <a:spcPct val="150000"/>
              </a:lnSpc>
              <a:spcBef>
                <a:spcPct val="0"/>
              </a:spcBef>
              <a:spcAft>
                <a:spcPct val="0"/>
              </a:spcAft>
            </a:pPr>
            <a:r>
              <a:rPr lang="en-US" sz="2000" dirty="0" smtClean="0">
                <a:latin typeface="Times New Roman" pitchFamily="18" charset="0"/>
                <a:ea typeface="Times New Roman" pitchFamily="18" charset="0"/>
                <a:cs typeface="Times New Roman" pitchFamily="18" charset="0"/>
              </a:rPr>
              <a:t>Cycle time for forklift from the main entrance to center point= 22.32 second</a:t>
            </a:r>
            <a:endParaRPr lang="en-US" sz="2000" dirty="0" smtClean="0">
              <a:latin typeface="Times New Roman" pitchFamily="18" charset="0"/>
              <a:cs typeface="Times New Roman" pitchFamily="18" charset="0"/>
            </a:endParaRPr>
          </a:p>
          <a:p>
            <a:pPr lvl="0" eaLnBrk="0" fontAlgn="base" hangingPunct="0">
              <a:lnSpc>
                <a:spcPct val="150000"/>
              </a:lnSpc>
              <a:spcBef>
                <a:spcPct val="0"/>
              </a:spcBef>
              <a:spcAft>
                <a:spcPct val="0"/>
              </a:spcAft>
            </a:pPr>
            <a:r>
              <a:rPr lang="en-US" sz="2000" dirty="0" smtClean="0">
                <a:latin typeface="Times New Roman" pitchFamily="18" charset="0"/>
                <a:ea typeface="Times New Roman" pitchFamily="18" charset="0"/>
                <a:cs typeface="Times New Roman" pitchFamily="18" charset="0"/>
              </a:rPr>
              <a:t>The time required to give Instruction = 20 second</a:t>
            </a:r>
            <a:endParaRPr lang="en-US" sz="2000" dirty="0" smtClean="0">
              <a:latin typeface="Times New Roman" pitchFamily="18" charset="0"/>
              <a:cs typeface="Times New Roman" pitchFamily="18" charset="0"/>
            </a:endParaRPr>
          </a:p>
          <a:p>
            <a:pPr lvl="0" eaLnBrk="0" fontAlgn="base" hangingPunct="0">
              <a:lnSpc>
                <a:spcPct val="150000"/>
              </a:lnSpc>
              <a:spcBef>
                <a:spcPct val="0"/>
              </a:spcBef>
              <a:spcAft>
                <a:spcPct val="0"/>
              </a:spcAft>
            </a:pPr>
            <a:r>
              <a:rPr lang="en-US" sz="2000" dirty="0" err="1" smtClean="0">
                <a:latin typeface="Times New Roman" pitchFamily="18" charset="0"/>
                <a:ea typeface="Times New Roman" pitchFamily="18" charset="0"/>
                <a:cs typeface="Times New Roman" pitchFamily="18" charset="0"/>
              </a:rPr>
              <a:t>Tc</a:t>
            </a:r>
            <a:r>
              <a:rPr lang="en-US" sz="2000" dirty="0" smtClean="0">
                <a:latin typeface="Times New Roman" pitchFamily="18" charset="0"/>
                <a:ea typeface="Times New Roman" pitchFamily="18" charset="0"/>
                <a:cs typeface="Times New Roman" pitchFamily="18" charset="0"/>
              </a:rPr>
              <a:t>: </a:t>
            </a:r>
            <a:endParaRPr lang="en-US" sz="2000" dirty="0"/>
          </a:p>
        </p:txBody>
      </p:sp>
      <p:pic>
        <p:nvPicPr>
          <p:cNvPr id="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827" y="5373216"/>
            <a:ext cx="3424699" cy="990600"/>
          </a:xfrm>
          <a:prstGeom prst="rect">
            <a:avLst/>
          </a:prstGeom>
          <a:noFill/>
        </p:spPr>
      </p:pic>
    </p:spTree>
    <p:extLst>
      <p:ext uri="{BB962C8B-B14F-4D97-AF65-F5344CB8AC3E}">
        <p14:creationId xmlns:p14="http://schemas.microsoft.com/office/powerpoint/2010/main" val="308779740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55</a:t>
            </a:fld>
            <a:endParaRPr lang="en-US"/>
          </a:p>
        </p:txBody>
      </p:sp>
      <p:pic>
        <p:nvPicPr>
          <p:cNvPr id="5" name="عنصر نائب للمحتوى 4"/>
          <p:cNvPicPr>
            <a:picLocks noGrp="1"/>
          </p:cNvPicPr>
          <p:nvPr>
            <p:ph sz="quarter" idx="1"/>
          </p:nvPr>
        </p:nvPicPr>
        <p:blipFill>
          <a:blip r:embed="rId2" cstate="print"/>
          <a:stretch>
            <a:fillRect/>
          </a:stretch>
        </p:blipFill>
        <p:spPr>
          <a:xfrm>
            <a:off x="1043608" y="1628801"/>
            <a:ext cx="7632848" cy="4752528"/>
          </a:xfrm>
          <a:prstGeom prst="rect">
            <a:avLst/>
          </a:prstGeom>
        </p:spPr>
      </p:pic>
    </p:spTree>
    <p:extLst>
      <p:ext uri="{BB962C8B-B14F-4D97-AF65-F5344CB8AC3E}">
        <p14:creationId xmlns:p14="http://schemas.microsoft.com/office/powerpoint/2010/main" val="391329171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dirty="0">
                <a:solidFill>
                  <a:schemeClr val="tx1"/>
                </a:solidFill>
                <a:latin typeface="Times New Roman" pitchFamily="18" charset="0"/>
                <a:cs typeface="Times New Roman" pitchFamily="18" charset="0"/>
              </a:rPr>
              <a:t>SAP Analysis for Single Deep Rack</a:t>
            </a: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endParaRPr lang="en-US" dirty="0"/>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56</a:t>
            </a:fld>
            <a:endParaRPr lang="en-US"/>
          </a:p>
        </p:txBody>
      </p:sp>
      <p:pic>
        <p:nvPicPr>
          <p:cNvPr id="5" name="عنصر نائب للمحتوى 3"/>
          <p:cNvPicPr>
            <a:picLocks noGrp="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83568" y="1844825"/>
            <a:ext cx="7488832" cy="4536504"/>
          </a:xfrm>
          <a:prstGeom prst="rect">
            <a:avLst/>
          </a:prstGeom>
        </p:spPr>
      </p:pic>
    </p:spTree>
    <p:extLst>
      <p:ext uri="{BB962C8B-B14F-4D97-AF65-F5344CB8AC3E}">
        <p14:creationId xmlns:p14="http://schemas.microsoft.com/office/powerpoint/2010/main" val="288024085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a:solidFill>
                  <a:schemeClr val="tx1"/>
                </a:solidFill>
                <a:latin typeface="Times New Roman" pitchFamily="18" charset="0"/>
                <a:cs typeface="Times New Roman" pitchFamily="18" charset="0"/>
              </a:rPr>
              <a:t>DDB Analysis</a:t>
            </a:r>
            <a:endParaRPr lang="en-US" sz="4000" b="1" dirty="0">
              <a:solidFill>
                <a:schemeClr val="tx1"/>
              </a:solidFill>
            </a:endParaRPr>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57</a:t>
            </a:fld>
            <a:endParaRPr lang="en-US"/>
          </a:p>
        </p:txBody>
      </p:sp>
      <p:pic>
        <p:nvPicPr>
          <p:cNvPr id="5" name="عنصر نائب للمحتوى 3" descr="DDb analysis.PNG"/>
          <p:cNvPicPr>
            <a:picLocks noGrp="1" noChangeAspect="1"/>
          </p:cNvPicPr>
          <p:nvPr>
            <p:ph sz="quarter" idx="1"/>
          </p:nvPr>
        </p:nvPicPr>
        <p:blipFill>
          <a:blip r:embed="rId2"/>
          <a:stretch>
            <a:fillRect/>
          </a:stretch>
        </p:blipFill>
        <p:spPr>
          <a:xfrm>
            <a:off x="2483768" y="1988840"/>
            <a:ext cx="4104456" cy="4271986"/>
          </a:xfrm>
        </p:spPr>
      </p:pic>
    </p:spTree>
    <p:extLst>
      <p:ext uri="{BB962C8B-B14F-4D97-AF65-F5344CB8AC3E}">
        <p14:creationId xmlns:p14="http://schemas.microsoft.com/office/powerpoint/2010/main" val="303293977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a:solidFill>
                  <a:schemeClr val="tx1"/>
                </a:solidFill>
                <a:latin typeface="Times New Roman" pitchFamily="18" charset="0"/>
                <a:cs typeface="Times New Roman" pitchFamily="18" charset="0"/>
              </a:rPr>
              <a:t>Cash Flow Analysis</a:t>
            </a:r>
            <a:endParaRPr lang="en-US" sz="4000" b="1" dirty="0">
              <a:solidFill>
                <a:schemeClr val="tx1"/>
              </a:solidFill>
            </a:endParaRPr>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58</a:t>
            </a:fld>
            <a:endParaRPr lang="en-US"/>
          </a:p>
        </p:txBody>
      </p:sp>
      <p:pic>
        <p:nvPicPr>
          <p:cNvPr id="5" name="عنصر نائب للمحتوى 3" descr="cash.PNG"/>
          <p:cNvPicPr>
            <a:picLocks noGrp="1" noChangeAspect="1"/>
          </p:cNvPicPr>
          <p:nvPr>
            <p:ph sz="quarter" idx="1"/>
          </p:nvPr>
        </p:nvPicPr>
        <p:blipFill>
          <a:blip r:embed="rId2"/>
          <a:stretch>
            <a:fillRect/>
          </a:stretch>
        </p:blipFill>
        <p:spPr>
          <a:xfrm>
            <a:off x="2627784" y="1988840"/>
            <a:ext cx="3672408" cy="4191976"/>
          </a:xfrm>
        </p:spPr>
      </p:pic>
    </p:spTree>
    <p:extLst>
      <p:ext uri="{BB962C8B-B14F-4D97-AF65-F5344CB8AC3E}">
        <p14:creationId xmlns:p14="http://schemas.microsoft.com/office/powerpoint/2010/main" val="36581885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b="1" dirty="0" smtClean="0">
                <a:solidFill>
                  <a:schemeClr val="tx1"/>
                </a:solidFill>
                <a:latin typeface="Times New Roman" pitchFamily="18" charset="0"/>
              </a:rPr>
              <a:t>Objectives</a:t>
            </a:r>
            <a:r>
              <a:rPr lang="en-US" dirty="0" smtClean="0"/>
              <a:t> </a:t>
            </a:r>
            <a:endParaRPr lang="en-US" dirty="0"/>
          </a:p>
        </p:txBody>
      </p:sp>
      <p:sp>
        <p:nvSpPr>
          <p:cNvPr id="3" name="عنصر نائب للمحتوى 2"/>
          <p:cNvSpPr>
            <a:spLocks noGrp="1"/>
          </p:cNvSpPr>
          <p:nvPr>
            <p:ph sz="quarter" idx="1"/>
          </p:nvPr>
        </p:nvSpPr>
        <p:spPr>
          <a:xfrm>
            <a:off x="612648" y="1600200"/>
            <a:ext cx="8153400" cy="4829196"/>
          </a:xfrm>
        </p:spPr>
        <p:txBody>
          <a:bodyPr>
            <a:normAutofit/>
          </a:bodyPr>
          <a:lstStyle/>
          <a:p>
            <a:pPr>
              <a:lnSpc>
                <a:spcPct val="150000"/>
              </a:lnSpc>
            </a:pPr>
            <a:r>
              <a:rPr lang="en-US" sz="2400" dirty="0">
                <a:latin typeface="Times New Roman" pitchFamily="18" charset="0"/>
                <a:cs typeface="Times New Roman" pitchFamily="18" charset="0"/>
              </a:rPr>
              <a:t>Minimize of the expected annual operating cost </a:t>
            </a:r>
            <a:endParaRPr lang="en-US" sz="2400" dirty="0" smtClean="0">
              <a:latin typeface="Times New Roman" pitchFamily="18" charset="0"/>
              <a:cs typeface="Times New Roman" pitchFamily="18" charset="0"/>
            </a:endParaRPr>
          </a:p>
          <a:p>
            <a:pPr marL="0" indent="0">
              <a:lnSpc>
                <a:spcPct val="150000"/>
              </a:lnSpc>
              <a:buNone/>
            </a:pPr>
            <a:endParaRPr lang="en-US" sz="2400" dirty="0" smtClean="0">
              <a:latin typeface="Times New Roman" pitchFamily="18" charset="0"/>
              <a:cs typeface="Times New Roman" pitchFamily="18" charset="0"/>
            </a:endParaRPr>
          </a:p>
          <a:p>
            <a:pPr>
              <a:lnSpc>
                <a:spcPct val="150000"/>
              </a:lnSpc>
            </a:pPr>
            <a:r>
              <a:rPr lang="en-US" sz="2400" dirty="0" smtClean="0">
                <a:latin typeface="Times New Roman" pitchFamily="18" charset="0"/>
                <a:cs typeface="Times New Roman" pitchFamily="18" charset="0"/>
              </a:rPr>
              <a:t>Design rack system</a:t>
            </a:r>
          </a:p>
          <a:p>
            <a:pPr marL="0" indent="0">
              <a:lnSpc>
                <a:spcPct val="150000"/>
              </a:lnSpc>
              <a:buNone/>
            </a:pPr>
            <a:endParaRPr lang="en-US" sz="2400" dirty="0" smtClean="0">
              <a:latin typeface="Times New Roman" pitchFamily="18" charset="0"/>
              <a:cs typeface="Times New Roman" pitchFamily="18" charset="0"/>
            </a:endParaRPr>
          </a:p>
          <a:p>
            <a:pPr>
              <a:lnSpc>
                <a:spcPct val="150000"/>
              </a:lnSpc>
            </a:pPr>
            <a:r>
              <a:rPr lang="en-US" sz="2400" dirty="0" smtClean="0">
                <a:latin typeface="Times New Roman" pitchFamily="18" charset="0"/>
                <a:cs typeface="Times New Roman" pitchFamily="18" charset="0"/>
              </a:rPr>
              <a:t>Build a proper administrative system for control in management warehouse</a:t>
            </a:r>
            <a:endParaRPr lang="en-US" sz="24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6</a:t>
            </a:fld>
            <a:endParaRPr lang="en-US"/>
          </a:p>
        </p:txBody>
      </p:sp>
    </p:spTree>
    <p:extLst>
      <p:ext uri="{BB962C8B-B14F-4D97-AF65-F5344CB8AC3E}">
        <p14:creationId xmlns:p14="http://schemas.microsoft.com/office/powerpoint/2010/main" val="22249267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chemeClr val="tx1"/>
                </a:solidFill>
                <a:latin typeface="Times New Roman" pitchFamily="18" charset="0"/>
              </a:rPr>
              <a:t>Methodology</a:t>
            </a:r>
            <a:endParaRPr lang="en-US" b="1" dirty="0">
              <a:solidFill>
                <a:schemeClr val="tx1"/>
              </a:solidFill>
              <a:latin typeface="Times New Roman" pitchFamily="18" charset="0"/>
            </a:endParaRPr>
          </a:p>
        </p:txBody>
      </p:sp>
      <p:sp>
        <p:nvSpPr>
          <p:cNvPr id="3" name="Content Placeholder 2"/>
          <p:cNvSpPr>
            <a:spLocks noGrp="1"/>
          </p:cNvSpPr>
          <p:nvPr>
            <p:ph sz="quarter" idx="1"/>
          </p:nvPr>
        </p:nvSpPr>
        <p:spPr>
          <a:xfrm>
            <a:off x="914400" y="1981200"/>
            <a:ext cx="7851648" cy="4114800"/>
          </a:xfrm>
        </p:spPr>
        <p:txBody>
          <a:bodyPr>
            <a:normAutofit/>
          </a:bodyPr>
          <a:lstStyle/>
          <a:p>
            <a:pPr>
              <a:lnSpc>
                <a:spcPct val="150000"/>
              </a:lnSpc>
            </a:pPr>
            <a:r>
              <a:rPr lang="en-US" sz="2400" dirty="0" smtClean="0">
                <a:latin typeface="Times New Roman" pitchFamily="18" charset="0"/>
                <a:cs typeface="Times New Roman" pitchFamily="18" charset="0"/>
              </a:rPr>
              <a:t>Collect data about the existing problem.</a:t>
            </a:r>
          </a:p>
          <a:p>
            <a:pPr>
              <a:lnSpc>
                <a:spcPct val="150000"/>
              </a:lnSpc>
            </a:pPr>
            <a:r>
              <a:rPr lang="en-US" sz="2400" dirty="0" smtClean="0">
                <a:latin typeface="Times New Roman" pitchFamily="18" charset="0"/>
                <a:cs typeface="Times New Roman" pitchFamily="18" charset="0"/>
              </a:rPr>
              <a:t>Studying the relevant literature about Warehousing Systems</a:t>
            </a:r>
          </a:p>
          <a:p>
            <a:pPr>
              <a:lnSpc>
                <a:spcPct val="150000"/>
              </a:lnSpc>
            </a:pPr>
            <a:r>
              <a:rPr lang="en-US" sz="2400" dirty="0" smtClean="0">
                <a:latin typeface="Times New Roman" pitchFamily="18" charset="0"/>
                <a:cs typeface="Times New Roman" pitchFamily="18" charset="0"/>
              </a:rPr>
              <a:t>Make interviews with employees </a:t>
            </a:r>
          </a:p>
          <a:p>
            <a:pPr>
              <a:lnSpc>
                <a:spcPct val="150000"/>
              </a:lnSpc>
            </a:pPr>
            <a:r>
              <a:rPr lang="en-US" sz="2400" dirty="0" smtClean="0">
                <a:latin typeface="Times New Roman" pitchFamily="18" charset="0"/>
                <a:cs typeface="Times New Roman" pitchFamily="18" charset="0"/>
              </a:rPr>
              <a:t>Classify the problems in each warehouse </a:t>
            </a:r>
          </a:p>
          <a:p>
            <a:pPr>
              <a:lnSpc>
                <a:spcPct val="150000"/>
              </a:lnSpc>
            </a:pPr>
            <a:r>
              <a:rPr lang="en-US" sz="2400" dirty="0" smtClean="0">
                <a:latin typeface="Times New Roman" pitchFamily="18" charset="0"/>
                <a:cs typeface="Times New Roman" pitchFamily="18" charset="0"/>
              </a:rPr>
              <a:t>Solving problems with offering several proposals.</a:t>
            </a:r>
          </a:p>
          <a:p>
            <a:pPr>
              <a:lnSpc>
                <a:spcPct val="150000"/>
              </a:lnSpc>
            </a:pPr>
            <a:r>
              <a:rPr lang="en-US" sz="2400" dirty="0" smtClean="0">
                <a:latin typeface="Times New Roman" pitchFamily="18" charset="0"/>
                <a:cs typeface="Times New Roman" pitchFamily="18" charset="0"/>
              </a:rPr>
              <a:t>Designing rack system and build administration system. </a:t>
            </a:r>
            <a:endParaRPr lang="en-US" sz="2400" dirty="0">
              <a:latin typeface="Times New Roman" pitchFamily="18" charset="0"/>
              <a:cs typeface="Times New Roman" pitchFamily="18" charset="0"/>
            </a:endParaRPr>
          </a:p>
          <a:p>
            <a:pPr marL="0" indent="0">
              <a:lnSpc>
                <a:spcPct val="170000"/>
              </a:lnSpc>
              <a:buNone/>
            </a:pPr>
            <a:endParaRPr lang="en-US" sz="22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85000" lnSpcReduction="20000"/>
          </a:bodyPr>
          <a:lstStyle/>
          <a:p>
            <a:fld id="{D6A6F7AB-1157-4DBC-AD05-2A835BA2786F}"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b="1" dirty="0">
                <a:solidFill>
                  <a:schemeClr val="tx1"/>
                </a:solidFill>
                <a:latin typeface="Times New Roman" pitchFamily="18" charset="0"/>
                <a:cs typeface="Times New Roman" pitchFamily="18" charset="0"/>
              </a:rPr>
              <a:t>Literature Review </a:t>
            </a: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endParaRPr lang="en-US" dirty="0"/>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8</a:t>
            </a:fld>
            <a:endParaRPr lang="en-US"/>
          </a:p>
        </p:txBody>
      </p:sp>
      <p:graphicFrame>
        <p:nvGraphicFramePr>
          <p:cNvPr id="6" name="عنصر نائب للمحتوى 5"/>
          <p:cNvGraphicFramePr>
            <a:graphicFrameLocks noGrp="1"/>
          </p:cNvGraphicFramePr>
          <p:nvPr>
            <p:ph sz="quarter" idx="1"/>
            <p:extLst>
              <p:ext uri="{D42A27DB-BD31-4B8C-83A1-F6EECF244321}">
                <p14:modId xmlns:p14="http://schemas.microsoft.com/office/powerpoint/2010/main" val="3706771599"/>
              </p:ext>
            </p:extLst>
          </p:nvPr>
        </p:nvGraphicFramePr>
        <p:xfrm>
          <a:off x="323528" y="1636712"/>
          <a:ext cx="8153400" cy="4175760"/>
        </p:xfrm>
        <a:graphic>
          <a:graphicData uri="http://schemas.openxmlformats.org/drawingml/2006/table">
            <a:tbl>
              <a:tblPr firstRow="1" bandRow="1">
                <a:tableStyleId>{5C22544A-7EE6-4342-B048-85BDC9FD1C3A}</a:tableStyleId>
              </a:tblPr>
              <a:tblGrid>
                <a:gridCol w="1656184"/>
                <a:gridCol w="6497216"/>
              </a:tblGrid>
              <a:tr h="360553">
                <a:tc>
                  <a:txBody>
                    <a:bodyPr/>
                    <a:lstStyle/>
                    <a:p>
                      <a:r>
                        <a:rPr lang="en-US" dirty="0" smtClean="0"/>
                        <a:t>Study number</a:t>
                      </a:r>
                      <a:endParaRPr lang="en-US" dirty="0"/>
                    </a:p>
                  </a:txBody>
                  <a:tcPr/>
                </a:tc>
                <a:tc>
                  <a:txBody>
                    <a:bodyPr/>
                    <a:lstStyle/>
                    <a:p>
                      <a:r>
                        <a:rPr lang="en-US" dirty="0" smtClean="0"/>
                        <a:t> Relevant</a:t>
                      </a:r>
                      <a:r>
                        <a:rPr lang="en-US" baseline="0" dirty="0" smtClean="0"/>
                        <a:t> study </a:t>
                      </a:r>
                      <a:endParaRPr lang="en-US" dirty="0"/>
                    </a:p>
                  </a:txBody>
                  <a:tcPr/>
                </a:tc>
              </a:tr>
              <a:tr h="360553">
                <a:tc>
                  <a:txBody>
                    <a:bodyPr/>
                    <a:lstStyle/>
                    <a:p>
                      <a:r>
                        <a:rPr lang="en-US" dirty="0" smtClean="0"/>
                        <a:t>1</a:t>
                      </a:r>
                    </a:p>
                  </a:txBody>
                  <a:tcPr/>
                </a:tc>
                <a:tc>
                  <a:txBody>
                    <a:bodyPr/>
                    <a:lstStyle/>
                    <a:p>
                      <a:r>
                        <a:rPr lang="en-US" sz="2000" b="0" dirty="0" smtClean="0">
                          <a:latin typeface="Times New Roman" pitchFamily="18" charset="0"/>
                          <a:cs typeface="Times New Roman" pitchFamily="18" charset="0"/>
                        </a:rPr>
                        <a:t>Warehouse</a:t>
                      </a:r>
                      <a:r>
                        <a:rPr lang="en-US" sz="2000" b="0" baseline="0" dirty="0" smtClean="0">
                          <a:latin typeface="Times New Roman" pitchFamily="18" charset="0"/>
                          <a:cs typeface="Times New Roman" pitchFamily="18" charset="0"/>
                        </a:rPr>
                        <a:t> on a wheel </a:t>
                      </a:r>
                      <a:r>
                        <a:rPr kumimoji="0" lang="en-US" sz="2000" b="0" i="0" kern="1200" dirty="0" smtClean="0">
                          <a:solidFill>
                            <a:schemeClr val="dk1"/>
                          </a:solidFill>
                          <a:effectLst/>
                          <a:latin typeface="Times New Roman" pitchFamily="18" charset="0"/>
                          <a:ea typeface="+mn-ea"/>
                          <a:cs typeface="Times New Roman" pitchFamily="18" charset="0"/>
                        </a:rPr>
                        <a:t>(joseph </a:t>
                      </a:r>
                      <a:r>
                        <a:rPr kumimoji="0" lang="en-US" sz="2000" b="0" i="0" kern="1200" dirty="0" err="1" smtClean="0">
                          <a:solidFill>
                            <a:schemeClr val="dk1"/>
                          </a:solidFill>
                          <a:effectLst/>
                          <a:latin typeface="Times New Roman" pitchFamily="18" charset="0"/>
                          <a:ea typeface="+mn-ea"/>
                          <a:cs typeface="Times New Roman" pitchFamily="18" charset="0"/>
                        </a:rPr>
                        <a:t>A.standlely</a:t>
                      </a:r>
                      <a:r>
                        <a:rPr kumimoji="0" lang="en-US" sz="2000" b="0" i="0" kern="1200" dirty="0" smtClean="0">
                          <a:solidFill>
                            <a:schemeClr val="dk1"/>
                          </a:solidFill>
                          <a:effectLst/>
                          <a:latin typeface="Times New Roman" pitchFamily="18" charset="0"/>
                          <a:ea typeface="+mn-ea"/>
                          <a:cs typeface="Times New Roman" pitchFamily="18" charset="0"/>
                        </a:rPr>
                        <a:t>, </a:t>
                      </a:r>
                      <a:r>
                        <a:rPr kumimoji="0" lang="en-US" sz="2000" b="0" i="0" kern="1200" dirty="0" err="1" smtClean="0">
                          <a:solidFill>
                            <a:schemeClr val="dk1"/>
                          </a:solidFill>
                          <a:effectLst/>
                          <a:latin typeface="Times New Roman" pitchFamily="18" charset="0"/>
                          <a:ea typeface="+mn-ea"/>
                          <a:cs typeface="Times New Roman" pitchFamily="18" charset="0"/>
                        </a:rPr>
                        <a:t>september</a:t>
                      </a:r>
                      <a:r>
                        <a:rPr kumimoji="0" lang="en-US" sz="2000" b="0" i="0" kern="1200" dirty="0" smtClean="0">
                          <a:solidFill>
                            <a:schemeClr val="dk1"/>
                          </a:solidFill>
                          <a:effectLst/>
                          <a:latin typeface="Times New Roman" pitchFamily="18" charset="0"/>
                          <a:ea typeface="+mn-ea"/>
                          <a:cs typeface="Times New Roman" pitchFamily="18" charset="0"/>
                        </a:rPr>
                        <a:t> 2006)</a:t>
                      </a:r>
                      <a:endParaRPr lang="en-US" sz="2000" b="0" dirty="0">
                        <a:latin typeface="Times New Roman" pitchFamily="18" charset="0"/>
                        <a:cs typeface="Times New Roman" pitchFamily="18" charset="0"/>
                      </a:endParaRPr>
                    </a:p>
                  </a:txBody>
                  <a:tcPr/>
                </a:tc>
              </a:tr>
              <a:tr h="360553">
                <a:tc>
                  <a:txBody>
                    <a:bodyPr/>
                    <a:lstStyle/>
                    <a:p>
                      <a:r>
                        <a:rPr lang="en-US" dirty="0" smtClean="0"/>
                        <a:t>2</a:t>
                      </a:r>
                      <a:endParaRPr lang="en-US" dirty="0"/>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kumimoji="0" lang="en-US" sz="2000" b="0" i="0" kern="1200" dirty="0" smtClean="0">
                          <a:solidFill>
                            <a:schemeClr val="dk1"/>
                          </a:solidFill>
                          <a:effectLst/>
                          <a:latin typeface="Times New Roman" pitchFamily="18" charset="0"/>
                          <a:ea typeface="+mn-ea"/>
                          <a:cs typeface="Times New Roman" pitchFamily="18" charset="0"/>
                        </a:rPr>
                        <a:t>The Optimum Design of A Warehouse System on Order Picking Efficiency (</a:t>
                      </a:r>
                      <a:r>
                        <a:rPr kumimoji="0" lang="en-US" sz="2000" b="0" i="0" kern="1200" dirty="0" err="1" smtClean="0">
                          <a:solidFill>
                            <a:schemeClr val="dk1"/>
                          </a:solidFill>
                          <a:effectLst/>
                          <a:latin typeface="Times New Roman" pitchFamily="18" charset="0"/>
                          <a:ea typeface="+mn-ea"/>
                          <a:cs typeface="Times New Roman" pitchFamily="18" charset="0"/>
                        </a:rPr>
                        <a:t>Trebilcock</a:t>
                      </a:r>
                      <a:r>
                        <a:rPr kumimoji="0" lang="en-US" sz="2000" b="0" i="0" kern="1200" dirty="0" smtClean="0">
                          <a:solidFill>
                            <a:schemeClr val="dk1"/>
                          </a:solidFill>
                          <a:effectLst/>
                          <a:latin typeface="Times New Roman" pitchFamily="18" charset="0"/>
                          <a:ea typeface="+mn-ea"/>
                          <a:cs typeface="Times New Roman" pitchFamily="18" charset="0"/>
                        </a:rPr>
                        <a:t>, 2006)</a:t>
                      </a:r>
                      <a:endParaRPr kumimoji="0" lang="en-US" sz="2000" b="0" i="1" kern="1200" dirty="0" smtClean="0">
                        <a:solidFill>
                          <a:schemeClr val="dk1"/>
                        </a:solidFill>
                        <a:effectLst/>
                        <a:latin typeface="Times New Roman" pitchFamily="18" charset="0"/>
                        <a:ea typeface="+mn-ea"/>
                        <a:cs typeface="Times New Roman" pitchFamily="18" charset="0"/>
                      </a:endParaRPr>
                    </a:p>
                    <a:p>
                      <a:endParaRPr lang="en-US" sz="2000" b="0" dirty="0">
                        <a:latin typeface="Times New Roman" pitchFamily="18" charset="0"/>
                        <a:cs typeface="Times New Roman" pitchFamily="18" charset="0"/>
                      </a:endParaRPr>
                    </a:p>
                  </a:txBody>
                  <a:tcPr/>
                </a:tc>
              </a:tr>
              <a:tr h="360553">
                <a:tc>
                  <a:txBody>
                    <a:bodyPr/>
                    <a:lstStyle/>
                    <a:p>
                      <a:r>
                        <a:rPr lang="en-US" dirty="0" smtClean="0"/>
                        <a:t>3</a:t>
                      </a:r>
                      <a:endParaRPr lang="en-US" dirty="0"/>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kumimoji="0" lang="en-US" sz="2000" b="0" i="1" kern="1200" dirty="0" smtClean="0">
                          <a:solidFill>
                            <a:schemeClr val="dk1"/>
                          </a:solidFill>
                          <a:effectLst/>
                          <a:latin typeface="Times New Roman" pitchFamily="18" charset="0"/>
                          <a:ea typeface="+mn-ea"/>
                          <a:cs typeface="Times New Roman" pitchFamily="18" charset="0"/>
                        </a:rPr>
                        <a:t>Analysis for The Rack Configuration </a:t>
                      </a:r>
                      <a:r>
                        <a:rPr kumimoji="0" lang="en-US" sz="2000" b="0" i="0" kern="1200" dirty="0" smtClean="0">
                          <a:solidFill>
                            <a:schemeClr val="dk1"/>
                          </a:solidFill>
                          <a:effectLst/>
                          <a:latin typeface="Times New Roman" pitchFamily="18" charset="0"/>
                          <a:ea typeface="+mn-ea"/>
                          <a:cs typeface="Times New Roman" pitchFamily="18" charset="0"/>
                        </a:rPr>
                        <a:t>(Francis, 7 September 2009)</a:t>
                      </a:r>
                      <a:endParaRPr kumimoji="0" lang="en-US" sz="2000" b="0" i="1" kern="1200" dirty="0" smtClean="0">
                        <a:solidFill>
                          <a:schemeClr val="dk1"/>
                        </a:solidFill>
                        <a:effectLst/>
                        <a:latin typeface="Times New Roman" pitchFamily="18" charset="0"/>
                        <a:ea typeface="+mn-ea"/>
                        <a:cs typeface="Times New Roman" pitchFamily="18" charset="0"/>
                      </a:endParaRPr>
                    </a:p>
                    <a:p>
                      <a:endParaRPr lang="en-US" sz="2000" b="0" dirty="0">
                        <a:latin typeface="Times New Roman" pitchFamily="18" charset="0"/>
                        <a:cs typeface="Times New Roman" pitchFamily="18" charset="0"/>
                      </a:endParaRPr>
                    </a:p>
                  </a:txBody>
                  <a:tcPr/>
                </a:tc>
              </a:tr>
              <a:tr h="360553">
                <a:tc>
                  <a:txBody>
                    <a:bodyPr/>
                    <a:lstStyle/>
                    <a:p>
                      <a:r>
                        <a:rPr lang="en-US" dirty="0" smtClean="0"/>
                        <a:t>4</a:t>
                      </a:r>
                      <a:endParaRPr lang="en-US" dirty="0"/>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kumimoji="0" lang="en-US" sz="2000" b="0" i="0" kern="1200" dirty="0" smtClean="0">
                          <a:solidFill>
                            <a:schemeClr val="dk1"/>
                          </a:solidFill>
                          <a:effectLst/>
                          <a:latin typeface="Times New Roman" pitchFamily="18" charset="0"/>
                          <a:ea typeface="+mn-ea"/>
                          <a:cs typeface="Times New Roman" pitchFamily="18" charset="0"/>
                        </a:rPr>
                        <a:t>Warehouse Design Factors (Bartholdi, 2002)</a:t>
                      </a:r>
                      <a:endParaRPr kumimoji="0" lang="en-US" sz="2000" b="0" i="1" kern="1200" dirty="0" smtClean="0">
                        <a:solidFill>
                          <a:schemeClr val="dk1"/>
                        </a:solidFill>
                        <a:effectLst/>
                        <a:latin typeface="Times New Roman" pitchFamily="18" charset="0"/>
                        <a:ea typeface="+mn-ea"/>
                        <a:cs typeface="Times New Roman" pitchFamily="18" charset="0"/>
                      </a:endParaRPr>
                    </a:p>
                    <a:p>
                      <a:endParaRPr lang="en-US" sz="2000" b="0" dirty="0">
                        <a:latin typeface="Times New Roman" pitchFamily="18" charset="0"/>
                        <a:cs typeface="Times New Roman" pitchFamily="18" charset="0"/>
                      </a:endParaRPr>
                    </a:p>
                  </a:txBody>
                  <a:tcPr/>
                </a:tc>
              </a:tr>
              <a:tr h="0">
                <a:tc>
                  <a:txBody>
                    <a:bodyPr/>
                    <a:lstStyle/>
                    <a:p>
                      <a:r>
                        <a:rPr lang="en-US" dirty="0" smtClean="0"/>
                        <a:t>5</a:t>
                      </a:r>
                      <a:endParaRPr lang="en-US" dirty="0"/>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kumimoji="0" lang="en-US" sz="2000" b="0" i="0" kern="1200" dirty="0" smtClean="0">
                          <a:solidFill>
                            <a:schemeClr val="dk1"/>
                          </a:solidFill>
                          <a:effectLst/>
                          <a:latin typeface="Times New Roman" pitchFamily="18" charset="0"/>
                          <a:ea typeface="+mn-ea"/>
                          <a:cs typeface="Times New Roman" pitchFamily="18" charset="0"/>
                        </a:rPr>
                        <a:t>Modern Material Handling (Falconer, 2003)</a:t>
                      </a:r>
                      <a:endParaRPr kumimoji="0" lang="en-US" sz="2000" b="0" i="1" kern="1200" dirty="0" smtClean="0">
                        <a:solidFill>
                          <a:schemeClr val="dk1"/>
                        </a:solidFill>
                        <a:effectLst/>
                        <a:latin typeface="Times New Roman" pitchFamily="18" charset="0"/>
                        <a:ea typeface="+mn-ea"/>
                        <a:cs typeface="Times New Roman" pitchFamily="18" charset="0"/>
                      </a:endParaRPr>
                    </a:p>
                    <a:p>
                      <a:endParaRPr lang="en-US" sz="2000" b="0"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3747397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2" algn="ctr" rtl="0">
              <a:spcBef>
                <a:spcPct val="0"/>
              </a:spcBef>
            </a:pPr>
            <a:r>
              <a:rPr lang="en-US" sz="4000" b="1" dirty="0">
                <a:latin typeface="Times New Roman" pitchFamily="18" charset="0"/>
                <a:cs typeface="Times New Roman" pitchFamily="18" charset="0"/>
              </a:rPr>
              <a:t>Warehouse Design </a:t>
            </a:r>
            <a:r>
              <a:rPr lang="en-US" sz="4000" b="1" dirty="0" smtClean="0">
                <a:latin typeface="Times New Roman" pitchFamily="18" charset="0"/>
                <a:cs typeface="Times New Roman" pitchFamily="18" charset="0"/>
              </a:rPr>
              <a:t>Factors</a:t>
            </a:r>
            <a:r>
              <a:rPr lang="en-US" i="1" dirty="0"/>
              <a:t/>
            </a:r>
            <a:br>
              <a:rPr lang="en-US" i="1" dirty="0"/>
            </a:br>
            <a:endParaRPr lang="en-US" dirty="0"/>
          </a:p>
        </p:txBody>
      </p:sp>
      <p:sp>
        <p:nvSpPr>
          <p:cNvPr id="3" name="عنصر نائب لرقم الشريحة 2"/>
          <p:cNvSpPr>
            <a:spLocks noGrp="1"/>
          </p:cNvSpPr>
          <p:nvPr>
            <p:ph type="sldNum" sz="quarter" idx="12"/>
          </p:nvPr>
        </p:nvSpPr>
        <p:spPr/>
        <p:txBody>
          <a:bodyPr>
            <a:normAutofit fontScale="85000" lnSpcReduction="20000"/>
          </a:bodyPr>
          <a:lstStyle/>
          <a:p>
            <a:fld id="{D6A6F7AB-1157-4DBC-AD05-2A835BA2786F}" type="slidenum">
              <a:rPr lang="en-US" smtClean="0"/>
              <a:pPr/>
              <a:t>9</a:t>
            </a:fld>
            <a:endParaRPr lang="en-US"/>
          </a:p>
        </p:txBody>
      </p:sp>
      <p:sp>
        <p:nvSpPr>
          <p:cNvPr id="4" name="عنصر نائب للمحتوى 3"/>
          <p:cNvSpPr>
            <a:spLocks noGrp="1"/>
          </p:cNvSpPr>
          <p:nvPr>
            <p:ph sz="quarter" idx="1"/>
          </p:nvPr>
        </p:nvSpPr>
        <p:spPr>
          <a:xfrm>
            <a:off x="612648" y="2132856"/>
            <a:ext cx="8153400" cy="3963144"/>
          </a:xfrm>
        </p:spPr>
        <p:txBody>
          <a:bodyPr>
            <a:normAutofit/>
          </a:bodyPr>
          <a:lstStyle/>
          <a:p>
            <a:pPr>
              <a:lnSpc>
                <a:spcPct val="150000"/>
              </a:lnSpc>
            </a:pPr>
            <a:r>
              <a:rPr lang="en-US" sz="2400" dirty="0">
                <a:latin typeface="Times New Roman" pitchFamily="18" charset="0"/>
                <a:cs typeface="Times New Roman" pitchFamily="18" charset="0"/>
              </a:rPr>
              <a:t>The design of a warehouse floor layout is chosen from numerous generated alternatives. One of these alternatives is ultimately chosen because it minimizes the distance travelled by workers, minimizes processing time and maximizes warehouse throughput. </a:t>
            </a:r>
          </a:p>
        </p:txBody>
      </p:sp>
    </p:spTree>
    <p:extLst>
      <p:ext uri="{BB962C8B-B14F-4D97-AF65-F5344CB8AC3E}">
        <p14:creationId xmlns:p14="http://schemas.microsoft.com/office/powerpoint/2010/main" val="7407355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ساسي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2956</TotalTime>
  <Words>1147</Words>
  <Application>Microsoft Office PowerPoint</Application>
  <PresentationFormat>عرض على الشاشة (3:4)‏</PresentationFormat>
  <Paragraphs>210</Paragraphs>
  <Slides>58</Slides>
  <Notes>2</Notes>
  <HiddenSlides>0</HiddenSlides>
  <MMClips>1</MMClips>
  <ScaleCrop>false</ScaleCrop>
  <HeadingPairs>
    <vt:vector size="4" baseType="variant">
      <vt:variant>
        <vt:lpstr>نسق</vt:lpstr>
      </vt:variant>
      <vt:variant>
        <vt:i4>1</vt:i4>
      </vt:variant>
      <vt:variant>
        <vt:lpstr>عناوين الشرائح</vt:lpstr>
      </vt:variant>
      <vt:variant>
        <vt:i4>58</vt:i4>
      </vt:variant>
    </vt:vector>
  </HeadingPairs>
  <TitlesOfParts>
    <vt:vector size="59" baseType="lpstr">
      <vt:lpstr>Median</vt:lpstr>
      <vt:lpstr>عرض تقديمي في PowerPoint</vt:lpstr>
      <vt:lpstr>Agenda </vt:lpstr>
      <vt:lpstr>History of A. R. Hijjawi And Sons Company</vt:lpstr>
      <vt:lpstr>Problem Statement </vt:lpstr>
      <vt:lpstr> Objectives </vt:lpstr>
      <vt:lpstr>Objectives </vt:lpstr>
      <vt:lpstr>Methodology</vt:lpstr>
      <vt:lpstr>Literature Review  </vt:lpstr>
      <vt:lpstr>Warehouse Design Factors </vt:lpstr>
      <vt:lpstr>A Real Event !!</vt:lpstr>
      <vt:lpstr>عرض تقديمي في PowerPoint</vt:lpstr>
      <vt:lpstr>Definition </vt:lpstr>
      <vt:lpstr>Warehouses Location </vt:lpstr>
      <vt:lpstr>Current Situation for Warehouse One</vt:lpstr>
      <vt:lpstr>Proposed  Situation  for Warehouse One</vt:lpstr>
      <vt:lpstr>Current Situation for Warehouse Two</vt:lpstr>
      <vt:lpstr>Proposed  Situation  for Warehouse Two</vt:lpstr>
      <vt:lpstr>Current Situation for Warehouse Three </vt:lpstr>
      <vt:lpstr>Proposed  Situation for Warehouse Three </vt:lpstr>
      <vt:lpstr>Current Situation for Warehouse four </vt:lpstr>
      <vt:lpstr>Proposed Situation for Warehouse Four </vt:lpstr>
      <vt:lpstr>Main Warehouse </vt:lpstr>
      <vt:lpstr>Comparison Between Current Situation and Proposed Situation </vt:lpstr>
      <vt:lpstr>Rack System</vt:lpstr>
      <vt:lpstr>Current Situation for Warehouse one </vt:lpstr>
      <vt:lpstr>عرض تقديمي في PowerPoint</vt:lpstr>
      <vt:lpstr>Performance Indicator in Warehouse One</vt:lpstr>
      <vt:lpstr>Summery of Rack System</vt:lpstr>
      <vt:lpstr>SAP Analysis</vt:lpstr>
      <vt:lpstr>Cost Analysis for Rack System </vt:lpstr>
      <vt:lpstr>Quantitative Analysis for The Cost of The Rack System</vt:lpstr>
      <vt:lpstr>Cash Flow Diagram</vt:lpstr>
      <vt:lpstr>Total Annual Cost</vt:lpstr>
      <vt:lpstr>Warehouse Administration System </vt:lpstr>
      <vt:lpstr>Process of Receiving Container </vt:lpstr>
      <vt:lpstr>Process of Customer Request </vt:lpstr>
      <vt:lpstr>Current Situation </vt:lpstr>
      <vt:lpstr>Order Recording Form</vt:lpstr>
      <vt:lpstr>Order Receiving Form</vt:lpstr>
      <vt:lpstr>Official Warehouse Form</vt:lpstr>
      <vt:lpstr>Forklift Driver Form</vt:lpstr>
      <vt:lpstr>Production Line Form</vt:lpstr>
      <vt:lpstr>Forklift Movement </vt:lpstr>
      <vt:lpstr>ABC System</vt:lpstr>
      <vt:lpstr>Traveling Time</vt:lpstr>
      <vt:lpstr>Conclusions </vt:lpstr>
      <vt:lpstr>Conclusions</vt:lpstr>
      <vt:lpstr>Conclusions</vt:lpstr>
      <vt:lpstr>Recommendations </vt:lpstr>
      <vt:lpstr>Recommendations</vt:lpstr>
      <vt:lpstr>عرض تقديمي في PowerPoint</vt:lpstr>
      <vt:lpstr>Appendix </vt:lpstr>
      <vt:lpstr>Performance Indicator for Warehouse One </vt:lpstr>
      <vt:lpstr>عرض تقديمي في PowerPoint</vt:lpstr>
      <vt:lpstr>عرض تقديمي في PowerPoint</vt:lpstr>
      <vt:lpstr>SAP Analysis for Single Deep Rack </vt:lpstr>
      <vt:lpstr>DDB Analysis</vt:lpstr>
      <vt:lpstr>Cash Flow Analysis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MT2X</dc:creator>
  <cp:lastModifiedBy>Microsoft</cp:lastModifiedBy>
  <cp:revision>218</cp:revision>
  <dcterms:created xsi:type="dcterms:W3CDTF">2013-05-15T10:55:40Z</dcterms:created>
  <dcterms:modified xsi:type="dcterms:W3CDTF">2013-12-07T08:59:54Z</dcterms:modified>
</cp:coreProperties>
</file>