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12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E:\B\Study\&#1605;&#1588;&#1585;&#1608;&#1593;\word\New%20folder%20(3)\Counting-sun15.2.2015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E:\B\Study\&#1605;&#1588;&#1585;&#1608;&#1593;\word\New%20folder%20(3)\Counting-sun15.2.2015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LL\Downloads\Year%204%20(2)\t5roj\Questionare-data%20from%20a7md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hmad\Desktop\G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Accumulation Curve</a:t>
            </a: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Sheet1!$F$6</c:f>
              <c:strCache>
                <c:ptCount val="1"/>
                <c:pt idx="0">
                  <c:v>Legal</c:v>
                </c:pt>
              </c:strCache>
            </c:strRef>
          </c:tx>
          <c:marker>
            <c:symbol val="none"/>
          </c:marker>
          <c:cat>
            <c:numRef>
              <c:f>Sheet1!$E$7:$E$34</c:f>
              <c:numCache>
                <c:formatCode>h:mm</c:formatCode>
                <c:ptCount val="28"/>
                <c:pt idx="0">
                  <c:v>0.29166666666666796</c:v>
                </c:pt>
                <c:pt idx="1">
                  <c:v>0.30555555555555552</c:v>
                </c:pt>
                <c:pt idx="2">
                  <c:v>0.31944444444444597</c:v>
                </c:pt>
                <c:pt idx="3">
                  <c:v>0.33333333333333331</c:v>
                </c:pt>
                <c:pt idx="4">
                  <c:v>0.34722222222222326</c:v>
                </c:pt>
                <c:pt idx="5">
                  <c:v>0.3611111111111111</c:v>
                </c:pt>
                <c:pt idx="6">
                  <c:v>0.375000000000001</c:v>
                </c:pt>
                <c:pt idx="7">
                  <c:v>0.38888888888889195</c:v>
                </c:pt>
                <c:pt idx="8">
                  <c:v>0.4027777777777789</c:v>
                </c:pt>
                <c:pt idx="9">
                  <c:v>0.41666666666666796</c:v>
                </c:pt>
                <c:pt idx="10">
                  <c:v>0.43055555555555508</c:v>
                </c:pt>
                <c:pt idx="11">
                  <c:v>0.44444444444444486</c:v>
                </c:pt>
                <c:pt idx="12">
                  <c:v>0.45833333333333293</c:v>
                </c:pt>
                <c:pt idx="13">
                  <c:v>0.47222222222222232</c:v>
                </c:pt>
                <c:pt idx="14">
                  <c:v>0.48611111111111099</c:v>
                </c:pt>
                <c:pt idx="15">
                  <c:v>0.5</c:v>
                </c:pt>
                <c:pt idx="16">
                  <c:v>0.51388888888888795</c:v>
                </c:pt>
                <c:pt idx="17">
                  <c:v>0.52777777777777701</c:v>
                </c:pt>
                <c:pt idx="18">
                  <c:v>0.54166666666666596</c:v>
                </c:pt>
                <c:pt idx="19">
                  <c:v>0.55555555555555503</c:v>
                </c:pt>
                <c:pt idx="20">
                  <c:v>0.56944444444444464</c:v>
                </c:pt>
                <c:pt idx="21">
                  <c:v>0.5833333333333327</c:v>
                </c:pt>
                <c:pt idx="22">
                  <c:v>0.59722222222221988</c:v>
                </c:pt>
                <c:pt idx="23">
                  <c:v>0.61111111111111005</c:v>
                </c:pt>
                <c:pt idx="24">
                  <c:v>0.62500000000000122</c:v>
                </c:pt>
                <c:pt idx="25">
                  <c:v>0.63888888888889095</c:v>
                </c:pt>
                <c:pt idx="26">
                  <c:v>0.65277777777777923</c:v>
                </c:pt>
                <c:pt idx="27">
                  <c:v>0.66666666666666663</c:v>
                </c:pt>
              </c:numCache>
            </c:numRef>
          </c:cat>
          <c:val>
            <c:numRef>
              <c:f>Sheet1!$F$7:$F$34</c:f>
              <c:numCache>
                <c:formatCode>General</c:formatCode>
                <c:ptCount val="28"/>
                <c:pt idx="0">
                  <c:v>3</c:v>
                </c:pt>
                <c:pt idx="1">
                  <c:v>6</c:v>
                </c:pt>
                <c:pt idx="2">
                  <c:v>24</c:v>
                </c:pt>
                <c:pt idx="3">
                  <c:v>43</c:v>
                </c:pt>
                <c:pt idx="4">
                  <c:v>72</c:v>
                </c:pt>
                <c:pt idx="5">
                  <c:v>66</c:v>
                </c:pt>
                <c:pt idx="6">
                  <c:v>88</c:v>
                </c:pt>
                <c:pt idx="7">
                  <c:v>90</c:v>
                </c:pt>
                <c:pt idx="8">
                  <c:v>89</c:v>
                </c:pt>
                <c:pt idx="9">
                  <c:v>89</c:v>
                </c:pt>
                <c:pt idx="10">
                  <c:v>93</c:v>
                </c:pt>
                <c:pt idx="11">
                  <c:v>91</c:v>
                </c:pt>
                <c:pt idx="12">
                  <c:v>89</c:v>
                </c:pt>
                <c:pt idx="13">
                  <c:v>79</c:v>
                </c:pt>
                <c:pt idx="14">
                  <c:v>90</c:v>
                </c:pt>
                <c:pt idx="15">
                  <c:v>92</c:v>
                </c:pt>
                <c:pt idx="16">
                  <c:v>86</c:v>
                </c:pt>
                <c:pt idx="17">
                  <c:v>92</c:v>
                </c:pt>
                <c:pt idx="18">
                  <c:v>87</c:v>
                </c:pt>
                <c:pt idx="19">
                  <c:v>85</c:v>
                </c:pt>
                <c:pt idx="20">
                  <c:v>85</c:v>
                </c:pt>
                <c:pt idx="21">
                  <c:v>79</c:v>
                </c:pt>
                <c:pt idx="22">
                  <c:v>74</c:v>
                </c:pt>
                <c:pt idx="23">
                  <c:v>70</c:v>
                </c:pt>
                <c:pt idx="24">
                  <c:v>58</c:v>
                </c:pt>
                <c:pt idx="25">
                  <c:v>51</c:v>
                </c:pt>
                <c:pt idx="26">
                  <c:v>25</c:v>
                </c:pt>
                <c:pt idx="27">
                  <c:v>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AD4-479E-A54C-078691C277A1}"/>
            </c:ext>
          </c:extLst>
        </c:ser>
        <c:ser>
          <c:idx val="1"/>
          <c:order val="1"/>
          <c:tx>
            <c:strRef>
              <c:f>Sheet1!$G$6</c:f>
              <c:strCache>
                <c:ptCount val="1"/>
                <c:pt idx="0">
                  <c:v>Illegal</c:v>
                </c:pt>
              </c:strCache>
            </c:strRef>
          </c:tx>
          <c:marker>
            <c:symbol val="none"/>
          </c:marker>
          <c:cat>
            <c:numRef>
              <c:f>Sheet1!$E$7:$E$34</c:f>
              <c:numCache>
                <c:formatCode>h:mm</c:formatCode>
                <c:ptCount val="28"/>
                <c:pt idx="0">
                  <c:v>0.29166666666666796</c:v>
                </c:pt>
                <c:pt idx="1">
                  <c:v>0.30555555555555552</c:v>
                </c:pt>
                <c:pt idx="2">
                  <c:v>0.31944444444444597</c:v>
                </c:pt>
                <c:pt idx="3">
                  <c:v>0.33333333333333331</c:v>
                </c:pt>
                <c:pt idx="4">
                  <c:v>0.34722222222222326</c:v>
                </c:pt>
                <c:pt idx="5">
                  <c:v>0.3611111111111111</c:v>
                </c:pt>
                <c:pt idx="6">
                  <c:v>0.375000000000001</c:v>
                </c:pt>
                <c:pt idx="7">
                  <c:v>0.38888888888889195</c:v>
                </c:pt>
                <c:pt idx="8">
                  <c:v>0.4027777777777789</c:v>
                </c:pt>
                <c:pt idx="9">
                  <c:v>0.41666666666666796</c:v>
                </c:pt>
                <c:pt idx="10">
                  <c:v>0.43055555555555508</c:v>
                </c:pt>
                <c:pt idx="11">
                  <c:v>0.44444444444444486</c:v>
                </c:pt>
                <c:pt idx="12">
                  <c:v>0.45833333333333293</c:v>
                </c:pt>
                <c:pt idx="13">
                  <c:v>0.47222222222222232</c:v>
                </c:pt>
                <c:pt idx="14">
                  <c:v>0.48611111111111099</c:v>
                </c:pt>
                <c:pt idx="15">
                  <c:v>0.5</c:v>
                </c:pt>
                <c:pt idx="16">
                  <c:v>0.51388888888888795</c:v>
                </c:pt>
                <c:pt idx="17">
                  <c:v>0.52777777777777701</c:v>
                </c:pt>
                <c:pt idx="18">
                  <c:v>0.54166666666666596</c:v>
                </c:pt>
                <c:pt idx="19">
                  <c:v>0.55555555555555503</c:v>
                </c:pt>
                <c:pt idx="20">
                  <c:v>0.56944444444444464</c:v>
                </c:pt>
                <c:pt idx="21">
                  <c:v>0.5833333333333327</c:v>
                </c:pt>
                <c:pt idx="22">
                  <c:v>0.59722222222221988</c:v>
                </c:pt>
                <c:pt idx="23">
                  <c:v>0.61111111111111005</c:v>
                </c:pt>
                <c:pt idx="24">
                  <c:v>0.62500000000000122</c:v>
                </c:pt>
                <c:pt idx="25">
                  <c:v>0.63888888888889095</c:v>
                </c:pt>
                <c:pt idx="26">
                  <c:v>0.65277777777777923</c:v>
                </c:pt>
                <c:pt idx="27">
                  <c:v>0.66666666666666663</c:v>
                </c:pt>
              </c:numCache>
            </c:numRef>
          </c:cat>
          <c:val>
            <c:numRef>
              <c:f>Sheet1!$G$7:$G$34</c:f>
              <c:numCache>
                <c:formatCode>General</c:formatCode>
                <c:ptCount val="28"/>
                <c:pt idx="0">
                  <c:v>1</c:v>
                </c:pt>
                <c:pt idx="1">
                  <c:v>2</c:v>
                </c:pt>
                <c:pt idx="2">
                  <c:v>1</c:v>
                </c:pt>
                <c:pt idx="3">
                  <c:v>19</c:v>
                </c:pt>
                <c:pt idx="4">
                  <c:v>18</c:v>
                </c:pt>
                <c:pt idx="5">
                  <c:v>21</c:v>
                </c:pt>
                <c:pt idx="6">
                  <c:v>21</c:v>
                </c:pt>
                <c:pt idx="7">
                  <c:v>22</c:v>
                </c:pt>
                <c:pt idx="8">
                  <c:v>22</c:v>
                </c:pt>
                <c:pt idx="9">
                  <c:v>32</c:v>
                </c:pt>
                <c:pt idx="10">
                  <c:v>22</c:v>
                </c:pt>
                <c:pt idx="11">
                  <c:v>28</c:v>
                </c:pt>
                <c:pt idx="12">
                  <c:v>31</c:v>
                </c:pt>
                <c:pt idx="13">
                  <c:v>32</c:v>
                </c:pt>
                <c:pt idx="14">
                  <c:v>22</c:v>
                </c:pt>
                <c:pt idx="15">
                  <c:v>20</c:v>
                </c:pt>
                <c:pt idx="16">
                  <c:v>16</c:v>
                </c:pt>
                <c:pt idx="17">
                  <c:v>21</c:v>
                </c:pt>
                <c:pt idx="18">
                  <c:v>25</c:v>
                </c:pt>
                <c:pt idx="19">
                  <c:v>24</c:v>
                </c:pt>
                <c:pt idx="20">
                  <c:v>21</c:v>
                </c:pt>
                <c:pt idx="21">
                  <c:v>18</c:v>
                </c:pt>
                <c:pt idx="22">
                  <c:v>14</c:v>
                </c:pt>
                <c:pt idx="23">
                  <c:v>15</c:v>
                </c:pt>
                <c:pt idx="24">
                  <c:v>15</c:v>
                </c:pt>
                <c:pt idx="25">
                  <c:v>11</c:v>
                </c:pt>
                <c:pt idx="26">
                  <c:v>6</c:v>
                </c:pt>
                <c:pt idx="27">
                  <c:v>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AD4-479E-A54C-078691C277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7775232"/>
        <c:axId val="77777152"/>
      </c:lineChart>
      <c:catAx>
        <c:axId val="777752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</a:t>
                </a:r>
              </a:p>
            </c:rich>
          </c:tx>
          <c:overlay val="0"/>
        </c:title>
        <c:numFmt formatCode="h:mm" sourceLinked="1"/>
        <c:majorTickMark val="out"/>
        <c:minorTickMark val="none"/>
        <c:tickLblPos val="nextTo"/>
        <c:crossAx val="77777152"/>
        <c:crosses val="autoZero"/>
        <c:auto val="1"/>
        <c:lblAlgn val="ctr"/>
        <c:lblOffset val="100"/>
        <c:noMultiLvlLbl val="0"/>
      </c:catAx>
      <c:valAx>
        <c:axId val="7777715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Vehicle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7777523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Accumulation Curve</a:t>
            </a: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Sheet1!$E$40</c:f>
              <c:strCache>
                <c:ptCount val="1"/>
                <c:pt idx="0">
                  <c:v>Demand</c:v>
                </c:pt>
              </c:strCache>
            </c:strRef>
          </c:tx>
          <c:marker>
            <c:symbol val="none"/>
          </c:marker>
          <c:cat>
            <c:numRef>
              <c:f>Sheet1!$E$7:$E$34</c:f>
              <c:numCache>
                <c:formatCode>h:mm</c:formatCode>
                <c:ptCount val="28"/>
                <c:pt idx="0">
                  <c:v>0.29166666666666796</c:v>
                </c:pt>
                <c:pt idx="1">
                  <c:v>0.30555555555555552</c:v>
                </c:pt>
                <c:pt idx="2">
                  <c:v>0.31944444444444597</c:v>
                </c:pt>
                <c:pt idx="3">
                  <c:v>0.33333333333333331</c:v>
                </c:pt>
                <c:pt idx="4">
                  <c:v>0.34722222222222232</c:v>
                </c:pt>
                <c:pt idx="5">
                  <c:v>0.3611111111111111</c:v>
                </c:pt>
                <c:pt idx="6">
                  <c:v>0.375000000000001</c:v>
                </c:pt>
                <c:pt idx="7">
                  <c:v>0.38888888888889195</c:v>
                </c:pt>
                <c:pt idx="8">
                  <c:v>0.4027777777777789</c:v>
                </c:pt>
                <c:pt idx="9">
                  <c:v>0.41666666666666796</c:v>
                </c:pt>
                <c:pt idx="10">
                  <c:v>0.43055555555555508</c:v>
                </c:pt>
                <c:pt idx="11">
                  <c:v>0.44444444444444398</c:v>
                </c:pt>
                <c:pt idx="12">
                  <c:v>0.45833333333333293</c:v>
                </c:pt>
                <c:pt idx="13">
                  <c:v>0.47222222222222232</c:v>
                </c:pt>
                <c:pt idx="14">
                  <c:v>0.48611111111111099</c:v>
                </c:pt>
                <c:pt idx="15">
                  <c:v>0.5</c:v>
                </c:pt>
                <c:pt idx="16">
                  <c:v>0.51388888888888795</c:v>
                </c:pt>
                <c:pt idx="17">
                  <c:v>0.52777777777777701</c:v>
                </c:pt>
                <c:pt idx="18">
                  <c:v>0.54166666666666596</c:v>
                </c:pt>
                <c:pt idx="19">
                  <c:v>0.55555555555555503</c:v>
                </c:pt>
                <c:pt idx="20">
                  <c:v>0.56944444444444464</c:v>
                </c:pt>
                <c:pt idx="21">
                  <c:v>0.58333333333333259</c:v>
                </c:pt>
                <c:pt idx="22">
                  <c:v>0.59722222222221899</c:v>
                </c:pt>
                <c:pt idx="23">
                  <c:v>0.61111111111111005</c:v>
                </c:pt>
                <c:pt idx="24">
                  <c:v>0.62500000000000122</c:v>
                </c:pt>
                <c:pt idx="25">
                  <c:v>0.63888888888889095</c:v>
                </c:pt>
                <c:pt idx="26">
                  <c:v>0.65277777777777923</c:v>
                </c:pt>
                <c:pt idx="27">
                  <c:v>0.66666666666666663</c:v>
                </c:pt>
              </c:numCache>
            </c:numRef>
          </c:cat>
          <c:val>
            <c:numRef>
              <c:f>Sheet1!$G$41:$G$68</c:f>
              <c:numCache>
                <c:formatCode>General</c:formatCode>
                <c:ptCount val="28"/>
                <c:pt idx="0">
                  <c:v>4</c:v>
                </c:pt>
                <c:pt idx="1">
                  <c:v>8</c:v>
                </c:pt>
                <c:pt idx="2">
                  <c:v>25</c:v>
                </c:pt>
                <c:pt idx="3">
                  <c:v>62</c:v>
                </c:pt>
                <c:pt idx="4">
                  <c:v>90</c:v>
                </c:pt>
                <c:pt idx="5">
                  <c:v>87</c:v>
                </c:pt>
                <c:pt idx="6">
                  <c:v>109</c:v>
                </c:pt>
                <c:pt idx="7">
                  <c:v>112</c:v>
                </c:pt>
                <c:pt idx="8">
                  <c:v>111</c:v>
                </c:pt>
                <c:pt idx="9">
                  <c:v>121</c:v>
                </c:pt>
                <c:pt idx="10">
                  <c:v>115</c:v>
                </c:pt>
                <c:pt idx="11">
                  <c:v>119</c:v>
                </c:pt>
                <c:pt idx="12">
                  <c:v>120</c:v>
                </c:pt>
                <c:pt idx="13">
                  <c:v>111</c:v>
                </c:pt>
                <c:pt idx="14">
                  <c:v>112</c:v>
                </c:pt>
                <c:pt idx="15">
                  <c:v>112</c:v>
                </c:pt>
                <c:pt idx="16">
                  <c:v>102</c:v>
                </c:pt>
                <c:pt idx="17">
                  <c:v>113</c:v>
                </c:pt>
                <c:pt idx="18">
                  <c:v>112</c:v>
                </c:pt>
                <c:pt idx="19">
                  <c:v>109</c:v>
                </c:pt>
                <c:pt idx="20">
                  <c:v>106</c:v>
                </c:pt>
                <c:pt idx="21">
                  <c:v>97</c:v>
                </c:pt>
                <c:pt idx="22">
                  <c:v>88</c:v>
                </c:pt>
                <c:pt idx="23">
                  <c:v>85</c:v>
                </c:pt>
                <c:pt idx="24">
                  <c:v>73</c:v>
                </c:pt>
                <c:pt idx="25">
                  <c:v>62</c:v>
                </c:pt>
                <c:pt idx="26">
                  <c:v>31</c:v>
                </c:pt>
                <c:pt idx="27">
                  <c:v>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ABB-4A49-BE50-9CC8E032019A}"/>
            </c:ext>
          </c:extLst>
        </c:ser>
        <c:ser>
          <c:idx val="1"/>
          <c:order val="1"/>
          <c:tx>
            <c:v>Supply</c:v>
          </c:tx>
          <c:marker>
            <c:symbol val="none"/>
          </c:marker>
          <c:val>
            <c:numRef>
              <c:f>Sheet1!$E$43:$E$70</c:f>
              <c:numCache>
                <c:formatCode>General</c:formatCode>
                <c:ptCount val="28"/>
                <c:pt idx="0">
                  <c:v>98</c:v>
                </c:pt>
                <c:pt idx="1">
                  <c:v>98</c:v>
                </c:pt>
                <c:pt idx="2">
                  <c:v>98</c:v>
                </c:pt>
                <c:pt idx="3">
                  <c:v>98</c:v>
                </c:pt>
                <c:pt idx="4">
                  <c:v>98</c:v>
                </c:pt>
                <c:pt idx="5">
                  <c:v>98</c:v>
                </c:pt>
                <c:pt idx="6">
                  <c:v>98</c:v>
                </c:pt>
                <c:pt idx="7">
                  <c:v>98</c:v>
                </c:pt>
                <c:pt idx="8">
                  <c:v>98</c:v>
                </c:pt>
                <c:pt idx="9">
                  <c:v>98</c:v>
                </c:pt>
                <c:pt idx="10">
                  <c:v>98</c:v>
                </c:pt>
                <c:pt idx="11">
                  <c:v>98</c:v>
                </c:pt>
                <c:pt idx="12">
                  <c:v>98</c:v>
                </c:pt>
                <c:pt idx="13">
                  <c:v>98</c:v>
                </c:pt>
                <c:pt idx="14">
                  <c:v>98</c:v>
                </c:pt>
                <c:pt idx="15">
                  <c:v>98</c:v>
                </c:pt>
                <c:pt idx="16">
                  <c:v>98</c:v>
                </c:pt>
                <c:pt idx="17">
                  <c:v>98</c:v>
                </c:pt>
                <c:pt idx="18">
                  <c:v>98</c:v>
                </c:pt>
                <c:pt idx="19">
                  <c:v>98</c:v>
                </c:pt>
                <c:pt idx="20">
                  <c:v>98</c:v>
                </c:pt>
                <c:pt idx="21">
                  <c:v>98</c:v>
                </c:pt>
                <c:pt idx="22">
                  <c:v>98</c:v>
                </c:pt>
                <c:pt idx="23">
                  <c:v>98</c:v>
                </c:pt>
                <c:pt idx="24">
                  <c:v>98</c:v>
                </c:pt>
                <c:pt idx="25">
                  <c:v>98</c:v>
                </c:pt>
                <c:pt idx="26">
                  <c:v>98</c:v>
                </c:pt>
                <c:pt idx="27">
                  <c:v>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ABB-4A49-BE50-9CC8E03201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8404608"/>
        <c:axId val="78410880"/>
      </c:lineChart>
      <c:catAx>
        <c:axId val="784046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</a:t>
                </a:r>
              </a:p>
            </c:rich>
          </c:tx>
          <c:overlay val="0"/>
        </c:title>
        <c:numFmt formatCode="h:mm" sourceLinked="1"/>
        <c:majorTickMark val="out"/>
        <c:minorTickMark val="none"/>
        <c:tickLblPos val="nextTo"/>
        <c:crossAx val="78410880"/>
        <c:crosses val="autoZero"/>
        <c:auto val="1"/>
        <c:lblAlgn val="ctr"/>
        <c:lblOffset val="100"/>
        <c:noMultiLvlLbl val="0"/>
      </c:catAx>
      <c:valAx>
        <c:axId val="7841088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Vehicle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7840460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/>
              <a:t>Legality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spPr>
            <a:solidFill>
              <a:schemeClr val="accent3"/>
            </a:solidFill>
          </c:spPr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6858-4E32-9CA2-4C8CF93AA9A5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6858-4E32-9CA2-4C8CF93AA9A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Sheet6!$X$6:$X$7</c:f>
              <c:strCache>
                <c:ptCount val="2"/>
                <c:pt idx="0">
                  <c:v>Illegal</c:v>
                </c:pt>
                <c:pt idx="1">
                  <c:v>Legal</c:v>
                </c:pt>
              </c:strCache>
            </c:strRef>
          </c:cat>
          <c:val>
            <c:numRef>
              <c:f>Sheet6!$W$3:$W$4</c:f>
              <c:numCache>
                <c:formatCode>General</c:formatCode>
                <c:ptCount val="2"/>
                <c:pt idx="0">
                  <c:v>23</c:v>
                </c:pt>
                <c:pt idx="1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858-4E32-9CA2-4C8CF93AA9A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sz="1400" b="1" i="0" baseline="0">
                <a:effectLst>
                  <a:outerShdw blurRad="50800" dist="38100" dir="5400000" algn="t" rotWithShape="0">
                    <a:srgbClr val="000000">
                      <a:alpha val="40000"/>
                    </a:srgbClr>
                  </a:outerShdw>
                </a:effectLst>
              </a:rPr>
              <a:t>Average parking duration</a:t>
            </a:r>
            <a:endParaRPr lang="en-US" sz="1400">
              <a:effectLst/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4615247720900557"/>
          <c:y val="0.15562607347672774"/>
          <c:w val="0.7500872207974989"/>
          <c:h val="0.71645734719135157"/>
        </c:manualLayout>
      </c:layout>
      <c:barChart>
        <c:barDir val="col"/>
        <c:grouping val="stacked"/>
        <c:varyColors val="0"/>
        <c:ser>
          <c:idx val="0"/>
          <c:order val="0"/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EF27-4F24-AE57-CCAAAA641072}"/>
              </c:ext>
            </c:extLst>
          </c:dPt>
          <c:dPt>
            <c:idx val="1"/>
            <c:invertIfNegative val="0"/>
            <c:bubble3D val="0"/>
            <c:spPr>
              <a:solidFill>
                <a:srgbClr val="3333FF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EF27-4F24-AE57-CCAAAA641072}"/>
              </c:ext>
            </c:extLst>
          </c:dPt>
          <c:cat>
            <c:strRef>
              <c:f>Sheet1!$E$9:$E$10</c:f>
              <c:strCache>
                <c:ptCount val="2"/>
                <c:pt idx="0">
                  <c:v>Lecturers</c:v>
                </c:pt>
                <c:pt idx="1">
                  <c:v>Others</c:v>
                </c:pt>
              </c:strCache>
            </c:strRef>
          </c:cat>
          <c:val>
            <c:numRef>
              <c:f>Sheet1!$F$9:$F$10</c:f>
              <c:numCache>
                <c:formatCode>General</c:formatCode>
                <c:ptCount val="2"/>
                <c:pt idx="0">
                  <c:v>5.3</c:v>
                </c:pt>
                <c:pt idx="1">
                  <c:v>8.2000000000000011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F27-4F24-AE57-CCAAAA6410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9239040"/>
        <c:axId val="79240576"/>
      </c:barChart>
      <c:catAx>
        <c:axId val="7923904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79240576"/>
        <c:crosses val="autoZero"/>
        <c:auto val="1"/>
        <c:lblAlgn val="ctr"/>
        <c:lblOffset val="100"/>
        <c:noMultiLvlLbl val="0"/>
      </c:catAx>
      <c:valAx>
        <c:axId val="79240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time/hours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239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0.61111</cdr:x>
      <cdr:y>0.07071</cdr:y>
    </cdr:from>
    <cdr:to>
      <cdr:x>0.91228</cdr:x>
      <cdr:y>0.15657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981450" y="266700"/>
          <a:ext cx="1962150" cy="3238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0.79806</cdr:x>
      <cdr:y>0.06313</cdr:y>
    </cdr:from>
    <cdr:to>
      <cdr:x>0.98252</cdr:x>
      <cdr:y>0.23891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914774" y="176184"/>
          <a:ext cx="904875" cy="4905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/>
            <a:t>Engineering Block</a:t>
          </a:r>
          <a:r>
            <a:rPr lang="en-US" sz="1100" baseline="0" dirty="0"/>
            <a:t> </a:t>
          </a:r>
          <a:endParaRPr 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0.78246</cdr:x>
      <cdr:y>0.05867</cdr:y>
    </cdr:from>
    <cdr:to>
      <cdr:x>0.98663</cdr:x>
      <cdr:y>0.24269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823378" y="162632"/>
          <a:ext cx="997641" cy="51006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Engineering </a:t>
          </a:r>
        </a:p>
        <a:p xmlns:a="http://schemas.openxmlformats.org/drawingml/2006/main">
          <a:r>
            <a:rPr lang="en-US" sz="1100"/>
            <a:t>Block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3E1C417-12E9-4EBF-A632-71948BB91CD7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C55395D-7B3C-45EB-97F1-F27A3CD105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1C417-12E9-4EBF-A632-71948BB91CD7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5395D-7B3C-45EB-97F1-F27A3CD105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1C417-12E9-4EBF-A632-71948BB91CD7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5395D-7B3C-45EB-97F1-F27A3CD105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1C417-12E9-4EBF-A632-71948BB91CD7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5395D-7B3C-45EB-97F1-F27A3CD105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1C417-12E9-4EBF-A632-71948BB91CD7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5395D-7B3C-45EB-97F1-F27A3CD105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1C417-12E9-4EBF-A632-71948BB91CD7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5395D-7B3C-45EB-97F1-F27A3CD105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3E1C417-12E9-4EBF-A632-71948BB91CD7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C55395D-7B3C-45EB-97F1-F27A3CD105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3E1C417-12E9-4EBF-A632-71948BB91CD7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C55395D-7B3C-45EB-97F1-F27A3CD105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1C417-12E9-4EBF-A632-71948BB91CD7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5395D-7B3C-45EB-97F1-F27A3CD105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1C417-12E9-4EBF-A632-71948BB91CD7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5395D-7B3C-45EB-97F1-F27A3CD105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1C417-12E9-4EBF-A632-71948BB91CD7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5395D-7B3C-45EB-97F1-F27A3CD105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3E1C417-12E9-4EBF-A632-71948BB91CD7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C55395D-7B3C-45EB-97F1-F27A3CD105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DELL\Desktop\New%20folder%20(2)\move1.mp4.wmv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0"/>
            <a:ext cx="6858000" cy="2387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A </a:t>
            </a:r>
            <a:r>
              <a:rPr lang="en-US" b="1" dirty="0"/>
              <a:t>Pilot Study on Parking Systems and Modeling Parking Behavior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6388" y="3939669"/>
            <a:ext cx="6858000" cy="2489669"/>
          </a:xfrm>
        </p:spPr>
        <p:txBody>
          <a:bodyPr>
            <a:normAutofit/>
          </a:bodyPr>
          <a:lstStyle/>
          <a:p>
            <a:r>
              <a:rPr lang="en-US" b="1" dirty="0" smtClean="0"/>
              <a:t>Prepared BY:</a:t>
            </a:r>
          </a:p>
          <a:p>
            <a:r>
              <a:rPr lang="en-US" dirty="0" err="1" smtClean="0"/>
              <a:t>Zeina</a:t>
            </a:r>
            <a:r>
              <a:rPr lang="en-US" dirty="0" smtClean="0"/>
              <a:t> </a:t>
            </a:r>
            <a:r>
              <a:rPr lang="en-US" dirty="0" err="1" smtClean="0"/>
              <a:t>Shakhshir</a:t>
            </a:r>
            <a:endParaRPr lang="en-US" dirty="0" smtClean="0"/>
          </a:p>
          <a:p>
            <a:r>
              <a:rPr lang="en-US" dirty="0" smtClean="0"/>
              <a:t>Ahmad </a:t>
            </a:r>
            <a:r>
              <a:rPr lang="en-US" dirty="0" smtClean="0"/>
              <a:t>Abu-</a:t>
            </a:r>
            <a:r>
              <a:rPr lang="en-US" dirty="0" err="1"/>
              <a:t>A</a:t>
            </a:r>
            <a:r>
              <a:rPr lang="en-US" dirty="0" err="1" smtClean="0"/>
              <a:t>isheh</a:t>
            </a:r>
            <a:endParaRPr lang="en-US" dirty="0" smtClean="0"/>
          </a:p>
          <a:p>
            <a:endParaRPr lang="en-US" dirty="0"/>
          </a:p>
          <a:p>
            <a:r>
              <a:rPr lang="en-US" b="1" dirty="0" smtClean="0"/>
              <a:t>Supervisor</a:t>
            </a:r>
          </a:p>
          <a:p>
            <a:r>
              <a:rPr lang="en-US" dirty="0" smtClean="0"/>
              <a:t>Prof. Sameer Abu-Eisheh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065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and Design:</a:t>
            </a:r>
            <a:endParaRPr lang="en-US" dirty="0"/>
          </a:p>
        </p:txBody>
      </p:sp>
      <p:pic>
        <p:nvPicPr>
          <p:cNvPr id="4" name="Content Placeholder 3" descr="3D F1+F2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362200"/>
            <a:ext cx="9525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299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989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9410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OD cost matrix from the 3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09375" y="1378635"/>
            <a:ext cx="7511591" cy="490894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OD-Cost Matrix view (3D-Network) :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3D-model-arcscen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970" y="2262892"/>
            <a:ext cx="4037429" cy="3962064"/>
          </a:xfrm>
        </p:spPr>
      </p:pic>
      <p:pic>
        <p:nvPicPr>
          <p:cNvPr id="5" name="Content Placeholder 3" descr="2d gis hndse.jp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3904" y="3052690"/>
            <a:ext cx="3534509" cy="302658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1590351" y="1237009"/>
            <a:ext cx="146867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3D</a:t>
            </a:r>
            <a:endParaRPr lang="en-US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533" y="1181686"/>
            <a:ext cx="2071467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2D</a:t>
            </a:r>
            <a:endParaRPr lang="en-US" sz="8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LL\Desktop\New folder (2)\Untitled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5648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2D- Network:</a:t>
            </a:r>
            <a:endParaRPr lang="en-US" dirty="0"/>
          </a:p>
        </p:txBody>
      </p:sp>
      <p:pic>
        <p:nvPicPr>
          <p:cNvPr id="4" name="Content Placeholder 3" descr="2d gis hndse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33425" y="2392363"/>
            <a:ext cx="7677150" cy="4038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397886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OD-Cost Matrix (2D-Network)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matrix takes just 41 offices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results are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    4081 cells contain 41 columns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2333520"/>
              </p:ext>
            </p:extLst>
          </p:nvPr>
        </p:nvGraphicFramePr>
        <p:xfrm>
          <a:off x="2704563" y="1043184"/>
          <a:ext cx="3747754" cy="55818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4940">
                  <a:extLst>
                    <a:ext uri="{9D8B030D-6E8A-4147-A177-3AD203B41FA5}">
                      <a16:colId xmlns:a16="http://schemas.microsoft.com/office/drawing/2014/main" val="3030775573"/>
                    </a:ext>
                  </a:extLst>
                </a:gridCol>
                <a:gridCol w="638821">
                  <a:extLst>
                    <a:ext uri="{9D8B030D-6E8A-4147-A177-3AD203B41FA5}">
                      <a16:colId xmlns:a16="http://schemas.microsoft.com/office/drawing/2014/main" val="3673728763"/>
                    </a:ext>
                  </a:extLst>
                </a:gridCol>
                <a:gridCol w="660116">
                  <a:extLst>
                    <a:ext uri="{9D8B030D-6E8A-4147-A177-3AD203B41FA5}">
                      <a16:colId xmlns:a16="http://schemas.microsoft.com/office/drawing/2014/main" val="819890461"/>
                    </a:ext>
                  </a:extLst>
                </a:gridCol>
                <a:gridCol w="574940">
                  <a:extLst>
                    <a:ext uri="{9D8B030D-6E8A-4147-A177-3AD203B41FA5}">
                      <a16:colId xmlns:a16="http://schemas.microsoft.com/office/drawing/2014/main" val="772353169"/>
                    </a:ext>
                  </a:extLst>
                </a:gridCol>
                <a:gridCol w="638821">
                  <a:extLst>
                    <a:ext uri="{9D8B030D-6E8A-4147-A177-3AD203B41FA5}">
                      <a16:colId xmlns:a16="http://schemas.microsoft.com/office/drawing/2014/main" val="2063530481"/>
                    </a:ext>
                  </a:extLst>
                </a:gridCol>
                <a:gridCol w="660116">
                  <a:extLst>
                    <a:ext uri="{9D8B030D-6E8A-4147-A177-3AD203B41FA5}">
                      <a16:colId xmlns:a16="http://schemas.microsoft.com/office/drawing/2014/main" val="2309252875"/>
                    </a:ext>
                  </a:extLst>
                </a:gridCol>
              </a:tblGrid>
              <a:tr h="2493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Office NO.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Parking NO.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Distance(m)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Office NO.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Parking NO.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Distance(m)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4049214259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122.93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101.71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2863646836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95.80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108.68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2631988654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105.86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82.09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2872970540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106.23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81.89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2405592948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62.59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83.84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2520680320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64.78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91.98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163871335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66.53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96.06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2891583865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83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67.25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100.40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744573656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71.57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104.77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1756216569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74.17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105.23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1551073555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76.20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103.00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4189265195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78.09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107.29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308581761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75.86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111.07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2082848546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75.73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103.95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3759590083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77.20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102.61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3492939102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84.73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100.49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53400962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85.70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102.30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1332436530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83.01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98.99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2439098609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80.26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99.27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2512758691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80.98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99.21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3799044376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99.59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24005066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5760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:\Users\Ahmad Issa\AppData\Local\Microsoft\Windows\INetCache\Content.Word\1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13348" y="1143000"/>
            <a:ext cx="3630652" cy="43243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711744"/>
              </p:ext>
            </p:extLst>
          </p:nvPr>
        </p:nvGraphicFramePr>
        <p:xfrm>
          <a:off x="232116" y="2250831"/>
          <a:ext cx="5623561" cy="1814732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725409">
                  <a:extLst>
                    <a:ext uri="{9D8B030D-6E8A-4147-A177-3AD203B41FA5}">
                      <a16:colId xmlns:a16="http://schemas.microsoft.com/office/drawing/2014/main" val="254298828"/>
                    </a:ext>
                  </a:extLst>
                </a:gridCol>
                <a:gridCol w="1917124">
                  <a:extLst>
                    <a:ext uri="{9D8B030D-6E8A-4147-A177-3AD203B41FA5}">
                      <a16:colId xmlns:a16="http://schemas.microsoft.com/office/drawing/2014/main" val="949583680"/>
                    </a:ext>
                  </a:extLst>
                </a:gridCol>
                <a:gridCol w="1981028">
                  <a:extLst>
                    <a:ext uri="{9D8B030D-6E8A-4147-A177-3AD203B41FA5}">
                      <a16:colId xmlns:a16="http://schemas.microsoft.com/office/drawing/2014/main" val="200506391"/>
                    </a:ext>
                  </a:extLst>
                </a:gridCol>
              </a:tblGrid>
              <a:tr h="9189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Office NO.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stellar" pitchFamily="18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Parking NO.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stellar" pitchFamily="18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Distance(m)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stellar" pitchFamily="18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2288042347"/>
                  </a:ext>
                </a:extLst>
              </a:tr>
              <a:tr h="895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32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stellar" pitchFamily="18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27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stellar" pitchFamily="18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95.80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stellar" pitchFamily="18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3487775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68529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4966" y="745588"/>
            <a:ext cx="3752173" cy="567907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711744"/>
              </p:ext>
            </p:extLst>
          </p:nvPr>
        </p:nvGraphicFramePr>
        <p:xfrm>
          <a:off x="358725" y="2475914"/>
          <a:ext cx="5623561" cy="1814732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725409">
                  <a:extLst>
                    <a:ext uri="{9D8B030D-6E8A-4147-A177-3AD203B41FA5}">
                      <a16:colId xmlns:a16="http://schemas.microsoft.com/office/drawing/2014/main" val="254298828"/>
                    </a:ext>
                  </a:extLst>
                </a:gridCol>
                <a:gridCol w="1917124">
                  <a:extLst>
                    <a:ext uri="{9D8B030D-6E8A-4147-A177-3AD203B41FA5}">
                      <a16:colId xmlns:a16="http://schemas.microsoft.com/office/drawing/2014/main" val="949583680"/>
                    </a:ext>
                  </a:extLst>
                </a:gridCol>
                <a:gridCol w="1981028">
                  <a:extLst>
                    <a:ext uri="{9D8B030D-6E8A-4147-A177-3AD203B41FA5}">
                      <a16:colId xmlns:a16="http://schemas.microsoft.com/office/drawing/2014/main" val="200506391"/>
                    </a:ext>
                  </a:extLst>
                </a:gridCol>
              </a:tblGrid>
              <a:tr h="9189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Office NO.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stellar" pitchFamily="18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Parking NO.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stellar" pitchFamily="18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Distance(m)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stellar" pitchFamily="18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2288042347"/>
                  </a:ext>
                </a:extLst>
              </a:tr>
              <a:tr h="895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 smtClean="0">
                          <a:effectLst/>
                        </a:rPr>
                        <a:t>33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stellar" pitchFamily="18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 smtClean="0">
                          <a:effectLst/>
                        </a:rPr>
                        <a:t>25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stellar" pitchFamily="18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 smtClean="0">
                          <a:effectLst/>
                        </a:rPr>
                        <a:t>105.86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stellar" pitchFamily="18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3487775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4227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r>
              <a:rPr lang="ar-SA" dirty="0" smtClean="0"/>
              <a:t> </a:t>
            </a:r>
            <a:endParaRPr lang="en-US" dirty="0"/>
          </a:p>
        </p:txBody>
      </p:sp>
      <p:pic>
        <p:nvPicPr>
          <p:cNvPr id="5" name="move1.mp4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800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47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24062" y="2438400"/>
            <a:ext cx="7119938" cy="392588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711744"/>
              </p:ext>
            </p:extLst>
          </p:nvPr>
        </p:nvGraphicFramePr>
        <p:xfrm>
          <a:off x="590842" y="815926"/>
          <a:ext cx="5623561" cy="1814732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725409">
                  <a:extLst>
                    <a:ext uri="{9D8B030D-6E8A-4147-A177-3AD203B41FA5}">
                      <a16:colId xmlns:a16="http://schemas.microsoft.com/office/drawing/2014/main" val="254298828"/>
                    </a:ext>
                  </a:extLst>
                </a:gridCol>
                <a:gridCol w="1917124">
                  <a:extLst>
                    <a:ext uri="{9D8B030D-6E8A-4147-A177-3AD203B41FA5}">
                      <a16:colId xmlns:a16="http://schemas.microsoft.com/office/drawing/2014/main" val="949583680"/>
                    </a:ext>
                  </a:extLst>
                </a:gridCol>
                <a:gridCol w="1981028">
                  <a:extLst>
                    <a:ext uri="{9D8B030D-6E8A-4147-A177-3AD203B41FA5}">
                      <a16:colId xmlns:a16="http://schemas.microsoft.com/office/drawing/2014/main" val="200506391"/>
                    </a:ext>
                  </a:extLst>
                </a:gridCol>
              </a:tblGrid>
              <a:tr h="9189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Office NO.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stellar" pitchFamily="18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Parking NO.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stellar" pitchFamily="18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Distance(m)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stellar" pitchFamily="18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2288042347"/>
                  </a:ext>
                </a:extLst>
              </a:tr>
              <a:tr h="895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 smtClean="0">
                          <a:effectLst/>
                        </a:rPr>
                        <a:t>88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stellar" pitchFamily="18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 smtClean="0">
                          <a:effectLst/>
                        </a:rPr>
                        <a:t>80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stellar" pitchFamily="18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 smtClean="0">
                          <a:effectLst/>
                        </a:rPr>
                        <a:t>105.23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stellar" pitchFamily="18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3487775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24196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5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1212" y="2209801"/>
            <a:ext cx="6224588" cy="38354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711744"/>
              </p:ext>
            </p:extLst>
          </p:nvPr>
        </p:nvGraphicFramePr>
        <p:xfrm>
          <a:off x="706901" y="1026942"/>
          <a:ext cx="5623561" cy="1814732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725409">
                  <a:extLst>
                    <a:ext uri="{9D8B030D-6E8A-4147-A177-3AD203B41FA5}">
                      <a16:colId xmlns:a16="http://schemas.microsoft.com/office/drawing/2014/main" val="254298828"/>
                    </a:ext>
                  </a:extLst>
                </a:gridCol>
                <a:gridCol w="1917124">
                  <a:extLst>
                    <a:ext uri="{9D8B030D-6E8A-4147-A177-3AD203B41FA5}">
                      <a16:colId xmlns:a16="http://schemas.microsoft.com/office/drawing/2014/main" val="949583680"/>
                    </a:ext>
                  </a:extLst>
                </a:gridCol>
                <a:gridCol w="1981028">
                  <a:extLst>
                    <a:ext uri="{9D8B030D-6E8A-4147-A177-3AD203B41FA5}">
                      <a16:colId xmlns:a16="http://schemas.microsoft.com/office/drawing/2014/main" val="200506391"/>
                    </a:ext>
                  </a:extLst>
                </a:gridCol>
              </a:tblGrid>
              <a:tr h="9189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Office NO.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stellar" pitchFamily="18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Parking NO.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stellar" pitchFamily="18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Distance(m)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stellar" pitchFamily="18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2288042347"/>
                  </a:ext>
                </a:extLst>
              </a:tr>
              <a:tr h="895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 smtClean="0">
                          <a:effectLst/>
                        </a:rPr>
                        <a:t>95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stellar" pitchFamily="18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 smtClean="0">
                          <a:effectLst/>
                        </a:rPr>
                        <a:t>77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stellar" pitchFamily="18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 smtClean="0">
                          <a:effectLst/>
                        </a:rPr>
                        <a:t>102.30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stellar" pitchFamily="18" charset="0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3487775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29133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pic>
        <p:nvPicPr>
          <p:cNvPr id="4" name="Content Placeholder 3" descr="20151219_1134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08363" y="1213340"/>
            <a:ext cx="5439084" cy="407931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2331664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83000"/>
            <a:ext cx="2857500" cy="317500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752600" y="2137445"/>
            <a:ext cx="8059340" cy="472055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800" dirty="0" smtClean="0"/>
              <a:t>3G services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 smtClean="0"/>
              <a:t>Considering turn over and average parking duration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 smtClean="0"/>
              <a:t>User equilibrium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42347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:\Users\Ahmad\Desktop\مشرووع\Photo\Eng.PN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30658" y="1111349"/>
            <a:ext cx="6295293" cy="52576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066800"/>
          </a:xfrm>
        </p:spPr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29777" y="2627484"/>
            <a:ext cx="4136533" cy="448502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Blocks:-</a:t>
            </a:r>
          </a:p>
          <a:p>
            <a:pPr marL="0" indent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069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:\Users\Ahmad\Desktop\مشرووع\Photo\Gym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6718" y="716109"/>
            <a:ext cx="4032399" cy="53752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C:\Users\Ahmad\Desktop\مشرووع\Photo\Sci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885" y="719234"/>
            <a:ext cx="3951959" cy="53769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94622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:\Users\Ahmad\Desktop\مشرووع\Photo\Art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87851" y="983395"/>
            <a:ext cx="4206449" cy="48687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C:\Users\Ahmad\Desktop\مشرووع\Photo\Med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25" y="995632"/>
            <a:ext cx="4161400" cy="48143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40472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42909" y="728127"/>
            <a:ext cx="4363942" cy="823912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 smtClean="0"/>
              <a:t>Engineering Block Accumulation Curves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968736359"/>
              </p:ext>
            </p:extLst>
          </p:nvPr>
        </p:nvGraphicFramePr>
        <p:xfrm>
          <a:off x="1555125" y="1931831"/>
          <a:ext cx="5860274" cy="4386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90411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4334375"/>
              </p:ext>
            </p:extLst>
          </p:nvPr>
        </p:nvGraphicFramePr>
        <p:xfrm>
          <a:off x="1440019" y="1725768"/>
          <a:ext cx="5833325" cy="4443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 Placeholder 4"/>
          <p:cNvSpPr txBox="1">
            <a:spLocks/>
          </p:cNvSpPr>
          <p:nvPr/>
        </p:nvSpPr>
        <p:spPr>
          <a:xfrm>
            <a:off x="542909" y="728128"/>
            <a:ext cx="3540239" cy="56727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Engineering Block Accumulation Curves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9002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661988"/>
            <a:ext cx="3868340" cy="8239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Survey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4288392711"/>
              </p:ext>
            </p:extLst>
          </p:nvPr>
        </p:nvGraphicFramePr>
        <p:xfrm>
          <a:off x="575677" y="1659307"/>
          <a:ext cx="3868340" cy="450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6761610"/>
              </p:ext>
            </p:extLst>
          </p:nvPr>
        </p:nvGraphicFramePr>
        <p:xfrm>
          <a:off x="4650251" y="1659987"/>
          <a:ext cx="4064684" cy="44952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4936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Capture.PN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0557" y="914401"/>
            <a:ext cx="9093443" cy="554267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</TotalTime>
  <Words>276</Words>
  <Application>Microsoft Office PowerPoint</Application>
  <PresentationFormat>On-screen Show (4:3)</PresentationFormat>
  <Paragraphs>198</Paragraphs>
  <Slides>23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Calibri</vt:lpstr>
      <vt:lpstr>Castellar</vt:lpstr>
      <vt:lpstr>Georgia</vt:lpstr>
      <vt:lpstr>Tahoma</vt:lpstr>
      <vt:lpstr>Trebuchet MS</vt:lpstr>
      <vt:lpstr>Wingdings</vt:lpstr>
      <vt:lpstr>Wingdings 2</vt:lpstr>
      <vt:lpstr>Urban</vt:lpstr>
      <vt:lpstr> A Pilot Study on Parking Systems and Modeling Parking Behavior</vt:lpstr>
      <vt:lpstr>Introduction </vt:lpstr>
      <vt:lpstr>Methodology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Modeling and Design:</vt:lpstr>
      <vt:lpstr>PowerPoint Presentation</vt:lpstr>
      <vt:lpstr>OD-Cost Matrix view (3D-Network) :</vt:lpstr>
      <vt:lpstr>PowerPoint Presentation</vt:lpstr>
      <vt:lpstr>PowerPoint Presentation</vt:lpstr>
      <vt:lpstr>2D- Network:</vt:lpstr>
      <vt:lpstr>OD-Cost Matrix (2D-Network)</vt:lpstr>
      <vt:lpstr>Results</vt:lpstr>
      <vt:lpstr>PowerPoint Presentation</vt:lpstr>
      <vt:lpstr>PowerPoint Presentation</vt:lpstr>
      <vt:lpstr>PowerPoint Presentation</vt:lpstr>
      <vt:lpstr>PowerPoint Presentation</vt:lpstr>
      <vt:lpstr>Conclusion</vt:lpstr>
      <vt:lpstr>Recommendations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A Pilot Study on Parking Systems and Modeling Parking Behavior</dc:title>
  <dc:creator>Zeina Shakhshir Ahmad Issa</dc:creator>
  <cp:lastModifiedBy>Ahmad Issa</cp:lastModifiedBy>
  <cp:revision>2</cp:revision>
  <dcterms:created xsi:type="dcterms:W3CDTF">2015-12-21T20:35:28Z</dcterms:created>
  <dcterms:modified xsi:type="dcterms:W3CDTF">2016-01-04T22:49:20Z</dcterms:modified>
</cp:coreProperties>
</file>