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64"/>
  </p:notesMasterIdLst>
  <p:sldIdLst>
    <p:sldId id="256" r:id="rId2"/>
    <p:sldId id="314" r:id="rId3"/>
    <p:sldId id="315" r:id="rId4"/>
    <p:sldId id="316" r:id="rId5"/>
    <p:sldId id="317" r:id="rId6"/>
    <p:sldId id="258" r:id="rId7"/>
    <p:sldId id="259" r:id="rId8"/>
    <p:sldId id="260" r:id="rId9"/>
    <p:sldId id="261" r:id="rId10"/>
    <p:sldId id="262" r:id="rId11"/>
    <p:sldId id="263" r:id="rId12"/>
    <p:sldId id="319" r:id="rId13"/>
    <p:sldId id="318" r:id="rId14"/>
    <p:sldId id="264" r:id="rId15"/>
    <p:sldId id="265"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BABB31A-907F-459E-A8DA-96A4BE7AFE9A}">
  <a:tblStyle styleId="{9BABB31A-907F-459E-A8DA-96A4BE7AFE9A}"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0" d="100"/>
          <a:sy n="90" d="100"/>
        </p:scale>
        <p:origin x="-816" y="-23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59911753"/>
      </p:ext>
    </p:extLst>
  </p:cSld>
  <p:clrMap bg1="lt1" tx1="dk1" bg2="dk2" tx2="lt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1" name="Shape 1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Shape 2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1" name="Shape 2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3" name="Shape 2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9" name="Shape 2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1" name="Shape 2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2" name="Shape 2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9" name="Shape 3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5" name="Shape 3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1" name="Shape 3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6" name="Shape 3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7" name="Shape 3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3" name="Shape 3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Shape 3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8" name="Shape 3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4" name="Shape 3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0" name="Shape 3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1" name="Shape 3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ar"/>
              <a:t>‹#›</a:t>
            </a:fld>
            <a:endParaRPr lang="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ar" sz="1000">
                <a:solidFill>
                  <a:schemeClr val="dk2"/>
                </a:solidFill>
              </a:rPr>
              <a:t>‹#›</a:t>
            </a:fld>
            <a:endParaRPr lang="ar"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838200" y="971550"/>
            <a:ext cx="7602000" cy="1201200"/>
          </a:xfrm>
          <a:prstGeom prst="rect">
            <a:avLst/>
          </a:prstGeom>
        </p:spPr>
        <p:txBody>
          <a:bodyPr lIns="91425" tIns="91425" rIns="91425" bIns="91425" anchor="b" anchorCtr="0">
            <a:noAutofit/>
          </a:bodyPr>
          <a:lstStyle/>
          <a:p>
            <a:pPr marL="95250" lvl="0" indent="-69850">
              <a:lnSpc>
                <a:spcPct val="115000"/>
              </a:lnSpc>
              <a:spcBef>
                <a:spcPts val="0"/>
              </a:spcBef>
              <a:buClr>
                <a:schemeClr val="dk1"/>
              </a:buClr>
              <a:buSzPct val="45833"/>
              <a:buFont typeface="Arial"/>
              <a:buNone/>
            </a:pPr>
            <a:r>
              <a:rPr lang="ar" sz="2300" b="1" dirty="0">
                <a:latin typeface="Times New Roman"/>
                <a:ea typeface="Times New Roman"/>
                <a:cs typeface="Times New Roman"/>
                <a:sym typeface="Times New Roman"/>
              </a:rPr>
              <a:t>Applying Statistical Quality Control (SPC) tools in Construction Industry ( Mawasi Factory case study)</a:t>
            </a:r>
          </a:p>
        </p:txBody>
      </p:sp>
      <p:sp>
        <p:nvSpPr>
          <p:cNvPr id="55" name="Shape 55"/>
          <p:cNvSpPr txBox="1">
            <a:spLocks noGrp="1"/>
          </p:cNvSpPr>
          <p:nvPr>
            <p:ph type="subTitle" idx="1"/>
          </p:nvPr>
        </p:nvSpPr>
        <p:spPr>
          <a:xfrm>
            <a:off x="304800" y="2190750"/>
            <a:ext cx="8520600" cy="2481600"/>
          </a:xfrm>
          <a:prstGeom prst="rect">
            <a:avLst/>
          </a:prstGeom>
        </p:spPr>
        <p:txBody>
          <a:bodyPr lIns="91425" tIns="91425" rIns="91425" bIns="91425" anchor="t" anchorCtr="0">
            <a:noAutofit/>
          </a:bodyPr>
          <a:lstStyle/>
          <a:p>
            <a:pPr lvl="0">
              <a:lnSpc>
                <a:spcPct val="150000"/>
              </a:lnSpc>
              <a:spcBef>
                <a:spcPts val="0"/>
              </a:spcBef>
              <a:buNone/>
            </a:pPr>
            <a:r>
              <a:rPr lang="ar" sz="1600" b="1" dirty="0">
                <a:solidFill>
                  <a:srgbClr val="000000"/>
                </a:solidFill>
                <a:latin typeface="Times New Roman"/>
                <a:ea typeface="Times New Roman"/>
                <a:cs typeface="Times New Roman"/>
                <a:sym typeface="Times New Roman"/>
              </a:rPr>
              <a:t>Presented to :</a:t>
            </a:r>
          </a:p>
          <a:p>
            <a:pPr lvl="0">
              <a:lnSpc>
                <a:spcPct val="150000"/>
              </a:lnSpc>
              <a:spcBef>
                <a:spcPts val="0"/>
              </a:spcBef>
              <a:buNone/>
            </a:pPr>
            <a:r>
              <a:rPr lang="en-US" sz="1600" b="1" dirty="0" smtClean="0">
                <a:solidFill>
                  <a:srgbClr val="000000"/>
                </a:solidFill>
                <a:latin typeface="Times New Roman"/>
                <a:ea typeface="Times New Roman"/>
                <a:cs typeface="Times New Roman"/>
                <a:sym typeface="Times New Roman"/>
              </a:rPr>
              <a:t>Dr</a:t>
            </a:r>
            <a:r>
              <a:rPr lang="en-US" sz="1600" b="1" dirty="0">
                <a:solidFill>
                  <a:srgbClr val="000000"/>
                </a:solidFill>
                <a:latin typeface="Times New Roman"/>
                <a:ea typeface="Times New Roman"/>
                <a:cs typeface="Times New Roman"/>
                <a:sym typeface="Times New Roman"/>
              </a:rPr>
              <a:t>.</a:t>
            </a:r>
            <a:r>
              <a:rPr lang="ar" sz="1600" b="1" dirty="0" smtClean="0">
                <a:solidFill>
                  <a:srgbClr val="000000"/>
                </a:solidFill>
                <a:latin typeface="Times New Roman"/>
                <a:ea typeface="Times New Roman"/>
                <a:cs typeface="Times New Roman"/>
                <a:sym typeface="Times New Roman"/>
              </a:rPr>
              <a:t> </a:t>
            </a:r>
            <a:r>
              <a:rPr lang="ar" sz="1600" b="1" dirty="0">
                <a:solidFill>
                  <a:srgbClr val="000000"/>
                </a:solidFill>
                <a:latin typeface="Times New Roman"/>
                <a:ea typeface="Times New Roman"/>
                <a:cs typeface="Times New Roman"/>
                <a:sym typeface="Times New Roman"/>
              </a:rPr>
              <a:t>Tamer </a:t>
            </a:r>
            <a:r>
              <a:rPr lang="ar" sz="1600" b="1" dirty="0" smtClean="0">
                <a:solidFill>
                  <a:srgbClr val="000000"/>
                </a:solidFill>
                <a:latin typeface="Times New Roman"/>
                <a:ea typeface="Times New Roman"/>
                <a:cs typeface="Times New Roman"/>
                <a:sym typeface="Times New Roman"/>
              </a:rPr>
              <a:t>Haddad</a:t>
            </a:r>
            <a:endParaRPr lang="en-US" sz="1600" b="1" dirty="0" smtClean="0">
              <a:solidFill>
                <a:srgbClr val="000000"/>
              </a:solidFill>
              <a:latin typeface="Times New Roman"/>
              <a:ea typeface="Times New Roman"/>
              <a:cs typeface="Times New Roman"/>
              <a:sym typeface="Times New Roman"/>
            </a:endParaRPr>
          </a:p>
          <a:p>
            <a:pPr lvl="0">
              <a:lnSpc>
                <a:spcPct val="150000"/>
              </a:lnSpc>
              <a:spcBef>
                <a:spcPts val="0"/>
              </a:spcBef>
              <a:buNone/>
            </a:pPr>
            <a:r>
              <a:rPr lang="en-US" sz="1600" b="1" dirty="0" smtClean="0">
                <a:solidFill>
                  <a:srgbClr val="000000"/>
                </a:solidFill>
                <a:latin typeface="Times New Roman"/>
                <a:ea typeface="Times New Roman"/>
                <a:cs typeface="Times New Roman"/>
                <a:sym typeface="Times New Roman"/>
              </a:rPr>
              <a:t>Dr. Mohammad Othman</a:t>
            </a:r>
          </a:p>
          <a:p>
            <a:pPr lvl="0">
              <a:lnSpc>
                <a:spcPct val="150000"/>
              </a:lnSpc>
              <a:spcBef>
                <a:spcPts val="0"/>
              </a:spcBef>
              <a:buNone/>
            </a:pPr>
            <a:r>
              <a:rPr lang="en-US" sz="1600" b="1" dirty="0" smtClean="0">
                <a:solidFill>
                  <a:srgbClr val="000000"/>
                </a:solidFill>
                <a:latin typeface="Times New Roman"/>
                <a:ea typeface="Times New Roman"/>
                <a:cs typeface="Times New Roman"/>
                <a:sym typeface="Times New Roman"/>
              </a:rPr>
              <a:t>Dr. Ahmad </a:t>
            </a:r>
            <a:r>
              <a:rPr lang="en-US" sz="1600" b="1" dirty="0" err="1" smtClean="0">
                <a:solidFill>
                  <a:srgbClr val="000000"/>
                </a:solidFill>
                <a:latin typeface="Times New Roman"/>
                <a:ea typeface="Times New Roman"/>
                <a:cs typeface="Times New Roman"/>
                <a:sym typeface="Times New Roman"/>
              </a:rPr>
              <a:t>Zaid</a:t>
            </a:r>
            <a:endParaRPr lang="en-US" sz="1600" b="1" dirty="0" smtClean="0">
              <a:solidFill>
                <a:srgbClr val="000000"/>
              </a:solidFill>
              <a:latin typeface="Times New Roman"/>
              <a:ea typeface="Times New Roman"/>
              <a:cs typeface="Times New Roman"/>
              <a:sym typeface="Times New Roman"/>
            </a:endParaRPr>
          </a:p>
          <a:p>
            <a:pPr lvl="0">
              <a:lnSpc>
                <a:spcPct val="150000"/>
              </a:lnSpc>
              <a:spcBef>
                <a:spcPts val="0"/>
              </a:spcBef>
              <a:buNone/>
            </a:pPr>
            <a:endParaRPr lang="ar" sz="1600" b="1" dirty="0">
              <a:solidFill>
                <a:srgbClr val="000000"/>
              </a:solidFill>
              <a:latin typeface="Times New Roman"/>
              <a:ea typeface="Times New Roman"/>
              <a:cs typeface="Times New Roman"/>
              <a:sym typeface="Times New Roman"/>
            </a:endParaRPr>
          </a:p>
          <a:p>
            <a:pPr lvl="0">
              <a:lnSpc>
                <a:spcPct val="150000"/>
              </a:lnSpc>
              <a:spcBef>
                <a:spcPts val="0"/>
              </a:spcBef>
              <a:buNone/>
            </a:pPr>
            <a:r>
              <a:rPr lang="ar" sz="1600" b="1" dirty="0">
                <a:solidFill>
                  <a:srgbClr val="000000"/>
                </a:solidFill>
                <a:latin typeface="Times New Roman"/>
                <a:ea typeface="Times New Roman"/>
                <a:cs typeface="Times New Roman"/>
                <a:sym typeface="Times New Roman"/>
              </a:rPr>
              <a:t>Prepared by:</a:t>
            </a:r>
          </a:p>
          <a:p>
            <a:pPr lvl="0">
              <a:lnSpc>
                <a:spcPct val="150000"/>
              </a:lnSpc>
              <a:spcBef>
                <a:spcPts val="0"/>
              </a:spcBef>
              <a:buNone/>
            </a:pPr>
            <a:r>
              <a:rPr lang="ar" sz="1600" b="1" dirty="0">
                <a:solidFill>
                  <a:srgbClr val="000000"/>
                </a:solidFill>
                <a:latin typeface="Times New Roman"/>
                <a:ea typeface="Times New Roman"/>
                <a:cs typeface="Times New Roman"/>
                <a:sym typeface="Times New Roman"/>
              </a:rPr>
              <a:t>Hiba Ratrout                       Jihan Bitar</a:t>
            </a:r>
          </a:p>
          <a:p>
            <a:pPr lvl="0">
              <a:spcBef>
                <a:spcPts val="0"/>
              </a:spcBef>
              <a:buNone/>
            </a:pPr>
            <a:r>
              <a:rPr lang="ar" sz="1600" b="1" dirty="0">
                <a:solidFill>
                  <a:srgbClr val="000000"/>
                </a:solidFill>
                <a:latin typeface="Times New Roman"/>
                <a:ea typeface="Times New Roman"/>
                <a:cs typeface="Times New Roman"/>
                <a:sym typeface="Times New Roman"/>
              </a:rPr>
              <a:t>Mai Jarrad                    Raneen Ratrout</a:t>
            </a:r>
          </a:p>
          <a:p>
            <a:pPr lvl="0">
              <a:spcBef>
                <a:spcPts val="0"/>
              </a:spcBef>
              <a:buNone/>
            </a:pPr>
            <a:endParaRPr sz="1600" dirty="0"/>
          </a:p>
        </p:txBody>
      </p:sp>
      <p:pic>
        <p:nvPicPr>
          <p:cNvPr id="56" name="Shape 56"/>
          <p:cNvPicPr preferRelativeResize="0"/>
          <p:nvPr/>
        </p:nvPicPr>
        <p:blipFill rotWithShape="1">
          <a:blip r:embed="rId3">
            <a:alphaModFix/>
          </a:blip>
          <a:srcRect/>
          <a:stretch/>
        </p:blipFill>
        <p:spPr>
          <a:xfrm>
            <a:off x="3857700" y="205175"/>
            <a:ext cx="1171500" cy="107117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311700" y="562425"/>
            <a:ext cx="8520600" cy="40062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ar" b="1" dirty="0">
                <a:solidFill>
                  <a:schemeClr val="dk1"/>
                </a:solidFill>
                <a:latin typeface="Times New Roman"/>
                <a:ea typeface="Times New Roman"/>
                <a:cs typeface="Times New Roman"/>
                <a:sym typeface="Times New Roman"/>
              </a:rPr>
              <a:t>SPC Tools</a:t>
            </a:r>
          </a:p>
          <a:p>
            <a:pPr lvl="0" rtl="0">
              <a:lnSpc>
                <a:spcPct val="115000"/>
              </a:lnSpc>
              <a:spcBef>
                <a:spcPts val="0"/>
              </a:spcBef>
              <a:spcAft>
                <a:spcPts val="1000"/>
              </a:spcAft>
              <a:buNone/>
            </a:pPr>
            <a:r>
              <a:rPr lang="ar" dirty="0">
                <a:solidFill>
                  <a:schemeClr val="dk1"/>
                </a:solidFill>
                <a:latin typeface="Times New Roman"/>
                <a:ea typeface="Times New Roman"/>
                <a:cs typeface="Times New Roman"/>
                <a:sym typeface="Times New Roman"/>
              </a:rPr>
              <a:t>According to</a:t>
            </a:r>
            <a:r>
              <a:rPr lang="ar" b="1" dirty="0">
                <a:solidFill>
                  <a:schemeClr val="dk1"/>
                </a:solidFill>
                <a:latin typeface="Times New Roman"/>
                <a:ea typeface="Times New Roman"/>
                <a:cs typeface="Times New Roman"/>
                <a:sym typeface="Times New Roman"/>
              </a:rPr>
              <a:t> Mason and Antony</a:t>
            </a:r>
            <a:r>
              <a:rPr lang="ar" dirty="0">
                <a:solidFill>
                  <a:schemeClr val="dk1"/>
                </a:solidFill>
                <a:latin typeface="Times New Roman"/>
                <a:ea typeface="Times New Roman"/>
                <a:cs typeface="Times New Roman"/>
                <a:sym typeface="Times New Roman"/>
              </a:rPr>
              <a:t> (2000), in their study on improving service and manufacturing quality stated that SPC is an essential component which not only helps in improving quality but also act as an effective tool for the continuous .</a:t>
            </a:r>
          </a:p>
          <a:p>
            <a:pPr lvl="0">
              <a:lnSpc>
                <a:spcPct val="115000"/>
              </a:lnSpc>
              <a:spcBef>
                <a:spcPts val="0"/>
              </a:spcBef>
              <a:spcAft>
                <a:spcPts val="1000"/>
              </a:spcAft>
              <a:buClr>
                <a:schemeClr val="dk1"/>
              </a:buClr>
              <a:buSzPct val="61111"/>
              <a:buFont typeface="Arial"/>
              <a:buNone/>
            </a:pPr>
            <a:endParaRPr dirty="0">
              <a:solidFill>
                <a:schemeClr val="dk1"/>
              </a:solidFill>
              <a:latin typeface="Times New Roman"/>
              <a:ea typeface="Times New Roman"/>
              <a:cs typeface="Times New Roman"/>
              <a:sym typeface="Times New Roman"/>
            </a:endParaRPr>
          </a:p>
          <a:p>
            <a:pPr lvl="0" rtl="0">
              <a:lnSpc>
                <a:spcPct val="115000"/>
              </a:lnSpc>
              <a:spcBef>
                <a:spcPts val="0"/>
              </a:spcBef>
              <a:spcAft>
                <a:spcPts val="1000"/>
              </a:spcAft>
              <a:buNone/>
            </a:pPr>
            <a:r>
              <a:rPr lang="ar" b="1" dirty="0">
                <a:solidFill>
                  <a:schemeClr val="dk1"/>
                </a:solidFill>
                <a:latin typeface="Times New Roman"/>
                <a:ea typeface="Times New Roman"/>
                <a:cs typeface="Times New Roman"/>
                <a:sym typeface="Times New Roman"/>
              </a:rPr>
              <a:t>Variation</a:t>
            </a:r>
          </a:p>
          <a:p>
            <a:pPr lvl="0">
              <a:lnSpc>
                <a:spcPct val="115000"/>
              </a:lnSpc>
              <a:spcBef>
                <a:spcPts val="0"/>
              </a:spcBef>
              <a:spcAft>
                <a:spcPts val="1000"/>
              </a:spcAft>
              <a:buClr>
                <a:schemeClr val="dk1"/>
              </a:buClr>
              <a:buSzPct val="61111"/>
              <a:buFont typeface="Arial"/>
              <a:buNone/>
            </a:pPr>
            <a:r>
              <a:rPr lang="ar" dirty="0">
                <a:solidFill>
                  <a:schemeClr val="dk1"/>
                </a:solidFill>
                <a:latin typeface="Times New Roman"/>
                <a:ea typeface="Times New Roman"/>
                <a:cs typeface="Times New Roman"/>
                <a:sym typeface="Times New Roman"/>
              </a:rPr>
              <a:t>Poor productivity is a major concern in the construction industry, and high variation in the productivity rate of crews is a “strong indicator of poor labor performance” </a:t>
            </a:r>
            <a:r>
              <a:rPr lang="ar" b="1" dirty="0">
                <a:solidFill>
                  <a:schemeClr val="dk1"/>
                </a:solidFill>
                <a:latin typeface="Times New Roman"/>
                <a:ea typeface="Times New Roman"/>
                <a:cs typeface="Times New Roman"/>
                <a:sym typeface="Times New Roman"/>
              </a:rPr>
              <a:t>(Thomas, 2012</a:t>
            </a:r>
            <a:r>
              <a:rPr lang="ar" b="1" dirty="0" smtClean="0">
                <a:solidFill>
                  <a:schemeClr val="dk1"/>
                </a:solidFill>
                <a:latin typeface="Times New Roman"/>
                <a:ea typeface="Times New Roman"/>
                <a:cs typeface="Times New Roman"/>
                <a:sym typeface="Times New Roman"/>
              </a:rPr>
              <a:t>,</a:t>
            </a:r>
            <a:endParaRPr lang="ar" b="1" dirty="0">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ar" sz="2400" b="1">
                <a:latin typeface="Times New Roman"/>
                <a:ea typeface="Times New Roman"/>
                <a:cs typeface="Times New Roman"/>
                <a:sym typeface="Times New Roman"/>
              </a:rPr>
              <a:t>Methdology</a:t>
            </a:r>
          </a:p>
        </p:txBody>
      </p:sp>
      <p:sp>
        <p:nvSpPr>
          <p:cNvPr id="96" name="Shape 96"/>
          <p:cNvSpPr txBox="1">
            <a:spLocks noGrp="1"/>
          </p:cNvSpPr>
          <p:nvPr>
            <p:ph type="body" idx="1"/>
          </p:nvPr>
        </p:nvSpPr>
        <p:spPr>
          <a:xfrm>
            <a:off x="311700" y="1152475"/>
            <a:ext cx="8520600" cy="3673500"/>
          </a:xfrm>
          <a:prstGeom prst="rect">
            <a:avLst/>
          </a:prstGeom>
        </p:spPr>
        <p:txBody>
          <a:bodyPr lIns="91425" tIns="91425" rIns="91425" bIns="91425" anchor="t" anchorCtr="0">
            <a:noAutofit/>
          </a:bodyPr>
          <a:lstStyle/>
          <a:p>
            <a:pPr lvl="0" rtl="0">
              <a:lnSpc>
                <a:spcPct val="115000"/>
              </a:lnSpc>
              <a:spcBef>
                <a:spcPts val="0"/>
              </a:spcBef>
              <a:spcAft>
                <a:spcPts val="1000"/>
              </a:spcAft>
              <a:buNone/>
            </a:pPr>
            <a:r>
              <a:rPr lang="ar" dirty="0">
                <a:solidFill>
                  <a:schemeClr val="dk1"/>
                </a:solidFill>
                <a:latin typeface="Times New Roman"/>
                <a:ea typeface="Times New Roman"/>
                <a:cs typeface="Times New Roman"/>
                <a:sym typeface="Times New Roman"/>
              </a:rPr>
              <a:t>This project was started at the beginning of the semester January 2015-2016 at Mawasi factory for concrete. During our visit we saw the factory layout and the machines used in the manufacturing process</a:t>
            </a:r>
            <a:r>
              <a:rPr lang="ar" dirty="0" smtClean="0">
                <a:solidFill>
                  <a:schemeClr val="dk1"/>
                </a:solidFill>
                <a:latin typeface="Times New Roman"/>
                <a:ea typeface="Times New Roman"/>
                <a:cs typeface="Times New Roman"/>
                <a:sym typeface="Times New Roman"/>
              </a:rPr>
              <a:t>.</a:t>
            </a:r>
            <a:endParaRPr lang="en-US" dirty="0" smtClean="0">
              <a:solidFill>
                <a:schemeClr val="dk1"/>
              </a:solidFill>
              <a:latin typeface="Times New Roman"/>
              <a:ea typeface="Times New Roman"/>
              <a:cs typeface="Times New Roman"/>
              <a:sym typeface="Times New Roman"/>
            </a:endParaRPr>
          </a:p>
          <a:p>
            <a:pPr lvl="0" rtl="0">
              <a:lnSpc>
                <a:spcPct val="115000"/>
              </a:lnSpc>
              <a:spcBef>
                <a:spcPts val="0"/>
              </a:spcBef>
              <a:spcAft>
                <a:spcPts val="1000"/>
              </a:spcAft>
              <a:buNone/>
            </a:pPr>
            <a:endParaRPr lang="en-US" dirty="0">
              <a:solidFill>
                <a:schemeClr val="dk1"/>
              </a:solidFill>
              <a:latin typeface="Times New Roman"/>
              <a:ea typeface="Times New Roman"/>
              <a:cs typeface="Times New Roman"/>
              <a:sym typeface="Times New Roman"/>
            </a:endParaRPr>
          </a:p>
          <a:p>
            <a:pPr lvl="0" rtl="0">
              <a:lnSpc>
                <a:spcPct val="115000"/>
              </a:lnSpc>
              <a:spcBef>
                <a:spcPts val="0"/>
              </a:spcBef>
              <a:spcAft>
                <a:spcPts val="1000"/>
              </a:spcAft>
              <a:buNone/>
            </a:pPr>
            <a:endParaRPr lang="ar" dirty="0">
              <a:solidFill>
                <a:schemeClr val="dk1"/>
              </a:solidFill>
              <a:latin typeface="Times New Roman"/>
              <a:ea typeface="Times New Roman"/>
              <a:cs typeface="Times New Roman"/>
              <a:sym typeface="Times New Roman"/>
            </a:endParaRPr>
          </a:p>
          <a:p>
            <a:pPr lvl="0" rtl="0">
              <a:lnSpc>
                <a:spcPct val="115000"/>
              </a:lnSpc>
              <a:spcBef>
                <a:spcPts val="0"/>
              </a:spcBef>
              <a:spcAft>
                <a:spcPts val="1000"/>
              </a:spcAft>
              <a:buNone/>
            </a:pPr>
            <a:endParaRPr dirty="0">
              <a:solidFill>
                <a:schemeClr val="dk1"/>
              </a:solidFill>
              <a:latin typeface="Times New Roman"/>
              <a:ea typeface="Times New Roman"/>
              <a:cs typeface="Times New Roman"/>
              <a:sym typeface="Times New Roman"/>
            </a:endParaRPr>
          </a:p>
          <a:p>
            <a:pPr lvl="0">
              <a:lnSpc>
                <a:spcPct val="115000"/>
              </a:lnSpc>
              <a:spcBef>
                <a:spcPts val="0"/>
              </a:spcBef>
              <a:spcAft>
                <a:spcPts val="1000"/>
              </a:spcAft>
              <a:buClr>
                <a:schemeClr val="dk1"/>
              </a:buClr>
              <a:buSzPct val="91666"/>
              <a:buFont typeface="Arial"/>
              <a:buNone/>
            </a:pPr>
            <a:endParaRPr sz="1200"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r>
              <a:rPr lang="en-US" dirty="0" smtClean="0">
                <a:solidFill>
                  <a:schemeClr val="tx1"/>
                </a:solidFill>
              </a:rPr>
              <a:t>1- Process Flow Chart</a:t>
            </a:r>
          </a:p>
          <a:p>
            <a:endParaRPr lang="ar-SA" dirty="0">
              <a:solidFill>
                <a:schemeClr val="tx1"/>
              </a:solidFill>
            </a:endParaRP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066800" y="1504950"/>
            <a:ext cx="7391399" cy="3638550"/>
          </a:xfrm>
          <a:prstGeom prst="rect">
            <a:avLst/>
          </a:prstGeom>
        </p:spPr>
      </p:pic>
    </p:spTree>
    <p:extLst>
      <p:ext uri="{BB962C8B-B14F-4D97-AF65-F5344CB8AC3E}">
        <p14:creationId xmlns:p14="http://schemas.microsoft.com/office/powerpoint/2010/main" val="15350097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pPr lvl="0">
              <a:spcAft>
                <a:spcPts val="1000"/>
              </a:spcAft>
            </a:pPr>
            <a:r>
              <a:rPr lang="en-US" b="1" dirty="0" smtClean="0">
                <a:solidFill>
                  <a:schemeClr val="dk1"/>
                </a:solidFill>
                <a:latin typeface="Times New Roman"/>
                <a:ea typeface="Times New Roman"/>
                <a:cs typeface="Times New Roman"/>
                <a:sym typeface="Times New Roman"/>
              </a:rPr>
              <a:t>2- </a:t>
            </a:r>
            <a:r>
              <a:rPr lang="ar" b="1" dirty="0">
                <a:solidFill>
                  <a:schemeClr val="dk1"/>
                </a:solidFill>
                <a:latin typeface="Times New Roman"/>
                <a:ea typeface="Times New Roman"/>
                <a:cs typeface="Times New Roman"/>
                <a:sym typeface="Times New Roman"/>
              </a:rPr>
              <a:t>Taking samples</a:t>
            </a:r>
          </a:p>
          <a:p>
            <a:pPr lvl="0">
              <a:spcAft>
                <a:spcPts val="1000"/>
              </a:spcAft>
            </a:pPr>
            <a:r>
              <a:rPr lang="ar" dirty="0">
                <a:solidFill>
                  <a:schemeClr val="dk1"/>
                </a:solidFill>
                <a:latin typeface="Times New Roman"/>
                <a:ea typeface="Times New Roman"/>
                <a:cs typeface="Times New Roman"/>
                <a:sym typeface="Times New Roman"/>
              </a:rPr>
              <a:t>When the amount of sand received to the factory ,the factory send samples to the laboratory. The size of samples are equals to the size of  worker hand then the laboratory did  the tests as needed.</a:t>
            </a:r>
          </a:p>
          <a:p>
            <a:pPr lvl="0">
              <a:spcAft>
                <a:spcPts val="1000"/>
              </a:spcAft>
            </a:pPr>
            <a:r>
              <a:rPr lang="ar" dirty="0">
                <a:solidFill>
                  <a:schemeClr val="dk1"/>
                </a:solidFill>
                <a:latin typeface="Times New Roman"/>
                <a:ea typeface="Times New Roman"/>
                <a:cs typeface="Times New Roman"/>
                <a:sym typeface="Times New Roman"/>
              </a:rPr>
              <a:t>The sample taken of aggregate as taken in sand.</a:t>
            </a:r>
          </a:p>
          <a:p>
            <a:endParaRPr lang="ar-SA" dirty="0"/>
          </a:p>
        </p:txBody>
      </p:sp>
    </p:spTree>
    <p:extLst>
      <p:ext uri="{BB962C8B-B14F-4D97-AF65-F5344CB8AC3E}">
        <p14:creationId xmlns:p14="http://schemas.microsoft.com/office/powerpoint/2010/main" val="1062401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311700" y="544275"/>
            <a:ext cx="8520600" cy="4024500"/>
          </a:xfrm>
          <a:prstGeom prst="rect">
            <a:avLst/>
          </a:prstGeom>
        </p:spPr>
        <p:txBody>
          <a:bodyPr lIns="91425" tIns="91425" rIns="91425" bIns="91425" anchor="t" anchorCtr="0">
            <a:noAutofit/>
          </a:bodyPr>
          <a:lstStyle/>
          <a:p>
            <a:pPr lvl="0">
              <a:lnSpc>
                <a:spcPct val="115000"/>
              </a:lnSpc>
              <a:spcBef>
                <a:spcPts val="0"/>
              </a:spcBef>
              <a:spcAft>
                <a:spcPts val="1000"/>
              </a:spcAft>
              <a:buClr>
                <a:schemeClr val="dk1"/>
              </a:buClr>
              <a:buSzPct val="61111"/>
              <a:buFont typeface="Arial"/>
              <a:buNone/>
            </a:pPr>
            <a:r>
              <a:rPr lang="ar">
                <a:solidFill>
                  <a:schemeClr val="dk1"/>
                </a:solidFill>
                <a:latin typeface="Times New Roman"/>
                <a:ea typeface="Times New Roman"/>
                <a:cs typeface="Times New Roman"/>
                <a:sym typeface="Times New Roman"/>
              </a:rPr>
              <a:t>The cement is checked by supplier ( From Jordan, Turkey or Israel).</a:t>
            </a:r>
          </a:p>
          <a:p>
            <a:pPr lvl="0">
              <a:lnSpc>
                <a:spcPct val="115000"/>
              </a:lnSpc>
              <a:spcBef>
                <a:spcPts val="0"/>
              </a:spcBef>
              <a:spcAft>
                <a:spcPts val="1000"/>
              </a:spcAft>
              <a:buClr>
                <a:schemeClr val="dk1"/>
              </a:buClr>
              <a:buSzPct val="61111"/>
              <a:buFont typeface="Arial"/>
              <a:buNone/>
            </a:pPr>
            <a:r>
              <a:rPr lang="ar">
                <a:solidFill>
                  <a:schemeClr val="dk1"/>
                </a:solidFill>
                <a:latin typeface="Times New Roman"/>
                <a:ea typeface="Times New Roman"/>
                <a:cs typeface="Times New Roman"/>
                <a:sym typeface="Times New Roman"/>
              </a:rPr>
              <a:t>The final product (concrete)  tested by taking samples ,each sample equals to 3 specimen (each specimen contains two cube) ,this samples taken during the pouring stage ,it took from the middle of pouring , in order to make the tests.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311700" y="616850"/>
            <a:ext cx="4314600" cy="3951900"/>
          </a:xfrm>
          <a:prstGeom prst="rect">
            <a:avLst/>
          </a:prstGeom>
        </p:spPr>
        <p:txBody>
          <a:bodyPr lIns="91425" tIns="91425" rIns="91425" bIns="91425" anchor="t" anchorCtr="0">
            <a:noAutofit/>
          </a:bodyPr>
          <a:lstStyle/>
          <a:p>
            <a:pPr lvl="0">
              <a:spcBef>
                <a:spcPts val="0"/>
              </a:spcBef>
              <a:buNone/>
            </a:pPr>
            <a:r>
              <a:rPr lang="en-US" sz="2400" b="1" dirty="0" smtClean="0">
                <a:solidFill>
                  <a:schemeClr val="tx1"/>
                </a:solidFill>
                <a:latin typeface="Times New Roman"/>
                <a:ea typeface="Times New Roman"/>
                <a:cs typeface="Times New Roman"/>
                <a:sym typeface="Times New Roman"/>
              </a:rPr>
              <a:t>3- </a:t>
            </a:r>
            <a:r>
              <a:rPr lang="ar" sz="2400" b="1" dirty="0" smtClean="0">
                <a:solidFill>
                  <a:schemeClr val="tx1"/>
                </a:solidFill>
                <a:latin typeface="Times New Roman"/>
                <a:ea typeface="Times New Roman"/>
                <a:cs typeface="Times New Roman"/>
                <a:sym typeface="Times New Roman"/>
              </a:rPr>
              <a:t>Tests</a:t>
            </a:r>
            <a:endParaRPr lang="ar" sz="2400" b="1" dirty="0">
              <a:solidFill>
                <a:schemeClr val="tx1"/>
              </a:solidFill>
              <a:latin typeface="Times New Roman"/>
              <a:ea typeface="Times New Roman"/>
              <a:cs typeface="Times New Roman"/>
              <a:sym typeface="Times New Roman"/>
            </a:endParaRPr>
          </a:p>
          <a:p>
            <a:pPr lvl="0">
              <a:spcBef>
                <a:spcPts val="0"/>
              </a:spcBef>
              <a:spcAft>
                <a:spcPts val="0"/>
              </a:spcAft>
              <a:buClr>
                <a:schemeClr val="dk2"/>
              </a:buClr>
              <a:buSzPct val="25000"/>
              <a:buFont typeface="Times New Roman"/>
              <a:buNone/>
            </a:pPr>
            <a:r>
              <a:rPr lang="ar" b="1" dirty="0" smtClean="0">
                <a:solidFill>
                  <a:schemeClr val="dk1"/>
                </a:solidFill>
                <a:latin typeface="Times New Roman"/>
                <a:ea typeface="Times New Roman"/>
                <a:cs typeface="Times New Roman"/>
                <a:sym typeface="Times New Roman"/>
              </a:rPr>
              <a:t>1</a:t>
            </a:r>
            <a:r>
              <a:rPr lang="en-US" b="1" dirty="0" smtClean="0">
                <a:solidFill>
                  <a:schemeClr val="dk1"/>
                </a:solidFill>
                <a:latin typeface="Times New Roman"/>
                <a:ea typeface="Times New Roman"/>
                <a:cs typeface="Times New Roman"/>
                <a:sym typeface="Times New Roman"/>
              </a:rPr>
              <a:t>- </a:t>
            </a:r>
            <a:r>
              <a:rPr lang="ar" b="1" dirty="0" smtClean="0">
                <a:solidFill>
                  <a:schemeClr val="dk1"/>
                </a:solidFill>
                <a:latin typeface="Times New Roman"/>
                <a:ea typeface="Times New Roman"/>
                <a:cs typeface="Times New Roman"/>
                <a:sym typeface="Times New Roman"/>
              </a:rPr>
              <a:t>Compression </a:t>
            </a:r>
            <a:r>
              <a:rPr lang="ar" b="1" dirty="0">
                <a:solidFill>
                  <a:schemeClr val="dk1"/>
                </a:solidFill>
                <a:latin typeface="Times New Roman"/>
                <a:ea typeface="Times New Roman"/>
                <a:cs typeface="Times New Roman"/>
                <a:sym typeface="Times New Roman"/>
              </a:rPr>
              <a:t>strength test:</a:t>
            </a:r>
          </a:p>
          <a:p>
            <a:pPr lvl="0" rtl="0">
              <a:spcBef>
                <a:spcPts val="1600"/>
              </a:spcBef>
              <a:spcAft>
                <a:spcPts val="0"/>
              </a:spcAft>
              <a:buNone/>
            </a:pPr>
            <a:r>
              <a:rPr lang="ar" dirty="0">
                <a:solidFill>
                  <a:schemeClr val="dk1"/>
                </a:solidFill>
                <a:latin typeface="Times New Roman"/>
                <a:ea typeface="Times New Roman"/>
                <a:cs typeface="Times New Roman"/>
                <a:sym typeface="Times New Roman"/>
              </a:rPr>
              <a:t>This specification show us how to make</a:t>
            </a:r>
          </a:p>
          <a:p>
            <a:pPr lvl="0" rtl="0">
              <a:spcBef>
                <a:spcPts val="1600"/>
              </a:spcBef>
              <a:spcAft>
                <a:spcPts val="0"/>
              </a:spcAft>
              <a:buNone/>
            </a:pPr>
            <a:r>
              <a:rPr lang="ar" dirty="0">
                <a:solidFill>
                  <a:schemeClr val="dk1"/>
                </a:solidFill>
                <a:latin typeface="Times New Roman"/>
                <a:ea typeface="Times New Roman"/>
                <a:cs typeface="Times New Roman"/>
                <a:sym typeface="Times New Roman"/>
              </a:rPr>
              <a:t> the Compression strength test on the final </a:t>
            </a:r>
          </a:p>
          <a:p>
            <a:pPr lvl="0" rtl="0">
              <a:spcBef>
                <a:spcPts val="1600"/>
              </a:spcBef>
              <a:spcAft>
                <a:spcPts val="0"/>
              </a:spcAft>
              <a:buNone/>
            </a:pPr>
            <a:r>
              <a:rPr lang="ar" dirty="0">
                <a:solidFill>
                  <a:schemeClr val="dk1"/>
                </a:solidFill>
                <a:latin typeface="Times New Roman"/>
                <a:ea typeface="Times New Roman"/>
                <a:cs typeface="Times New Roman"/>
                <a:sym typeface="Times New Roman"/>
              </a:rPr>
              <a:t>product (Concrete300kg/cm2 (B:30)),also </a:t>
            </a:r>
          </a:p>
          <a:p>
            <a:pPr lvl="0" rtl="0">
              <a:spcBef>
                <a:spcPts val="1600"/>
              </a:spcBef>
              <a:spcAft>
                <a:spcPts val="0"/>
              </a:spcAft>
              <a:buNone/>
            </a:pPr>
            <a:r>
              <a:rPr lang="ar" dirty="0">
                <a:solidFill>
                  <a:schemeClr val="dk1"/>
                </a:solidFill>
                <a:latin typeface="Times New Roman"/>
                <a:ea typeface="Times New Roman"/>
                <a:cs typeface="Times New Roman"/>
                <a:sym typeface="Times New Roman"/>
              </a:rPr>
              <a:t>the methods of  taking samples and how to </a:t>
            </a:r>
          </a:p>
          <a:p>
            <a:pPr lvl="0">
              <a:spcBef>
                <a:spcPts val="1600"/>
              </a:spcBef>
              <a:spcAft>
                <a:spcPts val="0"/>
              </a:spcAft>
              <a:buNone/>
            </a:pPr>
            <a:r>
              <a:rPr lang="ar" dirty="0">
                <a:solidFill>
                  <a:schemeClr val="dk1"/>
                </a:solidFill>
                <a:latin typeface="Times New Roman"/>
                <a:ea typeface="Times New Roman"/>
                <a:cs typeface="Times New Roman"/>
                <a:sym typeface="Times New Roman"/>
              </a:rPr>
              <a:t>compare the results with the standard limits .</a:t>
            </a:r>
          </a:p>
          <a:p>
            <a:pPr lvl="0">
              <a:spcBef>
                <a:spcPts val="0"/>
              </a:spcBef>
              <a:buNone/>
            </a:pPr>
            <a:endParaRPr dirty="0"/>
          </a:p>
        </p:txBody>
      </p:sp>
      <p:pic>
        <p:nvPicPr>
          <p:cNvPr id="107" name="Shape 107"/>
          <p:cNvPicPr preferRelativeResize="0"/>
          <p:nvPr/>
        </p:nvPicPr>
        <p:blipFill rotWithShape="1">
          <a:blip r:embed="rId3">
            <a:alphaModFix/>
          </a:blip>
          <a:srcRect/>
          <a:stretch/>
        </p:blipFill>
        <p:spPr>
          <a:xfrm>
            <a:off x="5143500" y="1170550"/>
            <a:ext cx="4000500" cy="39729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graphicFrame>
        <p:nvGraphicFramePr>
          <p:cNvPr id="118" name="Shape 118"/>
          <p:cNvGraphicFramePr/>
          <p:nvPr/>
        </p:nvGraphicFramePr>
        <p:xfrm>
          <a:off x="952500" y="399150"/>
          <a:ext cx="7239000" cy="4220360"/>
        </p:xfrm>
        <a:graphic>
          <a:graphicData uri="http://schemas.openxmlformats.org/drawingml/2006/table">
            <a:tbl>
              <a:tblPr>
                <a:noFill/>
                <a:tableStyleId>{9BABB31A-907F-459E-A8DA-96A4BE7AFE9A}</a:tableStyleId>
              </a:tblPr>
              <a:tblGrid>
                <a:gridCol w="1809750"/>
                <a:gridCol w="1809750"/>
                <a:gridCol w="1809750"/>
                <a:gridCol w="1809750"/>
              </a:tblGrid>
              <a:tr h="830050">
                <a:tc gridSpan="4">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Concrete 300 kg/</a:t>
                      </a:r>
                    </a:p>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cm2 (B:30)</a:t>
                      </a:r>
                    </a:p>
                  </a:txBody>
                  <a:tcPr marL="91425" marR="91425" marT="91425" marB="91425"/>
                </a:tc>
                <a:tc hMerge="1">
                  <a:txBody>
                    <a:bodyPr/>
                    <a:lstStyle/>
                    <a:p>
                      <a:endParaRPr lang="ar-SA"/>
                    </a:p>
                  </a:txBody>
                  <a:tcPr/>
                </a:tc>
                <a:tc hMerge="1">
                  <a:txBody>
                    <a:bodyPr/>
                    <a:lstStyle/>
                    <a:p>
                      <a:endParaRPr lang="ar-SA"/>
                    </a:p>
                  </a:txBody>
                  <a:tcPr/>
                </a:tc>
                <a:tc hMerge="1">
                  <a:txBody>
                    <a:bodyPr/>
                    <a:lstStyle/>
                    <a:p>
                      <a:endParaRPr lang="ar-SA"/>
                    </a:p>
                  </a:txBody>
                  <a:tcPr/>
                </a:tc>
              </a:tr>
              <a:tr h="830050">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Specification Number</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Test Name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Specification Limit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Sample Size</a:t>
                      </a:r>
                    </a:p>
                  </a:txBody>
                  <a:tcPr marL="91425" marR="91425" marT="91425" marB="91425"/>
                </a:tc>
              </a:tr>
              <a:tr h="830050">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55 P1 2002,2,3 4 2007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Compression Strength Test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Around 30 Mpa</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3 specimen per mixer</a:t>
                      </a:r>
                      <a:br>
                        <a:rPr lang="ar" sz="1800">
                          <a:solidFill>
                            <a:schemeClr val="dk1"/>
                          </a:solidFill>
                          <a:latin typeface="Times New Roman"/>
                          <a:ea typeface="Times New Roman"/>
                          <a:cs typeface="Times New Roman"/>
                          <a:sym typeface="Times New Roman"/>
                        </a:rPr>
                      </a:br>
                      <a:r>
                        <a:rPr lang="ar" sz="1800">
                          <a:solidFill>
                            <a:schemeClr val="dk1"/>
                          </a:solidFill>
                          <a:latin typeface="Times New Roman"/>
                          <a:ea typeface="Times New Roman"/>
                          <a:cs typeface="Times New Roman"/>
                          <a:sym typeface="Times New Roman"/>
                        </a:rPr>
                        <a:t>*every specimen=2 cube</a:t>
                      </a:r>
                    </a:p>
                  </a:txBody>
                  <a:tcPr marL="91425" marR="91425" marT="91425" marB="91425"/>
                </a:tc>
              </a:tr>
              <a:tr h="830050">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55 -2001</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Slump Test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116 -140 mm</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Depends on contract between tester and customer</a:t>
                      </a:r>
                    </a:p>
                  </a:txBody>
                  <a:tcPr marL="91425" marR="91425" marT="91425" marB="914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311700" y="399150"/>
            <a:ext cx="8520600" cy="1469700"/>
          </a:xfrm>
          <a:prstGeom prst="rect">
            <a:avLst/>
          </a:prstGeom>
        </p:spPr>
        <p:txBody>
          <a:bodyPr lIns="91425" tIns="91425" rIns="91425" bIns="91425" anchor="t" anchorCtr="0">
            <a:noAutofit/>
          </a:bodyPr>
          <a:lstStyle/>
          <a:p>
            <a:pPr lvl="0" rtl="0">
              <a:spcBef>
                <a:spcPts val="0"/>
              </a:spcBef>
              <a:spcAft>
                <a:spcPts val="0"/>
              </a:spcAft>
              <a:buNone/>
            </a:pPr>
            <a:r>
              <a:rPr lang="en-US" b="1" dirty="0">
                <a:solidFill>
                  <a:schemeClr val="dk1"/>
                </a:solidFill>
                <a:latin typeface="Times New Roman"/>
                <a:ea typeface="Times New Roman"/>
                <a:cs typeface="Times New Roman"/>
                <a:sym typeface="Times New Roman"/>
              </a:rPr>
              <a:t>2</a:t>
            </a:r>
            <a:r>
              <a:rPr lang="ar" b="1" dirty="0" smtClean="0">
                <a:solidFill>
                  <a:schemeClr val="dk1"/>
                </a:solidFill>
                <a:latin typeface="Times New Roman"/>
                <a:ea typeface="Times New Roman"/>
                <a:cs typeface="Times New Roman"/>
                <a:sym typeface="Times New Roman"/>
              </a:rPr>
              <a:t>-Sand </a:t>
            </a:r>
            <a:r>
              <a:rPr lang="ar" b="1" dirty="0">
                <a:solidFill>
                  <a:schemeClr val="dk1"/>
                </a:solidFill>
                <a:latin typeface="Times New Roman"/>
                <a:ea typeface="Times New Roman"/>
                <a:cs typeface="Times New Roman"/>
                <a:sym typeface="Times New Roman"/>
              </a:rPr>
              <a:t>equivalent:</a:t>
            </a:r>
          </a:p>
          <a:p>
            <a:pPr lvl="0">
              <a:spcBef>
                <a:spcPts val="1600"/>
              </a:spcBef>
              <a:spcAft>
                <a:spcPts val="0"/>
              </a:spcAft>
              <a:buClr>
                <a:schemeClr val="dk2"/>
              </a:buClr>
              <a:buSzPct val="25000"/>
              <a:buFont typeface="Times New Roman"/>
              <a:buNone/>
            </a:pPr>
            <a:r>
              <a:rPr lang="ar" dirty="0">
                <a:solidFill>
                  <a:schemeClr val="dk1"/>
                </a:solidFill>
                <a:latin typeface="Times New Roman"/>
                <a:ea typeface="Times New Roman"/>
                <a:cs typeface="Times New Roman"/>
                <a:sym typeface="Times New Roman"/>
              </a:rPr>
              <a:t>The sand equivalent test is a rapid field test to show the relative proportions of fine dust or clay-like materials in fine aggregate .</a:t>
            </a:r>
          </a:p>
        </p:txBody>
      </p:sp>
      <p:pic>
        <p:nvPicPr>
          <p:cNvPr id="124" name="Shape 124" descr="E:\12804128_1037350256321829_627043109_n.jpg"/>
          <p:cNvPicPr preferRelativeResize="0"/>
          <p:nvPr/>
        </p:nvPicPr>
        <p:blipFill rotWithShape="1">
          <a:blip r:embed="rId3">
            <a:alphaModFix/>
          </a:blip>
          <a:srcRect/>
          <a:stretch/>
        </p:blipFill>
        <p:spPr>
          <a:xfrm>
            <a:off x="5142358" y="1427604"/>
            <a:ext cx="2900399" cy="35211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311700" y="616850"/>
            <a:ext cx="8520600" cy="1360800"/>
          </a:xfrm>
          <a:prstGeom prst="rect">
            <a:avLst/>
          </a:prstGeom>
        </p:spPr>
        <p:txBody>
          <a:bodyPr lIns="91425" tIns="91425" rIns="91425" bIns="91425" anchor="t" anchorCtr="0">
            <a:noAutofit/>
          </a:bodyPr>
          <a:lstStyle/>
          <a:p>
            <a:pPr lvl="0">
              <a:spcBef>
                <a:spcPts val="0"/>
              </a:spcBef>
              <a:spcAft>
                <a:spcPts val="0"/>
              </a:spcAft>
              <a:buClr>
                <a:schemeClr val="dk1"/>
              </a:buClr>
              <a:buSzPct val="25000"/>
              <a:buFont typeface="Arial"/>
              <a:buNone/>
            </a:pPr>
            <a:r>
              <a:rPr lang="en-US" b="1" dirty="0" smtClean="0">
                <a:solidFill>
                  <a:schemeClr val="dk1"/>
                </a:solidFill>
                <a:latin typeface="Times New Roman"/>
                <a:ea typeface="Times New Roman"/>
                <a:cs typeface="Times New Roman"/>
                <a:sym typeface="Times New Roman"/>
              </a:rPr>
              <a:t>3-</a:t>
            </a:r>
            <a:r>
              <a:rPr lang="ar" b="1" dirty="0" smtClean="0">
                <a:solidFill>
                  <a:schemeClr val="dk1"/>
                </a:solidFill>
                <a:latin typeface="Times New Roman"/>
                <a:ea typeface="Times New Roman"/>
                <a:cs typeface="Times New Roman"/>
                <a:sym typeface="Times New Roman"/>
              </a:rPr>
              <a:t>Passing </a:t>
            </a:r>
            <a:r>
              <a:rPr lang="ar" b="1" dirty="0">
                <a:solidFill>
                  <a:schemeClr val="dk1"/>
                </a:solidFill>
                <a:latin typeface="Times New Roman"/>
                <a:ea typeface="Times New Roman"/>
                <a:cs typeface="Times New Roman"/>
                <a:sym typeface="Times New Roman"/>
              </a:rPr>
              <a:t>Sieve:</a:t>
            </a:r>
          </a:p>
          <a:p>
            <a:pPr lvl="0" rtl="0">
              <a:spcBef>
                <a:spcPts val="1600"/>
              </a:spcBef>
              <a:spcAft>
                <a:spcPts val="0"/>
              </a:spcAft>
              <a:buClr>
                <a:schemeClr val="dk1"/>
              </a:buClr>
              <a:buSzPct val="25000"/>
              <a:buFont typeface="Arial"/>
              <a:buNone/>
            </a:pPr>
            <a:r>
              <a:rPr lang="ar" dirty="0">
                <a:solidFill>
                  <a:schemeClr val="dk1"/>
                </a:solidFill>
                <a:latin typeface="Times New Roman"/>
                <a:ea typeface="Times New Roman"/>
                <a:cs typeface="Times New Roman"/>
                <a:sym typeface="Times New Roman"/>
              </a:rPr>
              <a:t>The standard grain size analysis test determines the relative proportions of different grain sizes as they are distributed among certain size ranges.</a:t>
            </a:r>
          </a:p>
        </p:txBody>
      </p:sp>
      <p:pic>
        <p:nvPicPr>
          <p:cNvPr id="130" name="Shape 130" descr="E:\12825094_1037349859655202_370919875_n.jpg"/>
          <p:cNvPicPr preferRelativeResize="0"/>
          <p:nvPr/>
        </p:nvPicPr>
        <p:blipFill rotWithShape="1">
          <a:blip r:embed="rId3">
            <a:alphaModFix/>
          </a:blip>
          <a:srcRect/>
          <a:stretch/>
        </p:blipFill>
        <p:spPr>
          <a:xfrm>
            <a:off x="5715007" y="1643056"/>
            <a:ext cx="2643300" cy="33099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graphicFrame>
        <p:nvGraphicFramePr>
          <p:cNvPr id="135" name="Shape 135"/>
          <p:cNvGraphicFramePr/>
          <p:nvPr/>
        </p:nvGraphicFramePr>
        <p:xfrm>
          <a:off x="879925" y="775600"/>
          <a:ext cx="7239000" cy="3748920"/>
        </p:xfrm>
        <a:graphic>
          <a:graphicData uri="http://schemas.openxmlformats.org/drawingml/2006/table">
            <a:tbl>
              <a:tblPr>
                <a:noFill/>
                <a:tableStyleId>{9BABB31A-907F-459E-A8DA-96A4BE7AFE9A}</a:tableStyleId>
              </a:tblPr>
              <a:tblGrid>
                <a:gridCol w="1809750"/>
                <a:gridCol w="1809750"/>
                <a:gridCol w="1809750"/>
                <a:gridCol w="1809750"/>
              </a:tblGrid>
              <a:tr h="381000">
                <a:tc gridSpan="4">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Sand Tests</a:t>
                      </a:r>
                    </a:p>
                  </a:txBody>
                  <a:tcPr marL="91425" marR="91425" marT="91425" marB="91425"/>
                </a:tc>
                <a:tc hMerge="1">
                  <a:txBody>
                    <a:bodyPr/>
                    <a:lstStyle/>
                    <a:p>
                      <a:endParaRPr lang="ar-SA"/>
                    </a:p>
                  </a:txBody>
                  <a:tcPr/>
                </a:tc>
                <a:tc hMerge="1">
                  <a:txBody>
                    <a:bodyPr/>
                    <a:lstStyle/>
                    <a:p>
                      <a:endParaRPr lang="ar-SA"/>
                    </a:p>
                  </a:txBody>
                  <a:tcPr/>
                </a:tc>
                <a:tc hMerge="1">
                  <a:txBody>
                    <a:bodyPr/>
                    <a:lstStyle/>
                    <a:p>
                      <a:endParaRPr lang="ar-SA"/>
                    </a:p>
                  </a:txBody>
                  <a:tcPr/>
                </a:tc>
              </a:tr>
              <a:tr h="381000">
                <a:tc>
                  <a:txBody>
                    <a:bodyPr/>
                    <a:lstStyle/>
                    <a:p>
                      <a:pPr lvl="0">
                        <a:spcBef>
                          <a:spcPts val="0"/>
                        </a:spcBef>
                        <a:buNone/>
                      </a:pPr>
                      <a:r>
                        <a:rPr lang="ar" sz="1800">
                          <a:latin typeface="Times New Roman"/>
                          <a:ea typeface="Times New Roman"/>
                          <a:cs typeface="Times New Roman"/>
                          <a:sym typeface="Times New Roman"/>
                        </a:rPr>
                        <a:t> </a:t>
                      </a:r>
                      <a:r>
                        <a:rPr lang="ar" sz="1800">
                          <a:solidFill>
                            <a:schemeClr val="dk1"/>
                          </a:solidFill>
                          <a:latin typeface="Times New Roman"/>
                          <a:ea typeface="Times New Roman"/>
                          <a:cs typeface="Times New Roman"/>
                          <a:sym typeface="Times New Roman"/>
                        </a:rPr>
                        <a:t>Specification Number</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Test Name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Specification Limit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Sample Size</a:t>
                      </a:r>
                    </a:p>
                  </a:txBody>
                  <a:tcPr marL="91425" marR="91425" marT="91425" marB="91425"/>
                </a:tc>
              </a:tr>
              <a:tr h="381000">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No. 48:1997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Sand equivalent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Minimum 70% mm form  the sample size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One sample</a:t>
                      </a:r>
                      <a:br>
                        <a:rPr lang="ar" sz="1800">
                          <a:solidFill>
                            <a:schemeClr val="dk1"/>
                          </a:solidFill>
                          <a:latin typeface="Times New Roman"/>
                          <a:ea typeface="Times New Roman"/>
                          <a:cs typeface="Times New Roman"/>
                          <a:sym typeface="Times New Roman"/>
                        </a:rPr>
                      </a:br>
                      <a:r>
                        <a:rPr lang="ar" sz="1800">
                          <a:solidFill>
                            <a:schemeClr val="dk1"/>
                          </a:solidFill>
                          <a:latin typeface="Times New Roman"/>
                          <a:ea typeface="Times New Roman"/>
                          <a:cs typeface="Times New Roman"/>
                          <a:sym typeface="Times New Roman"/>
                        </a:rPr>
                        <a:t>*Sample= Size of the worker hand</a:t>
                      </a:r>
                    </a:p>
                  </a:txBody>
                  <a:tcPr marL="91425" marR="91425" marT="91425" marB="91425"/>
                </a:tc>
              </a:tr>
              <a:tr h="381000">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No. 48:1997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Passing Sieve No.200</a:t>
                      </a:r>
                    </a:p>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(Clay content)</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Maximum 5% mm from sample size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One sample</a:t>
                      </a:r>
                      <a:br>
                        <a:rPr lang="ar" sz="1800">
                          <a:solidFill>
                            <a:schemeClr val="dk1"/>
                          </a:solidFill>
                          <a:latin typeface="Times New Roman"/>
                          <a:ea typeface="Times New Roman"/>
                          <a:cs typeface="Times New Roman"/>
                          <a:sym typeface="Times New Roman"/>
                        </a:rPr>
                      </a:br>
                      <a:r>
                        <a:rPr lang="ar" sz="1800">
                          <a:solidFill>
                            <a:schemeClr val="dk1"/>
                          </a:solidFill>
                          <a:latin typeface="Times New Roman"/>
                          <a:ea typeface="Times New Roman"/>
                          <a:cs typeface="Times New Roman"/>
                          <a:sym typeface="Times New Roman"/>
                        </a:rPr>
                        <a:t>*Sample= Size of the worker hand</a:t>
                      </a:r>
                    </a:p>
                  </a:txBody>
                  <a:tcPr marL="91425" marR="91425" marT="91425" marB="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US" sz="2400" b="1" dirty="0" smtClean="0">
                <a:latin typeface="Times New Roman"/>
                <a:ea typeface="Times New Roman"/>
                <a:cs typeface="Times New Roman"/>
                <a:sym typeface="Times New Roman"/>
              </a:rPr>
              <a:t>Contents</a:t>
            </a:r>
            <a:endParaRPr lang="ar" sz="2400" b="1" dirty="0">
              <a:latin typeface="Times New Roman"/>
              <a:ea typeface="Times New Roman"/>
              <a:cs typeface="Times New Roman"/>
              <a:sym typeface="Times New Roman"/>
            </a:endParaRPr>
          </a:p>
        </p:txBody>
      </p:sp>
      <p:sp>
        <p:nvSpPr>
          <p:cNvPr id="62" name="Shape 62"/>
          <p:cNvSpPr txBox="1">
            <a:spLocks noGrp="1"/>
          </p:cNvSpPr>
          <p:nvPr>
            <p:ph type="body" idx="1"/>
          </p:nvPr>
        </p:nvSpPr>
        <p:spPr>
          <a:xfrm>
            <a:off x="311700" y="1152475"/>
            <a:ext cx="8520600" cy="3764400"/>
          </a:xfrm>
          <a:prstGeom prst="rect">
            <a:avLst/>
          </a:prstGeom>
        </p:spPr>
        <p:txBody>
          <a:bodyPr lIns="91425" tIns="91425" rIns="91425" bIns="91425" anchor="t" anchorCtr="0">
            <a:noAutofit/>
          </a:bodyPr>
          <a:lstStyle/>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Introduction</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Problem Statement</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Objectives</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About the factory</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Methodology</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Results</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Conclusion</a:t>
            </a:r>
            <a:endParaRPr lang="en-US" sz="1600" dirty="0">
              <a:solidFill>
                <a:schemeClr val="dk1"/>
              </a:solidFill>
              <a:latin typeface="Calibri"/>
              <a:ea typeface="Calibri"/>
              <a:cs typeface="+mj-cs"/>
              <a:sym typeface="Calibri"/>
            </a:endParaRP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r>
              <a:rPr lang="en-US" sz="1600" dirty="0" smtClean="0">
                <a:solidFill>
                  <a:schemeClr val="dk1"/>
                </a:solidFill>
                <a:latin typeface="Calibri"/>
                <a:ea typeface="Calibri"/>
                <a:cs typeface="+mj-cs"/>
                <a:sym typeface="Calibri"/>
              </a:rPr>
              <a:t>Recommendations</a:t>
            </a:r>
          </a:p>
          <a:p>
            <a:pPr marL="285750" lvl="0" indent="-285750" algn="just">
              <a:lnSpc>
                <a:spcPct val="115000"/>
              </a:lnSpc>
              <a:spcBef>
                <a:spcPts val="0"/>
              </a:spcBef>
              <a:spcAft>
                <a:spcPts val="1000"/>
              </a:spcAft>
              <a:buClr>
                <a:schemeClr val="dk1"/>
              </a:buClr>
              <a:buSzPct val="91666"/>
              <a:buFont typeface="Arial" panose="020B0604020202020204" pitchFamily="34" charset="0"/>
              <a:buChar char="•"/>
            </a:pPr>
            <a:endParaRPr sz="1600" dirty="0">
              <a:solidFill>
                <a:schemeClr val="dk1"/>
              </a:solidFill>
              <a:latin typeface="Calibri"/>
              <a:ea typeface="Calibri"/>
              <a:cs typeface="+mj-cs"/>
              <a:sym typeface="Calibri"/>
            </a:endParaRPr>
          </a:p>
        </p:txBody>
      </p:sp>
    </p:spTree>
    <p:extLst>
      <p:ext uri="{BB962C8B-B14F-4D97-AF65-F5344CB8AC3E}">
        <p14:creationId xmlns:p14="http://schemas.microsoft.com/office/powerpoint/2010/main" val="3053145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311700" y="544275"/>
            <a:ext cx="8520600" cy="1814400"/>
          </a:xfrm>
          <a:prstGeom prst="rect">
            <a:avLst/>
          </a:prstGeom>
        </p:spPr>
        <p:txBody>
          <a:bodyPr lIns="91425" tIns="91425" rIns="91425" bIns="91425" anchor="t" anchorCtr="0">
            <a:noAutofit/>
          </a:bodyPr>
          <a:lstStyle/>
          <a:p>
            <a:pPr lvl="0">
              <a:spcBef>
                <a:spcPts val="0"/>
              </a:spcBef>
              <a:buNone/>
            </a:pPr>
            <a:r>
              <a:rPr lang="en-US" b="1" dirty="0" smtClean="0">
                <a:solidFill>
                  <a:srgbClr val="000000"/>
                </a:solidFill>
                <a:latin typeface="Times New Roman"/>
                <a:ea typeface="Times New Roman"/>
                <a:cs typeface="Times New Roman"/>
                <a:sym typeface="Times New Roman"/>
              </a:rPr>
              <a:t>4-</a:t>
            </a:r>
            <a:r>
              <a:rPr lang="ar" b="1" dirty="0" smtClean="0">
                <a:solidFill>
                  <a:srgbClr val="000000"/>
                </a:solidFill>
                <a:latin typeface="Times New Roman"/>
                <a:ea typeface="Times New Roman"/>
                <a:cs typeface="Times New Roman"/>
                <a:sym typeface="Times New Roman"/>
              </a:rPr>
              <a:t>Aggregate </a:t>
            </a:r>
            <a:r>
              <a:rPr lang="ar" b="1" dirty="0">
                <a:solidFill>
                  <a:srgbClr val="000000"/>
                </a:solidFill>
                <a:latin typeface="Times New Roman"/>
                <a:ea typeface="Times New Roman"/>
                <a:cs typeface="Times New Roman"/>
                <a:sym typeface="Times New Roman"/>
              </a:rPr>
              <a:t>Test :</a:t>
            </a:r>
          </a:p>
          <a:p>
            <a:pPr lvl="0" algn="just">
              <a:lnSpc>
                <a:spcPct val="115000"/>
              </a:lnSpc>
              <a:spcBef>
                <a:spcPts val="0"/>
              </a:spcBef>
              <a:spcAft>
                <a:spcPts val="1000"/>
              </a:spcAft>
              <a:buClr>
                <a:schemeClr val="dk1"/>
              </a:buClr>
              <a:buSzPct val="61111"/>
              <a:buFont typeface="Arial"/>
              <a:buNone/>
            </a:pPr>
            <a:r>
              <a:rPr lang="ar" dirty="0">
                <a:solidFill>
                  <a:srgbClr val="000000"/>
                </a:solidFill>
                <a:latin typeface="Times New Roman"/>
                <a:ea typeface="Times New Roman"/>
                <a:cs typeface="Times New Roman"/>
                <a:sym typeface="Times New Roman"/>
              </a:rPr>
              <a:t>The purpose of this test is to determine the extent of  water absorption of the aggregate after immersion it in the water for 24 hours. In this test we use tools as: sensitive balance, pot to submerge the sample, drying oven and dress cloth for drying.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aphicFrame>
        <p:nvGraphicFramePr>
          <p:cNvPr id="145" name="Shape 145"/>
          <p:cNvGraphicFramePr/>
          <p:nvPr/>
        </p:nvGraphicFramePr>
        <p:xfrm>
          <a:off x="879925" y="167825"/>
          <a:ext cx="7239000" cy="4978005"/>
        </p:xfrm>
        <a:graphic>
          <a:graphicData uri="http://schemas.openxmlformats.org/drawingml/2006/table">
            <a:tbl>
              <a:tblPr>
                <a:noFill/>
                <a:tableStyleId>{9BABB31A-907F-459E-A8DA-96A4BE7AFE9A}</a:tableStyleId>
              </a:tblPr>
              <a:tblGrid>
                <a:gridCol w="1809750"/>
                <a:gridCol w="1809750"/>
                <a:gridCol w="1809750"/>
                <a:gridCol w="1809750"/>
              </a:tblGrid>
              <a:tr h="417700">
                <a:tc gridSpan="4">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Aggregate Tests</a:t>
                      </a:r>
                    </a:p>
                  </a:txBody>
                  <a:tcPr marL="91425" marR="91425" marT="91425" marB="91425"/>
                </a:tc>
                <a:tc hMerge="1">
                  <a:txBody>
                    <a:bodyPr/>
                    <a:lstStyle/>
                    <a:p>
                      <a:endParaRPr lang="ar-SA"/>
                    </a:p>
                  </a:txBody>
                  <a:tcPr/>
                </a:tc>
                <a:tc hMerge="1">
                  <a:txBody>
                    <a:bodyPr/>
                    <a:lstStyle/>
                    <a:p>
                      <a:endParaRPr lang="ar-SA"/>
                    </a:p>
                  </a:txBody>
                  <a:tcPr/>
                </a:tc>
                <a:tc hMerge="1">
                  <a:txBody>
                    <a:bodyPr/>
                    <a:lstStyle/>
                    <a:p>
                      <a:endParaRPr lang="ar-SA"/>
                    </a:p>
                  </a:txBody>
                  <a:tcPr/>
                </a:tc>
              </a:tr>
              <a:tr h="757525">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Specification Number</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Test Name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Specification Limit</a:t>
                      </a:r>
                    </a:p>
                    <a:p>
                      <a:pPr lvl="0">
                        <a:spcBef>
                          <a:spcPts val="0"/>
                        </a:spcBef>
                        <a:buNone/>
                      </a:pPr>
                      <a:endParaRPr sz="1800">
                        <a:latin typeface="Times New Roman"/>
                        <a:ea typeface="Times New Roman"/>
                        <a:cs typeface="Times New Roman"/>
                        <a:sym typeface="Times New Roman"/>
                      </a:endParaRP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Sample Size</a:t>
                      </a:r>
                    </a:p>
                  </a:txBody>
                  <a:tcPr marL="91425" marR="91425" marT="91425" marB="91425"/>
                </a:tc>
              </a:tr>
              <a:tr h="1171675">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No. 48:1997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Absorption Test</a:t>
                      </a:r>
                    </a:p>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for Fol Aggregate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Maximum 2.5% </a:t>
                      </a:r>
                    </a:p>
                  </a:txBody>
                  <a:tcPr marL="91425" marR="91425" marT="91425" marB="91425"/>
                </a:tc>
                <a:tc>
                  <a:txBody>
                    <a:bodyPr/>
                    <a:lstStyle/>
                    <a:p>
                      <a:pPr lvl="0" algn="l"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 sample Sample= Size of the worker hand</a:t>
                      </a:r>
                    </a:p>
                  </a:txBody>
                  <a:tcPr marL="91425" marR="91425" marT="91425" marB="91425"/>
                </a:tc>
              </a:tr>
              <a:tr h="1171675">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No. 48:1997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Absorption Test</a:t>
                      </a:r>
                    </a:p>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for Adas Aggregate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Maximum 2.5% </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sample Sample= Size of the worker hand</a:t>
                      </a:r>
                    </a:p>
                  </a:txBody>
                  <a:tcPr marL="91425" marR="91425" marT="91425" marB="91425"/>
                </a:tc>
              </a:tr>
              <a:tr h="1171675">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PS: No. 48:1997</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Absorption Test</a:t>
                      </a:r>
                    </a:p>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for Somsom Aggregate</a:t>
                      </a:r>
                    </a:p>
                  </a:txBody>
                  <a:tcPr marL="91425" marR="91425" marT="91425" marB="91425"/>
                </a:tc>
                <a:tc>
                  <a:txBody>
                    <a:bodyPr/>
                    <a:lstStyle/>
                    <a:p>
                      <a:pPr lvl="0" algn="ctr"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Maximum 1%</a:t>
                      </a:r>
                    </a:p>
                  </a:txBody>
                  <a:tcPr marL="91425" marR="91425" marT="91425" marB="91425"/>
                </a:tc>
                <a:tc>
                  <a:txBody>
                    <a:bodyPr/>
                    <a:lstStyle/>
                    <a:p>
                      <a:pPr lvl="0" algn="l" rtl="0">
                        <a:spcBef>
                          <a:spcPts val="0"/>
                        </a:spcBef>
                        <a:buClr>
                          <a:schemeClr val="dk1"/>
                        </a:buClr>
                        <a:buSzPct val="61111"/>
                        <a:buFont typeface="Arial"/>
                        <a:buNone/>
                      </a:pPr>
                      <a:r>
                        <a:rPr lang="ar" sz="1800">
                          <a:solidFill>
                            <a:schemeClr val="dk1"/>
                          </a:solidFill>
                          <a:latin typeface="Times New Roman"/>
                          <a:ea typeface="Times New Roman"/>
                          <a:cs typeface="Times New Roman"/>
                          <a:sym typeface="Times New Roman"/>
                        </a:rPr>
                        <a:t> sample Sample= Size of the worker hand</a:t>
                      </a:r>
                    </a:p>
                  </a:txBody>
                  <a:tcPr marL="91425" marR="91425" marT="91425" marB="914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311700" y="526150"/>
            <a:ext cx="8520600" cy="4042800"/>
          </a:xfrm>
          <a:prstGeom prst="rect">
            <a:avLst/>
          </a:prstGeom>
        </p:spPr>
        <p:txBody>
          <a:bodyPr lIns="91425" tIns="91425" rIns="91425" bIns="91425" anchor="t" anchorCtr="0">
            <a:noAutofit/>
          </a:bodyPr>
          <a:lstStyle/>
          <a:p>
            <a:pPr lvl="0">
              <a:spcBef>
                <a:spcPts val="0"/>
              </a:spcBef>
              <a:buNone/>
            </a:pPr>
            <a:r>
              <a:rPr lang="en-US" b="1" dirty="0" smtClean="0">
                <a:solidFill>
                  <a:srgbClr val="000000"/>
                </a:solidFill>
                <a:latin typeface="Times New Roman"/>
                <a:ea typeface="Times New Roman"/>
                <a:cs typeface="Times New Roman"/>
                <a:sym typeface="Times New Roman"/>
              </a:rPr>
              <a:t>5-</a:t>
            </a:r>
            <a:r>
              <a:rPr lang="ar" b="1" dirty="0" smtClean="0">
                <a:solidFill>
                  <a:srgbClr val="000000"/>
                </a:solidFill>
                <a:latin typeface="Times New Roman"/>
                <a:ea typeface="Times New Roman"/>
                <a:cs typeface="Times New Roman"/>
                <a:sym typeface="Times New Roman"/>
              </a:rPr>
              <a:t>Cement </a:t>
            </a:r>
            <a:r>
              <a:rPr lang="ar" b="1" dirty="0">
                <a:solidFill>
                  <a:srgbClr val="000000"/>
                </a:solidFill>
                <a:latin typeface="Times New Roman"/>
                <a:ea typeface="Times New Roman"/>
                <a:cs typeface="Times New Roman"/>
                <a:sym typeface="Times New Roman"/>
              </a:rPr>
              <a:t>Test:-</a:t>
            </a:r>
          </a:p>
          <a:p>
            <a:pPr lvl="0">
              <a:lnSpc>
                <a:spcPct val="115000"/>
              </a:lnSpc>
              <a:spcBef>
                <a:spcPts val="0"/>
              </a:spcBef>
              <a:spcAft>
                <a:spcPts val="1000"/>
              </a:spcAft>
              <a:buClr>
                <a:schemeClr val="dk1"/>
              </a:buClr>
              <a:buSzPct val="61111"/>
              <a:buFont typeface="Arial"/>
              <a:buNone/>
            </a:pPr>
            <a:r>
              <a:rPr lang="ar" dirty="0">
                <a:solidFill>
                  <a:srgbClr val="000000"/>
                </a:solidFill>
                <a:latin typeface="Times New Roman"/>
                <a:ea typeface="Times New Roman"/>
                <a:cs typeface="Times New Roman"/>
                <a:sym typeface="Times New Roman"/>
              </a:rPr>
              <a:t>The test performed outside Palestine from the company that export the cement, and the results of test attached with the cement.</a:t>
            </a:r>
          </a:p>
          <a:p>
            <a:pPr lvl="0">
              <a:spcBef>
                <a:spcPts val="0"/>
              </a:spcBef>
              <a:buNone/>
            </a:pPr>
            <a:endParaRPr dirty="0">
              <a:solidFill>
                <a:srgbClr val="000000"/>
              </a:solidFill>
              <a:latin typeface="Times New Roman"/>
              <a:ea typeface="Times New Roman"/>
              <a:cs typeface="Times New Roman"/>
              <a:sym typeface="Times New Roman"/>
            </a:endParaRPr>
          </a:p>
          <a:p>
            <a:pPr lvl="0">
              <a:spcBef>
                <a:spcPts val="0"/>
              </a:spcBef>
              <a:buNone/>
            </a:pPr>
            <a:r>
              <a:rPr lang="en-US" b="1" dirty="0" smtClean="0">
                <a:solidFill>
                  <a:srgbClr val="000000"/>
                </a:solidFill>
                <a:latin typeface="Times New Roman"/>
                <a:ea typeface="Times New Roman"/>
                <a:cs typeface="Times New Roman"/>
                <a:sym typeface="Times New Roman"/>
              </a:rPr>
              <a:t>6-</a:t>
            </a:r>
            <a:r>
              <a:rPr lang="ar" b="1" dirty="0" smtClean="0">
                <a:solidFill>
                  <a:srgbClr val="000000"/>
                </a:solidFill>
                <a:latin typeface="Times New Roman"/>
                <a:ea typeface="Times New Roman"/>
                <a:cs typeface="Times New Roman"/>
                <a:sym typeface="Times New Roman"/>
              </a:rPr>
              <a:t>Water </a:t>
            </a:r>
            <a:r>
              <a:rPr lang="ar" b="1" dirty="0">
                <a:solidFill>
                  <a:srgbClr val="000000"/>
                </a:solidFill>
                <a:latin typeface="Times New Roman"/>
                <a:ea typeface="Times New Roman"/>
                <a:cs typeface="Times New Roman"/>
                <a:sym typeface="Times New Roman"/>
              </a:rPr>
              <a:t>Test:-</a:t>
            </a:r>
          </a:p>
          <a:p>
            <a:pPr lvl="0" rtl="0">
              <a:lnSpc>
                <a:spcPct val="115000"/>
              </a:lnSpc>
              <a:spcBef>
                <a:spcPts val="0"/>
              </a:spcBef>
              <a:spcAft>
                <a:spcPts val="1000"/>
              </a:spcAft>
              <a:buNone/>
            </a:pPr>
            <a:r>
              <a:rPr lang="ar" dirty="0">
                <a:solidFill>
                  <a:srgbClr val="000000"/>
                </a:solidFill>
                <a:latin typeface="Times New Roman"/>
                <a:ea typeface="Times New Roman"/>
                <a:cs typeface="Times New Roman"/>
                <a:sym typeface="Times New Roman"/>
              </a:rPr>
              <a:t>The water must be without impurities and clean.</a:t>
            </a:r>
          </a:p>
          <a:p>
            <a:pPr lvl="0" rtl="0">
              <a:lnSpc>
                <a:spcPct val="115000"/>
              </a:lnSpc>
              <a:spcBef>
                <a:spcPts val="0"/>
              </a:spcBef>
              <a:spcAft>
                <a:spcPts val="1000"/>
              </a:spcAft>
              <a:buNone/>
            </a:pPr>
            <a:endParaRPr dirty="0">
              <a:solidFill>
                <a:srgbClr val="000000"/>
              </a:solidFill>
              <a:latin typeface="Times New Roman"/>
              <a:ea typeface="Times New Roman"/>
              <a:cs typeface="Times New Roman"/>
              <a:sym typeface="Times New Roman"/>
            </a:endParaRPr>
          </a:p>
          <a:p>
            <a:pPr lvl="0" algn="just">
              <a:lnSpc>
                <a:spcPct val="115000"/>
              </a:lnSpc>
              <a:spcBef>
                <a:spcPts val="0"/>
              </a:spcBef>
              <a:spcAft>
                <a:spcPts val="1000"/>
              </a:spcAft>
              <a:buClr>
                <a:schemeClr val="dk1"/>
              </a:buClr>
              <a:buSzPct val="61111"/>
              <a:buFont typeface="Arial"/>
              <a:buNone/>
            </a:pPr>
            <a:r>
              <a:rPr lang="ar" dirty="0">
                <a:solidFill>
                  <a:srgbClr val="000000"/>
                </a:solidFill>
                <a:latin typeface="Times New Roman"/>
                <a:ea typeface="Times New Roman"/>
                <a:cs typeface="Times New Roman"/>
                <a:sym typeface="Times New Roman"/>
              </a:rPr>
              <a:t>The results of the tests was collected for serial period of time(from January to September of 2016),these results are collected by two laboratories: Meezan and Hijjawi laboratories.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311700" y="435425"/>
            <a:ext cx="8520600" cy="3973200"/>
          </a:xfrm>
          <a:prstGeom prst="rect">
            <a:avLst/>
          </a:prstGeom>
        </p:spPr>
        <p:txBody>
          <a:bodyPr lIns="91425" tIns="91425" rIns="91425" bIns="91425" anchor="t" anchorCtr="0">
            <a:noAutofit/>
          </a:bodyPr>
          <a:lstStyle/>
          <a:p>
            <a:pPr lvl="0">
              <a:spcBef>
                <a:spcPts val="0"/>
              </a:spcBef>
              <a:buNone/>
            </a:pPr>
            <a:r>
              <a:rPr lang="ar" sz="2400" b="1" dirty="0">
                <a:solidFill>
                  <a:schemeClr val="tx1"/>
                </a:solidFill>
                <a:latin typeface="Times New Roman"/>
                <a:ea typeface="Times New Roman"/>
                <a:cs typeface="Times New Roman"/>
                <a:sym typeface="Times New Roman"/>
              </a:rPr>
              <a:t>SPC </a:t>
            </a:r>
            <a:r>
              <a:rPr lang="ar" sz="2400" b="1" dirty="0" smtClean="0">
                <a:solidFill>
                  <a:schemeClr val="tx1"/>
                </a:solidFill>
                <a:latin typeface="Times New Roman"/>
                <a:ea typeface="Times New Roman"/>
                <a:cs typeface="Times New Roman"/>
                <a:sym typeface="Times New Roman"/>
              </a:rPr>
              <a:t>Tool</a:t>
            </a:r>
            <a:r>
              <a:rPr lang="en-US" sz="2400" b="1" dirty="0" smtClean="0">
                <a:solidFill>
                  <a:schemeClr val="tx1"/>
                </a:solidFill>
                <a:latin typeface="Times New Roman"/>
                <a:ea typeface="Times New Roman"/>
                <a:cs typeface="Times New Roman"/>
                <a:sym typeface="Times New Roman"/>
              </a:rPr>
              <a:t>s:</a:t>
            </a:r>
            <a:endParaRPr lang="ar" sz="2400" b="1" dirty="0">
              <a:solidFill>
                <a:schemeClr val="tx1"/>
              </a:solidFill>
              <a:latin typeface="Times New Roman"/>
              <a:ea typeface="Times New Roman"/>
              <a:cs typeface="Times New Roman"/>
              <a:sym typeface="Times New Roman"/>
            </a:endParaRPr>
          </a:p>
          <a:p>
            <a:pPr marL="457200" lvl="0" indent="-228600" rtl="0">
              <a:lnSpc>
                <a:spcPct val="115000"/>
              </a:lnSpc>
              <a:spcBef>
                <a:spcPts val="0"/>
              </a:spcBef>
              <a:spcAft>
                <a:spcPts val="0"/>
              </a:spcAft>
              <a:buClr>
                <a:schemeClr val="dk1"/>
              </a:buClr>
              <a:buFont typeface="Times New Roman"/>
              <a:buChar char="●"/>
            </a:pPr>
            <a:r>
              <a:rPr lang="ar" b="1" dirty="0">
                <a:solidFill>
                  <a:schemeClr val="dk1"/>
                </a:solidFill>
                <a:latin typeface="Times New Roman"/>
                <a:ea typeface="Times New Roman"/>
                <a:cs typeface="Times New Roman"/>
                <a:sym typeface="Times New Roman"/>
              </a:rPr>
              <a:t>Flow Chart</a:t>
            </a:r>
            <a:r>
              <a:rPr lang="ar" dirty="0">
                <a:solidFill>
                  <a:schemeClr val="dk1"/>
                </a:solidFill>
                <a:latin typeface="Times New Roman"/>
                <a:ea typeface="Times New Roman"/>
                <a:cs typeface="Times New Roman"/>
                <a:sym typeface="Times New Roman"/>
              </a:rPr>
              <a:t>: </a:t>
            </a:r>
            <a:r>
              <a:rPr lang="ar" dirty="0">
                <a:solidFill>
                  <a:schemeClr val="dk1"/>
                </a:solidFill>
                <a:highlight>
                  <a:srgbClr val="FFFFFF"/>
                </a:highlight>
                <a:latin typeface="Times New Roman"/>
                <a:ea typeface="Times New Roman"/>
                <a:cs typeface="Times New Roman"/>
                <a:sym typeface="Times New Roman"/>
              </a:rPr>
              <a:t>A flowchart is a visual representation of the sequence of steps and decisions needed to perform a process. and</a:t>
            </a:r>
            <a:r>
              <a:rPr lang="ar" dirty="0">
                <a:solidFill>
                  <a:schemeClr val="dk1"/>
                </a:solidFill>
                <a:latin typeface="Times New Roman"/>
                <a:ea typeface="Times New Roman"/>
                <a:cs typeface="Times New Roman"/>
                <a:sym typeface="Times New Roman"/>
              </a:rPr>
              <a:t> to simplify and monitor all the process in sequence way ,also includes  the tests that done.</a:t>
            </a:r>
          </a:p>
          <a:p>
            <a:pPr lvl="0">
              <a:lnSpc>
                <a:spcPct val="115000"/>
              </a:lnSpc>
              <a:spcBef>
                <a:spcPts val="0"/>
              </a:spcBef>
              <a:spcAft>
                <a:spcPts val="0"/>
              </a:spcAft>
              <a:buNone/>
            </a:pPr>
            <a:endParaRPr dirty="0">
              <a:solidFill>
                <a:schemeClr val="dk1"/>
              </a:solidFill>
              <a:latin typeface="Times New Roman"/>
              <a:ea typeface="Times New Roman"/>
              <a:cs typeface="Times New Roman"/>
              <a:sym typeface="Times New Roman"/>
            </a:endParaRPr>
          </a:p>
          <a:p>
            <a:pPr marL="457200" lvl="0" indent="-228600" rtl="0">
              <a:lnSpc>
                <a:spcPct val="115000"/>
              </a:lnSpc>
              <a:spcBef>
                <a:spcPts val="0"/>
              </a:spcBef>
              <a:spcAft>
                <a:spcPts val="0"/>
              </a:spcAft>
              <a:buClr>
                <a:schemeClr val="dk1"/>
              </a:buClr>
              <a:buFont typeface="Times New Roman"/>
              <a:buChar char="●"/>
            </a:pPr>
            <a:r>
              <a:rPr lang="ar" b="1" dirty="0">
                <a:solidFill>
                  <a:schemeClr val="dk1"/>
                </a:solidFill>
                <a:latin typeface="Times New Roman"/>
                <a:ea typeface="Times New Roman"/>
                <a:cs typeface="Times New Roman"/>
                <a:sym typeface="Times New Roman"/>
              </a:rPr>
              <a:t>Normality Test</a:t>
            </a:r>
            <a:r>
              <a:rPr lang="ar" dirty="0">
                <a:solidFill>
                  <a:schemeClr val="dk1"/>
                </a:solidFill>
                <a:latin typeface="Times New Roman"/>
                <a:ea typeface="Times New Roman"/>
                <a:cs typeface="Times New Roman"/>
                <a:sym typeface="Times New Roman"/>
              </a:rPr>
              <a:t> </a:t>
            </a:r>
            <a:r>
              <a:rPr lang="ar" b="1" dirty="0">
                <a:solidFill>
                  <a:schemeClr val="dk1"/>
                </a:solidFill>
                <a:latin typeface="Times New Roman"/>
                <a:ea typeface="Times New Roman"/>
                <a:cs typeface="Times New Roman"/>
                <a:sym typeface="Times New Roman"/>
              </a:rPr>
              <a:t>and Histogram:</a:t>
            </a:r>
            <a:r>
              <a:rPr lang="ar" dirty="0">
                <a:solidFill>
                  <a:schemeClr val="dk1"/>
                </a:solidFill>
                <a:latin typeface="Times New Roman"/>
                <a:ea typeface="Times New Roman"/>
                <a:cs typeface="Times New Roman"/>
                <a:sym typeface="Times New Roman"/>
              </a:rPr>
              <a:t> Use in order to make sure that the data have a normal distribution.</a:t>
            </a:r>
          </a:p>
          <a:p>
            <a:pPr lvl="0">
              <a:lnSpc>
                <a:spcPct val="115000"/>
              </a:lnSpc>
              <a:spcBef>
                <a:spcPts val="0"/>
              </a:spcBef>
              <a:spcAft>
                <a:spcPts val="0"/>
              </a:spcAft>
              <a:buNone/>
            </a:pPr>
            <a:endParaRPr dirty="0">
              <a:solidFill>
                <a:schemeClr val="dk1"/>
              </a:solidFill>
              <a:latin typeface="Times New Roman"/>
              <a:ea typeface="Times New Roman"/>
              <a:cs typeface="Times New Roman"/>
              <a:sym typeface="Times New Roman"/>
            </a:endParaRPr>
          </a:p>
          <a:p>
            <a:pPr marL="457200" lvl="0" indent="-228600" rtl="0">
              <a:lnSpc>
                <a:spcPct val="115000"/>
              </a:lnSpc>
              <a:spcBef>
                <a:spcPts val="0"/>
              </a:spcBef>
              <a:spcAft>
                <a:spcPts val="0"/>
              </a:spcAft>
              <a:buClr>
                <a:schemeClr val="dk1"/>
              </a:buClr>
              <a:buFont typeface="Times New Roman"/>
              <a:buChar char="●"/>
            </a:pPr>
            <a:r>
              <a:rPr lang="ar" b="1" dirty="0">
                <a:solidFill>
                  <a:schemeClr val="dk1"/>
                </a:solidFill>
                <a:latin typeface="Times New Roman"/>
                <a:ea typeface="Times New Roman"/>
                <a:cs typeface="Times New Roman"/>
                <a:sym typeface="Times New Roman"/>
              </a:rPr>
              <a:t>Control Charts: </a:t>
            </a:r>
            <a:r>
              <a:rPr lang="ar" dirty="0">
                <a:solidFill>
                  <a:schemeClr val="dk1"/>
                </a:solidFill>
                <a:latin typeface="Times New Roman"/>
                <a:ea typeface="Times New Roman"/>
                <a:cs typeface="Times New Roman"/>
                <a:sym typeface="Times New Roman"/>
              </a:rPr>
              <a:t>Which is a statistical process control tool used to determine if a manufacturing process is in a state of control.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311700" y="635000"/>
            <a:ext cx="8520600" cy="3933900"/>
          </a:xfrm>
          <a:prstGeom prst="rect">
            <a:avLst/>
          </a:prstGeom>
        </p:spPr>
        <p:txBody>
          <a:bodyPr lIns="91425" tIns="91425" rIns="91425" bIns="91425" anchor="t" anchorCtr="0">
            <a:noAutofit/>
          </a:bodyPr>
          <a:lstStyle/>
          <a:p>
            <a:pPr marL="457200" lvl="0" indent="-228600" rtl="0">
              <a:lnSpc>
                <a:spcPct val="115000"/>
              </a:lnSpc>
              <a:spcBef>
                <a:spcPts val="0"/>
              </a:spcBef>
              <a:spcAft>
                <a:spcPts val="0"/>
              </a:spcAft>
              <a:buClr>
                <a:schemeClr val="dk1"/>
              </a:buClr>
              <a:buFont typeface="Times New Roman"/>
              <a:buChar char="●"/>
            </a:pPr>
            <a:r>
              <a:rPr lang="ar" b="1">
                <a:solidFill>
                  <a:schemeClr val="dk1"/>
                </a:solidFill>
                <a:latin typeface="Times New Roman"/>
                <a:ea typeface="Times New Roman"/>
                <a:cs typeface="Times New Roman"/>
                <a:sym typeface="Times New Roman"/>
              </a:rPr>
              <a:t>Fish bone diagram</a:t>
            </a:r>
            <a:r>
              <a:rPr lang="ar">
                <a:solidFill>
                  <a:schemeClr val="dk1"/>
                </a:solidFill>
                <a:latin typeface="Times New Roman"/>
                <a:ea typeface="Times New Roman"/>
                <a:cs typeface="Times New Roman"/>
                <a:sym typeface="Times New Roman"/>
              </a:rPr>
              <a:t> (cause and effect diagram): It is simply a tree or hierarchy which show the possible causes that may affect the process and cause failures in it. This help by making brainstorming for all potential causes which may related to human(workers),materials, machines, administrative,…etc</a:t>
            </a:r>
          </a:p>
          <a:p>
            <a:pPr lvl="0" rtl="0">
              <a:lnSpc>
                <a:spcPct val="115000"/>
              </a:lnSpc>
              <a:spcBef>
                <a:spcPts val="0"/>
              </a:spcBef>
              <a:spcAft>
                <a:spcPts val="0"/>
              </a:spcAft>
              <a:buNone/>
            </a:pPr>
            <a:endParaRPr>
              <a:solidFill>
                <a:schemeClr val="dk1"/>
              </a:solidFill>
              <a:latin typeface="Times New Roman"/>
              <a:ea typeface="Times New Roman"/>
              <a:cs typeface="Times New Roman"/>
              <a:sym typeface="Times New Roman"/>
            </a:endParaRPr>
          </a:p>
          <a:p>
            <a:pPr lvl="0">
              <a:lnSpc>
                <a:spcPct val="115000"/>
              </a:lnSpc>
              <a:spcBef>
                <a:spcPts val="0"/>
              </a:spcBef>
              <a:spcAft>
                <a:spcPts val="0"/>
              </a:spcAft>
              <a:buNone/>
            </a:pPr>
            <a:endParaRPr>
              <a:solidFill>
                <a:schemeClr val="dk1"/>
              </a:solidFill>
              <a:latin typeface="Times New Roman"/>
              <a:ea typeface="Times New Roman"/>
              <a:cs typeface="Times New Roman"/>
              <a:sym typeface="Times New Roman"/>
            </a:endParaRPr>
          </a:p>
          <a:p>
            <a:pPr marL="457200" lvl="0" indent="-228600">
              <a:lnSpc>
                <a:spcPct val="115000"/>
              </a:lnSpc>
              <a:spcBef>
                <a:spcPts val="0"/>
              </a:spcBef>
              <a:spcAft>
                <a:spcPts val="1000"/>
              </a:spcAft>
              <a:buClr>
                <a:schemeClr val="dk1"/>
              </a:buClr>
              <a:buFont typeface="Times New Roman"/>
              <a:buChar char="●"/>
            </a:pPr>
            <a:r>
              <a:rPr lang="ar" b="1">
                <a:solidFill>
                  <a:schemeClr val="dk1"/>
                </a:solidFill>
                <a:latin typeface="Times New Roman"/>
                <a:ea typeface="Times New Roman"/>
                <a:cs typeface="Times New Roman"/>
                <a:sym typeface="Times New Roman"/>
              </a:rPr>
              <a:t>Process Capability: </a:t>
            </a:r>
            <a:r>
              <a:rPr lang="ar">
                <a:solidFill>
                  <a:schemeClr val="dk1"/>
                </a:solidFill>
                <a:latin typeface="Times New Roman"/>
                <a:ea typeface="Times New Roman"/>
                <a:cs typeface="Times New Roman"/>
                <a:sym typeface="Times New Roman"/>
              </a:rPr>
              <a:t>To show </a:t>
            </a:r>
            <a:r>
              <a:rPr lang="ar">
                <a:solidFill>
                  <a:schemeClr val="dk1"/>
                </a:solidFill>
                <a:highlight>
                  <a:srgbClr val="FFFFFF"/>
                </a:highlight>
                <a:latin typeface="Times New Roman"/>
                <a:ea typeface="Times New Roman"/>
                <a:cs typeface="Times New Roman"/>
                <a:sym typeface="Times New Roman"/>
              </a:rPr>
              <a:t>the ability of a process to produce output within specification limits</a:t>
            </a:r>
            <a:r>
              <a:rPr lang="ar" b="1">
                <a:solidFill>
                  <a:schemeClr val="dk1"/>
                </a:solidFill>
                <a:latin typeface="Times New Roman"/>
                <a:ea typeface="Times New Roman"/>
                <a:cs typeface="Times New Roman"/>
                <a:sym typeface="Times New Roman"/>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ar" sz="2400" b="1">
                <a:latin typeface="Times New Roman"/>
                <a:ea typeface="Times New Roman"/>
                <a:cs typeface="Times New Roman"/>
                <a:sym typeface="Times New Roman"/>
              </a:rPr>
              <a:t>Results </a:t>
            </a:r>
          </a:p>
        </p:txBody>
      </p:sp>
      <p:sp>
        <p:nvSpPr>
          <p:cNvPr id="166" name="Shape 166"/>
          <p:cNvSpPr txBox="1">
            <a:spLocks noGrp="1"/>
          </p:cNvSpPr>
          <p:nvPr>
            <p:ph type="body" idx="1"/>
          </p:nvPr>
        </p:nvSpPr>
        <p:spPr>
          <a:xfrm>
            <a:off x="228600" y="1152475"/>
            <a:ext cx="2347800" cy="1260600"/>
          </a:xfrm>
          <a:prstGeom prst="rect">
            <a:avLst/>
          </a:prstGeom>
        </p:spPr>
        <p:txBody>
          <a:bodyPr lIns="91425" tIns="91425" rIns="91425" bIns="91425" anchor="t" anchorCtr="0">
            <a:noAutofit/>
          </a:bodyPr>
          <a:lstStyle/>
          <a:p>
            <a:pPr lvl="0">
              <a:spcBef>
                <a:spcPts val="0"/>
              </a:spcBef>
              <a:buNone/>
            </a:pPr>
            <a:r>
              <a:rPr lang="en-US" b="1" dirty="0" smtClean="0">
                <a:solidFill>
                  <a:schemeClr val="tx1"/>
                </a:solidFill>
                <a:latin typeface="Times New Roman"/>
                <a:ea typeface="Times New Roman"/>
                <a:cs typeface="Times New Roman"/>
                <a:sym typeface="Times New Roman"/>
              </a:rPr>
              <a:t>1- </a:t>
            </a:r>
            <a:r>
              <a:rPr lang="ar" b="1" dirty="0" smtClean="0">
                <a:solidFill>
                  <a:schemeClr val="tx1"/>
                </a:solidFill>
                <a:latin typeface="Times New Roman"/>
                <a:ea typeface="Times New Roman"/>
                <a:cs typeface="Times New Roman"/>
                <a:sym typeface="Times New Roman"/>
              </a:rPr>
              <a:t>Sand </a:t>
            </a:r>
            <a:r>
              <a:rPr lang="ar" b="1" dirty="0">
                <a:solidFill>
                  <a:schemeClr val="tx1"/>
                </a:solidFill>
                <a:latin typeface="Times New Roman"/>
                <a:ea typeface="Times New Roman"/>
                <a:cs typeface="Times New Roman"/>
                <a:sym typeface="Times New Roman"/>
              </a:rPr>
              <a:t>Test Results</a:t>
            </a:r>
          </a:p>
          <a:p>
            <a:pPr lvl="0">
              <a:spcBef>
                <a:spcPts val="0"/>
              </a:spcBef>
              <a:buNone/>
            </a:pPr>
            <a:r>
              <a:rPr lang="ar" dirty="0">
                <a:solidFill>
                  <a:schemeClr val="tx1"/>
                </a:solidFill>
                <a:latin typeface="Times New Roman"/>
                <a:ea typeface="Times New Roman"/>
                <a:cs typeface="Times New Roman"/>
                <a:sym typeface="Times New Roman"/>
              </a:rPr>
              <a:t>Normality Test</a:t>
            </a:r>
          </a:p>
          <a:p>
            <a:pPr lvl="0">
              <a:spcBef>
                <a:spcPts val="0"/>
              </a:spcBef>
              <a:buNone/>
            </a:pPr>
            <a:endParaRPr dirty="0">
              <a:solidFill>
                <a:schemeClr val="tx1"/>
              </a:solidFill>
            </a:endParaRPr>
          </a:p>
        </p:txBody>
      </p:sp>
      <p:pic>
        <p:nvPicPr>
          <p:cNvPr id="167" name="Shape 167"/>
          <p:cNvPicPr preferRelativeResize="0"/>
          <p:nvPr/>
        </p:nvPicPr>
        <p:blipFill>
          <a:blip r:embed="rId3">
            <a:alphaModFix/>
          </a:blip>
          <a:stretch>
            <a:fillRect/>
          </a:stretch>
        </p:blipFill>
        <p:spPr>
          <a:xfrm>
            <a:off x="2358575" y="445024"/>
            <a:ext cx="6785425" cy="46984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Shape 172"/>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311700" y="308425"/>
            <a:ext cx="8520600" cy="471600"/>
          </a:xfrm>
          <a:prstGeom prst="rect">
            <a:avLst/>
          </a:prstGeom>
        </p:spPr>
        <p:txBody>
          <a:bodyPr lIns="91425" tIns="91425" rIns="91425" bIns="91425" anchor="t" anchorCtr="0">
            <a:noAutofit/>
          </a:bodyPr>
          <a:lstStyle/>
          <a:p>
            <a:pPr lvl="0">
              <a:spcBef>
                <a:spcPts val="0"/>
              </a:spcBef>
              <a:buNone/>
            </a:pPr>
            <a:r>
              <a:rPr lang="ar">
                <a:latin typeface="Times New Roman"/>
                <a:ea typeface="Times New Roman"/>
                <a:cs typeface="Times New Roman"/>
                <a:sym typeface="Times New Roman"/>
              </a:rPr>
              <a:t>Control chart</a:t>
            </a:r>
          </a:p>
        </p:txBody>
      </p:sp>
      <p:pic>
        <p:nvPicPr>
          <p:cNvPr id="178" name="Shape 178"/>
          <p:cNvPicPr preferRelativeResize="0"/>
          <p:nvPr/>
        </p:nvPicPr>
        <p:blipFill>
          <a:blip r:embed="rId3">
            <a:alphaModFix/>
          </a:blip>
          <a:stretch>
            <a:fillRect/>
          </a:stretch>
        </p:blipFill>
        <p:spPr>
          <a:xfrm>
            <a:off x="0" y="852725"/>
            <a:ext cx="9143999" cy="42907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183" name="Shape 183"/>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311700" y="399150"/>
            <a:ext cx="2119500" cy="1360800"/>
          </a:xfrm>
          <a:prstGeom prst="rect">
            <a:avLst/>
          </a:prstGeom>
        </p:spPr>
        <p:txBody>
          <a:bodyPr lIns="91425" tIns="91425" rIns="91425" bIns="91425" anchor="t" anchorCtr="0">
            <a:noAutofit/>
          </a:bodyPr>
          <a:lstStyle/>
          <a:p>
            <a:pPr lvl="0">
              <a:spcBef>
                <a:spcPts val="0"/>
              </a:spcBef>
              <a:buNone/>
            </a:pPr>
            <a:r>
              <a:rPr lang="en-US" b="1" dirty="0" smtClean="0">
                <a:solidFill>
                  <a:schemeClr val="tx1"/>
                </a:solidFill>
                <a:latin typeface="Times New Roman"/>
                <a:ea typeface="Times New Roman"/>
                <a:cs typeface="Times New Roman"/>
                <a:sym typeface="Times New Roman"/>
              </a:rPr>
              <a:t>2- </a:t>
            </a:r>
            <a:r>
              <a:rPr lang="ar" b="1" dirty="0" smtClean="0">
                <a:solidFill>
                  <a:schemeClr val="tx1"/>
                </a:solidFill>
                <a:latin typeface="Times New Roman"/>
                <a:ea typeface="Times New Roman"/>
                <a:cs typeface="Times New Roman"/>
                <a:sym typeface="Times New Roman"/>
              </a:rPr>
              <a:t>Passing </a:t>
            </a:r>
            <a:r>
              <a:rPr lang="ar" b="1" dirty="0">
                <a:solidFill>
                  <a:schemeClr val="tx1"/>
                </a:solidFill>
                <a:latin typeface="Times New Roman"/>
                <a:ea typeface="Times New Roman"/>
                <a:cs typeface="Times New Roman"/>
                <a:sym typeface="Times New Roman"/>
              </a:rPr>
              <a:t>Sieve Test</a:t>
            </a:r>
          </a:p>
          <a:p>
            <a:pPr lvl="0">
              <a:spcBef>
                <a:spcPts val="0"/>
              </a:spcBef>
              <a:buNone/>
            </a:pPr>
            <a:r>
              <a:rPr lang="ar" dirty="0">
                <a:solidFill>
                  <a:schemeClr val="tx1"/>
                </a:solidFill>
                <a:latin typeface="Times New Roman"/>
                <a:ea typeface="Times New Roman"/>
                <a:cs typeface="Times New Roman"/>
                <a:sym typeface="Times New Roman"/>
              </a:rPr>
              <a:t>Normality Test </a:t>
            </a:r>
          </a:p>
        </p:txBody>
      </p:sp>
      <p:pic>
        <p:nvPicPr>
          <p:cNvPr id="189" name="Shape 189"/>
          <p:cNvPicPr preferRelativeResize="0"/>
          <p:nvPr/>
        </p:nvPicPr>
        <p:blipFill>
          <a:blip r:embed="rId3">
            <a:alphaModFix/>
          </a:blip>
          <a:stretch>
            <a:fillRect/>
          </a:stretch>
        </p:blipFill>
        <p:spPr>
          <a:xfrm>
            <a:off x="2086425" y="399150"/>
            <a:ext cx="7057574" cy="4744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US" sz="2400" b="1" dirty="0" smtClean="0">
                <a:latin typeface="Times New Roman"/>
                <a:ea typeface="Times New Roman"/>
                <a:cs typeface="Times New Roman"/>
                <a:sym typeface="Times New Roman"/>
              </a:rPr>
              <a:t>Problem Statement</a:t>
            </a:r>
            <a:endParaRPr lang="ar" sz="2400" b="1" dirty="0">
              <a:latin typeface="Times New Roman"/>
              <a:ea typeface="Times New Roman"/>
              <a:cs typeface="Times New Roman"/>
              <a:sym typeface="Times New Roman"/>
            </a:endParaRPr>
          </a:p>
        </p:txBody>
      </p:sp>
      <p:sp>
        <p:nvSpPr>
          <p:cNvPr id="62" name="Shape 62"/>
          <p:cNvSpPr txBox="1">
            <a:spLocks noGrp="1"/>
          </p:cNvSpPr>
          <p:nvPr>
            <p:ph type="body" idx="1"/>
          </p:nvPr>
        </p:nvSpPr>
        <p:spPr>
          <a:xfrm>
            <a:off x="311700" y="1152475"/>
            <a:ext cx="8520600" cy="3764400"/>
          </a:xfrm>
          <a:prstGeom prst="rect">
            <a:avLst/>
          </a:prstGeom>
        </p:spPr>
        <p:txBody>
          <a:bodyPr lIns="91425" tIns="91425" rIns="91425" bIns="91425" anchor="t" anchorCtr="0">
            <a:noAutofit/>
          </a:bodyPr>
          <a:lstStyle/>
          <a:p>
            <a:pPr algn="just">
              <a:spcAft>
                <a:spcPts val="1000"/>
              </a:spcAft>
              <a:buClr>
                <a:schemeClr val="dk1"/>
              </a:buClr>
              <a:buSzPct val="91666"/>
            </a:pPr>
            <a:r>
              <a:rPr lang="en-US" dirty="0">
                <a:solidFill>
                  <a:schemeClr val="tx1"/>
                </a:solidFill>
                <a:cs typeface="+mj-cs"/>
              </a:rPr>
              <a:t>This project focus on the concrete manufacturing process, due to the danger of carelessness in this product, and also because it use from all people in all sectors and not specialized for one sector. </a:t>
            </a:r>
            <a:r>
              <a:rPr lang="en-US" dirty="0" smtClean="0">
                <a:solidFill>
                  <a:schemeClr val="tx1"/>
                </a:solidFill>
                <a:cs typeface="+mj-cs"/>
              </a:rPr>
              <a:t>Concrete may has influences </a:t>
            </a:r>
            <a:r>
              <a:rPr lang="en-US" dirty="0">
                <a:solidFill>
                  <a:schemeClr val="tx1"/>
                </a:solidFill>
                <a:cs typeface="+mj-cs"/>
              </a:rPr>
              <a:t>on the sustainability of building and the cause of the landslide if the manufacturers don’t focus on it to be within the standards. Good concrete play a big role on the safety of people who work on construction and also who live inside building</a:t>
            </a:r>
            <a:r>
              <a:rPr lang="en-US" dirty="0" smtClean="0">
                <a:solidFill>
                  <a:schemeClr val="tx1"/>
                </a:solidFill>
                <a:cs typeface="+mj-cs"/>
              </a:rPr>
              <a:t>.</a:t>
            </a:r>
          </a:p>
          <a:p>
            <a:pPr algn="just">
              <a:spcAft>
                <a:spcPts val="1000"/>
              </a:spcAft>
              <a:buClr>
                <a:schemeClr val="dk1"/>
              </a:buClr>
              <a:buSzPct val="91666"/>
            </a:pPr>
            <a:endParaRPr lang="en-US" dirty="0">
              <a:solidFill>
                <a:schemeClr val="tx1"/>
              </a:solidFill>
              <a:cs typeface="+mj-cs"/>
            </a:endParaRPr>
          </a:p>
          <a:p>
            <a:pPr lvl="0" algn="just">
              <a:lnSpc>
                <a:spcPct val="115000"/>
              </a:lnSpc>
              <a:spcBef>
                <a:spcPts val="0"/>
              </a:spcBef>
              <a:spcAft>
                <a:spcPts val="1000"/>
              </a:spcAft>
              <a:buClr>
                <a:schemeClr val="dk1"/>
              </a:buClr>
              <a:buSzPct val="91666"/>
              <a:buFont typeface="Arial"/>
              <a:buNone/>
            </a:pPr>
            <a:endParaRPr dirty="0">
              <a:solidFill>
                <a:schemeClr val="dk1"/>
              </a:solidFill>
              <a:latin typeface="Calibri"/>
              <a:ea typeface="Calibri"/>
              <a:cs typeface="+mj-cs"/>
              <a:sym typeface="Calibri"/>
            </a:endParaRPr>
          </a:p>
        </p:txBody>
      </p:sp>
    </p:spTree>
    <p:extLst>
      <p:ext uri="{BB962C8B-B14F-4D97-AF65-F5344CB8AC3E}">
        <p14:creationId xmlns:p14="http://schemas.microsoft.com/office/powerpoint/2010/main" val="7316194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Shape 194"/>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body" idx="1"/>
          </p:nvPr>
        </p:nvSpPr>
        <p:spPr>
          <a:xfrm>
            <a:off x="311700" y="362850"/>
            <a:ext cx="8520600" cy="42060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a:t>
            </a:r>
          </a:p>
        </p:txBody>
      </p:sp>
      <p:pic>
        <p:nvPicPr>
          <p:cNvPr id="200" name="Shape 200"/>
          <p:cNvPicPr preferRelativeResize="0"/>
          <p:nvPr/>
        </p:nvPicPr>
        <p:blipFill>
          <a:blip r:embed="rId3">
            <a:alphaModFix/>
          </a:blip>
          <a:stretch>
            <a:fillRect/>
          </a:stretch>
        </p:blipFill>
        <p:spPr>
          <a:xfrm>
            <a:off x="0" y="937500"/>
            <a:ext cx="9143999" cy="4206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Shape 205"/>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311700" y="417275"/>
            <a:ext cx="8520600" cy="4151700"/>
          </a:xfrm>
          <a:prstGeom prst="rect">
            <a:avLst/>
          </a:prstGeom>
        </p:spPr>
        <p:txBody>
          <a:bodyPr lIns="91425" tIns="91425" rIns="91425" bIns="91425" anchor="t" anchorCtr="0">
            <a:noAutofit/>
          </a:bodyPr>
          <a:lstStyle/>
          <a:p>
            <a:pPr lvl="0">
              <a:spcBef>
                <a:spcPts val="0"/>
              </a:spcBef>
              <a:buNone/>
            </a:pPr>
            <a:r>
              <a:rPr lang="en-US" b="1" dirty="0" smtClean="0">
                <a:solidFill>
                  <a:schemeClr val="tx1"/>
                </a:solidFill>
                <a:latin typeface="Times New Roman"/>
                <a:ea typeface="Times New Roman"/>
                <a:cs typeface="Times New Roman"/>
                <a:sym typeface="Times New Roman"/>
              </a:rPr>
              <a:t>3- </a:t>
            </a:r>
            <a:r>
              <a:rPr lang="ar" b="1" dirty="0" smtClean="0">
                <a:solidFill>
                  <a:schemeClr val="tx1"/>
                </a:solidFill>
                <a:latin typeface="Times New Roman"/>
                <a:ea typeface="Times New Roman"/>
                <a:cs typeface="Times New Roman"/>
                <a:sym typeface="Times New Roman"/>
              </a:rPr>
              <a:t>Aggregates </a:t>
            </a:r>
            <a:r>
              <a:rPr lang="ar" b="1" dirty="0">
                <a:solidFill>
                  <a:schemeClr val="tx1"/>
                </a:solidFill>
                <a:latin typeface="Times New Roman"/>
                <a:ea typeface="Times New Roman"/>
                <a:cs typeface="Times New Roman"/>
                <a:sym typeface="Times New Roman"/>
              </a:rPr>
              <a:t>Test (Fol)</a:t>
            </a:r>
          </a:p>
          <a:p>
            <a:pPr lvl="0">
              <a:spcBef>
                <a:spcPts val="0"/>
              </a:spcBef>
              <a:buNone/>
            </a:pPr>
            <a:r>
              <a:rPr lang="ar" dirty="0">
                <a:solidFill>
                  <a:schemeClr val="tx1"/>
                </a:solidFill>
              </a:rPr>
              <a:t>Normality Test</a:t>
            </a:r>
          </a:p>
          <a:p>
            <a:pPr lvl="0">
              <a:spcBef>
                <a:spcPts val="0"/>
              </a:spcBef>
              <a:buNone/>
            </a:pPr>
            <a:endParaRPr dirty="0">
              <a:solidFill>
                <a:schemeClr val="tx1"/>
              </a:solidFill>
            </a:endParaRPr>
          </a:p>
        </p:txBody>
      </p:sp>
      <p:pic>
        <p:nvPicPr>
          <p:cNvPr id="211" name="Shape 211"/>
          <p:cNvPicPr preferRelativeResize="0"/>
          <p:nvPr/>
        </p:nvPicPr>
        <p:blipFill>
          <a:blip r:embed="rId3">
            <a:alphaModFix/>
          </a:blip>
          <a:stretch>
            <a:fillRect/>
          </a:stretch>
        </p:blipFill>
        <p:spPr>
          <a:xfrm>
            <a:off x="1995725" y="852724"/>
            <a:ext cx="7148274" cy="42907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Shape 216"/>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311700" y="272150"/>
            <a:ext cx="8520600" cy="41154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a:t>
            </a:r>
          </a:p>
          <a:p>
            <a:pPr lvl="0">
              <a:spcBef>
                <a:spcPts val="0"/>
              </a:spcBef>
              <a:buNone/>
            </a:pPr>
            <a:endParaRPr dirty="0"/>
          </a:p>
        </p:txBody>
      </p:sp>
      <p:pic>
        <p:nvPicPr>
          <p:cNvPr id="222" name="Shape 222"/>
          <p:cNvPicPr preferRelativeResize="0"/>
          <p:nvPr/>
        </p:nvPicPr>
        <p:blipFill>
          <a:blip r:embed="rId3">
            <a:alphaModFix/>
          </a:blip>
          <a:stretch>
            <a:fillRect/>
          </a:stretch>
        </p:blipFill>
        <p:spPr>
          <a:xfrm>
            <a:off x="0" y="725725"/>
            <a:ext cx="9143999" cy="44177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311700" y="417275"/>
            <a:ext cx="8520600" cy="4151700"/>
          </a:xfrm>
          <a:prstGeom prst="rect">
            <a:avLst/>
          </a:prstGeom>
        </p:spPr>
        <p:txBody>
          <a:bodyPr lIns="91425" tIns="91425" rIns="91425" bIns="91425" anchor="t" anchorCtr="0">
            <a:noAutofit/>
          </a:bodyPr>
          <a:lstStyle/>
          <a:p>
            <a:pPr lvl="0">
              <a:spcBef>
                <a:spcPts val="0"/>
              </a:spcBef>
              <a:buNone/>
            </a:pPr>
            <a:r>
              <a:rPr lang="ar" b="1" dirty="0" smtClean="0">
                <a:solidFill>
                  <a:schemeClr val="tx1"/>
                </a:solidFill>
                <a:latin typeface="Times New Roman"/>
                <a:ea typeface="Times New Roman"/>
                <a:cs typeface="Times New Roman"/>
                <a:sym typeface="Times New Roman"/>
              </a:rPr>
              <a:t>4</a:t>
            </a:r>
            <a:r>
              <a:rPr lang="en-US" b="1" dirty="0" smtClean="0">
                <a:solidFill>
                  <a:schemeClr val="tx1"/>
                </a:solidFill>
                <a:latin typeface="Times New Roman"/>
                <a:ea typeface="Times New Roman"/>
                <a:cs typeface="Times New Roman"/>
                <a:sym typeface="Times New Roman"/>
              </a:rPr>
              <a:t>- </a:t>
            </a:r>
            <a:r>
              <a:rPr lang="ar" b="1" dirty="0" smtClean="0">
                <a:solidFill>
                  <a:schemeClr val="tx1"/>
                </a:solidFill>
                <a:latin typeface="Times New Roman"/>
                <a:ea typeface="Times New Roman"/>
                <a:cs typeface="Times New Roman"/>
                <a:sym typeface="Times New Roman"/>
              </a:rPr>
              <a:t>Aggregates </a:t>
            </a:r>
            <a:r>
              <a:rPr lang="ar" b="1" dirty="0">
                <a:solidFill>
                  <a:schemeClr val="tx1"/>
                </a:solidFill>
                <a:latin typeface="Times New Roman"/>
                <a:ea typeface="Times New Roman"/>
                <a:cs typeface="Times New Roman"/>
                <a:sym typeface="Times New Roman"/>
              </a:rPr>
              <a:t>Test(Adas)</a:t>
            </a:r>
          </a:p>
          <a:p>
            <a:pPr lvl="0">
              <a:spcBef>
                <a:spcPts val="0"/>
              </a:spcBef>
              <a:buNone/>
            </a:pPr>
            <a:r>
              <a:rPr lang="ar" dirty="0">
                <a:solidFill>
                  <a:schemeClr val="tx1"/>
                </a:solidFill>
                <a:latin typeface="Times New Roman"/>
                <a:ea typeface="Times New Roman"/>
                <a:cs typeface="Times New Roman"/>
                <a:sym typeface="Times New Roman"/>
              </a:rPr>
              <a:t>Normality</a:t>
            </a:r>
          </a:p>
        </p:txBody>
      </p:sp>
      <p:pic>
        <p:nvPicPr>
          <p:cNvPr id="228" name="Shape 228"/>
          <p:cNvPicPr preferRelativeResize="0"/>
          <p:nvPr/>
        </p:nvPicPr>
        <p:blipFill>
          <a:blip r:embed="rId3">
            <a:alphaModFix/>
          </a:blip>
          <a:stretch>
            <a:fillRect/>
          </a:stretch>
        </p:blipFill>
        <p:spPr>
          <a:xfrm>
            <a:off x="1451424" y="907150"/>
            <a:ext cx="7692575" cy="423634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pic>
        <p:nvPicPr>
          <p:cNvPr id="233" name="Shape 233"/>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311700" y="417275"/>
            <a:ext cx="8520600" cy="41517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a:t>
            </a:r>
          </a:p>
        </p:txBody>
      </p:sp>
      <p:pic>
        <p:nvPicPr>
          <p:cNvPr id="239" name="Shape 239"/>
          <p:cNvPicPr preferRelativeResize="0"/>
          <p:nvPr/>
        </p:nvPicPr>
        <p:blipFill>
          <a:blip r:embed="rId3">
            <a:alphaModFix/>
          </a:blip>
          <a:stretch>
            <a:fillRect/>
          </a:stretch>
        </p:blipFill>
        <p:spPr>
          <a:xfrm>
            <a:off x="0" y="991800"/>
            <a:ext cx="9143999" cy="41517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311700" y="362850"/>
            <a:ext cx="8520600" cy="4206000"/>
          </a:xfrm>
          <a:prstGeom prst="rect">
            <a:avLst/>
          </a:prstGeom>
        </p:spPr>
        <p:txBody>
          <a:bodyPr lIns="91425" tIns="91425" rIns="91425" bIns="91425" anchor="t" anchorCtr="0">
            <a:noAutofit/>
          </a:bodyPr>
          <a:lstStyle/>
          <a:p>
            <a:pPr lvl="0">
              <a:spcBef>
                <a:spcPts val="0"/>
              </a:spcBef>
              <a:buNone/>
            </a:pPr>
            <a:r>
              <a:rPr lang="en-US" b="1" dirty="0" smtClean="0">
                <a:solidFill>
                  <a:schemeClr val="tx1"/>
                </a:solidFill>
                <a:latin typeface="Times New Roman"/>
                <a:ea typeface="Times New Roman"/>
                <a:cs typeface="Times New Roman"/>
                <a:sym typeface="Times New Roman"/>
              </a:rPr>
              <a:t>5- </a:t>
            </a:r>
            <a:r>
              <a:rPr lang="ar" b="1" dirty="0" smtClean="0">
                <a:solidFill>
                  <a:schemeClr val="tx1"/>
                </a:solidFill>
                <a:latin typeface="Times New Roman"/>
                <a:ea typeface="Times New Roman"/>
                <a:cs typeface="Times New Roman"/>
                <a:sym typeface="Times New Roman"/>
              </a:rPr>
              <a:t>Aggregates </a:t>
            </a:r>
            <a:r>
              <a:rPr lang="ar" b="1" dirty="0">
                <a:solidFill>
                  <a:schemeClr val="tx1"/>
                </a:solidFill>
                <a:latin typeface="Times New Roman"/>
                <a:ea typeface="Times New Roman"/>
                <a:cs typeface="Times New Roman"/>
                <a:sym typeface="Times New Roman"/>
              </a:rPr>
              <a:t>Test (Somsom)</a:t>
            </a:r>
          </a:p>
          <a:p>
            <a:pPr lvl="0">
              <a:spcBef>
                <a:spcPts val="0"/>
              </a:spcBef>
              <a:buNone/>
            </a:pPr>
            <a:r>
              <a:rPr lang="ar" dirty="0">
                <a:solidFill>
                  <a:schemeClr val="tx1"/>
                </a:solidFill>
                <a:latin typeface="Times New Roman"/>
                <a:ea typeface="Times New Roman"/>
                <a:cs typeface="Times New Roman"/>
                <a:sym typeface="Times New Roman"/>
              </a:rPr>
              <a:t>Normality Test</a:t>
            </a:r>
          </a:p>
        </p:txBody>
      </p:sp>
      <p:pic>
        <p:nvPicPr>
          <p:cNvPr id="245" name="Shape 245"/>
          <p:cNvPicPr preferRelativeResize="0"/>
          <p:nvPr/>
        </p:nvPicPr>
        <p:blipFill>
          <a:blip r:embed="rId3">
            <a:alphaModFix/>
          </a:blip>
          <a:stretch>
            <a:fillRect/>
          </a:stretch>
        </p:blipFill>
        <p:spPr>
          <a:xfrm>
            <a:off x="1905000" y="834575"/>
            <a:ext cx="7239000" cy="43089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r>
              <a:rPr lang="en-US" dirty="0">
                <a:solidFill>
                  <a:schemeClr val="tx1"/>
                </a:solidFill>
                <a:cs typeface="+mj-cs"/>
              </a:rPr>
              <a:t>As a manufacturer , you have a responsibility to produce a high-quality product that meets the expectations of your customers and will last for the long term. But if your project fails to meet certain standards, as a result there will be a damage in the building . Construction defects can have extensive ramifications, including legal costs, rework to correct the problem, and damage to your reputation.</a:t>
            </a:r>
          </a:p>
          <a:p>
            <a:endParaRPr lang="ar-SA" dirty="0"/>
          </a:p>
        </p:txBody>
      </p:sp>
    </p:spTree>
    <p:extLst>
      <p:ext uri="{BB962C8B-B14F-4D97-AF65-F5344CB8AC3E}">
        <p14:creationId xmlns:p14="http://schemas.microsoft.com/office/powerpoint/2010/main" val="8767275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Shape 250"/>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txBox="1">
            <a:spLocks noGrp="1"/>
          </p:cNvSpPr>
          <p:nvPr>
            <p:ph type="body" idx="1"/>
          </p:nvPr>
        </p:nvSpPr>
        <p:spPr>
          <a:xfrm>
            <a:off x="311700" y="381000"/>
            <a:ext cx="8520600" cy="5745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a:t>
            </a:r>
          </a:p>
        </p:txBody>
      </p:sp>
      <p:pic>
        <p:nvPicPr>
          <p:cNvPr id="256" name="Shape 256"/>
          <p:cNvPicPr preferRelativeResize="0"/>
          <p:nvPr/>
        </p:nvPicPr>
        <p:blipFill>
          <a:blip r:embed="rId3">
            <a:alphaModFix/>
          </a:blip>
          <a:stretch>
            <a:fillRect/>
          </a:stretch>
        </p:blipFill>
        <p:spPr>
          <a:xfrm>
            <a:off x="0" y="955500"/>
            <a:ext cx="9143999" cy="4187999"/>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311700" y="235850"/>
            <a:ext cx="8520600" cy="4332900"/>
          </a:xfrm>
          <a:prstGeom prst="rect">
            <a:avLst/>
          </a:prstGeom>
        </p:spPr>
        <p:txBody>
          <a:bodyPr lIns="91425" tIns="91425" rIns="91425" bIns="91425" anchor="t" anchorCtr="0">
            <a:noAutofit/>
          </a:bodyPr>
          <a:lstStyle/>
          <a:p>
            <a:pPr lvl="0" algn="just">
              <a:lnSpc>
                <a:spcPct val="100000"/>
              </a:lnSpc>
              <a:spcBef>
                <a:spcPts val="500"/>
              </a:spcBef>
              <a:spcAft>
                <a:spcPts val="500"/>
              </a:spcAft>
              <a:buClr>
                <a:schemeClr val="dk1"/>
              </a:buClr>
              <a:buSzPct val="61111"/>
              <a:buFont typeface="Arial"/>
              <a:buNone/>
            </a:pPr>
            <a:r>
              <a:rPr lang="ar">
                <a:solidFill>
                  <a:schemeClr val="dk1"/>
                </a:solidFill>
                <a:latin typeface="Times New Roman"/>
                <a:ea typeface="Times New Roman"/>
                <a:cs typeface="Times New Roman"/>
                <a:sym typeface="Times New Roman"/>
              </a:rPr>
              <a:t>Point number 23 was eliminated because it out of control limits.</a:t>
            </a:r>
          </a:p>
        </p:txBody>
      </p:sp>
      <p:pic>
        <p:nvPicPr>
          <p:cNvPr id="262" name="Shape 262"/>
          <p:cNvPicPr preferRelativeResize="0"/>
          <p:nvPr/>
        </p:nvPicPr>
        <p:blipFill>
          <a:blip r:embed="rId3">
            <a:alphaModFix/>
          </a:blip>
          <a:stretch>
            <a:fillRect/>
          </a:stretch>
        </p:blipFill>
        <p:spPr>
          <a:xfrm>
            <a:off x="0" y="961575"/>
            <a:ext cx="9143999" cy="4181924"/>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311700" y="308425"/>
            <a:ext cx="8520600" cy="4260600"/>
          </a:xfrm>
          <a:prstGeom prst="rect">
            <a:avLst/>
          </a:prstGeom>
        </p:spPr>
        <p:txBody>
          <a:bodyPr lIns="91425" tIns="91425" rIns="91425" bIns="91425" anchor="t" anchorCtr="0">
            <a:noAutofit/>
          </a:bodyPr>
          <a:lstStyle/>
          <a:p>
            <a:pPr lvl="0">
              <a:lnSpc>
                <a:spcPct val="115000"/>
              </a:lnSpc>
              <a:spcBef>
                <a:spcPts val="0"/>
              </a:spcBef>
              <a:spcAft>
                <a:spcPts val="1000"/>
              </a:spcAft>
              <a:buClr>
                <a:schemeClr val="dk1"/>
              </a:buClr>
              <a:buSzPct val="61111"/>
              <a:buFont typeface="Arial"/>
              <a:buNone/>
            </a:pPr>
            <a:r>
              <a:rPr lang="ar">
                <a:solidFill>
                  <a:schemeClr val="dk1"/>
                </a:solidFill>
                <a:latin typeface="Times New Roman"/>
                <a:ea typeface="Times New Roman"/>
                <a:cs typeface="Times New Roman"/>
                <a:sym typeface="Times New Roman"/>
              </a:rPr>
              <a:t>The points 6 and 9 was deleted:</a:t>
            </a:r>
          </a:p>
        </p:txBody>
      </p:sp>
      <p:pic>
        <p:nvPicPr>
          <p:cNvPr id="268" name="Shape 268"/>
          <p:cNvPicPr preferRelativeResize="0"/>
          <p:nvPr/>
        </p:nvPicPr>
        <p:blipFill>
          <a:blip r:embed="rId3">
            <a:alphaModFix/>
          </a:blip>
          <a:stretch>
            <a:fillRect/>
          </a:stretch>
        </p:blipFill>
        <p:spPr>
          <a:xfrm>
            <a:off x="0" y="882900"/>
            <a:ext cx="9143999" cy="42606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Shape 273"/>
          <p:cNvSpPr txBox="1">
            <a:spLocks noGrp="1"/>
          </p:cNvSpPr>
          <p:nvPr>
            <p:ph type="body" idx="1"/>
          </p:nvPr>
        </p:nvSpPr>
        <p:spPr>
          <a:xfrm>
            <a:off x="311700" y="362875"/>
            <a:ext cx="8520600" cy="4169700"/>
          </a:xfrm>
          <a:prstGeom prst="rect">
            <a:avLst/>
          </a:prstGeom>
        </p:spPr>
        <p:txBody>
          <a:bodyPr lIns="91425" tIns="91425" rIns="91425" bIns="91425" anchor="t" anchorCtr="0">
            <a:noAutofit/>
          </a:bodyPr>
          <a:lstStyle/>
          <a:p>
            <a:pPr lvl="0">
              <a:lnSpc>
                <a:spcPct val="115000"/>
              </a:lnSpc>
              <a:spcBef>
                <a:spcPts val="0"/>
              </a:spcBef>
              <a:spcAft>
                <a:spcPts val="1000"/>
              </a:spcAft>
              <a:buClr>
                <a:schemeClr val="dk1"/>
              </a:buClr>
              <a:buSzPct val="61111"/>
              <a:buFont typeface="Arial"/>
              <a:buNone/>
            </a:pPr>
            <a:r>
              <a:rPr lang="ar">
                <a:solidFill>
                  <a:schemeClr val="dk1"/>
                </a:solidFill>
                <a:latin typeface="Times New Roman"/>
                <a:ea typeface="Times New Roman"/>
                <a:cs typeface="Times New Roman"/>
                <a:sym typeface="Times New Roman"/>
              </a:rPr>
              <a:t>Point number 12 was deleted:</a:t>
            </a:r>
          </a:p>
        </p:txBody>
      </p:sp>
      <p:pic>
        <p:nvPicPr>
          <p:cNvPr id="274" name="Shape 274"/>
          <p:cNvPicPr preferRelativeResize="0"/>
          <p:nvPr/>
        </p:nvPicPr>
        <p:blipFill>
          <a:blip r:embed="rId3">
            <a:alphaModFix/>
          </a:blip>
          <a:stretch>
            <a:fillRect/>
          </a:stretch>
        </p:blipFill>
        <p:spPr>
          <a:xfrm>
            <a:off x="0" y="889000"/>
            <a:ext cx="9143999" cy="4254499"/>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311700" y="417275"/>
            <a:ext cx="8520600" cy="4151700"/>
          </a:xfrm>
          <a:prstGeom prst="rect">
            <a:avLst/>
          </a:prstGeom>
        </p:spPr>
        <p:txBody>
          <a:bodyPr lIns="91425" tIns="91425" rIns="91425" bIns="91425" anchor="t" anchorCtr="0">
            <a:noAutofit/>
          </a:bodyPr>
          <a:lstStyle/>
          <a:p>
            <a:pPr lvl="0">
              <a:spcBef>
                <a:spcPts val="0"/>
              </a:spcBef>
              <a:buNone/>
            </a:pPr>
            <a:r>
              <a:rPr lang="en-US" b="1" dirty="0">
                <a:solidFill>
                  <a:schemeClr val="tx1"/>
                </a:solidFill>
              </a:rPr>
              <a:t>6</a:t>
            </a:r>
            <a:r>
              <a:rPr lang="ar" b="1" dirty="0" smtClean="0">
                <a:solidFill>
                  <a:schemeClr val="tx1"/>
                </a:solidFill>
              </a:rPr>
              <a:t>-Concrete </a:t>
            </a:r>
            <a:r>
              <a:rPr lang="ar" b="1" dirty="0">
                <a:solidFill>
                  <a:schemeClr val="tx1"/>
                </a:solidFill>
              </a:rPr>
              <a:t>Tests (Compression strength test )</a:t>
            </a:r>
          </a:p>
          <a:p>
            <a:pPr lvl="0">
              <a:spcBef>
                <a:spcPts val="0"/>
              </a:spcBef>
              <a:buNone/>
            </a:pPr>
            <a:r>
              <a:rPr lang="ar" dirty="0">
                <a:solidFill>
                  <a:schemeClr val="tx1"/>
                </a:solidFill>
                <a:latin typeface="Times New Roman"/>
                <a:ea typeface="Times New Roman"/>
                <a:cs typeface="Times New Roman"/>
                <a:sym typeface="Times New Roman"/>
              </a:rPr>
              <a:t>Hypothesis</a:t>
            </a:r>
          </a:p>
          <a:p>
            <a:pPr lvl="0">
              <a:lnSpc>
                <a:spcPct val="115000"/>
              </a:lnSpc>
              <a:spcBef>
                <a:spcPts val="0"/>
              </a:spcBef>
              <a:spcAft>
                <a:spcPts val="1000"/>
              </a:spcAft>
              <a:buClr>
                <a:schemeClr val="dk1"/>
              </a:buClr>
              <a:buSzPct val="61111"/>
              <a:buFont typeface="Arial"/>
              <a:buNone/>
            </a:pPr>
            <a:r>
              <a:rPr lang="ar" dirty="0">
                <a:solidFill>
                  <a:schemeClr val="dk1"/>
                </a:solidFill>
                <a:latin typeface="Times New Roman"/>
                <a:ea typeface="Times New Roman"/>
                <a:cs typeface="Times New Roman"/>
                <a:sym typeface="Times New Roman"/>
              </a:rPr>
              <a:t>let </a:t>
            </a:r>
            <a:r>
              <a:rPr lang="ar" dirty="0">
                <a:solidFill>
                  <a:srgbClr val="222222"/>
                </a:solidFill>
                <a:highlight>
                  <a:srgbClr val="FFFFFF"/>
                </a:highlight>
                <a:latin typeface="Times New Roman"/>
                <a:ea typeface="Times New Roman"/>
                <a:cs typeface="Times New Roman"/>
                <a:sym typeface="Times New Roman"/>
              </a:rPr>
              <a:t>Mu1(</a:t>
            </a:r>
            <a:r>
              <a:rPr lang="ar" dirty="0">
                <a:solidFill>
                  <a:schemeClr val="dk1"/>
                </a:solidFill>
                <a:latin typeface="Times New Roman"/>
                <a:ea typeface="Times New Roman"/>
                <a:cs typeface="Times New Roman"/>
                <a:sym typeface="Times New Roman"/>
              </a:rPr>
              <a:t>µ1</a:t>
            </a:r>
            <a:r>
              <a:rPr lang="ar" dirty="0">
                <a:solidFill>
                  <a:srgbClr val="222222"/>
                </a:solidFill>
                <a:highlight>
                  <a:srgbClr val="FFFFFF"/>
                </a:highlight>
                <a:latin typeface="Times New Roman"/>
                <a:ea typeface="Times New Roman"/>
                <a:cs typeface="Times New Roman"/>
                <a:sym typeface="Times New Roman"/>
              </a:rPr>
              <a:t>) : Mean in 28 day.</a:t>
            </a:r>
          </a:p>
          <a:p>
            <a:pPr lvl="0">
              <a:lnSpc>
                <a:spcPct val="115000"/>
              </a:lnSpc>
              <a:spcBef>
                <a:spcPts val="0"/>
              </a:spcBef>
              <a:spcAft>
                <a:spcPts val="1000"/>
              </a:spcAft>
              <a:buClr>
                <a:schemeClr val="dk1"/>
              </a:buClr>
              <a:buSzPct val="61111"/>
              <a:buFont typeface="Arial"/>
              <a:buNone/>
            </a:pPr>
            <a:r>
              <a:rPr lang="ar" dirty="0">
                <a:solidFill>
                  <a:schemeClr val="dk1"/>
                </a:solidFill>
                <a:latin typeface="Times New Roman"/>
                <a:ea typeface="Times New Roman"/>
                <a:cs typeface="Times New Roman"/>
                <a:sym typeface="Times New Roman"/>
              </a:rPr>
              <a:t>let </a:t>
            </a:r>
            <a:r>
              <a:rPr lang="ar" dirty="0">
                <a:solidFill>
                  <a:srgbClr val="222222"/>
                </a:solidFill>
                <a:highlight>
                  <a:srgbClr val="FFFFFF"/>
                </a:highlight>
                <a:latin typeface="Times New Roman"/>
                <a:ea typeface="Times New Roman"/>
                <a:cs typeface="Times New Roman"/>
                <a:sym typeface="Times New Roman"/>
              </a:rPr>
              <a:t>Mu2(</a:t>
            </a:r>
            <a:r>
              <a:rPr lang="ar" dirty="0">
                <a:solidFill>
                  <a:schemeClr val="dk1"/>
                </a:solidFill>
                <a:latin typeface="Times New Roman"/>
                <a:ea typeface="Times New Roman"/>
                <a:cs typeface="Times New Roman"/>
                <a:sym typeface="Times New Roman"/>
              </a:rPr>
              <a:t>µ</a:t>
            </a:r>
            <a:r>
              <a:rPr lang="ar" dirty="0">
                <a:solidFill>
                  <a:srgbClr val="222222"/>
                </a:solidFill>
                <a:highlight>
                  <a:srgbClr val="FFFFFF"/>
                </a:highlight>
                <a:latin typeface="Times New Roman"/>
                <a:ea typeface="Times New Roman"/>
                <a:cs typeface="Times New Roman"/>
                <a:sym typeface="Times New Roman"/>
              </a:rPr>
              <a:t>) : Mean on 7 days.</a:t>
            </a:r>
          </a:p>
          <a:p>
            <a:pPr lvl="0">
              <a:lnSpc>
                <a:spcPct val="115000"/>
              </a:lnSpc>
              <a:spcBef>
                <a:spcPts val="0"/>
              </a:spcBef>
              <a:spcAft>
                <a:spcPts val="1000"/>
              </a:spcAft>
              <a:buClr>
                <a:schemeClr val="dk1"/>
              </a:buClr>
              <a:buSzPct val="61111"/>
              <a:buFont typeface="Arial"/>
              <a:buNone/>
            </a:pPr>
            <a:r>
              <a:rPr lang="ar" b="1" dirty="0">
                <a:solidFill>
                  <a:schemeClr val="dk1"/>
                </a:solidFill>
                <a:highlight>
                  <a:srgbClr val="FFFFFF"/>
                </a:highlight>
                <a:latin typeface="Times New Roman"/>
                <a:ea typeface="Times New Roman"/>
                <a:cs typeface="Times New Roman"/>
                <a:sym typeface="Times New Roman"/>
              </a:rPr>
              <a:t>Null hypothesis</a:t>
            </a:r>
            <a:r>
              <a:rPr lang="ar" b="1" dirty="0">
                <a:solidFill>
                  <a:schemeClr val="dk1"/>
                </a:solidFill>
                <a:latin typeface="Times New Roman"/>
                <a:ea typeface="Times New Roman"/>
                <a:cs typeface="Times New Roman"/>
                <a:sym typeface="Times New Roman"/>
              </a:rPr>
              <a:t> </a:t>
            </a:r>
            <a:r>
              <a:rPr lang="ar" dirty="0">
                <a:solidFill>
                  <a:schemeClr val="dk1"/>
                </a:solidFill>
                <a:latin typeface="Times New Roman"/>
                <a:ea typeface="Times New Roman"/>
                <a:cs typeface="Times New Roman"/>
                <a:sym typeface="Times New Roman"/>
              </a:rPr>
              <a:t>(H0): The mean of compression strength test on 28 day larger than on 7 days.</a:t>
            </a:r>
            <a:r>
              <a:rPr lang="ar" b="1" dirty="0">
                <a:solidFill>
                  <a:schemeClr val="dk1"/>
                </a:solidFill>
                <a:latin typeface="Times New Roman"/>
                <a:ea typeface="Times New Roman"/>
                <a:cs typeface="Times New Roman"/>
                <a:sym typeface="Times New Roman"/>
              </a:rPr>
              <a:t>[</a:t>
            </a:r>
            <a:r>
              <a:rPr lang="ar" dirty="0">
                <a:solidFill>
                  <a:schemeClr val="dk1"/>
                </a:solidFill>
                <a:latin typeface="Times New Roman"/>
                <a:ea typeface="Times New Roman"/>
                <a:cs typeface="Times New Roman"/>
                <a:sym typeface="Times New Roman"/>
              </a:rPr>
              <a:t> µ1- µ2  = 0]</a:t>
            </a:r>
          </a:p>
          <a:p>
            <a:pPr lvl="0">
              <a:lnSpc>
                <a:spcPct val="115000"/>
              </a:lnSpc>
              <a:spcBef>
                <a:spcPts val="0"/>
              </a:spcBef>
              <a:spcAft>
                <a:spcPts val="1000"/>
              </a:spcAft>
              <a:buClr>
                <a:schemeClr val="dk1"/>
              </a:buClr>
              <a:buSzPct val="61111"/>
              <a:buFont typeface="Arial"/>
              <a:buNone/>
            </a:pPr>
            <a:r>
              <a:rPr lang="ar" b="1" dirty="0">
                <a:solidFill>
                  <a:schemeClr val="dk1"/>
                </a:solidFill>
                <a:latin typeface="Times New Roman"/>
                <a:ea typeface="Times New Roman"/>
                <a:cs typeface="Times New Roman"/>
                <a:sym typeface="Times New Roman"/>
              </a:rPr>
              <a:t>Alternative </a:t>
            </a:r>
            <a:r>
              <a:rPr lang="ar" b="1" dirty="0">
                <a:solidFill>
                  <a:schemeClr val="dk1"/>
                </a:solidFill>
                <a:highlight>
                  <a:srgbClr val="FFFFFF"/>
                </a:highlight>
                <a:latin typeface="Times New Roman"/>
                <a:ea typeface="Times New Roman"/>
                <a:cs typeface="Times New Roman"/>
                <a:sym typeface="Times New Roman"/>
              </a:rPr>
              <a:t>hypothesis</a:t>
            </a:r>
            <a:r>
              <a:rPr lang="ar" b="1" dirty="0">
                <a:solidFill>
                  <a:schemeClr val="dk1"/>
                </a:solidFill>
                <a:latin typeface="Times New Roman"/>
                <a:ea typeface="Times New Roman"/>
                <a:cs typeface="Times New Roman"/>
                <a:sym typeface="Times New Roman"/>
              </a:rPr>
              <a:t>(</a:t>
            </a:r>
            <a:r>
              <a:rPr lang="ar" dirty="0">
                <a:solidFill>
                  <a:schemeClr val="dk1"/>
                </a:solidFill>
                <a:latin typeface="Times New Roman"/>
                <a:ea typeface="Times New Roman"/>
                <a:cs typeface="Times New Roman"/>
                <a:sym typeface="Times New Roman"/>
              </a:rPr>
              <a:t>H1)</a:t>
            </a:r>
            <a:r>
              <a:rPr lang="ar" b="1" dirty="0">
                <a:solidFill>
                  <a:schemeClr val="dk1"/>
                </a:solidFill>
                <a:latin typeface="Times New Roman"/>
                <a:ea typeface="Times New Roman"/>
                <a:cs typeface="Times New Roman"/>
                <a:sym typeface="Times New Roman"/>
              </a:rPr>
              <a:t>: </a:t>
            </a:r>
            <a:r>
              <a:rPr lang="ar" dirty="0">
                <a:solidFill>
                  <a:schemeClr val="dk1"/>
                </a:solidFill>
                <a:latin typeface="Times New Roman"/>
                <a:ea typeface="Times New Roman"/>
                <a:cs typeface="Times New Roman"/>
                <a:sym typeface="Times New Roman"/>
              </a:rPr>
              <a:t>The mean of compression strength test on 28 day larger than on 7 days.</a:t>
            </a:r>
            <a:r>
              <a:rPr lang="ar" b="1" dirty="0">
                <a:solidFill>
                  <a:schemeClr val="dk1"/>
                </a:solidFill>
                <a:latin typeface="Times New Roman"/>
                <a:ea typeface="Times New Roman"/>
                <a:cs typeface="Times New Roman"/>
                <a:sym typeface="Times New Roman"/>
              </a:rPr>
              <a:t> [</a:t>
            </a:r>
            <a:r>
              <a:rPr lang="ar" dirty="0">
                <a:solidFill>
                  <a:schemeClr val="dk1"/>
                </a:solidFill>
                <a:latin typeface="Times New Roman"/>
                <a:ea typeface="Times New Roman"/>
                <a:cs typeface="Times New Roman"/>
                <a:sym typeface="Times New Roman"/>
              </a:rPr>
              <a:t> µ1- µ2 &gt; 0]</a:t>
            </a:r>
          </a:p>
          <a:p>
            <a:pPr lvl="0">
              <a:spcBef>
                <a:spcPts val="0"/>
              </a:spcBef>
              <a:buNone/>
            </a:pPr>
            <a:endParaR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pic>
        <p:nvPicPr>
          <p:cNvPr id="284" name="Shape 284"/>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body" idx="1"/>
          </p:nvPr>
        </p:nvSpPr>
        <p:spPr>
          <a:xfrm>
            <a:off x="311700" y="453575"/>
            <a:ext cx="8520600" cy="4115400"/>
          </a:xfrm>
          <a:prstGeom prst="rect">
            <a:avLst/>
          </a:prstGeom>
        </p:spPr>
        <p:txBody>
          <a:bodyPr lIns="91425" tIns="91425" rIns="91425" bIns="91425" anchor="t" anchorCtr="0">
            <a:noAutofit/>
          </a:bodyPr>
          <a:lstStyle/>
          <a:p>
            <a:pPr lvl="0">
              <a:spcBef>
                <a:spcPts val="0"/>
              </a:spcBef>
              <a:buNone/>
            </a:pPr>
            <a:r>
              <a:rPr lang="ar" b="1" dirty="0">
                <a:solidFill>
                  <a:schemeClr val="tx1"/>
                </a:solidFill>
                <a:latin typeface="Times New Roman"/>
                <a:ea typeface="Times New Roman"/>
                <a:cs typeface="Times New Roman"/>
                <a:sym typeface="Times New Roman"/>
              </a:rPr>
              <a:t>Compression strength test for 7 days</a:t>
            </a:r>
          </a:p>
          <a:p>
            <a:pPr lvl="0">
              <a:spcBef>
                <a:spcPts val="0"/>
              </a:spcBef>
              <a:buNone/>
            </a:pPr>
            <a:r>
              <a:rPr lang="ar" dirty="0">
                <a:solidFill>
                  <a:schemeClr val="tx1"/>
                </a:solidFill>
                <a:latin typeface="Times New Roman"/>
                <a:ea typeface="Times New Roman"/>
                <a:cs typeface="Times New Roman"/>
                <a:sym typeface="Times New Roman"/>
              </a:rPr>
              <a:t>Normality test </a:t>
            </a:r>
          </a:p>
        </p:txBody>
      </p:sp>
      <p:pic>
        <p:nvPicPr>
          <p:cNvPr id="290" name="Shape 290"/>
          <p:cNvPicPr preferRelativeResize="0"/>
          <p:nvPr/>
        </p:nvPicPr>
        <p:blipFill>
          <a:blip r:embed="rId3">
            <a:alphaModFix/>
          </a:blip>
          <a:stretch>
            <a:fillRect/>
          </a:stretch>
        </p:blipFill>
        <p:spPr>
          <a:xfrm>
            <a:off x="2050150" y="907150"/>
            <a:ext cx="7093849" cy="4236349"/>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pic>
        <p:nvPicPr>
          <p:cNvPr id="295" name="Shape 295"/>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body" idx="1"/>
          </p:nvPr>
        </p:nvSpPr>
        <p:spPr>
          <a:xfrm>
            <a:off x="311700" y="326575"/>
            <a:ext cx="8520600" cy="42423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 :</a:t>
            </a:r>
            <a:r>
              <a:rPr lang="ar" dirty="0">
                <a:solidFill>
                  <a:schemeClr val="dk1"/>
                </a:solidFill>
                <a:latin typeface="Times New Roman"/>
                <a:ea typeface="Times New Roman"/>
                <a:cs typeface="Times New Roman"/>
                <a:sym typeface="Times New Roman"/>
              </a:rPr>
              <a:t>This graph show that there are 8 points ( point : 1, 2, 3, 4, 5, 17, 18, 21) are out of control in </a:t>
            </a:r>
            <a:r>
              <a:rPr lang="ar" dirty="0">
                <a:solidFill>
                  <a:schemeClr val="dk1"/>
                </a:solidFill>
                <a:highlight>
                  <a:srgbClr val="FFFFFF"/>
                </a:highlight>
                <a:latin typeface="Times New Roman"/>
                <a:ea typeface="Times New Roman"/>
                <a:cs typeface="Times New Roman"/>
                <a:sym typeface="Times New Roman"/>
              </a:rPr>
              <a:t>x̅</a:t>
            </a:r>
            <a:r>
              <a:rPr lang="ar" dirty="0">
                <a:solidFill>
                  <a:schemeClr val="dk1"/>
                </a:solidFill>
                <a:latin typeface="Times New Roman"/>
                <a:ea typeface="Times New Roman"/>
                <a:cs typeface="Times New Roman"/>
                <a:sym typeface="Times New Roman"/>
              </a:rPr>
              <a:t> chart, which mean that there is  a deviation in the process mean. So these points was omitted and a new samples was taken from the period of September.</a:t>
            </a:r>
          </a:p>
        </p:txBody>
      </p:sp>
      <p:pic>
        <p:nvPicPr>
          <p:cNvPr id="301" name="Shape 301"/>
          <p:cNvPicPr preferRelativeResize="0"/>
          <p:nvPr/>
        </p:nvPicPr>
        <p:blipFill>
          <a:blip r:embed="rId3">
            <a:alphaModFix/>
          </a:blip>
          <a:stretch>
            <a:fillRect/>
          </a:stretch>
        </p:blipFill>
        <p:spPr>
          <a:xfrm>
            <a:off x="0" y="1451425"/>
            <a:ext cx="9143999" cy="36920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cs typeface="+mj-cs"/>
              </a:rPr>
              <a:t>Project Objectives</a:t>
            </a:r>
            <a:br>
              <a:rPr lang="en-US" b="1" dirty="0">
                <a:cs typeface="+mj-cs"/>
              </a:rPr>
            </a:br>
            <a:endParaRPr lang="ar-SA" dirty="0">
              <a:cs typeface="+mj-cs"/>
            </a:endParaRPr>
          </a:p>
        </p:txBody>
      </p:sp>
      <p:sp>
        <p:nvSpPr>
          <p:cNvPr id="3" name="عنصر نائب للنص 2"/>
          <p:cNvSpPr>
            <a:spLocks noGrp="1"/>
          </p:cNvSpPr>
          <p:nvPr>
            <p:ph type="body" idx="1"/>
          </p:nvPr>
        </p:nvSpPr>
        <p:spPr/>
        <p:txBody>
          <a:bodyPr/>
          <a:lstStyle/>
          <a:p>
            <a:pPr rtl="1"/>
            <a:r>
              <a:rPr lang="en-US" dirty="0">
                <a:solidFill>
                  <a:schemeClr val="tx1"/>
                </a:solidFill>
                <a:cs typeface="+mj-cs"/>
              </a:rPr>
              <a:t>1. Improve and implement advanced quality system for concrete products to increase customer satisfaction.</a:t>
            </a:r>
          </a:p>
          <a:p>
            <a:pPr rtl="1"/>
            <a:r>
              <a:rPr lang="en-US" dirty="0">
                <a:solidFill>
                  <a:schemeClr val="tx1"/>
                </a:solidFill>
                <a:cs typeface="+mj-cs"/>
              </a:rPr>
              <a:t>2. Reduce the percentage of out of control to achieve continuous improvement for the process.  </a:t>
            </a:r>
          </a:p>
          <a:p>
            <a:pPr rtl="1"/>
            <a:r>
              <a:rPr lang="en-US" dirty="0">
                <a:solidFill>
                  <a:schemeClr val="tx1"/>
                </a:solidFill>
                <a:cs typeface="+mj-cs"/>
              </a:rPr>
              <a:t>3. Calculate the capabilities of the process which are measurable property of the process to specification.</a:t>
            </a:r>
          </a:p>
          <a:p>
            <a:pPr rtl="1"/>
            <a:r>
              <a:rPr lang="en-US" dirty="0">
                <a:solidFill>
                  <a:schemeClr val="tx1"/>
                </a:solidFill>
                <a:cs typeface="+mj-cs"/>
              </a:rPr>
              <a:t>4. Implementation SPC tools.</a:t>
            </a:r>
          </a:p>
          <a:p>
            <a:endParaRPr lang="ar-SA" dirty="0">
              <a:solidFill>
                <a:schemeClr val="tx1"/>
              </a:solidFill>
              <a:cs typeface="+mj-cs"/>
            </a:endParaRPr>
          </a:p>
        </p:txBody>
      </p:sp>
    </p:spTree>
    <p:extLst>
      <p:ext uri="{BB962C8B-B14F-4D97-AF65-F5344CB8AC3E}">
        <p14:creationId xmlns:p14="http://schemas.microsoft.com/office/powerpoint/2010/main" val="5067380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Shape 306"/>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a:spLocks noGrp="1"/>
          </p:cNvSpPr>
          <p:nvPr>
            <p:ph type="body" idx="1"/>
          </p:nvPr>
        </p:nvSpPr>
        <p:spPr>
          <a:xfrm>
            <a:off x="311700" y="326575"/>
            <a:ext cx="8520600" cy="4242300"/>
          </a:xfrm>
          <a:prstGeom prst="rect">
            <a:avLst/>
          </a:prstGeom>
        </p:spPr>
        <p:txBody>
          <a:bodyPr lIns="91425" tIns="91425" rIns="91425" bIns="91425" anchor="t" anchorCtr="0">
            <a:noAutofit/>
          </a:bodyPr>
          <a:lstStyle/>
          <a:p>
            <a:pPr lvl="0" algn="just">
              <a:lnSpc>
                <a:spcPct val="100000"/>
              </a:lnSpc>
              <a:spcBef>
                <a:spcPts val="500"/>
              </a:spcBef>
              <a:spcAft>
                <a:spcPts val="500"/>
              </a:spcAft>
              <a:buClr>
                <a:schemeClr val="dk1"/>
              </a:buClr>
              <a:buSzPct val="61111"/>
              <a:buFont typeface="Arial"/>
              <a:buNone/>
            </a:pPr>
            <a:r>
              <a:rPr lang="ar">
                <a:solidFill>
                  <a:schemeClr val="dk1"/>
                </a:solidFill>
                <a:latin typeface="Times New Roman"/>
                <a:ea typeface="Times New Roman"/>
                <a:cs typeface="Times New Roman"/>
                <a:sym typeface="Times New Roman"/>
              </a:rPr>
              <a:t>There is a two points are out of control (18 &amp; 19 which represent the points 26 &amp; 27),</a:t>
            </a:r>
          </a:p>
        </p:txBody>
      </p:sp>
      <p:pic>
        <p:nvPicPr>
          <p:cNvPr id="312" name="Shape 312"/>
          <p:cNvPicPr preferRelativeResize="0"/>
          <p:nvPr/>
        </p:nvPicPr>
        <p:blipFill>
          <a:blip r:embed="rId3">
            <a:alphaModFix/>
          </a:blip>
          <a:stretch>
            <a:fillRect/>
          </a:stretch>
        </p:blipFill>
        <p:spPr>
          <a:xfrm>
            <a:off x="-72575" y="901200"/>
            <a:ext cx="9216575" cy="4242299"/>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body" idx="1"/>
          </p:nvPr>
        </p:nvSpPr>
        <p:spPr>
          <a:xfrm>
            <a:off x="311700" y="471725"/>
            <a:ext cx="8520600" cy="4097100"/>
          </a:xfrm>
          <a:prstGeom prst="rect">
            <a:avLst/>
          </a:prstGeom>
        </p:spPr>
        <p:txBody>
          <a:bodyPr lIns="91425" tIns="91425" rIns="91425" bIns="91425" anchor="t" anchorCtr="0">
            <a:noAutofit/>
          </a:bodyPr>
          <a:lstStyle/>
          <a:p>
            <a:pPr lvl="0">
              <a:spcBef>
                <a:spcPts val="0"/>
              </a:spcBef>
              <a:buNone/>
            </a:pPr>
            <a:r>
              <a:rPr lang="ar" b="1" dirty="0">
                <a:solidFill>
                  <a:schemeClr val="tx1"/>
                </a:solidFill>
                <a:latin typeface="Times New Roman"/>
                <a:ea typeface="Times New Roman"/>
                <a:cs typeface="Times New Roman"/>
                <a:sym typeface="Times New Roman"/>
              </a:rPr>
              <a:t>Compression strength test for 28 day</a:t>
            </a:r>
          </a:p>
          <a:p>
            <a:pPr lvl="0">
              <a:spcBef>
                <a:spcPts val="0"/>
              </a:spcBef>
              <a:buNone/>
            </a:pPr>
            <a:r>
              <a:rPr lang="ar" dirty="0">
                <a:solidFill>
                  <a:schemeClr val="tx1"/>
                </a:solidFill>
                <a:latin typeface="Times New Roman"/>
                <a:ea typeface="Times New Roman"/>
                <a:cs typeface="Times New Roman"/>
                <a:sym typeface="Times New Roman"/>
              </a:rPr>
              <a:t>Normality test</a:t>
            </a:r>
          </a:p>
        </p:txBody>
      </p:sp>
      <p:pic>
        <p:nvPicPr>
          <p:cNvPr id="318" name="Shape 318"/>
          <p:cNvPicPr preferRelativeResize="0"/>
          <p:nvPr/>
        </p:nvPicPr>
        <p:blipFill>
          <a:blip r:embed="rId3">
            <a:alphaModFix/>
          </a:blip>
          <a:stretch>
            <a:fillRect/>
          </a:stretch>
        </p:blipFill>
        <p:spPr>
          <a:xfrm>
            <a:off x="1868725" y="943424"/>
            <a:ext cx="7275274" cy="420007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pic>
        <p:nvPicPr>
          <p:cNvPr id="323" name="Shape 323"/>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311700" y="489850"/>
            <a:ext cx="8520600" cy="4079100"/>
          </a:xfrm>
          <a:prstGeom prst="rect">
            <a:avLst/>
          </a:prstGeom>
        </p:spPr>
        <p:txBody>
          <a:bodyPr lIns="91425" tIns="91425" rIns="91425" bIns="91425" anchor="t" anchorCtr="0">
            <a:noAutofit/>
          </a:bodyPr>
          <a:lstStyle/>
          <a:p>
            <a:pPr lvl="0">
              <a:spcBef>
                <a:spcPts val="0"/>
              </a:spcBef>
              <a:buNone/>
            </a:pPr>
            <a:r>
              <a:rPr lang="ar" dirty="0">
                <a:solidFill>
                  <a:schemeClr val="tx1"/>
                </a:solidFill>
                <a:latin typeface="Times New Roman"/>
                <a:ea typeface="Times New Roman"/>
                <a:cs typeface="Times New Roman"/>
                <a:sym typeface="Times New Roman"/>
              </a:rPr>
              <a:t>Control Chart: </a:t>
            </a:r>
            <a:r>
              <a:rPr lang="ar" dirty="0">
                <a:solidFill>
                  <a:schemeClr val="dk1"/>
                </a:solidFill>
                <a:latin typeface="Times New Roman"/>
                <a:ea typeface="Times New Roman"/>
                <a:cs typeface="Times New Roman"/>
                <a:sym typeface="Times New Roman"/>
              </a:rPr>
              <a:t>This graph show that there are 4 points ( point : 1, 3, 4, 5 ) are out of control in </a:t>
            </a:r>
            <a:r>
              <a:rPr lang="ar" dirty="0">
                <a:solidFill>
                  <a:schemeClr val="dk1"/>
                </a:solidFill>
                <a:highlight>
                  <a:srgbClr val="FFFFFF"/>
                </a:highlight>
                <a:latin typeface="Times New Roman"/>
                <a:ea typeface="Times New Roman"/>
                <a:cs typeface="Times New Roman"/>
                <a:sym typeface="Times New Roman"/>
              </a:rPr>
              <a:t>x̅</a:t>
            </a:r>
            <a:r>
              <a:rPr lang="ar" dirty="0">
                <a:solidFill>
                  <a:schemeClr val="dk1"/>
                </a:solidFill>
                <a:latin typeface="Times New Roman"/>
                <a:ea typeface="Times New Roman"/>
                <a:cs typeface="Times New Roman"/>
                <a:sym typeface="Times New Roman"/>
              </a:rPr>
              <a:t> chart</a:t>
            </a:r>
          </a:p>
        </p:txBody>
      </p:sp>
      <p:pic>
        <p:nvPicPr>
          <p:cNvPr id="329" name="Shape 329"/>
          <p:cNvPicPr preferRelativeResize="0"/>
          <p:nvPr/>
        </p:nvPicPr>
        <p:blipFill>
          <a:blip r:embed="rId3">
            <a:alphaModFix/>
          </a:blip>
          <a:stretch>
            <a:fillRect/>
          </a:stretch>
        </p:blipFill>
        <p:spPr>
          <a:xfrm>
            <a:off x="0" y="1251850"/>
            <a:ext cx="9143999" cy="389165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Shape 334"/>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body" idx="1"/>
          </p:nvPr>
        </p:nvSpPr>
        <p:spPr>
          <a:xfrm>
            <a:off x="311700" y="344725"/>
            <a:ext cx="8520600" cy="4224300"/>
          </a:xfrm>
          <a:prstGeom prst="rect">
            <a:avLst/>
          </a:prstGeom>
        </p:spPr>
        <p:txBody>
          <a:bodyPr lIns="91425" tIns="91425" rIns="91425" bIns="91425" anchor="t" anchorCtr="0">
            <a:noAutofit/>
          </a:bodyPr>
          <a:lstStyle/>
          <a:p>
            <a:pPr lvl="0" algn="just">
              <a:lnSpc>
                <a:spcPct val="100000"/>
              </a:lnSpc>
              <a:spcBef>
                <a:spcPts val="500"/>
              </a:spcBef>
              <a:spcAft>
                <a:spcPts val="500"/>
              </a:spcAft>
              <a:buClr>
                <a:schemeClr val="dk1"/>
              </a:buClr>
              <a:buSzPct val="61111"/>
              <a:buFont typeface="Arial"/>
              <a:buNone/>
            </a:pPr>
            <a:r>
              <a:rPr lang="ar">
                <a:solidFill>
                  <a:schemeClr val="dk1"/>
                </a:solidFill>
                <a:latin typeface="Times New Roman"/>
                <a:ea typeface="Times New Roman"/>
                <a:cs typeface="Times New Roman"/>
                <a:sym typeface="Times New Roman"/>
              </a:rPr>
              <a:t>After point 22 was deleted(which represent point 26)</a:t>
            </a:r>
          </a:p>
        </p:txBody>
      </p:sp>
      <p:pic>
        <p:nvPicPr>
          <p:cNvPr id="340" name="Shape 340"/>
          <p:cNvPicPr preferRelativeResize="0"/>
          <p:nvPr/>
        </p:nvPicPr>
        <p:blipFill>
          <a:blip r:embed="rId3">
            <a:alphaModFix/>
          </a:blip>
          <a:stretch>
            <a:fillRect/>
          </a:stretch>
        </p:blipFill>
        <p:spPr>
          <a:xfrm>
            <a:off x="0" y="919200"/>
            <a:ext cx="9143999" cy="4224300"/>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pic>
        <p:nvPicPr>
          <p:cNvPr id="345" name="Shape 345"/>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pic>
        <p:nvPicPr>
          <p:cNvPr id="350" name="Shape 350"/>
          <p:cNvPicPr preferRelativeResize="0"/>
          <p:nvPr/>
        </p:nvPicPr>
        <p:blipFill>
          <a:blip r:embed="rId3">
            <a:alphaModFix/>
          </a:blip>
          <a:stretch>
            <a:fillRect/>
          </a:stretch>
        </p:blipFill>
        <p:spPr>
          <a:xfrm>
            <a:off x="0" y="0"/>
            <a:ext cx="9143999" cy="5143499"/>
          </a:xfrm>
          <a:prstGeom prst="rect">
            <a:avLst/>
          </a:prstGeom>
          <a:noFill/>
          <a:ln>
            <a:noFill/>
          </a:ln>
        </p:spPr>
      </p:pic>
      <p:sp>
        <p:nvSpPr>
          <p:cNvPr id="351" name="Shape 351"/>
          <p:cNvSpPr txBox="1"/>
          <p:nvPr/>
        </p:nvSpPr>
        <p:spPr>
          <a:xfrm>
            <a:off x="7583725" y="2376725"/>
            <a:ext cx="1378800" cy="979800"/>
          </a:xfrm>
          <a:prstGeom prst="rect">
            <a:avLst/>
          </a:prstGeom>
          <a:noFill/>
          <a:ln>
            <a:noFill/>
          </a:ln>
        </p:spPr>
        <p:txBody>
          <a:bodyPr lIns="91425" tIns="91425" rIns="91425" bIns="91425" anchor="t" anchorCtr="0">
            <a:noAutofit/>
          </a:bodyPr>
          <a:lstStyle/>
          <a:p>
            <a:pPr lvl="0">
              <a:spcBef>
                <a:spcPts val="0"/>
              </a:spcBef>
              <a:buNone/>
            </a:pPr>
            <a:r>
              <a:rPr lang="ar"/>
              <a:t>Concrete does not meet specifications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ar" sz="2400" b="1">
                <a:latin typeface="Times New Roman"/>
                <a:ea typeface="Times New Roman"/>
                <a:cs typeface="Times New Roman"/>
                <a:sym typeface="Times New Roman"/>
              </a:rPr>
              <a:t>Conclusion</a:t>
            </a:r>
          </a:p>
        </p:txBody>
      </p:sp>
      <p:sp>
        <p:nvSpPr>
          <p:cNvPr id="357" name="Shape 35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lnSpc>
                <a:spcPct val="115000"/>
              </a:lnSpc>
              <a:spcBef>
                <a:spcPts val="0"/>
              </a:spcBef>
              <a:spcAft>
                <a:spcPts val="1000"/>
              </a:spcAft>
              <a:buNone/>
            </a:pPr>
            <a:r>
              <a:rPr lang="ar">
                <a:solidFill>
                  <a:schemeClr val="dk1"/>
                </a:solidFill>
                <a:latin typeface="Times New Roman"/>
                <a:ea typeface="Times New Roman"/>
                <a:cs typeface="Times New Roman"/>
                <a:sym typeface="Times New Roman"/>
              </a:rPr>
              <a:t>The project concerned on concrete as it the essential element in construction industry, also due to the damage that may happen if the tests that must do on the raw materials and on the concrete itself not as identified in the Palestinian standard.</a:t>
            </a:r>
          </a:p>
          <a:p>
            <a:pPr lvl="0" rtl="0">
              <a:lnSpc>
                <a:spcPct val="115000"/>
              </a:lnSpc>
              <a:spcBef>
                <a:spcPts val="0"/>
              </a:spcBef>
              <a:spcAft>
                <a:spcPts val="1000"/>
              </a:spcAft>
              <a:buNone/>
            </a:pPr>
            <a:endParaRPr>
              <a:solidFill>
                <a:schemeClr val="dk1"/>
              </a:solidFill>
              <a:latin typeface="Times New Roman"/>
              <a:ea typeface="Times New Roman"/>
              <a:cs typeface="Times New Roman"/>
              <a:sym typeface="Times New Roman"/>
            </a:endParaRPr>
          </a:p>
          <a:p>
            <a:pPr lvl="0" algn="just">
              <a:lnSpc>
                <a:spcPct val="100000"/>
              </a:lnSpc>
              <a:spcBef>
                <a:spcPts val="500"/>
              </a:spcBef>
              <a:spcAft>
                <a:spcPts val="500"/>
              </a:spcAft>
              <a:buClr>
                <a:schemeClr val="dk1"/>
              </a:buClr>
              <a:buSzPct val="61111"/>
              <a:buFont typeface="Arial"/>
              <a:buNone/>
            </a:pPr>
            <a:r>
              <a:rPr lang="ar">
                <a:solidFill>
                  <a:schemeClr val="dk1"/>
                </a:solidFill>
                <a:latin typeface="Times New Roman"/>
                <a:ea typeface="Times New Roman"/>
                <a:cs typeface="Times New Roman"/>
                <a:sym typeface="Times New Roman"/>
              </a:rPr>
              <a:t>Some calculations were done on the means and standard deviation of the data ,the main aim of these calculation is to monitor the process if it is in control or out of control, and if it is not in control it must make some adjustment at the data to make it in control in order to start our calculation and start tracking the process to reach to the final result ,these calculation give the reader a convincing reason about the losses in the concrete production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311700" y="578882"/>
            <a:ext cx="8520600" cy="1850700"/>
          </a:xfrm>
          <a:prstGeom prst="rect">
            <a:avLst/>
          </a:prstGeom>
        </p:spPr>
        <p:txBody>
          <a:bodyPr lIns="91425" tIns="91425" rIns="91425" bIns="91425" anchor="t" anchorCtr="0">
            <a:noAutofit/>
          </a:bodyPr>
          <a:lstStyle/>
          <a:p>
            <a:pPr lvl="0" algn="just">
              <a:lnSpc>
                <a:spcPct val="115000"/>
              </a:lnSpc>
              <a:spcBef>
                <a:spcPts val="0"/>
              </a:spcBef>
              <a:spcAft>
                <a:spcPts val="1000"/>
              </a:spcAft>
              <a:buClr>
                <a:schemeClr val="dk1"/>
              </a:buClr>
              <a:buSzPct val="61111"/>
              <a:buFont typeface="Arial"/>
              <a:buNone/>
            </a:pPr>
            <a:r>
              <a:rPr lang="ar" dirty="0">
                <a:solidFill>
                  <a:schemeClr val="dk1"/>
                </a:solidFill>
                <a:latin typeface="Times New Roman"/>
                <a:ea typeface="Times New Roman"/>
                <a:cs typeface="Times New Roman"/>
                <a:sym typeface="Times New Roman"/>
              </a:rPr>
              <a:t>This project dealing with Mawasi factory which  has been rated as the most economically competitive industry in the construction sector </a:t>
            </a:r>
            <a:r>
              <a:rPr lang="ar" dirty="0" smtClean="0">
                <a:solidFill>
                  <a:schemeClr val="dk1"/>
                </a:solidFill>
                <a:latin typeface="Times New Roman"/>
                <a:ea typeface="Times New Roman"/>
                <a:cs typeface="Times New Roman"/>
                <a:sym typeface="Times New Roman"/>
              </a:rPr>
              <a:t>.</a:t>
            </a:r>
            <a:endParaRPr lang="en-US" dirty="0" smtClean="0">
              <a:solidFill>
                <a:schemeClr val="dk1"/>
              </a:solidFill>
              <a:latin typeface="Times New Roman"/>
              <a:ea typeface="Times New Roman"/>
              <a:cs typeface="Times New Roman"/>
              <a:sym typeface="Times New Roman"/>
            </a:endParaRPr>
          </a:p>
          <a:p>
            <a:pPr lvl="0" algn="just">
              <a:spcAft>
                <a:spcPts val="1000"/>
              </a:spcAft>
              <a:buClr>
                <a:schemeClr val="dk1"/>
              </a:buClr>
              <a:buSzPct val="61111"/>
            </a:pPr>
            <a:r>
              <a:rPr lang="en-US" dirty="0">
                <a:solidFill>
                  <a:schemeClr val="dk1"/>
                </a:solidFill>
                <a:latin typeface="Times New Roman"/>
                <a:ea typeface="Times New Roman"/>
                <a:cs typeface="Times New Roman"/>
                <a:sym typeface="Times New Roman"/>
              </a:rPr>
              <a:t>This company founded in 1976 , it’s the leader company for the production of concrete .More than 40 years of service the company produces large amounts of concrete in </a:t>
            </a:r>
            <a:r>
              <a:rPr lang="en-US" dirty="0" smtClean="0">
                <a:solidFill>
                  <a:schemeClr val="dk1"/>
                </a:solidFill>
                <a:latin typeface="Times New Roman"/>
                <a:ea typeface="Times New Roman"/>
                <a:cs typeface="Times New Roman"/>
                <a:sym typeface="Times New Roman"/>
              </a:rPr>
              <a:t>variety</a:t>
            </a:r>
            <a:r>
              <a:rPr lang="en-US" dirty="0">
                <a:solidFill>
                  <a:schemeClr val="dk1"/>
                </a:solidFill>
                <a:latin typeface="Times New Roman"/>
                <a:ea typeface="Times New Roman"/>
                <a:cs typeface="Times New Roman"/>
                <a:sym typeface="Times New Roman"/>
              </a:rPr>
              <a:t> </a:t>
            </a:r>
            <a:r>
              <a:rPr lang="ar" dirty="0" smtClean="0">
                <a:solidFill>
                  <a:schemeClr val="dk1"/>
                </a:solidFill>
                <a:latin typeface="Times New Roman"/>
                <a:ea typeface="Times New Roman"/>
                <a:cs typeface="Times New Roman"/>
                <a:sym typeface="Times New Roman"/>
              </a:rPr>
              <a:t>types </a:t>
            </a:r>
            <a:r>
              <a:rPr lang="ar" dirty="0">
                <a:solidFill>
                  <a:schemeClr val="dk1"/>
                </a:solidFill>
                <a:latin typeface="Times New Roman"/>
                <a:ea typeface="Times New Roman"/>
                <a:cs typeface="Times New Roman"/>
                <a:sym typeface="Times New Roman"/>
              </a:rPr>
              <a:t>: Concrete 500 kg/cm2 (B:50) , Concrete 300 kg/cm2 (B:30),  Concrete 200 kg/cm2(B:20)  and Concrete 250kg/cm2(B:25).</a:t>
            </a:r>
          </a:p>
          <a:p>
            <a:pPr lvl="0" algn="just">
              <a:lnSpc>
                <a:spcPct val="115000"/>
              </a:lnSpc>
              <a:spcBef>
                <a:spcPts val="0"/>
              </a:spcBef>
              <a:spcAft>
                <a:spcPts val="1000"/>
              </a:spcAft>
              <a:buClr>
                <a:schemeClr val="dk1"/>
              </a:buClr>
              <a:buSzPct val="61111"/>
              <a:buFont typeface="Arial"/>
              <a:buNone/>
            </a:pPr>
            <a:endParaRPr dirty="0">
              <a:latin typeface="Times New Roman"/>
              <a:ea typeface="Times New Roman"/>
              <a:cs typeface="Times New Roman"/>
              <a:sym typeface="Times New Roman"/>
            </a:endParaRPr>
          </a:p>
        </p:txBody>
      </p:sp>
      <p:pic>
        <p:nvPicPr>
          <p:cNvPr id="68" name="Shape 68"/>
          <p:cNvPicPr preferRelativeResize="0"/>
          <p:nvPr/>
        </p:nvPicPr>
        <p:blipFill rotWithShape="1">
          <a:blip r:embed="rId3">
            <a:alphaModFix/>
          </a:blip>
          <a:srcRect b="13577"/>
          <a:stretch/>
        </p:blipFill>
        <p:spPr>
          <a:xfrm>
            <a:off x="0" y="2876549"/>
            <a:ext cx="9144000" cy="2266875"/>
          </a:xfrm>
          <a:prstGeom prst="rect">
            <a:avLst/>
          </a:prstGeom>
          <a:noFill/>
          <a:ln>
            <a:noFill/>
          </a:ln>
        </p:spPr>
      </p:pic>
      <p:sp>
        <p:nvSpPr>
          <p:cNvPr id="2" name="مربع نص 1"/>
          <p:cNvSpPr txBox="1"/>
          <p:nvPr/>
        </p:nvSpPr>
        <p:spPr>
          <a:xfrm>
            <a:off x="3276600" y="209550"/>
            <a:ext cx="2286000" cy="369332"/>
          </a:xfrm>
          <a:prstGeom prst="rect">
            <a:avLst/>
          </a:prstGeom>
          <a:noFill/>
        </p:spPr>
        <p:txBody>
          <a:bodyPr wrap="square" rtlCol="1">
            <a:spAutoFit/>
          </a:bodyPr>
          <a:lstStyle/>
          <a:p>
            <a:r>
              <a:rPr lang="en-US" sz="1800" b="1" dirty="0" smtClean="0">
                <a:cs typeface="+mj-cs"/>
              </a:rPr>
              <a:t>About The Factory</a:t>
            </a:r>
            <a:endParaRPr lang="ar-SA" sz="1800" b="1" dirty="0">
              <a:cs typeface="+mj-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ar" sz="2400" b="1">
                <a:latin typeface="Times New Roman"/>
                <a:ea typeface="Times New Roman"/>
                <a:cs typeface="Times New Roman"/>
                <a:sym typeface="Times New Roman"/>
              </a:rPr>
              <a:t>Recommendation</a:t>
            </a:r>
          </a:p>
        </p:txBody>
      </p:sp>
      <p:sp>
        <p:nvSpPr>
          <p:cNvPr id="363" name="Shape 363"/>
          <p:cNvSpPr txBox="1">
            <a:spLocks noGrp="1"/>
          </p:cNvSpPr>
          <p:nvPr>
            <p:ph type="body" idx="1"/>
          </p:nvPr>
        </p:nvSpPr>
        <p:spPr>
          <a:xfrm>
            <a:off x="311700" y="1017725"/>
            <a:ext cx="8520600" cy="3971400"/>
          </a:xfrm>
          <a:prstGeom prst="rect">
            <a:avLst/>
          </a:prstGeom>
        </p:spPr>
        <p:txBody>
          <a:bodyPr lIns="91425" tIns="91425" rIns="91425" bIns="91425" anchor="t" anchorCtr="0">
            <a:noAutofit/>
          </a:bodyPr>
          <a:lstStyle/>
          <a:p>
            <a:pPr lvl="0">
              <a:spcBef>
                <a:spcPts val="0"/>
              </a:spcBef>
              <a:buNone/>
            </a:pPr>
            <a:r>
              <a:rPr lang="en-US" dirty="0" smtClean="0">
                <a:latin typeface="Times New Roman"/>
                <a:ea typeface="Times New Roman"/>
                <a:cs typeface="Times New Roman"/>
                <a:sym typeface="Times New Roman"/>
              </a:rPr>
              <a:t>1</a:t>
            </a:r>
            <a:r>
              <a:rPr lang="ar" dirty="0" smtClean="0">
                <a:latin typeface="Times New Roman"/>
                <a:ea typeface="Times New Roman"/>
                <a:cs typeface="Times New Roman"/>
                <a:sym typeface="Times New Roman"/>
              </a:rPr>
              <a:t>-</a:t>
            </a:r>
            <a:r>
              <a:rPr lang="ar" dirty="0" smtClean="0">
                <a:solidFill>
                  <a:schemeClr val="dk1"/>
                </a:solidFill>
                <a:latin typeface="Times New Roman"/>
                <a:ea typeface="Times New Roman"/>
                <a:cs typeface="Times New Roman"/>
                <a:sym typeface="Times New Roman"/>
              </a:rPr>
              <a:t>The </a:t>
            </a:r>
            <a:r>
              <a:rPr lang="ar" dirty="0">
                <a:solidFill>
                  <a:schemeClr val="dk1"/>
                </a:solidFill>
                <a:latin typeface="Times New Roman"/>
                <a:ea typeface="Times New Roman"/>
                <a:cs typeface="Times New Roman"/>
                <a:sym typeface="Times New Roman"/>
              </a:rPr>
              <a:t>factory have to use the seven tools as fishbone diagram ,control chart to increase their awareness about the problem.</a:t>
            </a:r>
          </a:p>
          <a:p>
            <a:pPr lvl="0">
              <a:spcBef>
                <a:spcPts val="0"/>
              </a:spcBef>
              <a:buNone/>
            </a:pPr>
            <a:endParaRPr dirty="0">
              <a:solidFill>
                <a:schemeClr val="dk1"/>
              </a:solidFill>
              <a:latin typeface="Times New Roman"/>
              <a:ea typeface="Times New Roman"/>
              <a:cs typeface="Times New Roman"/>
              <a:sym typeface="Times New Roman"/>
            </a:endParaRPr>
          </a:p>
          <a:p>
            <a:pPr lvl="0">
              <a:spcBef>
                <a:spcPts val="0"/>
              </a:spcBef>
              <a:buNone/>
            </a:pPr>
            <a:r>
              <a:rPr lang="en-US" dirty="0" smtClean="0">
                <a:solidFill>
                  <a:schemeClr val="dk1"/>
                </a:solidFill>
                <a:latin typeface="Times New Roman"/>
                <a:ea typeface="Times New Roman"/>
                <a:cs typeface="Times New Roman"/>
                <a:sym typeface="Times New Roman"/>
              </a:rPr>
              <a:t>2-</a:t>
            </a:r>
            <a:r>
              <a:rPr lang="ar" dirty="0" smtClean="0">
                <a:solidFill>
                  <a:schemeClr val="dk1"/>
                </a:solidFill>
                <a:latin typeface="Times New Roman"/>
                <a:ea typeface="Times New Roman"/>
                <a:cs typeface="Times New Roman"/>
                <a:sym typeface="Times New Roman"/>
              </a:rPr>
              <a:t>Making </a:t>
            </a:r>
            <a:r>
              <a:rPr lang="ar" dirty="0">
                <a:solidFill>
                  <a:schemeClr val="dk1"/>
                </a:solidFill>
                <a:latin typeface="Times New Roman"/>
                <a:ea typeface="Times New Roman"/>
                <a:cs typeface="Times New Roman"/>
                <a:sym typeface="Times New Roman"/>
              </a:rPr>
              <a:t>sure that the  preventative maintenance of the equipment that used in doing the test on the raw materials and the final product  at AL mezan and hijjawi Laboratory  is done.</a:t>
            </a:r>
          </a:p>
          <a:p>
            <a:pPr lvl="0">
              <a:spcBef>
                <a:spcPts val="0"/>
              </a:spcBef>
              <a:buNone/>
            </a:pPr>
            <a:endParaRPr dirty="0">
              <a:solidFill>
                <a:schemeClr val="dk1"/>
              </a:solidFill>
              <a:latin typeface="Times New Roman"/>
              <a:ea typeface="Times New Roman"/>
              <a:cs typeface="Times New Roman"/>
              <a:sym typeface="Times New Roman"/>
            </a:endParaRPr>
          </a:p>
          <a:p>
            <a:pPr lvl="0">
              <a:spcBef>
                <a:spcPts val="0"/>
              </a:spcBef>
              <a:buNone/>
            </a:pPr>
            <a:r>
              <a:rPr lang="en-US" dirty="0" smtClean="0">
                <a:solidFill>
                  <a:schemeClr val="dk1"/>
                </a:solidFill>
                <a:latin typeface="Times New Roman"/>
                <a:ea typeface="Times New Roman"/>
                <a:cs typeface="Times New Roman"/>
                <a:sym typeface="Times New Roman"/>
              </a:rPr>
              <a:t>3-</a:t>
            </a:r>
            <a:r>
              <a:rPr lang="ar" dirty="0" smtClean="0">
                <a:solidFill>
                  <a:schemeClr val="dk1"/>
                </a:solidFill>
                <a:latin typeface="Times New Roman"/>
                <a:ea typeface="Times New Roman"/>
                <a:cs typeface="Times New Roman"/>
                <a:sym typeface="Times New Roman"/>
              </a:rPr>
              <a:t>The </a:t>
            </a:r>
            <a:r>
              <a:rPr lang="ar" dirty="0">
                <a:solidFill>
                  <a:schemeClr val="dk1"/>
                </a:solidFill>
                <a:latin typeface="Times New Roman"/>
                <a:ea typeface="Times New Roman"/>
                <a:cs typeface="Times New Roman"/>
                <a:sym typeface="Times New Roman"/>
              </a:rPr>
              <a:t>laboratory must take into consideration the Palestinian standard in taking samples and the way of testing.</a:t>
            </a:r>
          </a:p>
          <a:p>
            <a:pPr lvl="0">
              <a:spcBef>
                <a:spcPts val="0"/>
              </a:spcBef>
              <a:buNone/>
            </a:pPr>
            <a:endParaRPr dirty="0">
              <a:solidFill>
                <a:schemeClr val="dk1"/>
              </a:solidFill>
              <a:latin typeface="Times New Roman"/>
              <a:ea typeface="Times New Roman"/>
              <a:cs typeface="Times New Roman"/>
              <a:sym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Shape 368"/>
          <p:cNvSpPr txBox="1">
            <a:spLocks noGrp="1"/>
          </p:cNvSpPr>
          <p:nvPr>
            <p:ph type="body" idx="1"/>
          </p:nvPr>
        </p:nvSpPr>
        <p:spPr>
          <a:xfrm>
            <a:off x="311700" y="489850"/>
            <a:ext cx="8520600" cy="4079100"/>
          </a:xfrm>
          <a:prstGeom prst="rect">
            <a:avLst/>
          </a:prstGeom>
        </p:spPr>
        <p:txBody>
          <a:bodyPr lIns="91425" tIns="91425" rIns="91425" bIns="91425" anchor="t" anchorCtr="0">
            <a:noAutofit/>
          </a:bodyPr>
          <a:lstStyle/>
          <a:p>
            <a:pPr lvl="0">
              <a:spcBef>
                <a:spcPts val="0"/>
              </a:spcBef>
              <a:buNone/>
            </a:pPr>
            <a:r>
              <a:rPr lang="en-US" dirty="0" smtClean="0">
                <a:solidFill>
                  <a:schemeClr val="dk1"/>
                </a:solidFill>
                <a:latin typeface="Times New Roman"/>
                <a:ea typeface="Times New Roman"/>
                <a:cs typeface="Times New Roman"/>
                <a:sym typeface="Times New Roman"/>
              </a:rPr>
              <a:t>4-</a:t>
            </a:r>
            <a:r>
              <a:rPr lang="ar" dirty="0" smtClean="0">
                <a:solidFill>
                  <a:schemeClr val="dk1"/>
                </a:solidFill>
                <a:latin typeface="Times New Roman"/>
                <a:ea typeface="Times New Roman"/>
                <a:cs typeface="Times New Roman"/>
                <a:sym typeface="Times New Roman"/>
              </a:rPr>
              <a:t>The </a:t>
            </a:r>
            <a:r>
              <a:rPr lang="ar" dirty="0">
                <a:solidFill>
                  <a:schemeClr val="dk1"/>
                </a:solidFill>
                <a:latin typeface="Times New Roman"/>
                <a:ea typeface="Times New Roman"/>
                <a:cs typeface="Times New Roman"/>
                <a:sym typeface="Times New Roman"/>
              </a:rPr>
              <a:t>results of the tests are affected by the weather so the laboratory have to take into consideration these differences </a:t>
            </a:r>
            <a:r>
              <a:rPr lang="ar" dirty="0" smtClean="0">
                <a:solidFill>
                  <a:schemeClr val="dk1"/>
                </a:solidFill>
                <a:latin typeface="Times New Roman"/>
                <a:ea typeface="Times New Roman"/>
                <a:cs typeface="Times New Roman"/>
                <a:sym typeface="Times New Roman"/>
              </a:rPr>
              <a:t>.</a:t>
            </a:r>
            <a:endParaRPr lang="en-US" dirty="0" smtClean="0">
              <a:solidFill>
                <a:schemeClr val="dk1"/>
              </a:solidFill>
              <a:latin typeface="Times New Roman"/>
              <a:ea typeface="Times New Roman"/>
              <a:cs typeface="Times New Roman"/>
              <a:sym typeface="Times New Roman"/>
            </a:endParaRPr>
          </a:p>
          <a:p>
            <a:pPr lvl="0">
              <a:spcBef>
                <a:spcPts val="0"/>
              </a:spcBef>
              <a:buNone/>
            </a:pPr>
            <a:endParaRPr lang="ar" dirty="0" smtClean="0">
              <a:solidFill>
                <a:schemeClr val="dk1"/>
              </a:solidFill>
              <a:latin typeface="Times New Roman"/>
              <a:ea typeface="Times New Roman"/>
              <a:cs typeface="Times New Roman"/>
              <a:sym typeface="Times New Roman"/>
            </a:endParaRPr>
          </a:p>
          <a:p>
            <a:pPr lvl="0">
              <a:spcBef>
                <a:spcPts val="0"/>
              </a:spcBef>
              <a:buNone/>
            </a:pPr>
            <a:r>
              <a:rPr lang="en-US" dirty="0" smtClean="0">
                <a:solidFill>
                  <a:schemeClr val="dk1"/>
                </a:solidFill>
                <a:latin typeface="Times New Roman"/>
                <a:ea typeface="Times New Roman"/>
                <a:cs typeface="Times New Roman"/>
                <a:sym typeface="Times New Roman"/>
              </a:rPr>
              <a:t>5</a:t>
            </a:r>
            <a:r>
              <a:rPr lang="ar" dirty="0" smtClean="0">
                <a:solidFill>
                  <a:schemeClr val="dk1"/>
                </a:solidFill>
                <a:latin typeface="Times New Roman"/>
                <a:ea typeface="Times New Roman"/>
                <a:cs typeface="Times New Roman"/>
                <a:sym typeface="Times New Roman"/>
              </a:rPr>
              <a:t>-The factory and the laboratory have to develop the safety considerations for the worker .</a:t>
            </a:r>
          </a:p>
          <a:p>
            <a:pPr lvl="0">
              <a:spcBef>
                <a:spcPts val="0"/>
              </a:spcBef>
              <a:buClr>
                <a:schemeClr val="dk1"/>
              </a:buClr>
              <a:buSzPct val="61111"/>
              <a:buFont typeface="Arial"/>
              <a:buNone/>
            </a:pPr>
            <a:endParaRPr dirty="0">
              <a:solidFill>
                <a:schemeClr val="dk1"/>
              </a:solidFill>
              <a:latin typeface="Times New Roman"/>
              <a:ea typeface="Times New Roman"/>
              <a:cs typeface="Times New Roman"/>
              <a:sym typeface="Times New Roman"/>
            </a:endParaRPr>
          </a:p>
          <a:p>
            <a:pPr lvl="0">
              <a:spcBef>
                <a:spcPts val="0"/>
              </a:spcBef>
              <a:buNone/>
            </a:pPr>
            <a:r>
              <a:rPr lang="en-US" dirty="0" smtClean="0">
                <a:solidFill>
                  <a:schemeClr val="dk1"/>
                </a:solidFill>
                <a:latin typeface="Times New Roman"/>
                <a:ea typeface="Times New Roman"/>
                <a:cs typeface="Times New Roman"/>
                <a:sym typeface="Times New Roman"/>
              </a:rPr>
              <a:t>6-</a:t>
            </a:r>
            <a:r>
              <a:rPr lang="ar" dirty="0" smtClean="0">
                <a:solidFill>
                  <a:schemeClr val="dk1"/>
                </a:solidFill>
                <a:latin typeface="Times New Roman"/>
                <a:ea typeface="Times New Roman"/>
                <a:cs typeface="Times New Roman"/>
                <a:sym typeface="Times New Roman"/>
              </a:rPr>
              <a:t>The </a:t>
            </a:r>
            <a:r>
              <a:rPr lang="ar" dirty="0">
                <a:solidFill>
                  <a:schemeClr val="dk1"/>
                </a:solidFill>
                <a:latin typeface="Times New Roman"/>
                <a:ea typeface="Times New Roman"/>
                <a:cs typeface="Times New Roman"/>
                <a:sym typeface="Times New Roman"/>
              </a:rPr>
              <a:t>workers who is specialized in collecting the samples have to be well trained.</a:t>
            </a:r>
          </a:p>
          <a:p>
            <a:pPr lvl="0">
              <a:spcBef>
                <a:spcPts val="0"/>
              </a:spcBef>
              <a:buClr>
                <a:schemeClr val="dk1"/>
              </a:buClr>
              <a:buSzPct val="61111"/>
              <a:buFont typeface="Arial"/>
              <a:buNone/>
            </a:pPr>
            <a:endParaRPr dirty="0">
              <a:solidFill>
                <a:schemeClr val="dk1"/>
              </a:solidFill>
              <a:latin typeface="Times New Roman"/>
              <a:ea typeface="Times New Roman"/>
              <a:cs typeface="Times New Roman"/>
              <a:sym typeface="Times New Roman"/>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body" idx="1"/>
          </p:nvPr>
        </p:nvSpPr>
        <p:spPr>
          <a:xfrm>
            <a:off x="926850" y="1900500"/>
            <a:ext cx="7290300" cy="1342500"/>
          </a:xfrm>
          <a:prstGeom prst="rect">
            <a:avLst/>
          </a:prstGeom>
        </p:spPr>
        <p:txBody>
          <a:bodyPr lIns="91425" tIns="91425" rIns="91425" bIns="91425" anchor="t" anchorCtr="0">
            <a:noAutofit/>
          </a:bodyPr>
          <a:lstStyle/>
          <a:p>
            <a:pPr lvl="0" algn="ctr">
              <a:spcBef>
                <a:spcPts val="0"/>
              </a:spcBef>
              <a:buNone/>
            </a:pPr>
            <a:r>
              <a:rPr lang="ar" sz="4800" b="1" dirty="0">
                <a:solidFill>
                  <a:schemeClr val="tx1"/>
                </a:solidFill>
                <a:latin typeface="Times New Roman"/>
                <a:ea typeface="Times New Roman"/>
                <a:cs typeface="Times New Roman"/>
                <a:sym typeface="Times New Roman"/>
              </a:rPr>
              <a:t>Thank you for listening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311700" y="381000"/>
            <a:ext cx="8520600" cy="3861300"/>
          </a:xfrm>
          <a:prstGeom prst="rect">
            <a:avLst/>
          </a:prstGeom>
        </p:spPr>
        <p:txBody>
          <a:bodyPr lIns="91425" tIns="91425" rIns="91425" bIns="91425" anchor="t" anchorCtr="0">
            <a:noAutofit/>
          </a:bodyPr>
          <a:lstStyle/>
          <a:p>
            <a:pPr lvl="0" algn="just" rtl="0">
              <a:lnSpc>
                <a:spcPct val="115000"/>
              </a:lnSpc>
              <a:spcBef>
                <a:spcPts val="0"/>
              </a:spcBef>
              <a:spcAft>
                <a:spcPts val="1000"/>
              </a:spcAft>
              <a:buNone/>
            </a:pPr>
            <a:r>
              <a:rPr lang="ar" b="1">
                <a:solidFill>
                  <a:schemeClr val="dk1"/>
                </a:solidFill>
                <a:latin typeface="Times New Roman"/>
                <a:ea typeface="Times New Roman"/>
                <a:cs typeface="Times New Roman"/>
                <a:sym typeface="Times New Roman"/>
              </a:rPr>
              <a:t>Concrete 300 kg/</a:t>
            </a:r>
            <a:r>
              <a:rPr lang="ar">
                <a:solidFill>
                  <a:schemeClr val="dk1"/>
                </a:solidFill>
                <a:latin typeface="Times New Roman"/>
                <a:ea typeface="Times New Roman"/>
                <a:cs typeface="Times New Roman"/>
                <a:sym typeface="Times New Roman"/>
              </a:rPr>
              <a:t>cm2</a:t>
            </a:r>
            <a:r>
              <a:rPr lang="ar" b="1">
                <a:solidFill>
                  <a:schemeClr val="dk1"/>
                </a:solidFill>
                <a:latin typeface="Times New Roman"/>
                <a:ea typeface="Times New Roman"/>
                <a:cs typeface="Times New Roman"/>
                <a:sym typeface="Times New Roman"/>
              </a:rPr>
              <a:t> (B:30)  </a:t>
            </a:r>
            <a:r>
              <a:rPr lang="ar">
                <a:solidFill>
                  <a:schemeClr val="dk1"/>
                </a:solidFill>
                <a:latin typeface="Times New Roman"/>
                <a:ea typeface="Times New Roman"/>
                <a:cs typeface="Times New Roman"/>
                <a:sym typeface="Times New Roman"/>
              </a:rPr>
              <a:t>selected in this project because the demand of this type is very large , and it is used especially in residential Buildings construction. This type of concrete composed of sand , cement, water and three types of gravels which are import from Israel and Jordan.</a:t>
            </a:r>
          </a:p>
          <a:p>
            <a:pPr lvl="0" algn="just">
              <a:lnSpc>
                <a:spcPct val="115000"/>
              </a:lnSpc>
              <a:spcBef>
                <a:spcPts val="0"/>
              </a:spcBef>
              <a:spcAft>
                <a:spcPts val="1000"/>
              </a:spcAft>
              <a:buClr>
                <a:schemeClr val="dk1"/>
              </a:buClr>
              <a:buSzPct val="61111"/>
              <a:buFont typeface="Arial"/>
              <a:buNone/>
            </a:pPr>
            <a:r>
              <a:rPr lang="ar">
                <a:solidFill>
                  <a:schemeClr val="dk1"/>
                </a:solidFill>
                <a:latin typeface="Times New Roman"/>
                <a:ea typeface="Times New Roman"/>
                <a:cs typeface="Times New Roman"/>
                <a:sym typeface="Times New Roman"/>
              </a:rPr>
              <a:t>To ensure a good quality of concrete that required, SPC is the best tools to make control on raw materials and the final product which produce of mixing these materials together.</a:t>
            </a:r>
          </a:p>
        </p:txBody>
      </p:sp>
      <p:pic>
        <p:nvPicPr>
          <p:cNvPr id="74" name="Shape 74"/>
          <p:cNvPicPr preferRelativeResize="0"/>
          <p:nvPr/>
        </p:nvPicPr>
        <p:blipFill rotWithShape="1">
          <a:blip r:embed="rId3">
            <a:alphaModFix/>
          </a:blip>
          <a:srcRect/>
          <a:stretch/>
        </p:blipFill>
        <p:spPr>
          <a:xfrm>
            <a:off x="25" y="2739575"/>
            <a:ext cx="9144000" cy="240390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ar" sz="2400" b="1">
                <a:latin typeface="Times New Roman"/>
                <a:ea typeface="Times New Roman"/>
                <a:cs typeface="Times New Roman"/>
                <a:sym typeface="Times New Roman"/>
              </a:rPr>
              <a:t>Literature review</a:t>
            </a:r>
          </a:p>
        </p:txBody>
      </p:sp>
      <p:sp>
        <p:nvSpPr>
          <p:cNvPr id="80" name="Shape 80"/>
          <p:cNvSpPr txBox="1">
            <a:spLocks noGrp="1"/>
          </p:cNvSpPr>
          <p:nvPr>
            <p:ph type="body" idx="1"/>
          </p:nvPr>
        </p:nvSpPr>
        <p:spPr>
          <a:xfrm>
            <a:off x="311700" y="1152475"/>
            <a:ext cx="8520600" cy="3746100"/>
          </a:xfrm>
          <a:prstGeom prst="rect">
            <a:avLst/>
          </a:prstGeom>
        </p:spPr>
        <p:txBody>
          <a:bodyPr lIns="91425" tIns="91425" rIns="91425" bIns="91425" anchor="t" anchorCtr="0">
            <a:noAutofit/>
          </a:bodyPr>
          <a:lstStyle/>
          <a:p>
            <a:pPr lvl="0">
              <a:spcBef>
                <a:spcPts val="0"/>
              </a:spcBef>
              <a:buNone/>
            </a:pPr>
            <a:r>
              <a:rPr lang="ar" b="1">
                <a:solidFill>
                  <a:srgbClr val="000000"/>
                </a:solidFill>
                <a:latin typeface="Times New Roman"/>
                <a:ea typeface="Times New Roman"/>
                <a:cs typeface="Times New Roman"/>
                <a:sym typeface="Times New Roman"/>
              </a:rPr>
              <a:t>Quality</a:t>
            </a:r>
          </a:p>
          <a:p>
            <a:pPr lvl="0" rtl="0">
              <a:lnSpc>
                <a:spcPct val="115000"/>
              </a:lnSpc>
              <a:spcBef>
                <a:spcPts val="0"/>
              </a:spcBef>
              <a:spcAft>
                <a:spcPts val="1000"/>
              </a:spcAft>
              <a:buNone/>
            </a:pPr>
            <a:r>
              <a:rPr lang="ar">
                <a:solidFill>
                  <a:srgbClr val="000000"/>
                </a:solidFill>
                <a:latin typeface="Times New Roman"/>
                <a:ea typeface="Times New Roman"/>
                <a:cs typeface="Times New Roman"/>
                <a:sym typeface="Times New Roman"/>
              </a:rPr>
              <a:t>Quality does not only refer to goods and services but includes qualiy of time, place, equipment and tools, processes, people, the environment and safety, information and measurement (</a:t>
            </a:r>
            <a:r>
              <a:rPr lang="ar" b="1">
                <a:solidFill>
                  <a:srgbClr val="000000"/>
                </a:solidFill>
                <a:latin typeface="Times New Roman"/>
                <a:ea typeface="Times New Roman"/>
                <a:cs typeface="Times New Roman"/>
                <a:sym typeface="Times New Roman"/>
              </a:rPr>
              <a:t>Dale </a:t>
            </a:r>
            <a:r>
              <a:rPr lang="ar">
                <a:solidFill>
                  <a:srgbClr val="000000"/>
                </a:solidFill>
                <a:latin typeface="Times New Roman"/>
                <a:ea typeface="Times New Roman"/>
                <a:cs typeface="Times New Roman"/>
                <a:sym typeface="Times New Roman"/>
              </a:rPr>
              <a:t>2003; </a:t>
            </a:r>
            <a:r>
              <a:rPr lang="ar" b="1">
                <a:solidFill>
                  <a:srgbClr val="000000"/>
                </a:solidFill>
                <a:latin typeface="Times New Roman"/>
                <a:ea typeface="Times New Roman"/>
                <a:cs typeface="Times New Roman"/>
                <a:sym typeface="Times New Roman"/>
              </a:rPr>
              <a:t>Schonberger </a:t>
            </a:r>
            <a:r>
              <a:rPr lang="ar">
                <a:solidFill>
                  <a:srgbClr val="000000"/>
                </a:solidFill>
                <a:latin typeface="Times New Roman"/>
                <a:ea typeface="Times New Roman"/>
                <a:cs typeface="Times New Roman"/>
                <a:sym typeface="Times New Roman"/>
              </a:rPr>
              <a:t>1990).</a:t>
            </a:r>
          </a:p>
          <a:p>
            <a:pPr lvl="0" rtl="0">
              <a:lnSpc>
                <a:spcPct val="115000"/>
              </a:lnSpc>
              <a:spcBef>
                <a:spcPts val="0"/>
              </a:spcBef>
              <a:spcAft>
                <a:spcPts val="1000"/>
              </a:spcAft>
              <a:buNone/>
            </a:pPr>
            <a:endParaRPr>
              <a:solidFill>
                <a:srgbClr val="000000"/>
              </a:solidFill>
              <a:latin typeface="Times New Roman"/>
              <a:ea typeface="Times New Roman"/>
              <a:cs typeface="Times New Roman"/>
              <a:sym typeface="Times New Roman"/>
            </a:endParaRPr>
          </a:p>
          <a:p>
            <a:pPr lvl="0" rtl="0">
              <a:lnSpc>
                <a:spcPct val="115000"/>
              </a:lnSpc>
              <a:spcBef>
                <a:spcPts val="0"/>
              </a:spcBef>
              <a:spcAft>
                <a:spcPts val="1000"/>
              </a:spcAft>
              <a:buNone/>
            </a:pPr>
            <a:r>
              <a:rPr lang="ar" b="1">
                <a:solidFill>
                  <a:srgbClr val="000000"/>
                </a:solidFill>
                <a:latin typeface="Times New Roman"/>
                <a:ea typeface="Times New Roman"/>
                <a:cs typeface="Times New Roman"/>
                <a:sym typeface="Times New Roman"/>
              </a:rPr>
              <a:t>Quality definition</a:t>
            </a:r>
          </a:p>
          <a:p>
            <a:pPr lvl="0" rtl="0">
              <a:lnSpc>
                <a:spcPct val="115000"/>
              </a:lnSpc>
              <a:spcBef>
                <a:spcPts val="0"/>
              </a:spcBef>
              <a:spcAft>
                <a:spcPts val="1000"/>
              </a:spcAft>
              <a:buNone/>
            </a:pPr>
            <a:r>
              <a:rPr lang="ar">
                <a:solidFill>
                  <a:srgbClr val="000000"/>
                </a:solidFill>
                <a:highlight>
                  <a:srgbClr val="FFFFFF"/>
                </a:highlight>
                <a:latin typeface="Times New Roman"/>
                <a:ea typeface="Times New Roman"/>
                <a:cs typeface="Times New Roman"/>
                <a:sym typeface="Times New Roman"/>
              </a:rPr>
              <a:t>Quality, according to </a:t>
            </a:r>
            <a:r>
              <a:rPr lang="ar" b="1">
                <a:solidFill>
                  <a:srgbClr val="000000"/>
                </a:solidFill>
                <a:highlight>
                  <a:srgbClr val="FFFFFF"/>
                </a:highlight>
                <a:latin typeface="Times New Roman"/>
                <a:ea typeface="Times New Roman"/>
                <a:cs typeface="Times New Roman"/>
                <a:sym typeface="Times New Roman"/>
              </a:rPr>
              <a:t>Juran</a:t>
            </a:r>
            <a:r>
              <a:rPr lang="ar">
                <a:solidFill>
                  <a:srgbClr val="000000"/>
                </a:solidFill>
                <a:highlight>
                  <a:srgbClr val="FFFFFF"/>
                </a:highlight>
                <a:latin typeface="Times New Roman"/>
                <a:ea typeface="Times New Roman"/>
                <a:cs typeface="Times New Roman"/>
                <a:sym typeface="Times New Roman"/>
              </a:rPr>
              <a:t> , means that a product meets customer needs leading to customer satisfaction, and quality also means all of the activities in which a business engages in, to ensure that the product meets customer needs. </a:t>
            </a:r>
          </a:p>
          <a:p>
            <a:pPr lvl="0">
              <a:lnSpc>
                <a:spcPct val="115000"/>
              </a:lnSpc>
              <a:spcBef>
                <a:spcPts val="0"/>
              </a:spcBef>
              <a:spcAft>
                <a:spcPts val="1000"/>
              </a:spcAft>
              <a:buClr>
                <a:schemeClr val="dk1"/>
              </a:buClr>
              <a:buSzPct val="91666"/>
              <a:buFont typeface="Arial"/>
              <a:buNone/>
            </a:pPr>
            <a:endParaRPr sz="12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311700" y="471725"/>
            <a:ext cx="8520600" cy="4671900"/>
          </a:xfrm>
          <a:prstGeom prst="rect">
            <a:avLst/>
          </a:prstGeom>
        </p:spPr>
        <p:txBody>
          <a:bodyPr lIns="91425" tIns="91425" rIns="91425" bIns="91425" anchor="t" anchorCtr="0">
            <a:noAutofit/>
          </a:bodyPr>
          <a:lstStyle/>
          <a:p>
            <a:pPr lvl="0">
              <a:lnSpc>
                <a:spcPct val="115000"/>
              </a:lnSpc>
              <a:spcBef>
                <a:spcPts val="0"/>
              </a:spcBef>
              <a:spcAft>
                <a:spcPts val="1000"/>
              </a:spcAft>
              <a:buClr>
                <a:schemeClr val="dk1"/>
              </a:buClr>
              <a:buSzPct val="61111"/>
              <a:buFont typeface="Arial"/>
              <a:buNone/>
            </a:pPr>
            <a:r>
              <a:rPr lang="ar" b="1" dirty="0">
                <a:solidFill>
                  <a:srgbClr val="000000"/>
                </a:solidFill>
                <a:highlight>
                  <a:srgbClr val="FFFFFF"/>
                </a:highlight>
                <a:latin typeface="Times New Roman"/>
                <a:ea typeface="Times New Roman"/>
                <a:cs typeface="Times New Roman"/>
                <a:sym typeface="Times New Roman"/>
              </a:rPr>
              <a:t>Control chart</a:t>
            </a:r>
          </a:p>
          <a:p>
            <a:pPr lvl="0">
              <a:spcAft>
                <a:spcPts val="1000"/>
              </a:spcAft>
            </a:pPr>
            <a:r>
              <a:rPr lang="en-US" b="1" dirty="0">
                <a:solidFill>
                  <a:schemeClr val="tx1"/>
                </a:solidFill>
              </a:rPr>
              <a:t>Yang and Yang (2004) </a:t>
            </a:r>
            <a:r>
              <a:rPr lang="en-US" dirty="0">
                <a:solidFill>
                  <a:schemeClr val="tx1"/>
                </a:solidFill>
              </a:rPr>
              <a:t>used control charts as a process monitoring and control instrument that can be used to distinguish between assignable and common causes of variation in the process</a:t>
            </a:r>
            <a:endParaRPr b="1" dirty="0">
              <a:solidFill>
                <a:schemeClr val="tx1"/>
              </a:solidFill>
              <a:latin typeface="Times New Roman"/>
              <a:ea typeface="Times New Roman"/>
              <a:cs typeface="Times New Roman"/>
              <a:sym typeface="Times New Roman"/>
            </a:endParaRPr>
          </a:p>
          <a:p>
            <a:pPr lvl="0">
              <a:lnSpc>
                <a:spcPct val="115000"/>
              </a:lnSpc>
              <a:spcBef>
                <a:spcPts val="0"/>
              </a:spcBef>
              <a:spcAft>
                <a:spcPts val="1000"/>
              </a:spcAft>
              <a:buClr>
                <a:schemeClr val="dk1"/>
              </a:buClr>
              <a:buSzPct val="61111"/>
              <a:buFont typeface="Arial"/>
              <a:buNone/>
            </a:pPr>
            <a:r>
              <a:rPr lang="ar" b="1" dirty="0">
                <a:solidFill>
                  <a:srgbClr val="000000"/>
                </a:solidFill>
                <a:latin typeface="Times New Roman"/>
                <a:ea typeface="Times New Roman"/>
                <a:cs typeface="Times New Roman"/>
                <a:sym typeface="Times New Roman"/>
              </a:rPr>
              <a:t>Shewhart</a:t>
            </a:r>
            <a:r>
              <a:rPr lang="ar" dirty="0">
                <a:solidFill>
                  <a:srgbClr val="000000"/>
                </a:solidFill>
                <a:latin typeface="Times New Roman"/>
                <a:ea typeface="Times New Roman"/>
                <a:cs typeface="Times New Roman"/>
                <a:sym typeface="Times New Roman"/>
              </a:rPr>
              <a:t> developed the control chart by using statistical analysis to monitor the consistency of a process </a:t>
            </a:r>
            <a:r>
              <a:rPr lang="ar" b="1" dirty="0">
                <a:solidFill>
                  <a:srgbClr val="000000"/>
                </a:solidFill>
                <a:latin typeface="Times New Roman"/>
                <a:ea typeface="Times New Roman"/>
                <a:cs typeface="Times New Roman"/>
                <a:sym typeface="Times New Roman"/>
              </a:rPr>
              <a:t>(Shewhart, 1986).</a:t>
            </a:r>
          </a:p>
          <a:p>
            <a:pPr lvl="0" rtl="0">
              <a:lnSpc>
                <a:spcPct val="115000"/>
              </a:lnSpc>
              <a:spcBef>
                <a:spcPts val="0"/>
              </a:spcBef>
              <a:spcAft>
                <a:spcPts val="1000"/>
              </a:spcAft>
              <a:buNone/>
            </a:pPr>
            <a:endParaRPr dirty="0">
              <a:solidFill>
                <a:srgbClr val="000000"/>
              </a:solidFill>
              <a:latin typeface="Times New Roman"/>
              <a:ea typeface="Times New Roman"/>
              <a:cs typeface="Times New Roman"/>
              <a:sym typeface="Times New Roman"/>
            </a:endParaRPr>
          </a:p>
          <a:p>
            <a:pPr lvl="0" rtl="0">
              <a:lnSpc>
                <a:spcPct val="115000"/>
              </a:lnSpc>
              <a:spcBef>
                <a:spcPts val="0"/>
              </a:spcBef>
              <a:spcAft>
                <a:spcPts val="1000"/>
              </a:spcAft>
              <a:buNone/>
            </a:pPr>
            <a:endParaRPr b="1" dirty="0">
              <a:solidFill>
                <a:srgbClr val="000000"/>
              </a:solidFill>
              <a:latin typeface="Times New Roman"/>
              <a:ea typeface="Times New Roman"/>
              <a:cs typeface="Times New Roman"/>
              <a:sym typeface="Times New Roman"/>
            </a:endParaRPr>
          </a:p>
          <a:p>
            <a:pPr lvl="0">
              <a:lnSpc>
                <a:spcPct val="115000"/>
              </a:lnSpc>
              <a:spcBef>
                <a:spcPts val="0"/>
              </a:spcBef>
              <a:spcAft>
                <a:spcPts val="1000"/>
              </a:spcAft>
              <a:buClr>
                <a:schemeClr val="dk1"/>
              </a:buClr>
              <a:buSzPct val="91666"/>
              <a:buFont typeface="Arial"/>
              <a:buNone/>
            </a:pPr>
            <a:endParaRPr sz="1200" b="1" dirty="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63</TotalTime>
  <Words>1933</Words>
  <Application>Microsoft Office PowerPoint</Application>
  <PresentationFormat>عرض على الشاشة (9:16)‏</PresentationFormat>
  <Paragraphs>184</Paragraphs>
  <Slides>62</Slides>
  <Notes>58</Notes>
  <HiddenSlides>0</HiddenSlides>
  <MMClips>0</MMClips>
  <ScaleCrop>false</ScaleCrop>
  <HeadingPairs>
    <vt:vector size="4" baseType="variant">
      <vt:variant>
        <vt:lpstr>نسق</vt:lpstr>
      </vt:variant>
      <vt:variant>
        <vt:i4>1</vt:i4>
      </vt:variant>
      <vt:variant>
        <vt:lpstr>عناوين الشرائح</vt:lpstr>
      </vt:variant>
      <vt:variant>
        <vt:i4>62</vt:i4>
      </vt:variant>
    </vt:vector>
  </HeadingPairs>
  <TitlesOfParts>
    <vt:vector size="63" baseType="lpstr">
      <vt:lpstr>simple-light-2</vt:lpstr>
      <vt:lpstr>Applying Statistical Quality Control (SPC) tools in Construction Industry ( Mawasi Factory case study)</vt:lpstr>
      <vt:lpstr>Contents</vt:lpstr>
      <vt:lpstr>Problem Statement</vt:lpstr>
      <vt:lpstr>عرض تقديمي في PowerPoint</vt:lpstr>
      <vt:lpstr>Project Objectives </vt:lpstr>
      <vt:lpstr>عرض تقديمي في PowerPoint</vt:lpstr>
      <vt:lpstr>عرض تقديمي في PowerPoint</vt:lpstr>
      <vt:lpstr>Literature review</vt:lpstr>
      <vt:lpstr>عرض تقديمي في PowerPoint</vt:lpstr>
      <vt:lpstr>عرض تقديمي في PowerPoint</vt:lpstr>
      <vt:lpstr>Methdology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Results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Conclusion</vt:lpstr>
      <vt:lpstr>Recommendation</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Applying Statistical Quality Control (SPC) tools in Construction Industry ( Mawasi Factory case study)</dc:title>
  <dc:creator>Microsoft</dc:creator>
  <cp:lastModifiedBy>Microsoft</cp:lastModifiedBy>
  <cp:revision>26</cp:revision>
  <dcterms:modified xsi:type="dcterms:W3CDTF">2016-12-21T08:59:56Z</dcterms:modified>
</cp:coreProperties>
</file>