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77" r:id="rId1"/>
  </p:sldMasterIdLst>
  <p:notesMasterIdLst>
    <p:notesMasterId r:id="rId23"/>
  </p:notesMasterIdLst>
  <p:sldIdLst>
    <p:sldId id="256" r:id="rId2"/>
    <p:sldId id="257" r:id="rId3"/>
    <p:sldId id="258" r:id="rId4"/>
    <p:sldId id="271" r:id="rId5"/>
    <p:sldId id="272" r:id="rId6"/>
    <p:sldId id="273" r:id="rId7"/>
    <p:sldId id="259" r:id="rId8"/>
    <p:sldId id="261" r:id="rId9"/>
    <p:sldId id="262" r:id="rId10"/>
    <p:sldId id="277" r:id="rId11"/>
    <p:sldId id="266" r:id="rId12"/>
    <p:sldId id="267" r:id="rId13"/>
    <p:sldId id="268" r:id="rId14"/>
    <p:sldId id="264" r:id="rId15"/>
    <p:sldId id="269" r:id="rId16"/>
    <p:sldId id="270" r:id="rId17"/>
    <p:sldId id="274" r:id="rId18"/>
    <p:sldId id="275" r:id="rId19"/>
    <p:sldId id="263" r:id="rId20"/>
    <p:sldId id="265" r:id="rId21"/>
    <p:sldId id="276" r:id="rId22"/>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2182" autoAdjust="0"/>
  </p:normalViewPr>
  <p:slideViewPr>
    <p:cSldViewPr snapToGrid="0">
      <p:cViewPr varScale="1">
        <p:scale>
          <a:sx n="68" d="100"/>
          <a:sy n="68" d="100"/>
        </p:scale>
        <p:origin x="79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According to your experience, what is the most important wear among safety clothes?</a:t>
            </a:r>
          </a:p>
        </c:rich>
      </c:tx>
      <c:layout>
        <c:manualLayout>
          <c:xMode val="edge"/>
          <c:yMode val="edge"/>
          <c:x val="0.11052522463128128"/>
          <c:y val="2.2956841138659319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ar-SA"/>
        </a:p>
      </c:txPr>
    </c:title>
    <c:autoTitleDeleted val="0"/>
    <c:plotArea>
      <c:layout/>
      <c:barChart>
        <c:barDir val="bar"/>
        <c:grouping val="clustered"/>
        <c:varyColors val="0"/>
        <c:ser>
          <c:idx val="0"/>
          <c:order val="0"/>
          <c:tx>
            <c:strRef>
              <c:f>Sheet1!$B$1</c:f>
              <c:strCache>
                <c:ptCount val="1"/>
                <c:pt idx="0">
                  <c:v>Series 1</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ar-SA"/>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Others</c:v>
                </c:pt>
                <c:pt idx="1">
                  <c:v>Safety gloves</c:v>
                </c:pt>
                <c:pt idx="2">
                  <c:v>safety goggles</c:v>
                </c:pt>
                <c:pt idx="3">
                  <c:v>Safety helmet</c:v>
                </c:pt>
              </c:strCache>
            </c:strRef>
          </c:cat>
          <c:val>
            <c:numRef>
              <c:f>Sheet1!$B$2:$B$5</c:f>
              <c:numCache>
                <c:formatCode>General</c:formatCode>
                <c:ptCount val="4"/>
                <c:pt idx="0">
                  <c:v>7</c:v>
                </c:pt>
                <c:pt idx="1">
                  <c:v>7</c:v>
                </c:pt>
                <c:pt idx="2">
                  <c:v>7</c:v>
                </c:pt>
                <c:pt idx="3">
                  <c:v>10</c:v>
                </c:pt>
              </c:numCache>
            </c:numRef>
          </c:val>
          <c:extLst>
            <c:ext xmlns:c16="http://schemas.microsoft.com/office/drawing/2014/chart" uri="{C3380CC4-5D6E-409C-BE32-E72D297353CC}">
              <c16:uniqueId val="{00000000-3DC5-4775-B7B0-DD4017F15CB7}"/>
            </c:ext>
          </c:extLst>
        </c:ser>
        <c:dLbls>
          <c:dLblPos val="inEnd"/>
          <c:showLegendKey val="0"/>
          <c:showVal val="1"/>
          <c:showCatName val="0"/>
          <c:showSerName val="0"/>
          <c:showPercent val="0"/>
          <c:showBubbleSize val="0"/>
        </c:dLbls>
        <c:gapWidth val="65"/>
        <c:axId val="1703916080"/>
        <c:axId val="1460064800"/>
      </c:barChart>
      <c:catAx>
        <c:axId val="1703916080"/>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ar-SA"/>
          </a:p>
        </c:txPr>
        <c:crossAx val="1460064800"/>
        <c:crosses val="autoZero"/>
        <c:auto val="1"/>
        <c:lblAlgn val="ctr"/>
        <c:lblOffset val="100"/>
        <c:noMultiLvlLbl val="0"/>
      </c:catAx>
      <c:valAx>
        <c:axId val="1460064800"/>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ar-SA"/>
          </a:p>
        </c:txPr>
        <c:crossAx val="170391608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S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Do you support the idea of linking technology to safety in the workplace</a:t>
            </a:r>
          </a:p>
        </c:rich>
      </c:tx>
      <c:layout>
        <c:manualLayout>
          <c:xMode val="edge"/>
          <c:yMode val="edge"/>
          <c:x val="0.11147693569726401"/>
          <c:y val="0"/>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ar-SA"/>
        </a:p>
      </c:txPr>
    </c:title>
    <c:autoTitleDeleted val="0"/>
    <c:plotArea>
      <c:layout/>
      <c:pieChart>
        <c:varyColors val="1"/>
        <c:ser>
          <c:idx val="0"/>
          <c:order val="0"/>
          <c:tx>
            <c:strRef>
              <c:f>Sheet1!$B$1</c:f>
              <c:strCache>
                <c:ptCount val="1"/>
                <c:pt idx="0">
                  <c:v>Do you support the idea of linking technology to safety in the workplace</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7334-451C-831B-51B72604797B}"/>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7334-451C-831B-51B72604797B}"/>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7334-451C-831B-51B72604797B}"/>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ar-SA"/>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Sheet1!$A$2:$A$4</c:f>
              <c:strCache>
                <c:ptCount val="3"/>
                <c:pt idx="0">
                  <c:v>Yes</c:v>
                </c:pt>
                <c:pt idx="1">
                  <c:v>No</c:v>
                </c:pt>
                <c:pt idx="2">
                  <c:v>Maybe</c:v>
                </c:pt>
              </c:strCache>
            </c:strRef>
          </c:cat>
          <c:val>
            <c:numRef>
              <c:f>Sheet1!$B$2:$B$4</c:f>
              <c:numCache>
                <c:formatCode>General</c:formatCode>
                <c:ptCount val="3"/>
                <c:pt idx="0">
                  <c:v>70</c:v>
                </c:pt>
                <c:pt idx="1">
                  <c:v>30</c:v>
                </c:pt>
                <c:pt idx="2">
                  <c:v>0</c:v>
                </c:pt>
              </c:numCache>
            </c:numRef>
          </c:val>
          <c:extLst>
            <c:ext xmlns:c16="http://schemas.microsoft.com/office/drawing/2014/chart" uri="{C3380CC4-5D6E-409C-BE32-E72D297353CC}">
              <c16:uniqueId val="{00000006-7334-451C-831B-51B72604797B}"/>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ar-SA"/>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SA"/>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Have you ever got injured while working in the construction site?</a:t>
            </a:r>
          </a:p>
        </c:rich>
      </c:tx>
      <c:layout>
        <c:manualLayout>
          <c:xMode val="edge"/>
          <c:yMode val="edge"/>
          <c:x val="0.11594973457899756"/>
          <c:y val="0"/>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ar-SA"/>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BCFC-49FB-BEE5-411960072BE4}"/>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BCFC-49FB-BEE5-411960072BE4}"/>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ar-SA"/>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Sheet1!$A$2:$A$3</c:f>
              <c:strCache>
                <c:ptCount val="2"/>
                <c:pt idx="0">
                  <c:v>No</c:v>
                </c:pt>
                <c:pt idx="1">
                  <c:v>Yes</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CFC-49FB-BEE5-411960072BE4}"/>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ar-SA"/>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66CE9137-F135-4B40-B1F7-1D1460A6329A}" type="datetimeFigureOut">
              <a:rPr lang="en-US" smtClean="0"/>
              <a:t>6/2/2020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D30F2B78-4BBA-4FBD-ADDE-6F69070AB372}" type="slidenum">
              <a:rPr lang="en-US" smtClean="0"/>
              <a:t>‹#›</a:t>
            </a:fld>
            <a:endParaRPr lang="en-US"/>
          </a:p>
        </p:txBody>
      </p:sp>
    </p:spTree>
    <p:extLst>
      <p:ext uri="{BB962C8B-B14F-4D97-AF65-F5344CB8AC3E}">
        <p14:creationId xmlns:p14="http://schemas.microsoft.com/office/powerpoint/2010/main" val="17913650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*measuring the temperature and the humidity of the workplace environment by DHT11 Sensor.</a:t>
            </a:r>
          </a:p>
          <a:p>
            <a:pPr marL="0" indent="0">
              <a:buNone/>
            </a:pPr>
            <a:endParaRPr lang="en-US" dirty="0" smtClean="0">
              <a:solidFill>
                <a:schemeClr val="tx1"/>
              </a:solidFill>
              <a:latin typeface="Open Sans SemiBold" panose="020B0604020202020204" charset="0"/>
              <a:ea typeface="Open Sans SemiBold" panose="020B0604020202020204" charset="0"/>
              <a:cs typeface="Open Sans SemiBold" panose="020B0604020202020204" charset="0"/>
            </a:endParaRP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*Detect the Gas leakage in the environment around the workers by MQ-2 Sensor which provides high sensitivity and fast response time measurements.</a:t>
            </a:r>
          </a:p>
          <a:p>
            <a:endParaRPr lang="en-US" dirty="0" smtClean="0">
              <a:solidFill>
                <a:schemeClr val="tx1"/>
              </a:solidFill>
              <a:latin typeface="Open Sans SemiBold" panose="020B0604020202020204" charset="0"/>
              <a:ea typeface="Open Sans SemiBold" panose="020B0604020202020204" charset="0"/>
              <a:cs typeface="Open Sans SemiBold" panose="020B0604020202020204" charset="0"/>
            </a:endParaRP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 Detecting changes in motion and body position by tracking acceleration changes in three orthogonal directions using ADXL345 Sensor.</a:t>
            </a:r>
          </a:p>
          <a:p>
            <a:endParaRPr lang="en-US" dirty="0" smtClean="0">
              <a:solidFill>
                <a:schemeClr val="tx1"/>
              </a:solidFill>
              <a:latin typeface="Open Sans SemiBold" panose="020B0604020202020204" charset="0"/>
              <a:ea typeface="Open Sans SemiBold" panose="020B0604020202020204" charset="0"/>
              <a:cs typeface="Open Sans SemiBold" panose="020B0604020202020204" charset="0"/>
            </a:endParaRP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*Tracking location by using Google Geolocation which tracks the nearby Wi-Fi networks then based on their information. The location is displayed at the monitor station.</a:t>
            </a:r>
          </a:p>
          <a:p>
            <a:endParaRPr lang="en-US" dirty="0"/>
          </a:p>
        </p:txBody>
      </p:sp>
      <p:sp>
        <p:nvSpPr>
          <p:cNvPr id="4" name="Slide Number Placeholder 3"/>
          <p:cNvSpPr>
            <a:spLocks noGrp="1"/>
          </p:cNvSpPr>
          <p:nvPr>
            <p:ph type="sldNum" sz="quarter" idx="10"/>
          </p:nvPr>
        </p:nvSpPr>
        <p:spPr/>
        <p:txBody>
          <a:bodyPr/>
          <a:lstStyle/>
          <a:p>
            <a:fld id="{D30F2B78-4BBA-4FBD-ADDE-6F69070AB372}" type="slidenum">
              <a:rPr lang="en-US" smtClean="0"/>
              <a:t>7</a:t>
            </a:fld>
            <a:endParaRPr lang="en-US"/>
          </a:p>
        </p:txBody>
      </p:sp>
    </p:spTree>
    <p:extLst>
      <p:ext uri="{BB962C8B-B14F-4D97-AF65-F5344CB8AC3E}">
        <p14:creationId xmlns:p14="http://schemas.microsoft.com/office/powerpoint/2010/main" val="1360096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0F2B78-4BBA-4FBD-ADDE-6F69070AB372}" type="slidenum">
              <a:rPr lang="en-US" smtClean="0"/>
              <a:t>9</a:t>
            </a:fld>
            <a:endParaRPr lang="en-US"/>
          </a:p>
        </p:txBody>
      </p:sp>
    </p:spTree>
    <p:extLst>
      <p:ext uri="{BB962C8B-B14F-4D97-AF65-F5344CB8AC3E}">
        <p14:creationId xmlns:p14="http://schemas.microsoft.com/office/powerpoint/2010/main" val="1874985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3985969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1487089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879735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2877414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550083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20009549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1052127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553515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1847045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196E02-2228-4C67-8E2B-14C8BA537370}" type="datetimeFigureOut">
              <a:rPr lang="en-US" smtClean="0"/>
              <a:t>6/2/2020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1660742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C196E02-2228-4C67-8E2B-14C8BA537370}" type="datetimeFigureOut">
              <a:rPr lang="en-US" smtClean="0"/>
              <a:t>6/2/2020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97075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C196E02-2228-4C67-8E2B-14C8BA537370}" type="datetimeFigureOut">
              <a:rPr lang="en-US" smtClean="0"/>
              <a:t>6/2/2020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640557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C196E02-2228-4C67-8E2B-14C8BA537370}" type="datetimeFigureOut">
              <a:rPr lang="en-US" smtClean="0"/>
              <a:t>6/2/2020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8873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196E02-2228-4C67-8E2B-14C8BA537370}" type="datetimeFigureOut">
              <a:rPr lang="en-US" smtClean="0"/>
              <a:t>6/2/2020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961567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C196E02-2228-4C67-8E2B-14C8BA537370}" type="datetimeFigureOut">
              <a:rPr lang="en-US" smtClean="0"/>
              <a:t>6/2/2020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4027842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C196E02-2228-4C67-8E2B-14C8BA537370}" type="datetimeFigureOut">
              <a:rPr lang="en-US" smtClean="0"/>
              <a:t>6/2/2020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9A9F3A-7F27-474D-9CDE-C0EE484E0AAF}" type="slidenum">
              <a:rPr lang="en-US" smtClean="0"/>
              <a:t>‹#›</a:t>
            </a:fld>
            <a:endParaRPr lang="en-US"/>
          </a:p>
        </p:txBody>
      </p:sp>
    </p:spTree>
    <p:extLst>
      <p:ext uri="{BB962C8B-B14F-4D97-AF65-F5344CB8AC3E}">
        <p14:creationId xmlns:p14="http://schemas.microsoft.com/office/powerpoint/2010/main" val="1575034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C196E02-2228-4C67-8E2B-14C8BA537370}" type="datetimeFigureOut">
              <a:rPr lang="en-US" smtClean="0"/>
              <a:t>6/2/2020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59A9F3A-7F27-474D-9CDE-C0EE484E0AAF}" type="slidenum">
              <a:rPr lang="en-US" smtClean="0"/>
              <a:t>‹#›</a:t>
            </a:fld>
            <a:endParaRPr lang="en-US"/>
          </a:p>
        </p:txBody>
      </p:sp>
    </p:spTree>
    <p:extLst>
      <p:ext uri="{BB962C8B-B14F-4D97-AF65-F5344CB8AC3E}">
        <p14:creationId xmlns:p14="http://schemas.microsoft.com/office/powerpoint/2010/main" val="26338015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74908" y="2466869"/>
            <a:ext cx="7428747" cy="824971"/>
          </a:xfrm>
        </p:spPr>
        <p:txBody>
          <a:bodyPr/>
          <a:lstStyle/>
          <a:p>
            <a:pPr algn="ctr"/>
            <a:r>
              <a:rPr lang="en-US" sz="4000" b="1" dirty="0" smtClean="0">
                <a:solidFill>
                  <a:schemeClr val="tx1"/>
                </a:solidFill>
                <a:latin typeface="Arial Black" panose="020B0A04020102020204" pitchFamily="34" charset="0"/>
              </a:rPr>
              <a:t>IIoT Smart Safety Helmet</a:t>
            </a:r>
            <a:endParaRPr lang="en-US" sz="4000" b="1" dirty="0">
              <a:solidFill>
                <a:schemeClr val="tx1"/>
              </a:solidFill>
              <a:latin typeface="Arial Black" panose="020B0A04020102020204" pitchFamily="34" charset="0"/>
            </a:endParaRPr>
          </a:p>
        </p:txBody>
      </p:sp>
      <p:sp>
        <p:nvSpPr>
          <p:cNvPr id="3" name="Subtitle 2"/>
          <p:cNvSpPr>
            <a:spLocks noGrp="1"/>
          </p:cNvSpPr>
          <p:nvPr>
            <p:ph type="subTitle" idx="1"/>
          </p:nvPr>
        </p:nvSpPr>
        <p:spPr>
          <a:xfrm>
            <a:off x="1964267" y="3709850"/>
            <a:ext cx="7088293" cy="2952207"/>
          </a:xfrm>
        </p:spPr>
        <p:txBody>
          <a:bodyPr>
            <a:normAutofit/>
          </a:bodyPr>
          <a:lstStyle/>
          <a:p>
            <a:pPr algn="just"/>
            <a:r>
              <a:rPr lang="en" sz="2400" kern="0" dirty="0">
                <a:solidFill>
                  <a:schemeClr val="tx1"/>
                </a:solidFill>
                <a:latin typeface="Open Sans SemiBold"/>
                <a:ea typeface="Open Sans SemiBold"/>
                <a:cs typeface="Open Sans SemiBold"/>
                <a:sym typeface="Open Sans SemiBold"/>
              </a:rPr>
              <a:t>Presented by</a:t>
            </a:r>
            <a:r>
              <a:rPr lang="en" sz="2400" kern="0" dirty="0" smtClean="0">
                <a:solidFill>
                  <a:schemeClr val="tx1"/>
                </a:solidFill>
                <a:latin typeface="Open Sans SemiBold"/>
                <a:ea typeface="Open Sans SemiBold"/>
                <a:cs typeface="Open Sans SemiBold"/>
                <a:sym typeface="Open Sans SemiBold"/>
              </a:rPr>
              <a:t>: Leen Taweel,</a:t>
            </a:r>
          </a:p>
          <a:p>
            <a:pPr algn="just"/>
            <a:r>
              <a:rPr lang="en" sz="2400" kern="0" dirty="0" smtClean="0">
                <a:solidFill>
                  <a:schemeClr val="tx1"/>
                </a:solidFill>
                <a:latin typeface="Open Sans SemiBold"/>
                <a:ea typeface="Open Sans SemiBold"/>
                <a:cs typeface="Open Sans SemiBold"/>
                <a:sym typeface="Open Sans SemiBold"/>
              </a:rPr>
              <a:t>                       Sujood Boulad</a:t>
            </a:r>
          </a:p>
          <a:p>
            <a:pPr algn="just"/>
            <a:r>
              <a:rPr lang="en" sz="2400" kern="0" dirty="0" smtClean="0">
                <a:solidFill>
                  <a:schemeClr val="tx1"/>
                </a:solidFill>
                <a:latin typeface="Open Sans SemiBold"/>
                <a:ea typeface="Open Sans SemiBold"/>
                <a:cs typeface="Open Sans SemiBold"/>
                <a:sym typeface="Open Sans SemiBold"/>
              </a:rPr>
              <a:t>                       Njoud Safadi </a:t>
            </a:r>
          </a:p>
          <a:p>
            <a:pPr algn="just"/>
            <a:endParaRPr lang="en" sz="2400" kern="0" dirty="0" smtClean="0">
              <a:solidFill>
                <a:schemeClr val="tx1"/>
              </a:solidFill>
              <a:latin typeface="Open Sans SemiBold"/>
              <a:ea typeface="Open Sans SemiBold"/>
              <a:cs typeface="Open Sans SemiBold"/>
              <a:sym typeface="Open Sans SemiBold"/>
            </a:endParaRPr>
          </a:p>
          <a:p>
            <a:pPr algn="l"/>
            <a:r>
              <a:rPr lang="en" sz="2400" kern="0" dirty="0">
                <a:solidFill>
                  <a:schemeClr val="tx1"/>
                </a:solidFill>
                <a:latin typeface="Open Sans SemiBold"/>
                <a:ea typeface="Open Sans SemiBold"/>
                <a:cs typeface="Open Sans SemiBold"/>
                <a:sym typeface="Open Sans SemiBold"/>
              </a:rPr>
              <a:t>Supervised by</a:t>
            </a:r>
            <a:r>
              <a:rPr lang="en" sz="2400" kern="0" dirty="0" smtClean="0">
                <a:solidFill>
                  <a:schemeClr val="tx1"/>
                </a:solidFill>
                <a:latin typeface="Open Sans SemiBold"/>
                <a:ea typeface="Open Sans SemiBold"/>
                <a:cs typeface="Open Sans SemiBold"/>
                <a:sym typeface="Open Sans SemiBold"/>
              </a:rPr>
              <a:t>: Dr.Saed Tarapaih</a:t>
            </a:r>
          </a:p>
          <a:p>
            <a:pPr algn="l"/>
            <a:r>
              <a:rPr lang="en" sz="2400" kern="0" dirty="0">
                <a:solidFill>
                  <a:srgbClr val="595959"/>
                </a:solidFill>
                <a:latin typeface="Open Sans SemiBold"/>
                <a:ea typeface="Open Sans SemiBold"/>
                <a:cs typeface="Open Sans SemiBold"/>
                <a:sym typeface="Open Sans SemiBold"/>
              </a:rPr>
              <a:t> </a:t>
            </a:r>
            <a:r>
              <a:rPr lang="en" sz="2400" kern="0" dirty="0" smtClean="0">
                <a:solidFill>
                  <a:srgbClr val="595959"/>
                </a:solidFill>
                <a:latin typeface="Open Sans SemiBold"/>
                <a:ea typeface="Open Sans SemiBold"/>
                <a:cs typeface="Open Sans SemiBold"/>
                <a:sym typeface="Open Sans SemiBold"/>
              </a:rPr>
              <a:t>                        </a:t>
            </a:r>
            <a:endParaRPr lang="en" sz="2400" kern="0" dirty="0">
              <a:solidFill>
                <a:srgbClr val="595959"/>
              </a:solidFill>
              <a:latin typeface="Open Sans SemiBold"/>
              <a:ea typeface="Open Sans SemiBold"/>
              <a:cs typeface="Open Sans SemiBold"/>
              <a:sym typeface="Open Sans SemiBold"/>
            </a:endParaRPr>
          </a:p>
          <a:p>
            <a:pPr algn="l"/>
            <a:endParaRPr lang="en-US" dirty="0"/>
          </a:p>
        </p:txBody>
      </p:sp>
      <p:pic>
        <p:nvPicPr>
          <p:cNvPr id="4" name="Picture 3"/>
          <p:cNvPicPr>
            <a:picLocks noChangeAspect="1"/>
          </p:cNvPicPr>
          <p:nvPr/>
        </p:nvPicPr>
        <p:blipFill>
          <a:blip r:embed="rId2"/>
          <a:stretch>
            <a:fillRect/>
          </a:stretch>
        </p:blipFill>
        <p:spPr>
          <a:xfrm>
            <a:off x="4305472" y="215263"/>
            <a:ext cx="3560574" cy="20707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104621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8126"/>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ThingSpeak side </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sp>
        <p:nvSpPr>
          <p:cNvPr id="5" name="Content Placeholder 4"/>
          <p:cNvSpPr>
            <a:spLocks noGrp="1"/>
          </p:cNvSpPr>
          <p:nvPr>
            <p:ph idx="1"/>
          </p:nvPr>
        </p:nvSpPr>
        <p:spPr>
          <a:xfrm>
            <a:off x="677334" y="1802675"/>
            <a:ext cx="8596668" cy="4238688"/>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ThingSpeak is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an open-source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IoT platform, used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as the cloud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platform and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API to store all the data collected by the sensors, analyze it, and display it</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a:t>
            </a: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 Data collected from NodeMCU will be sent to ThingSpeak via an HTTP request and API.</a:t>
            </a: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 It has integrated support from the numerical computing software MATLAB from MathWorks</a:t>
            </a: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It is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simple and easy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6502" y="3588812"/>
            <a:ext cx="2857500" cy="2857500"/>
          </a:xfrm>
          <a:prstGeom prst="rect">
            <a:avLst/>
          </a:prstGeom>
        </p:spPr>
      </p:pic>
    </p:spTree>
    <p:extLst>
      <p:ext uri="{BB962C8B-B14F-4D97-AF65-F5344CB8AC3E}">
        <p14:creationId xmlns:p14="http://schemas.microsoft.com/office/powerpoint/2010/main" val="32330517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79566"/>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Procedures</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62594" y="1711234"/>
            <a:ext cx="7929155" cy="1776728"/>
          </a:xfrm>
          <a:prstGeom prst="rect">
            <a:avLst/>
          </a:prstGeom>
          <a:ln>
            <a:solidFill>
              <a:schemeClr val="tx1"/>
            </a:solidFill>
          </a:ln>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2859326" y="4677650"/>
            <a:ext cx="4232684" cy="1620656"/>
          </a:xfrm>
          <a:prstGeom prst="rect">
            <a:avLst/>
          </a:prstGeom>
          <a:ln>
            <a:solidFill>
              <a:schemeClr val="tx1"/>
            </a:solidFill>
          </a:ln>
        </p:spPr>
      </p:pic>
      <p:sp>
        <p:nvSpPr>
          <p:cNvPr id="6" name="Rectangle 5"/>
          <p:cNvSpPr/>
          <p:nvPr/>
        </p:nvSpPr>
        <p:spPr>
          <a:xfrm>
            <a:off x="1162594" y="3710030"/>
            <a:ext cx="4008918" cy="338554"/>
          </a:xfrm>
          <a:prstGeom prst="rect">
            <a:avLst/>
          </a:prstGeom>
        </p:spPr>
        <p:txBody>
          <a:bodyPr wrap="none">
            <a:spAutoFit/>
          </a:bodyPr>
          <a:lstStyle/>
          <a:p>
            <a:r>
              <a:rPr lang="en-US" sz="1600" dirty="0" smtClean="0">
                <a:latin typeface="Open Sans SemiBold" panose="020B0604020202020204" charset="0"/>
                <a:ea typeface="Open Sans SemiBold" panose="020B0604020202020204" charset="0"/>
                <a:cs typeface="Open Sans SemiBold" panose="020B0604020202020204" charset="0"/>
              </a:rPr>
              <a:t>Creating a private channel on ThingSpeak</a:t>
            </a:r>
            <a:endParaRPr lang="en-US" sz="1600" dirty="0">
              <a:latin typeface="Open Sans SemiBold" panose="020B0604020202020204" charset="0"/>
              <a:ea typeface="Open Sans SemiBold" panose="020B0604020202020204" charset="0"/>
              <a:cs typeface="Open Sans SemiBold" panose="020B0604020202020204" charset="0"/>
            </a:endParaRPr>
          </a:p>
        </p:txBody>
      </p:sp>
      <p:sp>
        <p:nvSpPr>
          <p:cNvPr id="7" name="Rectangle 6"/>
          <p:cNvSpPr/>
          <p:nvPr/>
        </p:nvSpPr>
        <p:spPr>
          <a:xfrm>
            <a:off x="996010" y="6298306"/>
            <a:ext cx="6096000" cy="338554"/>
          </a:xfrm>
          <a:prstGeom prst="rect">
            <a:avLst/>
          </a:prstGeom>
        </p:spPr>
        <p:txBody>
          <a:bodyPr>
            <a:spAutoFit/>
          </a:bodyPr>
          <a:lstStyle/>
          <a:p>
            <a:r>
              <a:rPr lang="en-US" sz="1600" dirty="0" smtClean="0">
                <a:latin typeface="Open Sans SemiBold" panose="020B0604020202020204" charset="0"/>
                <a:ea typeface="Open Sans SemiBold" panose="020B0604020202020204" charset="0"/>
                <a:cs typeface="Open Sans SemiBold" panose="020B0604020202020204" charset="0"/>
              </a:rPr>
              <a:t>unique ID is set to the channel and an API key was generated</a:t>
            </a:r>
            <a:endParaRPr lang="en-US" sz="1600"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2389099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98882" y="583417"/>
            <a:ext cx="5231172" cy="5690383"/>
          </a:xfrm>
          <a:prstGeom prst="rect">
            <a:avLst/>
          </a:prstGeom>
          <a:ln>
            <a:solidFill>
              <a:schemeClr val="tx1"/>
            </a:solidFill>
          </a:ln>
        </p:spPr>
      </p:pic>
      <p:sp>
        <p:nvSpPr>
          <p:cNvPr id="5" name="Rectangle 4"/>
          <p:cNvSpPr/>
          <p:nvPr/>
        </p:nvSpPr>
        <p:spPr>
          <a:xfrm>
            <a:off x="6096000" y="2782278"/>
            <a:ext cx="3582572" cy="646331"/>
          </a:xfrm>
          <a:prstGeom prst="rect">
            <a:avLst/>
          </a:prstGeom>
        </p:spPr>
        <p:txBody>
          <a:bodyPr wrap="square">
            <a:spAutoFit/>
          </a:bodyPr>
          <a:lstStyle/>
          <a:p>
            <a:r>
              <a:rPr lang="en-US" dirty="0"/>
              <a:t>S</a:t>
            </a:r>
            <a:r>
              <a:rPr lang="en-US" dirty="0" smtClean="0">
                <a:latin typeface="Open Sans SemiBold" panose="020B0604020202020204" charset="0"/>
                <a:ea typeface="Open Sans SemiBold" panose="020B0604020202020204" charset="0"/>
                <a:cs typeface="Open Sans SemiBold" panose="020B0604020202020204" charset="0"/>
              </a:rPr>
              <a:t>et three fields for our channel for each sensor measurements.</a:t>
            </a:r>
            <a:endParaRPr lang="en-US"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3857452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765296"/>
            <a:ext cx="8976117" cy="1593666"/>
          </a:xfrm>
        </p:spPr>
        <p:txBody>
          <a:bodyPr>
            <a:normAutofit/>
          </a:bodyPr>
          <a:lstStyle/>
          <a:p>
            <a:pPr marL="0" indent="0">
              <a:buNone/>
            </a:pPr>
            <a:endParaRPr lang="en-US" dirty="0"/>
          </a:p>
          <a:p>
            <a:r>
              <a:rPr lang="en-US" dirty="0">
                <a:solidFill>
                  <a:schemeClr val="tx1"/>
                </a:solidFill>
                <a:latin typeface="Open Sans SemiBold" panose="020B0604020202020204" charset="0"/>
                <a:ea typeface="Open Sans SemiBold" panose="020B0604020202020204" charset="0"/>
                <a:cs typeface="Open Sans SemiBold" panose="020B0604020202020204" charset="0"/>
              </a:rPr>
              <a:t>The Measurement channel here is as a monitoring station for the construction site environment which can be used to detect hazardous events for a quick response</a:t>
            </a:r>
            <a:endParaRPr lang="en-US" dirty="0" smtClean="0">
              <a:solidFill>
                <a:schemeClr val="tx1"/>
              </a:solidFill>
              <a:latin typeface="Open Sans SemiBold" panose="020B0604020202020204" charset="0"/>
              <a:ea typeface="Open Sans SemiBold" panose="020B0604020202020204" charset="0"/>
              <a:cs typeface="Open Sans SemiBold" panose="020B0604020202020204"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286001" y="1052854"/>
            <a:ext cx="5159828" cy="2006463"/>
          </a:xfrm>
          <a:prstGeom prst="rect">
            <a:avLst/>
          </a:prstGeom>
          <a:ln>
            <a:solidFill>
              <a:schemeClr val="tx1"/>
            </a:solidFill>
          </a:ln>
        </p:spPr>
      </p:pic>
      <p:sp>
        <p:nvSpPr>
          <p:cNvPr id="5" name="Rectangle 4"/>
          <p:cNvSpPr/>
          <p:nvPr/>
        </p:nvSpPr>
        <p:spPr>
          <a:xfrm>
            <a:off x="862150" y="3328400"/>
            <a:ext cx="9684010" cy="338554"/>
          </a:xfrm>
          <a:prstGeom prst="rect">
            <a:avLst/>
          </a:prstGeom>
        </p:spPr>
        <p:txBody>
          <a:bodyPr wrap="square">
            <a:spAutoFit/>
          </a:bodyPr>
          <a:lstStyle/>
          <a:p>
            <a:r>
              <a:rPr lang="en-US" sz="1600" dirty="0" smtClean="0">
                <a:latin typeface="Open Sans SemiBold" panose="020B0604020202020204" charset="0"/>
                <a:ea typeface="Open Sans SemiBold" panose="020B0604020202020204" charset="0"/>
                <a:cs typeface="Open Sans SemiBold" panose="020B0604020202020204" charset="0"/>
              </a:rPr>
              <a:t>Set the range for the first channel(Temperature) and indicates the hazardous levels by colors</a:t>
            </a:r>
            <a:endParaRPr lang="en-US" sz="1600" dirty="0">
              <a:latin typeface="Open Sans SemiBold" panose="020B0604020202020204" charset="0"/>
              <a:ea typeface="Open Sans SemiBold" panose="020B0604020202020204" charset="0"/>
              <a:cs typeface="Open Sans SemiBold" panose="020B0604020202020204" charset="0"/>
            </a:endParaRPr>
          </a:p>
        </p:txBody>
      </p:sp>
      <p:sp>
        <p:nvSpPr>
          <p:cNvPr id="6" name="Rectangle 5"/>
          <p:cNvSpPr/>
          <p:nvPr/>
        </p:nvSpPr>
        <p:spPr>
          <a:xfrm>
            <a:off x="862150" y="4062548"/>
            <a:ext cx="5107576" cy="338554"/>
          </a:xfrm>
          <a:prstGeom prst="rect">
            <a:avLst/>
          </a:prstGeom>
        </p:spPr>
        <p:txBody>
          <a:bodyPr wrap="square">
            <a:spAutoFit/>
          </a:bodyPr>
          <a:lstStyle/>
          <a:p>
            <a:r>
              <a:rPr lang="en-US" sz="1600" dirty="0" smtClean="0">
                <a:latin typeface="Open Sans SemiBold" panose="020B0604020202020204" charset="0"/>
                <a:ea typeface="Open Sans SemiBold" panose="020B0604020202020204" charset="0"/>
                <a:cs typeface="Open Sans SemiBold" panose="020B0604020202020204" charset="0"/>
              </a:rPr>
              <a:t>* And so on for the rest of channels for each sensor.</a:t>
            </a:r>
            <a:endParaRPr lang="en-US" sz="1600"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871023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27314"/>
          </a:xfrm>
        </p:spPr>
        <p:txBody>
          <a:bodyPr/>
          <a:lstStyle/>
          <a:p>
            <a:r>
              <a:rPr lang="en-US" dirty="0">
                <a:solidFill>
                  <a:schemeClr val="tx1"/>
                </a:solidFill>
                <a:latin typeface="Open Sans SemiBold" panose="020B0604020202020204" charset="0"/>
                <a:ea typeface="Open Sans SemiBold" panose="020B0604020202020204" charset="0"/>
                <a:cs typeface="Open Sans SemiBold" panose="020B0604020202020204" charset="0"/>
              </a:rPr>
              <a:t>System block diagram</a:t>
            </a: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573" b="4542"/>
          <a:stretch/>
        </p:blipFill>
        <p:spPr>
          <a:xfrm>
            <a:off x="246259" y="1599400"/>
            <a:ext cx="9544875" cy="4265823"/>
          </a:xfrm>
        </p:spPr>
      </p:pic>
    </p:spTree>
    <p:extLst>
      <p:ext uri="{BB962C8B-B14F-4D97-AF65-F5344CB8AC3E}">
        <p14:creationId xmlns:p14="http://schemas.microsoft.com/office/powerpoint/2010/main" val="3404742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61066"/>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Results and Discussion</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pic>
        <p:nvPicPr>
          <p:cNvPr id="4" name="صورة 1" descr="C:\Users\MOhammed\Downloads\1.PNG"/>
          <p:cNvPicPr/>
          <p:nvPr/>
        </p:nvPicPr>
        <p:blipFill>
          <a:blip r:embed="rId2">
            <a:extLst>
              <a:ext uri="{28A0092B-C50C-407E-A947-70E740481C1C}">
                <a14:useLocalDpi xmlns:a14="http://schemas.microsoft.com/office/drawing/2010/main" val="0"/>
              </a:ext>
            </a:extLst>
          </a:blip>
          <a:srcRect/>
          <a:stretch>
            <a:fillRect/>
          </a:stretch>
        </p:blipFill>
        <p:spPr bwMode="auto">
          <a:xfrm>
            <a:off x="351692" y="1860143"/>
            <a:ext cx="5474342" cy="3640324"/>
          </a:xfrm>
          <a:prstGeom prst="rect">
            <a:avLst/>
          </a:prstGeom>
          <a:noFill/>
          <a:ln>
            <a:solidFill>
              <a:schemeClr val="tx1"/>
            </a:solidFill>
          </a:ln>
        </p:spPr>
      </p:pic>
      <p:pic>
        <p:nvPicPr>
          <p:cNvPr id="5" name="صورة 4" descr="C:\Users\MOhammed\Downloads\4.PNG"/>
          <p:cNvPicPr/>
          <p:nvPr/>
        </p:nvPicPr>
        <p:blipFill>
          <a:blip r:embed="rId3">
            <a:extLst>
              <a:ext uri="{28A0092B-C50C-407E-A947-70E740481C1C}">
                <a14:useLocalDpi xmlns:a14="http://schemas.microsoft.com/office/drawing/2010/main" val="0"/>
              </a:ext>
            </a:extLst>
          </a:blip>
          <a:srcRect/>
          <a:stretch>
            <a:fillRect/>
          </a:stretch>
        </p:blipFill>
        <p:spPr bwMode="auto">
          <a:xfrm>
            <a:off x="6507039" y="1860143"/>
            <a:ext cx="5155077" cy="3640324"/>
          </a:xfrm>
          <a:prstGeom prst="rect">
            <a:avLst/>
          </a:prstGeom>
          <a:noFill/>
          <a:ln>
            <a:solidFill>
              <a:schemeClr val="tx1"/>
            </a:solidFill>
          </a:ln>
        </p:spPr>
      </p:pic>
      <p:sp>
        <p:nvSpPr>
          <p:cNvPr id="6" name="Rectangle 5"/>
          <p:cNvSpPr/>
          <p:nvPr/>
        </p:nvSpPr>
        <p:spPr>
          <a:xfrm>
            <a:off x="1564991" y="5657878"/>
            <a:ext cx="3638304" cy="338554"/>
          </a:xfrm>
          <a:prstGeom prst="rect">
            <a:avLst/>
          </a:prstGeom>
        </p:spPr>
        <p:txBody>
          <a:bodyPr wrap="none">
            <a:spAutoFit/>
          </a:bodyPr>
          <a:lstStyle/>
          <a:p>
            <a:r>
              <a:rPr lang="en-US" sz="1600" dirty="0" smtClean="0">
                <a:latin typeface="Open Sans SemiBold" panose="020B0604020202020204" charset="0"/>
                <a:ea typeface="Open Sans SemiBold" panose="020B0604020202020204" charset="0"/>
                <a:cs typeface="Open Sans SemiBold" panose="020B0604020202020204" charset="0"/>
              </a:rPr>
              <a:t>Obtained Temperature </a:t>
            </a:r>
            <a:r>
              <a:rPr lang="en-US" sz="1600" dirty="0">
                <a:latin typeface="Open Sans SemiBold" panose="020B0604020202020204" charset="0"/>
                <a:ea typeface="Open Sans SemiBold" panose="020B0604020202020204" charset="0"/>
                <a:cs typeface="Open Sans SemiBold" panose="020B0604020202020204" charset="0"/>
              </a:rPr>
              <a:t>M</a:t>
            </a:r>
            <a:r>
              <a:rPr lang="en-US" sz="1600" dirty="0" smtClean="0">
                <a:latin typeface="Open Sans SemiBold" panose="020B0604020202020204" charset="0"/>
                <a:ea typeface="Open Sans SemiBold" panose="020B0604020202020204" charset="0"/>
                <a:cs typeface="Open Sans SemiBold" panose="020B0604020202020204" charset="0"/>
              </a:rPr>
              <a:t>easurements</a:t>
            </a:r>
            <a:endParaRPr lang="en-US" sz="1600" dirty="0">
              <a:latin typeface="Open Sans SemiBold" panose="020B0604020202020204" charset="0"/>
              <a:ea typeface="Open Sans SemiBold" panose="020B0604020202020204" charset="0"/>
              <a:cs typeface="Open Sans SemiBold" panose="020B0604020202020204" charset="0"/>
            </a:endParaRPr>
          </a:p>
        </p:txBody>
      </p:sp>
      <p:sp>
        <p:nvSpPr>
          <p:cNvPr id="7" name="Rectangle 6"/>
          <p:cNvSpPr/>
          <p:nvPr/>
        </p:nvSpPr>
        <p:spPr>
          <a:xfrm>
            <a:off x="6836742" y="5674611"/>
            <a:ext cx="3165387" cy="338554"/>
          </a:xfrm>
          <a:prstGeom prst="rect">
            <a:avLst/>
          </a:prstGeom>
        </p:spPr>
        <p:txBody>
          <a:bodyPr wrap="square">
            <a:spAutoFit/>
          </a:bodyPr>
          <a:lstStyle/>
          <a:p>
            <a:r>
              <a:rPr lang="en-US" sz="1600" dirty="0" smtClean="0">
                <a:latin typeface="Open Sans SemiBold" panose="020B0604020202020204" charset="0"/>
                <a:ea typeface="Open Sans SemiBold" panose="020B0604020202020204" charset="0"/>
                <a:cs typeface="Open Sans SemiBold" panose="020B0604020202020204" charset="0"/>
              </a:rPr>
              <a:t>Temperature severity levels </a:t>
            </a:r>
            <a:endParaRPr lang="en-US" sz="1600"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2768224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2" descr="C:\Users\MOhammed\Downloads\2.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39483" y="520505"/>
            <a:ext cx="8074855" cy="4909625"/>
          </a:xfrm>
          <a:prstGeom prst="rect">
            <a:avLst/>
          </a:prstGeom>
          <a:noFill/>
          <a:ln>
            <a:solidFill>
              <a:schemeClr val="tx1"/>
            </a:solidFill>
          </a:ln>
        </p:spPr>
      </p:pic>
      <p:sp>
        <p:nvSpPr>
          <p:cNvPr id="5" name="Rectangle 4"/>
          <p:cNvSpPr/>
          <p:nvPr/>
        </p:nvSpPr>
        <p:spPr>
          <a:xfrm>
            <a:off x="3406924" y="5665708"/>
            <a:ext cx="3736920" cy="369332"/>
          </a:xfrm>
          <a:prstGeom prst="rect">
            <a:avLst/>
          </a:prstGeom>
        </p:spPr>
        <p:txBody>
          <a:bodyPr wrap="none">
            <a:spAutoFit/>
          </a:bodyPr>
          <a:lstStyle/>
          <a:p>
            <a:r>
              <a:rPr lang="en-US" dirty="0" smtClean="0">
                <a:latin typeface="Open Sans SemiBold" panose="020B0604020202020204" charset="0"/>
                <a:ea typeface="Open Sans SemiBold" panose="020B0604020202020204" charset="0"/>
                <a:cs typeface="Open Sans SemiBold" panose="020B0604020202020204" charset="0"/>
              </a:rPr>
              <a:t>Obtained Humidity </a:t>
            </a:r>
            <a:r>
              <a:rPr lang="en-US" dirty="0">
                <a:latin typeface="Open Sans SemiBold" panose="020B0604020202020204" charset="0"/>
                <a:ea typeface="Open Sans SemiBold" panose="020B0604020202020204" charset="0"/>
                <a:cs typeface="Open Sans SemiBold" panose="020B0604020202020204" charset="0"/>
              </a:rPr>
              <a:t>M</a:t>
            </a:r>
            <a:r>
              <a:rPr lang="en-US" dirty="0" smtClean="0">
                <a:latin typeface="Open Sans SemiBold" panose="020B0604020202020204" charset="0"/>
                <a:ea typeface="Open Sans SemiBold" panose="020B0604020202020204" charset="0"/>
                <a:cs typeface="Open Sans SemiBold" panose="020B0604020202020204" charset="0"/>
              </a:rPr>
              <a:t>easurements </a:t>
            </a:r>
            <a:endParaRPr lang="en-US"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24626866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C:\Users\MOhammed\Downloads\3.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2880" y="647114"/>
            <a:ext cx="5653806" cy="4251995"/>
          </a:xfrm>
          <a:prstGeom prst="rect">
            <a:avLst/>
          </a:prstGeom>
          <a:noFill/>
          <a:ln>
            <a:solidFill>
              <a:schemeClr val="tx1"/>
            </a:solidFill>
          </a:ln>
        </p:spPr>
      </p:pic>
      <p:pic>
        <p:nvPicPr>
          <p:cNvPr id="5" name="صورة 5" descr="C:\Users\MOhammed\Downloads\5.PNG"/>
          <p:cNvPicPr/>
          <p:nvPr/>
        </p:nvPicPr>
        <p:blipFill>
          <a:blip r:embed="rId3">
            <a:extLst>
              <a:ext uri="{28A0092B-C50C-407E-A947-70E740481C1C}">
                <a14:useLocalDpi xmlns:a14="http://schemas.microsoft.com/office/drawing/2010/main" val="0"/>
              </a:ext>
            </a:extLst>
          </a:blip>
          <a:srcRect/>
          <a:stretch>
            <a:fillRect/>
          </a:stretch>
        </p:blipFill>
        <p:spPr bwMode="auto">
          <a:xfrm>
            <a:off x="6217920" y="647114"/>
            <a:ext cx="5514535" cy="4251995"/>
          </a:xfrm>
          <a:prstGeom prst="rect">
            <a:avLst/>
          </a:prstGeom>
          <a:noFill/>
          <a:ln>
            <a:solidFill>
              <a:schemeClr val="tx1"/>
            </a:solidFill>
          </a:ln>
        </p:spPr>
      </p:pic>
      <p:sp>
        <p:nvSpPr>
          <p:cNvPr id="6" name="Rectangle 5"/>
          <p:cNvSpPr/>
          <p:nvPr/>
        </p:nvSpPr>
        <p:spPr>
          <a:xfrm>
            <a:off x="7728794" y="5073134"/>
            <a:ext cx="1906291" cy="338554"/>
          </a:xfrm>
          <a:prstGeom prst="rect">
            <a:avLst/>
          </a:prstGeom>
        </p:spPr>
        <p:txBody>
          <a:bodyPr wrap="none">
            <a:spAutoFit/>
          </a:bodyPr>
          <a:lstStyle/>
          <a:p>
            <a:r>
              <a:rPr lang="en-US" sz="1600" dirty="0" smtClean="0">
                <a:latin typeface="Open Sans SemiBold" panose="020B0604020202020204" charset="0"/>
                <a:ea typeface="Open Sans SemiBold" panose="020B0604020202020204" charset="0"/>
                <a:cs typeface="Open Sans SemiBold" panose="020B0604020202020204" charset="0"/>
              </a:rPr>
              <a:t>Gas severity levels</a:t>
            </a:r>
            <a:endParaRPr lang="en-US" sz="1600" dirty="0">
              <a:latin typeface="Open Sans SemiBold" panose="020B0604020202020204" charset="0"/>
              <a:ea typeface="Open Sans SemiBold" panose="020B0604020202020204" charset="0"/>
              <a:cs typeface="Open Sans SemiBold" panose="020B0604020202020204" charset="0"/>
            </a:endParaRPr>
          </a:p>
        </p:txBody>
      </p:sp>
      <p:sp>
        <p:nvSpPr>
          <p:cNvPr id="7" name="Rectangle 6"/>
          <p:cNvSpPr/>
          <p:nvPr/>
        </p:nvSpPr>
        <p:spPr>
          <a:xfrm>
            <a:off x="1576538" y="5073134"/>
            <a:ext cx="2866490" cy="338554"/>
          </a:xfrm>
          <a:prstGeom prst="rect">
            <a:avLst/>
          </a:prstGeom>
        </p:spPr>
        <p:txBody>
          <a:bodyPr wrap="none">
            <a:spAutoFit/>
          </a:bodyPr>
          <a:lstStyle/>
          <a:p>
            <a:r>
              <a:rPr lang="en-US" sz="1600" dirty="0" smtClean="0">
                <a:latin typeface="Open Sans SemiBold" panose="020B0604020202020204" charset="0"/>
                <a:ea typeface="Open Sans SemiBold" panose="020B0604020202020204" charset="0"/>
                <a:cs typeface="Open Sans SemiBold" panose="020B0604020202020204" charset="0"/>
              </a:rPr>
              <a:t>Obtained Gas </a:t>
            </a:r>
            <a:r>
              <a:rPr lang="en-US" sz="1600" dirty="0">
                <a:latin typeface="Open Sans SemiBold" panose="020B0604020202020204" charset="0"/>
                <a:ea typeface="Open Sans SemiBold" panose="020B0604020202020204" charset="0"/>
                <a:cs typeface="Open Sans SemiBold" panose="020B0604020202020204" charset="0"/>
              </a:rPr>
              <a:t>M</a:t>
            </a:r>
            <a:r>
              <a:rPr lang="en-US" sz="1600" dirty="0" smtClean="0">
                <a:latin typeface="Open Sans SemiBold" panose="020B0604020202020204" charset="0"/>
                <a:ea typeface="Open Sans SemiBold" panose="020B0604020202020204" charset="0"/>
                <a:cs typeface="Open Sans SemiBold" panose="020B0604020202020204" charset="0"/>
              </a:rPr>
              <a:t>easurements</a:t>
            </a:r>
            <a:endParaRPr lang="en-US" sz="1600"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13341870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9" descr="C:\Users\MOhammed\Downloads\9.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82689" y="353478"/>
            <a:ext cx="5013533" cy="6075457"/>
          </a:xfrm>
          <a:prstGeom prst="rect">
            <a:avLst/>
          </a:prstGeom>
          <a:noFill/>
          <a:ln>
            <a:solidFill>
              <a:schemeClr val="tx1"/>
            </a:solidFill>
          </a:ln>
        </p:spPr>
      </p:pic>
      <p:sp>
        <p:nvSpPr>
          <p:cNvPr id="5" name="Rectangle 4"/>
          <p:cNvSpPr/>
          <p:nvPr/>
        </p:nvSpPr>
        <p:spPr>
          <a:xfrm>
            <a:off x="7565732" y="3206540"/>
            <a:ext cx="1620957" cy="369332"/>
          </a:xfrm>
          <a:prstGeom prst="rect">
            <a:avLst/>
          </a:prstGeom>
        </p:spPr>
        <p:txBody>
          <a:bodyPr wrap="none">
            <a:spAutoFit/>
          </a:bodyPr>
          <a:lstStyle/>
          <a:p>
            <a:r>
              <a:rPr lang="en-US" dirty="0">
                <a:latin typeface="Open Sans SemiBold" panose="020B0604020202020204" charset="0"/>
                <a:ea typeface="Open Sans SemiBold" panose="020B0604020202020204" charset="0"/>
                <a:cs typeface="Open Sans SemiBold" panose="020B0604020202020204" charset="0"/>
              </a:rPr>
              <a:t>E</a:t>
            </a:r>
            <a:r>
              <a:rPr lang="en-US" dirty="0" smtClean="0">
                <a:latin typeface="Open Sans SemiBold" panose="020B0604020202020204" charset="0"/>
                <a:ea typeface="Open Sans SemiBold" panose="020B0604020202020204" charset="0"/>
                <a:cs typeface="Open Sans SemiBold" panose="020B0604020202020204" charset="0"/>
              </a:rPr>
              <a:t>xported data</a:t>
            </a:r>
            <a:endParaRPr lang="en-US"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9636493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860" y="173502"/>
            <a:ext cx="8596668" cy="644434"/>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SWOT Analysis</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3717" y="866110"/>
            <a:ext cx="6963508" cy="6014954"/>
          </a:xfrm>
        </p:spPr>
      </p:pic>
    </p:spTree>
    <p:extLst>
      <p:ext uri="{BB962C8B-B14F-4D97-AF65-F5344CB8AC3E}">
        <p14:creationId xmlns:p14="http://schemas.microsoft.com/office/powerpoint/2010/main" val="21120895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8126"/>
          </a:xfrm>
        </p:spPr>
        <p:txBody>
          <a:bodyPr/>
          <a:lstStyle/>
          <a:p>
            <a:r>
              <a:rPr lang="en" b="1" dirty="0">
                <a:solidFill>
                  <a:schemeClr val="tx1"/>
                </a:solidFill>
                <a:latin typeface="Open Sans SemiBold"/>
                <a:ea typeface="Open Sans SemiBold"/>
                <a:cs typeface="Open Sans SemiBold"/>
                <a:sym typeface="Open Sans SemiBold"/>
              </a:rPr>
              <a:t>Outline</a:t>
            </a:r>
            <a:endParaRPr lang="en-US" b="1" dirty="0">
              <a:solidFill>
                <a:schemeClr val="tx1"/>
              </a:solidFill>
            </a:endParaRPr>
          </a:p>
        </p:txBody>
      </p:sp>
      <p:sp>
        <p:nvSpPr>
          <p:cNvPr id="3" name="Content Placeholder 2"/>
          <p:cNvSpPr>
            <a:spLocks noGrp="1"/>
          </p:cNvSpPr>
          <p:nvPr>
            <p:ph idx="1"/>
          </p:nvPr>
        </p:nvSpPr>
        <p:spPr>
          <a:xfrm>
            <a:off x="677334" y="1645919"/>
            <a:ext cx="7957215" cy="4445391"/>
          </a:xfrm>
        </p:spPr>
        <p:txBody>
          <a:bodyPr>
            <a:normAutofit/>
          </a:bodyPr>
          <a:lstStyle/>
          <a:p>
            <a:pPr marL="457200" lvl="0" indent="-355600">
              <a:spcBef>
                <a:spcPts val="0"/>
              </a:spcBef>
              <a:buSzPts val="2000"/>
              <a:buFont typeface="Open Sans SemiBold"/>
              <a:buChar char="-"/>
            </a:pPr>
            <a:r>
              <a:rPr lang="en-US" sz="2400" dirty="0" smtClean="0">
                <a:solidFill>
                  <a:schemeClr val="tx1"/>
                </a:solidFill>
                <a:latin typeface="Open Sans SemiBold"/>
                <a:ea typeface="Open Sans SemiBold"/>
                <a:cs typeface="Open Sans SemiBold"/>
                <a:sym typeface="Open Sans SemiBold"/>
              </a:rPr>
              <a:t>Introduction</a:t>
            </a:r>
          </a:p>
          <a:p>
            <a:pPr marL="457200" lvl="0" indent="-355600">
              <a:spcBef>
                <a:spcPts val="0"/>
              </a:spcBef>
              <a:buSzPts val="2000"/>
              <a:buFont typeface="Open Sans SemiBold"/>
              <a:buChar char="-"/>
            </a:pPr>
            <a:r>
              <a:rPr lang="en-US" sz="2400" dirty="0" smtClean="0">
                <a:solidFill>
                  <a:schemeClr val="tx1"/>
                </a:solidFill>
                <a:latin typeface="Open Sans SemiBold"/>
                <a:ea typeface="Open Sans SemiBold"/>
                <a:cs typeface="Open Sans SemiBold"/>
                <a:sym typeface="Open Sans SemiBold"/>
              </a:rPr>
              <a:t>What is IoT?</a:t>
            </a:r>
          </a:p>
          <a:p>
            <a:pPr marL="457200" lvl="0" indent="-355600">
              <a:spcBef>
                <a:spcPts val="0"/>
              </a:spcBef>
              <a:buSzPts val="2000"/>
              <a:buFont typeface="Open Sans SemiBold"/>
              <a:buChar char="-"/>
            </a:pPr>
            <a:r>
              <a:rPr lang="en-US" sz="2400" dirty="0" smtClean="0">
                <a:solidFill>
                  <a:schemeClr val="tx1"/>
                </a:solidFill>
                <a:latin typeface="Open Sans SemiBold"/>
                <a:ea typeface="Open Sans SemiBold"/>
                <a:cs typeface="Open Sans SemiBold"/>
                <a:sym typeface="Open Sans SemiBold"/>
              </a:rPr>
              <a:t>Statistics</a:t>
            </a:r>
          </a:p>
          <a:p>
            <a:pPr marL="457200" lvl="0" indent="-355600">
              <a:spcBef>
                <a:spcPts val="0"/>
              </a:spcBef>
              <a:buSzPts val="2000"/>
              <a:buFont typeface="Open Sans SemiBold"/>
              <a:buChar char="-"/>
            </a:pPr>
            <a:r>
              <a:rPr lang="en-US" sz="2400" dirty="0" smtClean="0">
                <a:solidFill>
                  <a:schemeClr val="tx1"/>
                </a:solidFill>
                <a:latin typeface="Open Sans SemiBold"/>
                <a:ea typeface="Open Sans SemiBold"/>
                <a:cs typeface="Open Sans SemiBold"/>
                <a:sym typeface="Open Sans SemiBold"/>
              </a:rPr>
              <a:t>Main Features</a:t>
            </a:r>
            <a:endParaRPr lang="en-US" sz="2400" dirty="0">
              <a:solidFill>
                <a:schemeClr val="tx1"/>
              </a:solidFill>
              <a:latin typeface="Open Sans SemiBold"/>
              <a:ea typeface="Open Sans SemiBold"/>
              <a:cs typeface="Open Sans SemiBold"/>
              <a:sym typeface="Open Sans SemiBold"/>
            </a:endParaRPr>
          </a:p>
          <a:p>
            <a:pPr marL="457200" lvl="0" indent="-355600">
              <a:spcBef>
                <a:spcPts val="0"/>
              </a:spcBef>
              <a:buSzPts val="2000"/>
              <a:buFont typeface="Open Sans SemiBold"/>
              <a:buChar char="-"/>
            </a:pPr>
            <a:r>
              <a:rPr lang="en-US" sz="2400" dirty="0" smtClean="0">
                <a:solidFill>
                  <a:schemeClr val="tx1"/>
                </a:solidFill>
                <a:latin typeface="Open Sans SemiBold"/>
                <a:ea typeface="Open Sans SemiBold"/>
                <a:cs typeface="Open Sans SemiBold"/>
                <a:sym typeface="Open Sans SemiBold"/>
              </a:rPr>
              <a:t>Main Tools</a:t>
            </a:r>
          </a:p>
          <a:p>
            <a:pPr marL="457200" lvl="0" indent="-355600">
              <a:spcBef>
                <a:spcPts val="0"/>
              </a:spcBef>
              <a:buSzPts val="2000"/>
              <a:buFont typeface="Open Sans SemiBold"/>
              <a:buChar char="-"/>
            </a:pPr>
            <a:r>
              <a:rPr lang="en-US" sz="2400" dirty="0">
                <a:solidFill>
                  <a:schemeClr val="tx1"/>
                </a:solidFill>
                <a:latin typeface="Open Sans SemiBold"/>
                <a:ea typeface="Open Sans SemiBold"/>
                <a:cs typeface="Open Sans SemiBold"/>
                <a:sym typeface="Open Sans SemiBold"/>
              </a:rPr>
              <a:t>T</a:t>
            </a:r>
            <a:r>
              <a:rPr lang="en-US" sz="2400" dirty="0" smtClean="0">
                <a:solidFill>
                  <a:schemeClr val="tx1"/>
                </a:solidFill>
                <a:latin typeface="Open Sans SemiBold"/>
                <a:ea typeface="Open Sans SemiBold"/>
                <a:cs typeface="Open Sans SemiBold"/>
                <a:sym typeface="Open Sans SemiBold"/>
              </a:rPr>
              <a:t>hingSpeak Side </a:t>
            </a:r>
          </a:p>
          <a:p>
            <a:pPr marL="457200" lvl="0" indent="-355600">
              <a:spcBef>
                <a:spcPts val="0"/>
              </a:spcBef>
              <a:buSzPts val="2000"/>
              <a:buFont typeface="Open Sans SemiBold"/>
              <a:buChar char="-"/>
            </a:pPr>
            <a:r>
              <a:rPr lang="en-US" sz="2400" dirty="0" smtClean="0">
                <a:solidFill>
                  <a:schemeClr val="tx1"/>
                </a:solidFill>
                <a:latin typeface="Open Sans SemiBold"/>
                <a:ea typeface="Open Sans SemiBold"/>
                <a:cs typeface="Open Sans SemiBold"/>
                <a:sym typeface="Open Sans SemiBold"/>
              </a:rPr>
              <a:t>Results and Discussion</a:t>
            </a:r>
            <a:endParaRPr lang="en-US" sz="2400" dirty="0">
              <a:solidFill>
                <a:schemeClr val="tx1"/>
              </a:solidFill>
              <a:latin typeface="Open Sans SemiBold"/>
              <a:ea typeface="Open Sans SemiBold"/>
              <a:cs typeface="Open Sans SemiBold"/>
              <a:sym typeface="Open Sans SemiBold"/>
            </a:endParaRPr>
          </a:p>
          <a:p>
            <a:pPr marL="457200" lvl="0" indent="-355600">
              <a:spcBef>
                <a:spcPts val="0"/>
              </a:spcBef>
              <a:buSzPts val="2000"/>
              <a:buFont typeface="Open Sans SemiBold"/>
              <a:buChar char="-"/>
            </a:pPr>
            <a:r>
              <a:rPr lang="en-US" sz="2400" dirty="0" smtClean="0">
                <a:solidFill>
                  <a:schemeClr val="tx1"/>
                </a:solidFill>
                <a:latin typeface="Open Sans SemiBold"/>
                <a:ea typeface="Open Sans SemiBold"/>
                <a:cs typeface="Open Sans SemiBold"/>
                <a:sym typeface="Open Sans SemiBold"/>
              </a:rPr>
              <a:t>SWOT Analysis</a:t>
            </a:r>
            <a:endParaRPr lang="en-US" sz="2400" dirty="0">
              <a:solidFill>
                <a:schemeClr val="tx1"/>
              </a:solidFill>
              <a:latin typeface="Open Sans SemiBold"/>
              <a:ea typeface="Open Sans SemiBold"/>
              <a:cs typeface="Open Sans SemiBold"/>
              <a:sym typeface="Open Sans SemiBold"/>
            </a:endParaRPr>
          </a:p>
          <a:p>
            <a:pPr marL="457200" lvl="0" indent="-355600">
              <a:spcBef>
                <a:spcPts val="0"/>
              </a:spcBef>
              <a:buSzPts val="2000"/>
              <a:buFont typeface="Open Sans SemiBold"/>
              <a:buChar char="-"/>
            </a:pPr>
            <a:r>
              <a:rPr lang="en-US" sz="2400" dirty="0" smtClean="0">
                <a:solidFill>
                  <a:schemeClr val="tx1"/>
                </a:solidFill>
                <a:latin typeface="Open Sans SemiBold"/>
                <a:ea typeface="Open Sans SemiBold"/>
                <a:cs typeface="Open Sans SemiBold"/>
                <a:sym typeface="Open Sans SemiBold"/>
              </a:rPr>
              <a:t>Future Work </a:t>
            </a:r>
          </a:p>
          <a:p>
            <a:pPr marL="457200" lvl="0" indent="-355600">
              <a:spcBef>
                <a:spcPts val="0"/>
              </a:spcBef>
              <a:buSzPts val="2000"/>
              <a:buFont typeface="Open Sans SemiBold"/>
              <a:buChar char="-"/>
            </a:pPr>
            <a:r>
              <a:rPr lang="en-US" sz="2400" dirty="0" smtClean="0">
                <a:solidFill>
                  <a:schemeClr val="tx1"/>
                </a:solidFill>
                <a:latin typeface="Open Sans SemiBold"/>
                <a:ea typeface="Open Sans SemiBold"/>
                <a:cs typeface="Open Sans SemiBold"/>
                <a:sym typeface="Open Sans SemiBold"/>
              </a:rPr>
              <a:t>Demo</a:t>
            </a:r>
            <a:endParaRPr lang="en-US" sz="2400" dirty="0">
              <a:solidFill>
                <a:schemeClr val="tx1"/>
              </a:solidFill>
              <a:latin typeface="Open Sans SemiBold"/>
              <a:ea typeface="Open Sans SemiBold"/>
              <a:cs typeface="Open Sans SemiBold"/>
              <a:sym typeface="Open Sans SemiBold"/>
            </a:endParaRPr>
          </a:p>
          <a:p>
            <a:endParaRPr lang="en-US" dirty="0"/>
          </a:p>
        </p:txBody>
      </p:sp>
    </p:spTree>
    <p:extLst>
      <p:ext uri="{BB962C8B-B14F-4D97-AF65-F5344CB8AC3E}">
        <p14:creationId xmlns:p14="http://schemas.microsoft.com/office/powerpoint/2010/main" val="229378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14251"/>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Future Work </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sp>
        <p:nvSpPr>
          <p:cNvPr id="3" name="Content Placeholder 2"/>
          <p:cNvSpPr>
            <a:spLocks noGrp="1"/>
          </p:cNvSpPr>
          <p:nvPr>
            <p:ph idx="1"/>
          </p:nvPr>
        </p:nvSpPr>
        <p:spPr>
          <a:xfrm>
            <a:off x="677334" y="1716452"/>
            <a:ext cx="8596668" cy="3880773"/>
          </a:xfrm>
        </p:spPr>
        <p:txBody>
          <a:bodyPr/>
          <a:lstStyle/>
          <a:p>
            <a:r>
              <a:rPr lang="en-US" dirty="0">
                <a:solidFill>
                  <a:schemeClr val="tx1"/>
                </a:solidFill>
                <a:latin typeface="Open Sans SemiBold" panose="020B0604020202020204" charset="0"/>
                <a:ea typeface="Open Sans SemiBold" panose="020B0604020202020204" charset="0"/>
                <a:cs typeface="Open Sans SemiBold" panose="020B0604020202020204" charset="0"/>
              </a:rPr>
              <a:t>W</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e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will complete the project, work on hardware part </a:t>
            </a:r>
            <a:endParaRPr lang="en-US" dirty="0" smtClean="0">
              <a:solidFill>
                <a:schemeClr val="tx1"/>
              </a:solidFill>
              <a:latin typeface="Open Sans SemiBold" panose="020B0604020202020204" charset="0"/>
              <a:ea typeface="Open Sans SemiBold" panose="020B0604020202020204" charset="0"/>
              <a:cs typeface="Open Sans SemiBold" panose="020B0604020202020204" charset="0"/>
            </a:endParaRPr>
          </a:p>
          <a:p>
            <a:r>
              <a:rPr lang="en-US" dirty="0">
                <a:solidFill>
                  <a:schemeClr val="tx1"/>
                </a:solidFill>
                <a:latin typeface="Open Sans SemiBold" panose="020B0604020202020204" charset="0"/>
                <a:ea typeface="Open Sans SemiBold" panose="020B0604020202020204" charset="0"/>
                <a:cs typeface="Open Sans SemiBold" panose="020B0604020202020204" charset="0"/>
              </a:rPr>
              <a:t>Provide a speaker with Headphones to supply a communication between workers</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a:t>
            </a: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Work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on the mobile application associated with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it</a:t>
            </a:r>
          </a:p>
          <a:p>
            <a:r>
              <a:rPr lang="en-US" dirty="0">
                <a:solidFill>
                  <a:schemeClr val="tx1"/>
                </a:solidFill>
                <a:latin typeface="Open Sans SemiBold" panose="020B0604020202020204" charset="0"/>
                <a:ea typeface="Open Sans SemiBold" panose="020B0604020202020204" charset="0"/>
                <a:cs typeface="Open Sans SemiBold" panose="020B0604020202020204" charset="0"/>
              </a:rPr>
              <a:t>A</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nd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then we will present the project as a product to some government or private institutions concerned with public safety </a:t>
            </a:r>
            <a:endParaRPr lang="en-US" dirty="0" smtClean="0">
              <a:solidFill>
                <a:schemeClr val="tx1"/>
              </a:solidFill>
              <a:latin typeface="Open Sans SemiBold" panose="020B0604020202020204" charset="0"/>
              <a:ea typeface="Open Sans SemiBold" panose="020B0604020202020204" charset="0"/>
              <a:cs typeface="Open Sans SemiBold" panose="020B0604020202020204" charset="0"/>
            </a:endParaRP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And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provide a sample of the project for everyone who wants to experiment.</a:t>
            </a:r>
          </a:p>
          <a:p>
            <a:endParaRPr lang="en-US" dirty="0"/>
          </a:p>
        </p:txBody>
      </p:sp>
    </p:spTree>
    <p:extLst>
      <p:ext uri="{BB962C8B-B14F-4D97-AF65-F5344CB8AC3E}">
        <p14:creationId xmlns:p14="http://schemas.microsoft.com/office/powerpoint/2010/main" val="4164224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85056" y="2674408"/>
            <a:ext cx="5399235" cy="116955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 sz="7000" b="0" i="0" u="none" strike="noStrike" kern="0" cap="none" spc="0" normalizeH="0" baseline="0" noProof="0" dirty="0" smtClean="0">
                <a:ln>
                  <a:noFill/>
                </a:ln>
                <a:solidFill>
                  <a:srgbClr val="000000"/>
                </a:solidFill>
                <a:effectLst/>
                <a:uLnTx/>
                <a:uFillTx/>
                <a:latin typeface="Cooper Black" panose="0208090404030B020404" pitchFamily="18" charset="0"/>
                <a:ea typeface="Pacifico"/>
                <a:cs typeface="Pacifico"/>
                <a:sym typeface="Pacifico"/>
              </a:rPr>
              <a:t>Thank you!</a:t>
            </a:r>
            <a:endParaRPr kumimoji="0" lang="en-US" sz="1800" b="0" i="0" u="none" strike="noStrike" kern="0" cap="none" spc="0" normalizeH="0" baseline="0" noProof="0" dirty="0" smtClean="0">
              <a:ln>
                <a:noFill/>
              </a:ln>
              <a:solidFill>
                <a:sysClr val="windowText" lastClr="000000"/>
              </a:solidFill>
              <a:effectLst/>
              <a:uLnTx/>
              <a:uFillTx/>
              <a:latin typeface="Cooper Black" panose="0208090404030B020404" pitchFamily="18" charset="0"/>
            </a:endParaRPr>
          </a:p>
        </p:txBody>
      </p:sp>
    </p:spTree>
    <p:extLst>
      <p:ext uri="{BB962C8B-B14F-4D97-AF65-F5344CB8AC3E}">
        <p14:creationId xmlns:p14="http://schemas.microsoft.com/office/powerpoint/2010/main" val="1935817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53440"/>
          </a:xfrm>
        </p:spPr>
        <p:txBody>
          <a:bodyPr/>
          <a:lstStyle/>
          <a:p>
            <a:pPr algn="ctr"/>
            <a:r>
              <a:rPr lang="en-US" b="1" dirty="0">
                <a:solidFill>
                  <a:schemeClr val="tx1"/>
                </a:solidFill>
                <a:latin typeface="Open Sans SemiBold" panose="020B0604020202020204" charset="0"/>
                <a:ea typeface="Open Sans SemiBold" panose="020B0604020202020204" charset="0"/>
                <a:cs typeface="Open Sans SemiBold" panose="020B0604020202020204" charset="0"/>
                <a:sym typeface="Comic Sans MS"/>
              </a:rPr>
              <a:t>Introduction</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sp>
        <p:nvSpPr>
          <p:cNvPr id="3" name="Content Placeholder 2"/>
          <p:cNvSpPr>
            <a:spLocks noGrp="1"/>
          </p:cNvSpPr>
          <p:nvPr>
            <p:ph idx="1"/>
          </p:nvPr>
        </p:nvSpPr>
        <p:spPr>
          <a:xfrm>
            <a:off x="677334" y="1463040"/>
            <a:ext cx="8596668" cy="4578323"/>
          </a:xfrm>
        </p:spPr>
        <p:txBody>
          <a:bodyPr>
            <a:normAutofit/>
          </a:bodyPr>
          <a:lstStyle/>
          <a:p>
            <a:r>
              <a:rPr lang="en-US" sz="2400" dirty="0"/>
              <a:t> </a:t>
            </a:r>
            <a:r>
              <a:rPr lang="en-US" sz="2400" dirty="0">
                <a:solidFill>
                  <a:schemeClr val="tx1"/>
                </a:solidFill>
                <a:latin typeface="Open Sans SemiBold" panose="020B0604020202020204" charset="0"/>
                <a:ea typeface="Open Sans SemiBold" panose="020B0604020202020204" charset="0"/>
                <a:cs typeface="Open Sans SemiBold" panose="020B0604020202020204" charset="0"/>
              </a:rPr>
              <a:t>Problem Statement</a:t>
            </a:r>
            <a:r>
              <a:rPr lang="en-US" sz="2400" dirty="0" smtClean="0">
                <a:solidFill>
                  <a:schemeClr val="tx1"/>
                </a:solidFill>
                <a:latin typeface="Open Sans SemiBold" panose="020B0604020202020204" charset="0"/>
                <a:ea typeface="Open Sans SemiBold" panose="020B0604020202020204" charset="0"/>
                <a:cs typeface="Open Sans SemiBold" panose="020B0604020202020204" charset="0"/>
              </a:rPr>
              <a:t>:</a:t>
            </a:r>
          </a:p>
          <a:p>
            <a:pPr marL="0" indent="0">
              <a:buNone/>
            </a:pPr>
            <a:r>
              <a:rPr lang="en-US" dirty="0">
                <a:solidFill>
                  <a:schemeClr val="tx1"/>
                </a:solidFill>
                <a:latin typeface="Open Sans SemiBold" panose="020B0604020202020204" charset="0"/>
                <a:ea typeface="Open Sans SemiBold" panose="020B0604020202020204" charset="0"/>
                <a:cs typeface="Open Sans SemiBold" panose="020B0604020202020204" charset="0"/>
              </a:rPr>
              <a:t>Protection and safety are the most talked of issues in every aspect of our time. In the present day, we find many causes of death because of accidents that occur in the workplace. And it is a major topic that requires particular attention. </a:t>
            </a:r>
            <a:endParaRPr lang="en-US" dirty="0" smtClean="0">
              <a:solidFill>
                <a:schemeClr val="tx1"/>
              </a:solidFill>
              <a:latin typeface="Open Sans SemiBold" panose="020B0604020202020204" charset="0"/>
              <a:ea typeface="Open Sans SemiBold" panose="020B0604020202020204" charset="0"/>
              <a:cs typeface="Open Sans SemiBold" panose="020B0604020202020204" charset="0"/>
            </a:endParaRPr>
          </a:p>
          <a:p>
            <a:pPr marL="0" indent="0">
              <a:buNone/>
            </a:pPr>
            <a:endParaRPr lang="en-US" sz="2400" dirty="0">
              <a:solidFill>
                <a:schemeClr val="tx1"/>
              </a:solidFill>
              <a:latin typeface="Open Sans SemiBold" panose="020B0604020202020204" charset="0"/>
              <a:ea typeface="Open Sans SemiBold" panose="020B0604020202020204" charset="0"/>
              <a:cs typeface="Open Sans SemiBold" panose="020B0604020202020204" charset="0"/>
            </a:endParaRPr>
          </a:p>
          <a:p>
            <a:r>
              <a:rPr lang="en-US" sz="2400" dirty="0">
                <a:solidFill>
                  <a:schemeClr val="tx1"/>
                </a:solidFill>
                <a:latin typeface="Open Sans SemiBold" panose="020B0604020202020204" charset="0"/>
                <a:ea typeface="Open Sans SemiBold" panose="020B0604020202020204" charset="0"/>
                <a:cs typeface="Open Sans SemiBold" panose="020B0604020202020204" charset="0"/>
              </a:rPr>
              <a:t>Objectives of the </a:t>
            </a:r>
            <a:r>
              <a:rPr lang="en-US" sz="2400" dirty="0" smtClean="0">
                <a:solidFill>
                  <a:schemeClr val="tx1"/>
                </a:solidFill>
                <a:latin typeface="Open Sans SemiBold" panose="020B0604020202020204" charset="0"/>
                <a:ea typeface="Open Sans SemiBold" panose="020B0604020202020204" charset="0"/>
                <a:cs typeface="Open Sans SemiBold" panose="020B0604020202020204" charset="0"/>
              </a:rPr>
              <a:t>project:</a:t>
            </a:r>
          </a:p>
          <a:p>
            <a:pPr marL="0" indent="0">
              <a:buNone/>
            </a:pPr>
            <a:r>
              <a:rPr lang="en-US" dirty="0">
                <a:solidFill>
                  <a:schemeClr val="tx1"/>
                </a:solidFill>
                <a:latin typeface="Open Sans SemiBold" panose="020B0604020202020204" charset="0"/>
                <a:ea typeface="Open Sans SemiBold" panose="020B0604020202020204" charset="0"/>
                <a:cs typeface="Open Sans SemiBold" panose="020B0604020202020204" charset="0"/>
              </a:rPr>
              <a:t>E</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nhance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public safety, especially for engineers in fieldwork. By using modern technologies to serve and protect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them and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design a simple smart helmet that able to serves public safety and give good quality of service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with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an efficient cost.</a:t>
            </a:r>
          </a:p>
          <a:p>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40285262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27314"/>
          </a:xfrm>
        </p:spPr>
        <p:txBody>
          <a:bodyPr>
            <a:normAutofit/>
          </a:bodyPr>
          <a:lstStyle/>
          <a:p>
            <a:r>
              <a:rPr lang="en-US" b="1" dirty="0" smtClean="0">
                <a:solidFill>
                  <a:schemeClr val="tx1"/>
                </a:solidFill>
                <a:latin typeface="Open Sans SemiBold" panose="020B0604020202020204" charset="0"/>
                <a:ea typeface="Open Sans SemiBold" panose="020B0604020202020204" charset="0"/>
                <a:cs typeface="Open Sans SemiBold" panose="020B0604020202020204" charset="0"/>
              </a:rPr>
              <a:t>What is IoT?</a:t>
            </a:r>
            <a:endParaRPr lang="en-US" b="1"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sp>
        <p:nvSpPr>
          <p:cNvPr id="3" name="Content Placeholder 2"/>
          <p:cNvSpPr>
            <a:spLocks noGrp="1"/>
          </p:cNvSpPr>
          <p:nvPr>
            <p:ph idx="1"/>
          </p:nvPr>
        </p:nvSpPr>
        <p:spPr>
          <a:xfrm>
            <a:off x="677334" y="1436914"/>
            <a:ext cx="9041432" cy="4689565"/>
          </a:xfrm>
        </p:spPr>
        <p:txBody>
          <a:bodyPr>
            <a:normAutofit/>
          </a:bodyPr>
          <a:lstStyle/>
          <a:p>
            <a:r>
              <a:rPr lang="en-US" dirty="0">
                <a:solidFill>
                  <a:schemeClr val="tx1"/>
                </a:solidFill>
                <a:latin typeface="Open Sans SemiBold" panose="020B0604020202020204" charset="0"/>
                <a:ea typeface="Open Sans SemiBold" panose="020B0604020202020204" charset="0"/>
                <a:cs typeface="Open Sans SemiBold" panose="020B0604020202020204" charset="0"/>
              </a:rPr>
              <a:t>Internet of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Things,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also called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the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Industrial Internet, is a new technology model envisioned as a global network of machines, devices and things that capable of interacting with each other. Things can be connected wired or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wirelessly</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 In IoT, the wireless connection will be the main way</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a:t>
            </a:r>
          </a:p>
          <a:p>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a:p>
            <a:r>
              <a:rPr lang="en-US" dirty="0">
                <a:solidFill>
                  <a:schemeClr val="tx1"/>
                </a:solidFill>
                <a:latin typeface="Open Sans SemiBold" panose="020B0604020202020204" charset="0"/>
                <a:ea typeface="Open Sans SemiBold" panose="020B0604020202020204" charset="0"/>
                <a:cs typeface="Open Sans SemiBold" panose="020B0604020202020204" charset="0"/>
              </a:rPr>
              <a:t>The IoT is recognized as one of the most important areas of future technology and is gaining large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attention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from a wide range of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industries.</a:t>
            </a:r>
          </a:p>
          <a:p>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a:p>
            <a:r>
              <a:rPr lang="en-US" dirty="0">
                <a:solidFill>
                  <a:schemeClr val="tx1"/>
                </a:solidFill>
                <a:latin typeface="Open Sans SemiBold" panose="020B0604020202020204" charset="0"/>
                <a:ea typeface="Open Sans SemiBold" panose="020B0604020202020204" charset="0"/>
                <a:cs typeface="Open Sans SemiBold" panose="020B0604020202020204" charset="0"/>
              </a:rPr>
              <a:t>In the internet of things, the physical world and information world are mixing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together.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S</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ensors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play a very important role to bridge the gap between the physical world and the information world. Sensors collect data from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their environment, generating information about the context. So, the changes in their environment can be monitored and the corresponding things can make some responses if needed.</a:t>
            </a:r>
          </a:p>
          <a:p>
            <a:endParaRPr lang="en-US" dirty="0" smtClean="0">
              <a:solidFill>
                <a:schemeClr val="tx1"/>
              </a:solidFill>
              <a:latin typeface="Open Sans SemiBold" panose="020B0604020202020204" charset="0"/>
              <a:ea typeface="Open Sans SemiBold" panose="020B0604020202020204" charset="0"/>
              <a:cs typeface="Open Sans SemiBold" panose="020B0604020202020204" charset="0"/>
            </a:endParaRPr>
          </a:p>
          <a:p>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495435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09749"/>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Statistics </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72257314"/>
              </p:ext>
            </p:extLst>
          </p:nvPr>
        </p:nvGraphicFramePr>
        <p:xfrm>
          <a:off x="274319" y="1737359"/>
          <a:ext cx="5233014" cy="2825496"/>
        </p:xfrm>
        <a:graphic>
          <a:graphicData uri="http://schemas.openxmlformats.org/drawingml/2006/table">
            <a:tbl>
              <a:tblPr firstRow="1" firstCol="1" bandRow="1">
                <a:tableStyleId>{5C22544A-7EE6-4342-B048-85BDC9FD1C3A}</a:tableStyleId>
              </a:tblPr>
              <a:tblGrid>
                <a:gridCol w="2616507">
                  <a:extLst>
                    <a:ext uri="{9D8B030D-6E8A-4147-A177-3AD203B41FA5}">
                      <a16:colId xmlns:a16="http://schemas.microsoft.com/office/drawing/2014/main" val="17267044"/>
                    </a:ext>
                  </a:extLst>
                </a:gridCol>
                <a:gridCol w="2616507">
                  <a:extLst>
                    <a:ext uri="{9D8B030D-6E8A-4147-A177-3AD203B41FA5}">
                      <a16:colId xmlns:a16="http://schemas.microsoft.com/office/drawing/2014/main" val="746925507"/>
                    </a:ext>
                  </a:extLst>
                </a:gridCol>
              </a:tblGrid>
              <a:tr h="438912">
                <a:tc>
                  <a:txBody>
                    <a:bodyPr/>
                    <a:lstStyle/>
                    <a:p>
                      <a:pPr algn="l">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Causes of injuries</a:t>
                      </a:r>
                    </a:p>
                  </a:txBody>
                  <a:tcPr marL="68580" marR="68580" marT="0" marB="0"/>
                </a:tc>
                <a:tc>
                  <a:txBody>
                    <a:bodyPr/>
                    <a:lstStyle/>
                    <a:p>
                      <a:pPr algn="l">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The number of injuries</a:t>
                      </a:r>
                    </a:p>
                  </a:txBody>
                  <a:tcPr marL="68580" marR="68580" marT="0" marB="0"/>
                </a:tc>
                <a:extLst>
                  <a:ext uri="{0D108BD9-81ED-4DB2-BD59-A6C34878D82A}">
                    <a16:rowId xmlns:a16="http://schemas.microsoft.com/office/drawing/2014/main" val="629290666"/>
                  </a:ext>
                </a:extLst>
              </a:tr>
              <a:tr h="438912">
                <a:tc>
                  <a:txBody>
                    <a:bodyPr/>
                    <a:lstStyle/>
                    <a:p>
                      <a:pPr algn="l">
                        <a:lnSpc>
                          <a:spcPct val="115000"/>
                        </a:lnSpc>
                        <a:spcAft>
                          <a:spcPts val="1000"/>
                        </a:spcAft>
                      </a:pPr>
                      <a:r>
                        <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rPr>
                        <a:t>Hand injury and collision</a:t>
                      </a:r>
                    </a:p>
                  </a:txBody>
                  <a:tcPr marL="68580" marR="68580" marT="0" marB="0"/>
                </a:tc>
                <a:tc>
                  <a:txBody>
                    <a:bodyPr/>
                    <a:lstStyle/>
                    <a:p>
                      <a:pPr algn="l"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cs typeface="+mn-cs"/>
                        </a:rPr>
                        <a:t>16</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335641926"/>
                  </a:ext>
                </a:extLst>
              </a:tr>
              <a:tr h="438912">
                <a:tc>
                  <a:txBody>
                    <a:bodyPr/>
                    <a:lstStyle/>
                    <a:p>
                      <a:pPr algn="l">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Things fall</a:t>
                      </a:r>
                    </a:p>
                  </a:txBody>
                  <a:tcPr marL="68580" marR="68580" marT="0" marB="0"/>
                </a:tc>
                <a:tc>
                  <a:txBody>
                    <a:bodyPr/>
                    <a:lstStyle/>
                    <a:p>
                      <a:pPr algn="l"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rPr>
                        <a:t>29</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2954366614"/>
                  </a:ext>
                </a:extLst>
              </a:tr>
              <a:tr h="438912">
                <a:tc>
                  <a:txBody>
                    <a:bodyPr/>
                    <a:lstStyle/>
                    <a:p>
                      <a:pPr algn="l">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People fall</a:t>
                      </a:r>
                    </a:p>
                  </a:txBody>
                  <a:tcPr marL="68580" marR="68580" marT="0" marB="0"/>
                </a:tc>
                <a:tc>
                  <a:txBody>
                    <a:bodyPr/>
                    <a:lstStyle/>
                    <a:p>
                      <a:pPr algn="l"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rPr>
                        <a:t>30</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3494779319"/>
                  </a:ext>
                </a:extLst>
              </a:tr>
              <a:tr h="438912">
                <a:tc>
                  <a:txBody>
                    <a:bodyPr/>
                    <a:lstStyle/>
                    <a:p>
                      <a:pPr algn="l">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Fall into tight spaces</a:t>
                      </a:r>
                    </a:p>
                  </a:txBody>
                  <a:tcPr marL="68580" marR="68580" marT="0" marB="0"/>
                </a:tc>
                <a:tc>
                  <a:txBody>
                    <a:bodyPr/>
                    <a:lstStyle/>
                    <a:p>
                      <a:pPr algn="l"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rPr>
                        <a:t>18</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3211304386"/>
                  </a:ext>
                </a:extLst>
              </a:tr>
              <a:tr h="438912">
                <a:tc>
                  <a:txBody>
                    <a:bodyPr/>
                    <a:lstStyle/>
                    <a:p>
                      <a:pPr algn="l">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Other accidents</a:t>
                      </a:r>
                    </a:p>
                  </a:txBody>
                  <a:tcPr marL="68580" marR="68580" marT="0" marB="0"/>
                </a:tc>
                <a:tc>
                  <a:txBody>
                    <a:bodyPr/>
                    <a:lstStyle/>
                    <a:p>
                      <a:pPr algn="l"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rPr>
                        <a:t>38</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1853102045"/>
                  </a:ext>
                </a:extLst>
              </a:tr>
            </a:tbl>
          </a:graphicData>
        </a:graphic>
      </p:graphicFrame>
      <p:sp>
        <p:nvSpPr>
          <p:cNvPr id="8" name="Rectangle 7"/>
          <p:cNvSpPr/>
          <p:nvPr/>
        </p:nvSpPr>
        <p:spPr>
          <a:xfrm>
            <a:off x="274319" y="4630902"/>
            <a:ext cx="6096000" cy="276999"/>
          </a:xfrm>
          <a:prstGeom prst="rect">
            <a:avLst/>
          </a:prstGeom>
        </p:spPr>
        <p:txBody>
          <a:bodyPr>
            <a:spAutoFit/>
          </a:bodyPr>
          <a:lstStyle/>
          <a:p>
            <a:r>
              <a:rPr lang="en-US" sz="1200" dirty="0" smtClean="0">
                <a:latin typeface="Open Sans SemiBold" panose="020B0604020202020204" charset="0"/>
                <a:ea typeface="Open Sans SemiBold" panose="020B0604020202020204" charset="0"/>
                <a:cs typeface="Open Sans SemiBold" panose="020B0604020202020204" charset="0"/>
              </a:rPr>
              <a:t>Table 1. Statistics of injuries in construction site for the year2019</a:t>
            </a:r>
            <a:endParaRPr lang="en-US" sz="1200" dirty="0">
              <a:latin typeface="Open Sans SemiBold" panose="020B0604020202020204" charset="0"/>
              <a:ea typeface="Open Sans SemiBold" panose="020B0604020202020204" charset="0"/>
              <a:cs typeface="Open Sans SemiBold" panose="020B060402020202020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412275235"/>
              </p:ext>
            </p:extLst>
          </p:nvPr>
        </p:nvGraphicFramePr>
        <p:xfrm>
          <a:off x="5804875" y="1737359"/>
          <a:ext cx="5259366" cy="2825389"/>
        </p:xfrm>
        <a:graphic>
          <a:graphicData uri="http://schemas.openxmlformats.org/drawingml/2006/table">
            <a:tbl>
              <a:tblPr firstRow="1" firstCol="1" bandRow="1">
                <a:tableStyleId>{5C22544A-7EE6-4342-B048-85BDC9FD1C3A}</a:tableStyleId>
              </a:tblPr>
              <a:tblGrid>
                <a:gridCol w="2629683">
                  <a:extLst>
                    <a:ext uri="{9D8B030D-6E8A-4147-A177-3AD203B41FA5}">
                      <a16:colId xmlns:a16="http://schemas.microsoft.com/office/drawing/2014/main" val="1626706702"/>
                    </a:ext>
                  </a:extLst>
                </a:gridCol>
                <a:gridCol w="2629683">
                  <a:extLst>
                    <a:ext uri="{9D8B030D-6E8A-4147-A177-3AD203B41FA5}">
                      <a16:colId xmlns:a16="http://schemas.microsoft.com/office/drawing/2014/main" val="4804890"/>
                    </a:ext>
                  </a:extLst>
                </a:gridCol>
              </a:tblGrid>
              <a:tr h="596241">
                <a:tc>
                  <a:txBody>
                    <a:bodyPr/>
                    <a:lstStyle/>
                    <a:p>
                      <a:pPr>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Causes of injuries</a:t>
                      </a:r>
                    </a:p>
                  </a:txBody>
                  <a:tcPr marL="68580" marR="68580" marT="0" marB="0"/>
                </a:tc>
                <a:tc>
                  <a:txBody>
                    <a:bodyPr/>
                    <a:lstStyle/>
                    <a:p>
                      <a:pPr>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The number of injuries</a:t>
                      </a:r>
                    </a:p>
                  </a:txBody>
                  <a:tcPr marL="68580" marR="68580" marT="0" marB="0"/>
                </a:tc>
                <a:extLst>
                  <a:ext uri="{0D108BD9-81ED-4DB2-BD59-A6C34878D82A}">
                    <a16:rowId xmlns:a16="http://schemas.microsoft.com/office/drawing/2014/main" val="588854401"/>
                  </a:ext>
                </a:extLst>
              </a:tr>
              <a:tr h="611092">
                <a:tc>
                  <a:txBody>
                    <a:bodyPr/>
                    <a:lstStyle/>
                    <a:p>
                      <a:pPr>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Hand injury and collision</a:t>
                      </a:r>
                    </a:p>
                  </a:txBody>
                  <a:tcPr marL="68580" marR="68580" marT="0" marB="0"/>
                </a:tc>
                <a:tc>
                  <a:txBody>
                    <a:bodyPr/>
                    <a:lstStyle/>
                    <a:p>
                      <a:pPr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cs typeface="+mn-cs"/>
                        </a:rPr>
                        <a:t>3</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2506570181"/>
                  </a:ext>
                </a:extLst>
              </a:tr>
              <a:tr h="320686">
                <a:tc>
                  <a:txBody>
                    <a:bodyPr/>
                    <a:lstStyle/>
                    <a:p>
                      <a:pPr>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Things fall</a:t>
                      </a:r>
                    </a:p>
                  </a:txBody>
                  <a:tcPr marL="68580" marR="68580" marT="0" marB="0"/>
                </a:tc>
                <a:tc>
                  <a:txBody>
                    <a:bodyPr/>
                    <a:lstStyle/>
                    <a:p>
                      <a:pPr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cs typeface="+mn-cs"/>
                        </a:rPr>
                        <a:t>30</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3026956493"/>
                  </a:ext>
                </a:extLst>
              </a:tr>
              <a:tr h="308621">
                <a:tc>
                  <a:txBody>
                    <a:bodyPr/>
                    <a:lstStyle/>
                    <a:p>
                      <a:pPr>
                        <a:lnSpc>
                          <a:spcPct val="115000"/>
                        </a:lnSpc>
                        <a:spcAft>
                          <a:spcPts val="1000"/>
                        </a:spcAft>
                      </a:pPr>
                      <a:r>
                        <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rPr>
                        <a:t>People fall</a:t>
                      </a:r>
                    </a:p>
                  </a:txBody>
                  <a:tcPr marL="68580" marR="68580" marT="0" marB="0"/>
                </a:tc>
                <a:tc>
                  <a:txBody>
                    <a:bodyPr/>
                    <a:lstStyle/>
                    <a:p>
                      <a:pPr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cs typeface="+mn-cs"/>
                        </a:rPr>
                        <a:t>1</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2910592469"/>
                  </a:ext>
                </a:extLst>
              </a:tr>
              <a:tr h="320686">
                <a:tc>
                  <a:txBody>
                    <a:bodyPr/>
                    <a:lstStyle/>
                    <a:p>
                      <a:pPr>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Fall into tight spaces</a:t>
                      </a:r>
                    </a:p>
                  </a:txBody>
                  <a:tcPr marL="68580" marR="68580" marT="0" marB="0"/>
                </a:tc>
                <a:tc>
                  <a:txBody>
                    <a:bodyPr/>
                    <a:lstStyle/>
                    <a:p>
                      <a:pPr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cs typeface="+mn-cs"/>
                        </a:rPr>
                        <a:t>4</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1638364691"/>
                  </a:ext>
                </a:extLst>
              </a:tr>
              <a:tr h="320686">
                <a:tc>
                  <a:txBody>
                    <a:bodyPr/>
                    <a:lstStyle/>
                    <a:p>
                      <a:pPr>
                        <a:lnSpc>
                          <a:spcPct val="115000"/>
                        </a:lnSpc>
                        <a:spcAft>
                          <a:spcPts val="1000"/>
                        </a:spcAft>
                      </a:pPr>
                      <a:r>
                        <a:rPr lang="en-US" sz="1800">
                          <a:solidFill>
                            <a:schemeClr val="tx1"/>
                          </a:solidFill>
                          <a:effectLst/>
                          <a:latin typeface="Open Sans SemiBold" panose="020B0604020202020204" charset="0"/>
                          <a:ea typeface="Open Sans SemiBold" panose="020B0604020202020204" charset="0"/>
                          <a:cs typeface="Open Sans SemiBold" panose="020B0604020202020204" charset="0"/>
                        </a:rPr>
                        <a:t>Fire and explosion</a:t>
                      </a:r>
                    </a:p>
                  </a:txBody>
                  <a:tcPr marL="68580" marR="68580" marT="0" marB="0"/>
                </a:tc>
                <a:tc>
                  <a:txBody>
                    <a:bodyPr/>
                    <a:lstStyle/>
                    <a:p>
                      <a:pPr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cs typeface="+mn-cs"/>
                        </a:rPr>
                        <a:t>1</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2187708331"/>
                  </a:ext>
                </a:extLst>
              </a:tr>
              <a:tr h="320686">
                <a:tc>
                  <a:txBody>
                    <a:bodyPr/>
                    <a:lstStyle/>
                    <a:p>
                      <a:pPr>
                        <a:lnSpc>
                          <a:spcPct val="115000"/>
                        </a:lnSpc>
                        <a:spcAft>
                          <a:spcPts val="1000"/>
                        </a:spcAft>
                      </a:pPr>
                      <a:r>
                        <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rPr>
                        <a:t>Other accidents</a:t>
                      </a:r>
                    </a:p>
                  </a:txBody>
                  <a:tcPr marL="68580" marR="68580" marT="0" marB="0"/>
                </a:tc>
                <a:tc>
                  <a:txBody>
                    <a:bodyPr/>
                    <a:lstStyle/>
                    <a:p>
                      <a:pPr rtl="1">
                        <a:lnSpc>
                          <a:spcPct val="115000"/>
                        </a:lnSpc>
                        <a:spcAft>
                          <a:spcPts val="1000"/>
                        </a:spcAft>
                      </a:pPr>
                      <a:r>
                        <a:rPr lang="en-US" sz="1800" dirty="0" smtClean="0">
                          <a:solidFill>
                            <a:schemeClr val="tx1"/>
                          </a:solidFill>
                          <a:effectLst/>
                          <a:latin typeface="Open Sans SemiBold" panose="020B0604020202020204" charset="0"/>
                          <a:ea typeface="Open Sans SemiBold" panose="020B0604020202020204" charset="0"/>
                        </a:rPr>
                        <a:t>30</a:t>
                      </a:r>
                      <a:endParaRPr lang="en-US" sz="1800" dirty="0">
                        <a:solidFill>
                          <a:schemeClr val="tx1"/>
                        </a:solidFill>
                        <a:effectLst/>
                        <a:latin typeface="Open Sans SemiBold" panose="020B0604020202020204" charset="0"/>
                        <a:ea typeface="Open Sans SemiBold" panose="020B0604020202020204" charset="0"/>
                        <a:cs typeface="Open Sans SemiBold" panose="020B0604020202020204" charset="0"/>
                      </a:endParaRPr>
                    </a:p>
                  </a:txBody>
                  <a:tcPr marL="68580" marR="68580" marT="0" marB="0"/>
                </a:tc>
                <a:extLst>
                  <a:ext uri="{0D108BD9-81ED-4DB2-BD59-A6C34878D82A}">
                    <a16:rowId xmlns:a16="http://schemas.microsoft.com/office/drawing/2014/main" val="1285040034"/>
                  </a:ext>
                </a:extLst>
              </a:tr>
            </a:tbl>
          </a:graphicData>
        </a:graphic>
      </p:graphicFrame>
      <p:sp>
        <p:nvSpPr>
          <p:cNvPr id="10" name="Rectangle 9"/>
          <p:cNvSpPr/>
          <p:nvPr/>
        </p:nvSpPr>
        <p:spPr>
          <a:xfrm>
            <a:off x="5804875" y="4657592"/>
            <a:ext cx="6096000" cy="276999"/>
          </a:xfrm>
          <a:prstGeom prst="rect">
            <a:avLst/>
          </a:prstGeom>
        </p:spPr>
        <p:txBody>
          <a:bodyPr>
            <a:spAutoFit/>
          </a:bodyPr>
          <a:lstStyle/>
          <a:p>
            <a:r>
              <a:rPr lang="en-US" sz="1200" dirty="0" smtClean="0">
                <a:latin typeface="Open Sans SemiBold" panose="020B0604020202020204" charset="0"/>
                <a:ea typeface="Open Sans SemiBold" panose="020B0604020202020204" charset="0"/>
                <a:cs typeface="Open Sans SemiBold" panose="020B0604020202020204" charset="0"/>
              </a:rPr>
              <a:t>Table 2. Statistics of injuries in construction site for the year2020 until March </a:t>
            </a:r>
            <a:endParaRPr lang="en-US" sz="1200" dirty="0">
              <a:latin typeface="Open Sans SemiBold" panose="020B0604020202020204" charset="0"/>
              <a:ea typeface="Open Sans SemiBold" panose="020B0604020202020204" charset="0"/>
              <a:cs typeface="Open Sans SemiBold" panose="020B0604020202020204" charset="0"/>
            </a:endParaRPr>
          </a:p>
        </p:txBody>
      </p:sp>
      <p:sp>
        <p:nvSpPr>
          <p:cNvPr id="7" name="Rectangle 6"/>
          <p:cNvSpPr/>
          <p:nvPr/>
        </p:nvSpPr>
        <p:spPr>
          <a:xfrm>
            <a:off x="677334" y="5894649"/>
            <a:ext cx="7172438" cy="369332"/>
          </a:xfrm>
          <a:prstGeom prst="rect">
            <a:avLst/>
          </a:prstGeom>
        </p:spPr>
        <p:txBody>
          <a:bodyPr wrap="square">
            <a:spAutoFit/>
          </a:bodyPr>
          <a:lstStyle/>
          <a:p>
            <a:r>
              <a:rPr lang="en-US" dirty="0" smtClean="0">
                <a:latin typeface="Open Sans SemiBold" panose="020B0604020202020204" charset="0"/>
                <a:ea typeface="Open Sans SemiBold" panose="020B0604020202020204" charset="0"/>
                <a:cs typeface="Open Sans SemiBold" panose="020B0604020202020204" charset="0"/>
              </a:rPr>
              <a:t>*Source</a:t>
            </a:r>
            <a:r>
              <a:rPr lang="en-US" dirty="0">
                <a:latin typeface="Open Sans SemiBold" panose="020B0604020202020204" charset="0"/>
                <a:ea typeface="Open Sans SemiBold" panose="020B0604020202020204" charset="0"/>
                <a:cs typeface="Open Sans SemiBold" panose="020B0604020202020204" charset="0"/>
              </a:rPr>
              <a:t>: Labor Directorate in Nablus, Statistics Department  </a:t>
            </a:r>
          </a:p>
        </p:txBody>
      </p:sp>
    </p:spTree>
    <p:extLst>
      <p:ext uri="{BB962C8B-B14F-4D97-AF65-F5344CB8AC3E}">
        <p14:creationId xmlns:p14="http://schemas.microsoft.com/office/powerpoint/2010/main" val="4124456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7334" y="20979"/>
            <a:ext cx="8596668" cy="670560"/>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Questionnaire </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graphicFrame>
        <p:nvGraphicFramePr>
          <p:cNvPr id="7" name="Chart 6"/>
          <p:cNvGraphicFramePr/>
          <p:nvPr>
            <p:extLst>
              <p:ext uri="{D42A27DB-BD31-4B8C-83A1-F6EECF244321}">
                <p14:modId xmlns:p14="http://schemas.microsoft.com/office/powerpoint/2010/main" val="3034410971"/>
              </p:ext>
            </p:extLst>
          </p:nvPr>
        </p:nvGraphicFramePr>
        <p:xfrm>
          <a:off x="5325082" y="1062817"/>
          <a:ext cx="4823460" cy="25817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extLst>
              <p:ext uri="{D42A27DB-BD31-4B8C-83A1-F6EECF244321}">
                <p14:modId xmlns:p14="http://schemas.microsoft.com/office/powerpoint/2010/main" val="3885275567"/>
              </p:ext>
            </p:extLst>
          </p:nvPr>
        </p:nvGraphicFramePr>
        <p:xfrm>
          <a:off x="2333687" y="4473666"/>
          <a:ext cx="4581127" cy="23843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p:nvPr>
            <p:extLst>
              <p:ext uri="{D42A27DB-BD31-4B8C-83A1-F6EECF244321}">
                <p14:modId xmlns:p14="http://schemas.microsoft.com/office/powerpoint/2010/main" val="4153248863"/>
              </p:ext>
            </p:extLst>
          </p:nvPr>
        </p:nvGraphicFramePr>
        <p:xfrm>
          <a:off x="0" y="1050582"/>
          <a:ext cx="4624251" cy="2593955"/>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angle 10"/>
          <p:cNvSpPr/>
          <p:nvPr/>
        </p:nvSpPr>
        <p:spPr>
          <a:xfrm>
            <a:off x="76678" y="3662174"/>
            <a:ext cx="4898990" cy="461665"/>
          </a:xfrm>
          <a:prstGeom prst="rect">
            <a:avLst/>
          </a:prstGeom>
        </p:spPr>
        <p:txBody>
          <a:bodyPr wrap="square">
            <a:spAutoFit/>
          </a:bodyPr>
          <a:lstStyle/>
          <a:p>
            <a:r>
              <a:rPr lang="en-US" sz="1200" dirty="0" smtClean="0">
                <a:solidFill>
                  <a:srgbClr val="000000"/>
                </a:solidFill>
                <a:latin typeface="Open Sans SemiBold" panose="020B0604020202020204" charset="0"/>
                <a:ea typeface="Open Sans SemiBold" panose="020B0604020202020204" charset="0"/>
                <a:cs typeface="Open Sans SemiBold" panose="020B0604020202020204" charset="0"/>
              </a:rPr>
              <a:t>Percent </a:t>
            </a:r>
            <a:r>
              <a:rPr lang="en-US" sz="1200" dirty="0">
                <a:solidFill>
                  <a:srgbClr val="000000"/>
                </a:solidFill>
                <a:latin typeface="Open Sans SemiBold" panose="020B0604020202020204" charset="0"/>
                <a:ea typeface="Open Sans SemiBold" panose="020B0604020202020204" charset="0"/>
                <a:cs typeface="Open Sans SemiBold" panose="020B0604020202020204" charset="0"/>
              </a:rPr>
              <a:t>of engineers who got injured in the construction site and percent of engineers who didn’t</a:t>
            </a:r>
            <a:endParaRPr lang="en-US" sz="1200" dirty="0">
              <a:latin typeface="Open Sans SemiBold" panose="020B0604020202020204" charset="0"/>
              <a:ea typeface="Open Sans SemiBold" panose="020B0604020202020204" charset="0"/>
              <a:cs typeface="Open Sans SemiBold" panose="020B0604020202020204" charset="0"/>
            </a:endParaRPr>
          </a:p>
        </p:txBody>
      </p:sp>
      <p:sp>
        <p:nvSpPr>
          <p:cNvPr id="12" name="Rectangle 11"/>
          <p:cNvSpPr/>
          <p:nvPr/>
        </p:nvSpPr>
        <p:spPr>
          <a:xfrm>
            <a:off x="5325081" y="3662174"/>
            <a:ext cx="5180435" cy="461665"/>
          </a:xfrm>
          <a:prstGeom prst="rect">
            <a:avLst/>
          </a:prstGeom>
        </p:spPr>
        <p:txBody>
          <a:bodyPr wrap="square">
            <a:spAutoFit/>
          </a:bodyPr>
          <a:lstStyle/>
          <a:p>
            <a:pPr>
              <a:spcAft>
                <a:spcPts val="1000"/>
              </a:spcAft>
            </a:pPr>
            <a:r>
              <a:rPr lang="en-US" sz="1200" dirty="0">
                <a:solidFill>
                  <a:srgbClr val="000000"/>
                </a:solidFill>
                <a:latin typeface="Open Sans SemiBold" panose="020B0604020202020204" charset="0"/>
                <a:ea typeface="Open Sans SemiBold" panose="020B0604020202020204" charset="0"/>
                <a:cs typeface="Open Sans SemiBold" panose="020B0604020202020204" charset="0"/>
              </a:rPr>
              <a:t>Number of people who chose the most important safety clothing piece according to their experience</a:t>
            </a:r>
            <a:endParaRPr lang="en-US" sz="1100" dirty="0">
              <a:solidFill>
                <a:srgbClr val="44546A"/>
              </a:solidFill>
              <a:effectLst/>
              <a:latin typeface="Open Sans SemiBold" panose="020B0604020202020204" charset="0"/>
              <a:ea typeface="Open Sans SemiBold" panose="020B0604020202020204" charset="0"/>
              <a:cs typeface="Open Sans SemiBold" panose="020B0604020202020204" charset="0"/>
            </a:endParaRPr>
          </a:p>
        </p:txBody>
      </p:sp>
      <p:sp>
        <p:nvSpPr>
          <p:cNvPr id="13" name="Rectangle 12"/>
          <p:cNvSpPr/>
          <p:nvPr/>
        </p:nvSpPr>
        <p:spPr>
          <a:xfrm>
            <a:off x="7096731" y="5665833"/>
            <a:ext cx="3966754" cy="461665"/>
          </a:xfrm>
          <a:prstGeom prst="rect">
            <a:avLst/>
          </a:prstGeom>
        </p:spPr>
        <p:txBody>
          <a:bodyPr wrap="square">
            <a:spAutoFit/>
          </a:bodyPr>
          <a:lstStyle/>
          <a:p>
            <a:r>
              <a:rPr lang="en-US" sz="1200" dirty="0">
                <a:solidFill>
                  <a:srgbClr val="000000"/>
                </a:solidFill>
                <a:latin typeface="Open Sans SemiBold" panose="020B0604020202020204" charset="0"/>
                <a:ea typeface="Open Sans SemiBold" panose="020B0604020202020204" charset="0"/>
                <a:cs typeface="Open Sans SemiBold" panose="020B0604020202020204" charset="0"/>
              </a:rPr>
              <a:t>Percent of people who support the idea of linking technology to safety in the workplace versus who’s not</a:t>
            </a:r>
            <a:endParaRPr lang="en-US" sz="1200"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3463169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92035"/>
            <a:ext cx="8596668" cy="683623"/>
          </a:xfrm>
        </p:spPr>
        <p:txBody>
          <a:bodyPr/>
          <a:lstStyle/>
          <a:p>
            <a:pPr algn="ctr"/>
            <a:r>
              <a:rPr lang="en-US" dirty="0">
                <a:solidFill>
                  <a:schemeClr val="tx1"/>
                </a:solidFill>
                <a:latin typeface="Open Sans SemiBold" panose="020B0604020202020204" charset="0"/>
                <a:ea typeface="Open Sans SemiBold" panose="020B0604020202020204" charset="0"/>
                <a:cs typeface="Open Sans SemiBold" panose="020B0604020202020204" charset="0"/>
              </a:rPr>
              <a:t>Main Features</a:t>
            </a:r>
          </a:p>
        </p:txBody>
      </p:sp>
      <p:sp>
        <p:nvSpPr>
          <p:cNvPr id="3" name="Content Placeholder 2"/>
          <p:cNvSpPr>
            <a:spLocks noGrp="1"/>
          </p:cNvSpPr>
          <p:nvPr>
            <p:ph idx="1"/>
          </p:nvPr>
        </p:nvSpPr>
        <p:spPr>
          <a:xfrm>
            <a:off x="677334" y="1489167"/>
            <a:ext cx="8596668" cy="4552196"/>
          </a:xfrm>
        </p:spPr>
        <p:txBody>
          <a:bodyPr/>
          <a:lstStyle/>
          <a:p>
            <a:r>
              <a:rPr lang="en-US" dirty="0" smtClean="0"/>
              <a:t>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Measuring Temperature and Humidity               Measuring Gas Leakage</a:t>
            </a:r>
          </a:p>
          <a:p>
            <a:endParaRPr lang="en-US" dirty="0">
              <a:latin typeface="Open Sans SemiBold" panose="020B0604020202020204" charset="0"/>
              <a:ea typeface="Open Sans SemiBold" panose="020B0604020202020204" charset="0"/>
              <a:cs typeface="Open Sans SemiBold" panose="020B0604020202020204" charset="0"/>
            </a:endParaRPr>
          </a:p>
          <a:p>
            <a:endParaRPr lang="en-US" dirty="0" smtClean="0">
              <a:latin typeface="Open Sans SemiBold" panose="020B0604020202020204" charset="0"/>
              <a:ea typeface="Open Sans SemiBold" panose="020B0604020202020204" charset="0"/>
              <a:cs typeface="Open Sans SemiBold" panose="020B0604020202020204" charset="0"/>
            </a:endParaRPr>
          </a:p>
          <a:p>
            <a:endParaRPr lang="en-US" dirty="0">
              <a:latin typeface="Open Sans SemiBold" panose="020B0604020202020204" charset="0"/>
              <a:ea typeface="Open Sans SemiBold" panose="020B0604020202020204" charset="0"/>
              <a:cs typeface="Open Sans SemiBold" panose="020B0604020202020204" charset="0"/>
            </a:endParaRPr>
          </a:p>
          <a:p>
            <a:endParaRPr lang="en-US" dirty="0" smtClean="0">
              <a:latin typeface="Open Sans SemiBold" panose="020B0604020202020204" charset="0"/>
              <a:ea typeface="Open Sans SemiBold" panose="020B0604020202020204" charset="0"/>
              <a:cs typeface="Open Sans SemiBold" panose="020B0604020202020204" charset="0"/>
            </a:endParaRPr>
          </a:p>
          <a:p>
            <a:endParaRPr lang="en-US" dirty="0">
              <a:latin typeface="Open Sans SemiBold" panose="020B0604020202020204" charset="0"/>
              <a:ea typeface="Open Sans SemiBold" panose="020B0604020202020204" charset="0"/>
              <a:cs typeface="Open Sans SemiBold" panose="020B0604020202020204" charset="0"/>
            </a:endParaRPr>
          </a:p>
          <a:p>
            <a:endParaRPr lang="en-US" dirty="0" smtClean="0">
              <a:latin typeface="Open Sans SemiBold" panose="020B0604020202020204" charset="0"/>
              <a:ea typeface="Open Sans SemiBold" panose="020B0604020202020204" charset="0"/>
              <a:cs typeface="Open Sans SemiBold" panose="020B0604020202020204" charset="0"/>
            </a:endParaRPr>
          </a:p>
          <a:p>
            <a:r>
              <a:rPr lang="en-US" dirty="0">
                <a:solidFill>
                  <a:schemeClr val="tx1"/>
                </a:solidFill>
                <a:latin typeface="Open Sans SemiBold" panose="020B0604020202020204" charset="0"/>
                <a:ea typeface="Open Sans SemiBold" panose="020B0604020202020204" charset="0"/>
                <a:cs typeface="Open Sans SemiBold" panose="020B0604020202020204" charset="0"/>
              </a:rPr>
              <a:t>T</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racking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Acceleration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changes                       Tracking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the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Location </a:t>
            </a:r>
            <a:r>
              <a:rPr lang="en-US" dirty="0">
                <a:solidFill>
                  <a:schemeClr val="tx1"/>
                </a:solidFill>
                <a:latin typeface="Open Sans SemiBold" panose="020B0604020202020204" charset="0"/>
                <a:ea typeface="Open Sans SemiBold" panose="020B0604020202020204" charset="0"/>
                <a:cs typeface="Open Sans SemiBold" panose="020B0604020202020204" charset="0"/>
              </a:rPr>
              <a:t>of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Workers </a:t>
            </a:r>
          </a:p>
          <a:p>
            <a:endParaRPr lang="en-US" dirty="0">
              <a:latin typeface="Open Sans SemiBold" panose="020B0604020202020204" charset="0"/>
              <a:ea typeface="Open Sans SemiBold" panose="020B0604020202020204" charset="0"/>
              <a:cs typeface="Open Sans SemiBold" panose="020B0604020202020204" charset="0"/>
            </a:endParaRPr>
          </a:p>
          <a:p>
            <a:endParaRPr lang="en-US" dirty="0" smtClean="0">
              <a:latin typeface="Open Sans SemiBold" panose="020B0604020202020204" charset="0"/>
              <a:ea typeface="Open Sans SemiBold" panose="020B0604020202020204" charset="0"/>
              <a:cs typeface="Open Sans SemiBold" panose="020B0604020202020204" charset="0"/>
            </a:endParaRPr>
          </a:p>
          <a:p>
            <a:endParaRPr lang="en-US" dirty="0">
              <a:latin typeface="Open Sans SemiBold" panose="020B0604020202020204" charset="0"/>
              <a:ea typeface="Open Sans SemiBold" panose="020B0604020202020204" charset="0"/>
              <a:cs typeface="Open Sans SemiBold" panose="020B0604020202020204" charset="0"/>
            </a:endParaRPr>
          </a:p>
          <a:p>
            <a:endParaRPr lang="en-US" dirty="0" smtClean="0">
              <a:latin typeface="Open Sans SemiBold" panose="020B0604020202020204" charset="0"/>
              <a:ea typeface="Open Sans SemiBold" panose="020B0604020202020204" charset="0"/>
              <a:cs typeface="Open Sans SemiBold" panose="020B0604020202020204" charset="0"/>
            </a:endParaRPr>
          </a:p>
          <a:p>
            <a:endParaRPr lang="en-US" dirty="0" smtClean="0">
              <a:latin typeface="Open Sans SemiBold" panose="020B0604020202020204" charset="0"/>
              <a:ea typeface="Open Sans SemiBold" panose="020B0604020202020204" charset="0"/>
              <a:cs typeface="Open Sans SemiBold" panose="020B0604020202020204" charset="0"/>
            </a:endParaRPr>
          </a:p>
          <a:p>
            <a:pPr marL="0" indent="0">
              <a:buNone/>
            </a:pPr>
            <a:endParaRPr lang="en-US" dirty="0">
              <a:latin typeface="Open Sans SemiBold" panose="020B0604020202020204" charset="0"/>
              <a:ea typeface="Open Sans SemiBold" panose="020B0604020202020204" charset="0"/>
              <a:cs typeface="Open Sans SemiBold" panose="020B060402020202020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7643" y="1930400"/>
            <a:ext cx="1683203" cy="165447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6321" y="1986054"/>
            <a:ext cx="2698581" cy="1598817"/>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7811" y="4727119"/>
            <a:ext cx="2895600" cy="1581150"/>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47082" y="4727119"/>
            <a:ext cx="2367271" cy="1581150"/>
          </a:xfrm>
          <a:prstGeom prst="rect">
            <a:avLst/>
          </a:prstGeom>
        </p:spPr>
      </p:pic>
    </p:spTree>
    <p:extLst>
      <p:ext uri="{BB962C8B-B14F-4D97-AF65-F5344CB8AC3E}">
        <p14:creationId xmlns:p14="http://schemas.microsoft.com/office/powerpoint/2010/main" val="18653929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23254"/>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Main Tools </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sp>
        <p:nvSpPr>
          <p:cNvPr id="3" name="Content Placeholder 2"/>
          <p:cNvSpPr>
            <a:spLocks noGrp="1"/>
          </p:cNvSpPr>
          <p:nvPr>
            <p:ph idx="1"/>
          </p:nvPr>
        </p:nvSpPr>
        <p:spPr>
          <a:xfrm>
            <a:off x="677334" y="1518834"/>
            <a:ext cx="3801676" cy="4522529"/>
          </a:xfrm>
        </p:spPr>
        <p:txBody>
          <a:bodyPr/>
          <a:lstStyle/>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NodeMCU.</a:t>
            </a:r>
          </a:p>
          <a:p>
            <a:r>
              <a:rPr lang="en-US" dirty="0">
                <a:solidFill>
                  <a:schemeClr val="tx1"/>
                </a:solidFill>
                <a:latin typeface="Open Sans SemiBold" panose="020B0604020202020204" charset="0"/>
                <a:ea typeface="Open Sans SemiBold" panose="020B0604020202020204" charset="0"/>
                <a:cs typeface="Open Sans SemiBold" panose="020B0604020202020204" charset="0"/>
              </a:rPr>
              <a:t>ESP8266 Arduino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Core.</a:t>
            </a: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DHT11 Sensor.</a:t>
            </a:r>
          </a:p>
          <a:p>
            <a:r>
              <a:rPr lang="en-US" dirty="0">
                <a:solidFill>
                  <a:schemeClr val="tx1"/>
                </a:solidFill>
                <a:latin typeface="Open Sans SemiBold" panose="020B0604020202020204" charset="0"/>
                <a:ea typeface="Open Sans SemiBold" panose="020B0604020202020204" charset="0"/>
                <a:cs typeface="Open Sans SemiBold" panose="020B0604020202020204" charset="0"/>
              </a:rPr>
              <a:t>Gas Sensor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MQ-2).</a:t>
            </a:r>
          </a:p>
          <a:p>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ADXL345 Sensor.</a:t>
            </a:r>
          </a:p>
          <a:p>
            <a:r>
              <a:rPr lang="en-US" dirty="0">
                <a:solidFill>
                  <a:schemeClr val="tx1"/>
                </a:solidFill>
                <a:latin typeface="Open Sans SemiBold" panose="020B0604020202020204" charset="0"/>
                <a:ea typeface="Open Sans SemiBold" panose="020B0604020202020204" charset="0"/>
                <a:cs typeface="Open Sans SemiBold" panose="020B0604020202020204" charset="0"/>
              </a:rPr>
              <a:t>Lithium </a:t>
            </a:r>
            <a:r>
              <a:rPr lang="en-US" dirty="0" smtClean="0">
                <a:solidFill>
                  <a:schemeClr val="tx1"/>
                </a:solidFill>
                <a:latin typeface="Open Sans SemiBold" panose="020B0604020202020204" charset="0"/>
                <a:ea typeface="Open Sans SemiBold" panose="020B0604020202020204" charset="0"/>
                <a:cs typeface="Open Sans SemiBold" panose="020B0604020202020204" charset="0"/>
              </a:rPr>
              <a:t>battery.</a:t>
            </a:r>
            <a:endParaRPr lang="en-US" dirty="0">
              <a:solidFill>
                <a:schemeClr val="tx1"/>
              </a:solidFill>
              <a:latin typeface="Open Sans SemiBold" panose="020B0604020202020204" charset="0"/>
              <a:ea typeface="Open Sans SemiBold" panose="020B0604020202020204" charset="0"/>
              <a:cs typeface="Open Sans SemiBold" panose="020B0604020202020204" charset="0"/>
            </a:endParaRPr>
          </a:p>
        </p:txBody>
      </p:sp>
      <p:pic>
        <p:nvPicPr>
          <p:cNvPr id="4" name="صورة 11" descr="C:\Users\MOhammed\Desktop\polymer-batteries-500x50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7118" y="3842353"/>
            <a:ext cx="1402080" cy="1233170"/>
          </a:xfrm>
          <a:prstGeom prst="rect">
            <a:avLst/>
          </a:prstGeom>
          <a:noFill/>
          <a:ln>
            <a:no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16502" y="1518834"/>
            <a:ext cx="2042160" cy="110642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549" y="3263705"/>
            <a:ext cx="1767892" cy="113975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13734" y="1518834"/>
            <a:ext cx="1339742" cy="1722525"/>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00955" y="5241452"/>
            <a:ext cx="1216677" cy="1022888"/>
          </a:xfrm>
          <a:prstGeom prst="rect">
            <a:avLst/>
          </a:prstGeom>
        </p:spPr>
      </p:pic>
      <p:sp>
        <p:nvSpPr>
          <p:cNvPr id="9" name="Rectangle 8"/>
          <p:cNvSpPr/>
          <p:nvPr/>
        </p:nvSpPr>
        <p:spPr>
          <a:xfrm>
            <a:off x="8387118" y="3287322"/>
            <a:ext cx="947695" cy="307777"/>
          </a:xfrm>
          <a:prstGeom prst="rect">
            <a:avLst/>
          </a:prstGeom>
        </p:spPr>
        <p:txBody>
          <a:bodyPr wrap="none">
            <a:spAutoFit/>
          </a:bodyPr>
          <a:lstStyle/>
          <a:p>
            <a:r>
              <a:rPr lang="en-US" sz="1400" dirty="0" smtClean="0">
                <a:latin typeface="Open Sans SemiBold" panose="020B0604020202020204" charset="0"/>
                <a:ea typeface="Open Sans SemiBold" panose="020B0604020202020204" charset="0"/>
                <a:cs typeface="Open Sans SemiBold" panose="020B0604020202020204" charset="0"/>
              </a:rPr>
              <a:t>ADXL345</a:t>
            </a:r>
            <a:endParaRPr lang="en-US" sz="1400" dirty="0">
              <a:latin typeface="Open Sans SemiBold" panose="020B0604020202020204" charset="0"/>
              <a:ea typeface="Open Sans SemiBold" panose="020B0604020202020204" charset="0"/>
              <a:cs typeface="Open Sans SemiBold" panose="020B0604020202020204" charset="0"/>
            </a:endParaRPr>
          </a:p>
        </p:txBody>
      </p:sp>
      <p:sp>
        <p:nvSpPr>
          <p:cNvPr id="10" name="Rectangle 9"/>
          <p:cNvSpPr/>
          <p:nvPr/>
        </p:nvSpPr>
        <p:spPr>
          <a:xfrm>
            <a:off x="8385437" y="5168888"/>
            <a:ext cx="1358064" cy="307777"/>
          </a:xfrm>
          <a:prstGeom prst="rect">
            <a:avLst/>
          </a:prstGeom>
        </p:spPr>
        <p:txBody>
          <a:bodyPr wrap="none">
            <a:spAutoFit/>
          </a:bodyPr>
          <a:lstStyle/>
          <a:p>
            <a:r>
              <a:rPr lang="en-US" sz="1400" dirty="0" smtClean="0">
                <a:latin typeface="Open Sans SemiBold" panose="020B0604020202020204" charset="0"/>
                <a:ea typeface="Open Sans SemiBold" panose="020B0604020202020204" charset="0"/>
                <a:cs typeface="Open Sans SemiBold" panose="020B0604020202020204" charset="0"/>
              </a:rPr>
              <a:t>Lithium battery</a:t>
            </a:r>
            <a:endParaRPr lang="en-US" sz="1400" dirty="0">
              <a:latin typeface="Open Sans SemiBold" panose="020B0604020202020204" charset="0"/>
              <a:ea typeface="Open Sans SemiBold" panose="020B0604020202020204" charset="0"/>
              <a:cs typeface="Open Sans SemiBold" panose="020B0604020202020204" charset="0"/>
            </a:endParaRPr>
          </a:p>
        </p:txBody>
      </p:sp>
      <p:sp>
        <p:nvSpPr>
          <p:cNvPr id="11" name="Rectangle 10"/>
          <p:cNvSpPr/>
          <p:nvPr/>
        </p:nvSpPr>
        <p:spPr>
          <a:xfrm>
            <a:off x="5322907" y="2673479"/>
            <a:ext cx="1829347" cy="307777"/>
          </a:xfrm>
          <a:prstGeom prst="rect">
            <a:avLst/>
          </a:prstGeom>
        </p:spPr>
        <p:txBody>
          <a:bodyPr wrap="none">
            <a:spAutoFit/>
          </a:bodyPr>
          <a:lstStyle/>
          <a:p>
            <a:r>
              <a:rPr lang="en-US" sz="1400" dirty="0" smtClean="0">
                <a:latin typeface="Open Sans SemiBold" panose="020B0604020202020204" charset="0"/>
                <a:ea typeface="Open Sans SemiBold" panose="020B0604020202020204" charset="0"/>
                <a:cs typeface="Open Sans SemiBold" panose="020B0604020202020204" charset="0"/>
              </a:rPr>
              <a:t>ESP8266 NodeMCU</a:t>
            </a:r>
            <a:endParaRPr lang="en-US" sz="1400" dirty="0">
              <a:latin typeface="Open Sans SemiBold" panose="020B0604020202020204" charset="0"/>
              <a:ea typeface="Open Sans SemiBold" panose="020B0604020202020204" charset="0"/>
              <a:cs typeface="Open Sans SemiBold" panose="020B0604020202020204" charset="0"/>
            </a:endParaRPr>
          </a:p>
        </p:txBody>
      </p:sp>
      <p:sp>
        <p:nvSpPr>
          <p:cNvPr id="12" name="Rectangle 11"/>
          <p:cNvSpPr/>
          <p:nvPr/>
        </p:nvSpPr>
        <p:spPr>
          <a:xfrm>
            <a:off x="5769710" y="4532024"/>
            <a:ext cx="738792" cy="307777"/>
          </a:xfrm>
          <a:prstGeom prst="rect">
            <a:avLst/>
          </a:prstGeom>
        </p:spPr>
        <p:txBody>
          <a:bodyPr wrap="none">
            <a:spAutoFit/>
          </a:bodyPr>
          <a:lstStyle/>
          <a:p>
            <a:r>
              <a:rPr lang="en-US" sz="1400" dirty="0" smtClean="0">
                <a:latin typeface="Open Sans SemiBold" panose="020B0604020202020204" charset="0"/>
                <a:ea typeface="Open Sans SemiBold" panose="020B0604020202020204" charset="0"/>
                <a:cs typeface="Open Sans SemiBold" panose="020B0604020202020204" charset="0"/>
              </a:rPr>
              <a:t>DHT11</a:t>
            </a:r>
            <a:endParaRPr lang="en-US" sz="1400" dirty="0">
              <a:latin typeface="Open Sans SemiBold" panose="020B0604020202020204" charset="0"/>
              <a:ea typeface="Open Sans SemiBold" panose="020B0604020202020204" charset="0"/>
              <a:cs typeface="Open Sans SemiBold" panose="020B0604020202020204" charset="0"/>
            </a:endParaRPr>
          </a:p>
        </p:txBody>
      </p:sp>
      <p:sp>
        <p:nvSpPr>
          <p:cNvPr id="13" name="Rectangle 12"/>
          <p:cNvSpPr/>
          <p:nvPr/>
        </p:nvSpPr>
        <p:spPr>
          <a:xfrm>
            <a:off x="5519953" y="6264340"/>
            <a:ext cx="631904" cy="307777"/>
          </a:xfrm>
          <a:prstGeom prst="rect">
            <a:avLst/>
          </a:prstGeom>
        </p:spPr>
        <p:txBody>
          <a:bodyPr wrap="none">
            <a:spAutoFit/>
          </a:bodyPr>
          <a:lstStyle/>
          <a:p>
            <a:r>
              <a:rPr lang="en-US" sz="1400" dirty="0" smtClean="0">
                <a:latin typeface="Open Sans SemiBold" panose="020B0604020202020204" charset="0"/>
                <a:ea typeface="Open Sans SemiBold" panose="020B0604020202020204" charset="0"/>
                <a:cs typeface="Open Sans SemiBold" panose="020B0604020202020204" charset="0"/>
              </a:rPr>
              <a:t>MQ-2</a:t>
            </a:r>
            <a:endParaRPr lang="en-US" sz="1400"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1964276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463824" y="1339145"/>
            <a:ext cx="8987246" cy="4846321"/>
          </a:xfrm>
          <a:prstGeom prst="rect">
            <a:avLst/>
          </a:prstGeom>
          <a:solidFill>
            <a:schemeClr val="tx1"/>
          </a:solidFill>
          <a:ln>
            <a:solidFill>
              <a:schemeClr val="tx1"/>
            </a:solidFill>
          </a:ln>
        </p:spPr>
      </p:pic>
      <p:sp>
        <p:nvSpPr>
          <p:cNvPr id="5" name="Rectangle 4"/>
          <p:cNvSpPr/>
          <p:nvPr/>
        </p:nvSpPr>
        <p:spPr>
          <a:xfrm>
            <a:off x="895358" y="412970"/>
            <a:ext cx="6109399" cy="646331"/>
          </a:xfrm>
          <a:prstGeom prst="rect">
            <a:avLst/>
          </a:prstGeom>
        </p:spPr>
        <p:txBody>
          <a:bodyPr wrap="square">
            <a:spAutoFit/>
          </a:bodyPr>
          <a:lstStyle/>
          <a:p>
            <a:r>
              <a:rPr lang="en-US" sz="3600" dirty="0" smtClean="0">
                <a:solidFill>
                  <a:srgbClr val="000000"/>
                </a:solidFill>
                <a:latin typeface="Open Sans SemiBold" panose="020B0604020202020204" charset="0"/>
                <a:ea typeface="Open Sans SemiBold" panose="020B0604020202020204" charset="0"/>
                <a:cs typeface="Open Sans SemiBold" panose="020B0604020202020204" charset="0"/>
              </a:rPr>
              <a:t>Project </a:t>
            </a:r>
            <a:r>
              <a:rPr lang="en-US" sz="3600" dirty="0">
                <a:solidFill>
                  <a:srgbClr val="000000"/>
                </a:solidFill>
                <a:latin typeface="Open Sans SemiBold" panose="020B0604020202020204" charset="0"/>
                <a:ea typeface="Open Sans SemiBold" panose="020B0604020202020204" charset="0"/>
                <a:cs typeface="Open Sans SemiBold" panose="020B0604020202020204" charset="0"/>
              </a:rPr>
              <a:t>circuit </a:t>
            </a:r>
            <a:r>
              <a:rPr lang="en-US" sz="3600" dirty="0" smtClean="0">
                <a:solidFill>
                  <a:srgbClr val="000000"/>
                </a:solidFill>
                <a:latin typeface="Open Sans SemiBold" panose="020B0604020202020204" charset="0"/>
                <a:ea typeface="Open Sans SemiBold" panose="020B0604020202020204" charset="0"/>
                <a:cs typeface="Open Sans SemiBold" panose="020B0604020202020204" charset="0"/>
              </a:rPr>
              <a:t>diagram</a:t>
            </a:r>
            <a:endParaRPr lang="en-US" sz="3600" dirty="0">
              <a:latin typeface="Open Sans SemiBold" panose="020B0604020202020204" charset="0"/>
              <a:ea typeface="Open Sans SemiBold" panose="020B0604020202020204" charset="0"/>
              <a:cs typeface="Open Sans SemiBold" panose="020B0604020202020204" charset="0"/>
            </a:endParaRPr>
          </a:p>
        </p:txBody>
      </p:sp>
    </p:spTree>
    <p:extLst>
      <p:ext uri="{BB962C8B-B14F-4D97-AF65-F5344CB8AC3E}">
        <p14:creationId xmlns:p14="http://schemas.microsoft.com/office/powerpoint/2010/main" val="319935946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3116</TotalTime>
  <Words>864</Words>
  <Application>Microsoft Office PowerPoint</Application>
  <PresentationFormat>Widescreen</PresentationFormat>
  <Paragraphs>131</Paragraphs>
  <Slides>21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Arial Black</vt:lpstr>
      <vt:lpstr>Calibri</vt:lpstr>
      <vt:lpstr>Comic Sans MS</vt:lpstr>
      <vt:lpstr>Cooper Black</vt:lpstr>
      <vt:lpstr>Open Sans SemiBold</vt:lpstr>
      <vt:lpstr>Pacifico</vt:lpstr>
      <vt:lpstr>Trebuchet MS</vt:lpstr>
      <vt:lpstr>Wingdings 3</vt:lpstr>
      <vt:lpstr>Facet</vt:lpstr>
      <vt:lpstr>IIoT Smart Safety Helmet</vt:lpstr>
      <vt:lpstr>Outline</vt:lpstr>
      <vt:lpstr>Introduction</vt:lpstr>
      <vt:lpstr>What is IoT?</vt:lpstr>
      <vt:lpstr>Statistics </vt:lpstr>
      <vt:lpstr>Questionnaire </vt:lpstr>
      <vt:lpstr>Main Features</vt:lpstr>
      <vt:lpstr>Main Tools </vt:lpstr>
      <vt:lpstr>PowerPoint Presentation</vt:lpstr>
      <vt:lpstr>ThingSpeak side </vt:lpstr>
      <vt:lpstr>Procedures</vt:lpstr>
      <vt:lpstr>PowerPoint Presentation</vt:lpstr>
      <vt:lpstr>PowerPoint Presentation</vt:lpstr>
      <vt:lpstr>System block diagram</vt:lpstr>
      <vt:lpstr>Results and Discussion</vt:lpstr>
      <vt:lpstr>PowerPoint Presentation</vt:lpstr>
      <vt:lpstr>PowerPoint Presentation</vt:lpstr>
      <vt:lpstr>PowerPoint Presentation</vt:lpstr>
      <vt:lpstr>SWOT Analysis</vt:lpstr>
      <vt:lpstr>Future Work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Safety Helmet</dc:title>
  <dc:creator>leen1997taweel@gmail.com</dc:creator>
  <cp:lastModifiedBy>leen1997taweel@gmail.com</cp:lastModifiedBy>
  <cp:revision>47</cp:revision>
  <dcterms:created xsi:type="dcterms:W3CDTF">2020-05-30T22:48:00Z</dcterms:created>
  <dcterms:modified xsi:type="dcterms:W3CDTF">2020-06-02T08:50:36Z</dcterms:modified>
</cp:coreProperties>
</file>