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66" r:id="rId4"/>
    <p:sldId id="283" r:id="rId5"/>
    <p:sldId id="257" r:id="rId6"/>
    <p:sldId id="286" r:id="rId7"/>
    <p:sldId id="287" r:id="rId8"/>
    <p:sldId id="288" r:id="rId9"/>
    <p:sldId id="289" r:id="rId10"/>
    <p:sldId id="290" r:id="rId11"/>
    <p:sldId id="292" r:id="rId12"/>
    <p:sldId id="293" r:id="rId13"/>
    <p:sldId id="294" r:id="rId14"/>
    <p:sldId id="295" r:id="rId15"/>
    <p:sldId id="296" r:id="rId16"/>
    <p:sldId id="297" r:id="rId17"/>
    <p:sldId id="301" r:id="rId18"/>
    <p:sldId id="298" r:id="rId19"/>
    <p:sldId id="299" r:id="rId20"/>
    <p:sldId id="300" r:id="rId21"/>
    <p:sldId id="302" r:id="rId22"/>
    <p:sldId id="304" r:id="rId23"/>
    <p:sldId id="305" r:id="rId24"/>
    <p:sldId id="303" r:id="rId25"/>
    <p:sldId id="306" r:id="rId26"/>
    <p:sldId id="307" r:id="rId27"/>
    <p:sldId id="308" r:id="rId28"/>
    <p:sldId id="264" r:id="rId29"/>
    <p:sldId id="310" r:id="rId30"/>
    <p:sldId id="26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3" y="406400"/>
            <a:ext cx="8915399" cy="2262781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ldhabi" panose="01000000000000000000" pitchFamily="2" charset="-78"/>
              </a:rPr>
              <a:t>Social digital marketing monitor</a:t>
            </a:r>
            <a:endParaRPr lang="en-GB" sz="4400" dirty="0">
              <a:solidFill>
                <a:schemeClr val="tx2"/>
              </a:solidFill>
              <a:latin typeface="Axure Handwriting" panose="020B0402020200020204" pitchFamily="34" charset="0"/>
              <a:cs typeface="Aldhabi" panose="010000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4713" y="3266079"/>
            <a:ext cx="8915399" cy="112628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Students:</a:t>
            </a:r>
            <a:endParaRPr lang="en-US" sz="2000" b="1" dirty="0" smtClean="0"/>
          </a:p>
          <a:p>
            <a:r>
              <a:rPr lang="en-US" sz="2000" b="1" dirty="0" err="1"/>
              <a:t>S</a:t>
            </a:r>
            <a:r>
              <a:rPr lang="en-US" sz="2000" b="1" dirty="0" err="1" smtClean="0"/>
              <a:t>ujood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aqraa</a:t>
            </a:r>
            <a:r>
              <a:rPr lang="en-US" sz="2000" b="1" dirty="0" smtClean="0"/>
              <a:t>.</a:t>
            </a:r>
            <a:endParaRPr lang="en-US" sz="2000" b="1" dirty="0" smtClean="0"/>
          </a:p>
          <a:p>
            <a:r>
              <a:rPr lang="en-US" sz="2000" b="1" dirty="0" err="1" smtClean="0"/>
              <a:t>Aseel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sumodi</a:t>
            </a:r>
            <a:r>
              <a:rPr lang="en-US" sz="2000" b="1" dirty="0" smtClean="0"/>
              <a:t>.</a:t>
            </a:r>
            <a:r>
              <a:rPr lang="en-GB" sz="2000" b="1" dirty="0"/>
              <a:t>	</a:t>
            </a:r>
            <a:endParaRPr lang="en-GB" sz="2000" b="1" dirty="0" smtClean="0"/>
          </a:p>
          <a:p>
            <a:r>
              <a:rPr lang="en-GB" sz="2000" b="1" dirty="0" smtClean="0"/>
              <a:t>Supervisor:</a:t>
            </a:r>
            <a:endParaRPr lang="en-GB" sz="2000" b="1" dirty="0" smtClean="0"/>
          </a:p>
          <a:p>
            <a:r>
              <a:rPr lang="en-GB" sz="2000" b="1" dirty="0" err="1" smtClean="0"/>
              <a:t>Dr.Muhannad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aljabi</a:t>
            </a:r>
            <a:r>
              <a:rPr lang="en-GB" sz="2000" b="1" dirty="0" smtClean="0"/>
              <a:t>.</a:t>
            </a:r>
            <a:endParaRPr lang="en-GB" sz="2000" b="1" dirty="0" smtClean="0"/>
          </a:p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2.Installing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Twitter-API ­-client library</a:t>
            </a:r>
            <a:b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We used </a:t>
            </a:r>
            <a:r>
              <a:rPr lang="en-US" b="1" dirty="0" smtClean="0"/>
              <a:t>COMPOSER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dirty="0" smtClean="0"/>
              <a:t>app to do this 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2933700"/>
            <a:ext cx="1933575" cy="237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3.Connecting with </a:t>
            </a:r>
            <a:r>
              <a:rPr lang="en-US" sz="2800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twitter API</a:t>
            </a:r>
            <a:endParaRPr lang="en-US" sz="2800" dirty="0">
              <a:solidFill>
                <a:schemeClr val="tx2"/>
              </a:solidFill>
              <a:latin typeface="Axure Handwriting" panose="020B0402020200020204" pitchFamily="34" charset="0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46544" y="2270760"/>
            <a:ext cx="8915400" cy="3777622"/>
          </a:xfrm>
        </p:spPr>
        <p:txBody>
          <a:bodyPr/>
          <a:lstStyle/>
          <a:p>
            <a:r>
              <a:rPr lang="en-US" b="1" dirty="0" smtClean="0"/>
              <a:t>REST </a:t>
            </a:r>
            <a:r>
              <a:rPr lang="en-US" b="1" dirty="0"/>
              <a:t>APIs </a:t>
            </a:r>
            <a:r>
              <a:rPr lang="en-US" dirty="0" smtClean="0"/>
              <a:t>used to make our request ,  which gives </a:t>
            </a:r>
            <a:r>
              <a:rPr lang="en-US" dirty="0"/>
              <a:t>historical tweets up to about a week with a max of a couple of hundreds. </a:t>
            </a:r>
            <a:endParaRPr lang="en-US" dirty="0" smtClean="0"/>
          </a:p>
          <a:p>
            <a:r>
              <a:rPr lang="en-US" dirty="0" smtClean="0"/>
              <a:t>We call </a:t>
            </a:r>
            <a:r>
              <a:rPr lang="en-US" dirty="0"/>
              <a:t>the service </a:t>
            </a:r>
            <a:r>
              <a:rPr lang="en-US" b="1" dirty="0" smtClean="0"/>
              <a:t>search</a:t>
            </a:r>
            <a:r>
              <a:rPr lang="en-US" dirty="0" smtClean="0"/>
              <a:t> by passing our created app</a:t>
            </a:r>
            <a:r>
              <a:rPr lang="en-US" b="1" dirty="0" smtClean="0"/>
              <a:t> keys </a:t>
            </a:r>
            <a:r>
              <a:rPr lang="en-US" dirty="0" smtClean="0"/>
              <a:t>and </a:t>
            </a:r>
            <a:r>
              <a:rPr lang="en-US" b="1" dirty="0" smtClean="0"/>
              <a:t>GET </a:t>
            </a:r>
            <a:r>
              <a:rPr lang="en-US" dirty="0" smtClean="0"/>
              <a:t>method to fetch a </a:t>
            </a:r>
            <a:r>
              <a:rPr lang="en-US" dirty="0"/>
              <a:t>list of </a:t>
            </a:r>
            <a:r>
              <a:rPr lang="en-US" dirty="0" smtClean="0"/>
              <a:t>tweets.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3436" y="581907"/>
            <a:ext cx="8911687" cy="128089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4.getting </a:t>
            </a:r>
            <a:r>
              <a:rPr lang="en-US" sz="2800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and processing the Data in Jason format</a:t>
            </a:r>
            <a:endParaRPr lang="en-US" sz="2800" dirty="0">
              <a:solidFill>
                <a:schemeClr val="tx2"/>
              </a:solidFill>
              <a:latin typeface="Axure Handwriting" panose="020B0402020200020204" pitchFamily="34" charset="0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3436" y="1862797"/>
            <a:ext cx="8915400" cy="3777622"/>
          </a:xfrm>
        </p:spPr>
        <p:txBody>
          <a:bodyPr>
            <a:normAutofit/>
          </a:bodyPr>
          <a:lstStyle/>
          <a:p>
            <a:r>
              <a:rPr lang="en-US" dirty="0"/>
              <a:t>twitter API’s return tweets in JSON format contained several other types of messages (e.g. a tweet deletion notice, user update profile notice , text, id of user  and username ,etc</a:t>
            </a:r>
            <a:r>
              <a:rPr lang="en-US" dirty="0" smtClean="0"/>
              <a:t>.)</a:t>
            </a:r>
            <a:endParaRPr lang="en-US" dirty="0" smtClean="0"/>
          </a:p>
          <a:p>
            <a:r>
              <a:rPr lang="en-US" dirty="0" smtClean="0"/>
              <a:t>We convert </a:t>
            </a:r>
            <a:r>
              <a:rPr lang="en-US" dirty="0"/>
              <a:t>the JSON </a:t>
            </a:r>
            <a:r>
              <a:rPr lang="en-US" smtClean="0"/>
              <a:t>text to </a:t>
            </a:r>
            <a:r>
              <a:rPr lang="en-US" dirty="0"/>
              <a:t>a nested PHP </a:t>
            </a:r>
            <a:r>
              <a:rPr lang="en-US" dirty="0" smtClean="0"/>
              <a:t>array ,</a:t>
            </a:r>
            <a:endParaRPr lang="en-US" dirty="0" smtClean="0"/>
          </a:p>
          <a:p>
            <a:r>
              <a:rPr lang="en-US" dirty="0" smtClean="0"/>
              <a:t>for each status(tweet) received  we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choose(id, username , text ,and </a:t>
            </a:r>
            <a:r>
              <a:rPr lang="en-US" dirty="0" err="1" smtClean="0"/>
              <a:t>url</a:t>
            </a:r>
            <a:r>
              <a:rPr lang="en-US" dirty="0" smtClean="0"/>
              <a:t> )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to be printed.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700" y="3270296"/>
            <a:ext cx="3566190" cy="332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khbar MT" pitchFamily="2" charset="-78"/>
              </a:rPr>
              <a:t>5. Evaluate </a:t>
            </a:r>
            <a:r>
              <a:rPr lang="en-US" sz="2800" dirty="0">
                <a:solidFill>
                  <a:schemeClr val="tx2"/>
                </a:solidFill>
                <a:latin typeface="Axure Handwriting" panose="020B0402020200020204" pitchFamily="34" charset="0"/>
                <a:cs typeface="Akhbar MT" pitchFamily="2" charset="-78"/>
              </a:rPr>
              <a:t>its polarity </a:t>
            </a:r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khbar MT" pitchFamily="2" charset="-78"/>
              </a:rPr>
              <a:t>  </a:t>
            </a:r>
            <a:endParaRPr lang="en-US" sz="2800" dirty="0">
              <a:solidFill>
                <a:schemeClr val="tx2"/>
              </a:solidFill>
              <a:latin typeface="Axure Handwriting" panose="020B0402020200020204" pitchFamily="34" charset="0"/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/>
          <a:lstStyle/>
          <a:p>
            <a:r>
              <a:rPr lang="en-US" dirty="0"/>
              <a:t>call for each tweet the </a:t>
            </a:r>
            <a:r>
              <a:rPr lang="en-US" dirty="0" smtClean="0"/>
              <a:t>sentiment </a:t>
            </a:r>
            <a:r>
              <a:rPr lang="en-US" dirty="0"/>
              <a:t>service to get </a:t>
            </a:r>
            <a:r>
              <a:rPr lang="en-US" dirty="0" smtClean="0"/>
              <a:t>it’s </a:t>
            </a:r>
            <a:r>
              <a:rPr lang="en-US" dirty="0"/>
              <a:t>polarity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       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</a:t>
            </a:r>
            <a:r>
              <a:rPr lang="en-US" sz="32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how??</a:t>
            </a:r>
            <a:endParaRPr lang="ar-SA" sz="3200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3353964"/>
            <a:ext cx="2613024" cy="1497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14014" y="398271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Sentiment process</a:t>
            </a:r>
            <a:endParaRPr lang="ar-SA" sz="2800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046092" y="2019300"/>
            <a:ext cx="2146300" cy="1148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Input(keyword)</a:t>
            </a:r>
            <a:endParaRPr lang="ar-SA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764565" y="2010498"/>
            <a:ext cx="2072797" cy="11446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Tweets retrieval</a:t>
            </a:r>
            <a:endParaRPr lang="ar-SA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510853" y="2019300"/>
            <a:ext cx="2263905" cy="1148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tokenization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0" algn="ctr" rtl="0"/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7510853" y="3590062"/>
            <a:ext cx="2263905" cy="11485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en-US" sz="160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Data pre-processing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8" name="رابط مستقيم 7"/>
          <p:cNvCxnSpPr>
            <a:stCxn id="4" idx="3"/>
            <a:endCxn id="5" idx="1"/>
          </p:cNvCxnSpPr>
          <p:nvPr/>
        </p:nvCxnSpPr>
        <p:spPr>
          <a:xfrm flipV="1">
            <a:off x="4192392" y="2582828"/>
            <a:ext cx="572173" cy="1075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رابط مستقيم 8"/>
          <p:cNvCxnSpPr>
            <a:stCxn id="5" idx="3"/>
            <a:endCxn id="6" idx="1"/>
          </p:cNvCxnSpPr>
          <p:nvPr/>
        </p:nvCxnSpPr>
        <p:spPr>
          <a:xfrm>
            <a:off x="6837362" y="2582828"/>
            <a:ext cx="673491" cy="1075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>
            <a:stCxn id="6" idx="2"/>
            <a:endCxn id="7" idx="0"/>
          </p:cNvCxnSpPr>
          <p:nvPr/>
        </p:nvCxnSpPr>
        <p:spPr>
          <a:xfrm>
            <a:off x="8642806" y="3167857"/>
            <a:ext cx="0" cy="42220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مستدير الزوايا 10"/>
          <p:cNvSpPr/>
          <p:nvPr/>
        </p:nvSpPr>
        <p:spPr>
          <a:xfrm>
            <a:off x="4652788" y="3577433"/>
            <a:ext cx="2072797" cy="11524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Classification using naïve bays </a:t>
            </a:r>
            <a:endParaRPr lang="en-US" sz="1600" dirty="0" smtClean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algorithm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12" name="رابط مستقيم 11"/>
          <p:cNvCxnSpPr/>
          <p:nvPr/>
        </p:nvCxnSpPr>
        <p:spPr>
          <a:xfrm>
            <a:off x="6732326" y="4257711"/>
            <a:ext cx="771786" cy="36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مستطيل مستدير الزوايا 46"/>
          <p:cNvSpPr/>
          <p:nvPr/>
        </p:nvSpPr>
        <p:spPr>
          <a:xfrm>
            <a:off x="2014014" y="3590062"/>
            <a:ext cx="2072797" cy="11524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Sentiment in table and graphical representation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V="1">
            <a:off x="4093552" y="4257711"/>
            <a:ext cx="572173" cy="1075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tokenization</a:t>
            </a:r>
            <a:br>
              <a:rPr 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Return an array of tokens (break text of tweets into individual words)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Tokenization (cont..)</a:t>
            </a:r>
            <a:br>
              <a:rPr 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1. Replace </a:t>
            </a:r>
            <a:r>
              <a:rPr lang="en-US" sz="1800" dirty="0">
                <a:solidFill>
                  <a:schemeClr val="tx2"/>
                </a:solidFill>
              </a:rPr>
              <a:t>the new lines with spaces </a:t>
            </a:r>
            <a:endParaRPr lang="ar-SA" sz="1800" dirty="0">
              <a:solidFill>
                <a:schemeClr val="tx2"/>
              </a:solidFill>
            </a:endParaRP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89212" y="4022411"/>
            <a:ext cx="6982097" cy="134271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133" y="2908301"/>
            <a:ext cx="6456208" cy="157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Tokenization 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(cont..)</a:t>
            </a:r>
            <a:b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</a:br>
            <a:endParaRPr lang="ar-SA" dirty="0"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2. Make </a:t>
            </a:r>
            <a:r>
              <a:rPr lang="en-US" dirty="0">
                <a:solidFill>
                  <a:schemeClr val="tx2"/>
                </a:solidFill>
              </a:rPr>
              <a:t>all texts lowercase as the database of words in in </a:t>
            </a:r>
            <a:r>
              <a:rPr lang="en-US" dirty="0" smtClean="0">
                <a:solidFill>
                  <a:schemeClr val="tx2"/>
                </a:solidFill>
              </a:rPr>
              <a:t>lowercase </a:t>
            </a:r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6894" y="3022600"/>
            <a:ext cx="5562906" cy="124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Tokenization 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(cont..)</a:t>
            </a:r>
            <a:br>
              <a:rPr 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3. Break string into individual words using explode putting them into an </a:t>
            </a:r>
            <a:r>
              <a:rPr lang="en-US" dirty="0" smtClean="0">
                <a:solidFill>
                  <a:schemeClr val="tx2"/>
                </a:solidFill>
              </a:rPr>
              <a:t>array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1200" y="2819823"/>
            <a:ext cx="3603625" cy="3739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Pre-processing 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Clean the array so its free from (URL’s @ # numbers and repeated letters ) for repested letters use preg_replacce methode that replace the repeated letters with first letter. 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06837" y="2835275"/>
            <a:ext cx="4983163" cy="32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Axure Handwriting" panose="020B0402020200020204" pitchFamily="34" charset="0"/>
              </a:rPr>
              <a:t>Outline 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4" y="1905000"/>
            <a:ext cx="8911687" cy="4095122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Introduction .</a:t>
            </a: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Objective </a:t>
            </a: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Proposal approaches .</a:t>
            </a: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Constraint for some approaches .</a:t>
            </a: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Our methodology .</a:t>
            </a:r>
            <a:endParaRPr lang="en-US" sz="2000" dirty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Axure Handwriting" panose="020B0402020200020204" pitchFamily="34" charset="0"/>
              </a:rPr>
              <a:t>Future Work</a:t>
            </a:r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.</a:t>
            </a:r>
            <a:endParaRPr lang="en-US" sz="2000" dirty="0" smtClean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Demo.</a:t>
            </a:r>
            <a:endParaRPr lang="en-US" sz="2000" dirty="0">
              <a:solidFill>
                <a:schemeClr val="tx2"/>
              </a:solidFill>
              <a:latin typeface="Axure Handwriting" panose="020B0402020200020204" pitchFamily="34" charset="0"/>
            </a:endParaRPr>
          </a:p>
          <a:p>
            <a:endParaRPr lang="en-GB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Classification 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Tweets are categorized as positive ,negative </a:t>
            </a:r>
            <a:r>
              <a:rPr lang="en-US" dirty="0"/>
              <a:t>and neutral </a:t>
            </a:r>
            <a:r>
              <a:rPr lang="en-US" dirty="0" smtClean="0"/>
              <a:t>, and </a:t>
            </a:r>
            <a:r>
              <a:rPr lang="en-US" dirty="0"/>
              <a:t>naive </a:t>
            </a:r>
            <a:r>
              <a:rPr lang="en-US" dirty="0" smtClean="0"/>
              <a:t>bays </a:t>
            </a:r>
            <a:r>
              <a:rPr lang="en-US" dirty="0"/>
              <a:t>algorithm </a:t>
            </a:r>
            <a:r>
              <a:rPr lang="en-US" dirty="0" smtClean="0"/>
              <a:t>used to calculate sentiment.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What </a:t>
            </a:r>
            <a:r>
              <a:rPr lang="en-US" dirty="0"/>
              <a:t>naive </a:t>
            </a:r>
            <a:r>
              <a:rPr lang="en-US" dirty="0" smtClean="0"/>
              <a:t>Bayes classifier ?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Why naïve Bayes 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Tools used for 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Results 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What Naïve B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ayes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?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00312" y="2235200"/>
            <a:ext cx="8915400" cy="377762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Simple </a:t>
            </a:r>
            <a:r>
              <a:rPr lang="en-US" dirty="0">
                <a:solidFill>
                  <a:schemeClr val="tx2"/>
                </a:solidFill>
              </a:rPr>
              <a:t>classification of words based on ‘Bayes </a:t>
            </a:r>
            <a:r>
              <a:rPr lang="en-US" dirty="0" smtClean="0">
                <a:solidFill>
                  <a:schemeClr val="tx2"/>
                </a:solidFill>
              </a:rPr>
              <a:t>theorem’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It is a ‘Bag of words’ (text represented as collection of it’s words, discarding grammar and order of words but keeping multiplicity)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Why Naïve 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Bayes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?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because it is the simplest and most generally utilized </a:t>
            </a:r>
            <a:r>
              <a:rPr lang="en-US" dirty="0" smtClean="0">
                <a:solidFill>
                  <a:schemeClr val="tx2"/>
                </a:solidFill>
              </a:rPr>
              <a:t>classifier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, and it’s accuracy around 75% which enough  for  marketer to take a general idea about their brand evaluation .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 Tools used for ?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we used </a:t>
            </a:r>
            <a:r>
              <a:rPr lang="en-US" dirty="0" err="1" smtClean="0">
                <a:solidFill>
                  <a:schemeClr val="tx2"/>
                </a:solidFill>
              </a:rPr>
              <a:t>PhpInsight</a:t>
            </a:r>
            <a:r>
              <a:rPr lang="en-US" dirty="0" smtClean="0">
                <a:solidFill>
                  <a:schemeClr val="tx2"/>
                </a:solidFill>
              </a:rPr>
              <a:t> library that’s a sentiment classifier relied on naïve Bayes algorithm 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Results of 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Naïve 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Bayes ?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525" y="2536087"/>
            <a:ext cx="5084225" cy="1778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Finalizing the Result and 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Output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We </a:t>
            </a:r>
            <a:r>
              <a:rPr lang="en-US" dirty="0">
                <a:solidFill>
                  <a:schemeClr val="tx2"/>
                </a:solidFill>
              </a:rPr>
              <a:t>make use of </a:t>
            </a:r>
            <a:r>
              <a:rPr lang="en-US" b="1" dirty="0">
                <a:solidFill>
                  <a:schemeClr val="tx2"/>
                </a:solidFill>
                <a:latin typeface="Axure Handwriting" panose="020B0402020200020204" pitchFamily="34" charset="0"/>
              </a:rPr>
              <a:t>Google Chart Tools </a:t>
            </a:r>
            <a:r>
              <a:rPr lang="en-US" dirty="0">
                <a:solidFill>
                  <a:schemeClr val="tx2"/>
                </a:solidFill>
              </a:rPr>
              <a:t>to show the sentiment in </a:t>
            </a:r>
            <a:r>
              <a:rPr lang="en-US" dirty="0" smtClean="0">
                <a:solidFill>
                  <a:schemeClr val="tx2"/>
                </a:solidFill>
              </a:rPr>
              <a:t>graphical Representation.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What's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Google Chart </a:t>
            </a:r>
            <a:r>
              <a:rPr lang="en-US" dirty="0" smtClean="0">
                <a:solidFill>
                  <a:schemeClr val="tx2"/>
                </a:solidFill>
              </a:rPr>
              <a:t>?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       Its Tools </a:t>
            </a:r>
            <a:r>
              <a:rPr lang="en-US" dirty="0">
                <a:solidFill>
                  <a:schemeClr val="tx2"/>
                </a:solidFill>
              </a:rPr>
              <a:t>provide a perfect way to visualize data on any </a:t>
            </a:r>
            <a:r>
              <a:rPr lang="en-US" dirty="0" smtClean="0">
                <a:solidFill>
                  <a:schemeClr val="tx2"/>
                </a:solidFill>
              </a:rPr>
              <a:t>webpage , charts                  maybe static or </a:t>
            </a:r>
            <a:r>
              <a:rPr lang="en-US" dirty="0">
                <a:solidFill>
                  <a:schemeClr val="tx2"/>
                </a:solidFill>
              </a:rPr>
              <a:t>interactive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 in our project we used </a:t>
            </a:r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Interactive Charts</a:t>
            </a:r>
            <a:r>
              <a:rPr lang="en-US" b="1" dirty="0">
                <a:solidFill>
                  <a:schemeClr val="tx2"/>
                </a:solidFill>
                <a:latin typeface="Axure Handwriting" panose="020B0402020200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which  </a:t>
            </a:r>
            <a:r>
              <a:rPr lang="en-US" dirty="0">
                <a:solidFill>
                  <a:schemeClr val="tx2"/>
                </a:solidFill>
              </a:rPr>
              <a:t>Use the Google Visualization </a:t>
            </a:r>
            <a:r>
              <a:rPr lang="en-US" dirty="0" smtClean="0">
                <a:solidFill>
                  <a:schemeClr val="tx2"/>
                </a:solidFill>
              </a:rPr>
              <a:t>  API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  </a:t>
            </a:r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why </a:t>
            </a:r>
            <a:r>
              <a:rPr lang="en-US" dirty="0" smtClean="0">
                <a:solidFill>
                  <a:schemeClr val="tx2"/>
                </a:solidFill>
              </a:rPr>
              <a:t>interactive charts?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are far </a:t>
            </a:r>
            <a:r>
              <a:rPr lang="en-US" dirty="0" smtClean="0">
                <a:solidFill>
                  <a:schemeClr val="tx2"/>
                </a:solidFill>
              </a:rPr>
              <a:t>more flexible</a:t>
            </a:r>
            <a:r>
              <a:rPr lang="en-US" dirty="0">
                <a:solidFill>
                  <a:schemeClr val="tx2"/>
                </a:solidFill>
              </a:rPr>
              <a:t>, because they can trigger events which we can use to interact with other elements in the </a:t>
            </a:r>
            <a:r>
              <a:rPr lang="en-US" dirty="0" smtClean="0">
                <a:solidFill>
                  <a:schemeClr val="tx2"/>
                </a:solidFill>
              </a:rPr>
              <a:t>page .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Result !</a:t>
            </a:r>
            <a:endParaRPr lang="ar-SA" b="1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62560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Pi-chart</a:t>
            </a:r>
            <a:r>
              <a:rPr lang="en-US" dirty="0" smtClean="0">
                <a:solidFill>
                  <a:schemeClr val="tx2"/>
                </a:solidFill>
              </a:rPr>
              <a:t> and </a:t>
            </a:r>
            <a:r>
              <a:rPr lang="en-US" b="1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column-chart</a:t>
            </a:r>
            <a:r>
              <a:rPr lang="en-US" dirty="0" smtClean="0">
                <a:solidFill>
                  <a:schemeClr val="tx2"/>
                </a:solidFill>
              </a:rPr>
              <a:t> both generated </a:t>
            </a:r>
            <a:r>
              <a:rPr lang="en-US" dirty="0">
                <a:solidFill>
                  <a:schemeClr val="tx2"/>
                </a:solidFill>
              </a:rPr>
              <a:t>using the same data </a:t>
            </a:r>
            <a:r>
              <a:rPr lang="en-US" dirty="0" smtClean="0">
                <a:solidFill>
                  <a:schemeClr val="tx2"/>
                </a:solidFill>
              </a:rPr>
              <a:t>table :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22" y="2387600"/>
            <a:ext cx="4187179" cy="2482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12" y="2387600"/>
            <a:ext cx="4138083" cy="2482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8051" y="566841"/>
            <a:ext cx="4549747" cy="128089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Demo</a:t>
            </a:r>
            <a:endParaRPr lang="en-GB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Future work !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We will try to develop our website to have more features such </a:t>
            </a:r>
            <a:r>
              <a:rPr lang="en-US" dirty="0" smtClean="0"/>
              <a:t>as:</a:t>
            </a:r>
            <a:endParaRPr lang="en-US" dirty="0" smtClean="0"/>
          </a:p>
          <a:p>
            <a:pPr lvl="0" algn="l">
              <a:buFont typeface="Wingdings" panose="05000000000000000000" pitchFamily="2" charset="2"/>
              <a:buChar char="§"/>
            </a:pPr>
            <a:endParaRPr lang="en-US" dirty="0"/>
          </a:p>
          <a:p>
            <a:pPr lvl="0" algn="l">
              <a:buFont typeface="Wingdings" panose="05000000000000000000" pitchFamily="2" charset="2"/>
              <a:buChar char="Ø"/>
            </a:pPr>
            <a:r>
              <a:rPr lang="en-US" dirty="0" smtClean="0"/>
              <a:t>Web-Application </a:t>
            </a:r>
            <a:r>
              <a:rPr lang="en-US" dirty="0"/>
              <a:t>can be converted to Mobile </a:t>
            </a:r>
            <a:r>
              <a:rPr lang="en-US" dirty="0" smtClean="0"/>
              <a:t>Application.</a:t>
            </a:r>
            <a:endParaRPr lang="en-US" dirty="0" smtClean="0"/>
          </a:p>
          <a:p>
            <a:pPr lvl="0" algn="l">
              <a:buFont typeface="Wingdings" panose="05000000000000000000" pitchFamily="2" charset="2"/>
              <a:buChar char="Ø"/>
            </a:pPr>
            <a:r>
              <a:rPr lang="en-US" dirty="0" smtClean="0"/>
              <a:t>Sentiments </a:t>
            </a:r>
            <a:r>
              <a:rPr lang="en-US" dirty="0"/>
              <a:t>analysis using Arabic words.</a:t>
            </a:r>
            <a:endParaRPr lang="en-US" dirty="0"/>
          </a:p>
          <a:p>
            <a:pPr lvl="0" algn="l">
              <a:buFont typeface="Wingdings" panose="05000000000000000000" pitchFamily="2" charset="2"/>
              <a:buChar char="Ø"/>
            </a:pPr>
            <a:r>
              <a:rPr lang="en-US" dirty="0"/>
              <a:t>Integrate with other social media as </a:t>
            </a:r>
            <a:r>
              <a:rPr lang="en-US" dirty="0" err="1"/>
              <a:t>google</a:t>
            </a:r>
            <a:r>
              <a:rPr lang="en-US" dirty="0"/>
              <a:t>+ </a:t>
            </a:r>
            <a:r>
              <a:rPr lang="en-US" dirty="0" smtClean="0"/>
              <a:t>.</a:t>
            </a:r>
            <a:endParaRPr lang="en-US" dirty="0" smtClean="0"/>
          </a:p>
          <a:p>
            <a:pPr lvl="0" algn="l">
              <a:buFont typeface="Wingdings" panose="05000000000000000000" pitchFamily="2" charset="2"/>
              <a:buChar char="Ø"/>
            </a:pPr>
            <a:r>
              <a:rPr lang="en-US" dirty="0" smtClean="0"/>
              <a:t>Have more benefits provided by social media API’S which service marketing like </a:t>
            </a:r>
            <a:r>
              <a:rPr lang="en-US" b="1" dirty="0" smtClean="0">
                <a:solidFill>
                  <a:schemeClr val="tx2"/>
                </a:solidFill>
              </a:rPr>
              <a:t>schedule tweets  and posts .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Any Questions?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introduction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2603500"/>
            <a:ext cx="8915400" cy="37776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due to the increasing demand and importance of digital marketing, as well due to the wide usage of social media sites today, </a:t>
            </a:r>
            <a:r>
              <a:rPr lang="en-US" dirty="0" smtClean="0">
                <a:solidFill>
                  <a:schemeClr val="tx2"/>
                </a:solidFill>
              </a:rPr>
              <a:t>Therefore, there is an increasing demand for tools that monitor and evaluate the performance of social digital marketing.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129" y="4876800"/>
            <a:ext cx="2256483" cy="1504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The </a:t>
            </a:r>
            <a:r>
              <a:rPr lang="en-US" sz="4000" dirty="0">
                <a:solidFill>
                  <a:schemeClr val="tx2"/>
                </a:solidFill>
                <a:latin typeface="Axure Handwriting" panose="020B0402020200020204" pitchFamily="34" charset="0"/>
              </a:rPr>
              <a:t>objective </a:t>
            </a:r>
            <a:endParaRPr lang="en-GB" sz="4000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2843212" y="1725613"/>
            <a:ext cx="7316788" cy="42624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2"/>
                </a:solidFill>
              </a:rPr>
              <a:t>This project designed to allow Users to search for there brand and get general idea about there customer   . So our project will despise </a:t>
            </a:r>
            <a:r>
              <a:rPr lang="en-US" sz="1800" dirty="0">
                <a:solidFill>
                  <a:schemeClr val="tx2"/>
                </a:solidFill>
              </a:rPr>
              <a:t>of hiring someone to personally </a:t>
            </a:r>
            <a:r>
              <a:rPr lang="en-US" sz="1800" dirty="0" smtClean="0">
                <a:solidFill>
                  <a:schemeClr val="tx2"/>
                </a:solidFill>
              </a:rPr>
              <a:t>sift through </a:t>
            </a:r>
            <a:r>
              <a:rPr lang="en-US" sz="1800" dirty="0">
                <a:solidFill>
                  <a:schemeClr val="tx2"/>
                </a:solidFill>
              </a:rPr>
              <a:t>the millions of social media posts in order to figure out what’s relevant to the </a:t>
            </a:r>
            <a:r>
              <a:rPr lang="en-US" sz="1800" dirty="0" smtClean="0">
                <a:solidFill>
                  <a:schemeClr val="tx2"/>
                </a:solidFill>
              </a:rPr>
              <a:t>audiences.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342900" indent="-342900" algn="justLow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800" dirty="0"/>
          </a:p>
          <a:p>
            <a:pPr algn="justLow">
              <a:lnSpc>
                <a:spcPct val="150000"/>
              </a:lnSpc>
            </a:pPr>
            <a:endParaRPr lang="en-US" sz="1800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4775740"/>
            <a:ext cx="2547506" cy="1891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Proposed approaches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We had two proposed social media apps to relied on , in order to  serve the main objective of our project, they’re (Facebook and twitter).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454400" y="3171510"/>
            <a:ext cx="5384800" cy="8509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Facebook </a:t>
            </a:r>
            <a:r>
              <a:rPr lang="en-US" sz="2400" dirty="0">
                <a:solidFill>
                  <a:schemeClr val="tx2"/>
                </a:solidFill>
                <a:latin typeface="Axure Handwriting" panose="020B0402020200020204" pitchFamily="34" charset="0"/>
              </a:rPr>
              <a:t>approach</a:t>
            </a:r>
            <a:endParaRPr lang="ar-SA" sz="2400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454400" y="4541366"/>
            <a:ext cx="5384800" cy="8509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Axure Handwriting" panose="020B0402020200020204" pitchFamily="34" charset="0"/>
              </a:rPr>
              <a:t>Twitter approach</a:t>
            </a:r>
            <a:endParaRPr lang="ar-SA" sz="2400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306274"/>
            <a:ext cx="698500" cy="639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541366"/>
            <a:ext cx="955767" cy="955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Facebook 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approach .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We </a:t>
            </a:r>
            <a:r>
              <a:rPr lang="en-US" dirty="0">
                <a:solidFill>
                  <a:schemeClr val="tx2"/>
                </a:solidFill>
              </a:rPr>
              <a:t>aimed to </a:t>
            </a:r>
            <a:r>
              <a:rPr lang="en-US" b="1" dirty="0">
                <a:solidFill>
                  <a:schemeClr val="tx2"/>
                </a:solidFill>
              </a:rPr>
              <a:t>fetch all public posts </a:t>
            </a:r>
            <a:r>
              <a:rPr lang="en-US" dirty="0">
                <a:solidFill>
                  <a:schemeClr val="tx2"/>
                </a:solidFill>
              </a:rPr>
              <a:t>that’s contain the searched query and evaluate there polarity based on their </a:t>
            </a:r>
            <a:r>
              <a:rPr lang="en-US" dirty="0" smtClean="0">
                <a:solidFill>
                  <a:schemeClr val="tx2"/>
                </a:solidFill>
              </a:rPr>
              <a:t>keywords.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</a:rPr>
              <a:t>Unfortunately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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>
                <a:solidFill>
                  <a:schemeClr val="tx2"/>
                </a:solidFill>
              </a:rPr>
              <a:t>Theirs no way to get this request done </a:t>
            </a:r>
            <a:r>
              <a:rPr lang="en-US" dirty="0" smtClean="0">
                <a:solidFill>
                  <a:schemeClr val="tx2"/>
                </a:solidFill>
              </a:rPr>
              <a:t>by using </a:t>
            </a:r>
            <a:r>
              <a:rPr lang="en-US" dirty="0">
                <a:solidFill>
                  <a:schemeClr val="tx2"/>
                </a:solidFill>
              </a:rPr>
              <a:t>Facebook </a:t>
            </a:r>
            <a:r>
              <a:rPr lang="en-US" dirty="0" smtClean="0">
                <a:solidFill>
                  <a:schemeClr val="tx2"/>
                </a:solidFill>
              </a:rPr>
              <a:t>         graph </a:t>
            </a:r>
            <a:r>
              <a:rPr lang="en-US" dirty="0">
                <a:solidFill>
                  <a:schemeClr val="tx2"/>
                </a:solidFill>
              </a:rPr>
              <a:t>API , it was available in some previous versions but has now been removed , 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Since </a:t>
            </a:r>
            <a:r>
              <a:rPr lang="en-US" dirty="0">
                <a:solidFill>
                  <a:schemeClr val="tx2"/>
                </a:solidFill>
              </a:rPr>
              <a:t>a new created App will </a:t>
            </a:r>
            <a:r>
              <a:rPr lang="en-US" b="1" dirty="0">
                <a:solidFill>
                  <a:schemeClr val="tx2"/>
                </a:solidFill>
              </a:rPr>
              <a:t>only</a:t>
            </a:r>
            <a:r>
              <a:rPr lang="en-US" dirty="0">
                <a:solidFill>
                  <a:schemeClr val="tx2"/>
                </a:solidFill>
              </a:rPr>
              <a:t> be able to use </a:t>
            </a:r>
            <a:r>
              <a:rPr lang="en-US" b="1" dirty="0">
                <a:solidFill>
                  <a:schemeClr val="tx2"/>
                </a:solidFill>
              </a:rPr>
              <a:t>the latest/current </a:t>
            </a:r>
            <a:r>
              <a:rPr lang="en-US" b="1" dirty="0" smtClean="0">
                <a:solidFill>
                  <a:schemeClr val="tx2"/>
                </a:solidFill>
              </a:rPr>
              <a:t>API </a:t>
            </a:r>
            <a:r>
              <a:rPr lang="en-US" dirty="0" smtClean="0">
                <a:solidFill>
                  <a:schemeClr val="tx2"/>
                </a:solidFill>
              </a:rPr>
              <a:t>version</a:t>
            </a:r>
            <a:r>
              <a:rPr lang="en-US" dirty="0">
                <a:solidFill>
                  <a:schemeClr val="tx2"/>
                </a:solidFill>
              </a:rPr>
              <a:t>, this made our request </a:t>
            </a:r>
            <a:r>
              <a:rPr lang="en-US" b="1" dirty="0">
                <a:solidFill>
                  <a:schemeClr val="tx2"/>
                </a:solidFill>
              </a:rPr>
              <a:t>unavailable</a:t>
            </a:r>
            <a:r>
              <a:rPr lang="en-US" dirty="0">
                <a:solidFill>
                  <a:schemeClr val="tx2"/>
                </a:solidFill>
              </a:rPr>
              <a:t> once a version is no longer usable , 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 they have another API called “Public Feed” to do this </a:t>
            </a:r>
            <a:r>
              <a:rPr lang="en-US" dirty="0" smtClean="0">
                <a:solidFill>
                  <a:schemeClr val="tx2"/>
                </a:solidFill>
              </a:rPr>
              <a:t>, that </a:t>
            </a:r>
            <a:r>
              <a:rPr lang="en-US" dirty="0">
                <a:solidFill>
                  <a:schemeClr val="tx2"/>
                </a:solidFill>
              </a:rPr>
              <a:t>too with limitations and it can’t be implemented as of now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Access to the Public Feed API is restricted to a limited set of media publishers and usage requires prior approval by Facebook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cannot apply to use the API at this time.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Therefore </a:t>
            </a:r>
            <a:r>
              <a:rPr lang="en-US" dirty="0">
                <a:solidFill>
                  <a:schemeClr val="tx2"/>
                </a:solidFill>
              </a:rPr>
              <a:t>because of these restrictions we relied on </a:t>
            </a:r>
            <a:r>
              <a:rPr lang="en-US" b="1" dirty="0" smtClean="0">
                <a:solidFill>
                  <a:schemeClr val="tx2"/>
                </a:solidFill>
              </a:rPr>
              <a:t>second proposed approach </a:t>
            </a:r>
            <a:r>
              <a:rPr lang="en-US" dirty="0">
                <a:solidFill>
                  <a:schemeClr val="tx2"/>
                </a:solidFill>
              </a:rPr>
              <a:t>to get data from.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518" y="625250"/>
            <a:ext cx="698500" cy="639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Twitter approach</a:t>
            </a:r>
            <a:endParaRPr lang="ar-SA" dirty="0">
              <a:solidFill>
                <a:schemeClr val="tx2"/>
              </a:solidFill>
              <a:latin typeface="Axure Handwriting" panose="020B0402020200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Despite of loosing usage of Facebook as one of the most common social media apps , twitter still also very important for marketing campaigns today for the </a:t>
            </a:r>
            <a:r>
              <a:rPr lang="en-US" dirty="0">
                <a:solidFill>
                  <a:schemeClr val="tx2"/>
                </a:solidFill>
              </a:rPr>
              <a:t>following Features 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the most Popular </a:t>
            </a:r>
            <a:r>
              <a:rPr lang="en-US" dirty="0">
                <a:solidFill>
                  <a:schemeClr val="tx2"/>
                </a:solidFill>
              </a:rPr>
              <a:t>microblogging site 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240</a:t>
            </a:r>
            <a:r>
              <a:rPr lang="en-US" dirty="0">
                <a:solidFill>
                  <a:schemeClr val="tx2"/>
                </a:solidFill>
              </a:rPr>
              <a:t>+ million active users .</a:t>
            </a:r>
            <a:endParaRPr lang="en-US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500 million tweets are generated everyday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Users often discuss current affairs and share personal views on various </a:t>
            </a:r>
            <a:r>
              <a:rPr lang="en-US" dirty="0" smtClean="0">
                <a:solidFill>
                  <a:schemeClr val="tx2"/>
                </a:solidFill>
              </a:rPr>
              <a:t>subjects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Twitter audience varies from common man to celebrities 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Short Text Messages of 140 characters 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Tweets are small in length and hence </a:t>
            </a:r>
            <a:r>
              <a:rPr lang="en-US" dirty="0" smtClean="0">
                <a:solidFill>
                  <a:schemeClr val="tx2"/>
                </a:solidFill>
              </a:rPr>
              <a:t>unambiguous.</a:t>
            </a:r>
            <a:endParaRPr lang="ar-SA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1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001" y="624110"/>
            <a:ext cx="955767" cy="955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O</a:t>
            </a:r>
            <a:r>
              <a:rPr lang="en-US" dirty="0" smtClean="0">
                <a:solidFill>
                  <a:schemeClr val="tx2"/>
                </a:solidFill>
                <a:latin typeface="Axure Handwriting" panose="020B0402020200020204" pitchFamily="34" charset="0"/>
              </a:rPr>
              <a:t>ur methodology </a:t>
            </a:r>
            <a:endParaRPr lang="ar-SA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589212" y="2133600"/>
            <a:ext cx="2146300" cy="1148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Getting twitter API keys</a:t>
            </a:r>
            <a:endParaRPr lang="ar-SA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132865" y="2137498"/>
            <a:ext cx="2072797" cy="11446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Installing twitter  library </a:t>
            </a:r>
            <a:endParaRPr lang="ar-SA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879153" y="2146300"/>
            <a:ext cx="2263905" cy="1148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0"/>
            <a:r>
              <a:rPr lang="en-US" sz="1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Connecting </a:t>
            </a:r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with twitter API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7879153" y="3717062"/>
            <a:ext cx="2263905" cy="11485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getting and processing the Data in Jason format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8" name="رابط مستقيم 7"/>
          <p:cNvCxnSpPr>
            <a:stCxn id="4" idx="3"/>
            <a:endCxn id="5" idx="1"/>
          </p:cNvCxnSpPr>
          <p:nvPr/>
        </p:nvCxnSpPr>
        <p:spPr>
          <a:xfrm>
            <a:off x="4735512" y="2707879"/>
            <a:ext cx="397353" cy="194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رابط مستقيم 8"/>
          <p:cNvCxnSpPr>
            <a:stCxn id="5" idx="3"/>
            <a:endCxn id="6" idx="1"/>
          </p:cNvCxnSpPr>
          <p:nvPr/>
        </p:nvCxnSpPr>
        <p:spPr>
          <a:xfrm>
            <a:off x="7205662" y="2709828"/>
            <a:ext cx="673491" cy="1075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>
            <a:stCxn id="6" idx="2"/>
            <a:endCxn id="7" idx="0"/>
          </p:cNvCxnSpPr>
          <p:nvPr/>
        </p:nvCxnSpPr>
        <p:spPr>
          <a:xfrm>
            <a:off x="9011106" y="3294857"/>
            <a:ext cx="0" cy="42220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مستطيل مستدير الزوايا 10"/>
          <p:cNvSpPr/>
          <p:nvPr/>
        </p:nvSpPr>
        <p:spPr>
          <a:xfrm>
            <a:off x="5021088" y="3704433"/>
            <a:ext cx="2072797" cy="11524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Evaluate its polarity (negative,</a:t>
            </a:r>
            <a:endParaRPr lang="en-US" sz="1600" dirty="0" smtClean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0" algn="ctr" rtl="0"/>
            <a:r>
              <a:rPr lang="en-US" sz="16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Positive , natural)  </a:t>
            </a:r>
            <a:endParaRPr lang="en-US" sz="1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12" name="رابط مستقيم 11"/>
          <p:cNvCxnSpPr/>
          <p:nvPr/>
        </p:nvCxnSpPr>
        <p:spPr>
          <a:xfrm>
            <a:off x="7100626" y="4384711"/>
            <a:ext cx="771786" cy="36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xure Handwriting" panose="020B0402020200020204" pitchFamily="34" charset="0"/>
                <a:cs typeface="Andalus" panose="02020603050405020304" pitchFamily="18" charset="-78"/>
              </a:rPr>
              <a:t>1. Create a Twitter application </a:t>
            </a:r>
            <a:endParaRPr lang="ar-SA" sz="2800" dirty="0">
              <a:solidFill>
                <a:schemeClr val="tx2"/>
              </a:solidFill>
              <a:latin typeface="Axure Handwriting" panose="020B0402020200020204" pitchFamily="34" charset="0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600200"/>
            <a:ext cx="8915400" cy="377762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In order to be able to search for particular tweets we must authenticate ourselves by using Oath protocol. Fortunately, the </a:t>
            </a:r>
            <a:r>
              <a:rPr lang="en-US" dirty="0">
                <a:solidFill>
                  <a:schemeClr val="tx2"/>
                </a:solidFill>
                <a:latin typeface="Axure Handwriting" panose="020B0402020200020204" pitchFamily="34" charset="0"/>
              </a:rPr>
              <a:t>Twitter-API ­-client </a:t>
            </a:r>
            <a:r>
              <a:rPr lang="en-US" dirty="0" smtClean="0">
                <a:solidFill>
                  <a:schemeClr val="tx2"/>
                </a:solidFill>
              </a:rPr>
              <a:t>library </a:t>
            </a:r>
            <a:r>
              <a:rPr lang="en-US" dirty="0">
                <a:solidFill>
                  <a:schemeClr val="tx2"/>
                </a:solidFill>
              </a:rPr>
              <a:t>takes care most of the tasks and enables a fast and easy </a:t>
            </a:r>
            <a:r>
              <a:rPr lang="en-US" dirty="0" smtClean="0">
                <a:solidFill>
                  <a:schemeClr val="tx2"/>
                </a:solidFill>
              </a:rPr>
              <a:t>integration, </a:t>
            </a:r>
            <a:r>
              <a:rPr lang="en-US" dirty="0">
                <a:solidFill>
                  <a:schemeClr val="tx2"/>
                </a:solidFill>
              </a:rPr>
              <a:t>Still we are required to create a new Twitter application before using the library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71" y="3686176"/>
            <a:ext cx="3827145" cy="2981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828" y="3686176"/>
            <a:ext cx="3656172" cy="2981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6175</Words>
  <Application>WPS Presentation</Application>
  <PresentationFormat>ملء الشاشة</PresentationFormat>
  <Paragraphs>220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5" baseType="lpstr">
      <vt:lpstr>Arial</vt:lpstr>
      <vt:lpstr>SimSun</vt:lpstr>
      <vt:lpstr>Wingdings</vt:lpstr>
      <vt:lpstr>Wingdings 3</vt:lpstr>
      <vt:lpstr>Arial</vt:lpstr>
      <vt:lpstr>Axure Handwriting</vt:lpstr>
      <vt:lpstr>Aldhabi</vt:lpstr>
      <vt:lpstr>Andalus</vt:lpstr>
      <vt:lpstr>Century Gothic</vt:lpstr>
      <vt:lpstr>Microsoft YaHei</vt:lpstr>
      <vt:lpstr/>
      <vt:lpstr>Arial Unicode MS</vt:lpstr>
      <vt:lpstr>Calibri</vt:lpstr>
      <vt:lpstr>Akhbar MT</vt:lpstr>
      <vt:lpstr>Segoe Print</vt:lpstr>
      <vt:lpstr>Wisp</vt:lpstr>
      <vt:lpstr>Social digital marketing monitor</vt:lpstr>
      <vt:lpstr>Outline </vt:lpstr>
      <vt:lpstr>introduction</vt:lpstr>
      <vt:lpstr>The objective </vt:lpstr>
      <vt:lpstr>Proposed approaches</vt:lpstr>
      <vt:lpstr>Facebook approach .</vt:lpstr>
      <vt:lpstr>Twitter approach</vt:lpstr>
      <vt:lpstr>Our methodology </vt:lpstr>
      <vt:lpstr>1. Create a Twitter application </vt:lpstr>
      <vt:lpstr>2.InstallingTwitter-API ­-client library </vt:lpstr>
      <vt:lpstr>3.Connecting with twitter API</vt:lpstr>
      <vt:lpstr>4.getting and processing the Data in Jason format</vt:lpstr>
      <vt:lpstr>5. Evaluate its polarity   </vt:lpstr>
      <vt:lpstr>Sentiment process</vt:lpstr>
      <vt:lpstr>tokenization </vt:lpstr>
      <vt:lpstr>Tokenization (cont..) </vt:lpstr>
      <vt:lpstr>Tokenization (cont..) </vt:lpstr>
      <vt:lpstr>Tokenization (cont..) </vt:lpstr>
      <vt:lpstr>Pre-processing </vt:lpstr>
      <vt:lpstr>Classification </vt:lpstr>
      <vt:lpstr>What Naïve Bayes?</vt:lpstr>
      <vt:lpstr>Why Naïve Bayes?</vt:lpstr>
      <vt:lpstr> Tools used for ?</vt:lpstr>
      <vt:lpstr>Results of Naïve Bayes ?</vt:lpstr>
      <vt:lpstr>Finalizing the Result and Output</vt:lpstr>
      <vt:lpstr>Result !</vt:lpstr>
      <vt:lpstr>Demo</vt:lpstr>
      <vt:lpstr>Future work !</vt:lpstr>
      <vt:lpstr>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Medicine Cabinet (SMC)</dc:title>
  <dc:creator>Sondos Salama</dc:creator>
  <cp:lastModifiedBy>aseel</cp:lastModifiedBy>
  <cp:revision>117</cp:revision>
  <dcterms:created xsi:type="dcterms:W3CDTF">2016-03-25T15:01:00Z</dcterms:created>
  <dcterms:modified xsi:type="dcterms:W3CDTF">2017-12-20T23:10:05Z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1033-10.2.0.5965</vt:lpwstr>
  </property>
</Properties>
</file>