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45"/>
  </p:notesMasterIdLst>
  <p:sldIdLst>
    <p:sldId id="256" r:id="rId2"/>
    <p:sldId id="308" r:id="rId3"/>
    <p:sldId id="257" r:id="rId4"/>
    <p:sldId id="310" r:id="rId5"/>
    <p:sldId id="315" r:id="rId6"/>
    <p:sldId id="316" r:id="rId7"/>
    <p:sldId id="312" r:id="rId8"/>
    <p:sldId id="313" r:id="rId9"/>
    <p:sldId id="314" r:id="rId10"/>
    <p:sldId id="317" r:id="rId11"/>
    <p:sldId id="318" r:id="rId12"/>
    <p:sldId id="311" r:id="rId13"/>
    <p:sldId id="322" r:id="rId14"/>
    <p:sldId id="323" r:id="rId15"/>
    <p:sldId id="325" r:id="rId16"/>
    <p:sldId id="324" r:id="rId17"/>
    <p:sldId id="326" r:id="rId18"/>
    <p:sldId id="327" r:id="rId19"/>
    <p:sldId id="328" r:id="rId20"/>
    <p:sldId id="319" r:id="rId21"/>
    <p:sldId id="321" r:id="rId22"/>
    <p:sldId id="331" r:id="rId23"/>
    <p:sldId id="334" r:id="rId24"/>
    <p:sldId id="332" r:id="rId25"/>
    <p:sldId id="333" r:id="rId26"/>
    <p:sldId id="330" r:id="rId27"/>
    <p:sldId id="336" r:id="rId28"/>
    <p:sldId id="344" r:id="rId29"/>
    <p:sldId id="345" r:id="rId30"/>
    <p:sldId id="320" r:id="rId31"/>
    <p:sldId id="338" r:id="rId32"/>
    <p:sldId id="335" r:id="rId33"/>
    <p:sldId id="339" r:id="rId34"/>
    <p:sldId id="340" r:id="rId35"/>
    <p:sldId id="341" r:id="rId36"/>
    <p:sldId id="342" r:id="rId37"/>
    <p:sldId id="343" r:id="rId38"/>
    <p:sldId id="346" r:id="rId39"/>
    <p:sldId id="348" r:id="rId40"/>
    <p:sldId id="347" r:id="rId41"/>
    <p:sldId id="349" r:id="rId42"/>
    <p:sldId id="350" r:id="rId43"/>
    <p:sldId id="351" r:id="rId4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6"/>
      <p:bold r:id="rId47"/>
    </p:embeddedFont>
    <p:embeddedFont>
      <p:font typeface="Cambria Math" panose="02040503050406030204" pitchFamily="18" charset="0"/>
      <p:regular r:id="rId48"/>
    </p:embeddedFont>
    <p:embeddedFont>
      <p:font typeface="Montagu Slab" panose="020B0604020202020204" charset="0"/>
      <p:regular r:id="rId49"/>
      <p:bold r:id="rId50"/>
    </p:embeddedFont>
    <p:embeddedFont>
      <p:font typeface="Quicksand" panose="020B0604020202020204" charset="0"/>
      <p:regular r:id="rId51"/>
      <p:bold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3BF"/>
    <a:srgbClr val="669900"/>
    <a:srgbClr val="339933"/>
    <a:srgbClr val="5F7D95"/>
    <a:srgbClr val="F02C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5707F0-DCED-4063-89C2-53E91013C3CF}">
  <a:tblStyle styleId="{C45707F0-DCED-4063-89C2-53E91013C3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cec4d270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cec4d270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 dimensions</a:t>
            </a:r>
          </a:p>
        </p:txBody>
      </p:sp>
    </p:spTree>
    <p:extLst>
      <p:ext uri="{BB962C8B-B14F-4D97-AF65-F5344CB8AC3E}">
        <p14:creationId xmlns:p14="http://schemas.microsoft.com/office/powerpoint/2010/main" val="266286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Detergent drawer dimensions</a:t>
            </a:r>
          </a:p>
        </p:txBody>
      </p:sp>
    </p:spTree>
    <p:extLst>
      <p:ext uri="{BB962C8B-B14F-4D97-AF65-F5344CB8AC3E}">
        <p14:creationId xmlns:p14="http://schemas.microsoft.com/office/powerpoint/2010/main" val="3866976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Door to body, door to control panel, door to base sheet</a:t>
            </a:r>
          </a:p>
        </p:txBody>
      </p:sp>
    </p:spTree>
    <p:extLst>
      <p:ext uri="{BB962C8B-B14F-4D97-AF65-F5344CB8AC3E}">
        <p14:creationId xmlns:p14="http://schemas.microsoft.com/office/powerpoint/2010/main" val="410481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202650" y="2519926"/>
            <a:ext cx="4738800" cy="152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202650" y="3998608"/>
            <a:ext cx="4738800" cy="3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-10525" y="-20610"/>
            <a:ext cx="9171900" cy="4849304"/>
            <a:chOff x="-10525" y="-20610"/>
            <a:chExt cx="9171900" cy="4849304"/>
          </a:xfrm>
        </p:grpSpPr>
        <p:grpSp>
          <p:nvGrpSpPr>
            <p:cNvPr id="13" name="Google Shape;13;p2"/>
            <p:cNvGrpSpPr/>
            <p:nvPr/>
          </p:nvGrpSpPr>
          <p:grpSpPr>
            <a:xfrm>
              <a:off x="720000" y="315012"/>
              <a:ext cx="7703748" cy="4513682"/>
              <a:chOff x="360000" y="315000"/>
              <a:chExt cx="8424000" cy="4828500"/>
            </a:xfrm>
          </p:grpSpPr>
          <p:cxnSp>
            <p:nvCxnSpPr>
              <p:cNvPr id="14" name="Google Shape;14;p2"/>
              <p:cNvCxnSpPr/>
              <p:nvPr/>
            </p:nvCxnSpPr>
            <p:spPr>
              <a:xfrm>
                <a:off x="360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" name="Google Shape;15;p2"/>
              <p:cNvCxnSpPr/>
              <p:nvPr/>
            </p:nvCxnSpPr>
            <p:spPr>
              <a:xfrm>
                <a:off x="8784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" name="Google Shape;16;p2"/>
            <p:cNvGrpSpPr/>
            <p:nvPr/>
          </p:nvGrpSpPr>
          <p:grpSpPr>
            <a:xfrm rot="10800000" flipH="1">
              <a:off x="1543997" y="-20610"/>
              <a:ext cx="6056014" cy="340409"/>
              <a:chOff x="360000" y="315000"/>
              <a:chExt cx="8424000" cy="4828500"/>
            </a:xfrm>
          </p:grpSpPr>
          <p:cxnSp>
            <p:nvCxnSpPr>
              <p:cNvPr id="17" name="Google Shape;17;p2"/>
              <p:cNvCxnSpPr/>
              <p:nvPr/>
            </p:nvCxnSpPr>
            <p:spPr>
              <a:xfrm>
                <a:off x="360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" name="Google Shape;18;p2"/>
              <p:cNvCxnSpPr/>
              <p:nvPr/>
            </p:nvCxnSpPr>
            <p:spPr>
              <a:xfrm>
                <a:off x="8784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19" name="Google Shape;19;p2"/>
            <p:cNvCxnSpPr/>
            <p:nvPr/>
          </p:nvCxnSpPr>
          <p:spPr>
            <a:xfrm>
              <a:off x="-10525" y="4823700"/>
              <a:ext cx="91719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10525" y="319800"/>
              <a:ext cx="91719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720000" y="2002743"/>
            <a:ext cx="3739200" cy="14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737749"/>
            <a:ext cx="1289100" cy="10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7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720000" y="3539238"/>
            <a:ext cx="3081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6" name="Google Shape;26;p3"/>
          <p:cNvGrpSpPr/>
          <p:nvPr/>
        </p:nvGrpSpPr>
        <p:grpSpPr>
          <a:xfrm>
            <a:off x="-10525" y="-20610"/>
            <a:ext cx="9171900" cy="4849110"/>
            <a:chOff x="-10525" y="-20610"/>
            <a:chExt cx="9171900" cy="4849110"/>
          </a:xfrm>
        </p:grpSpPr>
        <p:grpSp>
          <p:nvGrpSpPr>
            <p:cNvPr id="27" name="Google Shape;27;p3"/>
            <p:cNvGrpSpPr/>
            <p:nvPr/>
          </p:nvGrpSpPr>
          <p:grpSpPr>
            <a:xfrm rot="10800000" flipH="1">
              <a:off x="360000" y="319775"/>
              <a:ext cx="8424000" cy="4508725"/>
              <a:chOff x="360000" y="315009"/>
              <a:chExt cx="8424000" cy="4812900"/>
            </a:xfrm>
          </p:grpSpPr>
          <p:cxnSp>
            <p:nvCxnSpPr>
              <p:cNvPr id="28" name="Google Shape;28;p3"/>
              <p:cNvCxnSpPr/>
              <p:nvPr/>
            </p:nvCxnSpPr>
            <p:spPr>
              <a:xfrm>
                <a:off x="360000" y="315009"/>
                <a:ext cx="0" cy="4812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" name="Google Shape;29;p3"/>
              <p:cNvCxnSpPr/>
              <p:nvPr/>
            </p:nvCxnSpPr>
            <p:spPr>
              <a:xfrm>
                <a:off x="8784000" y="315009"/>
                <a:ext cx="0" cy="4812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0" name="Google Shape;30;p3"/>
            <p:cNvGrpSpPr/>
            <p:nvPr/>
          </p:nvGrpSpPr>
          <p:grpSpPr>
            <a:xfrm rot="10800000" flipH="1">
              <a:off x="1543997" y="-20610"/>
              <a:ext cx="6056014" cy="340409"/>
              <a:chOff x="360000" y="315000"/>
              <a:chExt cx="8424000" cy="4828500"/>
            </a:xfrm>
          </p:grpSpPr>
          <p:cxnSp>
            <p:nvCxnSpPr>
              <p:cNvPr id="31" name="Google Shape;31;p3"/>
              <p:cNvCxnSpPr/>
              <p:nvPr/>
            </p:nvCxnSpPr>
            <p:spPr>
              <a:xfrm>
                <a:off x="360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2" name="Google Shape;32;p3"/>
              <p:cNvCxnSpPr/>
              <p:nvPr/>
            </p:nvCxnSpPr>
            <p:spPr>
              <a:xfrm>
                <a:off x="8784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33" name="Google Shape;33;p3"/>
            <p:cNvCxnSpPr/>
            <p:nvPr/>
          </p:nvCxnSpPr>
          <p:spPr>
            <a:xfrm>
              <a:off x="-10525" y="4823700"/>
              <a:ext cx="91719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-10525" y="319800"/>
              <a:ext cx="91719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cxnSp>
        <p:nvCxnSpPr>
          <p:cNvPr id="57" name="Google Shape;57;p6"/>
          <p:cNvCxnSpPr/>
          <p:nvPr/>
        </p:nvCxnSpPr>
        <p:spPr>
          <a:xfrm>
            <a:off x="0" y="482370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Google Shape;58;p6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9" name="Google Shape;59;p6"/>
          <p:cNvCxnSpPr/>
          <p:nvPr/>
        </p:nvCxnSpPr>
        <p:spPr>
          <a:xfrm>
            <a:off x="-10525" y="319800"/>
            <a:ext cx="9182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3"/>
          <p:cNvSpPr txBox="1">
            <a:spLocks noGrp="1"/>
          </p:cNvSpPr>
          <p:nvPr>
            <p:ph type="title"/>
          </p:nvPr>
        </p:nvSpPr>
        <p:spPr>
          <a:xfrm>
            <a:off x="1851900" y="1952519"/>
            <a:ext cx="2390700" cy="3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ubTitle" idx="1"/>
          </p:nvPr>
        </p:nvSpPr>
        <p:spPr>
          <a:xfrm>
            <a:off x="1851901" y="2316713"/>
            <a:ext cx="2390700" cy="52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title" idx="2"/>
          </p:nvPr>
        </p:nvSpPr>
        <p:spPr>
          <a:xfrm>
            <a:off x="6033300" y="2028719"/>
            <a:ext cx="2390700" cy="3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subTitle" idx="3"/>
          </p:nvPr>
        </p:nvSpPr>
        <p:spPr>
          <a:xfrm>
            <a:off x="6033302" y="2392913"/>
            <a:ext cx="2390700" cy="52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4"/>
          </p:nvPr>
        </p:nvSpPr>
        <p:spPr>
          <a:xfrm>
            <a:off x="1851900" y="3218053"/>
            <a:ext cx="2390700" cy="3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5"/>
          </p:nvPr>
        </p:nvSpPr>
        <p:spPr>
          <a:xfrm>
            <a:off x="1851901" y="3582257"/>
            <a:ext cx="2390700" cy="52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6"/>
          </p:nvPr>
        </p:nvSpPr>
        <p:spPr>
          <a:xfrm>
            <a:off x="6033300" y="3294253"/>
            <a:ext cx="2390700" cy="3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7"/>
          </p:nvPr>
        </p:nvSpPr>
        <p:spPr>
          <a:xfrm>
            <a:off x="6033302" y="3658457"/>
            <a:ext cx="2390700" cy="52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8" hasCustomPrompt="1"/>
          </p:nvPr>
        </p:nvSpPr>
        <p:spPr>
          <a:xfrm>
            <a:off x="720000" y="2028724"/>
            <a:ext cx="1048200" cy="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2" name="Google Shape;122;p13"/>
          <p:cNvSpPr txBox="1">
            <a:spLocks noGrp="1"/>
          </p:cNvSpPr>
          <p:nvPr>
            <p:ph type="title" idx="9" hasCustomPrompt="1"/>
          </p:nvPr>
        </p:nvSpPr>
        <p:spPr>
          <a:xfrm>
            <a:off x="720000" y="3294251"/>
            <a:ext cx="1048200" cy="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13" hasCustomPrompt="1"/>
          </p:nvPr>
        </p:nvSpPr>
        <p:spPr>
          <a:xfrm>
            <a:off x="4898225" y="2028724"/>
            <a:ext cx="1048200" cy="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4" name="Google Shape;124;p13"/>
          <p:cNvSpPr txBox="1">
            <a:spLocks noGrp="1"/>
          </p:cNvSpPr>
          <p:nvPr>
            <p:ph type="title" idx="14" hasCustomPrompt="1"/>
          </p:nvPr>
        </p:nvSpPr>
        <p:spPr>
          <a:xfrm>
            <a:off x="4898225" y="3294251"/>
            <a:ext cx="1048200" cy="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5" name="Google Shape;125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3375900" cy="125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7" name="Google Shape;127;p13"/>
          <p:cNvGrpSpPr/>
          <p:nvPr/>
        </p:nvGrpSpPr>
        <p:grpSpPr>
          <a:xfrm>
            <a:off x="-10525" y="-16450"/>
            <a:ext cx="9182700" cy="4844950"/>
            <a:chOff x="-10525" y="-16450"/>
            <a:chExt cx="9182700" cy="4844950"/>
          </a:xfrm>
        </p:grpSpPr>
        <p:grpSp>
          <p:nvGrpSpPr>
            <p:cNvPr id="128" name="Google Shape;128;p13"/>
            <p:cNvGrpSpPr/>
            <p:nvPr/>
          </p:nvGrpSpPr>
          <p:grpSpPr>
            <a:xfrm>
              <a:off x="-10525" y="0"/>
              <a:ext cx="9182700" cy="4828500"/>
              <a:chOff x="-10525" y="0"/>
              <a:chExt cx="9182700" cy="4828500"/>
            </a:xfrm>
          </p:grpSpPr>
          <p:cxnSp>
            <p:nvCxnSpPr>
              <p:cNvPr id="129" name="Google Shape;129;p13"/>
              <p:cNvCxnSpPr/>
              <p:nvPr/>
            </p:nvCxnSpPr>
            <p:spPr>
              <a:xfrm>
                <a:off x="-10525" y="4823700"/>
                <a:ext cx="91827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130" name="Google Shape;130;p13"/>
              <p:cNvGrpSpPr/>
              <p:nvPr/>
            </p:nvGrpSpPr>
            <p:grpSpPr>
              <a:xfrm rot="10800000" flipH="1">
                <a:off x="360000" y="0"/>
                <a:ext cx="8424000" cy="4828500"/>
                <a:chOff x="360000" y="315000"/>
                <a:chExt cx="8424000" cy="4828500"/>
              </a:xfrm>
            </p:grpSpPr>
            <p:cxnSp>
              <p:nvCxnSpPr>
                <p:cNvPr id="131" name="Google Shape;131;p13"/>
                <p:cNvCxnSpPr/>
                <p:nvPr/>
              </p:nvCxnSpPr>
              <p:spPr>
                <a:xfrm>
                  <a:off x="360000" y="315000"/>
                  <a:ext cx="0" cy="4828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" name="Google Shape;132;p13"/>
                <p:cNvCxnSpPr/>
                <p:nvPr/>
              </p:nvCxnSpPr>
              <p:spPr>
                <a:xfrm>
                  <a:off x="8784000" y="315000"/>
                  <a:ext cx="0" cy="4828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cxnSp>
          <p:nvCxnSpPr>
            <p:cNvPr id="133" name="Google Shape;133;p13"/>
            <p:cNvCxnSpPr/>
            <p:nvPr/>
          </p:nvCxnSpPr>
          <p:spPr>
            <a:xfrm rot="10800000">
              <a:off x="4590725" y="-16450"/>
              <a:ext cx="0" cy="48423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7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9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34" name="Google Shape;334;p29"/>
          <p:cNvGrpSpPr/>
          <p:nvPr/>
        </p:nvGrpSpPr>
        <p:grpSpPr>
          <a:xfrm>
            <a:off x="0" y="315012"/>
            <a:ext cx="9144000" cy="4513682"/>
            <a:chOff x="0" y="315012"/>
            <a:chExt cx="9144000" cy="4513682"/>
          </a:xfrm>
        </p:grpSpPr>
        <p:cxnSp>
          <p:nvCxnSpPr>
            <p:cNvPr id="335" name="Google Shape;335;p29"/>
            <p:cNvCxnSpPr/>
            <p:nvPr/>
          </p:nvCxnSpPr>
          <p:spPr>
            <a:xfrm>
              <a:off x="0" y="4823700"/>
              <a:ext cx="914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36" name="Google Shape;336;p29"/>
            <p:cNvGrpSpPr/>
            <p:nvPr/>
          </p:nvGrpSpPr>
          <p:grpSpPr>
            <a:xfrm>
              <a:off x="720000" y="315012"/>
              <a:ext cx="7703748" cy="4513682"/>
              <a:chOff x="360000" y="315000"/>
              <a:chExt cx="8424000" cy="4828500"/>
            </a:xfrm>
          </p:grpSpPr>
          <p:cxnSp>
            <p:nvCxnSpPr>
              <p:cNvPr id="337" name="Google Shape;337;p29"/>
              <p:cNvCxnSpPr/>
              <p:nvPr/>
            </p:nvCxnSpPr>
            <p:spPr>
              <a:xfrm>
                <a:off x="360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8" name="Google Shape;338;p29"/>
              <p:cNvCxnSpPr/>
              <p:nvPr/>
            </p:nvCxnSpPr>
            <p:spPr>
              <a:xfrm>
                <a:off x="8784000" y="315000"/>
                <a:ext cx="0" cy="48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339" name="Google Shape;339;p29"/>
            <p:cNvCxnSpPr/>
            <p:nvPr/>
          </p:nvCxnSpPr>
          <p:spPr>
            <a:xfrm>
              <a:off x="0" y="324325"/>
              <a:ext cx="914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7_1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0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42" name="Google Shape;342;p30"/>
          <p:cNvGrpSpPr/>
          <p:nvPr/>
        </p:nvGrpSpPr>
        <p:grpSpPr>
          <a:xfrm>
            <a:off x="0" y="0"/>
            <a:ext cx="9159900" cy="5143500"/>
            <a:chOff x="0" y="0"/>
            <a:chExt cx="9159900" cy="5143500"/>
          </a:xfrm>
        </p:grpSpPr>
        <p:cxnSp>
          <p:nvCxnSpPr>
            <p:cNvPr id="343" name="Google Shape;343;p30"/>
            <p:cNvCxnSpPr/>
            <p:nvPr/>
          </p:nvCxnSpPr>
          <p:spPr>
            <a:xfrm>
              <a:off x="0" y="4823700"/>
              <a:ext cx="91599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44" name="Google Shape;344;p30"/>
            <p:cNvGrpSpPr/>
            <p:nvPr/>
          </p:nvGrpSpPr>
          <p:grpSpPr>
            <a:xfrm rot="10800000" flipH="1">
              <a:off x="360000" y="0"/>
              <a:ext cx="8424000" cy="5143500"/>
              <a:chOff x="360000" y="0"/>
              <a:chExt cx="8424000" cy="5143500"/>
            </a:xfrm>
          </p:grpSpPr>
          <p:cxnSp>
            <p:nvCxnSpPr>
              <p:cNvPr id="345" name="Google Shape;345;p30"/>
              <p:cNvCxnSpPr/>
              <p:nvPr/>
            </p:nvCxnSpPr>
            <p:spPr>
              <a:xfrm>
                <a:off x="360000" y="0"/>
                <a:ext cx="0" cy="5143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6" name="Google Shape;346;p30"/>
              <p:cNvCxnSpPr/>
              <p:nvPr/>
            </p:nvCxnSpPr>
            <p:spPr>
              <a:xfrm>
                <a:off x="8784000" y="0"/>
                <a:ext cx="0" cy="5143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ontagu Slab"/>
              <a:buNone/>
              <a:defRPr sz="3400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42975"/>
            <a:ext cx="7704000" cy="33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8" r:id="rId4"/>
    <p:sldLayoutId id="2147483659" r:id="rId5"/>
    <p:sldLayoutId id="2147483675" r:id="rId6"/>
    <p:sldLayoutId id="2147483676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4"/>
          <p:cNvSpPr/>
          <p:nvPr/>
        </p:nvSpPr>
        <p:spPr>
          <a:xfrm>
            <a:off x="2573627" y="2803948"/>
            <a:ext cx="701748" cy="16608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4"/>
          <p:cNvSpPr/>
          <p:nvPr/>
        </p:nvSpPr>
        <p:spPr>
          <a:xfrm>
            <a:off x="857693" y="2213206"/>
            <a:ext cx="928577" cy="894115"/>
          </a:xfrm>
          <a:prstGeom prst="star12">
            <a:avLst>
              <a:gd name="adj" fmla="val 3688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4"/>
          <p:cNvSpPr txBox="1">
            <a:spLocks noGrp="1"/>
          </p:cNvSpPr>
          <p:nvPr>
            <p:ph type="ctrTitle"/>
          </p:nvPr>
        </p:nvSpPr>
        <p:spPr>
          <a:xfrm>
            <a:off x="1113421" y="2345630"/>
            <a:ext cx="2055082" cy="10851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Study for Designing a Layout of a Washing Machine Assembly Line in Palestine</a:t>
            </a:r>
            <a:endParaRPr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20DF68-76BD-4526-A7F0-05914302F2FE}"/>
              </a:ext>
            </a:extLst>
          </p:cNvPr>
          <p:cNvGrpSpPr/>
          <p:nvPr/>
        </p:nvGrpSpPr>
        <p:grpSpPr>
          <a:xfrm>
            <a:off x="750185" y="345565"/>
            <a:ext cx="2914503" cy="1632795"/>
            <a:chOff x="2905050" y="841134"/>
            <a:chExt cx="3333900" cy="1642050"/>
          </a:xfrm>
        </p:grpSpPr>
        <p:grpSp>
          <p:nvGrpSpPr>
            <p:cNvPr id="365" name="Google Shape;365;p34"/>
            <p:cNvGrpSpPr/>
            <p:nvPr/>
          </p:nvGrpSpPr>
          <p:grpSpPr>
            <a:xfrm>
              <a:off x="2905050" y="841134"/>
              <a:ext cx="3333900" cy="1642050"/>
              <a:chOff x="2905050" y="656863"/>
              <a:chExt cx="3333900" cy="1642050"/>
            </a:xfrm>
          </p:grpSpPr>
          <p:sp>
            <p:nvSpPr>
              <p:cNvPr id="366" name="Google Shape;366;p34"/>
              <p:cNvSpPr/>
              <p:nvPr/>
            </p:nvSpPr>
            <p:spPr>
              <a:xfrm>
                <a:off x="2905050" y="749738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34"/>
              <p:cNvSpPr/>
              <p:nvPr/>
            </p:nvSpPr>
            <p:spPr>
              <a:xfrm>
                <a:off x="2905050" y="656863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34"/>
              <p:cNvSpPr/>
              <p:nvPr/>
            </p:nvSpPr>
            <p:spPr>
              <a:xfrm>
                <a:off x="2905050" y="1028713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34"/>
              <p:cNvSpPr/>
              <p:nvPr/>
            </p:nvSpPr>
            <p:spPr>
              <a:xfrm>
                <a:off x="2905050" y="935838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370" name="Google Shape;370;p34"/>
            <p:cNvPicPr preferRelativeResize="0"/>
            <p:nvPr/>
          </p:nvPicPr>
          <p:blipFill rotWithShape="1">
            <a:blip r:embed="rId3">
              <a:alphaModFix/>
            </a:blip>
            <a:srcRect l="9734" t="26702" r="32250" b="40166"/>
            <a:stretch/>
          </p:blipFill>
          <p:spPr>
            <a:xfrm>
              <a:off x="2905050" y="967766"/>
              <a:ext cx="3333900" cy="1382244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</p:pic>
      </p:grpSp>
      <p:pic>
        <p:nvPicPr>
          <p:cNvPr id="16" name="image1.png">
            <a:extLst>
              <a:ext uri="{FF2B5EF4-FFF2-40B4-BE49-F238E27FC236}">
                <a16:creationId xmlns:a16="http://schemas.microsoft.com/office/drawing/2014/main" id="{44B48D6A-2604-4A9D-AAF9-DB038466EA78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3890261" y="2160572"/>
            <a:ext cx="1306772" cy="1270201"/>
          </a:xfrm>
          <a:prstGeom prst="rect">
            <a:avLst/>
          </a:prstGeom>
          <a:ln/>
        </p:spPr>
      </p:pic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A28E4370-B42D-4564-BA3C-C077AACC0B6F}"/>
              </a:ext>
            </a:extLst>
          </p:cNvPr>
          <p:cNvSpPr>
            <a:spLocks noGrp="1"/>
          </p:cNvSpPr>
          <p:nvPr/>
        </p:nvSpPr>
        <p:spPr>
          <a:xfrm>
            <a:off x="5422605" y="486364"/>
            <a:ext cx="3057238" cy="1675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 Engineering Department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( II )</a:t>
            </a: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144DF28-9197-45C5-9CD4-1ED1165A59B4}"/>
              </a:ext>
            </a:extLst>
          </p:cNvPr>
          <p:cNvGrpSpPr/>
          <p:nvPr/>
        </p:nvGrpSpPr>
        <p:grpSpPr>
          <a:xfrm>
            <a:off x="7524073" y="471483"/>
            <a:ext cx="727975" cy="553804"/>
            <a:chOff x="7626899" y="374943"/>
            <a:chExt cx="727975" cy="55380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C83211A-9ADC-4FDB-A790-17394F20F47A}"/>
                </a:ext>
              </a:extLst>
            </p:cNvPr>
            <p:cNvCxnSpPr/>
            <p:nvPr/>
          </p:nvCxnSpPr>
          <p:spPr>
            <a:xfrm>
              <a:off x="7626899" y="374943"/>
              <a:ext cx="727788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57FD52E-31D2-4161-A44F-BE8E66CDF8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4874" y="375130"/>
              <a:ext cx="0" cy="55361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A45518E-EB04-417B-82A1-30C4BD0A0E22}"/>
              </a:ext>
            </a:extLst>
          </p:cNvPr>
          <p:cNvGrpSpPr/>
          <p:nvPr/>
        </p:nvGrpSpPr>
        <p:grpSpPr>
          <a:xfrm>
            <a:off x="5473455" y="1659589"/>
            <a:ext cx="733647" cy="553617"/>
            <a:chOff x="5540602" y="1515018"/>
            <a:chExt cx="733647" cy="55361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FAE2E66-2070-49AA-9389-8FDCC5520F69}"/>
                </a:ext>
              </a:extLst>
            </p:cNvPr>
            <p:cNvCxnSpPr/>
            <p:nvPr/>
          </p:nvCxnSpPr>
          <p:spPr>
            <a:xfrm>
              <a:off x="5546461" y="2068635"/>
              <a:ext cx="727788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3B18A5A-0C82-40BB-8C79-F57CC6EBBE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0602" y="1515018"/>
              <a:ext cx="0" cy="55361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6C848B6F-4E31-48C1-A20B-C7F078B4CA1C}"/>
              </a:ext>
            </a:extLst>
          </p:cNvPr>
          <p:cNvSpPr txBox="1">
            <a:spLocks/>
          </p:cNvSpPr>
          <p:nvPr/>
        </p:nvSpPr>
        <p:spPr>
          <a:xfrm>
            <a:off x="5765279" y="3107321"/>
            <a:ext cx="2233591" cy="138817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Submitted by: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Wafaa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Fawzi Ziada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Supervisor Name: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Dr.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Muawia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Tahseen Ramadan 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4AB2D-249D-4613-9A36-3FCA2B609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B21055-8AE3-452B-BB37-E570C6E80A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E78B79-1AEE-4490-80F1-426B9B90F0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1098867"/>
            <a:ext cx="3976053" cy="29457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2C9DE5-089B-4727-8B9A-BEF1460B309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46027" y="1963639"/>
            <a:ext cx="2084705" cy="1524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DB6536-2FE4-41DC-9FE4-CE6648AFEDC3}"/>
              </a:ext>
            </a:extLst>
          </p:cNvPr>
          <p:cNvSpPr/>
          <p:nvPr/>
        </p:nvSpPr>
        <p:spPr>
          <a:xfrm>
            <a:off x="5139481" y="3576102"/>
            <a:ext cx="1991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feet diameter dimensions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732112-C05E-4101-A5A3-C0B3F72BE3EA}"/>
              </a:ext>
            </a:extLst>
          </p:cNvPr>
          <p:cNvSpPr/>
          <p:nvPr/>
        </p:nvSpPr>
        <p:spPr>
          <a:xfrm>
            <a:off x="1441916" y="4044632"/>
            <a:ext cx="18405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water filter dimensions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629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EAE426-7205-4A88-A904-4786A8F2A8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4" name="Title 18">
            <a:extLst>
              <a:ext uri="{FF2B5EF4-FFF2-40B4-BE49-F238E27FC236}">
                <a16:creationId xmlns:a16="http://schemas.microsoft.com/office/drawing/2014/main" id="{EB6B58E5-9DA9-4390-8581-B15C30B77D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2105" y="406400"/>
            <a:ext cx="3485515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43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r>
              <a:rPr lang="en-US" altLang="zh-CN" sz="2000" dirty="0"/>
              <a:t>Product &amp; Process Design</a:t>
            </a:r>
            <a:endParaRPr lang="en-US" sz="2800" dirty="0"/>
          </a:p>
        </p:txBody>
      </p:sp>
      <p:cxnSp>
        <p:nvCxnSpPr>
          <p:cNvPr id="5" name="Google Shape;336;p47">
            <a:extLst>
              <a:ext uri="{FF2B5EF4-FFF2-40B4-BE49-F238E27FC236}">
                <a16:creationId xmlns:a16="http://schemas.microsoft.com/office/drawing/2014/main" id="{9F2CDA2F-3F7F-444F-A23D-FF125B5F339C}"/>
              </a:ext>
            </a:extLst>
          </p:cNvPr>
          <p:cNvCxnSpPr>
            <a:cxnSpLocks/>
          </p:cNvCxnSpPr>
          <p:nvPr/>
        </p:nvCxnSpPr>
        <p:spPr>
          <a:xfrm>
            <a:off x="510822" y="897888"/>
            <a:ext cx="2825387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Title 18">
            <a:extLst>
              <a:ext uri="{FF2B5EF4-FFF2-40B4-BE49-F238E27FC236}">
                <a16:creationId xmlns:a16="http://schemas.microsoft.com/office/drawing/2014/main" id="{5150A0F1-716C-498D-B54F-156CFE31E782}"/>
              </a:ext>
            </a:extLst>
          </p:cNvPr>
          <p:cNvSpPr txBox="1">
            <a:spLocks/>
          </p:cNvSpPr>
          <p:nvPr/>
        </p:nvSpPr>
        <p:spPr>
          <a:xfrm>
            <a:off x="1168954" y="2170906"/>
            <a:ext cx="2167255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43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r>
              <a:rPr lang="en-US" altLang="zh-CN" sz="2000" dirty="0"/>
              <a:t>process Design</a:t>
            </a:r>
            <a:endParaRPr lang="en-US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79AC39-CB71-499B-8ACD-BB292878B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674" y="699532"/>
            <a:ext cx="4036229" cy="351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87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87FDA3-18ED-49E6-B05F-C2C6F9048E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34B523F-C0EB-4E50-AFC0-9A2A44FC0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980" y="322854"/>
            <a:ext cx="952500" cy="4497792"/>
          </a:xfrm>
          <a:prstGeom prst="rect">
            <a:avLst/>
          </a:prstGeom>
        </p:spPr>
      </p:pic>
      <p:sp>
        <p:nvSpPr>
          <p:cNvPr id="27" name="Title 26">
            <a:extLst>
              <a:ext uri="{FF2B5EF4-FFF2-40B4-BE49-F238E27FC236}">
                <a16:creationId xmlns:a16="http://schemas.microsoft.com/office/drawing/2014/main" id="{6553844D-8B8E-4705-8E50-B6C2876F2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09" y="459766"/>
            <a:ext cx="2806995" cy="794876"/>
          </a:xfrm>
        </p:spPr>
        <p:txBody>
          <a:bodyPr/>
          <a:lstStyle/>
          <a:p>
            <a:r>
              <a:rPr lang="en-US" sz="2000" dirty="0"/>
              <a:t>The first part is the Manufacturing line</a:t>
            </a:r>
          </a:p>
        </p:txBody>
      </p:sp>
    </p:spTree>
    <p:extLst>
      <p:ext uri="{BB962C8B-B14F-4D97-AF65-F5344CB8AC3E}">
        <p14:creationId xmlns:p14="http://schemas.microsoft.com/office/powerpoint/2010/main" val="2518145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E64C8-567D-40E0-994C-3F3FA11C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CBB41E-E4B7-4DCC-B82B-D9299C04AC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627995-05EC-496F-AE36-457A9D78A0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9708" y="394752"/>
            <a:ext cx="2444750" cy="15087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B44A32-2685-464F-8277-AB94AFDCD175}"/>
              </a:ext>
            </a:extLst>
          </p:cNvPr>
          <p:cNvSpPr txBox="1"/>
          <p:nvPr/>
        </p:nvSpPr>
        <p:spPr>
          <a:xfrm>
            <a:off x="312420" y="1980456"/>
            <a:ext cx="1584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Sheet metal rolls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69E307-6FE7-4C8D-B7B9-E77DE43B7FE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750" y="445025"/>
            <a:ext cx="3013710" cy="36461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46A9A1-6AB3-48B6-B70B-B39874617A23}"/>
              </a:ext>
            </a:extLst>
          </p:cNvPr>
          <p:cNvSpPr/>
          <p:nvPr/>
        </p:nvSpPr>
        <p:spPr>
          <a:xfrm>
            <a:off x="3967363" y="4084320"/>
            <a:ext cx="10390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rack system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37CF8-1E63-4485-9101-98B0C9651B5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0" y="2042160"/>
            <a:ext cx="2804160" cy="204216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419C59D-8251-491C-8FFD-C67FDC2E63D7}"/>
              </a:ext>
            </a:extLst>
          </p:cNvPr>
          <p:cNvSpPr/>
          <p:nvPr/>
        </p:nvSpPr>
        <p:spPr>
          <a:xfrm>
            <a:off x="7112591" y="4065914"/>
            <a:ext cx="736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forklift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71BFAA-C946-453F-850E-33A22DE0E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21" y="2268110"/>
            <a:ext cx="2286423" cy="22234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32EA1A1-925F-45FF-A537-C2ACAC02DD95}"/>
              </a:ext>
            </a:extLst>
          </p:cNvPr>
          <p:cNvSpPr txBox="1"/>
          <p:nvPr/>
        </p:nvSpPr>
        <p:spPr>
          <a:xfrm>
            <a:off x="375557" y="4491581"/>
            <a:ext cx="1584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Nylon wrapper</a:t>
            </a:r>
          </a:p>
        </p:txBody>
      </p:sp>
    </p:spTree>
    <p:extLst>
      <p:ext uri="{BB962C8B-B14F-4D97-AF65-F5344CB8AC3E}">
        <p14:creationId xmlns:p14="http://schemas.microsoft.com/office/powerpoint/2010/main" val="705702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973EA-9329-4A62-98D6-1D6815F9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F57767-997C-471D-B7EC-D5A94F177D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21DE0B-421A-44F4-931E-716D5D979C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44487"/>
            <a:ext cx="4023360" cy="2848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345889-DE8F-4A2B-89B2-98DA5C3317B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26080" y="2571749"/>
            <a:ext cx="6105842" cy="222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918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7A06E-68C8-419F-BF47-50D5A6BBA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7396A4-7662-48C3-A5C6-634511347E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B5A510-05DE-45F0-86B6-06AE28CC10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19999" y="611763"/>
            <a:ext cx="7704000" cy="36121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2D838E-AE89-4BDC-9E11-9A17DC955C03}"/>
              </a:ext>
            </a:extLst>
          </p:cNvPr>
          <p:cNvSpPr/>
          <p:nvPr/>
        </p:nvSpPr>
        <p:spPr>
          <a:xfrm>
            <a:off x="3632064" y="4223960"/>
            <a:ext cx="22894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Cutting and bunching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22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C17CD-7645-4AE3-9107-AE5B6D1C8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792081-C456-4909-85C2-B18E1EDFA9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DD3F5C-C606-4357-AE02-27ACBADB0A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60220" y="922019"/>
            <a:ext cx="5501640" cy="31749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F796863-0662-4443-A210-0897C08ADC09}"/>
              </a:ext>
            </a:extLst>
          </p:cNvPr>
          <p:cNvSpPr/>
          <p:nvPr/>
        </p:nvSpPr>
        <p:spPr>
          <a:xfrm>
            <a:off x="3954940" y="4096981"/>
            <a:ext cx="8531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bunching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630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3BA0B-FD60-4E20-9FB0-1F76C9323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32D77C-586A-413F-A2ED-A46AD9CD0A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52290-3460-4DAB-BC87-D0889A1DE0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65070" y="1133157"/>
            <a:ext cx="4213860" cy="28771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EEBB99-91C2-4815-B5C0-CF4FBBD48A56}"/>
              </a:ext>
            </a:extLst>
          </p:cNvPr>
          <p:cNvSpPr/>
          <p:nvPr/>
        </p:nvSpPr>
        <p:spPr>
          <a:xfrm>
            <a:off x="3836817" y="4010342"/>
            <a:ext cx="13484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bending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272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6C9E-CDA8-47AD-A199-0DF66B284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FFEDA9-B5DA-4F08-AC4E-1561B710C47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5D2967-9F6E-4C8A-80B1-393EE3387E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19350" y="1066800"/>
            <a:ext cx="4305300" cy="30099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A97C805-BE46-4A1D-8FC3-D471218D58B0}"/>
              </a:ext>
            </a:extLst>
          </p:cNvPr>
          <p:cNvSpPr/>
          <p:nvPr/>
        </p:nvSpPr>
        <p:spPr>
          <a:xfrm>
            <a:off x="3803200" y="4076700"/>
            <a:ext cx="15376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immersion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82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8478D-B471-473A-BCF9-C6D067D22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6D1E8-EABA-4831-A796-851963226C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9C42E5-3EDB-4362-B241-4B079E6557F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3380" y="723900"/>
            <a:ext cx="841061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61AB07-0C92-4A9D-B48D-4A8680E445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6" name="Title 18">
            <a:extLst>
              <a:ext uri="{FF2B5EF4-FFF2-40B4-BE49-F238E27FC236}">
                <a16:creationId xmlns:a16="http://schemas.microsoft.com/office/drawing/2014/main" id="{F45C5B9F-DA03-4CCB-A1FC-2E1285D74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297" y="453655"/>
            <a:ext cx="2229963" cy="744280"/>
          </a:xfrm>
        </p:spPr>
        <p:txBody>
          <a:bodyPr/>
          <a:lstStyle/>
          <a:p>
            <a:r>
              <a:rPr lang="en-US" altLang="zh-CN" dirty="0"/>
              <a:t>Outline</a:t>
            </a:r>
            <a:endParaRPr lang="en-US" dirty="0"/>
          </a:p>
        </p:txBody>
      </p:sp>
      <p:grpSp>
        <p:nvGrpSpPr>
          <p:cNvPr id="7" name="Google Shape;334;p47">
            <a:extLst>
              <a:ext uri="{FF2B5EF4-FFF2-40B4-BE49-F238E27FC236}">
                <a16:creationId xmlns:a16="http://schemas.microsoft.com/office/drawing/2014/main" id="{D278308F-BB26-450E-834E-922304A7DBE0}"/>
              </a:ext>
            </a:extLst>
          </p:cNvPr>
          <p:cNvGrpSpPr/>
          <p:nvPr/>
        </p:nvGrpSpPr>
        <p:grpSpPr>
          <a:xfrm>
            <a:off x="426979" y="947892"/>
            <a:ext cx="2825387" cy="500086"/>
            <a:chOff x="-88422" y="604717"/>
            <a:chExt cx="3346801" cy="617400"/>
          </a:xfrm>
          <a:solidFill>
            <a:schemeClr val="tx1"/>
          </a:solidFill>
        </p:grpSpPr>
        <p:sp>
          <p:nvSpPr>
            <p:cNvPr id="8" name="Google Shape;335;p47">
              <a:extLst>
                <a:ext uri="{FF2B5EF4-FFF2-40B4-BE49-F238E27FC236}">
                  <a16:creationId xmlns:a16="http://schemas.microsoft.com/office/drawing/2014/main" id="{4578B7AF-5C19-4A81-9FE5-40A7FA8988E3}"/>
                </a:ext>
              </a:extLst>
            </p:cNvPr>
            <p:cNvSpPr/>
            <p:nvPr/>
          </p:nvSpPr>
          <p:spPr>
            <a:xfrm>
              <a:off x="2677579" y="604717"/>
              <a:ext cx="580800" cy="617400"/>
            </a:xfrm>
            <a:prstGeom prst="star4">
              <a:avLst>
                <a:gd name="adj" fmla="val 25299"/>
              </a:avLst>
            </a:prstGeom>
            <a:grpFill/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9" name="Google Shape;336;p47">
              <a:extLst>
                <a:ext uri="{FF2B5EF4-FFF2-40B4-BE49-F238E27FC236}">
                  <a16:creationId xmlns:a16="http://schemas.microsoft.com/office/drawing/2014/main" id="{C71910C7-4474-4E7D-B6ED-05B32454E223}"/>
                </a:ext>
              </a:extLst>
            </p:cNvPr>
            <p:cNvCxnSpPr>
              <a:cxnSpLocks/>
              <a:endCxn id="8" idx="3"/>
            </p:cNvCxnSpPr>
            <p:nvPr/>
          </p:nvCxnSpPr>
          <p:spPr>
            <a:xfrm>
              <a:off x="-88422" y="913417"/>
              <a:ext cx="3346801" cy="0"/>
            </a:xfrm>
            <a:prstGeom prst="straightConnector1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" name="Google Shape;335;p47">
            <a:extLst>
              <a:ext uri="{FF2B5EF4-FFF2-40B4-BE49-F238E27FC236}">
                <a16:creationId xmlns:a16="http://schemas.microsoft.com/office/drawing/2014/main" id="{9E3DCCB2-F4A3-4176-80FB-742F1C0A810A}"/>
              </a:ext>
            </a:extLst>
          </p:cNvPr>
          <p:cNvSpPr/>
          <p:nvPr/>
        </p:nvSpPr>
        <p:spPr>
          <a:xfrm rot="20226659">
            <a:off x="2762050" y="947891"/>
            <a:ext cx="490315" cy="500086"/>
          </a:xfrm>
          <a:prstGeom prst="star4">
            <a:avLst>
              <a:gd name="adj" fmla="val 2529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CE0C148-E78E-4B62-8550-F0A16B82E589}"/>
              </a:ext>
            </a:extLst>
          </p:cNvPr>
          <p:cNvGrpSpPr/>
          <p:nvPr/>
        </p:nvGrpSpPr>
        <p:grpSpPr>
          <a:xfrm>
            <a:off x="4494889" y="540436"/>
            <a:ext cx="3930894" cy="420705"/>
            <a:chOff x="4735908" y="1071040"/>
            <a:chExt cx="3930894" cy="420705"/>
          </a:xfrm>
        </p:grpSpPr>
        <p:sp>
          <p:nvSpPr>
            <p:cNvPr id="26" name="Google Shape;335;p47">
              <a:extLst>
                <a:ext uri="{FF2B5EF4-FFF2-40B4-BE49-F238E27FC236}">
                  <a16:creationId xmlns:a16="http://schemas.microsoft.com/office/drawing/2014/main" id="{3AD404E7-80FB-4CDD-BBCD-320E7BD2B9B1}"/>
                </a:ext>
              </a:extLst>
            </p:cNvPr>
            <p:cNvSpPr/>
            <p:nvPr/>
          </p:nvSpPr>
          <p:spPr>
            <a:xfrm rot="20214757">
              <a:off x="4735908" y="1071040"/>
              <a:ext cx="356309" cy="398708"/>
            </a:xfrm>
            <a:prstGeom prst="star4">
              <a:avLst>
                <a:gd name="adj" fmla="val 23592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30" name="Google Shape;336;p47">
              <a:extLst>
                <a:ext uri="{FF2B5EF4-FFF2-40B4-BE49-F238E27FC236}">
                  <a16:creationId xmlns:a16="http://schemas.microsoft.com/office/drawing/2014/main" id="{540C6697-EAF7-4720-815D-68486AB12B7D}"/>
                </a:ext>
              </a:extLst>
            </p:cNvPr>
            <p:cNvCxnSpPr>
              <a:cxnSpLocks/>
            </p:cNvCxnSpPr>
            <p:nvPr/>
          </p:nvCxnSpPr>
          <p:spPr>
            <a:xfrm>
              <a:off x="5215175" y="1484399"/>
              <a:ext cx="3451627" cy="7346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6F5FCF-2AD6-418B-A8B4-F7AB01868830}"/>
              </a:ext>
            </a:extLst>
          </p:cNvPr>
          <p:cNvGrpSpPr/>
          <p:nvPr/>
        </p:nvGrpSpPr>
        <p:grpSpPr>
          <a:xfrm>
            <a:off x="4495345" y="1161184"/>
            <a:ext cx="3949285" cy="416545"/>
            <a:chOff x="4735908" y="1733480"/>
            <a:chExt cx="3949285" cy="416545"/>
          </a:xfrm>
        </p:grpSpPr>
        <p:sp>
          <p:nvSpPr>
            <p:cNvPr id="27" name="Google Shape;335;p47">
              <a:extLst>
                <a:ext uri="{FF2B5EF4-FFF2-40B4-BE49-F238E27FC236}">
                  <a16:creationId xmlns:a16="http://schemas.microsoft.com/office/drawing/2014/main" id="{4C96D6D9-8178-48DF-998A-01601F610C4D}"/>
                </a:ext>
              </a:extLst>
            </p:cNvPr>
            <p:cNvSpPr/>
            <p:nvPr/>
          </p:nvSpPr>
          <p:spPr>
            <a:xfrm rot="20214757">
              <a:off x="4735908" y="1733480"/>
              <a:ext cx="356309" cy="398708"/>
            </a:xfrm>
            <a:prstGeom prst="star4">
              <a:avLst>
                <a:gd name="adj" fmla="val 24074"/>
              </a:avLst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31" name="Google Shape;336;p47">
              <a:extLst>
                <a:ext uri="{FF2B5EF4-FFF2-40B4-BE49-F238E27FC236}">
                  <a16:creationId xmlns:a16="http://schemas.microsoft.com/office/drawing/2014/main" id="{AECD9F13-1044-4A5B-9DA7-4FE3ECECAAB6}"/>
                </a:ext>
              </a:extLst>
            </p:cNvPr>
            <p:cNvCxnSpPr>
              <a:cxnSpLocks/>
            </p:cNvCxnSpPr>
            <p:nvPr/>
          </p:nvCxnSpPr>
          <p:spPr>
            <a:xfrm>
              <a:off x="5215175" y="2150025"/>
              <a:ext cx="3470018" cy="0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8A2A167-7CA9-4CBD-A1F1-BDE2AB3A51E1}"/>
              </a:ext>
            </a:extLst>
          </p:cNvPr>
          <p:cNvGrpSpPr/>
          <p:nvPr/>
        </p:nvGrpSpPr>
        <p:grpSpPr>
          <a:xfrm>
            <a:off x="4508095" y="1805971"/>
            <a:ext cx="3945416" cy="416547"/>
            <a:chOff x="4735908" y="1733480"/>
            <a:chExt cx="3945416" cy="416547"/>
          </a:xfrm>
        </p:grpSpPr>
        <p:sp>
          <p:nvSpPr>
            <p:cNvPr id="34" name="Google Shape;335;p47">
              <a:extLst>
                <a:ext uri="{FF2B5EF4-FFF2-40B4-BE49-F238E27FC236}">
                  <a16:creationId xmlns:a16="http://schemas.microsoft.com/office/drawing/2014/main" id="{72D8A3F7-C0D1-424F-9490-E7EBEB745C19}"/>
                </a:ext>
              </a:extLst>
            </p:cNvPr>
            <p:cNvSpPr/>
            <p:nvPr/>
          </p:nvSpPr>
          <p:spPr>
            <a:xfrm rot="20214757">
              <a:off x="4735908" y="1733480"/>
              <a:ext cx="356309" cy="398708"/>
            </a:xfrm>
            <a:prstGeom prst="star4">
              <a:avLst>
                <a:gd name="adj" fmla="val 24074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35" name="Google Shape;336;p47">
              <a:extLst>
                <a:ext uri="{FF2B5EF4-FFF2-40B4-BE49-F238E27FC236}">
                  <a16:creationId xmlns:a16="http://schemas.microsoft.com/office/drawing/2014/main" id="{AB229FA9-E906-4F3F-9F24-989EC0423D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5175" y="2132128"/>
              <a:ext cx="3466149" cy="17899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D710021-5504-4A63-93F0-4C3DEE3A8B1B}"/>
              </a:ext>
            </a:extLst>
          </p:cNvPr>
          <p:cNvGrpSpPr/>
          <p:nvPr/>
        </p:nvGrpSpPr>
        <p:grpSpPr>
          <a:xfrm>
            <a:off x="4508095" y="2470374"/>
            <a:ext cx="3950971" cy="416545"/>
            <a:chOff x="4735908" y="1733480"/>
            <a:chExt cx="3950971" cy="416545"/>
          </a:xfrm>
        </p:grpSpPr>
        <p:sp>
          <p:nvSpPr>
            <p:cNvPr id="37" name="Google Shape;335;p47">
              <a:extLst>
                <a:ext uri="{FF2B5EF4-FFF2-40B4-BE49-F238E27FC236}">
                  <a16:creationId xmlns:a16="http://schemas.microsoft.com/office/drawing/2014/main" id="{70A3F4F5-AAE5-4DD0-9498-9554ED0F7608}"/>
                </a:ext>
              </a:extLst>
            </p:cNvPr>
            <p:cNvSpPr/>
            <p:nvPr/>
          </p:nvSpPr>
          <p:spPr>
            <a:xfrm rot="20214757">
              <a:off x="4735908" y="1733480"/>
              <a:ext cx="356309" cy="398708"/>
            </a:xfrm>
            <a:prstGeom prst="star4">
              <a:avLst>
                <a:gd name="adj" fmla="val 24074"/>
              </a:avLst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38" name="Google Shape;336;p47">
              <a:extLst>
                <a:ext uri="{FF2B5EF4-FFF2-40B4-BE49-F238E27FC236}">
                  <a16:creationId xmlns:a16="http://schemas.microsoft.com/office/drawing/2014/main" id="{DF467E11-DC22-4DF0-8B49-5E57C8FBAFC8}"/>
                </a:ext>
              </a:extLst>
            </p:cNvPr>
            <p:cNvCxnSpPr>
              <a:cxnSpLocks/>
            </p:cNvCxnSpPr>
            <p:nvPr/>
          </p:nvCxnSpPr>
          <p:spPr>
            <a:xfrm>
              <a:off x="5215175" y="2150025"/>
              <a:ext cx="3471704" cy="0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7F9F351-F50C-47D0-8D93-95C4BC86EF0B}"/>
              </a:ext>
            </a:extLst>
          </p:cNvPr>
          <p:cNvGrpSpPr/>
          <p:nvPr/>
        </p:nvGrpSpPr>
        <p:grpSpPr>
          <a:xfrm>
            <a:off x="4572000" y="3133092"/>
            <a:ext cx="4023287" cy="416545"/>
            <a:chOff x="4735908" y="1733480"/>
            <a:chExt cx="4023287" cy="416545"/>
          </a:xfrm>
        </p:grpSpPr>
        <p:sp>
          <p:nvSpPr>
            <p:cNvPr id="40" name="Google Shape;335;p47">
              <a:extLst>
                <a:ext uri="{FF2B5EF4-FFF2-40B4-BE49-F238E27FC236}">
                  <a16:creationId xmlns:a16="http://schemas.microsoft.com/office/drawing/2014/main" id="{CF8B80F4-E729-46C1-8777-F670362E810F}"/>
                </a:ext>
              </a:extLst>
            </p:cNvPr>
            <p:cNvSpPr/>
            <p:nvPr/>
          </p:nvSpPr>
          <p:spPr>
            <a:xfrm rot="20214757">
              <a:off x="4735908" y="1733480"/>
              <a:ext cx="356309" cy="398708"/>
            </a:xfrm>
            <a:prstGeom prst="star4">
              <a:avLst>
                <a:gd name="adj" fmla="val 24074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41" name="Google Shape;336;p47">
              <a:extLst>
                <a:ext uri="{FF2B5EF4-FFF2-40B4-BE49-F238E27FC236}">
                  <a16:creationId xmlns:a16="http://schemas.microsoft.com/office/drawing/2014/main" id="{B9837D4E-1AD0-40F9-8D2B-8C81846F95C3}"/>
                </a:ext>
              </a:extLst>
            </p:cNvPr>
            <p:cNvCxnSpPr>
              <a:cxnSpLocks/>
            </p:cNvCxnSpPr>
            <p:nvPr/>
          </p:nvCxnSpPr>
          <p:spPr>
            <a:xfrm>
              <a:off x="5215175" y="2150025"/>
              <a:ext cx="3544020" cy="0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453C2EA-34A0-411E-8018-052D00ADA32D}"/>
              </a:ext>
            </a:extLst>
          </p:cNvPr>
          <p:cNvGrpSpPr/>
          <p:nvPr/>
        </p:nvGrpSpPr>
        <p:grpSpPr>
          <a:xfrm>
            <a:off x="4572000" y="3790054"/>
            <a:ext cx="3950971" cy="416545"/>
            <a:chOff x="4735908" y="1733480"/>
            <a:chExt cx="3950971" cy="416545"/>
          </a:xfrm>
        </p:grpSpPr>
        <p:sp>
          <p:nvSpPr>
            <p:cNvPr id="44" name="Google Shape;335;p47">
              <a:extLst>
                <a:ext uri="{FF2B5EF4-FFF2-40B4-BE49-F238E27FC236}">
                  <a16:creationId xmlns:a16="http://schemas.microsoft.com/office/drawing/2014/main" id="{B252BCE9-B8D3-4D3D-BD42-8D9362C2DC34}"/>
                </a:ext>
              </a:extLst>
            </p:cNvPr>
            <p:cNvSpPr/>
            <p:nvPr/>
          </p:nvSpPr>
          <p:spPr>
            <a:xfrm rot="20214757">
              <a:off x="4735908" y="1733480"/>
              <a:ext cx="356309" cy="398708"/>
            </a:xfrm>
            <a:prstGeom prst="star4">
              <a:avLst>
                <a:gd name="adj" fmla="val 24074"/>
              </a:avLst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45" name="Google Shape;336;p47">
              <a:extLst>
                <a:ext uri="{FF2B5EF4-FFF2-40B4-BE49-F238E27FC236}">
                  <a16:creationId xmlns:a16="http://schemas.microsoft.com/office/drawing/2014/main" id="{8F59363E-40B9-429C-BA90-089BFD2ECE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5175" y="2121125"/>
              <a:ext cx="3471704" cy="28900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46" name="Title 18">
            <a:extLst>
              <a:ext uri="{FF2B5EF4-FFF2-40B4-BE49-F238E27FC236}">
                <a16:creationId xmlns:a16="http://schemas.microsoft.com/office/drawing/2014/main" id="{7EEACFCA-5CEC-4C8F-8A32-8813F04E0757}"/>
              </a:ext>
            </a:extLst>
          </p:cNvPr>
          <p:cNvSpPr txBox="1">
            <a:spLocks/>
          </p:cNvSpPr>
          <p:nvPr/>
        </p:nvSpPr>
        <p:spPr>
          <a:xfrm>
            <a:off x="5051267" y="498882"/>
            <a:ext cx="1825807" cy="413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43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r>
              <a:rPr lang="en-US" altLang="zh-CN" sz="2000" dirty="0"/>
              <a:t>Introduction</a:t>
            </a:r>
          </a:p>
          <a:p>
            <a:endParaRPr lang="en-US" sz="2800" dirty="0"/>
          </a:p>
        </p:txBody>
      </p:sp>
      <p:sp>
        <p:nvSpPr>
          <p:cNvPr id="47" name="Title 18">
            <a:extLst>
              <a:ext uri="{FF2B5EF4-FFF2-40B4-BE49-F238E27FC236}">
                <a16:creationId xmlns:a16="http://schemas.microsoft.com/office/drawing/2014/main" id="{C19D486B-29F1-4B40-AD05-5394EA01E4FF}"/>
              </a:ext>
            </a:extLst>
          </p:cNvPr>
          <p:cNvSpPr txBox="1">
            <a:spLocks/>
          </p:cNvSpPr>
          <p:nvPr/>
        </p:nvSpPr>
        <p:spPr>
          <a:xfrm>
            <a:off x="4983807" y="2459945"/>
            <a:ext cx="3451627" cy="338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43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r>
              <a:rPr lang="en-US" altLang="zh-CN" sz="2000" dirty="0"/>
              <a:t>Product &amp; Process Design</a:t>
            </a:r>
            <a:endParaRPr lang="en-US" sz="2800" dirty="0"/>
          </a:p>
        </p:txBody>
      </p:sp>
      <p:sp>
        <p:nvSpPr>
          <p:cNvPr id="48" name="Text Placeholder 23">
            <a:extLst>
              <a:ext uri="{FF2B5EF4-FFF2-40B4-BE49-F238E27FC236}">
                <a16:creationId xmlns:a16="http://schemas.microsoft.com/office/drawing/2014/main" id="{59D90380-8240-488D-BF01-58C001340962}"/>
              </a:ext>
            </a:extLst>
          </p:cNvPr>
          <p:cNvSpPr txBox="1">
            <a:spLocks/>
          </p:cNvSpPr>
          <p:nvPr/>
        </p:nvSpPr>
        <p:spPr>
          <a:xfrm>
            <a:off x="5051267" y="1214775"/>
            <a:ext cx="2072350" cy="342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Montagu Slab" panose="020B0604020202020204" charset="0"/>
              </a:rPr>
              <a:t>GP1 Overview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6109111-CA95-428C-9EFF-18A26AB32BA3}"/>
              </a:ext>
            </a:extLst>
          </p:cNvPr>
          <p:cNvSpPr/>
          <p:nvPr/>
        </p:nvSpPr>
        <p:spPr>
          <a:xfrm>
            <a:off x="5136519" y="1837230"/>
            <a:ext cx="1850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Montagu Slab" panose="020B0604020202020204" charset="0"/>
              </a:rPr>
              <a:t>Methodology</a:t>
            </a:r>
          </a:p>
        </p:txBody>
      </p:sp>
      <p:sp>
        <p:nvSpPr>
          <p:cNvPr id="54" name="Text Placeholder 23">
            <a:extLst>
              <a:ext uri="{FF2B5EF4-FFF2-40B4-BE49-F238E27FC236}">
                <a16:creationId xmlns:a16="http://schemas.microsoft.com/office/drawing/2014/main" id="{6C0DE774-2C3D-43EB-8544-20E042FF1770}"/>
              </a:ext>
            </a:extLst>
          </p:cNvPr>
          <p:cNvSpPr txBox="1">
            <a:spLocks/>
          </p:cNvSpPr>
          <p:nvPr/>
        </p:nvSpPr>
        <p:spPr>
          <a:xfrm>
            <a:off x="4987362" y="3178954"/>
            <a:ext cx="3998686" cy="4323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</a:pPr>
            <a:r>
              <a:rPr lang="en-US" sz="2000" dirty="0">
                <a:solidFill>
                  <a:schemeClr val="tx1"/>
                </a:solidFill>
                <a:latin typeface="Montagu Slab" panose="020B0604020202020204" charset="0"/>
              </a:rPr>
              <a:t>Results &amp; Analysis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tagu Slab" panose="020B0604020202020204" charset="0"/>
            </a:endParaRPr>
          </a:p>
        </p:txBody>
      </p:sp>
      <p:sp>
        <p:nvSpPr>
          <p:cNvPr id="56" name="Text Placeholder 17">
            <a:extLst>
              <a:ext uri="{FF2B5EF4-FFF2-40B4-BE49-F238E27FC236}">
                <a16:creationId xmlns:a16="http://schemas.microsoft.com/office/drawing/2014/main" id="{6D3EADE1-2063-4AB8-B7F4-4485F2A9C82A}"/>
              </a:ext>
            </a:extLst>
          </p:cNvPr>
          <p:cNvSpPr txBox="1">
            <a:spLocks/>
          </p:cNvSpPr>
          <p:nvPr/>
        </p:nvSpPr>
        <p:spPr>
          <a:xfrm>
            <a:off x="5051267" y="4378996"/>
            <a:ext cx="1593532" cy="322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3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tagu Slab" panose="020B0604020202020204" charset="0"/>
              </a:rPr>
              <a:t>Conclusion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13DC963-A6B2-43E3-915F-4053E33081B8}"/>
              </a:ext>
            </a:extLst>
          </p:cNvPr>
          <p:cNvGrpSpPr/>
          <p:nvPr/>
        </p:nvGrpSpPr>
        <p:grpSpPr>
          <a:xfrm>
            <a:off x="4572000" y="4314763"/>
            <a:ext cx="4023287" cy="416545"/>
            <a:chOff x="4735908" y="1733480"/>
            <a:chExt cx="4023287" cy="416545"/>
          </a:xfrm>
        </p:grpSpPr>
        <p:sp>
          <p:nvSpPr>
            <p:cNvPr id="76" name="Google Shape;335;p47">
              <a:extLst>
                <a:ext uri="{FF2B5EF4-FFF2-40B4-BE49-F238E27FC236}">
                  <a16:creationId xmlns:a16="http://schemas.microsoft.com/office/drawing/2014/main" id="{A6304E0D-C8B2-4CE2-875E-82B54CC59C16}"/>
                </a:ext>
              </a:extLst>
            </p:cNvPr>
            <p:cNvSpPr/>
            <p:nvPr/>
          </p:nvSpPr>
          <p:spPr>
            <a:xfrm rot="20214757">
              <a:off x="4735908" y="1733480"/>
              <a:ext cx="356309" cy="398708"/>
            </a:xfrm>
            <a:prstGeom prst="star4">
              <a:avLst>
                <a:gd name="adj" fmla="val 24074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77" name="Google Shape;336;p47">
              <a:extLst>
                <a:ext uri="{FF2B5EF4-FFF2-40B4-BE49-F238E27FC236}">
                  <a16:creationId xmlns:a16="http://schemas.microsoft.com/office/drawing/2014/main" id="{607295E0-6D1E-44F6-8854-EFAF70E96BED}"/>
                </a:ext>
              </a:extLst>
            </p:cNvPr>
            <p:cNvCxnSpPr>
              <a:cxnSpLocks/>
            </p:cNvCxnSpPr>
            <p:nvPr/>
          </p:nvCxnSpPr>
          <p:spPr>
            <a:xfrm>
              <a:off x="5215175" y="2150025"/>
              <a:ext cx="3544020" cy="0"/>
            </a:xfrm>
            <a:prstGeom prst="straightConnector1">
              <a:avLst/>
            </a:prstGeom>
            <a:ln w="12700" cap="flat" cmpd="sng" algn="ctr">
              <a:solidFill>
                <a:schemeClr val="bg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78" name="Text Placeholder 17">
            <a:extLst>
              <a:ext uri="{FF2B5EF4-FFF2-40B4-BE49-F238E27FC236}">
                <a16:creationId xmlns:a16="http://schemas.microsoft.com/office/drawing/2014/main" id="{2036AD9F-9A2E-4F68-93E9-5B600EC06715}"/>
              </a:ext>
            </a:extLst>
          </p:cNvPr>
          <p:cNvSpPr txBox="1">
            <a:spLocks/>
          </p:cNvSpPr>
          <p:nvPr/>
        </p:nvSpPr>
        <p:spPr>
          <a:xfrm>
            <a:off x="5051267" y="3848717"/>
            <a:ext cx="1593532" cy="322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3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tagu Slab" panose="020B0604020202020204" charset="0"/>
              </a:rPr>
              <a:t>FMEA</a:t>
            </a:r>
          </a:p>
        </p:txBody>
      </p:sp>
    </p:spTree>
    <p:extLst>
      <p:ext uri="{BB962C8B-B14F-4D97-AF65-F5344CB8AC3E}">
        <p14:creationId xmlns:p14="http://schemas.microsoft.com/office/powerpoint/2010/main" val="2295636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87FDA3-18ED-49E6-B05F-C2C6F9048E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5183B6F-4396-4F8A-BDFA-149E4D35C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080" y="348672"/>
            <a:ext cx="3032755" cy="444294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0928FAE-D970-4FC7-AD6C-E17FAB08A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69" y="434972"/>
            <a:ext cx="2587079" cy="473989"/>
          </a:xfrm>
        </p:spPr>
        <p:txBody>
          <a:bodyPr/>
          <a:lstStyle/>
          <a:p>
            <a:r>
              <a:rPr lang="en-US" sz="2000" dirty="0"/>
              <a:t>Assembly line part</a:t>
            </a:r>
          </a:p>
        </p:txBody>
      </p:sp>
    </p:spTree>
    <p:extLst>
      <p:ext uri="{BB962C8B-B14F-4D97-AF65-F5344CB8AC3E}">
        <p14:creationId xmlns:p14="http://schemas.microsoft.com/office/powerpoint/2010/main" val="2562899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67A394-6430-42BE-8573-7B7DB5FAABA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75F3866-4782-4DA7-8489-2FE0DC0B54FB}"/>
                  </a:ext>
                </a:extLst>
              </p:cNvPr>
              <p:cNvSpPr/>
              <p:nvPr/>
            </p:nvSpPr>
            <p:spPr>
              <a:xfrm>
                <a:off x="616020" y="1529881"/>
                <a:ext cx="7911960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𝒇𝒂𝒎𝒊𝒍𝒊𝒆𝒔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𝒏𝒖𝒎𝒃𝒆𝒓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−→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𝒎𝒂𝒓𝒌𝒆𝒕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𝒅𝒆𝒎𝒂𝒏𝒅</m:t>
                      </m:r>
                    </m:oMath>
                  </m:oMathPara>
                </a14:m>
                <a:endParaRPr lang="en-US" b="1" dirty="0"/>
              </a:p>
              <a:p>
                <a:br>
                  <a:rPr lang="en-US" b="1" dirty="0"/>
                </a:b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%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𝒂𝒗𝒆𝒓𝒂𝒈𝒆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𝒊𝒏𝒄𝒓𝒆𝒂𝒔𝒆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𝒐𝒇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𝒇𝒂𝒎𝒊𝒍𝒊𝒆𝒔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% increase in the population  market demand of them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Annual number of washing machine (the summation of two market demand numbers)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Market shear 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Washing Machine should the company produce annually</a:t>
                </a:r>
                <a:r>
                  <a:rPr lang="en-US" dirty="0">
                    <a:sym typeface="Wingdings" panose="05000000000000000000" pitchFamily="2" charset="2"/>
                  </a:rPr>
                  <a:t>  </a:t>
                </a:r>
                <a:r>
                  <a:rPr lang="en-US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10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b="1" kern="1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washing machine/</a:t>
                </a:r>
                <a:r>
                  <a:rPr lang="en-US" b="1" kern="1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hr</a:t>
                </a:r>
                <a:endParaRPr lang="en-US" b="1" dirty="0">
                  <a:sym typeface="Wingdings" panose="05000000000000000000" pitchFamily="2" charset="2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75F3866-4782-4DA7-8489-2FE0DC0B54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20" y="1529881"/>
                <a:ext cx="7911960" cy="1815882"/>
              </a:xfrm>
              <a:prstGeom prst="rect">
                <a:avLst/>
              </a:prstGeom>
              <a:blipFill>
                <a:blip r:embed="rId2"/>
                <a:stretch>
                  <a:fillRect l="-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2E0B95D-EB5E-48E9-9F2E-DB1464CFF221}"/>
              </a:ext>
            </a:extLst>
          </p:cNvPr>
          <p:cNvSpPr txBox="1"/>
          <p:nvPr/>
        </p:nvSpPr>
        <p:spPr>
          <a:xfrm>
            <a:off x="3604260" y="961238"/>
            <a:ext cx="1935480" cy="492443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sz="2600" dirty="0"/>
              <a:t>calculations</a:t>
            </a:r>
          </a:p>
        </p:txBody>
      </p:sp>
    </p:spTree>
    <p:extLst>
      <p:ext uri="{BB962C8B-B14F-4D97-AF65-F5344CB8AC3E}">
        <p14:creationId xmlns:p14="http://schemas.microsoft.com/office/powerpoint/2010/main" val="343343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D93A6-326E-4324-BB0C-8B36BE76A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9360" y="398475"/>
            <a:ext cx="2533740" cy="393175"/>
          </a:xfrm>
        </p:spPr>
        <p:txBody>
          <a:bodyPr/>
          <a:lstStyle/>
          <a:p>
            <a:r>
              <a:rPr lang="en-US" sz="1600" dirty="0"/>
              <a:t>Largest candidate rule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786CFE-B9D2-4DA3-ADE6-931FBDC6C7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217CF0-E6EE-4258-812F-0EFF4C132C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830133"/>
              </p:ext>
            </p:extLst>
          </p:nvPr>
        </p:nvGraphicFramePr>
        <p:xfrm>
          <a:off x="1066800" y="895026"/>
          <a:ext cx="7010399" cy="3577204"/>
        </p:xfrm>
        <a:graphic>
          <a:graphicData uri="http://schemas.openxmlformats.org/drawingml/2006/table">
            <a:tbl>
              <a:tblPr firstRow="1" firstCol="1" bandRow="1">
                <a:tableStyleId>{C45707F0-DCED-4063-89C2-53E91013C3CF}</a:tableStyleId>
              </a:tblPr>
              <a:tblGrid>
                <a:gridCol w="1571639">
                  <a:extLst>
                    <a:ext uri="{9D8B030D-6E8A-4147-A177-3AD203B41FA5}">
                      <a16:colId xmlns:a16="http://schemas.microsoft.com/office/drawing/2014/main" val="2275444124"/>
                    </a:ext>
                  </a:extLst>
                </a:gridCol>
                <a:gridCol w="1132550">
                  <a:extLst>
                    <a:ext uri="{9D8B030D-6E8A-4147-A177-3AD203B41FA5}">
                      <a16:colId xmlns:a16="http://schemas.microsoft.com/office/drawing/2014/main" val="1256965602"/>
                    </a:ext>
                  </a:extLst>
                </a:gridCol>
                <a:gridCol w="1132550">
                  <a:extLst>
                    <a:ext uri="{9D8B030D-6E8A-4147-A177-3AD203B41FA5}">
                      <a16:colId xmlns:a16="http://schemas.microsoft.com/office/drawing/2014/main" val="219153493"/>
                    </a:ext>
                  </a:extLst>
                </a:gridCol>
                <a:gridCol w="1765544">
                  <a:extLst>
                    <a:ext uri="{9D8B030D-6E8A-4147-A177-3AD203B41FA5}">
                      <a16:colId xmlns:a16="http://schemas.microsoft.com/office/drawing/2014/main" val="803737996"/>
                    </a:ext>
                  </a:extLst>
                </a:gridCol>
                <a:gridCol w="1408116">
                  <a:extLst>
                    <a:ext uri="{9D8B030D-6E8A-4147-A177-3AD203B41FA5}">
                      <a16:colId xmlns:a16="http://schemas.microsoft.com/office/drawing/2014/main" val="565408357"/>
                    </a:ext>
                  </a:extLst>
                </a:gridCol>
              </a:tblGrid>
              <a:tr h="333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Station Number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Process Number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Process Time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Station Time (minute)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Workers Distribution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extLst>
                  <a:ext uri="{0D108BD9-81ED-4DB2-BD59-A6C34878D82A}">
                    <a16:rowId xmlns:a16="http://schemas.microsoft.com/office/drawing/2014/main" val="3724370007"/>
                  </a:ext>
                </a:extLst>
              </a:tr>
              <a:tr h="162207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0.25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3.35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1 Basic, 1 assistant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extLst>
                  <a:ext uri="{0D108BD9-81ED-4DB2-BD59-A6C34878D82A}">
                    <a16:rowId xmlns:a16="http://schemas.microsoft.com/office/drawing/2014/main" val="3461504625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E4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0.8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334255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E8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0.8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206968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E19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500298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627014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E11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0.8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603272"/>
                  </a:ext>
                </a:extLst>
              </a:tr>
              <a:tr h="162207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E3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3.55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 Basic, 1 assistant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extLst>
                  <a:ext uri="{0D108BD9-81ED-4DB2-BD59-A6C34878D82A}">
                    <a16:rowId xmlns:a16="http://schemas.microsoft.com/office/drawing/2014/main" val="1770550084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0.45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417053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881580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E9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01578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52306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E13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0.7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332261"/>
                  </a:ext>
                </a:extLst>
              </a:tr>
              <a:tr h="162207"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E14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0.7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3.7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 Basic, 1 assistant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 anchor="ctr"/>
                </a:tc>
                <a:extLst>
                  <a:ext uri="{0D108BD9-81ED-4DB2-BD59-A6C34878D82A}">
                    <a16:rowId xmlns:a16="http://schemas.microsoft.com/office/drawing/2014/main" val="404098145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E7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908569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E10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0.25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801767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185510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41999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E17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059942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E18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0.5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972759"/>
                  </a:ext>
                </a:extLst>
              </a:tr>
              <a:tr h="1622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E20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0.25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316" marR="563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872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785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017A2E-51BF-4CB9-BDE3-E386C45D35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834556-E338-4B6B-8AF5-C2232273BDC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343400" y="647701"/>
            <a:ext cx="4678680" cy="250697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7448CE1-2F83-4D78-B983-883B0BEFE8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640157"/>
              </p:ext>
            </p:extLst>
          </p:nvPr>
        </p:nvGraphicFramePr>
        <p:xfrm>
          <a:off x="0" y="524066"/>
          <a:ext cx="4251960" cy="3414141"/>
        </p:xfrm>
        <a:graphic>
          <a:graphicData uri="http://schemas.openxmlformats.org/drawingml/2006/table">
            <a:tbl>
              <a:tblPr firstRow="1" firstCol="1" bandRow="1">
                <a:tableStyleId>{C45707F0-DCED-4063-89C2-53E91013C3CF}</a:tableStyleId>
              </a:tblPr>
              <a:tblGrid>
                <a:gridCol w="2125980">
                  <a:extLst>
                    <a:ext uri="{9D8B030D-6E8A-4147-A177-3AD203B41FA5}">
                      <a16:colId xmlns:a16="http://schemas.microsoft.com/office/drawing/2014/main" val="3316654023"/>
                    </a:ext>
                  </a:extLst>
                </a:gridCol>
                <a:gridCol w="2125980">
                  <a:extLst>
                    <a:ext uri="{9D8B030D-6E8A-4147-A177-3AD203B41FA5}">
                      <a16:colId xmlns:a16="http://schemas.microsoft.com/office/drawing/2014/main" val="2941600015"/>
                    </a:ext>
                  </a:extLst>
                </a:gridCol>
              </a:tblGrid>
              <a:tr h="148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Station Number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Process Name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824325655"/>
                  </a:ext>
                </a:extLst>
              </a:tr>
              <a:tr h="148033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“Station 1”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Insert Base Part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409131097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Dumper And Spring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3583031884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Motor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160894595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Leveling Feet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3824833930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Install Front Sheet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535645683"/>
                  </a:ext>
                </a:extLst>
              </a:tr>
              <a:tr h="293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Control Panel, Wiring System Installation 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634380004"/>
                  </a:ext>
                </a:extLst>
              </a:tr>
              <a:tr h="148033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“Station 2”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Door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915282000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Rear And Front Tube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678575685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Weighted Balance Installation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2950479901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Pulley System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870682610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Inlet, Outlet Water Tubs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73367581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Detergent Drawer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642099232"/>
                  </a:ext>
                </a:extLst>
              </a:tr>
              <a:tr h="148033"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“Station 3”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Drain Pump Filter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2954616757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Heating Element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3196208349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Install Back Side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771295715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Solenoid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3983900430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Operating Capacitor Installation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97909592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Water Level Sensor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4111337955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Install Right And Left Sides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396437442"/>
                  </a:ext>
                </a:extLst>
              </a:tr>
              <a:tr h="148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Worktop Installation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136" marR="59136" marT="0" marB="0"/>
                </a:tc>
                <a:extLst>
                  <a:ext uri="{0D108BD9-81ED-4DB2-BD59-A6C34878D82A}">
                    <a16:rowId xmlns:a16="http://schemas.microsoft.com/office/drawing/2014/main" val="104798458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15E3349-454E-4DCB-84A7-32DE81247020}"/>
              </a:ext>
            </a:extLst>
          </p:cNvPr>
          <p:cNvSpPr/>
          <p:nvPr/>
        </p:nvSpPr>
        <p:spPr>
          <a:xfrm>
            <a:off x="5196956" y="3154680"/>
            <a:ext cx="28648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Process Precedence diagram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875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A55068-8A03-40C1-BF69-2277F846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408166-2785-4D0C-BF7E-FD32CDA61B2B}"/>
              </a:ext>
            </a:extLst>
          </p:cNvPr>
          <p:cNvSpPr/>
          <p:nvPr/>
        </p:nvSpPr>
        <p:spPr>
          <a:xfrm>
            <a:off x="403860" y="547786"/>
            <a:ext cx="5730240" cy="977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0"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-the first station has </a:t>
            </a:r>
            <a:r>
              <a:rPr lang="en-US" b="1" kern="100" dirty="0">
                <a:solidFill>
                  <a:srgbClr val="3856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en-US" kern="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processes.</a:t>
            </a:r>
            <a:endParaRPr lang="en-US" sz="12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0"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 the second station also has </a:t>
            </a:r>
            <a:r>
              <a:rPr lang="en-US" b="1" kern="100" dirty="0">
                <a:solidFill>
                  <a:srgbClr val="3856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en-US" kern="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processes.</a:t>
            </a:r>
            <a:endParaRPr lang="en-US" sz="12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0"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 the third and last station has </a:t>
            </a:r>
            <a:r>
              <a:rPr lang="en-US" b="1" kern="100" dirty="0">
                <a:solidFill>
                  <a:srgbClr val="3856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lang="en-US" kern="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processes.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5F1FCE-248C-48BB-B727-138E7A8DE44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34147" y="1806257"/>
            <a:ext cx="6108065" cy="256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38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55F48C5-D474-4026-8589-EED52325313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777241"/>
            <a:ext cx="3208020" cy="246126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4737F4-F7D1-42C1-96F8-6269907314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4127DE-0923-4798-ACED-88BDF86401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208020" y="389037"/>
            <a:ext cx="5935980" cy="4057649"/>
          </a:xfrm>
          <a:prstGeom prst="rect">
            <a:avLst/>
          </a:prstGeom>
        </p:spPr>
      </p:pic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7C5AEBC7-C263-4676-8560-6B68E2EA3617}"/>
              </a:ext>
            </a:extLst>
          </p:cNvPr>
          <p:cNvCxnSpPr/>
          <p:nvPr/>
        </p:nvCxnSpPr>
        <p:spPr>
          <a:xfrm rot="10800000">
            <a:off x="2415540" y="1920240"/>
            <a:ext cx="2506980" cy="388620"/>
          </a:xfrm>
          <a:prstGeom prst="curvedConnector3">
            <a:avLst>
              <a:gd name="adj1" fmla="val 5015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B218718-FC94-438E-A75E-E181B1036032}"/>
              </a:ext>
            </a:extLst>
          </p:cNvPr>
          <p:cNvSpPr/>
          <p:nvPr/>
        </p:nvSpPr>
        <p:spPr>
          <a:xfrm>
            <a:off x="4731535" y="4446686"/>
            <a:ext cx="23326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assembly line using 3D MAX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6573BC-2BAE-4391-8457-E3D8959882F7}"/>
              </a:ext>
            </a:extLst>
          </p:cNvPr>
          <p:cNvSpPr/>
          <p:nvPr/>
        </p:nvSpPr>
        <p:spPr>
          <a:xfrm>
            <a:off x="197259" y="3223885"/>
            <a:ext cx="30107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assembly line started with the base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020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D5505-A137-4AA4-A585-658AA82B4B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82567F-C911-44A0-9CF3-FD32A7351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30376"/>
              </p:ext>
            </p:extLst>
          </p:nvPr>
        </p:nvGraphicFramePr>
        <p:xfrm>
          <a:off x="200420" y="1656816"/>
          <a:ext cx="5984240" cy="929325"/>
        </p:xfrm>
        <a:graphic>
          <a:graphicData uri="http://schemas.openxmlformats.org/drawingml/2006/table">
            <a:tbl>
              <a:tblPr firstRow="1" firstCol="1" bandRow="1">
                <a:tableStyleId>{C45707F0-DCED-4063-89C2-53E91013C3CF}</a:tableStyleId>
              </a:tblPr>
              <a:tblGrid>
                <a:gridCol w="1483995">
                  <a:extLst>
                    <a:ext uri="{9D8B030D-6E8A-4147-A177-3AD203B41FA5}">
                      <a16:colId xmlns:a16="http://schemas.microsoft.com/office/drawing/2014/main" val="3378359685"/>
                    </a:ext>
                  </a:extLst>
                </a:gridCol>
                <a:gridCol w="1530985">
                  <a:extLst>
                    <a:ext uri="{9D8B030D-6E8A-4147-A177-3AD203B41FA5}">
                      <a16:colId xmlns:a16="http://schemas.microsoft.com/office/drawing/2014/main" val="136844657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973922653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109259689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Comparison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620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Factor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Manufacturing line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Assembly line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Difference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5375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Cycle time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1.12 minute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4.8 minute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3.68 minute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0953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Processes number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 processes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20 process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17 process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512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Automated level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Fully automated line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Manual line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37366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30D7DDA-B12C-4BF0-B1B0-B2C335FCA8CC}"/>
              </a:ext>
            </a:extLst>
          </p:cNvPr>
          <p:cNvSpPr/>
          <p:nvPr/>
        </p:nvSpPr>
        <p:spPr>
          <a:xfrm>
            <a:off x="7576815" y="1772746"/>
            <a:ext cx="1387183" cy="772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kern="100" dirty="0"/>
              <a:t>Manufacturing line faster than assembly line</a:t>
            </a:r>
            <a:endParaRPr lang="en-US" sz="12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oogle Shape;1985;p72">
            <a:extLst>
              <a:ext uri="{FF2B5EF4-FFF2-40B4-BE49-F238E27FC236}">
                <a16:creationId xmlns:a16="http://schemas.microsoft.com/office/drawing/2014/main" id="{C626CF54-261F-439C-A161-EAE678EBC0EB}"/>
              </a:ext>
            </a:extLst>
          </p:cNvPr>
          <p:cNvGrpSpPr/>
          <p:nvPr/>
        </p:nvGrpSpPr>
        <p:grpSpPr>
          <a:xfrm>
            <a:off x="6431580" y="1478187"/>
            <a:ext cx="1145235" cy="1286581"/>
            <a:chOff x="4943575" y="2516350"/>
            <a:chExt cx="98675" cy="81700"/>
          </a:xfrm>
        </p:grpSpPr>
        <p:sp>
          <p:nvSpPr>
            <p:cNvPr id="7" name="Google Shape;1986;p72">
              <a:extLst>
                <a:ext uri="{FF2B5EF4-FFF2-40B4-BE49-F238E27FC236}">
                  <a16:creationId xmlns:a16="http://schemas.microsoft.com/office/drawing/2014/main" id="{70D67840-5317-468F-A87E-CAB10ACB9D2B}"/>
                </a:ext>
              </a:extLst>
            </p:cNvPr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987;p72">
              <a:extLst>
                <a:ext uri="{FF2B5EF4-FFF2-40B4-BE49-F238E27FC236}">
                  <a16:creationId xmlns:a16="http://schemas.microsoft.com/office/drawing/2014/main" id="{E0C89B06-F7F0-47B0-8407-5654A38F9699}"/>
                </a:ext>
              </a:extLst>
            </p:cNvPr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988;p72">
              <a:extLst>
                <a:ext uri="{FF2B5EF4-FFF2-40B4-BE49-F238E27FC236}">
                  <a16:creationId xmlns:a16="http://schemas.microsoft.com/office/drawing/2014/main" id="{E7D54F1E-9ADB-41F6-8D64-75679B4A0C30}"/>
                </a:ext>
              </a:extLst>
            </p:cNvPr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989;p72">
              <a:extLst>
                <a:ext uri="{FF2B5EF4-FFF2-40B4-BE49-F238E27FC236}">
                  <a16:creationId xmlns:a16="http://schemas.microsoft.com/office/drawing/2014/main" id="{2229CC7C-209A-4AE5-AC87-4029FD493140}"/>
                </a:ext>
              </a:extLst>
            </p:cNvPr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90;p72">
              <a:extLst>
                <a:ext uri="{FF2B5EF4-FFF2-40B4-BE49-F238E27FC236}">
                  <a16:creationId xmlns:a16="http://schemas.microsoft.com/office/drawing/2014/main" id="{49A002E2-6BFD-4790-BFE4-A1FEF1CE1964}"/>
                </a:ext>
              </a:extLst>
            </p:cNvPr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991;p72">
              <a:extLst>
                <a:ext uri="{FF2B5EF4-FFF2-40B4-BE49-F238E27FC236}">
                  <a16:creationId xmlns:a16="http://schemas.microsoft.com/office/drawing/2014/main" id="{14F6A28B-D4DF-4B2F-9F95-98A430FD348E}"/>
                </a:ext>
              </a:extLst>
            </p:cNvPr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992;p72">
              <a:extLst>
                <a:ext uri="{FF2B5EF4-FFF2-40B4-BE49-F238E27FC236}">
                  <a16:creationId xmlns:a16="http://schemas.microsoft.com/office/drawing/2014/main" id="{794788DE-20C4-46C1-A440-D1708548BCE0}"/>
                </a:ext>
              </a:extLst>
            </p:cNvPr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993;p72">
              <a:extLst>
                <a:ext uri="{FF2B5EF4-FFF2-40B4-BE49-F238E27FC236}">
                  <a16:creationId xmlns:a16="http://schemas.microsoft.com/office/drawing/2014/main" id="{EC76E131-7913-4562-94CE-708E3290716F}"/>
                </a:ext>
              </a:extLst>
            </p:cNvPr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994;p72">
              <a:extLst>
                <a:ext uri="{FF2B5EF4-FFF2-40B4-BE49-F238E27FC236}">
                  <a16:creationId xmlns:a16="http://schemas.microsoft.com/office/drawing/2014/main" id="{2606515D-3718-4ADA-A4C4-BCF92D5946A3}"/>
                </a:ext>
              </a:extLst>
            </p:cNvPr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95;p72">
              <a:extLst>
                <a:ext uri="{FF2B5EF4-FFF2-40B4-BE49-F238E27FC236}">
                  <a16:creationId xmlns:a16="http://schemas.microsoft.com/office/drawing/2014/main" id="{29F282D2-8E96-4E66-BF68-E8D99A2C5D87}"/>
                </a:ext>
              </a:extLst>
            </p:cNvPr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996;p72">
              <a:extLst>
                <a:ext uri="{FF2B5EF4-FFF2-40B4-BE49-F238E27FC236}">
                  <a16:creationId xmlns:a16="http://schemas.microsoft.com/office/drawing/2014/main" id="{C18EA088-504E-45A0-A76F-189ED6E05003}"/>
                </a:ext>
              </a:extLst>
            </p:cNvPr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997;p72">
              <a:extLst>
                <a:ext uri="{FF2B5EF4-FFF2-40B4-BE49-F238E27FC236}">
                  <a16:creationId xmlns:a16="http://schemas.microsoft.com/office/drawing/2014/main" id="{46F61234-5647-4AE2-B66B-9ECEDF5DD51D}"/>
                </a:ext>
              </a:extLst>
            </p:cNvPr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98;p72">
              <a:extLst>
                <a:ext uri="{FF2B5EF4-FFF2-40B4-BE49-F238E27FC236}">
                  <a16:creationId xmlns:a16="http://schemas.microsoft.com/office/drawing/2014/main" id="{4548FD58-0B38-4A1C-A933-842559A5AEEC}"/>
                </a:ext>
              </a:extLst>
            </p:cNvPr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999;p72">
              <a:extLst>
                <a:ext uri="{FF2B5EF4-FFF2-40B4-BE49-F238E27FC236}">
                  <a16:creationId xmlns:a16="http://schemas.microsoft.com/office/drawing/2014/main" id="{37594E4F-3987-441E-8A60-8514FDFA81FC}"/>
                </a:ext>
              </a:extLst>
            </p:cNvPr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000;p72">
              <a:extLst>
                <a:ext uri="{FF2B5EF4-FFF2-40B4-BE49-F238E27FC236}">
                  <a16:creationId xmlns:a16="http://schemas.microsoft.com/office/drawing/2014/main" id="{D8078A68-E638-4BA3-9A2E-76721F4F58E3}"/>
                </a:ext>
              </a:extLst>
            </p:cNvPr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001;p72">
              <a:extLst>
                <a:ext uri="{FF2B5EF4-FFF2-40B4-BE49-F238E27FC236}">
                  <a16:creationId xmlns:a16="http://schemas.microsoft.com/office/drawing/2014/main" id="{9AFC17EB-D1BA-4B54-879A-2F8CBFE1FED7}"/>
                </a:ext>
              </a:extLst>
            </p:cNvPr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002;p72">
              <a:extLst>
                <a:ext uri="{FF2B5EF4-FFF2-40B4-BE49-F238E27FC236}">
                  <a16:creationId xmlns:a16="http://schemas.microsoft.com/office/drawing/2014/main" id="{74DAE2E1-2A5F-44C0-9D08-2E9AFA9D1A4A}"/>
                </a:ext>
              </a:extLst>
            </p:cNvPr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003;p72">
              <a:extLst>
                <a:ext uri="{FF2B5EF4-FFF2-40B4-BE49-F238E27FC236}">
                  <a16:creationId xmlns:a16="http://schemas.microsoft.com/office/drawing/2014/main" id="{93FE4962-7B22-4C17-88D3-E3F65109B24F}"/>
                </a:ext>
              </a:extLst>
            </p:cNvPr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004;p72">
              <a:extLst>
                <a:ext uri="{FF2B5EF4-FFF2-40B4-BE49-F238E27FC236}">
                  <a16:creationId xmlns:a16="http://schemas.microsoft.com/office/drawing/2014/main" id="{02EB2909-DE74-4A26-BAD2-317C49FDC7C6}"/>
                </a:ext>
              </a:extLst>
            </p:cNvPr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005;p72">
              <a:extLst>
                <a:ext uri="{FF2B5EF4-FFF2-40B4-BE49-F238E27FC236}">
                  <a16:creationId xmlns:a16="http://schemas.microsoft.com/office/drawing/2014/main" id="{17B8E516-A38A-41A3-9677-1D3D7D522AC1}"/>
                </a:ext>
              </a:extLst>
            </p:cNvPr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006;p72">
              <a:extLst>
                <a:ext uri="{FF2B5EF4-FFF2-40B4-BE49-F238E27FC236}">
                  <a16:creationId xmlns:a16="http://schemas.microsoft.com/office/drawing/2014/main" id="{2A0D9C47-F6F3-4F21-8801-D9A88FF38997}"/>
                </a:ext>
              </a:extLst>
            </p:cNvPr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007;p72">
              <a:extLst>
                <a:ext uri="{FF2B5EF4-FFF2-40B4-BE49-F238E27FC236}">
                  <a16:creationId xmlns:a16="http://schemas.microsoft.com/office/drawing/2014/main" id="{4EF50481-B902-49EF-B7DC-09F4E99D7602}"/>
                </a:ext>
              </a:extLst>
            </p:cNvPr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008;p72">
              <a:extLst>
                <a:ext uri="{FF2B5EF4-FFF2-40B4-BE49-F238E27FC236}">
                  <a16:creationId xmlns:a16="http://schemas.microsoft.com/office/drawing/2014/main" id="{2F542151-97DB-423A-9113-5D349D26F274}"/>
                </a:ext>
              </a:extLst>
            </p:cNvPr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009;p72">
              <a:extLst>
                <a:ext uri="{FF2B5EF4-FFF2-40B4-BE49-F238E27FC236}">
                  <a16:creationId xmlns:a16="http://schemas.microsoft.com/office/drawing/2014/main" id="{8F22C9FA-3A89-4847-A131-5B26821C6CFC}"/>
                </a:ext>
              </a:extLst>
            </p:cNvPr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010;p72">
              <a:extLst>
                <a:ext uri="{FF2B5EF4-FFF2-40B4-BE49-F238E27FC236}">
                  <a16:creationId xmlns:a16="http://schemas.microsoft.com/office/drawing/2014/main" id="{10FA539C-33DE-4850-B115-7E8456CCFE41}"/>
                </a:ext>
              </a:extLst>
            </p:cNvPr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011;p72">
              <a:extLst>
                <a:ext uri="{FF2B5EF4-FFF2-40B4-BE49-F238E27FC236}">
                  <a16:creationId xmlns:a16="http://schemas.microsoft.com/office/drawing/2014/main" id="{C198591D-6D3B-460D-80DC-37DB984693DC}"/>
                </a:ext>
              </a:extLst>
            </p:cNvPr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12;p72">
              <a:extLst>
                <a:ext uri="{FF2B5EF4-FFF2-40B4-BE49-F238E27FC236}">
                  <a16:creationId xmlns:a16="http://schemas.microsoft.com/office/drawing/2014/main" id="{98CB1E68-38CB-458C-8BE5-204A62C5E5FD}"/>
                </a:ext>
              </a:extLst>
            </p:cNvPr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013;p72">
              <a:extLst>
                <a:ext uri="{FF2B5EF4-FFF2-40B4-BE49-F238E27FC236}">
                  <a16:creationId xmlns:a16="http://schemas.microsoft.com/office/drawing/2014/main" id="{69ABDD83-CB6C-41EC-B32C-7A2EE4106EF2}"/>
                </a:ext>
              </a:extLst>
            </p:cNvPr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014;p72">
              <a:extLst>
                <a:ext uri="{FF2B5EF4-FFF2-40B4-BE49-F238E27FC236}">
                  <a16:creationId xmlns:a16="http://schemas.microsoft.com/office/drawing/2014/main" id="{DB847141-6E24-4FCA-860D-084B48AE1436}"/>
                </a:ext>
              </a:extLst>
            </p:cNvPr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015;p72">
              <a:extLst>
                <a:ext uri="{FF2B5EF4-FFF2-40B4-BE49-F238E27FC236}">
                  <a16:creationId xmlns:a16="http://schemas.microsoft.com/office/drawing/2014/main" id="{3F7190F8-32D7-4ABD-9C01-4ED927B106FB}"/>
                </a:ext>
              </a:extLst>
            </p:cNvPr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16;p72">
              <a:extLst>
                <a:ext uri="{FF2B5EF4-FFF2-40B4-BE49-F238E27FC236}">
                  <a16:creationId xmlns:a16="http://schemas.microsoft.com/office/drawing/2014/main" id="{974DF7AE-1F64-4B29-8DB0-526300562355}"/>
                </a:ext>
              </a:extLst>
            </p:cNvPr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17;p72">
              <a:extLst>
                <a:ext uri="{FF2B5EF4-FFF2-40B4-BE49-F238E27FC236}">
                  <a16:creationId xmlns:a16="http://schemas.microsoft.com/office/drawing/2014/main" id="{C3A046EB-2325-4CC7-B327-ABC31ABA8999}"/>
                </a:ext>
              </a:extLst>
            </p:cNvPr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18;p72">
              <a:extLst>
                <a:ext uri="{FF2B5EF4-FFF2-40B4-BE49-F238E27FC236}">
                  <a16:creationId xmlns:a16="http://schemas.microsoft.com/office/drawing/2014/main" id="{DD44F5CA-C078-4FE9-8B7A-BA10407763AD}"/>
                </a:ext>
              </a:extLst>
            </p:cNvPr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19;p72">
              <a:extLst>
                <a:ext uri="{FF2B5EF4-FFF2-40B4-BE49-F238E27FC236}">
                  <a16:creationId xmlns:a16="http://schemas.microsoft.com/office/drawing/2014/main" id="{7CA6BE82-D918-4A4F-B8CB-A5200DD54B60}"/>
                </a:ext>
              </a:extLst>
            </p:cNvPr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20;p72">
              <a:extLst>
                <a:ext uri="{FF2B5EF4-FFF2-40B4-BE49-F238E27FC236}">
                  <a16:creationId xmlns:a16="http://schemas.microsoft.com/office/drawing/2014/main" id="{22074BC3-41AA-427D-9ECA-2DF163F50053}"/>
                </a:ext>
              </a:extLst>
            </p:cNvPr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21;p72">
              <a:extLst>
                <a:ext uri="{FF2B5EF4-FFF2-40B4-BE49-F238E27FC236}">
                  <a16:creationId xmlns:a16="http://schemas.microsoft.com/office/drawing/2014/main" id="{A1B18552-FC2A-4521-A67D-62452E41F40C}"/>
                </a:ext>
              </a:extLst>
            </p:cNvPr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22;p72">
              <a:extLst>
                <a:ext uri="{FF2B5EF4-FFF2-40B4-BE49-F238E27FC236}">
                  <a16:creationId xmlns:a16="http://schemas.microsoft.com/office/drawing/2014/main" id="{B58A0242-49B8-4C79-BDAC-1C51238A6713}"/>
                </a:ext>
              </a:extLst>
            </p:cNvPr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23;p72">
              <a:extLst>
                <a:ext uri="{FF2B5EF4-FFF2-40B4-BE49-F238E27FC236}">
                  <a16:creationId xmlns:a16="http://schemas.microsoft.com/office/drawing/2014/main" id="{3583F253-045A-460C-891E-75780EE12E19}"/>
                </a:ext>
              </a:extLst>
            </p:cNvPr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24;p72">
              <a:extLst>
                <a:ext uri="{FF2B5EF4-FFF2-40B4-BE49-F238E27FC236}">
                  <a16:creationId xmlns:a16="http://schemas.microsoft.com/office/drawing/2014/main" id="{25A189BD-7D5B-4CB4-A947-FE5F5E0F183D}"/>
                </a:ext>
              </a:extLst>
            </p:cNvPr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25;p72">
              <a:extLst>
                <a:ext uri="{FF2B5EF4-FFF2-40B4-BE49-F238E27FC236}">
                  <a16:creationId xmlns:a16="http://schemas.microsoft.com/office/drawing/2014/main" id="{21BDA95E-8BC8-4BAE-9D06-F5ECD0522328}"/>
                </a:ext>
              </a:extLst>
            </p:cNvPr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026;p72">
              <a:extLst>
                <a:ext uri="{FF2B5EF4-FFF2-40B4-BE49-F238E27FC236}">
                  <a16:creationId xmlns:a16="http://schemas.microsoft.com/office/drawing/2014/main" id="{47F497CA-D8A9-47D6-AB98-AF991F54CDB7}"/>
                </a:ext>
              </a:extLst>
            </p:cNvPr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027;p72">
              <a:extLst>
                <a:ext uri="{FF2B5EF4-FFF2-40B4-BE49-F238E27FC236}">
                  <a16:creationId xmlns:a16="http://schemas.microsoft.com/office/drawing/2014/main" id="{0F896944-6C3B-4773-A26F-0E2FFDFD4631}"/>
                </a:ext>
              </a:extLst>
            </p:cNvPr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028;p72">
              <a:extLst>
                <a:ext uri="{FF2B5EF4-FFF2-40B4-BE49-F238E27FC236}">
                  <a16:creationId xmlns:a16="http://schemas.microsoft.com/office/drawing/2014/main" id="{C0A2BF85-5EAA-4772-9839-B7649F7DEC08}"/>
                </a:ext>
              </a:extLst>
            </p:cNvPr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029;p72">
              <a:extLst>
                <a:ext uri="{FF2B5EF4-FFF2-40B4-BE49-F238E27FC236}">
                  <a16:creationId xmlns:a16="http://schemas.microsoft.com/office/drawing/2014/main" id="{302742B0-B8A8-48BD-8634-9A812A1A4E0B}"/>
                </a:ext>
              </a:extLst>
            </p:cNvPr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030;p72">
              <a:extLst>
                <a:ext uri="{FF2B5EF4-FFF2-40B4-BE49-F238E27FC236}">
                  <a16:creationId xmlns:a16="http://schemas.microsoft.com/office/drawing/2014/main" id="{6F47A6A3-6DF8-448E-84AB-3430DB9864A7}"/>
                </a:ext>
              </a:extLst>
            </p:cNvPr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031;p72">
              <a:extLst>
                <a:ext uri="{FF2B5EF4-FFF2-40B4-BE49-F238E27FC236}">
                  <a16:creationId xmlns:a16="http://schemas.microsoft.com/office/drawing/2014/main" id="{6ABE3CCF-893F-4C85-BFEA-8D975EEBD4E1}"/>
                </a:ext>
              </a:extLst>
            </p:cNvPr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032;p72">
              <a:extLst>
                <a:ext uri="{FF2B5EF4-FFF2-40B4-BE49-F238E27FC236}">
                  <a16:creationId xmlns:a16="http://schemas.microsoft.com/office/drawing/2014/main" id="{2ADE6679-C6BF-403A-81F1-F9880A0C0AE6}"/>
                </a:ext>
              </a:extLst>
            </p:cNvPr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033;p72">
              <a:extLst>
                <a:ext uri="{FF2B5EF4-FFF2-40B4-BE49-F238E27FC236}">
                  <a16:creationId xmlns:a16="http://schemas.microsoft.com/office/drawing/2014/main" id="{4CB3FBF3-67AA-4393-9AE5-15DBA8FDC4BA}"/>
                </a:ext>
              </a:extLst>
            </p:cNvPr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034;p72">
              <a:extLst>
                <a:ext uri="{FF2B5EF4-FFF2-40B4-BE49-F238E27FC236}">
                  <a16:creationId xmlns:a16="http://schemas.microsoft.com/office/drawing/2014/main" id="{6094672A-1C85-4BC7-8E81-EC3D95EF16F6}"/>
                </a:ext>
              </a:extLst>
            </p:cNvPr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035;p72">
              <a:extLst>
                <a:ext uri="{FF2B5EF4-FFF2-40B4-BE49-F238E27FC236}">
                  <a16:creationId xmlns:a16="http://schemas.microsoft.com/office/drawing/2014/main" id="{D028EEEE-2EBD-4723-925E-8ABB064DD6BF}"/>
                </a:ext>
              </a:extLst>
            </p:cNvPr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036;p72">
              <a:extLst>
                <a:ext uri="{FF2B5EF4-FFF2-40B4-BE49-F238E27FC236}">
                  <a16:creationId xmlns:a16="http://schemas.microsoft.com/office/drawing/2014/main" id="{1BDE12D2-91B2-469B-A1E4-55E62C0C0D57}"/>
                </a:ext>
              </a:extLst>
            </p:cNvPr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037;p72">
              <a:extLst>
                <a:ext uri="{FF2B5EF4-FFF2-40B4-BE49-F238E27FC236}">
                  <a16:creationId xmlns:a16="http://schemas.microsoft.com/office/drawing/2014/main" id="{7E734715-0B6C-4BD6-89EB-827BD8E19359}"/>
                </a:ext>
              </a:extLst>
            </p:cNvPr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038;p72">
              <a:extLst>
                <a:ext uri="{FF2B5EF4-FFF2-40B4-BE49-F238E27FC236}">
                  <a16:creationId xmlns:a16="http://schemas.microsoft.com/office/drawing/2014/main" id="{9061D523-46BA-47C0-9286-7F59C4D0FCC0}"/>
                </a:ext>
              </a:extLst>
            </p:cNvPr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039;p72">
              <a:extLst>
                <a:ext uri="{FF2B5EF4-FFF2-40B4-BE49-F238E27FC236}">
                  <a16:creationId xmlns:a16="http://schemas.microsoft.com/office/drawing/2014/main" id="{9FE4C46A-5A7D-4864-BCCF-F2CECC9263BE}"/>
                </a:ext>
              </a:extLst>
            </p:cNvPr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040;p72">
              <a:extLst>
                <a:ext uri="{FF2B5EF4-FFF2-40B4-BE49-F238E27FC236}">
                  <a16:creationId xmlns:a16="http://schemas.microsoft.com/office/drawing/2014/main" id="{FAA16C20-6156-4D80-B011-998D8B2F1FAE}"/>
                </a:ext>
              </a:extLst>
            </p:cNvPr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041;p72">
              <a:extLst>
                <a:ext uri="{FF2B5EF4-FFF2-40B4-BE49-F238E27FC236}">
                  <a16:creationId xmlns:a16="http://schemas.microsoft.com/office/drawing/2014/main" id="{C13BEB10-39CB-4EDC-A7AB-D78AF43D5A90}"/>
                </a:ext>
              </a:extLst>
            </p:cNvPr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042;p72">
              <a:extLst>
                <a:ext uri="{FF2B5EF4-FFF2-40B4-BE49-F238E27FC236}">
                  <a16:creationId xmlns:a16="http://schemas.microsoft.com/office/drawing/2014/main" id="{3C9162C3-523B-47C4-9F39-0D0EEB6269A8}"/>
                </a:ext>
              </a:extLst>
            </p:cNvPr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043;p72">
              <a:extLst>
                <a:ext uri="{FF2B5EF4-FFF2-40B4-BE49-F238E27FC236}">
                  <a16:creationId xmlns:a16="http://schemas.microsoft.com/office/drawing/2014/main" id="{EB4C19A3-5137-4E36-BF4F-2015AEF3176E}"/>
                </a:ext>
              </a:extLst>
            </p:cNvPr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044;p72">
              <a:extLst>
                <a:ext uri="{FF2B5EF4-FFF2-40B4-BE49-F238E27FC236}">
                  <a16:creationId xmlns:a16="http://schemas.microsoft.com/office/drawing/2014/main" id="{A6063E7D-00E4-4C9E-B2E1-61E0E9779597}"/>
                </a:ext>
              </a:extLst>
            </p:cNvPr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045;p72">
              <a:extLst>
                <a:ext uri="{FF2B5EF4-FFF2-40B4-BE49-F238E27FC236}">
                  <a16:creationId xmlns:a16="http://schemas.microsoft.com/office/drawing/2014/main" id="{819BE170-B8B9-4166-8D52-E478719EA51B}"/>
                </a:ext>
              </a:extLst>
            </p:cNvPr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046;p72">
              <a:extLst>
                <a:ext uri="{FF2B5EF4-FFF2-40B4-BE49-F238E27FC236}">
                  <a16:creationId xmlns:a16="http://schemas.microsoft.com/office/drawing/2014/main" id="{FC080186-8DD6-48C3-A4F8-3DCA90CA2570}"/>
                </a:ext>
              </a:extLst>
            </p:cNvPr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047;p72">
              <a:extLst>
                <a:ext uri="{FF2B5EF4-FFF2-40B4-BE49-F238E27FC236}">
                  <a16:creationId xmlns:a16="http://schemas.microsoft.com/office/drawing/2014/main" id="{6A3CEDB9-7091-42FF-ADAF-DFDA3D893842}"/>
                </a:ext>
              </a:extLst>
            </p:cNvPr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048;p72">
              <a:extLst>
                <a:ext uri="{FF2B5EF4-FFF2-40B4-BE49-F238E27FC236}">
                  <a16:creationId xmlns:a16="http://schemas.microsoft.com/office/drawing/2014/main" id="{F73539CE-D1AB-42A7-B7BA-C544D605F8E7}"/>
                </a:ext>
              </a:extLst>
            </p:cNvPr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049;p72">
              <a:extLst>
                <a:ext uri="{FF2B5EF4-FFF2-40B4-BE49-F238E27FC236}">
                  <a16:creationId xmlns:a16="http://schemas.microsoft.com/office/drawing/2014/main" id="{C93D2B2D-9DF9-4C2F-8F1C-418F88F1DCE1}"/>
                </a:ext>
              </a:extLst>
            </p:cNvPr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050;p72">
              <a:extLst>
                <a:ext uri="{FF2B5EF4-FFF2-40B4-BE49-F238E27FC236}">
                  <a16:creationId xmlns:a16="http://schemas.microsoft.com/office/drawing/2014/main" id="{E1F49A76-0638-4FA1-8304-8507507E5B19}"/>
                </a:ext>
              </a:extLst>
            </p:cNvPr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51;p72">
              <a:extLst>
                <a:ext uri="{FF2B5EF4-FFF2-40B4-BE49-F238E27FC236}">
                  <a16:creationId xmlns:a16="http://schemas.microsoft.com/office/drawing/2014/main" id="{853ED956-D1E1-4F54-B256-47A6AEDDAF55}"/>
                </a:ext>
              </a:extLst>
            </p:cNvPr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052;p72">
              <a:extLst>
                <a:ext uri="{FF2B5EF4-FFF2-40B4-BE49-F238E27FC236}">
                  <a16:creationId xmlns:a16="http://schemas.microsoft.com/office/drawing/2014/main" id="{9EF3E725-3C1B-4006-B8BC-6668BE1F5D74}"/>
                </a:ext>
              </a:extLst>
            </p:cNvPr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053;p72">
              <a:extLst>
                <a:ext uri="{FF2B5EF4-FFF2-40B4-BE49-F238E27FC236}">
                  <a16:creationId xmlns:a16="http://schemas.microsoft.com/office/drawing/2014/main" id="{DEF2FB54-5250-4C89-9532-06BA45528CEE}"/>
                </a:ext>
              </a:extLst>
            </p:cNvPr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054;p72">
              <a:extLst>
                <a:ext uri="{FF2B5EF4-FFF2-40B4-BE49-F238E27FC236}">
                  <a16:creationId xmlns:a16="http://schemas.microsoft.com/office/drawing/2014/main" id="{D27C2F08-6D5A-43B7-B0E4-0A6D3FDDC7FD}"/>
                </a:ext>
              </a:extLst>
            </p:cNvPr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055;p72">
              <a:extLst>
                <a:ext uri="{FF2B5EF4-FFF2-40B4-BE49-F238E27FC236}">
                  <a16:creationId xmlns:a16="http://schemas.microsoft.com/office/drawing/2014/main" id="{2840FE69-F473-4DDE-9752-94DDEB43721D}"/>
                </a:ext>
              </a:extLst>
            </p:cNvPr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056;p72">
              <a:extLst>
                <a:ext uri="{FF2B5EF4-FFF2-40B4-BE49-F238E27FC236}">
                  <a16:creationId xmlns:a16="http://schemas.microsoft.com/office/drawing/2014/main" id="{903328DB-2697-42EF-AF5F-9C6DC45B04AB}"/>
                </a:ext>
              </a:extLst>
            </p:cNvPr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57;p72">
              <a:extLst>
                <a:ext uri="{FF2B5EF4-FFF2-40B4-BE49-F238E27FC236}">
                  <a16:creationId xmlns:a16="http://schemas.microsoft.com/office/drawing/2014/main" id="{95E6818C-3A0B-41BE-9642-EED790FF8664}"/>
                </a:ext>
              </a:extLst>
            </p:cNvPr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058;p72">
              <a:extLst>
                <a:ext uri="{FF2B5EF4-FFF2-40B4-BE49-F238E27FC236}">
                  <a16:creationId xmlns:a16="http://schemas.microsoft.com/office/drawing/2014/main" id="{5F0262BD-EC3A-44FF-88D5-76F5EED9435A}"/>
                </a:ext>
              </a:extLst>
            </p:cNvPr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059;p72">
              <a:extLst>
                <a:ext uri="{FF2B5EF4-FFF2-40B4-BE49-F238E27FC236}">
                  <a16:creationId xmlns:a16="http://schemas.microsoft.com/office/drawing/2014/main" id="{E0EED200-F520-479C-9C7D-5B1DD0BDF24C}"/>
                </a:ext>
              </a:extLst>
            </p:cNvPr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060;p72">
              <a:extLst>
                <a:ext uri="{FF2B5EF4-FFF2-40B4-BE49-F238E27FC236}">
                  <a16:creationId xmlns:a16="http://schemas.microsoft.com/office/drawing/2014/main" id="{3DDD3A25-3196-4931-A040-81ED3BD7B8A8}"/>
                </a:ext>
              </a:extLst>
            </p:cNvPr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061;p72">
              <a:extLst>
                <a:ext uri="{FF2B5EF4-FFF2-40B4-BE49-F238E27FC236}">
                  <a16:creationId xmlns:a16="http://schemas.microsoft.com/office/drawing/2014/main" id="{9654F1DB-078C-4F38-952F-8785B1B3F6A6}"/>
                </a:ext>
              </a:extLst>
            </p:cNvPr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062;p72">
              <a:extLst>
                <a:ext uri="{FF2B5EF4-FFF2-40B4-BE49-F238E27FC236}">
                  <a16:creationId xmlns:a16="http://schemas.microsoft.com/office/drawing/2014/main" id="{B42162CB-7739-4E30-B989-8B5BFE24A4B1}"/>
                </a:ext>
              </a:extLst>
            </p:cNvPr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063;p72">
              <a:extLst>
                <a:ext uri="{FF2B5EF4-FFF2-40B4-BE49-F238E27FC236}">
                  <a16:creationId xmlns:a16="http://schemas.microsoft.com/office/drawing/2014/main" id="{C6650279-32EF-4C9B-9F04-6368B328DC00}"/>
                </a:ext>
              </a:extLst>
            </p:cNvPr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65E947B0-AFF0-43C8-8ABE-3237D4342FB3}"/>
              </a:ext>
            </a:extLst>
          </p:cNvPr>
          <p:cNvSpPr/>
          <p:nvPr/>
        </p:nvSpPr>
        <p:spPr>
          <a:xfrm>
            <a:off x="1303658" y="2994200"/>
            <a:ext cx="1386691" cy="100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kern="100" dirty="0"/>
              <a:t>One day of the week for the Manufacturing line</a:t>
            </a:r>
            <a:endParaRPr lang="en-US" sz="12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6F064287-3A31-4475-8F78-50EE3D451261}"/>
              </a:ext>
            </a:extLst>
          </p:cNvPr>
          <p:cNvSpPr/>
          <p:nvPr/>
        </p:nvSpPr>
        <p:spPr>
          <a:xfrm>
            <a:off x="-31335" y="3249456"/>
            <a:ext cx="1387183" cy="311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kern="100" dirty="0"/>
              <a:t>solution</a:t>
            </a:r>
            <a:endParaRPr lang="en-US" sz="12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66" name="Google Shape;1985;p72">
            <a:extLst>
              <a:ext uri="{FF2B5EF4-FFF2-40B4-BE49-F238E27FC236}">
                <a16:creationId xmlns:a16="http://schemas.microsoft.com/office/drawing/2014/main" id="{10CBFDF6-D614-4318-9249-B50E5315B3AB}"/>
              </a:ext>
            </a:extLst>
          </p:cNvPr>
          <p:cNvGrpSpPr/>
          <p:nvPr/>
        </p:nvGrpSpPr>
        <p:grpSpPr>
          <a:xfrm>
            <a:off x="2629664" y="3036436"/>
            <a:ext cx="1074120" cy="772263"/>
            <a:chOff x="4943575" y="2516350"/>
            <a:chExt cx="98675" cy="81700"/>
          </a:xfrm>
        </p:grpSpPr>
        <p:sp>
          <p:nvSpPr>
            <p:cNvPr id="167" name="Google Shape;1986;p72">
              <a:extLst>
                <a:ext uri="{FF2B5EF4-FFF2-40B4-BE49-F238E27FC236}">
                  <a16:creationId xmlns:a16="http://schemas.microsoft.com/office/drawing/2014/main" id="{A5A0ADF4-2D14-4E28-9037-91C615EBA4BD}"/>
                </a:ext>
              </a:extLst>
            </p:cNvPr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987;p72">
              <a:extLst>
                <a:ext uri="{FF2B5EF4-FFF2-40B4-BE49-F238E27FC236}">
                  <a16:creationId xmlns:a16="http://schemas.microsoft.com/office/drawing/2014/main" id="{D5B60407-3E0A-463A-BD28-5ADEB697ED0E}"/>
                </a:ext>
              </a:extLst>
            </p:cNvPr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988;p72">
              <a:extLst>
                <a:ext uri="{FF2B5EF4-FFF2-40B4-BE49-F238E27FC236}">
                  <a16:creationId xmlns:a16="http://schemas.microsoft.com/office/drawing/2014/main" id="{C7A4151F-EDE9-41F3-A92B-915D61259DB2}"/>
                </a:ext>
              </a:extLst>
            </p:cNvPr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989;p72">
              <a:extLst>
                <a:ext uri="{FF2B5EF4-FFF2-40B4-BE49-F238E27FC236}">
                  <a16:creationId xmlns:a16="http://schemas.microsoft.com/office/drawing/2014/main" id="{9FD35C54-1F73-431B-966C-07178B117889}"/>
                </a:ext>
              </a:extLst>
            </p:cNvPr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990;p72">
              <a:extLst>
                <a:ext uri="{FF2B5EF4-FFF2-40B4-BE49-F238E27FC236}">
                  <a16:creationId xmlns:a16="http://schemas.microsoft.com/office/drawing/2014/main" id="{110D516F-E025-4DCB-B98D-21F61BBD9708}"/>
                </a:ext>
              </a:extLst>
            </p:cNvPr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991;p72">
              <a:extLst>
                <a:ext uri="{FF2B5EF4-FFF2-40B4-BE49-F238E27FC236}">
                  <a16:creationId xmlns:a16="http://schemas.microsoft.com/office/drawing/2014/main" id="{44F400D8-AF65-4226-AFD8-8BC561CDF907}"/>
                </a:ext>
              </a:extLst>
            </p:cNvPr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992;p72">
              <a:extLst>
                <a:ext uri="{FF2B5EF4-FFF2-40B4-BE49-F238E27FC236}">
                  <a16:creationId xmlns:a16="http://schemas.microsoft.com/office/drawing/2014/main" id="{2081E096-B682-43CF-948A-23255F90DB5B}"/>
                </a:ext>
              </a:extLst>
            </p:cNvPr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993;p72">
              <a:extLst>
                <a:ext uri="{FF2B5EF4-FFF2-40B4-BE49-F238E27FC236}">
                  <a16:creationId xmlns:a16="http://schemas.microsoft.com/office/drawing/2014/main" id="{00CF069B-06C5-4BB0-B3D1-C221E00616E1}"/>
                </a:ext>
              </a:extLst>
            </p:cNvPr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994;p72">
              <a:extLst>
                <a:ext uri="{FF2B5EF4-FFF2-40B4-BE49-F238E27FC236}">
                  <a16:creationId xmlns:a16="http://schemas.microsoft.com/office/drawing/2014/main" id="{5F28324D-3667-4A87-A6EF-912D881DB71D}"/>
                </a:ext>
              </a:extLst>
            </p:cNvPr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995;p72">
              <a:extLst>
                <a:ext uri="{FF2B5EF4-FFF2-40B4-BE49-F238E27FC236}">
                  <a16:creationId xmlns:a16="http://schemas.microsoft.com/office/drawing/2014/main" id="{B41794E4-D5ED-4274-9AED-7AECA0BBE22F}"/>
                </a:ext>
              </a:extLst>
            </p:cNvPr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996;p72">
              <a:extLst>
                <a:ext uri="{FF2B5EF4-FFF2-40B4-BE49-F238E27FC236}">
                  <a16:creationId xmlns:a16="http://schemas.microsoft.com/office/drawing/2014/main" id="{F6E1EA29-766D-4458-AF02-15BA986A8B1B}"/>
                </a:ext>
              </a:extLst>
            </p:cNvPr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997;p72">
              <a:extLst>
                <a:ext uri="{FF2B5EF4-FFF2-40B4-BE49-F238E27FC236}">
                  <a16:creationId xmlns:a16="http://schemas.microsoft.com/office/drawing/2014/main" id="{5E177912-D2DD-4E54-9D5C-6A5978B23224}"/>
                </a:ext>
              </a:extLst>
            </p:cNvPr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998;p72">
              <a:extLst>
                <a:ext uri="{FF2B5EF4-FFF2-40B4-BE49-F238E27FC236}">
                  <a16:creationId xmlns:a16="http://schemas.microsoft.com/office/drawing/2014/main" id="{8B22EABB-F081-42B2-9788-289E03F0FEFB}"/>
                </a:ext>
              </a:extLst>
            </p:cNvPr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999;p72">
              <a:extLst>
                <a:ext uri="{FF2B5EF4-FFF2-40B4-BE49-F238E27FC236}">
                  <a16:creationId xmlns:a16="http://schemas.microsoft.com/office/drawing/2014/main" id="{6CAD7DA4-BCE5-4B1B-8274-A50B69E2390F}"/>
                </a:ext>
              </a:extLst>
            </p:cNvPr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000;p72">
              <a:extLst>
                <a:ext uri="{FF2B5EF4-FFF2-40B4-BE49-F238E27FC236}">
                  <a16:creationId xmlns:a16="http://schemas.microsoft.com/office/drawing/2014/main" id="{FCB9385A-1802-405C-9CF2-3CFC2D48375E}"/>
                </a:ext>
              </a:extLst>
            </p:cNvPr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001;p72">
              <a:extLst>
                <a:ext uri="{FF2B5EF4-FFF2-40B4-BE49-F238E27FC236}">
                  <a16:creationId xmlns:a16="http://schemas.microsoft.com/office/drawing/2014/main" id="{8FDE169B-083E-4552-924B-FD97EC6FBD5D}"/>
                </a:ext>
              </a:extLst>
            </p:cNvPr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002;p72">
              <a:extLst>
                <a:ext uri="{FF2B5EF4-FFF2-40B4-BE49-F238E27FC236}">
                  <a16:creationId xmlns:a16="http://schemas.microsoft.com/office/drawing/2014/main" id="{E590C715-B76A-42C0-82D2-D14013F31A7C}"/>
                </a:ext>
              </a:extLst>
            </p:cNvPr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003;p72">
              <a:extLst>
                <a:ext uri="{FF2B5EF4-FFF2-40B4-BE49-F238E27FC236}">
                  <a16:creationId xmlns:a16="http://schemas.microsoft.com/office/drawing/2014/main" id="{4F52CDC1-CC45-401F-B3CC-2A163C2CF40B}"/>
                </a:ext>
              </a:extLst>
            </p:cNvPr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004;p72">
              <a:extLst>
                <a:ext uri="{FF2B5EF4-FFF2-40B4-BE49-F238E27FC236}">
                  <a16:creationId xmlns:a16="http://schemas.microsoft.com/office/drawing/2014/main" id="{D79872EB-4885-452F-AAF7-45076A98DF56}"/>
                </a:ext>
              </a:extLst>
            </p:cNvPr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2005;p72">
              <a:extLst>
                <a:ext uri="{FF2B5EF4-FFF2-40B4-BE49-F238E27FC236}">
                  <a16:creationId xmlns:a16="http://schemas.microsoft.com/office/drawing/2014/main" id="{4DAF7DF1-6F06-4F72-9103-28764D193366}"/>
                </a:ext>
              </a:extLst>
            </p:cNvPr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2006;p72">
              <a:extLst>
                <a:ext uri="{FF2B5EF4-FFF2-40B4-BE49-F238E27FC236}">
                  <a16:creationId xmlns:a16="http://schemas.microsoft.com/office/drawing/2014/main" id="{2D44771A-F05A-4459-A60A-2D5E9FF71902}"/>
                </a:ext>
              </a:extLst>
            </p:cNvPr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2007;p72">
              <a:extLst>
                <a:ext uri="{FF2B5EF4-FFF2-40B4-BE49-F238E27FC236}">
                  <a16:creationId xmlns:a16="http://schemas.microsoft.com/office/drawing/2014/main" id="{A1CB54F2-948F-468E-A773-5E0B47F379D0}"/>
                </a:ext>
              </a:extLst>
            </p:cNvPr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2008;p72">
              <a:extLst>
                <a:ext uri="{FF2B5EF4-FFF2-40B4-BE49-F238E27FC236}">
                  <a16:creationId xmlns:a16="http://schemas.microsoft.com/office/drawing/2014/main" id="{F1FD8F41-6625-4694-9394-A9AD9CC2837F}"/>
                </a:ext>
              </a:extLst>
            </p:cNvPr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2009;p72">
              <a:extLst>
                <a:ext uri="{FF2B5EF4-FFF2-40B4-BE49-F238E27FC236}">
                  <a16:creationId xmlns:a16="http://schemas.microsoft.com/office/drawing/2014/main" id="{5427B2E5-F81C-4C45-AF4F-E31DACD8D4C2}"/>
                </a:ext>
              </a:extLst>
            </p:cNvPr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2010;p72">
              <a:extLst>
                <a:ext uri="{FF2B5EF4-FFF2-40B4-BE49-F238E27FC236}">
                  <a16:creationId xmlns:a16="http://schemas.microsoft.com/office/drawing/2014/main" id="{38ECBC4B-BE09-47B4-B565-7FB6B8D149B0}"/>
                </a:ext>
              </a:extLst>
            </p:cNvPr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2011;p72">
              <a:extLst>
                <a:ext uri="{FF2B5EF4-FFF2-40B4-BE49-F238E27FC236}">
                  <a16:creationId xmlns:a16="http://schemas.microsoft.com/office/drawing/2014/main" id="{F834626C-203E-41B7-900C-354C6B83B63C}"/>
                </a:ext>
              </a:extLst>
            </p:cNvPr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2012;p72">
              <a:extLst>
                <a:ext uri="{FF2B5EF4-FFF2-40B4-BE49-F238E27FC236}">
                  <a16:creationId xmlns:a16="http://schemas.microsoft.com/office/drawing/2014/main" id="{F57E9C6C-571C-4F1E-9DB5-59B8CA3F3973}"/>
                </a:ext>
              </a:extLst>
            </p:cNvPr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2013;p72">
              <a:extLst>
                <a:ext uri="{FF2B5EF4-FFF2-40B4-BE49-F238E27FC236}">
                  <a16:creationId xmlns:a16="http://schemas.microsoft.com/office/drawing/2014/main" id="{1D605BA4-9A3F-448B-A4D8-D66577B291AB}"/>
                </a:ext>
              </a:extLst>
            </p:cNvPr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2014;p72">
              <a:extLst>
                <a:ext uri="{FF2B5EF4-FFF2-40B4-BE49-F238E27FC236}">
                  <a16:creationId xmlns:a16="http://schemas.microsoft.com/office/drawing/2014/main" id="{17722EBD-7520-47B6-8AEA-114E0B6FC432}"/>
                </a:ext>
              </a:extLst>
            </p:cNvPr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2015;p72">
              <a:extLst>
                <a:ext uri="{FF2B5EF4-FFF2-40B4-BE49-F238E27FC236}">
                  <a16:creationId xmlns:a16="http://schemas.microsoft.com/office/drawing/2014/main" id="{5CE2EEFD-C1CB-4D32-9E71-9E6115B7F59D}"/>
                </a:ext>
              </a:extLst>
            </p:cNvPr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2016;p72">
              <a:extLst>
                <a:ext uri="{FF2B5EF4-FFF2-40B4-BE49-F238E27FC236}">
                  <a16:creationId xmlns:a16="http://schemas.microsoft.com/office/drawing/2014/main" id="{FCFF4333-2E09-4718-827E-7B1D57456EB1}"/>
                </a:ext>
              </a:extLst>
            </p:cNvPr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2017;p72">
              <a:extLst>
                <a:ext uri="{FF2B5EF4-FFF2-40B4-BE49-F238E27FC236}">
                  <a16:creationId xmlns:a16="http://schemas.microsoft.com/office/drawing/2014/main" id="{1C107CF9-58B0-421B-85AA-D423207ABEBD}"/>
                </a:ext>
              </a:extLst>
            </p:cNvPr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2018;p72">
              <a:extLst>
                <a:ext uri="{FF2B5EF4-FFF2-40B4-BE49-F238E27FC236}">
                  <a16:creationId xmlns:a16="http://schemas.microsoft.com/office/drawing/2014/main" id="{B0C89EC4-21B0-4BE9-BEAB-D7CFEECA44A9}"/>
                </a:ext>
              </a:extLst>
            </p:cNvPr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19;p72">
              <a:extLst>
                <a:ext uri="{FF2B5EF4-FFF2-40B4-BE49-F238E27FC236}">
                  <a16:creationId xmlns:a16="http://schemas.microsoft.com/office/drawing/2014/main" id="{705EC344-892F-4DE7-B426-D6D23C58AB02}"/>
                </a:ext>
              </a:extLst>
            </p:cNvPr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20;p72">
              <a:extLst>
                <a:ext uri="{FF2B5EF4-FFF2-40B4-BE49-F238E27FC236}">
                  <a16:creationId xmlns:a16="http://schemas.microsoft.com/office/drawing/2014/main" id="{D327C62C-6796-4443-BCAB-D3B57D9D45C3}"/>
                </a:ext>
              </a:extLst>
            </p:cNvPr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1;p72">
              <a:extLst>
                <a:ext uri="{FF2B5EF4-FFF2-40B4-BE49-F238E27FC236}">
                  <a16:creationId xmlns:a16="http://schemas.microsoft.com/office/drawing/2014/main" id="{3F3DCD24-C659-49A6-BAA4-FF6A4C74774F}"/>
                </a:ext>
              </a:extLst>
            </p:cNvPr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22;p72">
              <a:extLst>
                <a:ext uri="{FF2B5EF4-FFF2-40B4-BE49-F238E27FC236}">
                  <a16:creationId xmlns:a16="http://schemas.microsoft.com/office/drawing/2014/main" id="{61501FC4-6540-4256-8C67-B248328978BC}"/>
                </a:ext>
              </a:extLst>
            </p:cNvPr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23;p72">
              <a:extLst>
                <a:ext uri="{FF2B5EF4-FFF2-40B4-BE49-F238E27FC236}">
                  <a16:creationId xmlns:a16="http://schemas.microsoft.com/office/drawing/2014/main" id="{51F79AC1-B766-41A2-9251-169FCAB35F4D}"/>
                </a:ext>
              </a:extLst>
            </p:cNvPr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24;p72">
              <a:extLst>
                <a:ext uri="{FF2B5EF4-FFF2-40B4-BE49-F238E27FC236}">
                  <a16:creationId xmlns:a16="http://schemas.microsoft.com/office/drawing/2014/main" id="{BD4B0459-B28C-4290-A653-7B03382E2E93}"/>
                </a:ext>
              </a:extLst>
            </p:cNvPr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25;p72">
              <a:extLst>
                <a:ext uri="{FF2B5EF4-FFF2-40B4-BE49-F238E27FC236}">
                  <a16:creationId xmlns:a16="http://schemas.microsoft.com/office/drawing/2014/main" id="{13BAA2B4-1E35-4E79-BB3A-216FE4F086D0}"/>
                </a:ext>
              </a:extLst>
            </p:cNvPr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26;p72">
              <a:extLst>
                <a:ext uri="{FF2B5EF4-FFF2-40B4-BE49-F238E27FC236}">
                  <a16:creationId xmlns:a16="http://schemas.microsoft.com/office/drawing/2014/main" id="{14E18C88-74F9-4557-8073-893C3728772A}"/>
                </a:ext>
              </a:extLst>
            </p:cNvPr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27;p72">
              <a:extLst>
                <a:ext uri="{FF2B5EF4-FFF2-40B4-BE49-F238E27FC236}">
                  <a16:creationId xmlns:a16="http://schemas.microsoft.com/office/drawing/2014/main" id="{63C20D71-5244-4A95-85BF-C00F037744C4}"/>
                </a:ext>
              </a:extLst>
            </p:cNvPr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28;p72">
              <a:extLst>
                <a:ext uri="{FF2B5EF4-FFF2-40B4-BE49-F238E27FC236}">
                  <a16:creationId xmlns:a16="http://schemas.microsoft.com/office/drawing/2014/main" id="{E52E0B25-5673-4C4A-B62A-2ECE3DC3856F}"/>
                </a:ext>
              </a:extLst>
            </p:cNvPr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029;p72">
              <a:extLst>
                <a:ext uri="{FF2B5EF4-FFF2-40B4-BE49-F238E27FC236}">
                  <a16:creationId xmlns:a16="http://schemas.microsoft.com/office/drawing/2014/main" id="{44CB5E5A-3CE5-41FD-823B-535FC6BB3B32}"/>
                </a:ext>
              </a:extLst>
            </p:cNvPr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030;p72">
              <a:extLst>
                <a:ext uri="{FF2B5EF4-FFF2-40B4-BE49-F238E27FC236}">
                  <a16:creationId xmlns:a16="http://schemas.microsoft.com/office/drawing/2014/main" id="{875BF908-03A1-4FC3-97E2-DC1E84D2B4DF}"/>
                </a:ext>
              </a:extLst>
            </p:cNvPr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031;p72">
              <a:extLst>
                <a:ext uri="{FF2B5EF4-FFF2-40B4-BE49-F238E27FC236}">
                  <a16:creationId xmlns:a16="http://schemas.microsoft.com/office/drawing/2014/main" id="{7AB7AE66-9927-4DDD-A718-26189C938F00}"/>
                </a:ext>
              </a:extLst>
            </p:cNvPr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032;p72">
              <a:extLst>
                <a:ext uri="{FF2B5EF4-FFF2-40B4-BE49-F238E27FC236}">
                  <a16:creationId xmlns:a16="http://schemas.microsoft.com/office/drawing/2014/main" id="{3F25F1A8-DBEA-42C8-9407-8B480DEFED1C}"/>
                </a:ext>
              </a:extLst>
            </p:cNvPr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033;p72">
              <a:extLst>
                <a:ext uri="{FF2B5EF4-FFF2-40B4-BE49-F238E27FC236}">
                  <a16:creationId xmlns:a16="http://schemas.microsoft.com/office/drawing/2014/main" id="{D534F796-1718-4734-B31C-1808839ED1B1}"/>
                </a:ext>
              </a:extLst>
            </p:cNvPr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034;p72">
              <a:extLst>
                <a:ext uri="{FF2B5EF4-FFF2-40B4-BE49-F238E27FC236}">
                  <a16:creationId xmlns:a16="http://schemas.microsoft.com/office/drawing/2014/main" id="{DFA99C9C-6BE5-47AE-A695-05139A28BB72}"/>
                </a:ext>
              </a:extLst>
            </p:cNvPr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035;p72">
              <a:extLst>
                <a:ext uri="{FF2B5EF4-FFF2-40B4-BE49-F238E27FC236}">
                  <a16:creationId xmlns:a16="http://schemas.microsoft.com/office/drawing/2014/main" id="{CC3B825B-DC64-46EF-B868-A417A73E6CA9}"/>
                </a:ext>
              </a:extLst>
            </p:cNvPr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036;p72">
              <a:extLst>
                <a:ext uri="{FF2B5EF4-FFF2-40B4-BE49-F238E27FC236}">
                  <a16:creationId xmlns:a16="http://schemas.microsoft.com/office/drawing/2014/main" id="{FFAF7C74-406A-48D0-B9E4-D595D537A47C}"/>
                </a:ext>
              </a:extLst>
            </p:cNvPr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037;p72">
              <a:extLst>
                <a:ext uri="{FF2B5EF4-FFF2-40B4-BE49-F238E27FC236}">
                  <a16:creationId xmlns:a16="http://schemas.microsoft.com/office/drawing/2014/main" id="{B8CE748B-CBC0-4D28-9AAB-9476FE265218}"/>
                </a:ext>
              </a:extLst>
            </p:cNvPr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038;p72">
              <a:extLst>
                <a:ext uri="{FF2B5EF4-FFF2-40B4-BE49-F238E27FC236}">
                  <a16:creationId xmlns:a16="http://schemas.microsoft.com/office/drawing/2014/main" id="{A2437D7B-D0E4-4072-8EB6-2EF74FE5C8E1}"/>
                </a:ext>
              </a:extLst>
            </p:cNvPr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039;p72">
              <a:extLst>
                <a:ext uri="{FF2B5EF4-FFF2-40B4-BE49-F238E27FC236}">
                  <a16:creationId xmlns:a16="http://schemas.microsoft.com/office/drawing/2014/main" id="{7152C99F-2B1B-440A-B124-760096DB9623}"/>
                </a:ext>
              </a:extLst>
            </p:cNvPr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040;p72">
              <a:extLst>
                <a:ext uri="{FF2B5EF4-FFF2-40B4-BE49-F238E27FC236}">
                  <a16:creationId xmlns:a16="http://schemas.microsoft.com/office/drawing/2014/main" id="{E0FAFA48-E1C6-4CCF-8481-23C6C212432C}"/>
                </a:ext>
              </a:extLst>
            </p:cNvPr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041;p72">
              <a:extLst>
                <a:ext uri="{FF2B5EF4-FFF2-40B4-BE49-F238E27FC236}">
                  <a16:creationId xmlns:a16="http://schemas.microsoft.com/office/drawing/2014/main" id="{1D0CA530-B528-41BC-BA15-CEE822E2F28D}"/>
                </a:ext>
              </a:extLst>
            </p:cNvPr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042;p72">
              <a:extLst>
                <a:ext uri="{FF2B5EF4-FFF2-40B4-BE49-F238E27FC236}">
                  <a16:creationId xmlns:a16="http://schemas.microsoft.com/office/drawing/2014/main" id="{D4022C3C-A52D-41A1-98A9-6E627629FECC}"/>
                </a:ext>
              </a:extLst>
            </p:cNvPr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043;p72">
              <a:extLst>
                <a:ext uri="{FF2B5EF4-FFF2-40B4-BE49-F238E27FC236}">
                  <a16:creationId xmlns:a16="http://schemas.microsoft.com/office/drawing/2014/main" id="{9D0EA292-8807-4B5C-A2BF-F884C20C5C3C}"/>
                </a:ext>
              </a:extLst>
            </p:cNvPr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044;p72">
              <a:extLst>
                <a:ext uri="{FF2B5EF4-FFF2-40B4-BE49-F238E27FC236}">
                  <a16:creationId xmlns:a16="http://schemas.microsoft.com/office/drawing/2014/main" id="{8DCD004F-79B4-46F9-A073-18374AFA1E89}"/>
                </a:ext>
              </a:extLst>
            </p:cNvPr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045;p72">
              <a:extLst>
                <a:ext uri="{FF2B5EF4-FFF2-40B4-BE49-F238E27FC236}">
                  <a16:creationId xmlns:a16="http://schemas.microsoft.com/office/drawing/2014/main" id="{B578DD83-291A-4C5D-B5BD-05F24FA0C9E1}"/>
                </a:ext>
              </a:extLst>
            </p:cNvPr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046;p72">
              <a:extLst>
                <a:ext uri="{FF2B5EF4-FFF2-40B4-BE49-F238E27FC236}">
                  <a16:creationId xmlns:a16="http://schemas.microsoft.com/office/drawing/2014/main" id="{6BE8D264-9C2A-4955-99F1-DC45752848C7}"/>
                </a:ext>
              </a:extLst>
            </p:cNvPr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047;p72">
              <a:extLst>
                <a:ext uri="{FF2B5EF4-FFF2-40B4-BE49-F238E27FC236}">
                  <a16:creationId xmlns:a16="http://schemas.microsoft.com/office/drawing/2014/main" id="{FEACF9FF-5329-4340-8452-3A21F13AE512}"/>
                </a:ext>
              </a:extLst>
            </p:cNvPr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048;p72">
              <a:extLst>
                <a:ext uri="{FF2B5EF4-FFF2-40B4-BE49-F238E27FC236}">
                  <a16:creationId xmlns:a16="http://schemas.microsoft.com/office/drawing/2014/main" id="{657C2FAE-346F-445C-A014-251FC3DDDED4}"/>
                </a:ext>
              </a:extLst>
            </p:cNvPr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049;p72">
              <a:extLst>
                <a:ext uri="{FF2B5EF4-FFF2-40B4-BE49-F238E27FC236}">
                  <a16:creationId xmlns:a16="http://schemas.microsoft.com/office/drawing/2014/main" id="{DEE51152-50E2-4186-BCD1-788E910C9124}"/>
                </a:ext>
              </a:extLst>
            </p:cNvPr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050;p72">
              <a:extLst>
                <a:ext uri="{FF2B5EF4-FFF2-40B4-BE49-F238E27FC236}">
                  <a16:creationId xmlns:a16="http://schemas.microsoft.com/office/drawing/2014/main" id="{B6F638B0-E8BB-4F90-B6A6-6C5EB9725731}"/>
                </a:ext>
              </a:extLst>
            </p:cNvPr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051;p72">
              <a:extLst>
                <a:ext uri="{FF2B5EF4-FFF2-40B4-BE49-F238E27FC236}">
                  <a16:creationId xmlns:a16="http://schemas.microsoft.com/office/drawing/2014/main" id="{4991C1FC-2F01-4919-8A53-A4B8B4F15498}"/>
                </a:ext>
              </a:extLst>
            </p:cNvPr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052;p72">
              <a:extLst>
                <a:ext uri="{FF2B5EF4-FFF2-40B4-BE49-F238E27FC236}">
                  <a16:creationId xmlns:a16="http://schemas.microsoft.com/office/drawing/2014/main" id="{C8F0D1C9-7A95-41B0-8785-5BA1BBF8A850}"/>
                </a:ext>
              </a:extLst>
            </p:cNvPr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053;p72">
              <a:extLst>
                <a:ext uri="{FF2B5EF4-FFF2-40B4-BE49-F238E27FC236}">
                  <a16:creationId xmlns:a16="http://schemas.microsoft.com/office/drawing/2014/main" id="{176B0F4D-5E07-4852-A0BE-6CA093D959EF}"/>
                </a:ext>
              </a:extLst>
            </p:cNvPr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054;p72">
              <a:extLst>
                <a:ext uri="{FF2B5EF4-FFF2-40B4-BE49-F238E27FC236}">
                  <a16:creationId xmlns:a16="http://schemas.microsoft.com/office/drawing/2014/main" id="{3A5FDC31-C141-42A3-9B49-BE02DFB7A2AD}"/>
                </a:ext>
              </a:extLst>
            </p:cNvPr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055;p72">
              <a:extLst>
                <a:ext uri="{FF2B5EF4-FFF2-40B4-BE49-F238E27FC236}">
                  <a16:creationId xmlns:a16="http://schemas.microsoft.com/office/drawing/2014/main" id="{CB61ACD3-92DF-4960-BDA5-FC91C5A1EAB6}"/>
                </a:ext>
              </a:extLst>
            </p:cNvPr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056;p72">
              <a:extLst>
                <a:ext uri="{FF2B5EF4-FFF2-40B4-BE49-F238E27FC236}">
                  <a16:creationId xmlns:a16="http://schemas.microsoft.com/office/drawing/2014/main" id="{9E10F16A-C115-4C07-8DDB-F2FC28059473}"/>
                </a:ext>
              </a:extLst>
            </p:cNvPr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057;p72">
              <a:extLst>
                <a:ext uri="{FF2B5EF4-FFF2-40B4-BE49-F238E27FC236}">
                  <a16:creationId xmlns:a16="http://schemas.microsoft.com/office/drawing/2014/main" id="{D9E214DD-7947-4B90-90BE-C5114F27A58B}"/>
                </a:ext>
              </a:extLst>
            </p:cNvPr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058;p72">
              <a:extLst>
                <a:ext uri="{FF2B5EF4-FFF2-40B4-BE49-F238E27FC236}">
                  <a16:creationId xmlns:a16="http://schemas.microsoft.com/office/drawing/2014/main" id="{2616D29F-F4FE-495F-9ACA-1CC008307290}"/>
                </a:ext>
              </a:extLst>
            </p:cNvPr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059;p72">
              <a:extLst>
                <a:ext uri="{FF2B5EF4-FFF2-40B4-BE49-F238E27FC236}">
                  <a16:creationId xmlns:a16="http://schemas.microsoft.com/office/drawing/2014/main" id="{E3FBFA0B-E752-4A99-8BE2-48E3DAB48B17}"/>
                </a:ext>
              </a:extLst>
            </p:cNvPr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060;p72">
              <a:extLst>
                <a:ext uri="{FF2B5EF4-FFF2-40B4-BE49-F238E27FC236}">
                  <a16:creationId xmlns:a16="http://schemas.microsoft.com/office/drawing/2014/main" id="{5CEC154F-1B5C-429A-A4CE-04A50CA27027}"/>
                </a:ext>
              </a:extLst>
            </p:cNvPr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061;p72">
              <a:extLst>
                <a:ext uri="{FF2B5EF4-FFF2-40B4-BE49-F238E27FC236}">
                  <a16:creationId xmlns:a16="http://schemas.microsoft.com/office/drawing/2014/main" id="{2B0C93EB-029C-426F-B9C5-38FDC36922E5}"/>
                </a:ext>
              </a:extLst>
            </p:cNvPr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062;p72">
              <a:extLst>
                <a:ext uri="{FF2B5EF4-FFF2-40B4-BE49-F238E27FC236}">
                  <a16:creationId xmlns:a16="http://schemas.microsoft.com/office/drawing/2014/main" id="{048C9F03-2904-4085-AD27-9E2770B78D38}"/>
                </a:ext>
              </a:extLst>
            </p:cNvPr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063;p72">
              <a:extLst>
                <a:ext uri="{FF2B5EF4-FFF2-40B4-BE49-F238E27FC236}">
                  <a16:creationId xmlns:a16="http://schemas.microsoft.com/office/drawing/2014/main" id="{2D8BEEAE-0121-42BD-8A30-6D4D55A076CB}"/>
                </a:ext>
              </a:extLst>
            </p:cNvPr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Rectangle 244">
            <a:extLst>
              <a:ext uri="{FF2B5EF4-FFF2-40B4-BE49-F238E27FC236}">
                <a16:creationId xmlns:a16="http://schemas.microsoft.com/office/drawing/2014/main" id="{E45A587D-504C-4C8F-AB61-1C406B034A28}"/>
              </a:ext>
            </a:extLst>
          </p:cNvPr>
          <p:cNvSpPr/>
          <p:nvPr/>
        </p:nvSpPr>
        <p:spPr>
          <a:xfrm>
            <a:off x="7314807" y="2973470"/>
            <a:ext cx="1386691" cy="100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kern="100" dirty="0"/>
              <a:t>2400 sheet for the manufacturing line day</a:t>
            </a:r>
            <a:endParaRPr lang="en-US" sz="12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7" name="Table 246">
            <a:extLst>
              <a:ext uri="{FF2B5EF4-FFF2-40B4-BE49-F238E27FC236}">
                <a16:creationId xmlns:a16="http://schemas.microsoft.com/office/drawing/2014/main" id="{280D8B98-D04F-44C6-A5BF-44832AC74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607626"/>
              </p:ext>
            </p:extLst>
          </p:nvPr>
        </p:nvGraphicFramePr>
        <p:xfrm>
          <a:off x="3792109" y="3142140"/>
          <a:ext cx="2422995" cy="548640"/>
        </p:xfrm>
        <a:graphic>
          <a:graphicData uri="http://schemas.openxmlformats.org/drawingml/2006/table">
            <a:tbl>
              <a:tblPr>
                <a:tableStyleId>{C45707F0-DCED-4063-89C2-53E91013C3CF}</a:tableStyleId>
              </a:tblPr>
              <a:tblGrid>
                <a:gridCol w="797992">
                  <a:extLst>
                    <a:ext uri="{9D8B030D-6E8A-4147-A177-3AD203B41FA5}">
                      <a16:colId xmlns:a16="http://schemas.microsoft.com/office/drawing/2014/main" val="1695323115"/>
                    </a:ext>
                  </a:extLst>
                </a:gridCol>
                <a:gridCol w="928573">
                  <a:extLst>
                    <a:ext uri="{9D8B030D-6E8A-4147-A177-3AD203B41FA5}">
                      <a16:colId xmlns:a16="http://schemas.microsoft.com/office/drawing/2014/main" val="3901394745"/>
                    </a:ext>
                  </a:extLst>
                </a:gridCol>
                <a:gridCol w="696430">
                  <a:extLst>
                    <a:ext uri="{9D8B030D-6E8A-4147-A177-3AD203B41FA5}">
                      <a16:colId xmlns:a16="http://schemas.microsoft.com/office/drawing/2014/main" val="3853015143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10mach/hr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mach/day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56167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mach/wk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11767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sheet/</a:t>
                      </a:r>
                      <a:r>
                        <a:rPr lang="en-US" sz="1100" u="none" strike="noStrike" dirty="0" err="1">
                          <a:effectLst/>
                        </a:rPr>
                        <a:t>wk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38961495"/>
                  </a:ext>
                </a:extLst>
              </a:tr>
            </a:tbl>
          </a:graphicData>
        </a:graphic>
      </p:graphicFrame>
      <p:grpSp>
        <p:nvGrpSpPr>
          <p:cNvPr id="248" name="Google Shape;1985;p72">
            <a:extLst>
              <a:ext uri="{FF2B5EF4-FFF2-40B4-BE49-F238E27FC236}">
                <a16:creationId xmlns:a16="http://schemas.microsoft.com/office/drawing/2014/main" id="{F8964033-CD77-4874-AF94-3F694676B6A9}"/>
              </a:ext>
            </a:extLst>
          </p:cNvPr>
          <p:cNvGrpSpPr/>
          <p:nvPr/>
        </p:nvGrpSpPr>
        <p:grpSpPr>
          <a:xfrm>
            <a:off x="6240687" y="3059240"/>
            <a:ext cx="1074120" cy="772263"/>
            <a:chOff x="4943575" y="2516350"/>
            <a:chExt cx="98675" cy="81700"/>
          </a:xfrm>
        </p:grpSpPr>
        <p:sp>
          <p:nvSpPr>
            <p:cNvPr id="249" name="Google Shape;1986;p72">
              <a:extLst>
                <a:ext uri="{FF2B5EF4-FFF2-40B4-BE49-F238E27FC236}">
                  <a16:creationId xmlns:a16="http://schemas.microsoft.com/office/drawing/2014/main" id="{60C96CAB-FDD7-43FC-8646-AC1B65C4C4C6}"/>
                </a:ext>
              </a:extLst>
            </p:cNvPr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987;p72">
              <a:extLst>
                <a:ext uri="{FF2B5EF4-FFF2-40B4-BE49-F238E27FC236}">
                  <a16:creationId xmlns:a16="http://schemas.microsoft.com/office/drawing/2014/main" id="{22374558-13E4-4ECA-8350-67ABDD76E370}"/>
                </a:ext>
              </a:extLst>
            </p:cNvPr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988;p72">
              <a:extLst>
                <a:ext uri="{FF2B5EF4-FFF2-40B4-BE49-F238E27FC236}">
                  <a16:creationId xmlns:a16="http://schemas.microsoft.com/office/drawing/2014/main" id="{1C32804C-E422-4A19-B4FD-5A249E7E69E4}"/>
                </a:ext>
              </a:extLst>
            </p:cNvPr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989;p72">
              <a:extLst>
                <a:ext uri="{FF2B5EF4-FFF2-40B4-BE49-F238E27FC236}">
                  <a16:creationId xmlns:a16="http://schemas.microsoft.com/office/drawing/2014/main" id="{945A2182-8AAD-47E4-B8AF-3246A57BC791}"/>
                </a:ext>
              </a:extLst>
            </p:cNvPr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990;p72">
              <a:extLst>
                <a:ext uri="{FF2B5EF4-FFF2-40B4-BE49-F238E27FC236}">
                  <a16:creationId xmlns:a16="http://schemas.microsoft.com/office/drawing/2014/main" id="{B6DF21EE-19C9-4ACA-B10A-66A4CF821ED0}"/>
                </a:ext>
              </a:extLst>
            </p:cNvPr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991;p72">
              <a:extLst>
                <a:ext uri="{FF2B5EF4-FFF2-40B4-BE49-F238E27FC236}">
                  <a16:creationId xmlns:a16="http://schemas.microsoft.com/office/drawing/2014/main" id="{295A9C58-9B9D-43B3-B0E1-9ABF66323C0C}"/>
                </a:ext>
              </a:extLst>
            </p:cNvPr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992;p72">
              <a:extLst>
                <a:ext uri="{FF2B5EF4-FFF2-40B4-BE49-F238E27FC236}">
                  <a16:creationId xmlns:a16="http://schemas.microsoft.com/office/drawing/2014/main" id="{0E9616A9-717F-4BA6-BB09-67162B53B153}"/>
                </a:ext>
              </a:extLst>
            </p:cNvPr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993;p72">
              <a:extLst>
                <a:ext uri="{FF2B5EF4-FFF2-40B4-BE49-F238E27FC236}">
                  <a16:creationId xmlns:a16="http://schemas.microsoft.com/office/drawing/2014/main" id="{386ECEF8-7C8C-4CCC-83A1-B30C1489AF5C}"/>
                </a:ext>
              </a:extLst>
            </p:cNvPr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994;p72">
              <a:extLst>
                <a:ext uri="{FF2B5EF4-FFF2-40B4-BE49-F238E27FC236}">
                  <a16:creationId xmlns:a16="http://schemas.microsoft.com/office/drawing/2014/main" id="{37FBF76C-BC84-4CAF-A688-2C570F0C69B8}"/>
                </a:ext>
              </a:extLst>
            </p:cNvPr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995;p72">
              <a:extLst>
                <a:ext uri="{FF2B5EF4-FFF2-40B4-BE49-F238E27FC236}">
                  <a16:creationId xmlns:a16="http://schemas.microsoft.com/office/drawing/2014/main" id="{040E4154-23F1-49E3-B557-98C2481B584D}"/>
                </a:ext>
              </a:extLst>
            </p:cNvPr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996;p72">
              <a:extLst>
                <a:ext uri="{FF2B5EF4-FFF2-40B4-BE49-F238E27FC236}">
                  <a16:creationId xmlns:a16="http://schemas.microsoft.com/office/drawing/2014/main" id="{D4C9F21E-585B-4A55-B30F-071351B5F566}"/>
                </a:ext>
              </a:extLst>
            </p:cNvPr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997;p72">
              <a:extLst>
                <a:ext uri="{FF2B5EF4-FFF2-40B4-BE49-F238E27FC236}">
                  <a16:creationId xmlns:a16="http://schemas.microsoft.com/office/drawing/2014/main" id="{2CBE23A1-C592-492E-AD4D-907F32C3ABEE}"/>
                </a:ext>
              </a:extLst>
            </p:cNvPr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998;p72">
              <a:extLst>
                <a:ext uri="{FF2B5EF4-FFF2-40B4-BE49-F238E27FC236}">
                  <a16:creationId xmlns:a16="http://schemas.microsoft.com/office/drawing/2014/main" id="{EF62B31E-20AE-487E-B798-1A5F28AF71A9}"/>
                </a:ext>
              </a:extLst>
            </p:cNvPr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999;p72">
              <a:extLst>
                <a:ext uri="{FF2B5EF4-FFF2-40B4-BE49-F238E27FC236}">
                  <a16:creationId xmlns:a16="http://schemas.microsoft.com/office/drawing/2014/main" id="{7DAF269C-826E-4A23-8B05-16F2DB7852AB}"/>
                </a:ext>
              </a:extLst>
            </p:cNvPr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000;p72">
              <a:extLst>
                <a:ext uri="{FF2B5EF4-FFF2-40B4-BE49-F238E27FC236}">
                  <a16:creationId xmlns:a16="http://schemas.microsoft.com/office/drawing/2014/main" id="{7CA4BB22-75CD-4003-B8AB-791199090650}"/>
                </a:ext>
              </a:extLst>
            </p:cNvPr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001;p72">
              <a:extLst>
                <a:ext uri="{FF2B5EF4-FFF2-40B4-BE49-F238E27FC236}">
                  <a16:creationId xmlns:a16="http://schemas.microsoft.com/office/drawing/2014/main" id="{B23DF5C6-944B-4445-8A29-D093872D41D1}"/>
                </a:ext>
              </a:extLst>
            </p:cNvPr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002;p72">
              <a:extLst>
                <a:ext uri="{FF2B5EF4-FFF2-40B4-BE49-F238E27FC236}">
                  <a16:creationId xmlns:a16="http://schemas.microsoft.com/office/drawing/2014/main" id="{00156025-8F48-4581-A486-02B31318C5FB}"/>
                </a:ext>
              </a:extLst>
            </p:cNvPr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003;p72">
              <a:extLst>
                <a:ext uri="{FF2B5EF4-FFF2-40B4-BE49-F238E27FC236}">
                  <a16:creationId xmlns:a16="http://schemas.microsoft.com/office/drawing/2014/main" id="{1C608F6F-D729-477D-BD2D-996D0A58FE49}"/>
                </a:ext>
              </a:extLst>
            </p:cNvPr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004;p72">
              <a:extLst>
                <a:ext uri="{FF2B5EF4-FFF2-40B4-BE49-F238E27FC236}">
                  <a16:creationId xmlns:a16="http://schemas.microsoft.com/office/drawing/2014/main" id="{645A0F75-DB37-4D4A-AF25-70E48259922C}"/>
                </a:ext>
              </a:extLst>
            </p:cNvPr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005;p72">
              <a:extLst>
                <a:ext uri="{FF2B5EF4-FFF2-40B4-BE49-F238E27FC236}">
                  <a16:creationId xmlns:a16="http://schemas.microsoft.com/office/drawing/2014/main" id="{EB428F07-9533-45BF-935A-3A4AE95388CB}"/>
                </a:ext>
              </a:extLst>
            </p:cNvPr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006;p72">
              <a:extLst>
                <a:ext uri="{FF2B5EF4-FFF2-40B4-BE49-F238E27FC236}">
                  <a16:creationId xmlns:a16="http://schemas.microsoft.com/office/drawing/2014/main" id="{8D8F15E5-9873-4EAA-85A3-6CA35AEFEE40}"/>
                </a:ext>
              </a:extLst>
            </p:cNvPr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007;p72">
              <a:extLst>
                <a:ext uri="{FF2B5EF4-FFF2-40B4-BE49-F238E27FC236}">
                  <a16:creationId xmlns:a16="http://schemas.microsoft.com/office/drawing/2014/main" id="{D3C8054A-F68B-452C-AD0B-B8CA90CF3E02}"/>
                </a:ext>
              </a:extLst>
            </p:cNvPr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008;p72">
              <a:extLst>
                <a:ext uri="{FF2B5EF4-FFF2-40B4-BE49-F238E27FC236}">
                  <a16:creationId xmlns:a16="http://schemas.microsoft.com/office/drawing/2014/main" id="{4A27C183-B992-4347-8E17-E5B7594763B8}"/>
                </a:ext>
              </a:extLst>
            </p:cNvPr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009;p72">
              <a:extLst>
                <a:ext uri="{FF2B5EF4-FFF2-40B4-BE49-F238E27FC236}">
                  <a16:creationId xmlns:a16="http://schemas.microsoft.com/office/drawing/2014/main" id="{15D9DA7D-CD19-430E-84B4-AA061E496FEB}"/>
                </a:ext>
              </a:extLst>
            </p:cNvPr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010;p72">
              <a:extLst>
                <a:ext uri="{FF2B5EF4-FFF2-40B4-BE49-F238E27FC236}">
                  <a16:creationId xmlns:a16="http://schemas.microsoft.com/office/drawing/2014/main" id="{CF8E235D-459E-42F1-A164-8F3242FC517E}"/>
                </a:ext>
              </a:extLst>
            </p:cNvPr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011;p72">
              <a:extLst>
                <a:ext uri="{FF2B5EF4-FFF2-40B4-BE49-F238E27FC236}">
                  <a16:creationId xmlns:a16="http://schemas.microsoft.com/office/drawing/2014/main" id="{9BB3614F-22FF-4880-B8E1-E5C16527E9BE}"/>
                </a:ext>
              </a:extLst>
            </p:cNvPr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012;p72">
              <a:extLst>
                <a:ext uri="{FF2B5EF4-FFF2-40B4-BE49-F238E27FC236}">
                  <a16:creationId xmlns:a16="http://schemas.microsoft.com/office/drawing/2014/main" id="{BE96C734-6153-4D3C-8B53-B96BBD2893CC}"/>
                </a:ext>
              </a:extLst>
            </p:cNvPr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013;p72">
              <a:extLst>
                <a:ext uri="{FF2B5EF4-FFF2-40B4-BE49-F238E27FC236}">
                  <a16:creationId xmlns:a16="http://schemas.microsoft.com/office/drawing/2014/main" id="{B275584B-CBB4-4996-B414-5537E79E42BB}"/>
                </a:ext>
              </a:extLst>
            </p:cNvPr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014;p72">
              <a:extLst>
                <a:ext uri="{FF2B5EF4-FFF2-40B4-BE49-F238E27FC236}">
                  <a16:creationId xmlns:a16="http://schemas.microsoft.com/office/drawing/2014/main" id="{D96B0BE6-223A-464C-8411-BAD4E2129FA9}"/>
                </a:ext>
              </a:extLst>
            </p:cNvPr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015;p72">
              <a:extLst>
                <a:ext uri="{FF2B5EF4-FFF2-40B4-BE49-F238E27FC236}">
                  <a16:creationId xmlns:a16="http://schemas.microsoft.com/office/drawing/2014/main" id="{C01D0F99-618B-4A43-BF92-4526C9D84742}"/>
                </a:ext>
              </a:extLst>
            </p:cNvPr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016;p72">
              <a:extLst>
                <a:ext uri="{FF2B5EF4-FFF2-40B4-BE49-F238E27FC236}">
                  <a16:creationId xmlns:a16="http://schemas.microsoft.com/office/drawing/2014/main" id="{E2301F9B-8C5E-441A-B732-27350674A23D}"/>
                </a:ext>
              </a:extLst>
            </p:cNvPr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017;p72">
              <a:extLst>
                <a:ext uri="{FF2B5EF4-FFF2-40B4-BE49-F238E27FC236}">
                  <a16:creationId xmlns:a16="http://schemas.microsoft.com/office/drawing/2014/main" id="{47F5AF0F-8DF5-4075-96D9-EDF3E5993DAC}"/>
                </a:ext>
              </a:extLst>
            </p:cNvPr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018;p72">
              <a:extLst>
                <a:ext uri="{FF2B5EF4-FFF2-40B4-BE49-F238E27FC236}">
                  <a16:creationId xmlns:a16="http://schemas.microsoft.com/office/drawing/2014/main" id="{F14D401B-DBA2-479A-AF92-485C2B33A448}"/>
                </a:ext>
              </a:extLst>
            </p:cNvPr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019;p72">
              <a:extLst>
                <a:ext uri="{FF2B5EF4-FFF2-40B4-BE49-F238E27FC236}">
                  <a16:creationId xmlns:a16="http://schemas.microsoft.com/office/drawing/2014/main" id="{B5DDE5B9-6920-40F4-B32F-7D9BF58D2880}"/>
                </a:ext>
              </a:extLst>
            </p:cNvPr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020;p72">
              <a:extLst>
                <a:ext uri="{FF2B5EF4-FFF2-40B4-BE49-F238E27FC236}">
                  <a16:creationId xmlns:a16="http://schemas.microsoft.com/office/drawing/2014/main" id="{E1B15F48-CE43-4636-ABF5-4745F05BB8CC}"/>
                </a:ext>
              </a:extLst>
            </p:cNvPr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021;p72">
              <a:extLst>
                <a:ext uri="{FF2B5EF4-FFF2-40B4-BE49-F238E27FC236}">
                  <a16:creationId xmlns:a16="http://schemas.microsoft.com/office/drawing/2014/main" id="{D78E30CE-46F5-40D6-999D-76E63BB3122F}"/>
                </a:ext>
              </a:extLst>
            </p:cNvPr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022;p72">
              <a:extLst>
                <a:ext uri="{FF2B5EF4-FFF2-40B4-BE49-F238E27FC236}">
                  <a16:creationId xmlns:a16="http://schemas.microsoft.com/office/drawing/2014/main" id="{DDF3589B-3DE8-411A-ACAB-106194925FB4}"/>
                </a:ext>
              </a:extLst>
            </p:cNvPr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023;p72">
              <a:extLst>
                <a:ext uri="{FF2B5EF4-FFF2-40B4-BE49-F238E27FC236}">
                  <a16:creationId xmlns:a16="http://schemas.microsoft.com/office/drawing/2014/main" id="{4F14FDEE-3118-464A-BB77-1222DD7F7C1D}"/>
                </a:ext>
              </a:extLst>
            </p:cNvPr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024;p72">
              <a:extLst>
                <a:ext uri="{FF2B5EF4-FFF2-40B4-BE49-F238E27FC236}">
                  <a16:creationId xmlns:a16="http://schemas.microsoft.com/office/drawing/2014/main" id="{4F1EE4BB-1492-473E-BA6B-06D57C742FE7}"/>
                </a:ext>
              </a:extLst>
            </p:cNvPr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025;p72">
              <a:extLst>
                <a:ext uri="{FF2B5EF4-FFF2-40B4-BE49-F238E27FC236}">
                  <a16:creationId xmlns:a16="http://schemas.microsoft.com/office/drawing/2014/main" id="{B06A7E99-1BAD-4DC7-BED1-5E0E88C5354E}"/>
                </a:ext>
              </a:extLst>
            </p:cNvPr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026;p72">
              <a:extLst>
                <a:ext uri="{FF2B5EF4-FFF2-40B4-BE49-F238E27FC236}">
                  <a16:creationId xmlns:a16="http://schemas.microsoft.com/office/drawing/2014/main" id="{71536981-DCE6-4876-BEC6-F2498EF33614}"/>
                </a:ext>
              </a:extLst>
            </p:cNvPr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027;p72">
              <a:extLst>
                <a:ext uri="{FF2B5EF4-FFF2-40B4-BE49-F238E27FC236}">
                  <a16:creationId xmlns:a16="http://schemas.microsoft.com/office/drawing/2014/main" id="{D141D749-5DE6-4183-B75C-D0419E39F437}"/>
                </a:ext>
              </a:extLst>
            </p:cNvPr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028;p72">
              <a:extLst>
                <a:ext uri="{FF2B5EF4-FFF2-40B4-BE49-F238E27FC236}">
                  <a16:creationId xmlns:a16="http://schemas.microsoft.com/office/drawing/2014/main" id="{36E594DD-DD91-4962-878E-72352BF47340}"/>
                </a:ext>
              </a:extLst>
            </p:cNvPr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029;p72">
              <a:extLst>
                <a:ext uri="{FF2B5EF4-FFF2-40B4-BE49-F238E27FC236}">
                  <a16:creationId xmlns:a16="http://schemas.microsoft.com/office/drawing/2014/main" id="{C708CBFA-25C2-41DA-82E5-166DB2324DAE}"/>
                </a:ext>
              </a:extLst>
            </p:cNvPr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030;p72">
              <a:extLst>
                <a:ext uri="{FF2B5EF4-FFF2-40B4-BE49-F238E27FC236}">
                  <a16:creationId xmlns:a16="http://schemas.microsoft.com/office/drawing/2014/main" id="{00D280F4-99F2-4B3F-8F39-45378A3A561A}"/>
                </a:ext>
              </a:extLst>
            </p:cNvPr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031;p72">
              <a:extLst>
                <a:ext uri="{FF2B5EF4-FFF2-40B4-BE49-F238E27FC236}">
                  <a16:creationId xmlns:a16="http://schemas.microsoft.com/office/drawing/2014/main" id="{412D52C1-63F1-4EB6-82B3-06C597B928DF}"/>
                </a:ext>
              </a:extLst>
            </p:cNvPr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032;p72">
              <a:extLst>
                <a:ext uri="{FF2B5EF4-FFF2-40B4-BE49-F238E27FC236}">
                  <a16:creationId xmlns:a16="http://schemas.microsoft.com/office/drawing/2014/main" id="{DC597241-1E97-4C91-B623-E25054B1C34E}"/>
                </a:ext>
              </a:extLst>
            </p:cNvPr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033;p72">
              <a:extLst>
                <a:ext uri="{FF2B5EF4-FFF2-40B4-BE49-F238E27FC236}">
                  <a16:creationId xmlns:a16="http://schemas.microsoft.com/office/drawing/2014/main" id="{15E6217C-1A94-462C-B0EC-6B752E497796}"/>
                </a:ext>
              </a:extLst>
            </p:cNvPr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034;p72">
              <a:extLst>
                <a:ext uri="{FF2B5EF4-FFF2-40B4-BE49-F238E27FC236}">
                  <a16:creationId xmlns:a16="http://schemas.microsoft.com/office/drawing/2014/main" id="{44F389ED-FD1C-4C77-A1CB-5BB7185B20E9}"/>
                </a:ext>
              </a:extLst>
            </p:cNvPr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035;p72">
              <a:extLst>
                <a:ext uri="{FF2B5EF4-FFF2-40B4-BE49-F238E27FC236}">
                  <a16:creationId xmlns:a16="http://schemas.microsoft.com/office/drawing/2014/main" id="{14676C65-5A25-48F3-8BEB-D000F168EF6B}"/>
                </a:ext>
              </a:extLst>
            </p:cNvPr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036;p72">
              <a:extLst>
                <a:ext uri="{FF2B5EF4-FFF2-40B4-BE49-F238E27FC236}">
                  <a16:creationId xmlns:a16="http://schemas.microsoft.com/office/drawing/2014/main" id="{B6F11651-E592-45FD-9E27-11CCBFC406B1}"/>
                </a:ext>
              </a:extLst>
            </p:cNvPr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2037;p72">
              <a:extLst>
                <a:ext uri="{FF2B5EF4-FFF2-40B4-BE49-F238E27FC236}">
                  <a16:creationId xmlns:a16="http://schemas.microsoft.com/office/drawing/2014/main" id="{5069B7C9-2F3B-4A0D-8829-7A2343D3BFCC}"/>
                </a:ext>
              </a:extLst>
            </p:cNvPr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2038;p72">
              <a:extLst>
                <a:ext uri="{FF2B5EF4-FFF2-40B4-BE49-F238E27FC236}">
                  <a16:creationId xmlns:a16="http://schemas.microsoft.com/office/drawing/2014/main" id="{0E3F2031-9E08-4F44-9FD8-D837A79CFE07}"/>
                </a:ext>
              </a:extLst>
            </p:cNvPr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2039;p72">
              <a:extLst>
                <a:ext uri="{FF2B5EF4-FFF2-40B4-BE49-F238E27FC236}">
                  <a16:creationId xmlns:a16="http://schemas.microsoft.com/office/drawing/2014/main" id="{5F33F245-88C7-4840-B1A1-870C25482590}"/>
                </a:ext>
              </a:extLst>
            </p:cNvPr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2040;p72">
              <a:extLst>
                <a:ext uri="{FF2B5EF4-FFF2-40B4-BE49-F238E27FC236}">
                  <a16:creationId xmlns:a16="http://schemas.microsoft.com/office/drawing/2014/main" id="{16875198-1793-449E-9473-857948B1CCB9}"/>
                </a:ext>
              </a:extLst>
            </p:cNvPr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2041;p72">
              <a:extLst>
                <a:ext uri="{FF2B5EF4-FFF2-40B4-BE49-F238E27FC236}">
                  <a16:creationId xmlns:a16="http://schemas.microsoft.com/office/drawing/2014/main" id="{8F6D1D15-0075-4246-922B-BB2961F95885}"/>
                </a:ext>
              </a:extLst>
            </p:cNvPr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2042;p72">
              <a:extLst>
                <a:ext uri="{FF2B5EF4-FFF2-40B4-BE49-F238E27FC236}">
                  <a16:creationId xmlns:a16="http://schemas.microsoft.com/office/drawing/2014/main" id="{402AACF7-9AE9-42A0-AB26-68F34AC4056E}"/>
                </a:ext>
              </a:extLst>
            </p:cNvPr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2043;p72">
              <a:extLst>
                <a:ext uri="{FF2B5EF4-FFF2-40B4-BE49-F238E27FC236}">
                  <a16:creationId xmlns:a16="http://schemas.microsoft.com/office/drawing/2014/main" id="{2E9B7926-2793-438C-8699-EAE93ECE1D38}"/>
                </a:ext>
              </a:extLst>
            </p:cNvPr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2044;p72">
              <a:extLst>
                <a:ext uri="{FF2B5EF4-FFF2-40B4-BE49-F238E27FC236}">
                  <a16:creationId xmlns:a16="http://schemas.microsoft.com/office/drawing/2014/main" id="{51DEA7C3-221C-421E-8228-F4BCAC57F291}"/>
                </a:ext>
              </a:extLst>
            </p:cNvPr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2045;p72">
              <a:extLst>
                <a:ext uri="{FF2B5EF4-FFF2-40B4-BE49-F238E27FC236}">
                  <a16:creationId xmlns:a16="http://schemas.microsoft.com/office/drawing/2014/main" id="{5B1E3607-41D1-491A-B910-2BB94A311478}"/>
                </a:ext>
              </a:extLst>
            </p:cNvPr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2046;p72">
              <a:extLst>
                <a:ext uri="{FF2B5EF4-FFF2-40B4-BE49-F238E27FC236}">
                  <a16:creationId xmlns:a16="http://schemas.microsoft.com/office/drawing/2014/main" id="{45B81CC4-0905-4CD1-9231-9C5D03A842C6}"/>
                </a:ext>
              </a:extLst>
            </p:cNvPr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2047;p72">
              <a:extLst>
                <a:ext uri="{FF2B5EF4-FFF2-40B4-BE49-F238E27FC236}">
                  <a16:creationId xmlns:a16="http://schemas.microsoft.com/office/drawing/2014/main" id="{C981C2BD-BF9A-4BA2-9BE2-6F74EE65A2DD}"/>
                </a:ext>
              </a:extLst>
            </p:cNvPr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2048;p72">
              <a:extLst>
                <a:ext uri="{FF2B5EF4-FFF2-40B4-BE49-F238E27FC236}">
                  <a16:creationId xmlns:a16="http://schemas.microsoft.com/office/drawing/2014/main" id="{5CCBF062-B453-4BC0-ACF9-DCBDC38E0194}"/>
                </a:ext>
              </a:extLst>
            </p:cNvPr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2049;p72">
              <a:extLst>
                <a:ext uri="{FF2B5EF4-FFF2-40B4-BE49-F238E27FC236}">
                  <a16:creationId xmlns:a16="http://schemas.microsoft.com/office/drawing/2014/main" id="{A527FF2D-09EA-4282-AF64-5F28C68230A5}"/>
                </a:ext>
              </a:extLst>
            </p:cNvPr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2050;p72">
              <a:extLst>
                <a:ext uri="{FF2B5EF4-FFF2-40B4-BE49-F238E27FC236}">
                  <a16:creationId xmlns:a16="http://schemas.microsoft.com/office/drawing/2014/main" id="{BAF43C47-998D-47A4-B582-698FB827FC16}"/>
                </a:ext>
              </a:extLst>
            </p:cNvPr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2051;p72">
              <a:extLst>
                <a:ext uri="{FF2B5EF4-FFF2-40B4-BE49-F238E27FC236}">
                  <a16:creationId xmlns:a16="http://schemas.microsoft.com/office/drawing/2014/main" id="{077A9120-17B2-4FBD-B14B-84A682DD63B4}"/>
                </a:ext>
              </a:extLst>
            </p:cNvPr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2052;p72">
              <a:extLst>
                <a:ext uri="{FF2B5EF4-FFF2-40B4-BE49-F238E27FC236}">
                  <a16:creationId xmlns:a16="http://schemas.microsoft.com/office/drawing/2014/main" id="{63FD85CF-EAB4-4291-9351-66604CE2E31B}"/>
                </a:ext>
              </a:extLst>
            </p:cNvPr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2053;p72">
              <a:extLst>
                <a:ext uri="{FF2B5EF4-FFF2-40B4-BE49-F238E27FC236}">
                  <a16:creationId xmlns:a16="http://schemas.microsoft.com/office/drawing/2014/main" id="{C679B634-DE3D-40CB-9F57-DDB253A09152}"/>
                </a:ext>
              </a:extLst>
            </p:cNvPr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2054;p72">
              <a:extLst>
                <a:ext uri="{FF2B5EF4-FFF2-40B4-BE49-F238E27FC236}">
                  <a16:creationId xmlns:a16="http://schemas.microsoft.com/office/drawing/2014/main" id="{5F8C16EB-97AC-4B37-A8B7-72CFFC3AA31B}"/>
                </a:ext>
              </a:extLst>
            </p:cNvPr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2055;p72">
              <a:extLst>
                <a:ext uri="{FF2B5EF4-FFF2-40B4-BE49-F238E27FC236}">
                  <a16:creationId xmlns:a16="http://schemas.microsoft.com/office/drawing/2014/main" id="{BA71102C-E84A-4EA0-85AE-00153A356BDC}"/>
                </a:ext>
              </a:extLst>
            </p:cNvPr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2056;p72">
              <a:extLst>
                <a:ext uri="{FF2B5EF4-FFF2-40B4-BE49-F238E27FC236}">
                  <a16:creationId xmlns:a16="http://schemas.microsoft.com/office/drawing/2014/main" id="{D427CBF1-84A8-4BA0-B385-CE8B44FA0CDE}"/>
                </a:ext>
              </a:extLst>
            </p:cNvPr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2057;p72">
              <a:extLst>
                <a:ext uri="{FF2B5EF4-FFF2-40B4-BE49-F238E27FC236}">
                  <a16:creationId xmlns:a16="http://schemas.microsoft.com/office/drawing/2014/main" id="{7AAEDD34-EF77-4A10-9D75-23029031B98F}"/>
                </a:ext>
              </a:extLst>
            </p:cNvPr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2058;p72">
              <a:extLst>
                <a:ext uri="{FF2B5EF4-FFF2-40B4-BE49-F238E27FC236}">
                  <a16:creationId xmlns:a16="http://schemas.microsoft.com/office/drawing/2014/main" id="{7E0110DE-0682-486D-8284-70C8E28B089F}"/>
                </a:ext>
              </a:extLst>
            </p:cNvPr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2059;p72">
              <a:extLst>
                <a:ext uri="{FF2B5EF4-FFF2-40B4-BE49-F238E27FC236}">
                  <a16:creationId xmlns:a16="http://schemas.microsoft.com/office/drawing/2014/main" id="{C8846F26-3410-4304-82EF-2C83252697F5}"/>
                </a:ext>
              </a:extLst>
            </p:cNvPr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2060;p72">
              <a:extLst>
                <a:ext uri="{FF2B5EF4-FFF2-40B4-BE49-F238E27FC236}">
                  <a16:creationId xmlns:a16="http://schemas.microsoft.com/office/drawing/2014/main" id="{2E5DEF89-71C3-4FDB-B851-D23DB138115B}"/>
                </a:ext>
              </a:extLst>
            </p:cNvPr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2061;p72">
              <a:extLst>
                <a:ext uri="{FF2B5EF4-FFF2-40B4-BE49-F238E27FC236}">
                  <a16:creationId xmlns:a16="http://schemas.microsoft.com/office/drawing/2014/main" id="{B3013BE4-2A3B-43D1-AD65-CF6CBED4DE53}"/>
                </a:ext>
              </a:extLst>
            </p:cNvPr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2062;p72">
              <a:extLst>
                <a:ext uri="{FF2B5EF4-FFF2-40B4-BE49-F238E27FC236}">
                  <a16:creationId xmlns:a16="http://schemas.microsoft.com/office/drawing/2014/main" id="{AEAC529F-F377-4FCE-91C1-3790341D5206}"/>
                </a:ext>
              </a:extLst>
            </p:cNvPr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2063;p72">
              <a:extLst>
                <a:ext uri="{FF2B5EF4-FFF2-40B4-BE49-F238E27FC236}">
                  <a16:creationId xmlns:a16="http://schemas.microsoft.com/office/drawing/2014/main" id="{6D005954-D21F-4590-998E-403DB466CFFA}"/>
                </a:ext>
              </a:extLst>
            </p:cNvPr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7" name="Text Placeholder 23">
            <a:extLst>
              <a:ext uri="{FF2B5EF4-FFF2-40B4-BE49-F238E27FC236}">
                <a16:creationId xmlns:a16="http://schemas.microsoft.com/office/drawing/2014/main" id="{61D8DD5E-DA43-4EE0-B968-96DD29A3FDEE}"/>
              </a:ext>
            </a:extLst>
          </p:cNvPr>
          <p:cNvSpPr txBox="1">
            <a:spLocks/>
          </p:cNvSpPr>
          <p:nvPr/>
        </p:nvSpPr>
        <p:spPr>
          <a:xfrm>
            <a:off x="231034" y="482814"/>
            <a:ext cx="4340965" cy="4323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</a:pPr>
            <a:r>
              <a:rPr lang="en-US" sz="3400" dirty="0">
                <a:solidFill>
                  <a:schemeClr val="tx1"/>
                </a:solidFill>
                <a:latin typeface="Montagu Slab" panose="020B0604020202020204" charset="0"/>
              </a:rPr>
              <a:t>Results &amp; Analysis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tagu Slab" panose="020B0604020202020204" charset="0"/>
            </a:endParaRPr>
          </a:p>
        </p:txBody>
      </p:sp>
      <p:cxnSp>
        <p:nvCxnSpPr>
          <p:cNvPr id="328" name="Google Shape;336;p47">
            <a:extLst>
              <a:ext uri="{FF2B5EF4-FFF2-40B4-BE49-F238E27FC236}">
                <a16:creationId xmlns:a16="http://schemas.microsoft.com/office/drawing/2014/main" id="{093B45A2-1378-42D9-99BB-E53B32F0060A}"/>
              </a:ext>
            </a:extLst>
          </p:cNvPr>
          <p:cNvCxnSpPr>
            <a:cxnSpLocks/>
          </p:cNvCxnSpPr>
          <p:nvPr/>
        </p:nvCxnSpPr>
        <p:spPr>
          <a:xfrm>
            <a:off x="213642" y="1035048"/>
            <a:ext cx="4084038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32" name="Google Shape;1961;p72">
            <a:extLst>
              <a:ext uri="{FF2B5EF4-FFF2-40B4-BE49-F238E27FC236}">
                <a16:creationId xmlns:a16="http://schemas.microsoft.com/office/drawing/2014/main" id="{242903AB-8723-41BF-9550-6C431CF92F76}"/>
              </a:ext>
            </a:extLst>
          </p:cNvPr>
          <p:cNvGrpSpPr/>
          <p:nvPr/>
        </p:nvGrpSpPr>
        <p:grpSpPr>
          <a:xfrm>
            <a:off x="494310" y="3101740"/>
            <a:ext cx="748130" cy="606673"/>
            <a:chOff x="5037700" y="2430325"/>
            <a:chExt cx="75950" cy="65850"/>
          </a:xfrm>
        </p:grpSpPr>
        <p:sp>
          <p:nvSpPr>
            <p:cNvPr id="333" name="Google Shape;1962;p72">
              <a:extLst>
                <a:ext uri="{FF2B5EF4-FFF2-40B4-BE49-F238E27FC236}">
                  <a16:creationId xmlns:a16="http://schemas.microsoft.com/office/drawing/2014/main" id="{FECEA934-FE13-46E9-9208-EBB22F7788C6}"/>
                </a:ext>
              </a:extLst>
            </p:cNvPr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1963;p72">
              <a:extLst>
                <a:ext uri="{FF2B5EF4-FFF2-40B4-BE49-F238E27FC236}">
                  <a16:creationId xmlns:a16="http://schemas.microsoft.com/office/drawing/2014/main" id="{763CD532-6909-4E56-877D-A182D2E3198C}"/>
                </a:ext>
              </a:extLst>
            </p:cNvPr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45792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49E568-E3A0-4639-99C4-E3F1817D9A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D49DFF-C2D8-4F1E-81CA-FC17D029F42C}"/>
              </a:ext>
            </a:extLst>
          </p:cNvPr>
          <p:cNvSpPr/>
          <p:nvPr/>
        </p:nvSpPr>
        <p:spPr>
          <a:xfrm>
            <a:off x="182880" y="870975"/>
            <a:ext cx="5745480" cy="25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Departments: 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 Raw material inventory, rolls, and parts, packaging tools.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WIP, buffer finished sheets inventory.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3. Finished product inventory.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4. Manufacturing department.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5. Assembly department.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6. Inspection department.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7. Packaging department.</a:t>
            </a: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8. Management office.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E7F35C-6C69-4B86-852E-87DF06517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437" y="1250293"/>
            <a:ext cx="3464584" cy="34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76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E98529-DE73-4467-8858-1E22F922B1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3BF41B8-90A1-4932-8E12-93DEEE635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73232"/>
              </p:ext>
            </p:extLst>
          </p:nvPr>
        </p:nvGraphicFramePr>
        <p:xfrm>
          <a:off x="4300298" y="1002345"/>
          <a:ext cx="4483700" cy="3128650"/>
        </p:xfrm>
        <a:graphic>
          <a:graphicData uri="http://schemas.openxmlformats.org/drawingml/2006/table">
            <a:tbl>
              <a:tblPr>
                <a:tableStyleId>{C45707F0-DCED-4063-89C2-53E91013C3CF}</a:tableStyleId>
              </a:tblPr>
              <a:tblGrid>
                <a:gridCol w="553269">
                  <a:extLst>
                    <a:ext uri="{9D8B030D-6E8A-4147-A177-3AD203B41FA5}">
                      <a16:colId xmlns:a16="http://schemas.microsoft.com/office/drawing/2014/main" val="124878924"/>
                    </a:ext>
                  </a:extLst>
                </a:gridCol>
                <a:gridCol w="553269">
                  <a:extLst>
                    <a:ext uri="{9D8B030D-6E8A-4147-A177-3AD203B41FA5}">
                      <a16:colId xmlns:a16="http://schemas.microsoft.com/office/drawing/2014/main" val="1202371505"/>
                    </a:ext>
                  </a:extLst>
                </a:gridCol>
                <a:gridCol w="425311">
                  <a:extLst>
                    <a:ext uri="{9D8B030D-6E8A-4147-A177-3AD203B41FA5}">
                      <a16:colId xmlns:a16="http://schemas.microsoft.com/office/drawing/2014/main" val="3613478104"/>
                    </a:ext>
                  </a:extLst>
                </a:gridCol>
                <a:gridCol w="382051">
                  <a:extLst>
                    <a:ext uri="{9D8B030D-6E8A-4147-A177-3AD203B41FA5}">
                      <a16:colId xmlns:a16="http://schemas.microsoft.com/office/drawing/2014/main" val="3012370455"/>
                    </a:ext>
                  </a:extLst>
                </a:gridCol>
                <a:gridCol w="382051">
                  <a:extLst>
                    <a:ext uri="{9D8B030D-6E8A-4147-A177-3AD203B41FA5}">
                      <a16:colId xmlns:a16="http://schemas.microsoft.com/office/drawing/2014/main" val="320655166"/>
                    </a:ext>
                  </a:extLst>
                </a:gridCol>
                <a:gridCol w="425311">
                  <a:extLst>
                    <a:ext uri="{9D8B030D-6E8A-4147-A177-3AD203B41FA5}">
                      <a16:colId xmlns:a16="http://schemas.microsoft.com/office/drawing/2014/main" val="1610716280"/>
                    </a:ext>
                  </a:extLst>
                </a:gridCol>
                <a:gridCol w="425311">
                  <a:extLst>
                    <a:ext uri="{9D8B030D-6E8A-4147-A177-3AD203B41FA5}">
                      <a16:colId xmlns:a16="http://schemas.microsoft.com/office/drawing/2014/main" val="1561645253"/>
                    </a:ext>
                  </a:extLst>
                </a:gridCol>
                <a:gridCol w="425311">
                  <a:extLst>
                    <a:ext uri="{9D8B030D-6E8A-4147-A177-3AD203B41FA5}">
                      <a16:colId xmlns:a16="http://schemas.microsoft.com/office/drawing/2014/main" val="3462408737"/>
                    </a:ext>
                  </a:extLst>
                </a:gridCol>
                <a:gridCol w="425311">
                  <a:extLst>
                    <a:ext uri="{9D8B030D-6E8A-4147-A177-3AD203B41FA5}">
                      <a16:colId xmlns:a16="http://schemas.microsoft.com/office/drawing/2014/main" val="2919385251"/>
                    </a:ext>
                  </a:extLst>
                </a:gridCol>
                <a:gridCol w="392525">
                  <a:extLst>
                    <a:ext uri="{9D8B030D-6E8A-4147-A177-3AD203B41FA5}">
                      <a16:colId xmlns:a16="http://schemas.microsoft.com/office/drawing/2014/main" val="2610129615"/>
                    </a:ext>
                  </a:extLst>
                </a:gridCol>
                <a:gridCol w="93980">
                  <a:extLst>
                    <a:ext uri="{9D8B030D-6E8A-4147-A177-3AD203B41FA5}">
                      <a16:colId xmlns:a16="http://schemas.microsoft.com/office/drawing/2014/main" val="613339526"/>
                    </a:ext>
                  </a:extLst>
                </a:gridCol>
              </a:tblGrid>
              <a:tr h="304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gridSpan="10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To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020640"/>
                  </a:ext>
                </a:extLst>
              </a:tr>
              <a:tr h="304449">
                <a:tc rowSpan="9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From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6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7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8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2182026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I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3553857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I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6222600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8709076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84698737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U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9010127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I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46080004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7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54991763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8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-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684686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C903C16-611A-43F1-82D4-21068BB2F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975384"/>
              </p:ext>
            </p:extLst>
          </p:nvPr>
        </p:nvGraphicFramePr>
        <p:xfrm>
          <a:off x="373380" y="1454150"/>
          <a:ext cx="3412173" cy="2225040"/>
        </p:xfrm>
        <a:graphic>
          <a:graphicData uri="http://schemas.openxmlformats.org/drawingml/2006/table">
            <a:tbl>
              <a:tblPr firstRow="1" bandRow="1">
                <a:tableStyleId>{C45707F0-DCED-4063-89C2-53E91013C3CF}</a:tableStyleId>
              </a:tblPr>
              <a:tblGrid>
                <a:gridCol w="744855">
                  <a:extLst>
                    <a:ext uri="{9D8B030D-6E8A-4147-A177-3AD203B41FA5}">
                      <a16:colId xmlns:a16="http://schemas.microsoft.com/office/drawing/2014/main" val="3098771276"/>
                    </a:ext>
                  </a:extLst>
                </a:gridCol>
                <a:gridCol w="2667318">
                  <a:extLst>
                    <a:ext uri="{9D8B030D-6E8A-4147-A177-3AD203B41FA5}">
                      <a16:colId xmlns:a16="http://schemas.microsoft.com/office/drawing/2014/main" val="34916259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Closeness relationships 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612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Absolutely necessary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Especially important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230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Important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83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Ordinary closeness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650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unimportant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22173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5D82677-9D4F-4F22-A1DF-0D809469D8AD}"/>
              </a:ext>
            </a:extLst>
          </p:cNvPr>
          <p:cNvSpPr/>
          <p:nvPr/>
        </p:nvSpPr>
        <p:spPr>
          <a:xfrm>
            <a:off x="5463496" y="4130995"/>
            <a:ext cx="2438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from to chart departments table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CEF3E4-C1B6-4105-A787-2286FB6DCBBB}"/>
              </a:ext>
            </a:extLst>
          </p:cNvPr>
          <p:cNvSpPr/>
          <p:nvPr/>
        </p:nvSpPr>
        <p:spPr>
          <a:xfrm>
            <a:off x="0" y="411096"/>
            <a:ext cx="4451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Based on a qualitative understanding of the sequence</a:t>
            </a:r>
          </a:p>
        </p:txBody>
      </p:sp>
    </p:spTree>
    <p:extLst>
      <p:ext uri="{BB962C8B-B14F-4D97-AF65-F5344CB8AC3E}">
        <p14:creationId xmlns:p14="http://schemas.microsoft.com/office/powerpoint/2010/main" val="2582130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9042-EB33-4B38-9522-ADC95EED0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FB1515-9B87-4302-B593-EFEF66E40C4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61228-AB90-49D1-90E8-941C3671A2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240" y="335280"/>
            <a:ext cx="3863340" cy="41224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D2DD1B5-AC60-413E-BED3-E4DE2C528A01}"/>
              </a:ext>
            </a:extLst>
          </p:cNvPr>
          <p:cNvSpPr/>
          <p:nvPr/>
        </p:nvSpPr>
        <p:spPr>
          <a:xfrm>
            <a:off x="3561946" y="4378524"/>
            <a:ext cx="20201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activity relationship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6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5"/>
          <p:cNvSpPr txBox="1">
            <a:spLocks noGrp="1"/>
          </p:cNvSpPr>
          <p:nvPr>
            <p:ph type="sldNum" idx="12"/>
          </p:nvPr>
        </p:nvSpPr>
        <p:spPr>
          <a:xfrm>
            <a:off x="8783998" y="4828501"/>
            <a:ext cx="360000" cy="3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376" name="Google Shape;376;p3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graphicFrame>
        <p:nvGraphicFramePr>
          <p:cNvPr id="377" name="Google Shape;377;p35"/>
          <p:cNvGraphicFramePr/>
          <p:nvPr>
            <p:extLst>
              <p:ext uri="{D42A27DB-BD31-4B8C-83A1-F6EECF244321}">
                <p14:modId xmlns:p14="http://schemas.microsoft.com/office/powerpoint/2010/main" val="393219999"/>
              </p:ext>
            </p:extLst>
          </p:nvPr>
        </p:nvGraphicFramePr>
        <p:xfrm>
          <a:off x="851396" y="1278939"/>
          <a:ext cx="7371116" cy="2744224"/>
        </p:xfrm>
        <a:graphic>
          <a:graphicData uri="http://schemas.openxmlformats.org/drawingml/2006/table">
            <a:tbl>
              <a:tblPr>
                <a:noFill/>
                <a:tableStyleId>{C45707F0-DCED-4063-89C2-53E91013C3CF}</a:tableStyleId>
              </a:tblPr>
              <a:tblGrid>
                <a:gridCol w="1610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55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dirty="0">
                          <a:solidFill>
                            <a:schemeClr val="dk1"/>
                          </a:solidFill>
                          <a:uFill>
                            <a:noFill/>
                          </a:uFill>
                          <a:latin typeface="Montagu Slab"/>
                          <a:ea typeface="Montagu Slab"/>
                          <a:cs typeface="Montagu Slab"/>
                          <a:sym typeface="Montagu Slab"/>
                        </a:rPr>
                        <a:t>Problem statement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000" b="1" dirty="0">
                        <a:solidFill>
                          <a:schemeClr val="dk1"/>
                        </a:solidFill>
                        <a:uFill>
                          <a:noFill/>
                        </a:uFill>
                        <a:latin typeface="Montagu Slab"/>
                        <a:ea typeface="Montagu Slab"/>
                        <a:cs typeface="Montagu Slab"/>
                        <a:sym typeface="Montagu Slab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 poorly designed layout.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endParaRPr lang="en-US" sz="1000" dirty="0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endParaRPr lang="en-US" sz="1000" dirty="0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endParaRPr sz="1000" dirty="0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566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dirty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Montagu Slab"/>
                          <a:ea typeface="Montagu Slab"/>
                          <a:cs typeface="Montagu Slab"/>
                          <a:sym typeface="Montagu Slab"/>
                        </a:rPr>
                        <a:t>Project Objective</a:t>
                      </a:r>
                      <a:endParaRPr sz="1000" b="1" dirty="0">
                        <a:solidFill>
                          <a:schemeClr val="dk1"/>
                        </a:solidFill>
                        <a:latin typeface="Montagu Slab"/>
                        <a:ea typeface="Montagu Slab"/>
                        <a:cs typeface="Montagu Slab"/>
                        <a:sym typeface="Montagu Slab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arranging workstations.</a:t>
                      </a:r>
                      <a:br>
                        <a:rPr lang="en-US" sz="1000" dirty="0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</a:br>
                      <a:r>
                        <a:rPr lang="en-US" sz="1000" dirty="0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optimizing the flow of materials.</a:t>
                      </a:r>
                      <a:endParaRPr sz="1000" dirty="0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A787558A-12CE-49D8-9408-13A1CC24D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63763"/>
            <a:ext cx="1843547" cy="874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A8DFF5-BC07-462D-958A-D092B862D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8500" y="1563763"/>
            <a:ext cx="1592152" cy="10872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98B5AE-CA53-4AF8-9570-E87107A45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899" y="1700379"/>
            <a:ext cx="1015624" cy="10073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503176-B343-4D78-846E-1BD754D89B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8192" y="2771979"/>
            <a:ext cx="2274320" cy="126412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6BE355D-6F1B-4F2B-9AE3-76C645D041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4185" y="2771979"/>
            <a:ext cx="1496694" cy="1223257"/>
          </a:xfrm>
          <a:prstGeom prst="rect">
            <a:avLst/>
          </a:prstGeom>
        </p:spPr>
      </p:pic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569D85CF-CB9F-494B-9D5F-9EF59E362F6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22439" y="3256370"/>
            <a:ext cx="632065" cy="603036"/>
          </a:xfrm>
          <a:prstGeom prst="curvedConnector4">
            <a:avLst>
              <a:gd name="adj1" fmla="val -7009"/>
              <a:gd name="adj2" fmla="val 100000"/>
            </a:avLst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ED51936-117B-4F6B-BA99-75FCADF103F2}"/>
              </a:ext>
            </a:extLst>
          </p:cNvPr>
          <p:cNvCxnSpPr>
            <a:cxnSpLocks/>
          </p:cNvCxnSpPr>
          <p:nvPr/>
        </p:nvCxnSpPr>
        <p:spPr>
          <a:xfrm>
            <a:off x="5897144" y="2956288"/>
            <a:ext cx="0" cy="78637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oogle Shape;336;p47">
            <a:extLst>
              <a:ext uri="{FF2B5EF4-FFF2-40B4-BE49-F238E27FC236}">
                <a16:creationId xmlns:a16="http://schemas.microsoft.com/office/drawing/2014/main" id="{CC426742-5B05-478E-BF64-B6FDEFA47E15}"/>
              </a:ext>
            </a:extLst>
          </p:cNvPr>
          <p:cNvCxnSpPr>
            <a:cxnSpLocks/>
          </p:cNvCxnSpPr>
          <p:nvPr/>
        </p:nvCxnSpPr>
        <p:spPr>
          <a:xfrm>
            <a:off x="743196" y="994333"/>
            <a:ext cx="2825387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75736-F904-4EC2-9343-24D499ACD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314"/>
            <a:ext cx="1534358" cy="572700"/>
          </a:xfrm>
        </p:spPr>
        <p:txBody>
          <a:bodyPr/>
          <a:lstStyle/>
          <a:p>
            <a:r>
              <a:rPr lang="en-US" dirty="0"/>
              <a:t>VISIO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87FDA3-18ED-49E6-B05F-C2C6F9048E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F4F6BE-B8E7-467D-B32F-CB1242BAC7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9261" y="0"/>
            <a:ext cx="74447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308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6D618-B0B7-4265-8F76-E892A5072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1191B2-745A-4767-BAF6-3018F7733C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7C9F22-3620-4C26-AB43-B249328E4E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74570" y="1509138"/>
            <a:ext cx="4594860" cy="14554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CAC8AF8-E8FD-4439-8C60-3163EF6F0ADF}"/>
              </a:ext>
            </a:extLst>
          </p:cNvPr>
          <p:cNvSpPr/>
          <p:nvPr/>
        </p:nvSpPr>
        <p:spPr>
          <a:xfrm>
            <a:off x="2905518" y="2964558"/>
            <a:ext cx="33329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sheets sequence, dimensions, and quantities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EA1BBE-9770-4E23-8271-6FAE8ACB75A4}"/>
              </a:ext>
            </a:extLst>
          </p:cNvPr>
          <p:cNvSpPr txBox="1"/>
          <p:nvPr/>
        </p:nvSpPr>
        <p:spPr>
          <a:xfrm>
            <a:off x="2324986" y="3337950"/>
            <a:ext cx="4820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63 cm cutting occurs two times for the base and top</a:t>
            </a:r>
            <a:br>
              <a:rPr lang="en-US" dirty="0"/>
            </a:br>
            <a:r>
              <a:rPr lang="en-US" dirty="0"/>
              <a:t>                                            two times for right and left</a:t>
            </a:r>
          </a:p>
          <a:p>
            <a:r>
              <a:rPr lang="en-US" dirty="0"/>
              <a:t>                                            one time for the front </a:t>
            </a:r>
            <a:br>
              <a:rPr lang="en-US" dirty="0"/>
            </a:br>
            <a:r>
              <a:rPr lang="en-US" dirty="0"/>
              <a:t>                                            one time for back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1CC1A1-D929-4EA5-8B81-C714C0398A65}"/>
              </a:ext>
            </a:extLst>
          </p:cNvPr>
          <p:cNvSpPr/>
          <p:nvPr/>
        </p:nvSpPr>
        <p:spPr>
          <a:xfrm>
            <a:off x="3685953" y="2027274"/>
            <a:ext cx="290624" cy="141768"/>
          </a:xfrm>
          <a:prstGeom prst="rect">
            <a:avLst/>
          </a:prstGeom>
          <a:solidFill>
            <a:srgbClr val="D7E3BF"/>
          </a:solidFill>
          <a:ln>
            <a:solidFill>
              <a:srgbClr val="D7E3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373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17208-50C2-4B2F-8EFD-63882A37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2AAC38-D064-4C32-874A-9D87851D85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B79408-49A5-4015-A4BC-50413F544E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" y="376445"/>
            <a:ext cx="5204460" cy="33744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583B3A-7EBD-49C3-A2AE-9CF64357D1BC}"/>
              </a:ext>
            </a:extLst>
          </p:cNvPr>
          <p:cNvSpPr/>
          <p:nvPr/>
        </p:nvSpPr>
        <p:spPr>
          <a:xfrm>
            <a:off x="319199" y="3750936"/>
            <a:ext cx="1388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Overhead cranes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22D106-D5D0-49E5-B7FC-64281DCA28C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540" y="2426574"/>
            <a:ext cx="3611880" cy="21968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C78E52D-B2E6-4FCD-A0C9-080510BE2A87}"/>
              </a:ext>
            </a:extLst>
          </p:cNvPr>
          <p:cNvSpPr/>
          <p:nvPr/>
        </p:nvSpPr>
        <p:spPr>
          <a:xfrm>
            <a:off x="5775958" y="4557852"/>
            <a:ext cx="33680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overhead conveyor WIP sheet inventory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FEC138-E1DF-4823-BF69-CA461E15383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540" y="355324"/>
            <a:ext cx="3611880" cy="186616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E677D2-7F9B-45BF-AAE5-E3BFEDEE7390}"/>
              </a:ext>
            </a:extLst>
          </p:cNvPr>
          <p:cNvSpPr/>
          <p:nvPr/>
        </p:nvSpPr>
        <p:spPr>
          <a:xfrm>
            <a:off x="6844303" y="2118797"/>
            <a:ext cx="797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air dryer</a:t>
            </a:r>
            <a:endParaRPr lang="en-US" dirty="0"/>
          </a:p>
        </p:txBody>
      </p:sp>
      <p:cxnSp>
        <p:nvCxnSpPr>
          <p:cNvPr id="10" name="Google Shape;336;p47">
            <a:extLst>
              <a:ext uri="{FF2B5EF4-FFF2-40B4-BE49-F238E27FC236}">
                <a16:creationId xmlns:a16="http://schemas.microsoft.com/office/drawing/2014/main" id="{E7907DF7-86B4-446A-A1C8-6355903523E1}"/>
              </a:ext>
            </a:extLst>
          </p:cNvPr>
          <p:cNvCxnSpPr>
            <a:cxnSpLocks/>
          </p:cNvCxnSpPr>
          <p:nvPr/>
        </p:nvCxnSpPr>
        <p:spPr>
          <a:xfrm>
            <a:off x="5379720" y="2371962"/>
            <a:ext cx="3642360" cy="0"/>
          </a:xfrm>
          <a:prstGeom prst="straightConnector1">
            <a:avLst/>
          </a:prstGeom>
          <a:solidFill>
            <a:schemeClr val="tx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336;p47">
            <a:extLst>
              <a:ext uri="{FF2B5EF4-FFF2-40B4-BE49-F238E27FC236}">
                <a16:creationId xmlns:a16="http://schemas.microsoft.com/office/drawing/2014/main" id="{8195DCAF-D42D-4BFD-BFCB-95A358D8B73F}"/>
              </a:ext>
            </a:extLst>
          </p:cNvPr>
          <p:cNvCxnSpPr>
            <a:cxnSpLocks/>
          </p:cNvCxnSpPr>
          <p:nvPr/>
        </p:nvCxnSpPr>
        <p:spPr>
          <a:xfrm>
            <a:off x="5379720" y="609600"/>
            <a:ext cx="0" cy="3878580"/>
          </a:xfrm>
          <a:prstGeom prst="straightConnector1">
            <a:avLst/>
          </a:prstGeom>
          <a:solidFill>
            <a:schemeClr val="tx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360878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C9884-1C98-4A6E-9516-0A54790F1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9F4575-B418-4084-A33B-49F2530AD3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5BC68B-D562-4A15-A0F7-4C38E0C4B0D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2080" y="769620"/>
            <a:ext cx="6515632" cy="338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0275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20FAD-EF08-4B81-A8A5-5B32CB1B0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63A772-7F3A-42B2-86BE-EE9C326FAF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FC6583-0C15-4D75-8E32-71B14A85C7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7680" y="445025"/>
            <a:ext cx="8296318" cy="404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184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3E92A-DA68-454B-AD54-17B2B78E7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5BB5A6-1364-45ED-AA9E-AA00EB1A63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F71066-C462-4F6B-9ADE-24AD46DE5E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825500"/>
            <a:ext cx="5943600" cy="3492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4229B2-D1EB-4B2C-B3AF-189838CE1A36}"/>
              </a:ext>
            </a:extLst>
          </p:cNvPr>
          <p:cNvSpPr/>
          <p:nvPr/>
        </p:nvSpPr>
        <p:spPr>
          <a:xfrm>
            <a:off x="3565955" y="4318000"/>
            <a:ext cx="2012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inspection and packaging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746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AEF7F-C143-4013-924D-095BB1C45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894" y="971334"/>
            <a:ext cx="2754303" cy="3333680"/>
          </a:xfrm>
        </p:spPr>
        <p:txBody>
          <a:bodyPr/>
          <a:lstStyle/>
          <a:p>
            <a:pPr algn="ctr"/>
            <a:r>
              <a:rPr lang="en-US" dirty="0"/>
              <a:t>Failure Mode Effect Analysis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FMEA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24479E-3181-4CE2-9B1B-E4CED9587D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DC1A944-3EED-4234-96DB-CE58092C697C}"/>
              </a:ext>
            </a:extLst>
          </p:cNvPr>
          <p:cNvGrpSpPr/>
          <p:nvPr/>
        </p:nvGrpSpPr>
        <p:grpSpPr>
          <a:xfrm>
            <a:off x="4292544" y="445025"/>
            <a:ext cx="3023178" cy="3859989"/>
            <a:chOff x="720004" y="629999"/>
            <a:chExt cx="3023178" cy="3859989"/>
          </a:xfrm>
        </p:grpSpPr>
        <p:grpSp>
          <p:nvGrpSpPr>
            <p:cNvPr id="5" name="Google Shape;924;p49">
              <a:extLst>
                <a:ext uri="{FF2B5EF4-FFF2-40B4-BE49-F238E27FC236}">
                  <a16:creationId xmlns:a16="http://schemas.microsoft.com/office/drawing/2014/main" id="{DF724032-3268-4A80-AB85-6E02A158CCE1}"/>
                </a:ext>
              </a:extLst>
            </p:cNvPr>
            <p:cNvGrpSpPr/>
            <p:nvPr/>
          </p:nvGrpSpPr>
          <p:grpSpPr>
            <a:xfrm>
              <a:off x="720004" y="629999"/>
              <a:ext cx="3023178" cy="3859989"/>
              <a:chOff x="7769638" y="171788"/>
              <a:chExt cx="1642050" cy="3333900"/>
            </a:xfrm>
          </p:grpSpPr>
          <p:sp>
            <p:nvSpPr>
              <p:cNvPr id="7" name="Google Shape;925;p49">
                <a:extLst>
                  <a:ext uri="{FF2B5EF4-FFF2-40B4-BE49-F238E27FC236}">
                    <a16:creationId xmlns:a16="http://schemas.microsoft.com/office/drawing/2014/main" id="{0DD54A7B-289D-43A3-B012-9677F718E411}"/>
                  </a:ext>
                </a:extLst>
              </p:cNvPr>
              <p:cNvSpPr/>
              <p:nvPr/>
            </p:nvSpPr>
            <p:spPr>
              <a:xfrm rot="5400000">
                <a:off x="7016763" y="1203638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926;p49">
                <a:extLst>
                  <a:ext uri="{FF2B5EF4-FFF2-40B4-BE49-F238E27FC236}">
                    <a16:creationId xmlns:a16="http://schemas.microsoft.com/office/drawing/2014/main" id="{ABE2D57D-072B-4624-B94F-D5B8ECCB8F10}"/>
                  </a:ext>
                </a:extLst>
              </p:cNvPr>
              <p:cNvSpPr/>
              <p:nvPr/>
            </p:nvSpPr>
            <p:spPr>
              <a:xfrm rot="5400000">
                <a:off x="7109638" y="1203638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927;p49">
                <a:extLst>
                  <a:ext uri="{FF2B5EF4-FFF2-40B4-BE49-F238E27FC236}">
                    <a16:creationId xmlns:a16="http://schemas.microsoft.com/office/drawing/2014/main" id="{F1987D78-ABF6-46AD-9663-DBE306A5252D}"/>
                  </a:ext>
                </a:extLst>
              </p:cNvPr>
              <p:cNvSpPr/>
              <p:nvPr/>
            </p:nvSpPr>
            <p:spPr>
              <a:xfrm rot="5400000">
                <a:off x="6737788" y="1203638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928;p49">
                <a:extLst>
                  <a:ext uri="{FF2B5EF4-FFF2-40B4-BE49-F238E27FC236}">
                    <a16:creationId xmlns:a16="http://schemas.microsoft.com/office/drawing/2014/main" id="{67ACF070-F677-445C-912E-6D0967E26C53}"/>
                  </a:ext>
                </a:extLst>
              </p:cNvPr>
              <p:cNvSpPr/>
              <p:nvPr/>
            </p:nvSpPr>
            <p:spPr>
              <a:xfrm rot="5400000">
                <a:off x="6830663" y="1203638"/>
                <a:ext cx="3333900" cy="12702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6" name="Google Shape;929;p49">
              <a:extLst>
                <a:ext uri="{FF2B5EF4-FFF2-40B4-BE49-F238E27FC236}">
                  <a16:creationId xmlns:a16="http://schemas.microsoft.com/office/drawing/2014/main" id="{67974655-B2CD-4271-86BF-CBAB5D9C631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24748" t="15290" r="40038"/>
            <a:stretch/>
          </p:blipFill>
          <p:spPr>
            <a:xfrm>
              <a:off x="992145" y="630188"/>
              <a:ext cx="2404800" cy="3859800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FD472F1-AC82-4115-BF8C-57C82D267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303" y="312420"/>
            <a:ext cx="6389695" cy="451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4618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8F4E61-E967-46E8-A5FE-3F22A1EAA35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EB60D22-CE83-4C47-B430-318200F89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232038"/>
              </p:ext>
            </p:extLst>
          </p:nvPr>
        </p:nvGraphicFramePr>
        <p:xfrm>
          <a:off x="57150" y="1796713"/>
          <a:ext cx="9029699" cy="2072640"/>
        </p:xfrm>
        <a:graphic>
          <a:graphicData uri="http://schemas.openxmlformats.org/drawingml/2006/table">
            <a:tbl>
              <a:tblPr firstRow="1" bandRow="1">
                <a:tableStyleId>{C45707F0-DCED-4063-89C2-53E91013C3CF}</a:tableStyleId>
              </a:tblPr>
              <a:tblGrid>
                <a:gridCol w="1032510">
                  <a:extLst>
                    <a:ext uri="{9D8B030D-6E8A-4147-A177-3AD203B41FA5}">
                      <a16:colId xmlns:a16="http://schemas.microsoft.com/office/drawing/2014/main" val="135814345"/>
                    </a:ext>
                  </a:extLst>
                </a:gridCol>
                <a:gridCol w="2339340">
                  <a:extLst>
                    <a:ext uri="{9D8B030D-6E8A-4147-A177-3AD203B41FA5}">
                      <a16:colId xmlns:a16="http://schemas.microsoft.com/office/drawing/2014/main" val="1452358003"/>
                    </a:ext>
                  </a:extLst>
                </a:gridCol>
                <a:gridCol w="3055620">
                  <a:extLst>
                    <a:ext uri="{9D8B030D-6E8A-4147-A177-3AD203B41FA5}">
                      <a16:colId xmlns:a16="http://schemas.microsoft.com/office/drawing/2014/main" val="725454114"/>
                    </a:ext>
                  </a:extLst>
                </a:gridCol>
                <a:gridCol w="2602229">
                  <a:extLst>
                    <a:ext uri="{9D8B030D-6E8A-4147-A177-3AD203B41FA5}">
                      <a16:colId xmlns:a16="http://schemas.microsoft.com/office/drawing/2014/main" val="3498555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Severity (S)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Probability of Occurrence (O) 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Detection (D)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939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meaning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impact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of a 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The probability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that failure will </a:t>
                      </a:r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occur.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failure can be </a:t>
                      </a:r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detected before it causes harm 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403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Scale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negligible impact (</a:t>
                      </a:r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Low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impact)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highly </a:t>
                      </a:r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improbable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effective detection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869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Scale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catastrophic impact (</a:t>
                      </a:r>
                      <a:r>
                        <a:rPr lang="en-US" b="1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Highly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impact)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indicating almost certain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ineffective detection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016733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96A8CC46-AE6B-4EE8-87D5-AFA3B1547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720" y="3390414"/>
            <a:ext cx="422910" cy="4229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FA19E2-0C79-4415-8B28-D528F0BC2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369" y="2833033"/>
            <a:ext cx="408780" cy="4740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F21657-3539-439D-963C-938ABEAC9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291" y="3390414"/>
            <a:ext cx="457715" cy="4610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3168E17-5C15-4363-A223-BEFB749CFBCB}"/>
              </a:ext>
            </a:extLst>
          </p:cNvPr>
          <p:cNvSpPr txBox="1"/>
          <p:nvPr/>
        </p:nvSpPr>
        <p:spPr>
          <a:xfrm>
            <a:off x="3627119" y="538197"/>
            <a:ext cx="1889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 factors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35B2A6D-A72C-4784-9925-6977D6629216}"/>
              </a:ext>
            </a:extLst>
          </p:cNvPr>
          <p:cNvCxnSpPr>
            <a:stCxn id="16" idx="2"/>
            <a:endCxn id="12" idx="0"/>
          </p:cNvCxnSpPr>
          <p:nvPr/>
        </p:nvCxnSpPr>
        <p:spPr>
          <a:xfrm>
            <a:off x="4571999" y="845974"/>
            <a:ext cx="0" cy="950739"/>
          </a:xfrm>
          <a:prstGeom prst="straightConnector1">
            <a:avLst/>
          </a:prstGeom>
          <a:ln>
            <a:solidFill>
              <a:schemeClr val="accent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3C8A39-72D4-4A99-A391-335D7DDAF3A6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1988819" y="692086"/>
            <a:ext cx="1638300" cy="1104626"/>
          </a:xfrm>
          <a:prstGeom prst="straightConnector1">
            <a:avLst/>
          </a:prstGeom>
          <a:ln>
            <a:solidFill>
              <a:schemeClr val="accent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1FF5085-EFEC-4CF1-915A-22AAE54560EE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5516879" y="692086"/>
            <a:ext cx="2103121" cy="1104626"/>
          </a:xfrm>
          <a:prstGeom prst="straightConnector1">
            <a:avLst/>
          </a:prstGeom>
          <a:ln>
            <a:solidFill>
              <a:schemeClr val="accent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4158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7C31B-5E7A-4A34-B2DB-56F554C41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BD6A25-F151-420C-A1B9-322A0643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5ED3ECA-4B97-4747-9D09-AAF04EF1C7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269913"/>
              </p:ext>
            </p:extLst>
          </p:nvPr>
        </p:nvGraphicFramePr>
        <p:xfrm>
          <a:off x="2127885" y="1450242"/>
          <a:ext cx="5210175" cy="2557874"/>
        </p:xfrm>
        <a:graphic>
          <a:graphicData uri="http://schemas.openxmlformats.org/drawingml/2006/table">
            <a:tbl>
              <a:tblPr firstRow="1" firstCol="1" bandRow="1"/>
              <a:tblGrid>
                <a:gridCol w="1373173">
                  <a:extLst>
                    <a:ext uri="{9D8B030D-6E8A-4147-A177-3AD203B41FA5}">
                      <a16:colId xmlns:a16="http://schemas.microsoft.com/office/drawing/2014/main" val="1028456391"/>
                    </a:ext>
                  </a:extLst>
                </a:gridCol>
                <a:gridCol w="1191398">
                  <a:extLst>
                    <a:ext uri="{9D8B030D-6E8A-4147-A177-3AD203B41FA5}">
                      <a16:colId xmlns:a16="http://schemas.microsoft.com/office/drawing/2014/main" val="483310853"/>
                    </a:ext>
                  </a:extLst>
                </a:gridCol>
                <a:gridCol w="2645604">
                  <a:extLst>
                    <a:ext uri="{9D8B030D-6E8A-4147-A177-3AD203B41FA5}">
                      <a16:colId xmlns:a16="http://schemas.microsoft.com/office/drawing/2014/main" val="2616918240"/>
                    </a:ext>
                  </a:extLst>
                </a:gridCol>
              </a:tblGrid>
              <a:tr h="2122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Process number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 name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Potentail Failure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194264"/>
                  </a:ext>
                </a:extLst>
              </a:tr>
              <a:tr h="212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Cover Body</a:t>
                      </a:r>
                      <a:endParaRPr lang="en-US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Inadequate material properties.</a:t>
                      </a:r>
                      <a:endParaRPr lang="en-US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438198"/>
                  </a:ext>
                </a:extLst>
              </a:tr>
              <a:tr h="2122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detergent drawer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en-US" sz="1200" b="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Clogging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377122"/>
                  </a:ext>
                </a:extLst>
              </a:tr>
              <a:tr h="2231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Mold and Mildew Growth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05727"/>
                  </a:ext>
                </a:extLst>
              </a:tr>
              <a:tr h="2122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Door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Leaking Door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907517"/>
                  </a:ext>
                </a:extLst>
              </a:tr>
              <a:tr h="21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Misalignment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285584"/>
                  </a:ext>
                </a:extLst>
              </a:tr>
              <a:tr h="2122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Drum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Drum Doesn't Spin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169563"/>
                  </a:ext>
                </a:extLst>
              </a:tr>
              <a:tr h="21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Loud Noises during Spin Cycle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1371063"/>
                  </a:ext>
                </a:extLst>
              </a:tr>
              <a:tr h="2122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pump </a:t>
                      </a:r>
                      <a:r>
                        <a:rPr lang="en-US" sz="1200" kern="100" dirty="0" err="1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filtter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Closed pump Filter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497660"/>
                  </a:ext>
                </a:extLst>
              </a:tr>
              <a:tr h="21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Leaks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828279"/>
                  </a:ext>
                </a:extLst>
              </a:tr>
              <a:tr h="2122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belt and pully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Belt Damage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599027"/>
                  </a:ext>
                </a:extLst>
              </a:tr>
              <a:tr h="21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Drum Not Spinning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477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5190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2F1039-D418-4800-8720-F7809D6E34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3A9975-5A91-4A4F-B853-1607198F4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89325"/>
              </p:ext>
            </p:extLst>
          </p:nvPr>
        </p:nvGraphicFramePr>
        <p:xfrm>
          <a:off x="720000" y="1116784"/>
          <a:ext cx="4197922" cy="2202753"/>
        </p:xfrm>
        <a:graphic>
          <a:graphicData uri="http://schemas.openxmlformats.org/drawingml/2006/table">
            <a:tbl>
              <a:tblPr firstRow="1" firstCol="1" bandRow="1"/>
              <a:tblGrid>
                <a:gridCol w="1316355">
                  <a:extLst>
                    <a:ext uri="{9D8B030D-6E8A-4147-A177-3AD203B41FA5}">
                      <a16:colId xmlns:a16="http://schemas.microsoft.com/office/drawing/2014/main" val="995414444"/>
                    </a:ext>
                  </a:extLst>
                </a:gridCol>
                <a:gridCol w="2881567">
                  <a:extLst>
                    <a:ext uri="{9D8B030D-6E8A-4147-A177-3AD203B41FA5}">
                      <a16:colId xmlns:a16="http://schemas.microsoft.com/office/drawing/2014/main" val="8415219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Current Control 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377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Cover Body</a:t>
                      </a:r>
                      <a:endParaRPr lang="en-US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Material Defects, using low-quality materials.</a:t>
                      </a:r>
                      <a:endParaRPr lang="en-US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8064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detergent drawer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molds and tooling can wear out which leads to musty.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339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Door</a:t>
                      </a:r>
                      <a:endParaRPr lang="en-US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Water Leakage due to gasket problems.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963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Drum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Welding Defects, incomplete welds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560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pump </a:t>
                      </a:r>
                      <a:r>
                        <a:rPr lang="en-US" sz="1400" kern="100" dirty="0" err="1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filtter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Using low-quality filter materials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572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belt and pully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Lack of effective quality control measures can result in defects in belts and pulleys.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2623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0397FA7-25C5-4D42-9FD5-80AEF5F9F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922" y="1116783"/>
            <a:ext cx="3688080" cy="2202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08EB62-6EF8-40E7-AD88-8F30511568F0}"/>
              </a:ext>
            </a:extLst>
          </p:cNvPr>
          <p:cNvSpPr txBox="1"/>
          <p:nvPr/>
        </p:nvSpPr>
        <p:spPr>
          <a:xfrm>
            <a:off x="1889320" y="3387558"/>
            <a:ext cx="58126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the example:</a:t>
            </a:r>
            <a:br>
              <a:rPr lang="en-US" dirty="0"/>
            </a:br>
            <a:r>
              <a:rPr lang="en-US" dirty="0"/>
              <a:t>S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latin typeface="+mj-lt"/>
                <a:ea typeface="Calibri" panose="020F0502020204030204" pitchFamily="34" charset="0"/>
              </a:rPr>
              <a:t>impact of a failure is </a:t>
            </a:r>
            <a:r>
              <a:rPr lang="en-US" dirty="0">
                <a:sym typeface="Wingdings" panose="05000000000000000000" pitchFamily="2" charset="2"/>
              </a:rPr>
              <a:t>High </a:t>
            </a:r>
            <a:r>
              <a:rPr lang="en-US" dirty="0">
                <a:latin typeface="+mj-lt"/>
                <a:ea typeface="Calibri" panose="020F0502020204030204" pitchFamily="34" charset="0"/>
              </a:rPr>
              <a:t>impact (7)</a:t>
            </a:r>
          </a:p>
          <a:p>
            <a:endParaRPr lang="en-US" dirty="0">
              <a:latin typeface="+mj-lt"/>
              <a:ea typeface="Calibri" panose="020F0502020204030204" pitchFamily="34" charset="0"/>
            </a:endParaRPr>
          </a:p>
          <a:p>
            <a:r>
              <a:rPr lang="en-US" dirty="0">
                <a:latin typeface="+mj-lt"/>
              </a:rPr>
              <a:t>P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dirty="0">
                <a:latin typeface="+mj-lt"/>
                <a:ea typeface="Calibri" panose="020F0502020204030204" pitchFamily="34" charset="0"/>
              </a:rPr>
              <a:t>The probability that failure will occur is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highly </a:t>
            </a:r>
            <a:r>
              <a:rPr lang="en-US" dirty="0">
                <a:latin typeface="+mj-lt"/>
                <a:ea typeface="Calibri" panose="020F0502020204030204" pitchFamily="34" charset="0"/>
              </a:rPr>
              <a:t>improbable (1)</a:t>
            </a:r>
          </a:p>
          <a:p>
            <a:endParaRPr lang="en-US" dirty="0">
              <a:latin typeface="+mj-lt"/>
              <a:ea typeface="Calibri" panose="020F0502020204030204" pitchFamily="34" charset="0"/>
            </a:endParaRPr>
          </a:p>
          <a:p>
            <a:r>
              <a:rPr lang="en-US" dirty="0">
                <a:latin typeface="+mj-lt"/>
                <a:ea typeface="Calibri" panose="020F0502020204030204" pitchFamily="34" charset="0"/>
              </a:rPr>
              <a:t>D</a:t>
            </a:r>
            <a:r>
              <a:rPr lang="en-US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+mj-lt"/>
                <a:ea typeface="Calibri" panose="020F0502020204030204" pitchFamily="34" charset="0"/>
              </a:rPr>
              <a:t>detecting the failure before it causes harm is effective detection (1)</a:t>
            </a:r>
            <a:endParaRPr lang="en-US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F7F896-FD63-42B5-8A52-EC0E2ADFB6E7}"/>
              </a:ext>
            </a:extLst>
          </p:cNvPr>
          <p:cNvSpPr txBox="1"/>
          <p:nvPr/>
        </p:nvSpPr>
        <p:spPr>
          <a:xfrm>
            <a:off x="7269481" y="370947"/>
            <a:ext cx="1813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indicator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Priority Number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5715860-011F-4553-9259-A4745CDCBA29}"/>
              </a:ext>
            </a:extLst>
          </p:cNvPr>
          <p:cNvCxnSpPr>
            <a:stCxn id="9" idx="2"/>
          </p:cNvCxnSpPr>
          <p:nvPr/>
        </p:nvCxnSpPr>
        <p:spPr>
          <a:xfrm flipH="1">
            <a:off x="8168640" y="894167"/>
            <a:ext cx="7621" cy="22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95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3C5CBF-48D5-4A26-807A-10B4815BF537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865039" y="2721371"/>
            <a:ext cx="2390700" cy="364200"/>
          </a:xfrm>
        </p:spPr>
        <p:txBody>
          <a:bodyPr/>
          <a:lstStyle/>
          <a:p>
            <a:r>
              <a:rPr lang="en-US" sz="1200" dirty="0"/>
              <a:t>FBC operating system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FAB17ED-4FB2-438C-8549-F2F655C752A5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1809249" y="2991216"/>
            <a:ext cx="1965801" cy="464434"/>
          </a:xfrm>
        </p:spPr>
        <p:txBody>
          <a:bodyPr/>
          <a:lstStyle/>
          <a:p>
            <a:r>
              <a:rPr lang="en-US" sz="1200" dirty="0">
                <a:latin typeface="Montagu Slab" panose="020B0604020202020204" charset="0"/>
              </a:rPr>
              <a:t>FBC  production line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7AAC6F-FC6B-4D13-9F3A-46374B8CDFF5}"/>
              </a:ext>
            </a:extLst>
          </p:cNvPr>
          <p:cNvSpPr>
            <a:spLocks noGrp="1"/>
          </p:cNvSpPr>
          <p:nvPr>
            <p:ph type="title" idx="4"/>
          </p:nvPr>
        </p:nvSpPr>
        <p:spPr>
          <a:xfrm>
            <a:off x="1915509" y="1985346"/>
            <a:ext cx="2790782" cy="420719"/>
          </a:xfrm>
        </p:spPr>
        <p:txBody>
          <a:bodyPr/>
          <a:lstStyle/>
          <a:p>
            <a:r>
              <a:rPr lang="en-US" sz="1100" dirty="0"/>
              <a:t>•National Industrialization Company   </a:t>
            </a:r>
            <a:br>
              <a:rPr lang="en-US" sz="1100" dirty="0"/>
            </a:br>
            <a:r>
              <a:rPr lang="en-US" sz="1100" dirty="0"/>
              <a:t>        cover body, drum.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8413C46-7669-4D2F-A1CC-BC9DFBD572B3}"/>
              </a:ext>
            </a:extLst>
          </p:cNvPr>
          <p:cNvSpPr>
            <a:spLocks noGrp="1"/>
          </p:cNvSpPr>
          <p:nvPr>
            <p:ph type="title" idx="6"/>
          </p:nvPr>
        </p:nvSpPr>
        <p:spPr>
          <a:xfrm>
            <a:off x="1865039" y="3867485"/>
            <a:ext cx="2390700" cy="364200"/>
          </a:xfrm>
        </p:spPr>
        <p:txBody>
          <a:bodyPr/>
          <a:lstStyle/>
          <a:p>
            <a:r>
              <a:rPr lang="en-US" sz="1200" dirty="0"/>
              <a:t>•Draw Internal parts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7D9C30F-E108-4892-814B-87B337FE711E}"/>
              </a:ext>
            </a:extLst>
          </p:cNvPr>
          <p:cNvSpPr>
            <a:spLocks noGrp="1"/>
          </p:cNvSpPr>
          <p:nvPr>
            <p:ph type="subTitle" idx="7"/>
          </p:nvPr>
        </p:nvSpPr>
        <p:spPr>
          <a:xfrm>
            <a:off x="1739983" y="4227118"/>
            <a:ext cx="2390700" cy="525900"/>
          </a:xfrm>
        </p:spPr>
        <p:txBody>
          <a:bodyPr/>
          <a:lstStyle/>
          <a:p>
            <a:r>
              <a:rPr lang="en-US" sz="1200" dirty="0">
                <a:latin typeface="Montagu Slab" panose="020B0604020202020204" charset="0"/>
              </a:rPr>
              <a:t>• dimensions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AD3C7-9A5B-4A92-B5CD-25FCFB2AC575}"/>
              </a:ext>
            </a:extLst>
          </p:cNvPr>
          <p:cNvSpPr>
            <a:spLocks noGrp="1"/>
          </p:cNvSpPr>
          <p:nvPr>
            <p:ph type="title" idx="8"/>
          </p:nvPr>
        </p:nvSpPr>
        <p:spPr>
          <a:xfrm>
            <a:off x="2194807" y="682369"/>
            <a:ext cx="1048200" cy="713100"/>
          </a:xfrm>
        </p:spPr>
        <p:txBody>
          <a:bodyPr anchor="ctr"/>
          <a:lstStyle/>
          <a:p>
            <a:r>
              <a:rPr lang="en-US" sz="1200" dirty="0"/>
              <a:t>BOM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8AD61E4-D55C-4A11-88E8-726F8A7BD6E9}"/>
              </a:ext>
            </a:extLst>
          </p:cNvPr>
          <p:cNvSpPr>
            <a:spLocks noGrp="1"/>
          </p:cNvSpPr>
          <p:nvPr>
            <p:ph type="title" idx="9"/>
          </p:nvPr>
        </p:nvSpPr>
        <p:spPr>
          <a:xfrm>
            <a:off x="717791" y="1723301"/>
            <a:ext cx="1048200" cy="713100"/>
          </a:xfrm>
        </p:spPr>
        <p:txBody>
          <a:bodyPr anchor="ctr"/>
          <a:lstStyle/>
          <a:p>
            <a:r>
              <a:rPr lang="en-US" sz="1200" dirty="0"/>
              <a:t>companies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621B873E-7B75-4842-9BB1-F1866B1B972E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717791" y="2654359"/>
            <a:ext cx="1048200" cy="713100"/>
          </a:xfrm>
        </p:spPr>
        <p:txBody>
          <a:bodyPr anchor="ctr"/>
          <a:lstStyle/>
          <a:p>
            <a:r>
              <a:rPr lang="en-US" sz="1200" dirty="0"/>
              <a:t>Flow process charts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DA760C0-AE70-4BCE-9959-4D000DB12F13}"/>
              </a:ext>
            </a:extLst>
          </p:cNvPr>
          <p:cNvSpPr>
            <a:spLocks noGrp="1"/>
          </p:cNvSpPr>
          <p:nvPr>
            <p:ph type="title" idx="14"/>
          </p:nvPr>
        </p:nvSpPr>
        <p:spPr>
          <a:xfrm>
            <a:off x="717791" y="3792595"/>
            <a:ext cx="1048200" cy="713100"/>
          </a:xfrm>
        </p:spPr>
        <p:txBody>
          <a:bodyPr anchor="ctr"/>
          <a:lstStyle/>
          <a:p>
            <a:r>
              <a:rPr lang="en-US" sz="1200" dirty="0">
                <a:latin typeface="Montagu Slab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solid works</a:t>
            </a:r>
            <a:endParaRPr lang="en-US" sz="1200" dirty="0">
              <a:latin typeface="Montagu Slab" panose="020B0604020202020204" charset="0"/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D66C2BBC-7061-4A55-8DCB-7612E1F9F88A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414997" y="96290"/>
            <a:ext cx="2873805" cy="606160"/>
          </a:xfrm>
        </p:spPr>
        <p:txBody>
          <a:bodyPr/>
          <a:lstStyle/>
          <a:p>
            <a:r>
              <a:rPr lang="en-US" sz="2800" dirty="0">
                <a:latin typeface="Montagu Slab" panose="020B0604020202020204" charset="0"/>
              </a:rPr>
              <a:t>GP1 Overview</a:t>
            </a:r>
            <a:endParaRPr lang="en-US" sz="2800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2AA2FD0-1DAA-4299-8C5F-1FCCE7F140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17" name="Google Shape;387;p36">
            <a:extLst>
              <a:ext uri="{FF2B5EF4-FFF2-40B4-BE49-F238E27FC236}">
                <a16:creationId xmlns:a16="http://schemas.microsoft.com/office/drawing/2014/main" id="{FEBB7531-2BAE-4DAD-A843-C7DD6855BEB6}"/>
              </a:ext>
            </a:extLst>
          </p:cNvPr>
          <p:cNvSpPr/>
          <p:nvPr/>
        </p:nvSpPr>
        <p:spPr>
          <a:xfrm>
            <a:off x="2217705" y="1149295"/>
            <a:ext cx="1048200" cy="20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87;p36">
            <a:extLst>
              <a:ext uri="{FF2B5EF4-FFF2-40B4-BE49-F238E27FC236}">
                <a16:creationId xmlns:a16="http://schemas.microsoft.com/office/drawing/2014/main" id="{9984731D-5322-43D9-999A-C9BA57899BF6}"/>
              </a:ext>
            </a:extLst>
          </p:cNvPr>
          <p:cNvSpPr/>
          <p:nvPr/>
        </p:nvSpPr>
        <p:spPr>
          <a:xfrm>
            <a:off x="717791" y="3271230"/>
            <a:ext cx="1048200" cy="20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387;p36">
            <a:extLst>
              <a:ext uri="{FF2B5EF4-FFF2-40B4-BE49-F238E27FC236}">
                <a16:creationId xmlns:a16="http://schemas.microsoft.com/office/drawing/2014/main" id="{C4FF1342-F228-4F4B-A983-E38844DCA146}"/>
              </a:ext>
            </a:extLst>
          </p:cNvPr>
          <p:cNvSpPr/>
          <p:nvPr/>
        </p:nvSpPr>
        <p:spPr>
          <a:xfrm>
            <a:off x="704123" y="4304285"/>
            <a:ext cx="1048200" cy="20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387;p36">
            <a:extLst>
              <a:ext uri="{FF2B5EF4-FFF2-40B4-BE49-F238E27FC236}">
                <a16:creationId xmlns:a16="http://schemas.microsoft.com/office/drawing/2014/main" id="{3D614FC7-51A2-4DA4-9D0C-56681CD7563C}"/>
              </a:ext>
            </a:extLst>
          </p:cNvPr>
          <p:cNvSpPr/>
          <p:nvPr/>
        </p:nvSpPr>
        <p:spPr>
          <a:xfrm>
            <a:off x="717791" y="2295062"/>
            <a:ext cx="1048200" cy="20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" name="Google Shape;336;p47">
            <a:extLst>
              <a:ext uri="{FF2B5EF4-FFF2-40B4-BE49-F238E27FC236}">
                <a16:creationId xmlns:a16="http://schemas.microsoft.com/office/drawing/2014/main" id="{6AD16A4A-F921-472B-823F-58C0A18A6AFE}"/>
              </a:ext>
            </a:extLst>
          </p:cNvPr>
          <p:cNvCxnSpPr>
            <a:cxnSpLocks/>
          </p:cNvCxnSpPr>
          <p:nvPr/>
        </p:nvCxnSpPr>
        <p:spPr>
          <a:xfrm>
            <a:off x="414997" y="616688"/>
            <a:ext cx="2825387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8C4B2B94-15D9-411D-BB08-1BF342BCB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842" y="483032"/>
            <a:ext cx="3269367" cy="3789294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6DBF3B0-3035-4F86-8B6D-E5488D09A0EC}"/>
              </a:ext>
            </a:extLst>
          </p:cNvPr>
          <p:cNvCxnSpPr/>
          <p:nvPr/>
        </p:nvCxnSpPr>
        <p:spPr>
          <a:xfrm>
            <a:off x="2020294" y="2292290"/>
            <a:ext cx="19741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4E00051E-C6CB-4445-9635-E64C72282093}"/>
              </a:ext>
            </a:extLst>
          </p:cNvPr>
          <p:cNvCxnSpPr>
            <a:stCxn id="10" idx="3"/>
            <a:endCxn id="23" idx="0"/>
          </p:cNvCxnSpPr>
          <p:nvPr/>
        </p:nvCxnSpPr>
        <p:spPr>
          <a:xfrm flipV="1">
            <a:off x="3243007" y="483032"/>
            <a:ext cx="3548519" cy="555887"/>
          </a:xfrm>
          <a:prstGeom prst="curvedConnector4">
            <a:avLst>
              <a:gd name="adj1" fmla="val 2094"/>
              <a:gd name="adj2" fmla="val 135640"/>
            </a:avLst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8656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26FD07-06E3-45A6-BC11-94245A5F27E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40</a:t>
            </a:fld>
            <a:endParaRPr lang="en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BE543C-17CC-4BAF-AC49-8381546867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835719"/>
              </p:ext>
            </p:extLst>
          </p:nvPr>
        </p:nvGraphicFramePr>
        <p:xfrm>
          <a:off x="1080135" y="676374"/>
          <a:ext cx="6983730" cy="2628366"/>
        </p:xfrm>
        <a:graphic>
          <a:graphicData uri="http://schemas.openxmlformats.org/drawingml/2006/table">
            <a:tbl>
              <a:tblPr firstRow="1" firstCol="1" bandRow="1"/>
              <a:tblGrid>
                <a:gridCol w="5018363">
                  <a:extLst>
                    <a:ext uri="{9D8B030D-6E8A-4147-A177-3AD203B41FA5}">
                      <a16:colId xmlns:a16="http://schemas.microsoft.com/office/drawing/2014/main" val="834667248"/>
                    </a:ext>
                  </a:extLst>
                </a:gridCol>
                <a:gridCol w="541907">
                  <a:extLst>
                    <a:ext uri="{9D8B030D-6E8A-4147-A177-3AD203B41FA5}">
                      <a16:colId xmlns:a16="http://schemas.microsoft.com/office/drawing/2014/main" val="633387644"/>
                    </a:ext>
                  </a:extLst>
                </a:gridCol>
                <a:gridCol w="381625">
                  <a:extLst>
                    <a:ext uri="{9D8B030D-6E8A-4147-A177-3AD203B41FA5}">
                      <a16:colId xmlns:a16="http://schemas.microsoft.com/office/drawing/2014/main" val="1046013374"/>
                    </a:ext>
                  </a:extLst>
                </a:gridCol>
                <a:gridCol w="404522">
                  <a:extLst>
                    <a:ext uri="{9D8B030D-6E8A-4147-A177-3AD203B41FA5}">
                      <a16:colId xmlns:a16="http://schemas.microsoft.com/office/drawing/2014/main" val="3701823367"/>
                    </a:ext>
                  </a:extLst>
                </a:gridCol>
                <a:gridCol w="637313">
                  <a:extLst>
                    <a:ext uri="{9D8B030D-6E8A-4147-A177-3AD203B41FA5}">
                      <a16:colId xmlns:a16="http://schemas.microsoft.com/office/drawing/2014/main" val="2765961588"/>
                    </a:ext>
                  </a:extLst>
                </a:gridCol>
              </a:tblGrid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Corrective Actions 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689482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replace the material</a:t>
                      </a:r>
                      <a:endParaRPr lang="en-US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53068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Quality inspection for the incoming materials.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639580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Machine setup is done by qualified engineer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3431765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Inspect the rubber gasket around the door for any visible cracks  If you find any damage, it may need to be replaced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976622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tighten the screws and ensure that the door closes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618781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Inspect the belt for any signs of damage and replace it if necessary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849322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1F1F1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replace the bearings, Make sure your laundry load is evenly distributed in the drum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9971853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Clean it by removing any sticking objects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2985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Replace any damaged components as needed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146428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replacement belt is needed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726538"/>
                  </a:ext>
                </a:extLst>
              </a:tr>
              <a:tr h="1863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Inspect the belt for any signs of damage and replace it if necessary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606049"/>
                  </a:ext>
                </a:extLst>
              </a:tr>
            </a:tbl>
          </a:graphicData>
        </a:graphic>
      </p:graphicFrame>
      <p:grpSp>
        <p:nvGrpSpPr>
          <p:cNvPr id="6" name="Google Shape;11294;p84">
            <a:extLst>
              <a:ext uri="{FF2B5EF4-FFF2-40B4-BE49-F238E27FC236}">
                <a16:creationId xmlns:a16="http://schemas.microsoft.com/office/drawing/2014/main" id="{B72B2434-E37B-4095-A53B-E409673FBA77}"/>
              </a:ext>
            </a:extLst>
          </p:cNvPr>
          <p:cNvGrpSpPr/>
          <p:nvPr/>
        </p:nvGrpSpPr>
        <p:grpSpPr>
          <a:xfrm>
            <a:off x="2378656" y="3708508"/>
            <a:ext cx="421914" cy="421914"/>
            <a:chOff x="-6354300" y="2757075"/>
            <a:chExt cx="292225" cy="292225"/>
          </a:xfrm>
        </p:grpSpPr>
        <p:sp>
          <p:nvSpPr>
            <p:cNvPr id="7" name="Google Shape;11295;p84">
              <a:extLst>
                <a:ext uri="{FF2B5EF4-FFF2-40B4-BE49-F238E27FC236}">
                  <a16:creationId xmlns:a16="http://schemas.microsoft.com/office/drawing/2014/main" id="{1B022ED9-BE5B-4D95-9412-9C869B812805}"/>
                </a:ext>
              </a:extLst>
            </p:cNvPr>
            <p:cNvSpPr/>
            <p:nvPr/>
          </p:nvSpPr>
          <p:spPr>
            <a:xfrm>
              <a:off x="-6354300" y="2757075"/>
              <a:ext cx="292225" cy="292225"/>
            </a:xfrm>
            <a:custGeom>
              <a:avLst/>
              <a:gdLst/>
              <a:ahLst/>
              <a:cxnLst/>
              <a:rect l="l" t="t" r="r" b="b"/>
              <a:pathLst>
                <a:path w="11689" h="11689" extrusionOk="0">
                  <a:moveTo>
                    <a:pt x="10681" y="4159"/>
                  </a:moveTo>
                  <a:cubicBezTo>
                    <a:pt x="10870" y="4159"/>
                    <a:pt x="11027" y="4316"/>
                    <a:pt x="11027" y="4505"/>
                  </a:cubicBezTo>
                  <a:lnTo>
                    <a:pt x="11027" y="4915"/>
                  </a:lnTo>
                  <a:cubicBezTo>
                    <a:pt x="10901" y="4883"/>
                    <a:pt x="10775" y="4883"/>
                    <a:pt x="10681" y="4883"/>
                  </a:cubicBezTo>
                  <a:lnTo>
                    <a:pt x="9609" y="4883"/>
                  </a:lnTo>
                  <a:lnTo>
                    <a:pt x="9609" y="4190"/>
                  </a:lnTo>
                  <a:lnTo>
                    <a:pt x="10681" y="4190"/>
                  </a:lnTo>
                  <a:lnTo>
                    <a:pt x="10681" y="4159"/>
                  </a:lnTo>
                  <a:close/>
                  <a:moveTo>
                    <a:pt x="2048" y="2773"/>
                  </a:moveTo>
                  <a:lnTo>
                    <a:pt x="2048" y="6207"/>
                  </a:lnTo>
                  <a:lnTo>
                    <a:pt x="662" y="6207"/>
                  </a:lnTo>
                  <a:lnTo>
                    <a:pt x="662" y="3151"/>
                  </a:lnTo>
                  <a:cubicBezTo>
                    <a:pt x="694" y="2930"/>
                    <a:pt x="851" y="2773"/>
                    <a:pt x="1009" y="2773"/>
                  </a:cubicBezTo>
                  <a:close/>
                  <a:moveTo>
                    <a:pt x="8885" y="693"/>
                  </a:moveTo>
                  <a:lnTo>
                    <a:pt x="8885" y="4883"/>
                  </a:lnTo>
                  <a:cubicBezTo>
                    <a:pt x="8538" y="4915"/>
                    <a:pt x="8223" y="5104"/>
                    <a:pt x="8066" y="5419"/>
                  </a:cubicBezTo>
                  <a:lnTo>
                    <a:pt x="7751" y="6049"/>
                  </a:lnTo>
                  <a:cubicBezTo>
                    <a:pt x="7719" y="6175"/>
                    <a:pt x="7593" y="6238"/>
                    <a:pt x="7436" y="6238"/>
                  </a:cubicBezTo>
                  <a:lnTo>
                    <a:pt x="2710" y="6238"/>
                  </a:lnTo>
                  <a:lnTo>
                    <a:pt x="2710" y="693"/>
                  </a:lnTo>
                  <a:close/>
                  <a:moveTo>
                    <a:pt x="10681" y="5513"/>
                  </a:moveTo>
                  <a:cubicBezTo>
                    <a:pt x="10870" y="5513"/>
                    <a:pt x="11027" y="5671"/>
                    <a:pt x="11027" y="5860"/>
                  </a:cubicBezTo>
                  <a:lnTo>
                    <a:pt x="11027" y="10649"/>
                  </a:lnTo>
                  <a:cubicBezTo>
                    <a:pt x="11027" y="10869"/>
                    <a:pt x="10870" y="11027"/>
                    <a:pt x="10681" y="11027"/>
                  </a:cubicBezTo>
                  <a:lnTo>
                    <a:pt x="1009" y="11027"/>
                  </a:lnTo>
                  <a:cubicBezTo>
                    <a:pt x="820" y="11027"/>
                    <a:pt x="662" y="10869"/>
                    <a:pt x="662" y="10649"/>
                  </a:cubicBezTo>
                  <a:lnTo>
                    <a:pt x="662" y="6868"/>
                  </a:lnTo>
                  <a:lnTo>
                    <a:pt x="7436" y="6868"/>
                  </a:lnTo>
                  <a:cubicBezTo>
                    <a:pt x="7845" y="6868"/>
                    <a:pt x="8192" y="6648"/>
                    <a:pt x="8349" y="6333"/>
                  </a:cubicBezTo>
                  <a:lnTo>
                    <a:pt x="8664" y="5703"/>
                  </a:lnTo>
                  <a:cubicBezTo>
                    <a:pt x="8696" y="5576"/>
                    <a:pt x="8822" y="5513"/>
                    <a:pt x="8979" y="5513"/>
                  </a:cubicBezTo>
                  <a:close/>
                  <a:moveTo>
                    <a:pt x="2395" y="0"/>
                  </a:moveTo>
                  <a:cubicBezTo>
                    <a:pt x="2206" y="0"/>
                    <a:pt x="2048" y="158"/>
                    <a:pt x="2048" y="347"/>
                  </a:cubicBezTo>
                  <a:lnTo>
                    <a:pt x="2048" y="2111"/>
                  </a:lnTo>
                  <a:lnTo>
                    <a:pt x="1009" y="2111"/>
                  </a:lnTo>
                  <a:cubicBezTo>
                    <a:pt x="473" y="2111"/>
                    <a:pt x="0" y="2584"/>
                    <a:pt x="0" y="3151"/>
                  </a:cubicBezTo>
                  <a:lnTo>
                    <a:pt x="0" y="10649"/>
                  </a:lnTo>
                  <a:cubicBezTo>
                    <a:pt x="0" y="11216"/>
                    <a:pt x="473" y="11688"/>
                    <a:pt x="1009" y="11688"/>
                  </a:cubicBezTo>
                  <a:lnTo>
                    <a:pt x="10618" y="11688"/>
                  </a:lnTo>
                  <a:cubicBezTo>
                    <a:pt x="11185" y="11688"/>
                    <a:pt x="11657" y="11216"/>
                    <a:pt x="11657" y="10649"/>
                  </a:cubicBezTo>
                  <a:lnTo>
                    <a:pt x="11657" y="4505"/>
                  </a:lnTo>
                  <a:cubicBezTo>
                    <a:pt x="11689" y="3938"/>
                    <a:pt x="11216" y="3466"/>
                    <a:pt x="10681" y="3466"/>
                  </a:cubicBezTo>
                  <a:lnTo>
                    <a:pt x="9609" y="3466"/>
                  </a:lnTo>
                  <a:lnTo>
                    <a:pt x="9609" y="347"/>
                  </a:lnTo>
                  <a:cubicBezTo>
                    <a:pt x="9609" y="158"/>
                    <a:pt x="9452" y="0"/>
                    <a:pt x="926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296;p84">
              <a:extLst>
                <a:ext uri="{FF2B5EF4-FFF2-40B4-BE49-F238E27FC236}">
                  <a16:creationId xmlns:a16="http://schemas.microsoft.com/office/drawing/2014/main" id="{8D619F71-2120-4156-88C8-FF1D2B6F624E}"/>
                </a:ext>
              </a:extLst>
            </p:cNvPr>
            <p:cNvSpPr/>
            <p:nvPr/>
          </p:nvSpPr>
          <p:spPr>
            <a:xfrm>
              <a:off x="-6268450" y="2790150"/>
              <a:ext cx="119750" cy="18125"/>
            </a:xfrm>
            <a:custGeom>
              <a:avLst/>
              <a:gdLst/>
              <a:ahLst/>
              <a:cxnLst/>
              <a:rect l="l" t="t" r="r" b="b"/>
              <a:pathLst>
                <a:path w="4790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99"/>
                    <a:pt x="158" y="725"/>
                    <a:pt x="347" y="725"/>
                  </a:cubicBezTo>
                  <a:lnTo>
                    <a:pt x="4443" y="725"/>
                  </a:lnTo>
                  <a:cubicBezTo>
                    <a:pt x="4632" y="725"/>
                    <a:pt x="4789" y="567"/>
                    <a:pt x="4789" y="347"/>
                  </a:cubicBez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297;p84">
              <a:extLst>
                <a:ext uri="{FF2B5EF4-FFF2-40B4-BE49-F238E27FC236}">
                  <a16:creationId xmlns:a16="http://schemas.microsoft.com/office/drawing/2014/main" id="{895948BD-650E-4904-879E-4147DFB2DC17}"/>
                </a:ext>
              </a:extLst>
            </p:cNvPr>
            <p:cNvSpPr/>
            <p:nvPr/>
          </p:nvSpPr>
          <p:spPr>
            <a:xfrm>
              <a:off x="-6268450" y="2825600"/>
              <a:ext cx="119750" cy="18125"/>
            </a:xfrm>
            <a:custGeom>
              <a:avLst/>
              <a:gdLst/>
              <a:ahLst/>
              <a:cxnLst/>
              <a:rect l="l" t="t" r="r" b="b"/>
              <a:pathLst>
                <a:path w="4790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99"/>
                    <a:pt x="158" y="725"/>
                    <a:pt x="347" y="725"/>
                  </a:cubicBezTo>
                  <a:lnTo>
                    <a:pt x="4443" y="725"/>
                  </a:lnTo>
                  <a:cubicBezTo>
                    <a:pt x="4632" y="725"/>
                    <a:pt x="4789" y="567"/>
                    <a:pt x="4789" y="347"/>
                  </a:cubicBez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298;p84">
              <a:extLst>
                <a:ext uri="{FF2B5EF4-FFF2-40B4-BE49-F238E27FC236}">
                  <a16:creationId xmlns:a16="http://schemas.microsoft.com/office/drawing/2014/main" id="{4C63322A-25F9-4B27-9505-F44659DB1151}"/>
                </a:ext>
              </a:extLst>
            </p:cNvPr>
            <p:cNvSpPr/>
            <p:nvPr/>
          </p:nvSpPr>
          <p:spPr>
            <a:xfrm>
              <a:off x="-6268450" y="2860250"/>
              <a:ext cx="119750" cy="17350"/>
            </a:xfrm>
            <a:custGeom>
              <a:avLst/>
              <a:gdLst/>
              <a:ahLst/>
              <a:cxnLst/>
              <a:rect l="l" t="t" r="r" b="b"/>
              <a:pathLst>
                <a:path w="4790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4443" y="693"/>
                  </a:lnTo>
                  <a:cubicBezTo>
                    <a:pt x="4632" y="693"/>
                    <a:pt x="4789" y="536"/>
                    <a:pt x="4789" y="347"/>
                  </a:cubicBezTo>
                  <a:cubicBezTo>
                    <a:pt x="4789" y="158"/>
                    <a:pt x="4632" y="0"/>
                    <a:pt x="444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B839B0-D57E-44C5-912F-3A086DC9574F}"/>
              </a:ext>
            </a:extLst>
          </p:cNvPr>
          <p:cNvCxnSpPr>
            <a:cxnSpLocks/>
          </p:cNvCxnSpPr>
          <p:nvPr/>
        </p:nvCxnSpPr>
        <p:spPr>
          <a:xfrm>
            <a:off x="2933726" y="4039281"/>
            <a:ext cx="1253711" cy="0"/>
          </a:xfrm>
          <a:prstGeom prst="straightConnector1">
            <a:avLst/>
          </a:prstGeom>
          <a:ln w="12700">
            <a:solidFill>
              <a:srgbClr val="5F7D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F4B09AE-C548-41D3-AB68-43146E9E93B9}"/>
              </a:ext>
            </a:extLst>
          </p:cNvPr>
          <p:cNvSpPr/>
          <p:nvPr/>
        </p:nvSpPr>
        <p:spPr>
          <a:xfrm>
            <a:off x="1226820" y="3336737"/>
            <a:ext cx="68961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500"/>
              </a:spcBef>
              <a:spcAft>
                <a:spcPts val="15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Priority Number, </a:t>
            </a:r>
            <a:r>
              <a:rPr lang="en-US" dirty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RPN = Severity (S) x Probability of Occurrence (O) x Detection (D)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4AF496-269B-4E45-BD83-357C43630E90}"/>
              </a:ext>
            </a:extLst>
          </p:cNvPr>
          <p:cNvSpPr txBox="1"/>
          <p:nvPr/>
        </p:nvSpPr>
        <p:spPr>
          <a:xfrm>
            <a:off x="2861115" y="3728633"/>
            <a:ext cx="1410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Positive result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2A997C-1804-4CA6-AD33-200E4B4FD686}"/>
              </a:ext>
            </a:extLst>
          </p:cNvPr>
          <p:cNvSpPr/>
          <p:nvPr/>
        </p:nvSpPr>
        <p:spPr>
          <a:xfrm>
            <a:off x="4260048" y="3725762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RPN </a:t>
            </a:r>
            <a:r>
              <a:rPr lang="en-US" b="1" dirty="0">
                <a:solidFill>
                  <a:srgbClr val="3399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reduced</a:t>
            </a:r>
            <a:br>
              <a:rPr lang="en-US" b="1" dirty="0">
                <a:solidFill>
                  <a:srgbClr val="3399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3399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b="1" dirty="0">
                <a:solidFill>
                  <a:srgbClr val="66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  <a:r>
              <a:rPr lang="en-US" b="1" dirty="0">
                <a:solidFill>
                  <a:srgbClr val="3399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66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b="1" dirty="0">
                <a:solidFill>
                  <a:srgbClr val="66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rate 4</a:t>
            </a:r>
            <a:endParaRPr lang="en-US" b="1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854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3A682-E52F-4D3B-8351-F8D3E1B1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B8F9A1-4939-4AD1-8ACB-6EB9B23937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41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D6E726-34D3-40D8-9943-14BA0622D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836" y="414347"/>
            <a:ext cx="5572214" cy="428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2461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7101B-1B01-416E-AD04-4509DFC2B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613" y="500641"/>
            <a:ext cx="2853780" cy="743695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0F4CDD-2B46-4780-ABE8-87CC67FBDA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42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3F0F8A-E50F-432D-AF87-7B0AF82C3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73" y="1998981"/>
            <a:ext cx="2419688" cy="22720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E36845-AD21-4F5E-A1B6-E55BCA09C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320" y="2312231"/>
            <a:ext cx="1851295" cy="18258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E54E0A-50AF-4EF7-8836-2BB5F9D7B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1531" y="2294184"/>
            <a:ext cx="1860938" cy="18438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0C3DBA-9DC4-4CE2-B85D-A128B17482D8}"/>
              </a:ext>
            </a:extLst>
          </p:cNvPr>
          <p:cNvSpPr/>
          <p:nvPr/>
        </p:nvSpPr>
        <p:spPr>
          <a:xfrm>
            <a:off x="5944134" y="4271011"/>
            <a:ext cx="29097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strong basis for the establishment </a:t>
            </a:r>
          </a:p>
        </p:txBody>
      </p:sp>
      <p:sp>
        <p:nvSpPr>
          <p:cNvPr id="12" name="Plus Sign 11">
            <a:extLst>
              <a:ext uri="{FF2B5EF4-FFF2-40B4-BE49-F238E27FC236}">
                <a16:creationId xmlns:a16="http://schemas.microsoft.com/office/drawing/2014/main" id="{E1012D74-F9D5-47E8-85FF-C10C4D42835A}"/>
              </a:ext>
            </a:extLst>
          </p:cNvPr>
          <p:cNvSpPr/>
          <p:nvPr/>
        </p:nvSpPr>
        <p:spPr>
          <a:xfrm>
            <a:off x="2801433" y="2956560"/>
            <a:ext cx="670560" cy="67056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oogle Shape;1911;p72">
            <a:extLst>
              <a:ext uri="{FF2B5EF4-FFF2-40B4-BE49-F238E27FC236}">
                <a16:creationId xmlns:a16="http://schemas.microsoft.com/office/drawing/2014/main" id="{F659E7E9-65A0-4ED7-9C9C-55F1D0886BC9}"/>
              </a:ext>
            </a:extLst>
          </p:cNvPr>
          <p:cNvGrpSpPr/>
          <p:nvPr/>
        </p:nvGrpSpPr>
        <p:grpSpPr>
          <a:xfrm>
            <a:off x="5944134" y="2903220"/>
            <a:ext cx="555726" cy="688777"/>
            <a:chOff x="5083925" y="2066350"/>
            <a:chExt cx="28825" cy="41550"/>
          </a:xfrm>
          <a:solidFill>
            <a:schemeClr val="bg2">
              <a:lumMod val="50000"/>
            </a:schemeClr>
          </a:solidFill>
        </p:grpSpPr>
        <p:sp>
          <p:nvSpPr>
            <p:cNvPr id="14" name="Google Shape;1912;p72">
              <a:extLst>
                <a:ext uri="{FF2B5EF4-FFF2-40B4-BE49-F238E27FC236}">
                  <a16:creationId xmlns:a16="http://schemas.microsoft.com/office/drawing/2014/main" id="{3C077C91-4749-4950-ADEE-69A1575193E2}"/>
                </a:ext>
              </a:extLst>
            </p:cNvPr>
            <p:cNvSpPr/>
            <p:nvPr/>
          </p:nvSpPr>
          <p:spPr>
            <a:xfrm>
              <a:off x="5084050" y="2066350"/>
              <a:ext cx="28700" cy="41550"/>
            </a:xfrm>
            <a:custGeom>
              <a:avLst/>
              <a:gdLst/>
              <a:ahLst/>
              <a:cxnLst/>
              <a:rect l="l" t="t" r="r" b="b"/>
              <a:pathLst>
                <a:path w="1148" h="1662" extrusionOk="0">
                  <a:moveTo>
                    <a:pt x="52" y="1"/>
                  </a:moveTo>
                  <a:cubicBezTo>
                    <a:pt x="27" y="1"/>
                    <a:pt x="0" y="24"/>
                    <a:pt x="0" y="56"/>
                  </a:cubicBezTo>
                  <a:lnTo>
                    <a:pt x="0" y="200"/>
                  </a:lnTo>
                  <a:cubicBezTo>
                    <a:pt x="0" y="243"/>
                    <a:pt x="22" y="279"/>
                    <a:pt x="51" y="308"/>
                  </a:cubicBezTo>
                  <a:lnTo>
                    <a:pt x="700" y="791"/>
                  </a:lnTo>
                  <a:cubicBezTo>
                    <a:pt x="729" y="813"/>
                    <a:pt x="729" y="849"/>
                    <a:pt x="700" y="871"/>
                  </a:cubicBezTo>
                  <a:lnTo>
                    <a:pt x="51" y="1354"/>
                  </a:lnTo>
                  <a:cubicBezTo>
                    <a:pt x="22" y="1383"/>
                    <a:pt x="0" y="1419"/>
                    <a:pt x="0" y="1462"/>
                  </a:cubicBezTo>
                  <a:lnTo>
                    <a:pt x="0" y="1613"/>
                  </a:lnTo>
                  <a:cubicBezTo>
                    <a:pt x="0" y="1639"/>
                    <a:pt x="26" y="1661"/>
                    <a:pt x="51" y="1661"/>
                  </a:cubicBezTo>
                  <a:cubicBezTo>
                    <a:pt x="61" y="1661"/>
                    <a:pt x="71" y="1658"/>
                    <a:pt x="80" y="1649"/>
                  </a:cubicBezTo>
                  <a:lnTo>
                    <a:pt x="1111" y="878"/>
                  </a:lnTo>
                  <a:cubicBezTo>
                    <a:pt x="1147" y="856"/>
                    <a:pt x="1147" y="806"/>
                    <a:pt x="1111" y="784"/>
                  </a:cubicBezTo>
                  <a:lnTo>
                    <a:pt x="80" y="12"/>
                  </a:lnTo>
                  <a:cubicBezTo>
                    <a:pt x="72" y="4"/>
                    <a:pt x="62" y="1"/>
                    <a:pt x="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913;p72">
              <a:extLst>
                <a:ext uri="{FF2B5EF4-FFF2-40B4-BE49-F238E27FC236}">
                  <a16:creationId xmlns:a16="http://schemas.microsoft.com/office/drawing/2014/main" id="{77183DB4-A666-4A46-82FE-571BE264232B}"/>
                </a:ext>
              </a:extLst>
            </p:cNvPr>
            <p:cNvSpPr/>
            <p:nvPr/>
          </p:nvSpPr>
          <p:spPr>
            <a:xfrm>
              <a:off x="5083925" y="2081325"/>
              <a:ext cx="8800" cy="11600"/>
            </a:xfrm>
            <a:custGeom>
              <a:avLst/>
              <a:gdLst/>
              <a:ahLst/>
              <a:cxnLst/>
              <a:rect l="l" t="t" r="r" b="b"/>
              <a:pathLst>
                <a:path w="352" h="464" extrusionOk="0">
                  <a:moveTo>
                    <a:pt x="53" y="0"/>
                  </a:moveTo>
                  <a:cubicBezTo>
                    <a:pt x="25" y="0"/>
                    <a:pt x="0" y="24"/>
                    <a:pt x="5" y="55"/>
                  </a:cubicBezTo>
                  <a:lnTo>
                    <a:pt x="5" y="416"/>
                  </a:lnTo>
                  <a:cubicBezTo>
                    <a:pt x="5" y="442"/>
                    <a:pt x="31" y="464"/>
                    <a:pt x="56" y="464"/>
                  </a:cubicBezTo>
                  <a:cubicBezTo>
                    <a:pt x="66" y="464"/>
                    <a:pt x="76" y="460"/>
                    <a:pt x="85" y="452"/>
                  </a:cubicBezTo>
                  <a:lnTo>
                    <a:pt x="323" y="279"/>
                  </a:lnTo>
                  <a:cubicBezTo>
                    <a:pt x="352" y="257"/>
                    <a:pt x="352" y="207"/>
                    <a:pt x="323" y="185"/>
                  </a:cubicBezTo>
                  <a:lnTo>
                    <a:pt x="85" y="12"/>
                  </a:lnTo>
                  <a:cubicBezTo>
                    <a:pt x="75" y="4"/>
                    <a:pt x="63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0D3AA92-AD09-403F-9A58-16F3D7A9A8CA}"/>
              </a:ext>
            </a:extLst>
          </p:cNvPr>
          <p:cNvCxnSpPr/>
          <p:nvPr/>
        </p:nvCxnSpPr>
        <p:spPr>
          <a:xfrm>
            <a:off x="762000" y="1135380"/>
            <a:ext cx="27099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2774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A98FB-0110-4CDF-B5B1-BC37427720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43</a:t>
            </a:fld>
            <a:endParaRPr lang="en"/>
          </a:p>
        </p:txBody>
      </p:sp>
      <p:grpSp>
        <p:nvGrpSpPr>
          <p:cNvPr id="36" name="Google Shape;8808;p76">
            <a:extLst>
              <a:ext uri="{FF2B5EF4-FFF2-40B4-BE49-F238E27FC236}">
                <a16:creationId xmlns:a16="http://schemas.microsoft.com/office/drawing/2014/main" id="{5F06D36D-AE25-446B-89E2-9A2F0DACDDE2}"/>
              </a:ext>
            </a:extLst>
          </p:cNvPr>
          <p:cNvGrpSpPr/>
          <p:nvPr/>
        </p:nvGrpSpPr>
        <p:grpSpPr>
          <a:xfrm>
            <a:off x="3698514" y="3368041"/>
            <a:ext cx="2008866" cy="1070658"/>
            <a:chOff x="3913765" y="3641905"/>
            <a:chExt cx="1522805" cy="750560"/>
          </a:xfrm>
        </p:grpSpPr>
        <p:grpSp>
          <p:nvGrpSpPr>
            <p:cNvPr id="37" name="Google Shape;8809;p76">
              <a:extLst>
                <a:ext uri="{FF2B5EF4-FFF2-40B4-BE49-F238E27FC236}">
                  <a16:creationId xmlns:a16="http://schemas.microsoft.com/office/drawing/2014/main" id="{6CD97916-E935-42FC-B740-4EF0D1D160EB}"/>
                </a:ext>
              </a:extLst>
            </p:cNvPr>
            <p:cNvGrpSpPr/>
            <p:nvPr/>
          </p:nvGrpSpPr>
          <p:grpSpPr>
            <a:xfrm>
              <a:off x="3913765" y="3997002"/>
              <a:ext cx="1522805" cy="395463"/>
              <a:chOff x="3913765" y="3997002"/>
              <a:chExt cx="1522805" cy="395463"/>
            </a:xfrm>
          </p:grpSpPr>
          <p:grpSp>
            <p:nvGrpSpPr>
              <p:cNvPr id="43" name="Google Shape;8810;p76">
                <a:extLst>
                  <a:ext uri="{FF2B5EF4-FFF2-40B4-BE49-F238E27FC236}">
                    <a16:creationId xmlns:a16="http://schemas.microsoft.com/office/drawing/2014/main" id="{F41DE720-49B7-4921-89E5-F46F306DD936}"/>
                  </a:ext>
                </a:extLst>
              </p:cNvPr>
              <p:cNvGrpSpPr/>
              <p:nvPr/>
            </p:nvGrpSpPr>
            <p:grpSpPr>
              <a:xfrm>
                <a:off x="3913765" y="4138659"/>
                <a:ext cx="507602" cy="253806"/>
                <a:chOff x="3913765" y="4138659"/>
                <a:chExt cx="507602" cy="253806"/>
              </a:xfrm>
            </p:grpSpPr>
            <p:sp>
              <p:nvSpPr>
                <p:cNvPr id="50" name="Google Shape;8811;p76">
                  <a:extLst>
                    <a:ext uri="{FF2B5EF4-FFF2-40B4-BE49-F238E27FC236}">
                      <a16:creationId xmlns:a16="http://schemas.microsoft.com/office/drawing/2014/main" id="{870C34B3-C7AA-4AD3-B319-4B7335A0C5D3}"/>
                    </a:ext>
                  </a:extLst>
                </p:cNvPr>
                <p:cNvSpPr/>
                <p:nvPr/>
              </p:nvSpPr>
              <p:spPr>
                <a:xfrm>
                  <a:off x="3913765" y="4138659"/>
                  <a:ext cx="507602" cy="50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9502" fill="none" extrusionOk="0">
                      <a:moveTo>
                        <a:pt x="95011" y="1"/>
                      </a:moveTo>
                      <a:lnTo>
                        <a:pt x="23755" y="1"/>
                      </a:lnTo>
                      <a:lnTo>
                        <a:pt x="1" y="9501"/>
                      </a:lnTo>
                      <a:lnTo>
                        <a:pt x="95011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8812;p76">
                  <a:extLst>
                    <a:ext uri="{FF2B5EF4-FFF2-40B4-BE49-F238E27FC236}">
                      <a16:creationId xmlns:a16="http://schemas.microsoft.com/office/drawing/2014/main" id="{D2D9D7BF-B3C8-44E4-9B96-338D63A83A51}"/>
                    </a:ext>
                  </a:extLst>
                </p:cNvPr>
                <p:cNvSpPr/>
                <p:nvPr/>
              </p:nvSpPr>
              <p:spPr>
                <a:xfrm>
                  <a:off x="3913765" y="4189418"/>
                  <a:ext cx="507602" cy="203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38006" fill="none" extrusionOk="0">
                      <a:moveTo>
                        <a:pt x="1" y="0"/>
                      </a:moveTo>
                      <a:lnTo>
                        <a:pt x="1" y="38005"/>
                      </a:lnTo>
                      <a:lnTo>
                        <a:pt x="95011" y="38005"/>
                      </a:lnTo>
                      <a:lnTo>
                        <a:pt x="95011" y="38005"/>
                      </a:lnTo>
                      <a:lnTo>
                        <a:pt x="95011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/>
                    <a:t>     </a:t>
                  </a:r>
                  <a:endParaRPr/>
                </a:p>
              </p:txBody>
            </p:sp>
          </p:grpSp>
          <p:grpSp>
            <p:nvGrpSpPr>
              <p:cNvPr id="44" name="Google Shape;8813;p76">
                <a:extLst>
                  <a:ext uri="{FF2B5EF4-FFF2-40B4-BE49-F238E27FC236}">
                    <a16:creationId xmlns:a16="http://schemas.microsoft.com/office/drawing/2014/main" id="{E2AB05F0-C8D3-48B1-A4C3-33C93869E8E5}"/>
                  </a:ext>
                </a:extLst>
              </p:cNvPr>
              <p:cNvGrpSpPr/>
              <p:nvPr/>
            </p:nvGrpSpPr>
            <p:grpSpPr>
              <a:xfrm>
                <a:off x="4421361" y="3997002"/>
                <a:ext cx="507618" cy="395463"/>
                <a:chOff x="4421361" y="3997002"/>
                <a:chExt cx="507618" cy="395463"/>
              </a:xfrm>
            </p:grpSpPr>
            <p:sp>
              <p:nvSpPr>
                <p:cNvPr id="48" name="Google Shape;8814;p76">
                  <a:extLst>
                    <a:ext uri="{FF2B5EF4-FFF2-40B4-BE49-F238E27FC236}">
                      <a16:creationId xmlns:a16="http://schemas.microsoft.com/office/drawing/2014/main" id="{E75E27C2-B026-49F3-988E-77961E3EDCAC}"/>
                    </a:ext>
                  </a:extLst>
                </p:cNvPr>
                <p:cNvSpPr/>
                <p:nvPr/>
              </p:nvSpPr>
              <p:spPr>
                <a:xfrm>
                  <a:off x="4421361" y="3997002"/>
                  <a:ext cx="507618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9501" fill="none" extrusionOk="0">
                      <a:moveTo>
                        <a:pt x="71260" y="0"/>
                      </a:moveTo>
                      <a:lnTo>
                        <a:pt x="23755" y="0"/>
                      </a:lnTo>
                      <a:lnTo>
                        <a:pt x="0" y="9501"/>
                      </a:lnTo>
                      <a:lnTo>
                        <a:pt x="95014" y="9501"/>
                      </a:lnTo>
                      <a:close/>
                    </a:path>
                  </a:pathLst>
                </a:custGeom>
                <a:noFill/>
                <a:ln w="9525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8815;p76">
                  <a:extLst>
                    <a:ext uri="{FF2B5EF4-FFF2-40B4-BE49-F238E27FC236}">
                      <a16:creationId xmlns:a16="http://schemas.microsoft.com/office/drawing/2014/main" id="{A7858D1C-23AE-4539-87E9-CAD25B41482E}"/>
                    </a:ext>
                  </a:extLst>
                </p:cNvPr>
                <p:cNvSpPr/>
                <p:nvPr/>
              </p:nvSpPr>
              <p:spPr>
                <a:xfrm>
                  <a:off x="4421361" y="4047756"/>
                  <a:ext cx="507618" cy="3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64522" fill="none" extrusionOk="0">
                      <a:moveTo>
                        <a:pt x="0" y="1"/>
                      </a:moveTo>
                      <a:lnTo>
                        <a:pt x="0" y="64521"/>
                      </a:lnTo>
                      <a:lnTo>
                        <a:pt x="95014" y="64521"/>
                      </a:lnTo>
                      <a:lnTo>
                        <a:pt x="95014" y="35846"/>
                      </a:lnTo>
                      <a:lnTo>
                        <a:pt x="95014" y="35846"/>
                      </a:lnTo>
                      <a:lnTo>
                        <a:pt x="95014" y="26286"/>
                      </a:lnTo>
                      <a:lnTo>
                        <a:pt x="9501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5" name="Google Shape;8816;p76">
                <a:extLst>
                  <a:ext uri="{FF2B5EF4-FFF2-40B4-BE49-F238E27FC236}">
                    <a16:creationId xmlns:a16="http://schemas.microsoft.com/office/drawing/2014/main" id="{3FC972F4-36D9-4CAF-93EA-4C59B1874033}"/>
                  </a:ext>
                </a:extLst>
              </p:cNvPr>
              <p:cNvGrpSpPr/>
              <p:nvPr/>
            </p:nvGrpSpPr>
            <p:grpSpPr>
              <a:xfrm>
                <a:off x="4928973" y="4189418"/>
                <a:ext cx="507596" cy="203047"/>
                <a:chOff x="4928973" y="4189418"/>
                <a:chExt cx="507596" cy="203047"/>
              </a:xfrm>
            </p:grpSpPr>
            <p:sp>
              <p:nvSpPr>
                <p:cNvPr id="46" name="Google Shape;8817;p76">
                  <a:extLst>
                    <a:ext uri="{FF2B5EF4-FFF2-40B4-BE49-F238E27FC236}">
                      <a16:creationId xmlns:a16="http://schemas.microsoft.com/office/drawing/2014/main" id="{B0535292-0E72-4117-8DA7-F53A8160F009}"/>
                    </a:ext>
                  </a:extLst>
                </p:cNvPr>
                <p:cNvSpPr/>
                <p:nvPr/>
              </p:nvSpPr>
              <p:spPr>
                <a:xfrm>
                  <a:off x="4928973" y="4189418"/>
                  <a:ext cx="507596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9501" fill="none" extrusionOk="0">
                      <a:moveTo>
                        <a:pt x="95011" y="9501"/>
                      </a:moveTo>
                      <a:lnTo>
                        <a:pt x="71260" y="0"/>
                      </a:lnTo>
                      <a:lnTo>
                        <a:pt x="0" y="0"/>
                      </a:lnTo>
                      <a:lnTo>
                        <a:pt x="0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" name="Google Shape;8818;p76">
                  <a:extLst>
                    <a:ext uri="{FF2B5EF4-FFF2-40B4-BE49-F238E27FC236}">
                      <a16:creationId xmlns:a16="http://schemas.microsoft.com/office/drawing/2014/main" id="{DDFF99DB-C17F-44E9-9AB4-9D9D6FCC6804}"/>
                    </a:ext>
                  </a:extLst>
                </p:cNvPr>
                <p:cNvSpPr/>
                <p:nvPr/>
              </p:nvSpPr>
              <p:spPr>
                <a:xfrm>
                  <a:off x="4928973" y="4240172"/>
                  <a:ext cx="507596" cy="152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28506" fill="none" extrusionOk="0">
                      <a:moveTo>
                        <a:pt x="0" y="28505"/>
                      </a:moveTo>
                      <a:lnTo>
                        <a:pt x="0" y="28505"/>
                      </a:lnTo>
                      <a:lnTo>
                        <a:pt x="95011" y="28505"/>
                      </a:lnTo>
                      <a:lnTo>
                        <a:pt x="9501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8" name="Google Shape;8819;p76">
              <a:extLst>
                <a:ext uri="{FF2B5EF4-FFF2-40B4-BE49-F238E27FC236}">
                  <a16:creationId xmlns:a16="http://schemas.microsoft.com/office/drawing/2014/main" id="{C78F51A4-6352-4210-9734-7A9F80470A33}"/>
                </a:ext>
              </a:extLst>
            </p:cNvPr>
            <p:cNvGrpSpPr/>
            <p:nvPr/>
          </p:nvGrpSpPr>
          <p:grpSpPr>
            <a:xfrm>
              <a:off x="4482186" y="3641905"/>
              <a:ext cx="397605" cy="349784"/>
              <a:chOff x="2906375" y="1159725"/>
              <a:chExt cx="1860575" cy="1636800"/>
            </a:xfrm>
          </p:grpSpPr>
          <p:sp>
            <p:nvSpPr>
              <p:cNvPr id="39" name="Google Shape;8820;p76">
                <a:extLst>
                  <a:ext uri="{FF2B5EF4-FFF2-40B4-BE49-F238E27FC236}">
                    <a16:creationId xmlns:a16="http://schemas.microsoft.com/office/drawing/2014/main" id="{49A8B40C-900B-4037-A289-87F213F91572}"/>
                  </a:ext>
                </a:extLst>
              </p:cNvPr>
              <p:cNvSpPr/>
              <p:nvPr/>
            </p:nvSpPr>
            <p:spPr>
              <a:xfrm>
                <a:off x="2906375" y="1159725"/>
                <a:ext cx="1860575" cy="1320800"/>
              </a:xfrm>
              <a:custGeom>
                <a:avLst/>
                <a:gdLst/>
                <a:ahLst/>
                <a:cxnLst/>
                <a:rect l="l" t="t" r="r" b="b"/>
                <a:pathLst>
                  <a:path w="74423" h="52832" fill="none" extrusionOk="0">
                    <a:moveTo>
                      <a:pt x="74300" y="9469"/>
                    </a:moveTo>
                    <a:cubicBezTo>
                      <a:pt x="74046" y="6953"/>
                      <a:pt x="72972" y="4566"/>
                      <a:pt x="71233" y="2899"/>
                    </a:cubicBezTo>
                    <a:cubicBezTo>
                      <a:pt x="71029" y="2682"/>
                      <a:pt x="70807" y="2484"/>
                      <a:pt x="70569" y="2305"/>
                    </a:cubicBezTo>
                    <a:cubicBezTo>
                      <a:pt x="70326" y="2123"/>
                      <a:pt x="70133" y="1933"/>
                      <a:pt x="69847" y="1767"/>
                    </a:cubicBezTo>
                    <a:cubicBezTo>
                      <a:pt x="69576" y="1596"/>
                      <a:pt x="69301" y="1435"/>
                      <a:pt x="69030" y="1280"/>
                    </a:cubicBezTo>
                    <a:cubicBezTo>
                      <a:pt x="68792" y="1159"/>
                      <a:pt x="68599" y="1084"/>
                      <a:pt x="68385" y="985"/>
                    </a:cubicBezTo>
                    <a:cubicBezTo>
                      <a:pt x="67280" y="522"/>
                      <a:pt x="66290" y="276"/>
                      <a:pt x="65270" y="188"/>
                    </a:cubicBezTo>
                    <a:cubicBezTo>
                      <a:pt x="63260" y="1"/>
                      <a:pt x="61470" y="332"/>
                      <a:pt x="60001" y="803"/>
                    </a:cubicBezTo>
                    <a:cubicBezTo>
                      <a:pt x="58778" y="1194"/>
                      <a:pt x="57603" y="1727"/>
                      <a:pt x="56500" y="2385"/>
                    </a:cubicBezTo>
                    <a:cubicBezTo>
                      <a:pt x="56396" y="1617"/>
                      <a:pt x="56273" y="1012"/>
                      <a:pt x="56179" y="613"/>
                    </a:cubicBezTo>
                    <a:cubicBezTo>
                      <a:pt x="56104" y="298"/>
                      <a:pt x="55821" y="73"/>
                      <a:pt x="55497" y="78"/>
                    </a:cubicBezTo>
                    <a:lnTo>
                      <a:pt x="38984" y="255"/>
                    </a:lnTo>
                    <a:lnTo>
                      <a:pt x="35208" y="295"/>
                    </a:lnTo>
                    <a:lnTo>
                      <a:pt x="18696" y="472"/>
                    </a:lnTo>
                    <a:cubicBezTo>
                      <a:pt x="18370" y="474"/>
                      <a:pt x="18091" y="704"/>
                      <a:pt x="18027" y="1023"/>
                    </a:cubicBezTo>
                    <a:cubicBezTo>
                      <a:pt x="17941" y="1422"/>
                      <a:pt x="17829" y="2026"/>
                      <a:pt x="17741" y="2800"/>
                    </a:cubicBezTo>
                    <a:cubicBezTo>
                      <a:pt x="16625" y="2163"/>
                      <a:pt x="15439" y="1657"/>
                      <a:pt x="14211" y="1290"/>
                    </a:cubicBezTo>
                    <a:cubicBezTo>
                      <a:pt x="12731" y="854"/>
                      <a:pt x="10935" y="560"/>
                      <a:pt x="8931" y="790"/>
                    </a:cubicBezTo>
                    <a:cubicBezTo>
                      <a:pt x="7908" y="900"/>
                      <a:pt x="6923" y="1167"/>
                      <a:pt x="5832" y="1652"/>
                    </a:cubicBezTo>
                    <a:cubicBezTo>
                      <a:pt x="5620" y="1756"/>
                      <a:pt x="5427" y="1839"/>
                      <a:pt x="5192" y="1965"/>
                    </a:cubicBezTo>
                    <a:cubicBezTo>
                      <a:pt x="4924" y="2125"/>
                      <a:pt x="4651" y="2291"/>
                      <a:pt x="4384" y="2465"/>
                    </a:cubicBezTo>
                    <a:cubicBezTo>
                      <a:pt x="4103" y="2639"/>
                      <a:pt x="3915" y="2832"/>
                      <a:pt x="3675" y="3019"/>
                    </a:cubicBezTo>
                    <a:cubicBezTo>
                      <a:pt x="3439" y="3204"/>
                      <a:pt x="3222" y="3407"/>
                      <a:pt x="3022" y="3627"/>
                    </a:cubicBezTo>
                    <a:cubicBezTo>
                      <a:pt x="1319" y="5332"/>
                      <a:pt x="294" y="7743"/>
                      <a:pt x="99" y="10261"/>
                    </a:cubicBezTo>
                    <a:cubicBezTo>
                      <a:pt x="0" y="11524"/>
                      <a:pt x="104" y="12828"/>
                      <a:pt x="466" y="14096"/>
                    </a:cubicBezTo>
                    <a:cubicBezTo>
                      <a:pt x="653" y="14725"/>
                      <a:pt x="875" y="15354"/>
                      <a:pt x="1175" y="15953"/>
                    </a:cubicBezTo>
                    <a:lnTo>
                      <a:pt x="1282" y="16181"/>
                    </a:lnTo>
                    <a:lnTo>
                      <a:pt x="1362" y="16341"/>
                    </a:lnTo>
                    <a:lnTo>
                      <a:pt x="1416" y="16432"/>
                    </a:lnTo>
                    <a:lnTo>
                      <a:pt x="1622" y="16794"/>
                    </a:lnTo>
                    <a:cubicBezTo>
                      <a:pt x="1769" y="17040"/>
                      <a:pt x="1986" y="17377"/>
                      <a:pt x="2168" y="17639"/>
                    </a:cubicBezTo>
                    <a:cubicBezTo>
                      <a:pt x="3672" y="19764"/>
                      <a:pt x="5719" y="21389"/>
                      <a:pt x="7890" y="22556"/>
                    </a:cubicBezTo>
                    <a:cubicBezTo>
                      <a:pt x="10076" y="23744"/>
                      <a:pt x="12329" y="24512"/>
                      <a:pt x="14535" y="25184"/>
                    </a:cubicBezTo>
                    <a:cubicBezTo>
                      <a:pt x="16734" y="25847"/>
                      <a:pt x="18883" y="26377"/>
                      <a:pt x="20907" y="26937"/>
                    </a:cubicBezTo>
                    <a:cubicBezTo>
                      <a:pt x="23058" y="27539"/>
                      <a:pt x="25044" y="27884"/>
                      <a:pt x="26553" y="28569"/>
                    </a:cubicBezTo>
                    <a:cubicBezTo>
                      <a:pt x="27991" y="29155"/>
                      <a:pt x="29136" y="30359"/>
                      <a:pt x="29449" y="31218"/>
                    </a:cubicBezTo>
                    <a:cubicBezTo>
                      <a:pt x="29527" y="31433"/>
                      <a:pt x="29583" y="31620"/>
                      <a:pt x="29583" y="31813"/>
                    </a:cubicBezTo>
                    <a:cubicBezTo>
                      <a:pt x="29591" y="31992"/>
                      <a:pt x="29572" y="32171"/>
                      <a:pt x="29532" y="32345"/>
                    </a:cubicBezTo>
                    <a:cubicBezTo>
                      <a:pt x="29436" y="32680"/>
                      <a:pt x="29099" y="33060"/>
                      <a:pt x="28702" y="33263"/>
                    </a:cubicBezTo>
                    <a:cubicBezTo>
                      <a:pt x="27926" y="33729"/>
                      <a:pt x="26880" y="33477"/>
                      <a:pt x="26733" y="33049"/>
                    </a:cubicBezTo>
                    <a:cubicBezTo>
                      <a:pt x="26396" y="32372"/>
                      <a:pt x="26414" y="31582"/>
                      <a:pt x="26644" y="31256"/>
                    </a:cubicBezTo>
                    <a:cubicBezTo>
                      <a:pt x="26888" y="30884"/>
                      <a:pt x="27300" y="30937"/>
                      <a:pt x="27273" y="30911"/>
                    </a:cubicBezTo>
                    <a:lnTo>
                      <a:pt x="27067" y="30825"/>
                    </a:lnTo>
                    <a:cubicBezTo>
                      <a:pt x="26928" y="30782"/>
                      <a:pt x="26669" y="30745"/>
                      <a:pt x="26361" y="30897"/>
                    </a:cubicBezTo>
                    <a:cubicBezTo>
                      <a:pt x="26045" y="31044"/>
                      <a:pt x="25777" y="31390"/>
                      <a:pt x="25595" y="31815"/>
                    </a:cubicBezTo>
                    <a:cubicBezTo>
                      <a:pt x="25408" y="32246"/>
                      <a:pt x="25298" y="32765"/>
                      <a:pt x="25379" y="33410"/>
                    </a:cubicBezTo>
                    <a:cubicBezTo>
                      <a:pt x="25403" y="33702"/>
                      <a:pt x="25590" y="34208"/>
                      <a:pt x="25855" y="34499"/>
                    </a:cubicBezTo>
                    <a:cubicBezTo>
                      <a:pt x="26117" y="34807"/>
                      <a:pt x="26444" y="35061"/>
                      <a:pt x="26810" y="35241"/>
                    </a:cubicBezTo>
                    <a:cubicBezTo>
                      <a:pt x="27560" y="35613"/>
                      <a:pt x="28456" y="35736"/>
                      <a:pt x="29398" y="35551"/>
                    </a:cubicBezTo>
                    <a:cubicBezTo>
                      <a:pt x="30316" y="35353"/>
                      <a:pt x="31298" y="34882"/>
                      <a:pt x="32032" y="33889"/>
                    </a:cubicBezTo>
                    <a:cubicBezTo>
                      <a:pt x="32422" y="33325"/>
                      <a:pt x="32615" y="32803"/>
                      <a:pt x="32722" y="32177"/>
                    </a:cubicBezTo>
                    <a:cubicBezTo>
                      <a:pt x="32776" y="31882"/>
                      <a:pt x="32797" y="31582"/>
                      <a:pt x="32784" y="31283"/>
                    </a:cubicBezTo>
                    <a:cubicBezTo>
                      <a:pt x="34828" y="34499"/>
                      <a:pt x="34919" y="37103"/>
                      <a:pt x="34413" y="41899"/>
                    </a:cubicBezTo>
                    <a:cubicBezTo>
                      <a:pt x="33530" y="50222"/>
                      <a:pt x="29511" y="52831"/>
                      <a:pt x="29511" y="52831"/>
                    </a:cubicBezTo>
                    <a:lnTo>
                      <a:pt x="37547" y="52743"/>
                    </a:lnTo>
                    <a:lnTo>
                      <a:pt x="37764" y="52743"/>
                    </a:lnTo>
                    <a:lnTo>
                      <a:pt x="45801" y="52655"/>
                    </a:lnTo>
                    <a:cubicBezTo>
                      <a:pt x="45801" y="52655"/>
                      <a:pt x="41725" y="50137"/>
                      <a:pt x="40668" y="41835"/>
                    </a:cubicBezTo>
                    <a:cubicBezTo>
                      <a:pt x="40058" y="37050"/>
                      <a:pt x="40092" y="34443"/>
                      <a:pt x="42067" y="31186"/>
                    </a:cubicBezTo>
                    <a:cubicBezTo>
                      <a:pt x="42059" y="31486"/>
                      <a:pt x="42089" y="31786"/>
                      <a:pt x="42150" y="32080"/>
                    </a:cubicBezTo>
                    <a:cubicBezTo>
                      <a:pt x="42271" y="32704"/>
                      <a:pt x="42474" y="33220"/>
                      <a:pt x="42876" y="33777"/>
                    </a:cubicBezTo>
                    <a:cubicBezTo>
                      <a:pt x="43630" y="34754"/>
                      <a:pt x="44623" y="35203"/>
                      <a:pt x="45544" y="35380"/>
                    </a:cubicBezTo>
                    <a:cubicBezTo>
                      <a:pt x="46489" y="35546"/>
                      <a:pt x="47382" y="35404"/>
                      <a:pt x="48126" y="35013"/>
                    </a:cubicBezTo>
                    <a:cubicBezTo>
                      <a:pt x="48488" y="34826"/>
                      <a:pt x="48809" y="34566"/>
                      <a:pt x="49066" y="34251"/>
                    </a:cubicBezTo>
                    <a:cubicBezTo>
                      <a:pt x="49323" y="33954"/>
                      <a:pt x="49499" y="33445"/>
                      <a:pt x="49518" y="33153"/>
                    </a:cubicBezTo>
                    <a:cubicBezTo>
                      <a:pt x="49585" y="32508"/>
                      <a:pt x="49462" y="31992"/>
                      <a:pt x="49266" y="31564"/>
                    </a:cubicBezTo>
                    <a:cubicBezTo>
                      <a:pt x="49076" y="31143"/>
                      <a:pt x="48801" y="30801"/>
                      <a:pt x="48482" y="30662"/>
                    </a:cubicBezTo>
                    <a:cubicBezTo>
                      <a:pt x="48172" y="30517"/>
                      <a:pt x="47915" y="30560"/>
                      <a:pt x="47776" y="30606"/>
                    </a:cubicBezTo>
                    <a:lnTo>
                      <a:pt x="47570" y="30697"/>
                    </a:lnTo>
                    <a:cubicBezTo>
                      <a:pt x="47543" y="30721"/>
                      <a:pt x="47955" y="30662"/>
                      <a:pt x="48207" y="31028"/>
                    </a:cubicBezTo>
                    <a:cubicBezTo>
                      <a:pt x="48445" y="31347"/>
                      <a:pt x="48480" y="32136"/>
                      <a:pt x="48156" y="32821"/>
                    </a:cubicBezTo>
                    <a:cubicBezTo>
                      <a:pt x="48019" y="33250"/>
                      <a:pt x="46978" y="33525"/>
                      <a:pt x="46192" y="33078"/>
                    </a:cubicBezTo>
                    <a:cubicBezTo>
                      <a:pt x="45790" y="32883"/>
                      <a:pt x="45448" y="32508"/>
                      <a:pt x="45343" y="32177"/>
                    </a:cubicBezTo>
                    <a:cubicBezTo>
                      <a:pt x="45298" y="32005"/>
                      <a:pt x="45276" y="31826"/>
                      <a:pt x="45282" y="31647"/>
                    </a:cubicBezTo>
                    <a:cubicBezTo>
                      <a:pt x="45279" y="31454"/>
                      <a:pt x="45330" y="31264"/>
                      <a:pt x="45402" y="31047"/>
                    </a:cubicBezTo>
                    <a:cubicBezTo>
                      <a:pt x="45696" y="30183"/>
                      <a:pt x="46818" y="28954"/>
                      <a:pt x="48241" y="28339"/>
                    </a:cubicBezTo>
                    <a:cubicBezTo>
                      <a:pt x="49735" y="27622"/>
                      <a:pt x="51713" y="27234"/>
                      <a:pt x="53851" y="26586"/>
                    </a:cubicBezTo>
                    <a:cubicBezTo>
                      <a:pt x="55861" y="25984"/>
                      <a:pt x="57999" y="25408"/>
                      <a:pt x="60185" y="24699"/>
                    </a:cubicBezTo>
                    <a:cubicBezTo>
                      <a:pt x="62372" y="23979"/>
                      <a:pt x="64609" y="23163"/>
                      <a:pt x="66772" y="21929"/>
                    </a:cubicBezTo>
                    <a:cubicBezTo>
                      <a:pt x="68918" y="20717"/>
                      <a:pt x="70930" y="19047"/>
                      <a:pt x="72386" y="16890"/>
                    </a:cubicBezTo>
                    <a:cubicBezTo>
                      <a:pt x="72563" y="16622"/>
                      <a:pt x="72774" y="16283"/>
                      <a:pt x="72916" y="16034"/>
                    </a:cubicBezTo>
                    <a:lnTo>
                      <a:pt x="73117" y="15664"/>
                    </a:lnTo>
                    <a:lnTo>
                      <a:pt x="73165" y="15573"/>
                    </a:lnTo>
                    <a:lnTo>
                      <a:pt x="73243" y="15413"/>
                    </a:lnTo>
                    <a:lnTo>
                      <a:pt x="73347" y="15183"/>
                    </a:lnTo>
                    <a:cubicBezTo>
                      <a:pt x="73639" y="14578"/>
                      <a:pt x="73845" y="13944"/>
                      <a:pt x="74016" y="13309"/>
                    </a:cubicBezTo>
                    <a:cubicBezTo>
                      <a:pt x="74351" y="12035"/>
                      <a:pt x="74423" y="10729"/>
                      <a:pt x="74300" y="9469"/>
                    </a:cubicBezTo>
                    <a:close/>
                    <a:moveTo>
                      <a:pt x="21867" y="23527"/>
                    </a:moveTo>
                    <a:cubicBezTo>
                      <a:pt x="19791" y="22930"/>
                      <a:pt x="17668" y="22379"/>
                      <a:pt x="15594" y="21729"/>
                    </a:cubicBezTo>
                    <a:cubicBezTo>
                      <a:pt x="13531" y="21078"/>
                      <a:pt x="11470" y="20332"/>
                      <a:pt x="9675" y="19325"/>
                    </a:cubicBezTo>
                    <a:cubicBezTo>
                      <a:pt x="7876" y="18319"/>
                      <a:pt x="6273" y="17040"/>
                      <a:pt x="5176" y="15509"/>
                    </a:cubicBezTo>
                    <a:cubicBezTo>
                      <a:pt x="5042" y="15314"/>
                      <a:pt x="4948" y="15185"/>
                      <a:pt x="4807" y="14955"/>
                    </a:cubicBezTo>
                    <a:lnTo>
                      <a:pt x="4598" y="14597"/>
                    </a:lnTo>
                    <a:lnTo>
                      <a:pt x="4555" y="14522"/>
                    </a:lnTo>
                    <a:cubicBezTo>
                      <a:pt x="4574" y="14554"/>
                      <a:pt x="4536" y="14476"/>
                      <a:pt x="4536" y="14476"/>
                    </a:cubicBezTo>
                    <a:lnTo>
                      <a:pt x="4467" y="14326"/>
                    </a:lnTo>
                    <a:cubicBezTo>
                      <a:pt x="4263" y="13941"/>
                      <a:pt x="4116" y="13523"/>
                      <a:pt x="3988" y="13106"/>
                    </a:cubicBezTo>
                    <a:cubicBezTo>
                      <a:pt x="3739" y="12268"/>
                      <a:pt x="3661" y="11380"/>
                      <a:pt x="3723" y="10521"/>
                    </a:cubicBezTo>
                    <a:cubicBezTo>
                      <a:pt x="3843" y="8805"/>
                      <a:pt x="4526" y="7191"/>
                      <a:pt x="5593" y="6124"/>
                    </a:cubicBezTo>
                    <a:cubicBezTo>
                      <a:pt x="5832" y="5840"/>
                      <a:pt x="6158" y="5610"/>
                      <a:pt x="6412" y="5406"/>
                    </a:cubicBezTo>
                    <a:cubicBezTo>
                      <a:pt x="6543" y="5326"/>
                      <a:pt x="6667" y="5235"/>
                      <a:pt x="6790" y="5142"/>
                    </a:cubicBezTo>
                    <a:cubicBezTo>
                      <a:pt x="6961" y="5040"/>
                      <a:pt x="7194" y="4933"/>
                      <a:pt x="7392" y="4831"/>
                    </a:cubicBezTo>
                    <a:cubicBezTo>
                      <a:pt x="7967" y="4558"/>
                      <a:pt x="8703" y="4307"/>
                      <a:pt x="9380" y="4232"/>
                    </a:cubicBezTo>
                    <a:cubicBezTo>
                      <a:pt x="10761" y="4034"/>
                      <a:pt x="12126" y="4197"/>
                      <a:pt x="13298" y="4515"/>
                    </a:cubicBezTo>
                    <a:cubicBezTo>
                      <a:pt x="14478" y="4831"/>
                      <a:pt x="15474" y="5286"/>
                      <a:pt x="16269" y="5695"/>
                    </a:cubicBezTo>
                    <a:cubicBezTo>
                      <a:pt x="16732" y="5936"/>
                      <a:pt x="17179" y="6201"/>
                      <a:pt x="17612" y="6493"/>
                    </a:cubicBezTo>
                    <a:cubicBezTo>
                      <a:pt x="17800" y="10799"/>
                      <a:pt x="19221" y="16754"/>
                      <a:pt x="24573" y="22090"/>
                    </a:cubicBezTo>
                    <a:cubicBezTo>
                      <a:pt x="25753" y="23265"/>
                      <a:pt x="26805" y="24327"/>
                      <a:pt x="27742" y="25296"/>
                    </a:cubicBezTo>
                    <a:cubicBezTo>
                      <a:pt x="25753" y="24437"/>
                      <a:pt x="23725" y="24089"/>
                      <a:pt x="21867" y="23527"/>
                    </a:cubicBezTo>
                    <a:close/>
                    <a:moveTo>
                      <a:pt x="70470" y="12397"/>
                    </a:moveTo>
                    <a:cubicBezTo>
                      <a:pt x="70347" y="12817"/>
                      <a:pt x="70211" y="13234"/>
                      <a:pt x="70015" y="13628"/>
                    </a:cubicBezTo>
                    <a:lnTo>
                      <a:pt x="69948" y="13778"/>
                    </a:lnTo>
                    <a:cubicBezTo>
                      <a:pt x="69948" y="13778"/>
                      <a:pt x="69903" y="13874"/>
                      <a:pt x="69940" y="13807"/>
                    </a:cubicBezTo>
                    <a:lnTo>
                      <a:pt x="69889" y="13898"/>
                    </a:lnTo>
                    <a:lnTo>
                      <a:pt x="69689" y="14262"/>
                    </a:lnTo>
                    <a:cubicBezTo>
                      <a:pt x="69555" y="14498"/>
                      <a:pt x="69461" y="14626"/>
                      <a:pt x="69333" y="14827"/>
                    </a:cubicBezTo>
                    <a:cubicBezTo>
                      <a:pt x="68270" y="16379"/>
                      <a:pt x="66697" y="17688"/>
                      <a:pt x="64917" y="18737"/>
                    </a:cubicBezTo>
                    <a:cubicBezTo>
                      <a:pt x="63140" y="19786"/>
                      <a:pt x="61103" y="20572"/>
                      <a:pt x="59051" y="21268"/>
                    </a:cubicBezTo>
                    <a:cubicBezTo>
                      <a:pt x="56990" y="21961"/>
                      <a:pt x="54881" y="22556"/>
                      <a:pt x="52818" y="23198"/>
                    </a:cubicBezTo>
                    <a:cubicBezTo>
                      <a:pt x="50969" y="23800"/>
                      <a:pt x="48948" y="24193"/>
                      <a:pt x="46976" y="25095"/>
                    </a:cubicBezTo>
                    <a:cubicBezTo>
                      <a:pt x="47894" y="24105"/>
                      <a:pt x="48924" y="23021"/>
                      <a:pt x="50080" y="21817"/>
                    </a:cubicBezTo>
                    <a:cubicBezTo>
                      <a:pt x="55317" y="16368"/>
                      <a:pt x="56613" y="10387"/>
                      <a:pt x="56704" y="6078"/>
                    </a:cubicBezTo>
                    <a:cubicBezTo>
                      <a:pt x="57132" y="5776"/>
                      <a:pt x="57573" y="5500"/>
                      <a:pt x="58034" y="5251"/>
                    </a:cubicBezTo>
                    <a:cubicBezTo>
                      <a:pt x="58818" y="4826"/>
                      <a:pt x="59803" y="4349"/>
                      <a:pt x="60978" y="4009"/>
                    </a:cubicBezTo>
                    <a:cubicBezTo>
                      <a:pt x="62142" y="3664"/>
                      <a:pt x="63504" y="3474"/>
                      <a:pt x="64890" y="3640"/>
                    </a:cubicBezTo>
                    <a:cubicBezTo>
                      <a:pt x="65567" y="3702"/>
                      <a:pt x="66309" y="3937"/>
                      <a:pt x="66892" y="4197"/>
                    </a:cubicBezTo>
                    <a:cubicBezTo>
                      <a:pt x="67090" y="4296"/>
                      <a:pt x="67326" y="4398"/>
                      <a:pt x="67500" y="4497"/>
                    </a:cubicBezTo>
                    <a:cubicBezTo>
                      <a:pt x="67623" y="4585"/>
                      <a:pt x="67748" y="4673"/>
                      <a:pt x="67882" y="4753"/>
                    </a:cubicBezTo>
                    <a:cubicBezTo>
                      <a:pt x="68139" y="4949"/>
                      <a:pt x="68474" y="5174"/>
                      <a:pt x="68717" y="5452"/>
                    </a:cubicBezTo>
                    <a:cubicBezTo>
                      <a:pt x="69806" y="6496"/>
                      <a:pt x="70524" y="8096"/>
                      <a:pt x="70682" y="9809"/>
                    </a:cubicBezTo>
                    <a:cubicBezTo>
                      <a:pt x="70759" y="10663"/>
                      <a:pt x="70703" y="11551"/>
                      <a:pt x="70470" y="1239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8821;p76">
                <a:extLst>
                  <a:ext uri="{FF2B5EF4-FFF2-40B4-BE49-F238E27FC236}">
                    <a16:creationId xmlns:a16="http://schemas.microsoft.com/office/drawing/2014/main" id="{CB8AAF04-9A26-4424-8E89-611C72D13151}"/>
                  </a:ext>
                </a:extLst>
              </p:cNvPr>
              <p:cNvSpPr/>
              <p:nvPr/>
            </p:nvSpPr>
            <p:spPr>
              <a:xfrm>
                <a:off x="3520750" y="2496900"/>
                <a:ext cx="656300" cy="214450"/>
              </a:xfrm>
              <a:custGeom>
                <a:avLst/>
                <a:gdLst/>
                <a:ahLst/>
                <a:cxnLst/>
                <a:rect l="l" t="t" r="r" b="b"/>
                <a:pathLst>
                  <a:path w="26252" h="8578" fill="none" extrusionOk="0">
                    <a:moveTo>
                      <a:pt x="26252" y="8347"/>
                    </a:moveTo>
                    <a:lnTo>
                      <a:pt x="108" y="8577"/>
                    </a:lnTo>
                    <a:lnTo>
                      <a:pt x="108" y="8577"/>
                    </a:lnTo>
                    <a:lnTo>
                      <a:pt x="1" y="281"/>
                    </a:lnTo>
                    <a:cubicBezTo>
                      <a:pt x="3" y="254"/>
                      <a:pt x="27" y="233"/>
                      <a:pt x="57" y="236"/>
                    </a:cubicBezTo>
                    <a:lnTo>
                      <a:pt x="57" y="236"/>
                    </a:lnTo>
                    <a:lnTo>
                      <a:pt x="26091" y="3"/>
                    </a:lnTo>
                    <a:cubicBezTo>
                      <a:pt x="26118" y="0"/>
                      <a:pt x="26142" y="22"/>
                      <a:pt x="26147" y="48"/>
                    </a:cubicBezTo>
                    <a:lnTo>
                      <a:pt x="26252" y="8345"/>
                    </a:lnTo>
                    <a:lnTo>
                      <a:pt x="26252" y="83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8822;p76">
                <a:extLst>
                  <a:ext uri="{FF2B5EF4-FFF2-40B4-BE49-F238E27FC236}">
                    <a16:creationId xmlns:a16="http://schemas.microsoft.com/office/drawing/2014/main" id="{79AD6AB4-3895-4E13-9E4B-42D004118717}"/>
                  </a:ext>
                </a:extLst>
              </p:cNvPr>
              <p:cNvSpPr/>
              <p:nvPr/>
            </p:nvSpPr>
            <p:spPr>
              <a:xfrm>
                <a:off x="3448300" y="2706900"/>
                <a:ext cx="803900" cy="89625"/>
              </a:xfrm>
              <a:custGeom>
                <a:avLst/>
                <a:gdLst/>
                <a:ahLst/>
                <a:cxnLst/>
                <a:rect l="l" t="t" r="r" b="b"/>
                <a:pathLst>
                  <a:path w="32156" h="3585" fill="none" extrusionOk="0">
                    <a:moveTo>
                      <a:pt x="32155" y="3244"/>
                    </a:moveTo>
                    <a:lnTo>
                      <a:pt x="35" y="3584"/>
                    </a:lnTo>
                    <a:lnTo>
                      <a:pt x="35" y="3584"/>
                    </a:lnTo>
                    <a:lnTo>
                      <a:pt x="3" y="399"/>
                    </a:lnTo>
                    <a:cubicBezTo>
                      <a:pt x="0" y="367"/>
                      <a:pt x="27" y="343"/>
                      <a:pt x="57" y="343"/>
                    </a:cubicBezTo>
                    <a:lnTo>
                      <a:pt x="32067" y="1"/>
                    </a:lnTo>
                    <a:cubicBezTo>
                      <a:pt x="32096" y="1"/>
                      <a:pt x="32120" y="25"/>
                      <a:pt x="32123" y="57"/>
                    </a:cubicBezTo>
                    <a:lnTo>
                      <a:pt x="32155" y="32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8823;p76">
                <a:extLst>
                  <a:ext uri="{FF2B5EF4-FFF2-40B4-BE49-F238E27FC236}">
                    <a16:creationId xmlns:a16="http://schemas.microsoft.com/office/drawing/2014/main" id="{3DEB2D5F-C634-466F-BBC2-944670A02829}"/>
                  </a:ext>
                </a:extLst>
              </p:cNvPr>
              <p:cNvSpPr/>
              <p:nvPr/>
            </p:nvSpPr>
            <p:spPr>
              <a:xfrm>
                <a:off x="3674575" y="1339775"/>
                <a:ext cx="324050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12962" h="12327" fill="none" extrusionOk="0">
                    <a:moveTo>
                      <a:pt x="6479" y="0"/>
                    </a:moveTo>
                    <a:lnTo>
                      <a:pt x="8484" y="4060"/>
                    </a:lnTo>
                    <a:lnTo>
                      <a:pt x="12961" y="4710"/>
                    </a:lnTo>
                    <a:lnTo>
                      <a:pt x="9720" y="7868"/>
                    </a:lnTo>
                    <a:lnTo>
                      <a:pt x="10486" y="12327"/>
                    </a:lnTo>
                    <a:lnTo>
                      <a:pt x="6479" y="10221"/>
                    </a:lnTo>
                    <a:lnTo>
                      <a:pt x="2476" y="12327"/>
                    </a:lnTo>
                    <a:lnTo>
                      <a:pt x="3241" y="7868"/>
                    </a:lnTo>
                    <a:lnTo>
                      <a:pt x="0" y="4710"/>
                    </a:lnTo>
                    <a:lnTo>
                      <a:pt x="4478" y="406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BF495FF9-239E-46AD-BDC2-5457B6F2A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71" y="879183"/>
            <a:ext cx="3118458" cy="355951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0ABF917-342B-461A-AE22-B9648FF01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379" y="1461836"/>
            <a:ext cx="1991003" cy="16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6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FC47C-DB5D-4940-BB59-D4928DBE42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47D8DE-F02D-4D12-8CB8-854004A63E41}"/>
              </a:ext>
            </a:extLst>
          </p:cNvPr>
          <p:cNvSpPr/>
          <p:nvPr/>
        </p:nvSpPr>
        <p:spPr>
          <a:xfrm>
            <a:off x="122559" y="419495"/>
            <a:ext cx="30075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dirty="0">
                <a:latin typeface="Montagu Slab" panose="020B0604020202020204" charset="0"/>
              </a:rPr>
              <a:t>Methodology</a:t>
            </a:r>
          </a:p>
        </p:txBody>
      </p:sp>
      <p:cxnSp>
        <p:nvCxnSpPr>
          <p:cNvPr id="8" name="Google Shape;336;p47">
            <a:extLst>
              <a:ext uri="{FF2B5EF4-FFF2-40B4-BE49-F238E27FC236}">
                <a16:creationId xmlns:a16="http://schemas.microsoft.com/office/drawing/2014/main" id="{6A897D53-0C14-4B4F-929D-1A31E40058F8}"/>
              </a:ext>
            </a:extLst>
          </p:cNvPr>
          <p:cNvCxnSpPr>
            <a:cxnSpLocks/>
          </p:cNvCxnSpPr>
          <p:nvPr/>
        </p:nvCxnSpPr>
        <p:spPr>
          <a:xfrm>
            <a:off x="213642" y="1035048"/>
            <a:ext cx="2825387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1D6C8EA-BD42-407E-A4F5-28B38C316854}"/>
              </a:ext>
            </a:extLst>
          </p:cNvPr>
          <p:cNvSpPr/>
          <p:nvPr/>
        </p:nvSpPr>
        <p:spPr>
          <a:xfrm>
            <a:off x="1737998" y="1052594"/>
            <a:ext cx="84423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/>
            </a:br>
            <a:endParaRPr lang="en-US" dirty="0"/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A6A608-C869-48D8-833F-AF9BB17FC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36" y="1127997"/>
            <a:ext cx="1985589" cy="18211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945317-7DCA-4611-AC65-6CECAC89C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482" y="688415"/>
            <a:ext cx="1529880" cy="13093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312BAE-8F59-4965-B186-B595B6705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6760" y="657791"/>
            <a:ext cx="1412590" cy="13706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314E65-2DDF-41B1-A052-DBBB01F9E2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753" y="657791"/>
            <a:ext cx="1479742" cy="1363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833D51-F5AC-475D-B3D6-AEA57A99B9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2706" y="3297627"/>
            <a:ext cx="2814527" cy="133206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4EBC32E-6C31-4C1B-8E6B-45FEB71226B6}"/>
              </a:ext>
            </a:extLst>
          </p:cNvPr>
          <p:cNvCxnSpPr>
            <a:stCxn id="15" idx="0"/>
            <a:endCxn id="15" idx="2"/>
          </p:cNvCxnSpPr>
          <p:nvPr/>
        </p:nvCxnSpPr>
        <p:spPr>
          <a:xfrm>
            <a:off x="5869970" y="3297627"/>
            <a:ext cx="0" cy="133206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1FA264E1-A483-4F79-9690-F789583F97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245" y="3128297"/>
            <a:ext cx="781953" cy="8591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2F9CD77-9E5C-4902-8FFE-A3DB879957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7233" y="4110450"/>
            <a:ext cx="1772804" cy="3593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51E4F16-B619-42F3-894F-1D2ED139B0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6019" y="3557880"/>
            <a:ext cx="1118727" cy="105629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4483DC-70B2-4FB5-BEC9-0E0EC9218BE6}"/>
              </a:ext>
            </a:extLst>
          </p:cNvPr>
          <p:cNvCxnSpPr/>
          <p:nvPr/>
        </p:nvCxnSpPr>
        <p:spPr>
          <a:xfrm>
            <a:off x="462368" y="1221641"/>
            <a:ext cx="81779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1048D4B-472B-4272-9176-8ECDB63F3A71}"/>
              </a:ext>
            </a:extLst>
          </p:cNvPr>
          <p:cNvCxnSpPr>
            <a:cxnSpLocks/>
          </p:cNvCxnSpPr>
          <p:nvPr/>
        </p:nvCxnSpPr>
        <p:spPr>
          <a:xfrm>
            <a:off x="358140" y="1162191"/>
            <a:ext cx="360796" cy="361809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DD479A-6D73-46C2-85DF-F9F2551CC894}"/>
              </a:ext>
            </a:extLst>
          </p:cNvPr>
          <p:cNvCxnSpPr>
            <a:cxnSpLocks/>
          </p:cNvCxnSpPr>
          <p:nvPr/>
        </p:nvCxnSpPr>
        <p:spPr>
          <a:xfrm>
            <a:off x="619804" y="1589305"/>
            <a:ext cx="0" cy="1209139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797CFD3-090C-4553-BC88-BA577E783A77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>
            <a:off x="5060362" y="1343094"/>
            <a:ext cx="44639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5A0915B-4A5D-409E-B371-1148EAD3FE96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 flipV="1">
            <a:off x="6919350" y="1339507"/>
            <a:ext cx="409403" cy="3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6A4C28E-D2A4-495C-B91C-692D1BFA6A1E}"/>
              </a:ext>
            </a:extLst>
          </p:cNvPr>
          <p:cNvSpPr txBox="1"/>
          <p:nvPr/>
        </p:nvSpPr>
        <p:spPr>
          <a:xfrm>
            <a:off x="3720521" y="1997772"/>
            <a:ext cx="1255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Market study</a:t>
            </a:r>
            <a:br>
              <a:rPr lang="en-US" dirty="0"/>
            </a:br>
            <a:r>
              <a:rPr lang="en-US" dirty="0"/>
              <a:t>-population-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47FDB7-601E-48A0-8EB2-96A6533EA0E4}"/>
              </a:ext>
            </a:extLst>
          </p:cNvPr>
          <p:cNvSpPr txBox="1"/>
          <p:nvPr/>
        </p:nvSpPr>
        <p:spPr>
          <a:xfrm>
            <a:off x="5623116" y="2021222"/>
            <a:ext cx="137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Demand value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233F21-BDDF-47D1-B951-AA3198641761}"/>
              </a:ext>
            </a:extLst>
          </p:cNvPr>
          <p:cNvSpPr txBox="1"/>
          <p:nvPr/>
        </p:nvSpPr>
        <p:spPr>
          <a:xfrm>
            <a:off x="7528659" y="2045943"/>
            <a:ext cx="137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production rate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68F17B7-7D60-431B-A533-090FD2719E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3901" y="3492815"/>
            <a:ext cx="996658" cy="976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F18C579B-B9C7-4018-B194-B53AEA44CA80}"/>
              </a:ext>
            </a:extLst>
          </p:cNvPr>
          <p:cNvSpPr txBox="1"/>
          <p:nvPr/>
        </p:nvSpPr>
        <p:spPr>
          <a:xfrm>
            <a:off x="122559" y="3042122"/>
            <a:ext cx="1373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Dimensions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DA7B741-9D25-4006-825B-2A4B5619D244}"/>
              </a:ext>
            </a:extLst>
          </p:cNvPr>
          <p:cNvCxnSpPr>
            <a:cxnSpLocks/>
            <a:stCxn id="11" idx="2"/>
            <a:endCxn id="40" idx="0"/>
          </p:cNvCxnSpPr>
          <p:nvPr/>
        </p:nvCxnSpPr>
        <p:spPr>
          <a:xfrm flipH="1">
            <a:off x="1212230" y="2949174"/>
            <a:ext cx="1" cy="5436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oogle Shape;336;p47">
            <a:extLst>
              <a:ext uri="{FF2B5EF4-FFF2-40B4-BE49-F238E27FC236}">
                <a16:creationId xmlns:a16="http://schemas.microsoft.com/office/drawing/2014/main" id="{4A2601A7-611D-41FB-9297-79AB043EADB4}"/>
              </a:ext>
            </a:extLst>
          </p:cNvPr>
          <p:cNvCxnSpPr>
            <a:cxnSpLocks/>
          </p:cNvCxnSpPr>
          <p:nvPr/>
        </p:nvCxnSpPr>
        <p:spPr>
          <a:xfrm>
            <a:off x="2857500" y="2520992"/>
            <a:ext cx="6192537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Google Shape;336;p47">
            <a:extLst>
              <a:ext uri="{FF2B5EF4-FFF2-40B4-BE49-F238E27FC236}">
                <a16:creationId xmlns:a16="http://schemas.microsoft.com/office/drawing/2014/main" id="{EA26D671-7D0F-42D4-B403-A66620322007}"/>
              </a:ext>
            </a:extLst>
          </p:cNvPr>
          <p:cNvCxnSpPr>
            <a:cxnSpLocks/>
          </p:cNvCxnSpPr>
          <p:nvPr/>
        </p:nvCxnSpPr>
        <p:spPr>
          <a:xfrm>
            <a:off x="2857500" y="1127997"/>
            <a:ext cx="0" cy="3501696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242C81D-B78C-4EAB-872C-BF17A9A80A08}"/>
              </a:ext>
            </a:extLst>
          </p:cNvPr>
          <p:cNvSpPr txBox="1"/>
          <p:nvPr/>
        </p:nvSpPr>
        <p:spPr>
          <a:xfrm>
            <a:off x="4121161" y="2983847"/>
            <a:ext cx="3665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Layout(manufacturing line, assembly line)</a:t>
            </a:r>
          </a:p>
        </p:txBody>
      </p:sp>
    </p:spTree>
    <p:extLst>
      <p:ext uri="{BB962C8B-B14F-4D97-AF65-F5344CB8AC3E}">
        <p14:creationId xmlns:p14="http://schemas.microsoft.com/office/powerpoint/2010/main" val="265983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EAE426-7205-4A88-A904-4786A8F2A8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4" name="Title 18">
            <a:extLst>
              <a:ext uri="{FF2B5EF4-FFF2-40B4-BE49-F238E27FC236}">
                <a16:creationId xmlns:a16="http://schemas.microsoft.com/office/drawing/2014/main" id="{EB6B58E5-9DA9-4390-8581-B15C30B77D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2105" y="406400"/>
            <a:ext cx="3485515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43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r>
              <a:rPr lang="en-US" altLang="zh-CN" sz="2000" dirty="0"/>
              <a:t>Product &amp; Process Design</a:t>
            </a:r>
            <a:endParaRPr lang="en-US" sz="2800" dirty="0"/>
          </a:p>
        </p:txBody>
      </p:sp>
      <p:cxnSp>
        <p:nvCxnSpPr>
          <p:cNvPr id="5" name="Google Shape;336;p47">
            <a:extLst>
              <a:ext uri="{FF2B5EF4-FFF2-40B4-BE49-F238E27FC236}">
                <a16:creationId xmlns:a16="http://schemas.microsoft.com/office/drawing/2014/main" id="{9F2CDA2F-3F7F-444F-A23D-FF125B5F339C}"/>
              </a:ext>
            </a:extLst>
          </p:cNvPr>
          <p:cNvCxnSpPr>
            <a:cxnSpLocks/>
          </p:cNvCxnSpPr>
          <p:nvPr/>
        </p:nvCxnSpPr>
        <p:spPr>
          <a:xfrm>
            <a:off x="510822" y="897888"/>
            <a:ext cx="2825387" cy="0"/>
          </a:xfrm>
          <a:prstGeom prst="straightConnector1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Title 18">
            <a:extLst>
              <a:ext uri="{FF2B5EF4-FFF2-40B4-BE49-F238E27FC236}">
                <a16:creationId xmlns:a16="http://schemas.microsoft.com/office/drawing/2014/main" id="{5150A0F1-716C-498D-B54F-156CFE31E782}"/>
              </a:ext>
            </a:extLst>
          </p:cNvPr>
          <p:cNvSpPr txBox="1">
            <a:spLocks/>
          </p:cNvSpPr>
          <p:nvPr/>
        </p:nvSpPr>
        <p:spPr>
          <a:xfrm>
            <a:off x="1168954" y="2170906"/>
            <a:ext cx="2167255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43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agu Slab"/>
              <a:buNone/>
              <a:defRPr sz="3600" b="0" i="0" u="none" strike="noStrike" cap="none">
                <a:solidFill>
                  <a:schemeClr val="dk1"/>
                </a:solidFill>
                <a:latin typeface="Montagu Slab"/>
                <a:ea typeface="Montagu Slab"/>
                <a:cs typeface="Montagu Slab"/>
                <a:sym typeface="Montagu Slab"/>
              </a:defRPr>
            </a:lvl9pPr>
          </a:lstStyle>
          <a:p>
            <a:r>
              <a:rPr lang="en-US" altLang="zh-CN" sz="2000" dirty="0"/>
              <a:t>Product Design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42A003-B0CF-4463-BBD6-9DC09CE6C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013464"/>
            <a:ext cx="3161658" cy="311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65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494846-1042-4559-B59A-4AB6EB273C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054FC8-EF6B-4766-824D-DC91432ACA3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860" y="1269962"/>
            <a:ext cx="2263140" cy="352806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65263F-44EB-414B-8714-A4664A26F71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04134" y="345479"/>
            <a:ext cx="3524250" cy="9752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D8008A-A21D-4535-AC46-0D999CC57E3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572000" y="1320725"/>
            <a:ext cx="2788920" cy="342149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0CC889-738B-4BE9-AB3C-5235720121F4}"/>
              </a:ext>
            </a:extLst>
          </p:cNvPr>
          <p:cNvSpPr/>
          <p:nvPr/>
        </p:nvSpPr>
        <p:spPr>
          <a:xfrm>
            <a:off x="3642360" y="345478"/>
            <a:ext cx="259080" cy="6095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DBB840-4806-4138-A525-DA89E6DBF50B}"/>
              </a:ext>
            </a:extLst>
          </p:cNvPr>
          <p:cNvSpPr/>
          <p:nvPr/>
        </p:nvSpPr>
        <p:spPr>
          <a:xfrm>
            <a:off x="368600" y="786147"/>
            <a:ext cx="1734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• Basic dimensions</a:t>
            </a:r>
          </a:p>
        </p:txBody>
      </p:sp>
    </p:spTree>
    <p:extLst>
      <p:ext uri="{BB962C8B-B14F-4D97-AF65-F5344CB8AC3E}">
        <p14:creationId xmlns:p14="http://schemas.microsoft.com/office/powerpoint/2010/main" val="2426339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F9FF62-8088-4E7E-9AF0-970A4197E1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FC14C5-BCBC-4530-BAC9-7C980DA7BDA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142773"/>
            <a:ext cx="3573780" cy="21338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6FFE88-EAB8-4F72-81C6-A6F97E62884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703320" y="1142773"/>
            <a:ext cx="5440680" cy="21338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136916-F015-47A9-A37E-F504F8EB596F}"/>
              </a:ext>
            </a:extLst>
          </p:cNvPr>
          <p:cNvSpPr/>
          <p:nvPr/>
        </p:nvSpPr>
        <p:spPr>
          <a:xfrm>
            <a:off x="453578" y="611922"/>
            <a:ext cx="26949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• Detergent Drawer Dimensions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6C8000-CA08-4F6A-9949-119E304F4CFA}"/>
              </a:ext>
            </a:extLst>
          </p:cNvPr>
          <p:cNvSpPr/>
          <p:nvPr/>
        </p:nvSpPr>
        <p:spPr>
          <a:xfrm>
            <a:off x="4804598" y="611922"/>
            <a:ext cx="23679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• Control Panel Dimensions</a:t>
            </a:r>
          </a:p>
        </p:txBody>
      </p:sp>
    </p:spTree>
    <p:extLst>
      <p:ext uri="{BB962C8B-B14F-4D97-AF65-F5344CB8AC3E}">
        <p14:creationId xmlns:p14="http://schemas.microsoft.com/office/powerpoint/2010/main" val="2189269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BA68FA-6D0C-46F1-89F3-838C87095D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B24797-C360-48D1-9CB4-BCA947C0685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08760" y="1131115"/>
            <a:ext cx="3063240" cy="25831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C4C641-EC41-4C24-9EF4-907F2F3411D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0" y="1017725"/>
            <a:ext cx="2827020" cy="29946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B0BAEA-62B9-456C-99AE-E5D062CFF424}"/>
              </a:ext>
            </a:extLst>
          </p:cNvPr>
          <p:cNvSpPr/>
          <p:nvPr/>
        </p:nvSpPr>
        <p:spPr>
          <a:xfrm>
            <a:off x="1901487" y="4125775"/>
            <a:ext cx="5627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Door to the cover body, door-to-control panel, door-to-base sheet</a:t>
            </a:r>
          </a:p>
        </p:txBody>
      </p:sp>
    </p:spTree>
    <p:extLst>
      <p:ext uri="{BB962C8B-B14F-4D97-AF65-F5344CB8AC3E}">
        <p14:creationId xmlns:p14="http://schemas.microsoft.com/office/powerpoint/2010/main" val="2926891238"/>
      </p:ext>
    </p:extLst>
  </p:cSld>
  <p:clrMapOvr>
    <a:masterClrMapping/>
  </p:clrMapOvr>
</p:sld>
</file>

<file path=ppt/theme/theme1.xml><?xml version="1.0" encoding="utf-8"?>
<a:theme xmlns:a="http://schemas.openxmlformats.org/drawingml/2006/main" name="Laundry Company Profile by Slidesgo">
  <a:themeElements>
    <a:clrScheme name="Simple Light">
      <a:dk1>
        <a:srgbClr val="2E2E2E"/>
      </a:dk1>
      <a:lt1>
        <a:srgbClr val="A4D9F4"/>
      </a:lt1>
      <a:dk2>
        <a:srgbClr val="FFFFFF"/>
      </a:dk2>
      <a:lt2>
        <a:srgbClr val="77CDFA"/>
      </a:lt2>
      <a:accent1>
        <a:srgbClr val="CDCDCD"/>
      </a:accent1>
      <a:accent2>
        <a:srgbClr val="E9E9E9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E2E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5078</TotalTime>
  <Words>1070</Words>
  <Application>Microsoft Office PowerPoint</Application>
  <PresentationFormat>On-screen Show (16:9)</PresentationFormat>
  <Paragraphs>480</Paragraphs>
  <Slides>43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Montagu Slab</vt:lpstr>
      <vt:lpstr>Wingdings</vt:lpstr>
      <vt:lpstr>Arial</vt:lpstr>
      <vt:lpstr>Times New Roman</vt:lpstr>
      <vt:lpstr>Calibri</vt:lpstr>
      <vt:lpstr>Cambria Math</vt:lpstr>
      <vt:lpstr>Quicksand</vt:lpstr>
      <vt:lpstr>Laundry Company Profile by Slidesgo</vt:lpstr>
      <vt:lpstr>A Study for Designing a Layout of a Washing Machine Assembly Line in Palestine</vt:lpstr>
      <vt:lpstr>Outline</vt:lpstr>
      <vt:lpstr>introduction</vt:lpstr>
      <vt:lpstr>FBC operating system</vt:lpstr>
      <vt:lpstr>PowerPoint Presentation</vt:lpstr>
      <vt:lpstr>Product &amp; Process Design</vt:lpstr>
      <vt:lpstr>PowerPoint Presentation</vt:lpstr>
      <vt:lpstr>PowerPoint Presentation</vt:lpstr>
      <vt:lpstr>PowerPoint Presentation</vt:lpstr>
      <vt:lpstr>PowerPoint Presentation</vt:lpstr>
      <vt:lpstr>Product &amp; Process Design</vt:lpstr>
      <vt:lpstr>The first part is the Manufacturing line</vt:lpstr>
      <vt:lpstr>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Assembly line part</vt:lpstr>
      <vt:lpstr>PowerPoint Presentation</vt:lpstr>
      <vt:lpstr>Largest candidate rule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Failure Mode Effect Analysis  FMEA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LAUNDRY COMPANY PROFILE</dc:title>
  <dc:creator>user</dc:creator>
  <cp:lastModifiedBy>fawzi ziada</cp:lastModifiedBy>
  <cp:revision>116</cp:revision>
  <dcterms:modified xsi:type="dcterms:W3CDTF">2024-02-10T21:05:12Z</dcterms:modified>
</cp:coreProperties>
</file>