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x="18288000" cy="10287000"/>
  <p:notesSz cx="6858000" cy="9144000"/>
  <p:embeddedFontLst>
    <p:embeddedFont>
      <p:font typeface="Open Sauce" charset="1" panose="00000500000000000000"/>
      <p:regular r:id="rId29"/>
    </p:embeddedFont>
    <p:embeddedFont>
      <p:font typeface="Archivo Narrow Bold" charset="1" panose="020B0806020202020B04"/>
      <p:regular r:id="rId30"/>
    </p:embeddedFont>
    <p:embeddedFont>
      <p:font typeface="Montserrat Classic Bold" charset="1" panose="00000800000000000000"/>
      <p:regular r:id="rId31"/>
    </p:embeddedFont>
    <p:embeddedFont>
      <p:font typeface="DM Sans Bold" charset="1" panose="00000000000000000000"/>
      <p:regular r:id="rId32"/>
    </p:embeddedFont>
    <p:embeddedFont>
      <p:font typeface="Canva Sans Bold" charset="1" panose="020B0803030501040103"/>
      <p:regular r:id="rId33"/>
    </p:embeddedFont>
    <p:embeddedFont>
      <p:font typeface="Canva Sans" charset="1" panose="020B0503030501040103"/>
      <p:regular r:id="rId34"/>
    </p:embeddedFont>
    <p:embeddedFont>
      <p:font typeface="Archivo Black" charset="1" panose="020B0A03020202020B04"/>
      <p:regular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9.jpe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0.jpeg" Type="http://schemas.openxmlformats.org/officeDocument/2006/relationships/image"/><Relationship Id="rId4" Target="../media/image11.jpe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2.jpe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3.jpeg" Type="http://schemas.openxmlformats.org/officeDocument/2006/relationships/image"/><Relationship Id="rId4" Target="../media/image14.jpe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5.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6.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7.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2.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8.jpeg" Type="http://schemas.openxmlformats.org/officeDocument/2006/relationships/image"/><Relationship Id="rId4" Target="../media/VAGSdt8Ni6k.mp4" Type="http://schemas.openxmlformats.org/officeDocument/2006/relationships/video"/><Relationship Id="rId5" Target="../media/VAGSdt8Ni6k.mp4" Type="http://schemas.microsoft.com/office/2007/relationships/media"/></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19.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20.jpe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4.jpe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5.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6.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7.jpe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8.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259" r="0" b="-9259"/>
            </a:stretch>
          </a:blipFill>
        </p:spPr>
      </p:sp>
      <p:grpSp>
        <p:nvGrpSpPr>
          <p:cNvPr name="Group 3" id="3"/>
          <p:cNvGrpSpPr/>
          <p:nvPr/>
        </p:nvGrpSpPr>
        <p:grpSpPr>
          <a:xfrm rot="0">
            <a:off x="546917" y="9028752"/>
            <a:ext cx="963567" cy="963567"/>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a:t>
              </a:r>
            </a:p>
          </p:txBody>
        </p:sp>
      </p:grpSp>
      <p:sp>
        <p:nvSpPr>
          <p:cNvPr name="Freeform 6" id="6"/>
          <p:cNvSpPr/>
          <p:nvPr/>
        </p:nvSpPr>
        <p:spPr>
          <a:xfrm flipH="false" flipV="false" rot="0">
            <a:off x="6768177" y="104775"/>
            <a:ext cx="4695825" cy="4695825"/>
          </a:xfrm>
          <a:custGeom>
            <a:avLst/>
            <a:gdLst/>
            <a:ahLst/>
            <a:cxnLst/>
            <a:rect r="r" b="b" t="t" l="l"/>
            <a:pathLst>
              <a:path h="4695825" w="4695825">
                <a:moveTo>
                  <a:pt x="0" y="0"/>
                </a:moveTo>
                <a:lnTo>
                  <a:pt x="4695825" y="0"/>
                </a:lnTo>
                <a:lnTo>
                  <a:pt x="4695825" y="4695825"/>
                </a:lnTo>
                <a:lnTo>
                  <a:pt x="0" y="4695825"/>
                </a:lnTo>
                <a:lnTo>
                  <a:pt x="0" y="0"/>
                </a:lnTo>
                <a:close/>
              </a:path>
            </a:pathLst>
          </a:custGeom>
          <a:blipFill>
            <a:blip r:embed="rId3"/>
            <a:stretch>
              <a:fillRect l="0" t="0" r="0" b="0"/>
            </a:stretch>
          </a:blipFill>
        </p:spPr>
      </p:sp>
      <p:sp>
        <p:nvSpPr>
          <p:cNvPr name="TextBox 7" id="7"/>
          <p:cNvSpPr txBox="true"/>
          <p:nvPr/>
        </p:nvSpPr>
        <p:spPr>
          <a:xfrm rot="0">
            <a:off x="759898" y="4819650"/>
            <a:ext cx="16712383" cy="1530376"/>
          </a:xfrm>
          <a:prstGeom prst="rect">
            <a:avLst/>
          </a:prstGeom>
        </p:spPr>
        <p:txBody>
          <a:bodyPr anchor="t" rtlCol="false" tIns="0" lIns="0" bIns="0" rIns="0">
            <a:spAutoFit/>
          </a:bodyPr>
          <a:lstStyle/>
          <a:p>
            <a:pPr algn="ctr">
              <a:lnSpc>
                <a:spcPts val="6198"/>
              </a:lnSpc>
            </a:pPr>
            <a:r>
              <a:rPr lang="en-US" b="true" sz="4491" spc="62">
                <a:solidFill>
                  <a:srgbClr val="040506"/>
                </a:solidFill>
                <a:latin typeface="Archivo Narrow Bold"/>
                <a:ea typeface="Archivo Narrow Bold"/>
                <a:cs typeface="Archivo Narrow Bold"/>
                <a:sym typeface="Archivo Narrow Bold"/>
              </a:rPr>
              <a:t>A MOBILE CNC MACHINE DESIGNED FOR ENGRAVING WOOD PANELS </a:t>
            </a:r>
          </a:p>
          <a:p>
            <a:pPr algn="ctr">
              <a:lnSpc>
                <a:spcPts val="6198"/>
              </a:lnSpc>
            </a:pPr>
            <a:r>
              <a:rPr lang="en-US" b="true" sz="4491" spc="62">
                <a:solidFill>
                  <a:srgbClr val="040506"/>
                </a:solidFill>
                <a:latin typeface="Archivo Narrow Bold"/>
                <a:ea typeface="Archivo Narrow Bold"/>
                <a:cs typeface="Archivo Narrow Bold"/>
                <a:sym typeface="Archivo Narrow Bold"/>
              </a:rPr>
              <a:t>Goliath CNC Machine.</a:t>
            </a:r>
          </a:p>
        </p:txBody>
      </p:sp>
      <p:sp>
        <p:nvSpPr>
          <p:cNvPr name="TextBox 8" id="8"/>
          <p:cNvSpPr txBox="true"/>
          <p:nvPr/>
        </p:nvSpPr>
        <p:spPr>
          <a:xfrm rot="0">
            <a:off x="5707931" y="6511680"/>
            <a:ext cx="6872138" cy="441638"/>
          </a:xfrm>
          <a:prstGeom prst="rect">
            <a:avLst/>
          </a:prstGeom>
        </p:spPr>
        <p:txBody>
          <a:bodyPr anchor="t" rtlCol="false" tIns="0" lIns="0" bIns="0" rIns="0">
            <a:spAutoFit/>
          </a:bodyPr>
          <a:lstStyle/>
          <a:p>
            <a:pPr algn="ctr">
              <a:lnSpc>
                <a:spcPts val="3661"/>
              </a:lnSpc>
            </a:pPr>
            <a:r>
              <a:rPr lang="en-US" b="true" sz="2653" spc="140">
                <a:solidFill>
                  <a:srgbClr val="0A4A99"/>
                </a:solidFill>
                <a:latin typeface="Montserrat Classic Bold"/>
                <a:ea typeface="Montserrat Classic Bold"/>
                <a:cs typeface="Montserrat Classic Bold"/>
                <a:sym typeface="Montserrat Classic Bold"/>
              </a:rPr>
              <a:t>GRADUATION PROJECT 2</a:t>
            </a:r>
          </a:p>
        </p:txBody>
      </p:sp>
      <p:sp>
        <p:nvSpPr>
          <p:cNvPr name="TextBox 9" id="9"/>
          <p:cNvSpPr txBox="true"/>
          <p:nvPr/>
        </p:nvSpPr>
        <p:spPr>
          <a:xfrm rot="0">
            <a:off x="5131962" y="9462910"/>
            <a:ext cx="8024075" cy="444176"/>
          </a:xfrm>
          <a:prstGeom prst="rect">
            <a:avLst/>
          </a:prstGeom>
        </p:spPr>
        <p:txBody>
          <a:bodyPr anchor="t" rtlCol="false" tIns="0" lIns="0" bIns="0" rIns="0">
            <a:spAutoFit/>
          </a:bodyPr>
          <a:lstStyle/>
          <a:p>
            <a:pPr algn="ctr">
              <a:lnSpc>
                <a:spcPts val="3661"/>
              </a:lnSpc>
            </a:pPr>
            <a:r>
              <a:rPr lang="en-US" b="true" sz="2653" spc="140">
                <a:solidFill>
                  <a:srgbClr val="0A4A99"/>
                </a:solidFill>
                <a:latin typeface="Montserrat Classic Bold"/>
                <a:ea typeface="Montserrat Classic Bold"/>
                <a:cs typeface="Montserrat Classic Bold"/>
                <a:sym typeface="Montserrat Classic Bold"/>
              </a:rPr>
              <a:t>SUPERVISED BY: </a:t>
            </a:r>
            <a:r>
              <a:rPr lang="en-US" b="true" sz="2653" spc="140">
                <a:solidFill>
                  <a:srgbClr val="000000"/>
                </a:solidFill>
                <a:latin typeface="Montserrat Classic Bold"/>
                <a:ea typeface="Montserrat Classic Bold"/>
                <a:cs typeface="Montserrat Classic Bold"/>
                <a:sym typeface="Montserrat Classic Bold"/>
              </a:rPr>
              <a:t>DR. BASHEER NOURI</a:t>
            </a:r>
          </a:p>
        </p:txBody>
      </p:sp>
      <p:sp>
        <p:nvSpPr>
          <p:cNvPr name="TextBox 10" id="10"/>
          <p:cNvSpPr txBox="true"/>
          <p:nvPr/>
        </p:nvSpPr>
        <p:spPr>
          <a:xfrm rot="0">
            <a:off x="4142573" y="7246230"/>
            <a:ext cx="573048" cy="503186"/>
          </a:xfrm>
          <a:prstGeom prst="rect">
            <a:avLst/>
          </a:prstGeom>
        </p:spPr>
        <p:txBody>
          <a:bodyPr anchor="t" rtlCol="false" tIns="0" lIns="0" bIns="0" rIns="0">
            <a:spAutoFit/>
          </a:bodyPr>
          <a:lstStyle/>
          <a:p>
            <a:pPr algn="ctr">
              <a:lnSpc>
                <a:spcPts val="4067"/>
              </a:lnSpc>
              <a:spcBef>
                <a:spcPct val="0"/>
              </a:spcBef>
            </a:pPr>
            <a:r>
              <a:rPr lang="en-US" sz="3129">
                <a:solidFill>
                  <a:srgbClr val="000000"/>
                </a:solidFill>
                <a:latin typeface="Open Sauce"/>
                <a:ea typeface="Open Sauce"/>
                <a:cs typeface="Open Sauce"/>
                <a:sym typeface="Open Sauce"/>
              </a:rPr>
              <a:t>By:</a:t>
            </a:r>
          </a:p>
        </p:txBody>
      </p:sp>
      <p:sp>
        <p:nvSpPr>
          <p:cNvPr name="TextBox 11" id="11"/>
          <p:cNvSpPr txBox="true"/>
          <p:nvPr/>
        </p:nvSpPr>
        <p:spPr>
          <a:xfrm rot="0">
            <a:off x="6042796" y="7227180"/>
            <a:ext cx="6202408" cy="1358576"/>
          </a:xfrm>
          <a:prstGeom prst="rect">
            <a:avLst/>
          </a:prstGeom>
        </p:spPr>
        <p:txBody>
          <a:bodyPr anchor="t" rtlCol="false" tIns="0" lIns="0" bIns="0" rIns="0">
            <a:spAutoFit/>
          </a:bodyPr>
          <a:lstStyle/>
          <a:p>
            <a:pPr algn="ctr" marL="572792" indent="-286396" lvl="1">
              <a:lnSpc>
                <a:spcPts val="3661"/>
              </a:lnSpc>
              <a:buAutoNum type="arabicPeriod" startAt="1"/>
            </a:pPr>
            <a:r>
              <a:rPr lang="en-US" b="true" sz="2653" spc="140">
                <a:solidFill>
                  <a:srgbClr val="000000"/>
                </a:solidFill>
                <a:latin typeface="Montserrat Classic Bold"/>
                <a:ea typeface="Montserrat Classic Bold"/>
                <a:cs typeface="Montserrat Classic Bold"/>
                <a:sym typeface="Montserrat Classic Bold"/>
              </a:rPr>
              <a:t>YAZAN JABER</a:t>
            </a:r>
          </a:p>
          <a:p>
            <a:pPr algn="ctr" marL="572792" indent="-286396" lvl="1">
              <a:lnSpc>
                <a:spcPts val="3661"/>
              </a:lnSpc>
              <a:buAutoNum type="arabicPeriod" startAt="1"/>
            </a:pPr>
            <a:r>
              <a:rPr lang="en-US" b="true" sz="2653" spc="140">
                <a:solidFill>
                  <a:srgbClr val="000000"/>
                </a:solidFill>
                <a:latin typeface="Montserrat Classic Bold"/>
                <a:ea typeface="Montserrat Classic Bold"/>
                <a:cs typeface="Montserrat Classic Bold"/>
                <a:sym typeface="Montserrat Classic Bold"/>
              </a:rPr>
              <a:t>Maen shalabi</a:t>
            </a:r>
          </a:p>
          <a:p>
            <a:pPr algn="ctr" marL="572792" indent="-286396" lvl="1">
              <a:lnSpc>
                <a:spcPts val="3661"/>
              </a:lnSpc>
              <a:buAutoNum type="arabicPeriod" startAt="1"/>
            </a:pPr>
            <a:r>
              <a:rPr lang="en-US" b="true" sz="2653" spc="140">
                <a:solidFill>
                  <a:srgbClr val="000000"/>
                </a:solidFill>
                <a:latin typeface="Montserrat Classic Bold"/>
                <a:ea typeface="Montserrat Classic Bold"/>
                <a:cs typeface="Montserrat Classic Bold"/>
                <a:sym typeface="Montserrat Classic Bold"/>
              </a:rPr>
              <a:t>WALAA SADEQ</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10</a:t>
              </a:r>
            </a:p>
          </p:txBody>
        </p:sp>
      </p:grpSp>
      <p:sp>
        <p:nvSpPr>
          <p:cNvPr name="Freeform 5" id="5"/>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TextBox 6" id="6"/>
          <p:cNvSpPr txBox="true"/>
          <p:nvPr/>
        </p:nvSpPr>
        <p:spPr>
          <a:xfrm rot="0">
            <a:off x="1427647" y="2755845"/>
            <a:ext cx="16193769" cy="4860166"/>
          </a:xfrm>
          <a:prstGeom prst="rect">
            <a:avLst/>
          </a:prstGeom>
        </p:spPr>
        <p:txBody>
          <a:bodyPr anchor="t" rtlCol="false" tIns="0" lIns="0" bIns="0" rIns="0">
            <a:spAutoFit/>
          </a:bodyPr>
          <a:lstStyle/>
          <a:p>
            <a:pPr algn="l">
              <a:lnSpc>
                <a:spcPts val="7741"/>
              </a:lnSpc>
            </a:pPr>
          </a:p>
          <a:p>
            <a:pPr algn="l">
              <a:lnSpc>
                <a:spcPts val="7741"/>
              </a:lnSpc>
            </a:pPr>
            <a:r>
              <a:rPr lang="en-US" sz="5529" b="true">
                <a:solidFill>
                  <a:srgbClr val="000000"/>
                </a:solidFill>
                <a:latin typeface="Canva Sans Bold"/>
                <a:ea typeface="Canva Sans Bold"/>
                <a:cs typeface="Canva Sans Bold"/>
                <a:sym typeface="Canva Sans Bold"/>
              </a:rPr>
              <a:t>A. </a:t>
            </a:r>
            <a:r>
              <a:rPr lang="en-US" sz="5529" b="true">
                <a:solidFill>
                  <a:srgbClr val="000000"/>
                </a:solidFill>
                <a:latin typeface="Canva Sans Bold"/>
                <a:ea typeface="Canva Sans Bold"/>
                <a:cs typeface="Canva Sans Bold"/>
                <a:sym typeface="Canva Sans Bold"/>
              </a:rPr>
              <a:t>Mechanical design:</a:t>
            </a:r>
            <a:r>
              <a:rPr lang="en-US" sz="5529" b="true">
                <a:solidFill>
                  <a:srgbClr val="000000"/>
                </a:solidFill>
                <a:latin typeface="Canva Sans Bold"/>
                <a:ea typeface="Canva Sans Bold"/>
                <a:cs typeface="Canva Sans Bold"/>
                <a:sym typeface="Canva Sans Bold"/>
              </a:rPr>
              <a:t> </a:t>
            </a:r>
            <a:r>
              <a:rPr lang="en-US" sz="5529" b="true">
                <a:solidFill>
                  <a:srgbClr val="0A4A99"/>
                </a:solidFill>
                <a:latin typeface="Canva Sans Bold"/>
                <a:ea typeface="Canva Sans Bold"/>
                <a:cs typeface="Canva Sans Bold"/>
                <a:sym typeface="Canva Sans Bold"/>
              </a:rPr>
              <a:t>Goliath CNC Machine</a:t>
            </a:r>
          </a:p>
          <a:p>
            <a:pPr algn="l">
              <a:lnSpc>
                <a:spcPts val="7741"/>
              </a:lnSpc>
            </a:pPr>
            <a:r>
              <a:rPr lang="en-US" sz="5529" b="true">
                <a:solidFill>
                  <a:srgbClr val="000000"/>
                </a:solidFill>
                <a:latin typeface="Canva Sans Bold"/>
                <a:ea typeface="Canva Sans Bold"/>
                <a:cs typeface="Canva Sans Bold"/>
                <a:sym typeface="Canva Sans Bold"/>
              </a:rPr>
              <a:t>B. Electrical/Electronics System</a:t>
            </a:r>
          </a:p>
          <a:p>
            <a:pPr algn="l">
              <a:lnSpc>
                <a:spcPts val="7741"/>
              </a:lnSpc>
            </a:pPr>
            <a:r>
              <a:rPr lang="en-US" sz="5529" b="true">
                <a:solidFill>
                  <a:srgbClr val="000000"/>
                </a:solidFill>
                <a:latin typeface="Canva Sans Bold"/>
                <a:ea typeface="Canva Sans Bold"/>
                <a:cs typeface="Canva Sans Bold"/>
                <a:sym typeface="Canva Sans Bold"/>
              </a:rPr>
              <a:t>C. Control System</a:t>
            </a:r>
          </a:p>
          <a:p>
            <a:pPr algn="l">
              <a:lnSpc>
                <a:spcPts val="7741"/>
              </a:lnSpc>
            </a:pPr>
          </a:p>
        </p:txBody>
      </p:sp>
      <p:sp>
        <p:nvSpPr>
          <p:cNvPr name="TextBox 7" id="7"/>
          <p:cNvSpPr txBox="true"/>
          <p:nvPr/>
        </p:nvSpPr>
        <p:spPr>
          <a:xfrm rot="0">
            <a:off x="-1224485" y="1170107"/>
            <a:ext cx="18150531" cy="1125073"/>
          </a:xfrm>
          <a:prstGeom prst="rect">
            <a:avLst/>
          </a:prstGeom>
        </p:spPr>
        <p:txBody>
          <a:bodyPr anchor="t" rtlCol="false" tIns="0" lIns="0" bIns="0" rIns="0">
            <a:spAutoFit/>
          </a:bodyPr>
          <a:lstStyle/>
          <a:p>
            <a:pPr algn="l" marL="2857458" indent="-952486" lvl="2">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CNC Milling Machine Mobile Robot Design</a:t>
            </a:r>
          </a:p>
        </p:txBody>
      </p:sp>
      <p:grpSp>
        <p:nvGrpSpPr>
          <p:cNvPr name="Group 8" id="8"/>
          <p:cNvGrpSpPr/>
          <p:nvPr/>
        </p:nvGrpSpPr>
        <p:grpSpPr>
          <a:xfrm rot="0">
            <a:off x="623239" y="1411064"/>
            <a:ext cx="887244" cy="766983"/>
            <a:chOff x="0" y="0"/>
            <a:chExt cx="193883" cy="167603"/>
          </a:xfrm>
        </p:grpSpPr>
        <p:sp>
          <p:nvSpPr>
            <p:cNvPr name="Freeform 9" id="9"/>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0" id="10"/>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03</a:t>
              </a:r>
            </a:p>
          </p:txBody>
        </p:sp>
      </p:grpSp>
      <p:grpSp>
        <p:nvGrpSpPr>
          <p:cNvPr name="Group 11" id="11"/>
          <p:cNvGrpSpPr/>
          <p:nvPr/>
        </p:nvGrpSpPr>
        <p:grpSpPr>
          <a:xfrm rot="0">
            <a:off x="-5335913" y="0"/>
            <a:ext cx="26373387" cy="738016"/>
            <a:chOff x="0" y="0"/>
            <a:chExt cx="2556317" cy="71534"/>
          </a:xfrm>
        </p:grpSpPr>
        <p:sp>
          <p:nvSpPr>
            <p:cNvPr name="Freeform 12" id="12"/>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13" id="13"/>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14" id="14"/>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3. CNC Milling Machine Mobile Robot Design: </a:t>
            </a:r>
          </a:p>
        </p:txBody>
      </p:sp>
    </p:spTree>
  </p:cSld>
  <p:clrMapOvr>
    <a:masterClrMapping/>
  </p:clrMapOvr>
  <p:transition spd="fast">
    <p:fade/>
  </p:transition>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11</a:t>
              </a:r>
            </a:p>
          </p:txBody>
        </p:sp>
      </p:grpSp>
      <p:sp>
        <p:nvSpPr>
          <p:cNvPr name="Freeform 5" id="5"/>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grpSp>
        <p:nvGrpSpPr>
          <p:cNvPr name="Group 6" id="6"/>
          <p:cNvGrpSpPr/>
          <p:nvPr/>
        </p:nvGrpSpPr>
        <p:grpSpPr>
          <a:xfrm rot="0">
            <a:off x="-5335913" y="0"/>
            <a:ext cx="26373387" cy="738016"/>
            <a:chOff x="0" y="0"/>
            <a:chExt cx="2556317" cy="71534"/>
          </a:xfrm>
        </p:grpSpPr>
        <p:sp>
          <p:nvSpPr>
            <p:cNvPr name="Freeform 7" id="7"/>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8" id="8"/>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9" id="9"/>
          <p:cNvSpPr txBox="true"/>
          <p:nvPr/>
        </p:nvSpPr>
        <p:spPr>
          <a:xfrm rot="0">
            <a:off x="-400565" y="1241675"/>
            <a:ext cx="9198412" cy="991462"/>
          </a:xfrm>
          <a:prstGeom prst="rect">
            <a:avLst/>
          </a:prstGeom>
        </p:spPr>
        <p:txBody>
          <a:bodyPr anchor="t" rtlCol="false" tIns="0" lIns="0" bIns="0" rIns="0">
            <a:spAutoFit/>
          </a:bodyPr>
          <a:lstStyle/>
          <a:p>
            <a:pPr algn="l" marL="2503329" indent="-834443" lvl="2">
              <a:lnSpc>
                <a:spcPts val="8000"/>
              </a:lnSpc>
              <a:buFont typeface="Arial"/>
              <a:buChar char="⚬"/>
            </a:pPr>
            <a:r>
              <a:rPr lang="en-US" b="true" sz="5797" spc="81" u="sng">
                <a:solidFill>
                  <a:srgbClr val="040506"/>
                </a:solidFill>
                <a:latin typeface="Archivo Narrow Bold"/>
                <a:ea typeface="Archivo Narrow Bold"/>
                <a:cs typeface="Archivo Narrow Bold"/>
                <a:sym typeface="Archivo Narrow Bold"/>
              </a:rPr>
              <a:t>Mechanical Design</a:t>
            </a:r>
          </a:p>
        </p:txBody>
      </p:sp>
      <p:grpSp>
        <p:nvGrpSpPr>
          <p:cNvPr name="Group 10" id="10"/>
          <p:cNvGrpSpPr/>
          <p:nvPr/>
        </p:nvGrpSpPr>
        <p:grpSpPr>
          <a:xfrm rot="0">
            <a:off x="984024" y="1446422"/>
            <a:ext cx="887244" cy="766983"/>
            <a:chOff x="0" y="0"/>
            <a:chExt cx="193883" cy="167603"/>
          </a:xfrm>
        </p:grpSpPr>
        <p:sp>
          <p:nvSpPr>
            <p:cNvPr name="Freeform 11" id="11"/>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2" id="12"/>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A</a:t>
              </a:r>
            </a:p>
          </p:txBody>
        </p:sp>
      </p:grpSp>
      <p:sp>
        <p:nvSpPr>
          <p:cNvPr name="Freeform 13" id="13"/>
          <p:cNvSpPr/>
          <p:nvPr/>
        </p:nvSpPr>
        <p:spPr>
          <a:xfrm flipH="false" flipV="false" rot="0">
            <a:off x="10183894" y="7363589"/>
            <a:ext cx="5107371" cy="2923411"/>
          </a:xfrm>
          <a:custGeom>
            <a:avLst/>
            <a:gdLst/>
            <a:ahLst/>
            <a:cxnLst/>
            <a:rect r="r" b="b" t="t" l="l"/>
            <a:pathLst>
              <a:path h="2923411" w="5107371">
                <a:moveTo>
                  <a:pt x="0" y="0"/>
                </a:moveTo>
                <a:lnTo>
                  <a:pt x="5107371" y="0"/>
                </a:lnTo>
                <a:lnTo>
                  <a:pt x="5107371" y="2923411"/>
                </a:lnTo>
                <a:lnTo>
                  <a:pt x="0" y="2923411"/>
                </a:lnTo>
                <a:lnTo>
                  <a:pt x="0" y="0"/>
                </a:lnTo>
                <a:close/>
              </a:path>
            </a:pathLst>
          </a:custGeom>
          <a:blipFill>
            <a:blip r:embed="rId3"/>
            <a:stretch>
              <a:fillRect l="0" t="0" r="0" b="0"/>
            </a:stretch>
          </a:blipFill>
        </p:spPr>
      </p:sp>
      <p:sp>
        <p:nvSpPr>
          <p:cNvPr name="TextBox 14" id="14"/>
          <p:cNvSpPr txBox="true"/>
          <p:nvPr/>
        </p:nvSpPr>
        <p:spPr>
          <a:xfrm rot="0">
            <a:off x="1871269" y="2890361"/>
            <a:ext cx="11835603" cy="4865881"/>
          </a:xfrm>
          <a:prstGeom prst="rect">
            <a:avLst/>
          </a:prstGeom>
        </p:spPr>
        <p:txBody>
          <a:bodyPr anchor="t" rtlCol="false" tIns="0" lIns="0" bIns="0" rIns="0">
            <a:spAutoFit/>
          </a:bodyPr>
          <a:lstStyle/>
          <a:p>
            <a:pPr algn="just">
              <a:lnSpc>
                <a:spcPts val="4276"/>
              </a:lnSpc>
            </a:pPr>
            <a:r>
              <a:rPr lang="en-US" sz="3054">
                <a:solidFill>
                  <a:srgbClr val="000000"/>
                </a:solidFill>
                <a:latin typeface="Canva Sans"/>
                <a:ea typeface="Canva Sans"/>
                <a:cs typeface="Canva Sans"/>
                <a:sym typeface="Canva Sans"/>
              </a:rPr>
              <a:t>The mechanical design plays a crucial role in advanced manufacturing and automation, serving as a foundation for precision, efficiency, and versatility. These robots, guided by Computer Numerical Control, seamlessly integrate intricate mechanical components with cutting-edge technologies to achieve precise and automated motion. The design encompasses various elements, including robust frames, precise actuators, and sophisticated end-effectors that define the robots' operational capabilities.</a:t>
            </a:r>
          </a:p>
        </p:txBody>
      </p:sp>
      <p:sp>
        <p:nvSpPr>
          <p:cNvPr name="TextBox 15" id="15"/>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3. CNC Milling Machine Mobile Robot Design: A. Mechanical Design</a:t>
            </a:r>
          </a:p>
        </p:txBody>
      </p:sp>
    </p:spTree>
  </p:cSld>
  <p:clrMapOvr>
    <a:masterClrMapping/>
  </p:clrMapOvr>
  <p:transition spd="fast">
    <p:fade/>
  </p:transition>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12</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8" id="8"/>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TextBox 9" id="9"/>
          <p:cNvSpPr txBox="true"/>
          <p:nvPr/>
        </p:nvSpPr>
        <p:spPr>
          <a:xfrm rot="0">
            <a:off x="-45467" y="1088332"/>
            <a:ext cx="17090904" cy="1125073"/>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Mechanical Design: Goliath CNC Machine</a:t>
            </a:r>
          </a:p>
        </p:txBody>
      </p:sp>
      <p:grpSp>
        <p:nvGrpSpPr>
          <p:cNvPr name="Group 10" id="10"/>
          <p:cNvGrpSpPr/>
          <p:nvPr/>
        </p:nvGrpSpPr>
        <p:grpSpPr>
          <a:xfrm rot="0">
            <a:off x="309930" y="1345507"/>
            <a:ext cx="887244" cy="766983"/>
            <a:chOff x="0" y="0"/>
            <a:chExt cx="193883" cy="167603"/>
          </a:xfrm>
        </p:grpSpPr>
        <p:sp>
          <p:nvSpPr>
            <p:cNvPr name="Freeform 11" id="11"/>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2" id="12"/>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03</a:t>
              </a:r>
            </a:p>
          </p:txBody>
        </p:sp>
      </p:grpSp>
      <p:sp>
        <p:nvSpPr>
          <p:cNvPr name="Freeform 13" id="13"/>
          <p:cNvSpPr/>
          <p:nvPr/>
        </p:nvSpPr>
        <p:spPr>
          <a:xfrm flipH="false" flipV="false" rot="0">
            <a:off x="1706717" y="5221745"/>
            <a:ext cx="5733458" cy="4288791"/>
          </a:xfrm>
          <a:custGeom>
            <a:avLst/>
            <a:gdLst/>
            <a:ahLst/>
            <a:cxnLst/>
            <a:rect r="r" b="b" t="t" l="l"/>
            <a:pathLst>
              <a:path h="4288791" w="5733458">
                <a:moveTo>
                  <a:pt x="0" y="0"/>
                </a:moveTo>
                <a:lnTo>
                  <a:pt x="5733459" y="0"/>
                </a:lnTo>
                <a:lnTo>
                  <a:pt x="5733459" y="4288790"/>
                </a:lnTo>
                <a:lnTo>
                  <a:pt x="0" y="4288790"/>
                </a:lnTo>
                <a:lnTo>
                  <a:pt x="0" y="0"/>
                </a:lnTo>
                <a:close/>
              </a:path>
            </a:pathLst>
          </a:custGeom>
          <a:blipFill>
            <a:blip r:embed="rId3"/>
            <a:stretch>
              <a:fillRect l="-17879" t="0" r="-27204" b="-3492"/>
            </a:stretch>
          </a:blipFill>
        </p:spPr>
      </p:sp>
      <p:sp>
        <p:nvSpPr>
          <p:cNvPr name="Freeform 14" id="14"/>
          <p:cNvSpPr/>
          <p:nvPr/>
        </p:nvSpPr>
        <p:spPr>
          <a:xfrm flipH="false" flipV="false" rot="0">
            <a:off x="10842796" y="5016755"/>
            <a:ext cx="4735885" cy="4698770"/>
          </a:xfrm>
          <a:custGeom>
            <a:avLst/>
            <a:gdLst/>
            <a:ahLst/>
            <a:cxnLst/>
            <a:rect r="r" b="b" t="t" l="l"/>
            <a:pathLst>
              <a:path h="4698770" w="4735885">
                <a:moveTo>
                  <a:pt x="0" y="0"/>
                </a:moveTo>
                <a:lnTo>
                  <a:pt x="4735886" y="0"/>
                </a:lnTo>
                <a:lnTo>
                  <a:pt x="4735886" y="4698770"/>
                </a:lnTo>
                <a:lnTo>
                  <a:pt x="0" y="4698770"/>
                </a:lnTo>
                <a:lnTo>
                  <a:pt x="0" y="0"/>
                </a:lnTo>
                <a:close/>
              </a:path>
            </a:pathLst>
          </a:custGeom>
          <a:blipFill>
            <a:blip r:embed="rId4"/>
            <a:stretch>
              <a:fillRect l="0" t="0" r="0" b="0"/>
            </a:stretch>
          </a:blipFill>
        </p:spPr>
      </p:sp>
      <p:grpSp>
        <p:nvGrpSpPr>
          <p:cNvPr name="Group 15" id="15"/>
          <p:cNvGrpSpPr/>
          <p:nvPr/>
        </p:nvGrpSpPr>
        <p:grpSpPr>
          <a:xfrm rot="0">
            <a:off x="8409083" y="6822058"/>
            <a:ext cx="1464805" cy="1088164"/>
            <a:chOff x="0" y="0"/>
            <a:chExt cx="812800" cy="603807"/>
          </a:xfrm>
        </p:grpSpPr>
        <p:sp>
          <p:nvSpPr>
            <p:cNvPr name="Freeform 16" id="16"/>
            <p:cNvSpPr/>
            <p:nvPr/>
          </p:nvSpPr>
          <p:spPr>
            <a:xfrm flipH="false" flipV="false" rot="0">
              <a:off x="0" y="0"/>
              <a:ext cx="812800" cy="603807"/>
            </a:xfrm>
            <a:custGeom>
              <a:avLst/>
              <a:gdLst/>
              <a:ahLst/>
              <a:cxnLst/>
              <a:rect r="r" b="b" t="t" l="l"/>
              <a:pathLst>
                <a:path h="603807" w="812800">
                  <a:moveTo>
                    <a:pt x="812800" y="301903"/>
                  </a:moveTo>
                  <a:lnTo>
                    <a:pt x="406400" y="0"/>
                  </a:lnTo>
                  <a:lnTo>
                    <a:pt x="406400" y="203200"/>
                  </a:lnTo>
                  <a:lnTo>
                    <a:pt x="0" y="203200"/>
                  </a:lnTo>
                  <a:lnTo>
                    <a:pt x="0" y="400607"/>
                  </a:lnTo>
                  <a:lnTo>
                    <a:pt x="406400" y="400607"/>
                  </a:lnTo>
                  <a:lnTo>
                    <a:pt x="406400" y="603807"/>
                  </a:lnTo>
                  <a:lnTo>
                    <a:pt x="812800" y="301903"/>
                  </a:lnTo>
                  <a:close/>
                </a:path>
              </a:pathLst>
            </a:custGeom>
            <a:solidFill>
              <a:srgbClr val="0A4A99"/>
            </a:solidFill>
          </p:spPr>
        </p:sp>
        <p:sp>
          <p:nvSpPr>
            <p:cNvPr name="TextBox 17" id="17"/>
            <p:cNvSpPr txBox="true"/>
            <p:nvPr/>
          </p:nvSpPr>
          <p:spPr>
            <a:xfrm>
              <a:off x="0" y="184150"/>
              <a:ext cx="711200" cy="216457"/>
            </a:xfrm>
            <a:prstGeom prst="rect">
              <a:avLst/>
            </a:prstGeom>
          </p:spPr>
          <p:txBody>
            <a:bodyPr anchor="ctr" rtlCol="false" tIns="50800" lIns="50800" bIns="50800" rIns="50800"/>
            <a:lstStyle/>
            <a:p>
              <a:pPr algn="ctr">
                <a:lnSpc>
                  <a:spcPts val="2859"/>
                </a:lnSpc>
              </a:pPr>
            </a:p>
          </p:txBody>
        </p:sp>
      </p:grpSp>
      <p:sp>
        <p:nvSpPr>
          <p:cNvPr name="TextBox 18" id="18"/>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3. CNC Milling Machine Mobile Robot Design: A. Mechanical Design</a:t>
            </a:r>
          </a:p>
        </p:txBody>
      </p:sp>
      <p:sp>
        <p:nvSpPr>
          <p:cNvPr name="TextBox 19" id="19"/>
          <p:cNvSpPr txBox="true"/>
          <p:nvPr/>
        </p:nvSpPr>
        <p:spPr>
          <a:xfrm rot="0">
            <a:off x="1197175" y="2321247"/>
            <a:ext cx="16062125" cy="1767231"/>
          </a:xfrm>
          <a:prstGeom prst="rect">
            <a:avLst/>
          </a:prstGeom>
        </p:spPr>
        <p:txBody>
          <a:bodyPr anchor="t" rtlCol="false" tIns="0" lIns="0" bIns="0" rIns="0">
            <a:spAutoFit/>
          </a:bodyPr>
          <a:lstStyle/>
          <a:p>
            <a:pPr algn="l">
              <a:lnSpc>
                <a:spcPts val="7068"/>
              </a:lnSpc>
            </a:pPr>
            <a:r>
              <a:rPr lang="en-US" sz="5048" b="true">
                <a:solidFill>
                  <a:srgbClr val="000000"/>
                </a:solidFill>
                <a:latin typeface="Canva Sans Bold"/>
                <a:ea typeface="Canva Sans Bold"/>
                <a:cs typeface="Canva Sans Bold"/>
                <a:sym typeface="Canva Sans Bold"/>
              </a:rPr>
              <a:t>We used SolidWorks to design the robot in the one project. In the second project we implemented it:</a:t>
            </a:r>
          </a:p>
        </p:txBody>
      </p:sp>
    </p:spTree>
  </p:cSld>
  <p:clrMapOvr>
    <a:masterClrMapping/>
  </p:clrMapOvr>
  <p:transition spd="fast">
    <p:fade/>
  </p:transition>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13</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8" id="8"/>
          <p:cNvSpPr txBox="true"/>
          <p:nvPr/>
        </p:nvSpPr>
        <p:spPr>
          <a:xfrm rot="0">
            <a:off x="-45467" y="1088332"/>
            <a:ext cx="16784280" cy="2277598"/>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Electrical/Electronics System</a:t>
            </a:r>
          </a:p>
          <a:p>
            <a:pPr algn="l">
              <a:lnSpc>
                <a:spcPts val="9132"/>
              </a:lnSpc>
            </a:pPr>
          </a:p>
        </p:txBody>
      </p:sp>
      <p:grpSp>
        <p:nvGrpSpPr>
          <p:cNvPr name="Group 9" id="9"/>
          <p:cNvGrpSpPr/>
          <p:nvPr/>
        </p:nvGrpSpPr>
        <p:grpSpPr>
          <a:xfrm rot="0">
            <a:off x="309930" y="1345507"/>
            <a:ext cx="887244" cy="766983"/>
            <a:chOff x="0" y="0"/>
            <a:chExt cx="193883" cy="167603"/>
          </a:xfrm>
        </p:grpSpPr>
        <p:sp>
          <p:nvSpPr>
            <p:cNvPr name="Freeform 10" id="10"/>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1" id="11"/>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B</a:t>
              </a:r>
            </a:p>
          </p:txBody>
        </p:sp>
      </p:grpSp>
      <p:sp>
        <p:nvSpPr>
          <p:cNvPr name="Freeform 12" id="12"/>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Freeform 13" id="13"/>
          <p:cNvSpPr/>
          <p:nvPr/>
        </p:nvSpPr>
        <p:spPr>
          <a:xfrm flipH="false" flipV="false" rot="0">
            <a:off x="3296382" y="2683125"/>
            <a:ext cx="11150990" cy="6758918"/>
          </a:xfrm>
          <a:custGeom>
            <a:avLst/>
            <a:gdLst/>
            <a:ahLst/>
            <a:cxnLst/>
            <a:rect r="r" b="b" t="t" l="l"/>
            <a:pathLst>
              <a:path h="6758918" w="11150990">
                <a:moveTo>
                  <a:pt x="0" y="0"/>
                </a:moveTo>
                <a:lnTo>
                  <a:pt x="11150990" y="0"/>
                </a:lnTo>
                <a:lnTo>
                  <a:pt x="11150990" y="6758918"/>
                </a:lnTo>
                <a:lnTo>
                  <a:pt x="0" y="6758918"/>
                </a:lnTo>
                <a:lnTo>
                  <a:pt x="0" y="0"/>
                </a:lnTo>
                <a:close/>
              </a:path>
            </a:pathLst>
          </a:custGeom>
          <a:blipFill>
            <a:blip r:embed="rId3"/>
            <a:stretch>
              <a:fillRect l="0" t="-3464" r="0" b="-3464"/>
            </a:stretch>
          </a:blipFill>
        </p:spPr>
      </p:sp>
      <p:sp>
        <p:nvSpPr>
          <p:cNvPr name="TextBox 14" id="14"/>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3. CNC Milling Machine Mobile Robot Design: B. Electrical Design</a:t>
            </a:r>
          </a:p>
        </p:txBody>
      </p:sp>
    </p:spTree>
  </p:cSld>
  <p:clrMapOvr>
    <a:masterClrMapping/>
  </p:clrMapOvr>
  <p:transition spd="fast">
    <p:fade/>
  </p:transition>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14</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8" id="8"/>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TextBox 9" id="9"/>
          <p:cNvSpPr txBox="true"/>
          <p:nvPr/>
        </p:nvSpPr>
        <p:spPr>
          <a:xfrm rot="0">
            <a:off x="-45467" y="1088332"/>
            <a:ext cx="17090904" cy="1125073"/>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Electrical/Electronics System</a:t>
            </a:r>
          </a:p>
        </p:txBody>
      </p:sp>
      <p:grpSp>
        <p:nvGrpSpPr>
          <p:cNvPr name="Group 10" id="10"/>
          <p:cNvGrpSpPr/>
          <p:nvPr/>
        </p:nvGrpSpPr>
        <p:grpSpPr>
          <a:xfrm rot="0">
            <a:off x="309930" y="1345507"/>
            <a:ext cx="887244" cy="766983"/>
            <a:chOff x="0" y="0"/>
            <a:chExt cx="193883" cy="167603"/>
          </a:xfrm>
        </p:grpSpPr>
        <p:sp>
          <p:nvSpPr>
            <p:cNvPr name="Freeform 11" id="11"/>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2" id="12"/>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03</a:t>
              </a:r>
            </a:p>
          </p:txBody>
        </p:sp>
      </p:grpSp>
      <p:sp>
        <p:nvSpPr>
          <p:cNvPr name="Freeform 13" id="13"/>
          <p:cNvSpPr/>
          <p:nvPr/>
        </p:nvSpPr>
        <p:spPr>
          <a:xfrm flipH="false" flipV="false" rot="0">
            <a:off x="3179656" y="3777036"/>
            <a:ext cx="4042206" cy="4042206"/>
          </a:xfrm>
          <a:custGeom>
            <a:avLst/>
            <a:gdLst/>
            <a:ahLst/>
            <a:cxnLst/>
            <a:rect r="r" b="b" t="t" l="l"/>
            <a:pathLst>
              <a:path h="4042206" w="4042206">
                <a:moveTo>
                  <a:pt x="0" y="0"/>
                </a:moveTo>
                <a:lnTo>
                  <a:pt x="4042206" y="0"/>
                </a:lnTo>
                <a:lnTo>
                  <a:pt x="4042206" y="4042206"/>
                </a:lnTo>
                <a:lnTo>
                  <a:pt x="0" y="4042206"/>
                </a:lnTo>
                <a:lnTo>
                  <a:pt x="0" y="0"/>
                </a:lnTo>
                <a:close/>
              </a:path>
            </a:pathLst>
          </a:custGeom>
          <a:blipFill>
            <a:blip r:embed="rId3"/>
            <a:stretch>
              <a:fillRect l="0" t="0" r="0" b="0"/>
            </a:stretch>
          </a:blipFill>
        </p:spPr>
      </p:sp>
      <p:sp>
        <p:nvSpPr>
          <p:cNvPr name="Freeform 14" id="14"/>
          <p:cNvSpPr/>
          <p:nvPr/>
        </p:nvSpPr>
        <p:spPr>
          <a:xfrm flipH="false" flipV="false" rot="0">
            <a:off x="10936661" y="3777036"/>
            <a:ext cx="4042206" cy="4042206"/>
          </a:xfrm>
          <a:custGeom>
            <a:avLst/>
            <a:gdLst/>
            <a:ahLst/>
            <a:cxnLst/>
            <a:rect r="r" b="b" t="t" l="l"/>
            <a:pathLst>
              <a:path h="4042206" w="4042206">
                <a:moveTo>
                  <a:pt x="0" y="0"/>
                </a:moveTo>
                <a:lnTo>
                  <a:pt x="4042206" y="0"/>
                </a:lnTo>
                <a:lnTo>
                  <a:pt x="4042206" y="4042206"/>
                </a:lnTo>
                <a:lnTo>
                  <a:pt x="0" y="4042206"/>
                </a:lnTo>
                <a:lnTo>
                  <a:pt x="0" y="0"/>
                </a:lnTo>
                <a:close/>
              </a:path>
            </a:pathLst>
          </a:custGeom>
          <a:blipFill>
            <a:blip r:embed="rId4"/>
            <a:stretch>
              <a:fillRect l="0" t="0" r="0" b="0"/>
            </a:stretch>
          </a:blipFill>
        </p:spPr>
      </p:sp>
      <p:sp>
        <p:nvSpPr>
          <p:cNvPr name="TextBox 15" id="15"/>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3. CNC Milling Machine Mobile Robot Design B. Electrical Design</a:t>
            </a:r>
          </a:p>
        </p:txBody>
      </p:sp>
    </p:spTree>
  </p:cSld>
  <p:clrMapOvr>
    <a:masterClrMapping/>
  </p:clrMapOvr>
  <p:transition spd="fast">
    <p:fade/>
  </p:transition>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15</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8" id="8"/>
          <p:cNvSpPr txBox="true"/>
          <p:nvPr/>
        </p:nvSpPr>
        <p:spPr>
          <a:xfrm rot="0">
            <a:off x="-45467" y="1088332"/>
            <a:ext cx="16784280" cy="1125073"/>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Robot Control Design</a:t>
            </a:r>
          </a:p>
        </p:txBody>
      </p:sp>
      <p:grpSp>
        <p:nvGrpSpPr>
          <p:cNvPr name="Group 9" id="9"/>
          <p:cNvGrpSpPr/>
          <p:nvPr/>
        </p:nvGrpSpPr>
        <p:grpSpPr>
          <a:xfrm rot="0">
            <a:off x="309930" y="1345507"/>
            <a:ext cx="887244" cy="766983"/>
            <a:chOff x="0" y="0"/>
            <a:chExt cx="193883" cy="167603"/>
          </a:xfrm>
        </p:grpSpPr>
        <p:sp>
          <p:nvSpPr>
            <p:cNvPr name="Freeform 10" id="10"/>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1" id="11"/>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04</a:t>
              </a:r>
            </a:p>
          </p:txBody>
        </p:sp>
      </p:grpSp>
      <p:sp>
        <p:nvSpPr>
          <p:cNvPr name="Freeform 12" id="12"/>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TextBox 13" id="13"/>
          <p:cNvSpPr txBox="true"/>
          <p:nvPr/>
        </p:nvSpPr>
        <p:spPr>
          <a:xfrm rot="0">
            <a:off x="1335154" y="3177327"/>
            <a:ext cx="16286262" cy="1350665"/>
          </a:xfrm>
          <a:prstGeom prst="rect">
            <a:avLst/>
          </a:prstGeom>
        </p:spPr>
        <p:txBody>
          <a:bodyPr anchor="t" rtlCol="false" tIns="0" lIns="0" bIns="0" rIns="0">
            <a:spAutoFit/>
          </a:bodyPr>
          <a:lstStyle/>
          <a:p>
            <a:pPr algn="just">
              <a:lnSpc>
                <a:spcPts val="5569"/>
              </a:lnSpc>
            </a:pPr>
            <a:r>
              <a:rPr lang="en-US" sz="3129">
                <a:solidFill>
                  <a:srgbClr val="000000"/>
                </a:solidFill>
                <a:latin typeface="Open Sauce"/>
                <a:ea typeface="Open Sauce"/>
                <a:cs typeface="Open Sauce"/>
                <a:sym typeface="Open Sauce"/>
              </a:rPr>
              <a:t>1. Reference Generation: Gcode</a:t>
            </a:r>
          </a:p>
          <a:p>
            <a:pPr algn="just">
              <a:lnSpc>
                <a:spcPts val="5569"/>
              </a:lnSpc>
            </a:pPr>
            <a:r>
              <a:rPr lang="en-US" sz="3129">
                <a:solidFill>
                  <a:srgbClr val="000000"/>
                </a:solidFill>
                <a:latin typeface="Open Sauce"/>
                <a:ea typeface="Open Sauce"/>
                <a:cs typeface="Open Sauce"/>
                <a:sym typeface="Open Sauce"/>
              </a:rPr>
              <a:t>2. Robot Movement Mechanism</a:t>
            </a:r>
          </a:p>
        </p:txBody>
      </p:sp>
      <p:sp>
        <p:nvSpPr>
          <p:cNvPr name="TextBox 14" id="14"/>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4. Robot Control Design</a:t>
            </a:r>
          </a:p>
        </p:txBody>
      </p:sp>
    </p:spTree>
  </p:cSld>
  <p:clrMapOvr>
    <a:masterClrMapping/>
  </p:clrMapOvr>
  <p:transition spd="fast">
    <p:fade/>
  </p:transition>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16</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8" id="8"/>
          <p:cNvGrpSpPr/>
          <p:nvPr/>
        </p:nvGrpSpPr>
        <p:grpSpPr>
          <a:xfrm rot="0">
            <a:off x="309930" y="1345507"/>
            <a:ext cx="887244" cy="766983"/>
            <a:chOff x="0" y="0"/>
            <a:chExt cx="193883" cy="167603"/>
          </a:xfrm>
        </p:grpSpPr>
        <p:sp>
          <p:nvSpPr>
            <p:cNvPr name="Freeform 9" id="9"/>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0" id="10"/>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A</a:t>
              </a:r>
            </a:p>
          </p:txBody>
        </p:sp>
      </p:grpSp>
      <p:sp>
        <p:nvSpPr>
          <p:cNvPr name="Freeform 11" id="11"/>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Freeform 12" id="12"/>
          <p:cNvSpPr/>
          <p:nvPr/>
        </p:nvSpPr>
        <p:spPr>
          <a:xfrm flipH="false" flipV="false" rot="0">
            <a:off x="9407975" y="5686016"/>
            <a:ext cx="6241887" cy="4306302"/>
          </a:xfrm>
          <a:custGeom>
            <a:avLst/>
            <a:gdLst/>
            <a:ahLst/>
            <a:cxnLst/>
            <a:rect r="r" b="b" t="t" l="l"/>
            <a:pathLst>
              <a:path h="4306302" w="6241887">
                <a:moveTo>
                  <a:pt x="0" y="0"/>
                </a:moveTo>
                <a:lnTo>
                  <a:pt x="6241888" y="0"/>
                </a:lnTo>
                <a:lnTo>
                  <a:pt x="6241888" y="4306303"/>
                </a:lnTo>
                <a:lnTo>
                  <a:pt x="0" y="4306303"/>
                </a:lnTo>
                <a:lnTo>
                  <a:pt x="0" y="0"/>
                </a:lnTo>
                <a:close/>
              </a:path>
            </a:pathLst>
          </a:custGeom>
          <a:blipFill>
            <a:blip r:embed="rId3"/>
            <a:stretch>
              <a:fillRect l="0" t="0" r="0" b="0"/>
            </a:stretch>
          </a:blipFill>
        </p:spPr>
      </p:sp>
      <p:sp>
        <p:nvSpPr>
          <p:cNvPr name="TextBox 13" id="13"/>
          <p:cNvSpPr txBox="true"/>
          <p:nvPr/>
        </p:nvSpPr>
        <p:spPr>
          <a:xfrm rot="0">
            <a:off x="1510483" y="3025409"/>
            <a:ext cx="9955927" cy="2660607"/>
          </a:xfrm>
          <a:prstGeom prst="rect">
            <a:avLst/>
          </a:prstGeom>
        </p:spPr>
        <p:txBody>
          <a:bodyPr anchor="t" rtlCol="false" tIns="0" lIns="0" bIns="0" rIns="0">
            <a:spAutoFit/>
          </a:bodyPr>
          <a:lstStyle/>
          <a:p>
            <a:pPr algn="just">
              <a:lnSpc>
                <a:spcPts val="3527"/>
              </a:lnSpc>
            </a:pPr>
            <a:r>
              <a:rPr lang="en-US" sz="2713">
                <a:solidFill>
                  <a:srgbClr val="000000"/>
                </a:solidFill>
                <a:latin typeface="Open Sauce"/>
                <a:ea typeface="Open Sauce"/>
                <a:cs typeface="Open Sauce"/>
                <a:sym typeface="Open Sauce"/>
              </a:rPr>
              <a:t>Inkscape </a:t>
            </a:r>
          </a:p>
          <a:p>
            <a:pPr algn="just">
              <a:lnSpc>
                <a:spcPts val="3527"/>
              </a:lnSpc>
              <a:spcBef>
                <a:spcPct val="0"/>
              </a:spcBef>
            </a:pPr>
            <a:r>
              <a:rPr lang="en-US" sz="2713">
                <a:solidFill>
                  <a:srgbClr val="000000"/>
                </a:solidFill>
                <a:latin typeface="Open Sauce"/>
                <a:ea typeface="Open Sauce"/>
                <a:cs typeface="Open Sauce"/>
                <a:sym typeface="Open Sauce"/>
              </a:rPr>
              <a:t>Various software tools can facilitate this conversion. Notable examples  like Inkscape with Gcodetools extension. These tools enable the translation of graphical designs into the G-Code instructions needed for the CNC robot to execute the specified movements.</a:t>
            </a:r>
          </a:p>
        </p:txBody>
      </p:sp>
      <p:sp>
        <p:nvSpPr>
          <p:cNvPr name="TextBox 14" id="14"/>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4. Robot Control Design: A. Reference Generation</a:t>
            </a:r>
          </a:p>
        </p:txBody>
      </p:sp>
      <p:sp>
        <p:nvSpPr>
          <p:cNvPr name="TextBox 15" id="15"/>
          <p:cNvSpPr txBox="true"/>
          <p:nvPr/>
        </p:nvSpPr>
        <p:spPr>
          <a:xfrm rot="0">
            <a:off x="1510483" y="1104549"/>
            <a:ext cx="8518261" cy="1125073"/>
          </a:xfrm>
          <a:prstGeom prst="rect">
            <a:avLst/>
          </a:prstGeom>
        </p:spPr>
        <p:txBody>
          <a:bodyPr anchor="t" rtlCol="false" tIns="0" lIns="0" bIns="0" rIns="0">
            <a:spAutoFit/>
          </a:bodyPr>
          <a:lstStyle/>
          <a:p>
            <a:pPr algn="l">
              <a:lnSpc>
                <a:spcPts val="9132"/>
              </a:lnSpc>
            </a:pPr>
            <a:r>
              <a:rPr lang="en-US" b="true" sz="6617" spc="92" u="sng">
                <a:solidFill>
                  <a:srgbClr val="040506"/>
                </a:solidFill>
                <a:latin typeface="Archivo Narrow Bold"/>
                <a:ea typeface="Archivo Narrow Bold"/>
                <a:cs typeface="Archivo Narrow Bold"/>
                <a:sym typeface="Archivo Narrow Bold"/>
              </a:rPr>
              <a:t>Reference Generation</a:t>
            </a:r>
          </a:p>
        </p:txBody>
      </p:sp>
    </p:spTree>
  </p:cSld>
  <p:clrMapOvr>
    <a:masterClrMapping/>
  </p:clrMapOvr>
  <p:transition spd="fast">
    <p:fade/>
  </p:transition>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17</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8" id="8"/>
          <p:cNvSpPr txBox="true"/>
          <p:nvPr/>
        </p:nvSpPr>
        <p:spPr>
          <a:xfrm rot="0">
            <a:off x="0" y="1104549"/>
            <a:ext cx="16784280" cy="1125073"/>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Custom Interface</a:t>
            </a:r>
          </a:p>
        </p:txBody>
      </p:sp>
      <p:grpSp>
        <p:nvGrpSpPr>
          <p:cNvPr name="Group 9" id="9"/>
          <p:cNvGrpSpPr/>
          <p:nvPr/>
        </p:nvGrpSpPr>
        <p:grpSpPr>
          <a:xfrm rot="0">
            <a:off x="309930" y="1345507"/>
            <a:ext cx="887244" cy="766983"/>
            <a:chOff x="0" y="0"/>
            <a:chExt cx="193883" cy="167603"/>
          </a:xfrm>
        </p:grpSpPr>
        <p:sp>
          <p:nvSpPr>
            <p:cNvPr name="Freeform 10" id="10"/>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1" id="11"/>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A</a:t>
              </a:r>
            </a:p>
          </p:txBody>
        </p:sp>
      </p:grpSp>
      <p:sp>
        <p:nvSpPr>
          <p:cNvPr name="Freeform 12" id="12"/>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Freeform 13" id="13"/>
          <p:cNvSpPr/>
          <p:nvPr/>
        </p:nvSpPr>
        <p:spPr>
          <a:xfrm flipH="false" flipV="false" rot="0">
            <a:off x="8392140" y="2820172"/>
            <a:ext cx="8807336" cy="5571393"/>
          </a:xfrm>
          <a:custGeom>
            <a:avLst/>
            <a:gdLst/>
            <a:ahLst/>
            <a:cxnLst/>
            <a:rect r="r" b="b" t="t" l="l"/>
            <a:pathLst>
              <a:path h="5571393" w="8807336">
                <a:moveTo>
                  <a:pt x="0" y="0"/>
                </a:moveTo>
                <a:lnTo>
                  <a:pt x="8807336" y="0"/>
                </a:lnTo>
                <a:lnTo>
                  <a:pt x="8807336" y="5571393"/>
                </a:lnTo>
                <a:lnTo>
                  <a:pt x="0" y="5571393"/>
                </a:lnTo>
                <a:lnTo>
                  <a:pt x="0" y="0"/>
                </a:lnTo>
                <a:close/>
              </a:path>
            </a:pathLst>
          </a:custGeom>
          <a:blipFill>
            <a:blip r:embed="rId3"/>
            <a:stretch>
              <a:fillRect l="0" t="0" r="0" b="-845"/>
            </a:stretch>
          </a:blipFill>
        </p:spPr>
      </p:sp>
      <p:sp>
        <p:nvSpPr>
          <p:cNvPr name="TextBox 14" id="14"/>
          <p:cNvSpPr txBox="true"/>
          <p:nvPr/>
        </p:nvSpPr>
        <p:spPr>
          <a:xfrm rot="0">
            <a:off x="1510483" y="3025409"/>
            <a:ext cx="6340297" cy="4890620"/>
          </a:xfrm>
          <a:prstGeom prst="rect">
            <a:avLst/>
          </a:prstGeom>
        </p:spPr>
        <p:txBody>
          <a:bodyPr anchor="t" rtlCol="false" tIns="0" lIns="0" bIns="0" rIns="0">
            <a:spAutoFit/>
          </a:bodyPr>
          <a:lstStyle/>
          <a:p>
            <a:pPr algn="just">
              <a:lnSpc>
                <a:spcPts val="3527"/>
              </a:lnSpc>
            </a:pPr>
            <a:r>
              <a:rPr lang="en-US" sz="2713">
                <a:solidFill>
                  <a:srgbClr val="000000"/>
                </a:solidFill>
                <a:latin typeface="Open Sauce"/>
                <a:ea typeface="Open Sauce"/>
                <a:cs typeface="Open Sauce"/>
                <a:sym typeface="Open Sauce"/>
              </a:rPr>
              <a:t>G.Code </a:t>
            </a:r>
          </a:p>
          <a:p>
            <a:pPr algn="just">
              <a:lnSpc>
                <a:spcPts val="3527"/>
              </a:lnSpc>
              <a:spcBef>
                <a:spcPct val="0"/>
              </a:spcBef>
            </a:pPr>
            <a:r>
              <a:rPr lang="en-US" sz="2713">
                <a:solidFill>
                  <a:srgbClr val="000000"/>
                </a:solidFill>
                <a:latin typeface="Open Sauce"/>
                <a:ea typeface="Open Sauce"/>
                <a:cs typeface="Open Sauce"/>
                <a:sym typeface="Open Sauce"/>
              </a:rPr>
              <a:t>The G-Code instructions contain information about the desired movements, speeds, and tool actions. The mobile robot's processor translates these commands into specific voltages to drive the motors and the spindle. This translation process is critical for accurately reproducing the graphical design on the wood.</a:t>
            </a:r>
          </a:p>
        </p:txBody>
      </p:sp>
      <p:sp>
        <p:nvSpPr>
          <p:cNvPr name="TextBox 15" id="15"/>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4. Robot Control Design: A. Reference Generation</a:t>
            </a:r>
          </a:p>
        </p:txBody>
      </p:sp>
    </p:spTree>
  </p:cSld>
  <p:clrMapOvr>
    <a:masterClrMapping/>
  </p:clrMapOvr>
  <p:transition spd="fast">
    <p:fade/>
  </p:transition>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18</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8" id="8"/>
          <p:cNvSpPr txBox="true"/>
          <p:nvPr/>
        </p:nvSpPr>
        <p:spPr>
          <a:xfrm rot="0">
            <a:off x="-45467" y="1088332"/>
            <a:ext cx="16784280" cy="1125073"/>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Robot Movement Mechanism</a:t>
            </a:r>
          </a:p>
        </p:txBody>
      </p:sp>
      <p:grpSp>
        <p:nvGrpSpPr>
          <p:cNvPr name="Group 9" id="9"/>
          <p:cNvGrpSpPr/>
          <p:nvPr/>
        </p:nvGrpSpPr>
        <p:grpSpPr>
          <a:xfrm rot="0">
            <a:off x="309930" y="1345507"/>
            <a:ext cx="887244" cy="766983"/>
            <a:chOff x="0" y="0"/>
            <a:chExt cx="193883" cy="167603"/>
          </a:xfrm>
        </p:grpSpPr>
        <p:sp>
          <p:nvSpPr>
            <p:cNvPr name="Freeform 10" id="10"/>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1" id="11"/>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B</a:t>
              </a:r>
            </a:p>
          </p:txBody>
        </p:sp>
      </p:grpSp>
      <p:sp>
        <p:nvSpPr>
          <p:cNvPr name="Freeform 12" id="12"/>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TextBox 13" id="13"/>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4. Robot Control Design: B. Robot Movement Mechanism</a:t>
            </a:r>
          </a:p>
        </p:txBody>
      </p:sp>
      <p:sp>
        <p:nvSpPr>
          <p:cNvPr name="TextBox 14" id="14"/>
          <p:cNvSpPr txBox="true"/>
          <p:nvPr/>
        </p:nvSpPr>
        <p:spPr>
          <a:xfrm rot="0">
            <a:off x="1197175" y="2923430"/>
            <a:ext cx="10779904" cy="2220070"/>
          </a:xfrm>
          <a:prstGeom prst="rect">
            <a:avLst/>
          </a:prstGeom>
        </p:spPr>
        <p:txBody>
          <a:bodyPr anchor="t" rtlCol="false" tIns="0" lIns="0" bIns="0" rIns="0">
            <a:spAutoFit/>
          </a:bodyPr>
          <a:lstStyle/>
          <a:p>
            <a:pPr algn="just">
              <a:lnSpc>
                <a:spcPts val="3532"/>
              </a:lnSpc>
              <a:spcBef>
                <a:spcPct val="0"/>
              </a:spcBef>
            </a:pPr>
            <a:r>
              <a:rPr lang="en-US" sz="2717">
                <a:solidFill>
                  <a:srgbClr val="000000"/>
                </a:solidFill>
                <a:latin typeface="Open Sauce"/>
                <a:ea typeface="Open Sauce"/>
                <a:cs typeface="Open Sauce"/>
                <a:sym typeface="Open Sauce"/>
              </a:rPr>
              <a:t>The robot has two stepper motors: These motors operate independently, allowing for motion in 2D space. This setup enables diagonal, horizontal, and vertical movements, effectively controlling the robot's position across both X and Y coordinates.</a:t>
            </a:r>
          </a:p>
        </p:txBody>
      </p:sp>
      <p:sp>
        <p:nvSpPr>
          <p:cNvPr name="TextBox 15" id="15"/>
          <p:cNvSpPr txBox="true"/>
          <p:nvPr/>
        </p:nvSpPr>
        <p:spPr>
          <a:xfrm rot="0">
            <a:off x="1197175" y="5553075"/>
            <a:ext cx="5791349" cy="580390"/>
          </a:xfrm>
          <a:prstGeom prst="rect">
            <a:avLst/>
          </a:prstGeom>
        </p:spPr>
        <p:txBody>
          <a:bodyPr anchor="t" rtlCol="false" tIns="0" lIns="0" bIns="0" rIns="0">
            <a:spAutoFit/>
          </a:bodyPr>
          <a:lstStyle/>
          <a:p>
            <a:pPr algn="ctr">
              <a:lnSpc>
                <a:spcPts val="4759"/>
              </a:lnSpc>
            </a:pPr>
            <a:r>
              <a:rPr lang="en-US" sz="3399">
                <a:solidFill>
                  <a:srgbClr val="000000"/>
                </a:solidFill>
                <a:latin typeface="Canva Sans"/>
                <a:ea typeface="Canva Sans"/>
                <a:cs typeface="Canva Sans"/>
                <a:sym typeface="Canva Sans"/>
              </a:rPr>
              <a:t>The movement depends on:</a:t>
            </a:r>
          </a:p>
        </p:txBody>
      </p:sp>
      <p:sp>
        <p:nvSpPr>
          <p:cNvPr name="TextBox 16" id="16"/>
          <p:cNvSpPr txBox="true"/>
          <p:nvPr/>
        </p:nvSpPr>
        <p:spPr>
          <a:xfrm rot="0">
            <a:off x="1945571" y="7023412"/>
            <a:ext cx="3745345" cy="539115"/>
          </a:xfrm>
          <a:prstGeom prst="rect">
            <a:avLst/>
          </a:prstGeom>
        </p:spPr>
        <p:txBody>
          <a:bodyPr anchor="t" rtlCol="false" tIns="0" lIns="0" bIns="0" rIns="0">
            <a:spAutoFit/>
          </a:bodyPr>
          <a:lstStyle/>
          <a:p>
            <a:pPr algn="ctr" marL="712464" indent="-356232" lvl="1">
              <a:lnSpc>
                <a:spcPts val="4289"/>
              </a:lnSpc>
              <a:spcBef>
                <a:spcPct val="0"/>
              </a:spcBef>
              <a:buAutoNum type="arabicPeriod" startAt="1"/>
            </a:pPr>
            <a:r>
              <a:rPr lang="en-US" sz="3299">
                <a:solidFill>
                  <a:srgbClr val="000000"/>
                </a:solidFill>
                <a:latin typeface="Open Sauce"/>
                <a:ea typeface="Open Sauce"/>
                <a:cs typeface="Open Sauce"/>
                <a:sym typeface="Open Sauce"/>
              </a:rPr>
              <a:t>Pulse Input</a:t>
            </a:r>
          </a:p>
        </p:txBody>
      </p:sp>
      <p:sp>
        <p:nvSpPr>
          <p:cNvPr name="TextBox 17" id="17"/>
          <p:cNvSpPr txBox="true"/>
          <p:nvPr/>
        </p:nvSpPr>
        <p:spPr>
          <a:xfrm rot="0">
            <a:off x="9983573" y="7072483"/>
            <a:ext cx="5242139" cy="490044"/>
          </a:xfrm>
          <a:prstGeom prst="rect">
            <a:avLst/>
          </a:prstGeom>
        </p:spPr>
        <p:txBody>
          <a:bodyPr anchor="t" rtlCol="false" tIns="0" lIns="0" bIns="0" rIns="0">
            <a:spAutoFit/>
          </a:bodyPr>
          <a:lstStyle/>
          <a:p>
            <a:pPr algn="ctr">
              <a:lnSpc>
                <a:spcPts val="3951"/>
              </a:lnSpc>
              <a:spcBef>
                <a:spcPct val="0"/>
              </a:spcBef>
            </a:pPr>
            <a:r>
              <a:rPr lang="en-US" sz="3039">
                <a:solidFill>
                  <a:srgbClr val="000000"/>
                </a:solidFill>
                <a:latin typeface="Open Sauce"/>
                <a:ea typeface="Open Sauce"/>
                <a:cs typeface="Open Sauce"/>
                <a:sym typeface="Open Sauce"/>
              </a:rPr>
              <a:t>2.      </a:t>
            </a:r>
            <a:r>
              <a:rPr lang="en-US" sz="3039">
                <a:solidFill>
                  <a:srgbClr val="000000"/>
                </a:solidFill>
                <a:latin typeface="Open Sauce"/>
                <a:ea typeface="Open Sauce"/>
                <a:cs typeface="Open Sauce"/>
                <a:sym typeface="Open Sauce"/>
              </a:rPr>
              <a:t>Step Angle</a:t>
            </a:r>
          </a:p>
        </p:txBody>
      </p:sp>
      <p:sp>
        <p:nvSpPr>
          <p:cNvPr name="TextBox 18" id="18"/>
          <p:cNvSpPr txBox="true"/>
          <p:nvPr/>
        </p:nvSpPr>
        <p:spPr>
          <a:xfrm rot="0">
            <a:off x="4499715" y="8558986"/>
            <a:ext cx="6702130" cy="684442"/>
          </a:xfrm>
          <a:prstGeom prst="rect">
            <a:avLst/>
          </a:prstGeom>
        </p:spPr>
        <p:txBody>
          <a:bodyPr anchor="t" rtlCol="false" tIns="0" lIns="0" bIns="0" rIns="0">
            <a:spAutoFit/>
          </a:bodyPr>
          <a:lstStyle/>
          <a:p>
            <a:pPr algn="ctr">
              <a:lnSpc>
                <a:spcPts val="5534"/>
              </a:lnSpc>
              <a:spcBef>
                <a:spcPct val="0"/>
              </a:spcBef>
            </a:pPr>
            <a:r>
              <a:rPr lang="en-US" sz="4257">
                <a:solidFill>
                  <a:srgbClr val="000000"/>
                </a:solidFill>
                <a:latin typeface="Open Sauce"/>
                <a:ea typeface="Open Sauce"/>
                <a:cs typeface="Open Sauce"/>
                <a:sym typeface="Open Sauce"/>
              </a:rPr>
              <a:t>3.     Feedback Systems</a:t>
            </a:r>
          </a:p>
        </p:txBody>
      </p:sp>
    </p:spTree>
  </p:cSld>
  <p:clrMapOvr>
    <a:masterClrMapping/>
  </p:clrMapOvr>
  <p:transition spd="fast">
    <p:fade/>
  </p:transition>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19</a:t>
              </a:r>
            </a:p>
          </p:txBody>
        </p:sp>
      </p:grpSp>
      <p:sp>
        <p:nvSpPr>
          <p:cNvPr name="Freeform 5" id="5"/>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grpSp>
        <p:nvGrpSpPr>
          <p:cNvPr name="Group 6" id="6"/>
          <p:cNvGrpSpPr/>
          <p:nvPr/>
        </p:nvGrpSpPr>
        <p:grpSpPr>
          <a:xfrm rot="0">
            <a:off x="-5335913" y="0"/>
            <a:ext cx="26373387" cy="738016"/>
            <a:chOff x="0" y="0"/>
            <a:chExt cx="2556317" cy="71534"/>
          </a:xfrm>
        </p:grpSpPr>
        <p:sp>
          <p:nvSpPr>
            <p:cNvPr name="Freeform 7" id="7"/>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8" id="8"/>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9" id="9"/>
          <p:cNvSpPr txBox="true"/>
          <p:nvPr/>
        </p:nvSpPr>
        <p:spPr>
          <a:xfrm rot="0">
            <a:off x="-400565" y="1241675"/>
            <a:ext cx="9198412" cy="991462"/>
          </a:xfrm>
          <a:prstGeom prst="rect">
            <a:avLst/>
          </a:prstGeom>
        </p:spPr>
        <p:txBody>
          <a:bodyPr anchor="t" rtlCol="false" tIns="0" lIns="0" bIns="0" rIns="0">
            <a:spAutoFit/>
          </a:bodyPr>
          <a:lstStyle/>
          <a:p>
            <a:pPr algn="l" marL="2503329" indent="-834443" lvl="2">
              <a:lnSpc>
                <a:spcPts val="8000"/>
              </a:lnSpc>
              <a:buFont typeface="Arial"/>
              <a:buChar char="⚬"/>
            </a:pPr>
            <a:r>
              <a:rPr lang="en-US" b="true" sz="5797" spc="81" u="sng">
                <a:solidFill>
                  <a:srgbClr val="040506"/>
                </a:solidFill>
                <a:latin typeface="Archivo Narrow Bold"/>
                <a:ea typeface="Archivo Narrow Bold"/>
                <a:cs typeface="Archivo Narrow Bold"/>
                <a:sym typeface="Archivo Narrow Bold"/>
              </a:rPr>
              <a:t>Conclusion</a:t>
            </a:r>
          </a:p>
        </p:txBody>
      </p:sp>
      <p:grpSp>
        <p:nvGrpSpPr>
          <p:cNvPr name="Group 10" id="10"/>
          <p:cNvGrpSpPr/>
          <p:nvPr/>
        </p:nvGrpSpPr>
        <p:grpSpPr>
          <a:xfrm rot="0">
            <a:off x="984024" y="1446422"/>
            <a:ext cx="887244" cy="766983"/>
            <a:chOff x="0" y="0"/>
            <a:chExt cx="193883" cy="167603"/>
          </a:xfrm>
        </p:grpSpPr>
        <p:sp>
          <p:nvSpPr>
            <p:cNvPr name="Freeform 11" id="11"/>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2" id="12"/>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05</a:t>
              </a:r>
            </a:p>
          </p:txBody>
        </p:sp>
      </p:grpSp>
      <p:sp>
        <p:nvSpPr>
          <p:cNvPr name="Freeform 13" id="13"/>
          <p:cNvSpPr/>
          <p:nvPr/>
        </p:nvSpPr>
        <p:spPr>
          <a:xfrm flipH="false" flipV="false" rot="0">
            <a:off x="11673828" y="5879979"/>
            <a:ext cx="4141164" cy="4112339"/>
          </a:xfrm>
          <a:custGeom>
            <a:avLst/>
            <a:gdLst/>
            <a:ahLst/>
            <a:cxnLst/>
            <a:rect r="r" b="b" t="t" l="l"/>
            <a:pathLst>
              <a:path h="4112339" w="4141164">
                <a:moveTo>
                  <a:pt x="0" y="0"/>
                </a:moveTo>
                <a:lnTo>
                  <a:pt x="4141163" y="0"/>
                </a:lnTo>
                <a:lnTo>
                  <a:pt x="4141163" y="4112340"/>
                </a:lnTo>
                <a:lnTo>
                  <a:pt x="0" y="4112340"/>
                </a:lnTo>
                <a:lnTo>
                  <a:pt x="0" y="0"/>
                </a:lnTo>
                <a:close/>
              </a:path>
            </a:pathLst>
          </a:custGeom>
          <a:blipFill>
            <a:blip r:embed="rId3"/>
            <a:stretch>
              <a:fillRect l="0" t="0" r="0" b="0"/>
            </a:stretch>
          </a:blipFill>
        </p:spPr>
      </p:sp>
      <p:sp>
        <p:nvSpPr>
          <p:cNvPr name="TextBox 14" id="14"/>
          <p:cNvSpPr txBox="true"/>
          <p:nvPr/>
        </p:nvSpPr>
        <p:spPr>
          <a:xfrm rot="0">
            <a:off x="1871269" y="2909411"/>
            <a:ext cx="11873141" cy="3197158"/>
          </a:xfrm>
          <a:prstGeom prst="rect">
            <a:avLst/>
          </a:prstGeom>
        </p:spPr>
        <p:txBody>
          <a:bodyPr anchor="t" rtlCol="false" tIns="0" lIns="0" bIns="0" rIns="0">
            <a:spAutoFit/>
          </a:bodyPr>
          <a:lstStyle/>
          <a:p>
            <a:pPr algn="just" marL="0" indent="0" lvl="0">
              <a:lnSpc>
                <a:spcPts val="4231"/>
              </a:lnSpc>
              <a:spcBef>
                <a:spcPct val="0"/>
              </a:spcBef>
            </a:pPr>
            <a:r>
              <a:rPr lang="en-US" sz="3255" strike="noStrike" u="none">
                <a:solidFill>
                  <a:srgbClr val="000000"/>
                </a:solidFill>
                <a:latin typeface="Open Sauce"/>
                <a:ea typeface="Open Sauce"/>
                <a:cs typeface="Open Sauce"/>
                <a:sym typeface="Open Sauce"/>
              </a:rPr>
              <a:t>Built upon a robust modular chassis, Goliath is designed for easy customization and scalability, ensuring it can adapt to evolving industry demands. Its autonomous features are complemented by an array of safety measures, guaranteeing secure and reliable operation in diverse environments.</a:t>
            </a:r>
          </a:p>
        </p:txBody>
      </p:sp>
      <p:sp>
        <p:nvSpPr>
          <p:cNvPr name="TextBox 15" id="15"/>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5. Conclusion</a:t>
            </a:r>
          </a:p>
        </p:txBody>
      </p:sp>
    </p:spTree>
  </p:cSld>
  <p:clrMapOvr>
    <a:masterClrMapping/>
  </p:clrMapOvr>
  <p:transition spd="fast">
    <p:fade/>
  </p:transition>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3445082" y="3245291"/>
            <a:ext cx="887244" cy="766983"/>
            <a:chOff x="0" y="0"/>
            <a:chExt cx="193883" cy="167603"/>
          </a:xfrm>
        </p:grpSpPr>
        <p:sp>
          <p:nvSpPr>
            <p:cNvPr name="Freeform 4" id="4"/>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5" id="5"/>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01</a:t>
              </a:r>
            </a:p>
          </p:txBody>
        </p:sp>
      </p:grpSp>
      <p:sp>
        <p:nvSpPr>
          <p:cNvPr name="TextBox 6" id="6"/>
          <p:cNvSpPr txBox="true"/>
          <p:nvPr/>
        </p:nvSpPr>
        <p:spPr>
          <a:xfrm rot="0">
            <a:off x="-960617" y="1019175"/>
            <a:ext cx="11865369" cy="1381125"/>
          </a:xfrm>
          <a:prstGeom prst="rect">
            <a:avLst/>
          </a:prstGeom>
        </p:spPr>
        <p:txBody>
          <a:bodyPr anchor="t" rtlCol="false" tIns="0" lIns="0" bIns="0" rIns="0">
            <a:spAutoFit/>
          </a:bodyPr>
          <a:lstStyle/>
          <a:p>
            <a:pPr algn="l" marL="1943100" indent="-971550" lvl="1">
              <a:lnSpc>
                <a:spcPts val="10800"/>
              </a:lnSpc>
              <a:spcBef>
                <a:spcPct val="0"/>
              </a:spcBef>
              <a:buFont typeface="Arial"/>
              <a:buChar char="•"/>
            </a:pPr>
            <a:r>
              <a:rPr lang="en-US" b="true" sz="9000" u="sng">
                <a:solidFill>
                  <a:srgbClr val="000000"/>
                </a:solidFill>
                <a:latin typeface="DM Sans Bold"/>
                <a:ea typeface="DM Sans Bold"/>
                <a:cs typeface="DM Sans Bold"/>
                <a:sym typeface="DM Sans Bold"/>
              </a:rPr>
              <a:t>Table of content:</a:t>
            </a:r>
          </a:p>
        </p:txBody>
      </p:sp>
      <p:grpSp>
        <p:nvGrpSpPr>
          <p:cNvPr name="Group 7" id="7"/>
          <p:cNvGrpSpPr/>
          <p:nvPr/>
        </p:nvGrpSpPr>
        <p:grpSpPr>
          <a:xfrm rot="0">
            <a:off x="3445082" y="4424824"/>
            <a:ext cx="887244" cy="766983"/>
            <a:chOff x="0" y="0"/>
            <a:chExt cx="193883" cy="167603"/>
          </a:xfrm>
        </p:grpSpPr>
        <p:sp>
          <p:nvSpPr>
            <p:cNvPr name="Freeform 8" id="8"/>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9" id="9"/>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02</a:t>
              </a:r>
            </a:p>
          </p:txBody>
        </p:sp>
      </p:grpSp>
      <p:grpSp>
        <p:nvGrpSpPr>
          <p:cNvPr name="Group 10" id="10"/>
          <p:cNvGrpSpPr/>
          <p:nvPr/>
        </p:nvGrpSpPr>
        <p:grpSpPr>
          <a:xfrm rot="0">
            <a:off x="3445082" y="5601383"/>
            <a:ext cx="887244" cy="766983"/>
            <a:chOff x="0" y="0"/>
            <a:chExt cx="193883" cy="167603"/>
          </a:xfrm>
        </p:grpSpPr>
        <p:sp>
          <p:nvSpPr>
            <p:cNvPr name="Freeform 11" id="11"/>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2" id="12"/>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03</a:t>
              </a:r>
            </a:p>
          </p:txBody>
        </p:sp>
      </p:grpSp>
      <p:grpSp>
        <p:nvGrpSpPr>
          <p:cNvPr name="Group 13" id="13"/>
          <p:cNvGrpSpPr/>
          <p:nvPr/>
        </p:nvGrpSpPr>
        <p:grpSpPr>
          <a:xfrm rot="0">
            <a:off x="3445082" y="6777941"/>
            <a:ext cx="887244" cy="766983"/>
            <a:chOff x="0" y="0"/>
            <a:chExt cx="193883" cy="167603"/>
          </a:xfrm>
        </p:grpSpPr>
        <p:sp>
          <p:nvSpPr>
            <p:cNvPr name="Freeform 14" id="14"/>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5" id="15"/>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04</a:t>
              </a:r>
            </a:p>
          </p:txBody>
        </p:sp>
      </p:grpSp>
      <p:sp>
        <p:nvSpPr>
          <p:cNvPr name="TextBox 16" id="16"/>
          <p:cNvSpPr txBox="true"/>
          <p:nvPr/>
        </p:nvSpPr>
        <p:spPr>
          <a:xfrm rot="0">
            <a:off x="4628515" y="6673166"/>
            <a:ext cx="7613399" cy="866697"/>
          </a:xfrm>
          <a:prstGeom prst="rect">
            <a:avLst/>
          </a:prstGeom>
        </p:spPr>
        <p:txBody>
          <a:bodyPr anchor="t" rtlCol="false" tIns="0" lIns="0" bIns="0" rIns="0">
            <a:spAutoFit/>
          </a:bodyPr>
          <a:lstStyle/>
          <a:p>
            <a:pPr algn="l">
              <a:lnSpc>
                <a:spcPts val="6904"/>
              </a:lnSpc>
            </a:pPr>
            <a:r>
              <a:rPr lang="en-US" sz="5003" spc="70" b="true">
                <a:solidFill>
                  <a:srgbClr val="040506"/>
                </a:solidFill>
                <a:latin typeface="Archivo Narrow Bold"/>
                <a:ea typeface="Archivo Narrow Bold"/>
                <a:cs typeface="Archivo Narrow Bold"/>
                <a:sym typeface="Archivo Narrow Bold"/>
              </a:rPr>
              <a:t>Robot Control Design</a:t>
            </a:r>
          </a:p>
        </p:txBody>
      </p:sp>
      <p:sp>
        <p:nvSpPr>
          <p:cNvPr name="TextBox 17" id="17"/>
          <p:cNvSpPr txBox="true"/>
          <p:nvPr/>
        </p:nvSpPr>
        <p:spPr>
          <a:xfrm rot="0">
            <a:off x="4628515" y="3140516"/>
            <a:ext cx="9220752" cy="866697"/>
          </a:xfrm>
          <a:prstGeom prst="rect">
            <a:avLst/>
          </a:prstGeom>
        </p:spPr>
        <p:txBody>
          <a:bodyPr anchor="t" rtlCol="false" tIns="0" lIns="0" bIns="0" rIns="0">
            <a:spAutoFit/>
          </a:bodyPr>
          <a:lstStyle/>
          <a:p>
            <a:pPr algn="l">
              <a:lnSpc>
                <a:spcPts val="6904"/>
              </a:lnSpc>
            </a:pPr>
            <a:r>
              <a:rPr lang="en-US" sz="5003" spc="70" b="true">
                <a:solidFill>
                  <a:srgbClr val="040506"/>
                </a:solidFill>
                <a:latin typeface="Archivo Narrow Bold"/>
                <a:ea typeface="Archivo Narrow Bold"/>
                <a:cs typeface="Archivo Narrow Bold"/>
                <a:sym typeface="Archivo Narrow Bold"/>
              </a:rPr>
              <a:t>Motivation &amp; Problem statement</a:t>
            </a:r>
          </a:p>
        </p:txBody>
      </p:sp>
      <p:sp>
        <p:nvSpPr>
          <p:cNvPr name="TextBox 18" id="18"/>
          <p:cNvSpPr txBox="true"/>
          <p:nvPr/>
        </p:nvSpPr>
        <p:spPr>
          <a:xfrm rot="0">
            <a:off x="4628515" y="5496608"/>
            <a:ext cx="11585135" cy="866697"/>
          </a:xfrm>
          <a:prstGeom prst="rect">
            <a:avLst/>
          </a:prstGeom>
        </p:spPr>
        <p:txBody>
          <a:bodyPr anchor="t" rtlCol="false" tIns="0" lIns="0" bIns="0" rIns="0">
            <a:spAutoFit/>
          </a:bodyPr>
          <a:lstStyle/>
          <a:p>
            <a:pPr algn="l">
              <a:lnSpc>
                <a:spcPts val="6904"/>
              </a:lnSpc>
            </a:pPr>
            <a:r>
              <a:rPr lang="en-US" sz="5003" spc="70" b="true">
                <a:solidFill>
                  <a:srgbClr val="040506"/>
                </a:solidFill>
                <a:latin typeface="Archivo Narrow Bold"/>
                <a:ea typeface="Archivo Narrow Bold"/>
                <a:cs typeface="Archivo Narrow Bold"/>
                <a:sym typeface="Archivo Narrow Bold"/>
              </a:rPr>
              <a:t>CNC Milling Machine Mobile Robot Design</a:t>
            </a:r>
          </a:p>
        </p:txBody>
      </p:sp>
      <p:grpSp>
        <p:nvGrpSpPr>
          <p:cNvPr name="Group 19" id="19"/>
          <p:cNvGrpSpPr/>
          <p:nvPr/>
        </p:nvGrpSpPr>
        <p:grpSpPr>
          <a:xfrm rot="0">
            <a:off x="3452364" y="7954499"/>
            <a:ext cx="887244" cy="766983"/>
            <a:chOff x="0" y="0"/>
            <a:chExt cx="193883" cy="167603"/>
          </a:xfrm>
        </p:grpSpPr>
        <p:sp>
          <p:nvSpPr>
            <p:cNvPr name="Freeform 20" id="20"/>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21" id="21"/>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05</a:t>
              </a:r>
            </a:p>
          </p:txBody>
        </p:sp>
      </p:grpSp>
      <p:sp>
        <p:nvSpPr>
          <p:cNvPr name="TextBox 22" id="22"/>
          <p:cNvSpPr txBox="true"/>
          <p:nvPr/>
        </p:nvSpPr>
        <p:spPr>
          <a:xfrm rot="0">
            <a:off x="4678081" y="7849724"/>
            <a:ext cx="7613399" cy="866697"/>
          </a:xfrm>
          <a:prstGeom prst="rect">
            <a:avLst/>
          </a:prstGeom>
        </p:spPr>
        <p:txBody>
          <a:bodyPr anchor="t" rtlCol="false" tIns="0" lIns="0" bIns="0" rIns="0">
            <a:spAutoFit/>
          </a:bodyPr>
          <a:lstStyle/>
          <a:p>
            <a:pPr algn="l">
              <a:lnSpc>
                <a:spcPts val="6904"/>
              </a:lnSpc>
            </a:pPr>
            <a:r>
              <a:rPr lang="en-US" sz="5003" spc="70" b="true">
                <a:solidFill>
                  <a:srgbClr val="040506"/>
                </a:solidFill>
                <a:latin typeface="Archivo Narrow Bold"/>
                <a:ea typeface="Archivo Narrow Bold"/>
                <a:cs typeface="Archivo Narrow Bold"/>
                <a:sym typeface="Archivo Narrow Bold"/>
              </a:rPr>
              <a:t>Conclusion</a:t>
            </a:r>
          </a:p>
        </p:txBody>
      </p:sp>
      <p:grpSp>
        <p:nvGrpSpPr>
          <p:cNvPr name="Group 23" id="23"/>
          <p:cNvGrpSpPr/>
          <p:nvPr/>
        </p:nvGrpSpPr>
        <p:grpSpPr>
          <a:xfrm rot="0">
            <a:off x="-5335913" y="0"/>
            <a:ext cx="26373387" cy="515113"/>
            <a:chOff x="0" y="0"/>
            <a:chExt cx="2556317" cy="49929"/>
          </a:xfrm>
        </p:grpSpPr>
        <p:sp>
          <p:nvSpPr>
            <p:cNvPr name="Freeform 24" id="24"/>
            <p:cNvSpPr/>
            <p:nvPr/>
          </p:nvSpPr>
          <p:spPr>
            <a:xfrm flipH="false" flipV="false" rot="0">
              <a:off x="0" y="0"/>
              <a:ext cx="2556317" cy="49929"/>
            </a:xfrm>
            <a:custGeom>
              <a:avLst/>
              <a:gdLst/>
              <a:ahLst/>
              <a:cxnLst/>
              <a:rect r="r" b="b" t="t" l="l"/>
              <a:pathLst>
                <a:path h="49929" w="2556317">
                  <a:moveTo>
                    <a:pt x="2353117" y="0"/>
                  </a:moveTo>
                  <a:lnTo>
                    <a:pt x="0" y="0"/>
                  </a:lnTo>
                  <a:lnTo>
                    <a:pt x="203200" y="49929"/>
                  </a:lnTo>
                  <a:lnTo>
                    <a:pt x="2556317" y="49929"/>
                  </a:lnTo>
                  <a:lnTo>
                    <a:pt x="2353117" y="0"/>
                  </a:lnTo>
                  <a:close/>
                </a:path>
              </a:pathLst>
            </a:custGeom>
            <a:solidFill>
              <a:srgbClr val="0A4A99"/>
            </a:solidFill>
            <a:ln cap="sq">
              <a:noFill/>
              <a:prstDash val="solid"/>
              <a:miter/>
            </a:ln>
          </p:spPr>
        </p:sp>
        <p:sp>
          <p:nvSpPr>
            <p:cNvPr name="TextBox 25" id="25"/>
            <p:cNvSpPr txBox="true"/>
            <p:nvPr/>
          </p:nvSpPr>
          <p:spPr>
            <a:xfrm>
              <a:off x="101600" y="-19050"/>
              <a:ext cx="2353117" cy="68979"/>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26" id="26"/>
          <p:cNvGrpSpPr/>
          <p:nvPr/>
        </p:nvGrpSpPr>
        <p:grpSpPr>
          <a:xfrm rot="0">
            <a:off x="546917" y="9028752"/>
            <a:ext cx="963567" cy="963567"/>
            <a:chOff x="0" y="0"/>
            <a:chExt cx="812800" cy="812800"/>
          </a:xfrm>
        </p:grpSpPr>
        <p:sp>
          <p:nvSpPr>
            <p:cNvPr name="Freeform 27" id="2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28" id="28"/>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2</a:t>
              </a:r>
            </a:p>
          </p:txBody>
        </p:sp>
      </p:grpSp>
      <p:grpSp>
        <p:nvGrpSpPr>
          <p:cNvPr name="Group 29" id="29"/>
          <p:cNvGrpSpPr/>
          <p:nvPr/>
        </p:nvGrpSpPr>
        <p:grpSpPr>
          <a:xfrm rot="0">
            <a:off x="-5335913" y="0"/>
            <a:ext cx="26373387" cy="738016"/>
            <a:chOff x="0" y="0"/>
            <a:chExt cx="2556317" cy="71534"/>
          </a:xfrm>
        </p:grpSpPr>
        <p:sp>
          <p:nvSpPr>
            <p:cNvPr name="Freeform 30" id="30"/>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31" id="31"/>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32" id="32"/>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3"/>
            <a:stretch>
              <a:fillRect l="0" t="0" r="0" b="0"/>
            </a:stretch>
          </a:blipFill>
        </p:spPr>
      </p:sp>
      <p:sp>
        <p:nvSpPr>
          <p:cNvPr name="TextBox 33" id="33"/>
          <p:cNvSpPr txBox="true"/>
          <p:nvPr/>
        </p:nvSpPr>
        <p:spPr>
          <a:xfrm rot="0">
            <a:off x="4678081" y="4320049"/>
            <a:ext cx="7528831" cy="1537903"/>
          </a:xfrm>
          <a:prstGeom prst="rect">
            <a:avLst/>
          </a:prstGeom>
        </p:spPr>
        <p:txBody>
          <a:bodyPr anchor="t" rtlCol="false" tIns="0" lIns="0" bIns="0" rIns="0">
            <a:spAutoFit/>
          </a:bodyPr>
          <a:lstStyle/>
          <a:p>
            <a:pPr algn="l">
              <a:lnSpc>
                <a:spcPts val="6900"/>
              </a:lnSpc>
            </a:pPr>
            <a:r>
              <a:rPr lang="en-US" b="true" sz="5000" spc="70">
                <a:solidFill>
                  <a:srgbClr val="040506"/>
                </a:solidFill>
                <a:latin typeface="Archivo Narrow Bold"/>
                <a:ea typeface="Archivo Narrow Bold"/>
                <a:cs typeface="Archivo Narrow Bold"/>
                <a:sym typeface="Archivo Narrow Bold"/>
              </a:rPr>
              <a:t>Proposed Solutions</a:t>
            </a:r>
          </a:p>
          <a:p>
            <a:pPr algn="l">
              <a:lnSpc>
                <a:spcPts val="5221"/>
              </a:lnSpc>
            </a:pPr>
          </a:p>
        </p:txBody>
      </p:sp>
      <p:grpSp>
        <p:nvGrpSpPr>
          <p:cNvPr name="Group 34" id="34"/>
          <p:cNvGrpSpPr/>
          <p:nvPr/>
        </p:nvGrpSpPr>
        <p:grpSpPr>
          <a:xfrm rot="0">
            <a:off x="3452364" y="9258300"/>
            <a:ext cx="887244" cy="766983"/>
            <a:chOff x="0" y="0"/>
            <a:chExt cx="193883" cy="167603"/>
          </a:xfrm>
        </p:grpSpPr>
        <p:sp>
          <p:nvSpPr>
            <p:cNvPr name="Freeform 35" id="35"/>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36" id="36"/>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06</a:t>
              </a:r>
            </a:p>
          </p:txBody>
        </p:sp>
      </p:grpSp>
      <p:sp>
        <p:nvSpPr>
          <p:cNvPr name="TextBox 37" id="37"/>
          <p:cNvSpPr txBox="true"/>
          <p:nvPr/>
        </p:nvSpPr>
        <p:spPr>
          <a:xfrm rot="0">
            <a:off x="4635797" y="9153525"/>
            <a:ext cx="7613399" cy="866697"/>
          </a:xfrm>
          <a:prstGeom prst="rect">
            <a:avLst/>
          </a:prstGeom>
        </p:spPr>
        <p:txBody>
          <a:bodyPr anchor="t" rtlCol="false" tIns="0" lIns="0" bIns="0" rIns="0">
            <a:spAutoFit/>
          </a:bodyPr>
          <a:lstStyle/>
          <a:p>
            <a:pPr algn="l">
              <a:lnSpc>
                <a:spcPts val="6904"/>
              </a:lnSpc>
            </a:pPr>
            <a:r>
              <a:rPr lang="en-US" sz="5003" spc="70" b="true">
                <a:solidFill>
                  <a:srgbClr val="040506"/>
                </a:solidFill>
                <a:latin typeface="Archivo Narrow Bold"/>
                <a:ea typeface="Archivo Narrow Bold"/>
                <a:cs typeface="Archivo Narrow Bold"/>
                <a:sym typeface="Archivo Narrow Bold"/>
              </a:rPr>
              <a:t>Limitations and Future Work</a:t>
            </a:r>
          </a:p>
        </p:txBody>
      </p:sp>
    </p:spTree>
  </p:cSld>
  <p:clrMapOvr>
    <a:masterClrMapping/>
  </p:clrMapOvr>
  <p:transition spd="fast">
    <p:fade/>
  </p:transition>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20</a:t>
              </a:r>
            </a:p>
          </p:txBody>
        </p:sp>
      </p:grpSp>
      <p:sp>
        <p:nvSpPr>
          <p:cNvPr name="Freeform 5" id="5"/>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grpSp>
        <p:nvGrpSpPr>
          <p:cNvPr name="Group 6" id="6"/>
          <p:cNvGrpSpPr/>
          <p:nvPr/>
        </p:nvGrpSpPr>
        <p:grpSpPr>
          <a:xfrm rot="0">
            <a:off x="-5335913" y="0"/>
            <a:ext cx="26373387" cy="738016"/>
            <a:chOff x="0" y="0"/>
            <a:chExt cx="2556317" cy="71534"/>
          </a:xfrm>
        </p:grpSpPr>
        <p:sp>
          <p:nvSpPr>
            <p:cNvPr name="Freeform 7" id="7"/>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8" id="8"/>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pic>
        <p:nvPicPr>
          <p:cNvPr name="Picture 9" id="9">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0" r="0" b="0"/>
          <a:stretch>
            <a:fillRect/>
          </a:stretch>
        </p:blipFill>
        <p:spPr>
          <a:xfrm flipH="false" flipV="false" rot="0">
            <a:off x="1947970" y="1361179"/>
            <a:ext cx="13546046" cy="7667573"/>
          </a:xfrm>
          <a:prstGeom prst="rect">
            <a:avLst/>
          </a:prstGeom>
        </p:spPr>
      </p:pic>
      <p:sp>
        <p:nvSpPr>
          <p:cNvPr name="TextBox 10" id="10"/>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5. Conclusion</a:t>
            </a:r>
          </a:p>
        </p:txBody>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9"/>
                </p:tgtEl>
              </p:cMediaNode>
            </p:video>
          </p:childTnLst>
        </p:cTn>
      </p:par>
    </p:tnLst>
  </p:timing>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21</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8" id="8"/>
          <p:cNvSpPr txBox="true"/>
          <p:nvPr/>
        </p:nvSpPr>
        <p:spPr>
          <a:xfrm rot="0">
            <a:off x="-45467" y="1088332"/>
            <a:ext cx="16784280" cy="1125073"/>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Limitation</a:t>
            </a:r>
          </a:p>
        </p:txBody>
      </p:sp>
      <p:grpSp>
        <p:nvGrpSpPr>
          <p:cNvPr name="Group 9" id="9"/>
          <p:cNvGrpSpPr/>
          <p:nvPr/>
        </p:nvGrpSpPr>
        <p:grpSpPr>
          <a:xfrm rot="0">
            <a:off x="309930" y="1345507"/>
            <a:ext cx="887244" cy="766983"/>
            <a:chOff x="0" y="0"/>
            <a:chExt cx="193883" cy="167603"/>
          </a:xfrm>
        </p:grpSpPr>
        <p:sp>
          <p:nvSpPr>
            <p:cNvPr name="Freeform 10" id="10"/>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1" id="11"/>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A</a:t>
              </a:r>
            </a:p>
          </p:txBody>
        </p:sp>
      </p:grpSp>
      <p:sp>
        <p:nvSpPr>
          <p:cNvPr name="Freeform 12" id="12"/>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Freeform 13" id="13"/>
          <p:cNvSpPr/>
          <p:nvPr/>
        </p:nvSpPr>
        <p:spPr>
          <a:xfrm flipH="false" flipV="false" rot="0">
            <a:off x="10134214" y="2602074"/>
            <a:ext cx="6870644" cy="5606344"/>
          </a:xfrm>
          <a:custGeom>
            <a:avLst/>
            <a:gdLst/>
            <a:ahLst/>
            <a:cxnLst/>
            <a:rect r="r" b="b" t="t" l="l"/>
            <a:pathLst>
              <a:path h="5606344" w="6870644">
                <a:moveTo>
                  <a:pt x="0" y="0"/>
                </a:moveTo>
                <a:lnTo>
                  <a:pt x="6870645" y="0"/>
                </a:lnTo>
                <a:lnTo>
                  <a:pt x="6870645" y="5606343"/>
                </a:lnTo>
                <a:lnTo>
                  <a:pt x="0" y="5606343"/>
                </a:lnTo>
                <a:lnTo>
                  <a:pt x="0" y="0"/>
                </a:lnTo>
                <a:close/>
              </a:path>
            </a:pathLst>
          </a:custGeom>
          <a:blipFill>
            <a:blip r:embed="rId3"/>
            <a:stretch>
              <a:fillRect l="0" t="0" r="0" b="0"/>
            </a:stretch>
          </a:blipFill>
        </p:spPr>
      </p:sp>
      <p:sp>
        <p:nvSpPr>
          <p:cNvPr name="TextBox 14" id="14"/>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6. Limitations and Future Work</a:t>
            </a:r>
          </a:p>
        </p:txBody>
      </p:sp>
      <p:sp>
        <p:nvSpPr>
          <p:cNvPr name="TextBox 15" id="15"/>
          <p:cNvSpPr txBox="true"/>
          <p:nvPr/>
        </p:nvSpPr>
        <p:spPr>
          <a:xfrm rot="0">
            <a:off x="1028700" y="2975610"/>
            <a:ext cx="7762800" cy="2167890"/>
          </a:xfrm>
          <a:prstGeom prst="rect">
            <a:avLst/>
          </a:prstGeom>
        </p:spPr>
        <p:txBody>
          <a:bodyPr anchor="t" rtlCol="false" tIns="0" lIns="0" bIns="0" rIns="0">
            <a:spAutoFit/>
          </a:bodyPr>
          <a:lstStyle/>
          <a:p>
            <a:pPr algn="just">
              <a:lnSpc>
                <a:spcPts val="4289"/>
              </a:lnSpc>
              <a:spcBef>
                <a:spcPct val="0"/>
              </a:spcBef>
            </a:pPr>
            <a:r>
              <a:rPr lang="en-US" sz="3299">
                <a:solidFill>
                  <a:srgbClr val="000000"/>
                </a:solidFill>
                <a:latin typeface="Open Sauce"/>
                <a:ea typeface="Open Sauce"/>
                <a:cs typeface="Open Sauce"/>
                <a:sym typeface="Open Sauce"/>
              </a:rPr>
              <a:t>Based on the result, we noticed some bumps on the wood due to the wheels being exposed to high force during operation.</a:t>
            </a:r>
          </a:p>
        </p:txBody>
      </p:sp>
    </p:spTree>
  </p:cSld>
  <p:clrMapOvr>
    <a:masterClrMapping/>
  </p:clrMapOvr>
  <p:transition spd="fast">
    <p:fade/>
  </p:transition>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22</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8" id="8"/>
          <p:cNvSpPr txBox="true"/>
          <p:nvPr/>
        </p:nvSpPr>
        <p:spPr>
          <a:xfrm rot="0">
            <a:off x="-45467" y="1088332"/>
            <a:ext cx="16784280" cy="1125073"/>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Future Work </a:t>
            </a:r>
          </a:p>
        </p:txBody>
      </p:sp>
      <p:grpSp>
        <p:nvGrpSpPr>
          <p:cNvPr name="Group 9" id="9"/>
          <p:cNvGrpSpPr/>
          <p:nvPr/>
        </p:nvGrpSpPr>
        <p:grpSpPr>
          <a:xfrm rot="0">
            <a:off x="309930" y="1345507"/>
            <a:ext cx="887244" cy="766983"/>
            <a:chOff x="0" y="0"/>
            <a:chExt cx="193883" cy="167603"/>
          </a:xfrm>
        </p:grpSpPr>
        <p:sp>
          <p:nvSpPr>
            <p:cNvPr name="Freeform 10" id="10"/>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1" id="11"/>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B</a:t>
              </a:r>
            </a:p>
          </p:txBody>
        </p:sp>
      </p:grpSp>
      <p:sp>
        <p:nvSpPr>
          <p:cNvPr name="Freeform 12" id="12"/>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Freeform 13" id="13"/>
          <p:cNvSpPr/>
          <p:nvPr/>
        </p:nvSpPr>
        <p:spPr>
          <a:xfrm flipH="false" flipV="false" rot="0">
            <a:off x="8071983" y="5483271"/>
            <a:ext cx="6763572" cy="4509048"/>
          </a:xfrm>
          <a:custGeom>
            <a:avLst/>
            <a:gdLst/>
            <a:ahLst/>
            <a:cxnLst/>
            <a:rect r="r" b="b" t="t" l="l"/>
            <a:pathLst>
              <a:path h="4509048" w="6763572">
                <a:moveTo>
                  <a:pt x="0" y="0"/>
                </a:moveTo>
                <a:lnTo>
                  <a:pt x="6763572" y="0"/>
                </a:lnTo>
                <a:lnTo>
                  <a:pt x="6763572" y="4509048"/>
                </a:lnTo>
                <a:lnTo>
                  <a:pt x="0" y="4509048"/>
                </a:lnTo>
                <a:lnTo>
                  <a:pt x="0" y="0"/>
                </a:lnTo>
                <a:close/>
              </a:path>
            </a:pathLst>
          </a:custGeom>
          <a:blipFill>
            <a:blip r:embed="rId3"/>
            <a:stretch>
              <a:fillRect l="0" t="0" r="0" b="0"/>
            </a:stretch>
          </a:blipFill>
        </p:spPr>
      </p:sp>
      <p:sp>
        <p:nvSpPr>
          <p:cNvPr name="TextBox 14" id="14"/>
          <p:cNvSpPr txBox="true"/>
          <p:nvPr/>
        </p:nvSpPr>
        <p:spPr>
          <a:xfrm rot="0">
            <a:off x="161187" y="23987"/>
            <a:ext cx="13583222"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6. Limitations and Future Work</a:t>
            </a:r>
          </a:p>
        </p:txBody>
      </p:sp>
      <p:sp>
        <p:nvSpPr>
          <p:cNvPr name="TextBox 15" id="15"/>
          <p:cNvSpPr txBox="true"/>
          <p:nvPr/>
        </p:nvSpPr>
        <p:spPr>
          <a:xfrm rot="0">
            <a:off x="1028700" y="2975610"/>
            <a:ext cx="13106400" cy="1624965"/>
          </a:xfrm>
          <a:prstGeom prst="rect">
            <a:avLst/>
          </a:prstGeom>
        </p:spPr>
        <p:txBody>
          <a:bodyPr anchor="t" rtlCol="false" tIns="0" lIns="0" bIns="0" rIns="0">
            <a:spAutoFit/>
          </a:bodyPr>
          <a:lstStyle/>
          <a:p>
            <a:pPr algn="just">
              <a:lnSpc>
                <a:spcPts val="4289"/>
              </a:lnSpc>
              <a:spcBef>
                <a:spcPct val="0"/>
              </a:spcBef>
            </a:pPr>
            <a:r>
              <a:rPr lang="en-US" sz="3299">
                <a:solidFill>
                  <a:srgbClr val="000000"/>
                </a:solidFill>
                <a:latin typeface="Open Sauce"/>
                <a:ea typeface="Open Sauce"/>
                <a:cs typeface="Open Sauce"/>
                <a:sym typeface="Open Sauce"/>
              </a:rPr>
              <a:t>In the future, the wheels should be changed to get the best result and for the robot to operate flexibly and smoothly. In addition, we suggest adding a dust extraction pump.</a:t>
            </a:r>
          </a:p>
        </p:txBody>
      </p:sp>
    </p:spTree>
  </p:cSld>
  <p:clrMapOvr>
    <a:masterClrMapping/>
  </p:clrMapOvr>
  <p:transition spd="fast">
    <p:fade/>
  </p:transition>
</p:sld>
</file>

<file path=ppt/slides/slide23.xml><?xml version="1.0" encoding="utf-8"?>
<p:sld xmlns:p="http://schemas.openxmlformats.org/presentationml/2006/main" xmlns:a="http://schemas.openxmlformats.org/drawingml/2006/main">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4445556" y="3716019"/>
            <a:ext cx="19354610" cy="1465322"/>
            <a:chOff x="0" y="0"/>
            <a:chExt cx="1876002" cy="142031"/>
          </a:xfrm>
        </p:grpSpPr>
        <p:sp>
          <p:nvSpPr>
            <p:cNvPr name="Freeform 3" id="3"/>
            <p:cNvSpPr/>
            <p:nvPr/>
          </p:nvSpPr>
          <p:spPr>
            <a:xfrm flipH="false" flipV="false" rot="0">
              <a:off x="0" y="0"/>
              <a:ext cx="1876002" cy="142031"/>
            </a:xfrm>
            <a:custGeom>
              <a:avLst/>
              <a:gdLst/>
              <a:ahLst/>
              <a:cxnLst/>
              <a:rect r="r" b="b" t="t" l="l"/>
              <a:pathLst>
                <a:path h="142031" w="1876002">
                  <a:moveTo>
                    <a:pt x="1672802" y="0"/>
                  </a:moveTo>
                  <a:lnTo>
                    <a:pt x="0" y="0"/>
                  </a:lnTo>
                  <a:lnTo>
                    <a:pt x="203200" y="142031"/>
                  </a:lnTo>
                  <a:lnTo>
                    <a:pt x="1876002" y="142031"/>
                  </a:lnTo>
                  <a:lnTo>
                    <a:pt x="1672802" y="0"/>
                  </a:lnTo>
                  <a:close/>
                </a:path>
              </a:pathLst>
            </a:custGeom>
            <a:solidFill>
              <a:srgbClr val="0A4A99"/>
            </a:solidFill>
            <a:ln cap="sq">
              <a:noFill/>
              <a:prstDash val="solid"/>
              <a:miter/>
            </a:ln>
          </p:spPr>
        </p:sp>
        <p:sp>
          <p:nvSpPr>
            <p:cNvPr name="TextBox 4" id="4"/>
            <p:cNvSpPr txBox="true"/>
            <p:nvPr/>
          </p:nvSpPr>
          <p:spPr>
            <a:xfrm>
              <a:off x="101600" y="-19050"/>
              <a:ext cx="1672802" cy="161081"/>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5" id="5"/>
          <p:cNvGrpSpPr/>
          <p:nvPr/>
        </p:nvGrpSpPr>
        <p:grpSpPr>
          <a:xfrm rot="0">
            <a:off x="3584716" y="4587353"/>
            <a:ext cx="10433981" cy="1112295"/>
            <a:chOff x="0" y="0"/>
            <a:chExt cx="2053087" cy="218865"/>
          </a:xfrm>
        </p:grpSpPr>
        <p:sp>
          <p:nvSpPr>
            <p:cNvPr name="Freeform 6" id="6"/>
            <p:cNvSpPr/>
            <p:nvPr/>
          </p:nvSpPr>
          <p:spPr>
            <a:xfrm flipH="false" flipV="false" rot="0">
              <a:off x="0" y="0"/>
              <a:ext cx="2053087" cy="218865"/>
            </a:xfrm>
            <a:custGeom>
              <a:avLst/>
              <a:gdLst/>
              <a:ahLst/>
              <a:cxnLst/>
              <a:rect r="r" b="b" t="t" l="l"/>
              <a:pathLst>
                <a:path h="218865" w="2053087">
                  <a:moveTo>
                    <a:pt x="1849887" y="0"/>
                  </a:moveTo>
                  <a:lnTo>
                    <a:pt x="0" y="0"/>
                  </a:lnTo>
                  <a:lnTo>
                    <a:pt x="203200" y="218865"/>
                  </a:lnTo>
                  <a:lnTo>
                    <a:pt x="2053087" y="218865"/>
                  </a:lnTo>
                  <a:lnTo>
                    <a:pt x="1849887" y="0"/>
                  </a:lnTo>
                  <a:close/>
                </a:path>
              </a:pathLst>
            </a:custGeom>
            <a:solidFill>
              <a:srgbClr val="F4BF0B"/>
            </a:solidFill>
            <a:ln cap="sq">
              <a:noFill/>
              <a:prstDash val="solid"/>
              <a:miter/>
            </a:ln>
          </p:spPr>
        </p:sp>
        <p:sp>
          <p:nvSpPr>
            <p:cNvPr name="TextBox 7" id="7"/>
            <p:cNvSpPr txBox="true"/>
            <p:nvPr/>
          </p:nvSpPr>
          <p:spPr>
            <a:xfrm>
              <a:off x="101600" y="-19050"/>
              <a:ext cx="1849887" cy="237915"/>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8" id="8"/>
          <p:cNvSpPr txBox="true"/>
          <p:nvPr/>
        </p:nvSpPr>
        <p:spPr>
          <a:xfrm rot="0">
            <a:off x="5413460" y="4598286"/>
            <a:ext cx="9495593" cy="1051809"/>
          </a:xfrm>
          <a:prstGeom prst="rect">
            <a:avLst/>
          </a:prstGeom>
        </p:spPr>
        <p:txBody>
          <a:bodyPr anchor="t" rtlCol="false" tIns="0" lIns="0" bIns="0" rIns="0">
            <a:spAutoFit/>
          </a:bodyPr>
          <a:lstStyle/>
          <a:p>
            <a:pPr algn="l" marL="0" indent="0" lvl="0">
              <a:lnSpc>
                <a:spcPts val="8592"/>
              </a:lnSpc>
              <a:spcBef>
                <a:spcPct val="0"/>
              </a:spcBef>
            </a:pPr>
            <a:r>
              <a:rPr lang="en-US" sz="6226" spc="49">
                <a:solidFill>
                  <a:srgbClr val="FFFFFF"/>
                </a:solidFill>
                <a:latin typeface="Archivo Black"/>
                <a:ea typeface="Archivo Black"/>
                <a:cs typeface="Archivo Black"/>
                <a:sym typeface="Archivo Black"/>
              </a:rPr>
              <a:t>THANK YOU!</a:t>
            </a:r>
          </a:p>
        </p:txBody>
      </p:sp>
      <p:grpSp>
        <p:nvGrpSpPr>
          <p:cNvPr name="Group 9" id="9"/>
          <p:cNvGrpSpPr/>
          <p:nvPr/>
        </p:nvGrpSpPr>
        <p:grpSpPr>
          <a:xfrm rot="0">
            <a:off x="546917" y="9028752"/>
            <a:ext cx="963567" cy="963567"/>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23</a:t>
              </a:r>
            </a:p>
          </p:txBody>
        </p:sp>
      </p:grpSp>
    </p:spTree>
  </p:cSld>
  <p:clrMapOvr>
    <a:masterClrMapping/>
  </p:clrMapOvr>
  <p:transition spd="fast">
    <p:fade/>
  </p:transition>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3</a:t>
              </a:r>
            </a:p>
          </p:txBody>
        </p:sp>
      </p:grpSp>
      <p:grpSp>
        <p:nvGrpSpPr>
          <p:cNvPr name="Group 5" id="5"/>
          <p:cNvGrpSpPr/>
          <p:nvPr/>
        </p:nvGrpSpPr>
        <p:grpSpPr>
          <a:xfrm rot="0">
            <a:off x="309930" y="1345507"/>
            <a:ext cx="887244" cy="766983"/>
            <a:chOff x="0" y="0"/>
            <a:chExt cx="193883" cy="167603"/>
          </a:xfrm>
        </p:grpSpPr>
        <p:sp>
          <p:nvSpPr>
            <p:cNvPr name="Freeform 6" id="6"/>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7" id="7"/>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01</a:t>
              </a:r>
            </a:p>
          </p:txBody>
        </p:sp>
      </p:grpSp>
      <p:grpSp>
        <p:nvGrpSpPr>
          <p:cNvPr name="Group 8" id="8"/>
          <p:cNvGrpSpPr/>
          <p:nvPr/>
        </p:nvGrpSpPr>
        <p:grpSpPr>
          <a:xfrm rot="0">
            <a:off x="-5335913" y="0"/>
            <a:ext cx="26373387" cy="738016"/>
            <a:chOff x="0" y="0"/>
            <a:chExt cx="2556317" cy="71534"/>
          </a:xfrm>
        </p:grpSpPr>
        <p:sp>
          <p:nvSpPr>
            <p:cNvPr name="Freeform 9" id="9"/>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10" id="10"/>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1" id="11"/>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Freeform 12" id="12"/>
          <p:cNvSpPr/>
          <p:nvPr/>
        </p:nvSpPr>
        <p:spPr>
          <a:xfrm flipH="false" flipV="false" rot="0">
            <a:off x="9144000" y="5365891"/>
            <a:ext cx="5114935" cy="4838418"/>
          </a:xfrm>
          <a:custGeom>
            <a:avLst/>
            <a:gdLst/>
            <a:ahLst/>
            <a:cxnLst/>
            <a:rect r="r" b="b" t="t" l="l"/>
            <a:pathLst>
              <a:path h="4838418" w="5114935">
                <a:moveTo>
                  <a:pt x="0" y="0"/>
                </a:moveTo>
                <a:lnTo>
                  <a:pt x="5114935" y="0"/>
                </a:lnTo>
                <a:lnTo>
                  <a:pt x="5114935" y="4838418"/>
                </a:lnTo>
                <a:lnTo>
                  <a:pt x="0" y="4838418"/>
                </a:lnTo>
                <a:lnTo>
                  <a:pt x="0" y="0"/>
                </a:lnTo>
                <a:close/>
              </a:path>
            </a:pathLst>
          </a:custGeom>
          <a:blipFill>
            <a:blip r:embed="rId3"/>
            <a:stretch>
              <a:fillRect l="0" t="-1293" r="0" b="-4421"/>
            </a:stretch>
          </a:blipFill>
        </p:spPr>
      </p:sp>
      <p:sp>
        <p:nvSpPr>
          <p:cNvPr name="TextBox 13" id="13"/>
          <p:cNvSpPr txBox="true"/>
          <p:nvPr/>
        </p:nvSpPr>
        <p:spPr>
          <a:xfrm rot="0">
            <a:off x="1510483" y="1104549"/>
            <a:ext cx="13167735" cy="1125073"/>
          </a:xfrm>
          <a:prstGeom prst="rect">
            <a:avLst/>
          </a:prstGeom>
        </p:spPr>
        <p:txBody>
          <a:bodyPr anchor="t" rtlCol="false" tIns="0" lIns="0" bIns="0" rIns="0">
            <a:spAutoFit/>
          </a:bodyPr>
          <a:lstStyle/>
          <a:p>
            <a:pPr algn="l">
              <a:lnSpc>
                <a:spcPts val="9132"/>
              </a:lnSpc>
            </a:pPr>
            <a:r>
              <a:rPr lang="en-US" b="true" sz="6617" spc="92" u="sng">
                <a:solidFill>
                  <a:srgbClr val="040506"/>
                </a:solidFill>
                <a:latin typeface="Archivo Narrow Bold"/>
                <a:ea typeface="Archivo Narrow Bold"/>
                <a:cs typeface="Archivo Narrow Bold"/>
                <a:sym typeface="Archivo Narrow Bold"/>
              </a:rPr>
              <a:t>Wood CNC Machines</a:t>
            </a:r>
          </a:p>
        </p:txBody>
      </p:sp>
      <p:sp>
        <p:nvSpPr>
          <p:cNvPr name="TextBox 14" id="14"/>
          <p:cNvSpPr txBox="true"/>
          <p:nvPr/>
        </p:nvSpPr>
        <p:spPr>
          <a:xfrm rot="0">
            <a:off x="1510483" y="2677297"/>
            <a:ext cx="12748452" cy="2202819"/>
          </a:xfrm>
          <a:prstGeom prst="rect">
            <a:avLst/>
          </a:prstGeom>
        </p:spPr>
        <p:txBody>
          <a:bodyPr anchor="t" rtlCol="false" tIns="0" lIns="0" bIns="0" rIns="0">
            <a:spAutoFit/>
          </a:bodyPr>
          <a:lstStyle/>
          <a:p>
            <a:pPr algn="just">
              <a:lnSpc>
                <a:spcPts val="4364"/>
              </a:lnSpc>
              <a:spcBef>
                <a:spcPct val="0"/>
              </a:spcBef>
            </a:pPr>
            <a:r>
              <a:rPr lang="en-US" sz="3357">
                <a:solidFill>
                  <a:srgbClr val="000000"/>
                </a:solidFill>
                <a:latin typeface="Open Sauce"/>
                <a:ea typeface="Open Sauce"/>
                <a:cs typeface="Open Sauce"/>
                <a:sym typeface="Open Sauce"/>
              </a:rPr>
              <a:t>A wood CNC machine is a specialized tool used for cutting, carving, and shaping wood. These machines are equipped with a spindle motor that holds cutting tools, allowing for intricate designs and accurate woodwork.</a:t>
            </a:r>
          </a:p>
        </p:txBody>
      </p:sp>
      <p:sp>
        <p:nvSpPr>
          <p:cNvPr name="TextBox 15" id="15"/>
          <p:cNvSpPr txBox="true"/>
          <p:nvPr/>
        </p:nvSpPr>
        <p:spPr>
          <a:xfrm rot="0">
            <a:off x="161187" y="23987"/>
            <a:ext cx="7689593" cy="613841"/>
          </a:xfrm>
          <a:prstGeom prst="rect">
            <a:avLst/>
          </a:prstGeom>
        </p:spPr>
        <p:txBody>
          <a:bodyPr anchor="t" rtlCol="false" tIns="0" lIns="0" bIns="0" rIns="0">
            <a:spAutoFit/>
          </a:bodyPr>
          <a:lstStyle/>
          <a:p>
            <a:pPr algn="l" marL="769570" indent="-384785" lvl="1">
              <a:lnSpc>
                <a:spcPts val="4918"/>
              </a:lnSpc>
              <a:buAutoNum type="arabicPeriod" startAt="1"/>
            </a:pPr>
            <a:r>
              <a:rPr lang="en-US" b="true" sz="3564" spc="49">
                <a:solidFill>
                  <a:srgbClr val="FFFBFB"/>
                </a:solidFill>
                <a:latin typeface="Archivo Narrow Bold"/>
                <a:ea typeface="Archivo Narrow Bold"/>
                <a:cs typeface="Archivo Narrow Bold"/>
                <a:sym typeface="Archivo Narrow Bold"/>
              </a:rPr>
              <a:t>Motivation &amp; Problem statement</a:t>
            </a:r>
          </a:p>
        </p:txBody>
      </p:sp>
    </p:spTree>
  </p:cSld>
  <p:clrMapOvr>
    <a:masterClrMapping/>
  </p:clrMapOvr>
  <p:transition spd="fast">
    <p:fade/>
  </p:transition>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4</a:t>
              </a:r>
            </a:p>
          </p:txBody>
        </p:sp>
      </p:grpSp>
      <p:grpSp>
        <p:nvGrpSpPr>
          <p:cNvPr name="Group 5" id="5"/>
          <p:cNvGrpSpPr/>
          <p:nvPr/>
        </p:nvGrpSpPr>
        <p:grpSpPr>
          <a:xfrm rot="0">
            <a:off x="309930" y="1345507"/>
            <a:ext cx="887244" cy="766983"/>
            <a:chOff x="0" y="0"/>
            <a:chExt cx="193883" cy="167603"/>
          </a:xfrm>
        </p:grpSpPr>
        <p:sp>
          <p:nvSpPr>
            <p:cNvPr name="Freeform 6" id="6"/>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7" id="7"/>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01</a:t>
              </a:r>
            </a:p>
          </p:txBody>
        </p:sp>
      </p:grpSp>
      <p:grpSp>
        <p:nvGrpSpPr>
          <p:cNvPr name="Group 8" id="8"/>
          <p:cNvGrpSpPr/>
          <p:nvPr/>
        </p:nvGrpSpPr>
        <p:grpSpPr>
          <a:xfrm rot="0">
            <a:off x="-5335913" y="0"/>
            <a:ext cx="26373387" cy="738016"/>
            <a:chOff x="0" y="0"/>
            <a:chExt cx="2556317" cy="71534"/>
          </a:xfrm>
        </p:grpSpPr>
        <p:sp>
          <p:nvSpPr>
            <p:cNvPr name="Freeform 9" id="9"/>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10" id="10"/>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1" id="11"/>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Freeform 12" id="12"/>
          <p:cNvSpPr/>
          <p:nvPr/>
        </p:nvSpPr>
        <p:spPr>
          <a:xfrm flipH="false" flipV="false" rot="0">
            <a:off x="12225201" y="4030006"/>
            <a:ext cx="5396215" cy="4045997"/>
          </a:xfrm>
          <a:custGeom>
            <a:avLst/>
            <a:gdLst/>
            <a:ahLst/>
            <a:cxnLst/>
            <a:rect r="r" b="b" t="t" l="l"/>
            <a:pathLst>
              <a:path h="4045997" w="5396215">
                <a:moveTo>
                  <a:pt x="0" y="0"/>
                </a:moveTo>
                <a:lnTo>
                  <a:pt x="5396215" y="0"/>
                </a:lnTo>
                <a:lnTo>
                  <a:pt x="5396215" y="4045998"/>
                </a:lnTo>
                <a:lnTo>
                  <a:pt x="0" y="4045998"/>
                </a:lnTo>
                <a:lnTo>
                  <a:pt x="0" y="0"/>
                </a:lnTo>
                <a:close/>
              </a:path>
            </a:pathLst>
          </a:custGeom>
          <a:blipFill>
            <a:blip r:embed="rId3"/>
            <a:stretch>
              <a:fillRect l="0" t="0" r="0" b="0"/>
            </a:stretch>
          </a:blipFill>
        </p:spPr>
      </p:sp>
      <p:sp>
        <p:nvSpPr>
          <p:cNvPr name="TextBox 13" id="13"/>
          <p:cNvSpPr txBox="true"/>
          <p:nvPr/>
        </p:nvSpPr>
        <p:spPr>
          <a:xfrm rot="0">
            <a:off x="1510483" y="1104549"/>
            <a:ext cx="13167735" cy="1125073"/>
          </a:xfrm>
          <a:prstGeom prst="rect">
            <a:avLst/>
          </a:prstGeom>
        </p:spPr>
        <p:txBody>
          <a:bodyPr anchor="t" rtlCol="false" tIns="0" lIns="0" bIns="0" rIns="0">
            <a:spAutoFit/>
          </a:bodyPr>
          <a:lstStyle/>
          <a:p>
            <a:pPr algn="l">
              <a:lnSpc>
                <a:spcPts val="9132"/>
              </a:lnSpc>
            </a:pPr>
            <a:r>
              <a:rPr lang="en-US" b="true" sz="6617" spc="92" u="sng">
                <a:solidFill>
                  <a:srgbClr val="040506"/>
                </a:solidFill>
                <a:latin typeface="Archivo Narrow Bold"/>
                <a:ea typeface="Archivo Narrow Bold"/>
                <a:cs typeface="Archivo Narrow Bold"/>
                <a:sym typeface="Archivo Narrow Bold"/>
              </a:rPr>
              <a:t>Wood CNC Machines</a:t>
            </a:r>
          </a:p>
        </p:txBody>
      </p:sp>
      <p:sp>
        <p:nvSpPr>
          <p:cNvPr name="TextBox 14" id="14"/>
          <p:cNvSpPr txBox="true"/>
          <p:nvPr/>
        </p:nvSpPr>
        <p:spPr>
          <a:xfrm rot="0">
            <a:off x="161187" y="23987"/>
            <a:ext cx="7689593" cy="613841"/>
          </a:xfrm>
          <a:prstGeom prst="rect">
            <a:avLst/>
          </a:prstGeom>
        </p:spPr>
        <p:txBody>
          <a:bodyPr anchor="t" rtlCol="false" tIns="0" lIns="0" bIns="0" rIns="0">
            <a:spAutoFit/>
          </a:bodyPr>
          <a:lstStyle/>
          <a:p>
            <a:pPr algn="l" marL="769570" indent="-384785" lvl="1">
              <a:lnSpc>
                <a:spcPts val="4918"/>
              </a:lnSpc>
              <a:buAutoNum type="arabicPeriod" startAt="1"/>
            </a:pPr>
            <a:r>
              <a:rPr lang="en-US" b="true" sz="3564" spc="49">
                <a:solidFill>
                  <a:srgbClr val="FFFBFB"/>
                </a:solidFill>
                <a:latin typeface="Archivo Narrow Bold"/>
                <a:ea typeface="Archivo Narrow Bold"/>
                <a:cs typeface="Archivo Narrow Bold"/>
                <a:sym typeface="Archivo Narrow Bold"/>
              </a:rPr>
              <a:t>Motivation &amp; Problem statement</a:t>
            </a:r>
          </a:p>
        </p:txBody>
      </p:sp>
      <p:sp>
        <p:nvSpPr>
          <p:cNvPr name="TextBox 15" id="15"/>
          <p:cNvSpPr txBox="true"/>
          <p:nvPr/>
        </p:nvSpPr>
        <p:spPr>
          <a:xfrm rot="0">
            <a:off x="1510483" y="2677297"/>
            <a:ext cx="9346545" cy="1708637"/>
          </a:xfrm>
          <a:prstGeom prst="rect">
            <a:avLst/>
          </a:prstGeom>
        </p:spPr>
        <p:txBody>
          <a:bodyPr anchor="t" rtlCol="false" tIns="0" lIns="0" bIns="0" rIns="0">
            <a:spAutoFit/>
          </a:bodyPr>
          <a:lstStyle/>
          <a:p>
            <a:pPr algn="l">
              <a:lnSpc>
                <a:spcPts val="4500"/>
              </a:lnSpc>
              <a:spcBef>
                <a:spcPct val="0"/>
              </a:spcBef>
            </a:pPr>
            <a:r>
              <a:rPr lang="en-US" sz="3461">
                <a:solidFill>
                  <a:srgbClr val="000000"/>
                </a:solidFill>
                <a:latin typeface="Open Sauce"/>
                <a:ea typeface="Open Sauce"/>
                <a:cs typeface="Open Sauce"/>
                <a:sym typeface="Open Sauce"/>
              </a:rPr>
              <a:t>Wood CNC machines offer several advantages in woodworking and related industries:</a:t>
            </a:r>
          </a:p>
        </p:txBody>
      </p:sp>
      <p:sp>
        <p:nvSpPr>
          <p:cNvPr name="TextBox 16" id="16"/>
          <p:cNvSpPr txBox="true"/>
          <p:nvPr/>
        </p:nvSpPr>
        <p:spPr>
          <a:xfrm rot="0">
            <a:off x="1197175" y="4919334"/>
            <a:ext cx="10009816" cy="875974"/>
          </a:xfrm>
          <a:prstGeom prst="rect">
            <a:avLst/>
          </a:prstGeom>
        </p:spPr>
        <p:txBody>
          <a:bodyPr anchor="t" rtlCol="false" tIns="0" lIns="0" bIns="0" rIns="0">
            <a:spAutoFit/>
          </a:bodyPr>
          <a:lstStyle/>
          <a:p>
            <a:pPr algn="ctr" marL="1164400" indent="-582200" lvl="1">
              <a:lnSpc>
                <a:spcPts val="7011"/>
              </a:lnSpc>
              <a:spcBef>
                <a:spcPct val="0"/>
              </a:spcBef>
              <a:buAutoNum type="arabicPeriod" startAt="1"/>
            </a:pPr>
            <a:r>
              <a:rPr lang="en-US" sz="5393">
                <a:solidFill>
                  <a:srgbClr val="000000"/>
                </a:solidFill>
                <a:latin typeface="Open Sauce"/>
                <a:ea typeface="Open Sauce"/>
                <a:cs typeface="Open Sauce"/>
                <a:sym typeface="Open Sauce"/>
              </a:rPr>
              <a:t>High precision in design</a:t>
            </a:r>
          </a:p>
        </p:txBody>
      </p:sp>
      <p:sp>
        <p:nvSpPr>
          <p:cNvPr name="TextBox 17" id="17"/>
          <p:cNvSpPr txBox="true"/>
          <p:nvPr/>
        </p:nvSpPr>
        <p:spPr>
          <a:xfrm rot="0">
            <a:off x="0" y="5995855"/>
            <a:ext cx="11206991" cy="875974"/>
          </a:xfrm>
          <a:prstGeom prst="rect">
            <a:avLst/>
          </a:prstGeom>
        </p:spPr>
        <p:txBody>
          <a:bodyPr anchor="t" rtlCol="false" tIns="0" lIns="0" bIns="0" rIns="0">
            <a:spAutoFit/>
          </a:bodyPr>
          <a:lstStyle/>
          <a:p>
            <a:pPr algn="ctr">
              <a:lnSpc>
                <a:spcPts val="7011"/>
              </a:lnSpc>
              <a:spcBef>
                <a:spcPct val="0"/>
              </a:spcBef>
            </a:pPr>
            <a:r>
              <a:rPr lang="en-US" sz="5393">
                <a:solidFill>
                  <a:srgbClr val="000000"/>
                </a:solidFill>
                <a:latin typeface="Open Sauce"/>
                <a:ea typeface="Open Sauce"/>
                <a:cs typeface="Open Sauce"/>
                <a:sym typeface="Open Sauce"/>
              </a:rPr>
              <a:t>2.  Versatility in Design</a:t>
            </a:r>
          </a:p>
        </p:txBody>
      </p:sp>
      <p:sp>
        <p:nvSpPr>
          <p:cNvPr name="TextBox 18" id="18"/>
          <p:cNvSpPr txBox="true"/>
          <p:nvPr/>
        </p:nvSpPr>
        <p:spPr>
          <a:xfrm rot="0">
            <a:off x="1197175" y="7071854"/>
            <a:ext cx="10323125" cy="875974"/>
          </a:xfrm>
          <a:prstGeom prst="rect">
            <a:avLst/>
          </a:prstGeom>
        </p:spPr>
        <p:txBody>
          <a:bodyPr anchor="t" rtlCol="false" tIns="0" lIns="0" bIns="0" rIns="0">
            <a:spAutoFit/>
          </a:bodyPr>
          <a:lstStyle/>
          <a:p>
            <a:pPr algn="ctr">
              <a:lnSpc>
                <a:spcPts val="7011"/>
              </a:lnSpc>
              <a:spcBef>
                <a:spcPct val="0"/>
              </a:spcBef>
            </a:pPr>
            <a:r>
              <a:rPr lang="en-US" sz="5393">
                <a:solidFill>
                  <a:srgbClr val="000000"/>
                </a:solidFill>
                <a:latin typeface="Open Sauce"/>
                <a:ea typeface="Open Sauce"/>
                <a:cs typeface="Open Sauce"/>
                <a:sym typeface="Open Sauce"/>
              </a:rPr>
              <a:t>3.  Reduced Labor Intensity</a:t>
            </a:r>
          </a:p>
        </p:txBody>
      </p:sp>
    </p:spTree>
  </p:cSld>
  <p:clrMapOvr>
    <a:masterClrMapping/>
  </p:clrMapOvr>
  <p:transition spd="fast">
    <p:fade/>
  </p:transition>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5</a:t>
              </a:r>
            </a:p>
          </p:txBody>
        </p:sp>
      </p:grpSp>
      <p:sp>
        <p:nvSpPr>
          <p:cNvPr name="TextBox 5" id="5"/>
          <p:cNvSpPr txBox="true"/>
          <p:nvPr/>
        </p:nvSpPr>
        <p:spPr>
          <a:xfrm rot="0">
            <a:off x="1510483" y="1104549"/>
            <a:ext cx="13167735" cy="1125073"/>
          </a:xfrm>
          <a:prstGeom prst="rect">
            <a:avLst/>
          </a:prstGeom>
        </p:spPr>
        <p:txBody>
          <a:bodyPr anchor="t" rtlCol="false" tIns="0" lIns="0" bIns="0" rIns="0">
            <a:spAutoFit/>
          </a:bodyPr>
          <a:lstStyle/>
          <a:p>
            <a:pPr algn="l">
              <a:lnSpc>
                <a:spcPts val="9132"/>
              </a:lnSpc>
            </a:pPr>
            <a:r>
              <a:rPr lang="en-US" b="true" sz="6617" spc="92" u="sng">
                <a:solidFill>
                  <a:srgbClr val="040506"/>
                </a:solidFill>
                <a:latin typeface="Archivo Narrow Bold"/>
                <a:ea typeface="Archivo Narrow Bold"/>
                <a:cs typeface="Archivo Narrow Bold"/>
                <a:sym typeface="Archivo Narrow Bold"/>
              </a:rPr>
              <a:t>Wood CNC machines Limitation</a:t>
            </a:r>
          </a:p>
        </p:txBody>
      </p:sp>
      <p:grpSp>
        <p:nvGrpSpPr>
          <p:cNvPr name="Group 6" id="6"/>
          <p:cNvGrpSpPr/>
          <p:nvPr/>
        </p:nvGrpSpPr>
        <p:grpSpPr>
          <a:xfrm rot="0">
            <a:off x="309930" y="1345507"/>
            <a:ext cx="887244" cy="766983"/>
            <a:chOff x="0" y="0"/>
            <a:chExt cx="193883" cy="167603"/>
          </a:xfrm>
        </p:grpSpPr>
        <p:sp>
          <p:nvSpPr>
            <p:cNvPr name="Freeform 7" id="7"/>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8" id="8"/>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01</a:t>
              </a:r>
            </a:p>
          </p:txBody>
        </p:sp>
      </p:grpSp>
      <p:sp>
        <p:nvSpPr>
          <p:cNvPr name="TextBox 9" id="9"/>
          <p:cNvSpPr txBox="true"/>
          <p:nvPr/>
        </p:nvSpPr>
        <p:spPr>
          <a:xfrm rot="0">
            <a:off x="1510483" y="2651555"/>
            <a:ext cx="11882401" cy="4617986"/>
          </a:xfrm>
          <a:prstGeom prst="rect">
            <a:avLst/>
          </a:prstGeom>
        </p:spPr>
        <p:txBody>
          <a:bodyPr anchor="t" rtlCol="false" tIns="0" lIns="0" bIns="0" rIns="0">
            <a:spAutoFit/>
          </a:bodyPr>
          <a:lstStyle/>
          <a:p>
            <a:pPr algn="just">
              <a:lnSpc>
                <a:spcPts val="4067"/>
              </a:lnSpc>
            </a:pPr>
            <a:r>
              <a:rPr lang="en-US" sz="3129">
                <a:solidFill>
                  <a:srgbClr val="000000"/>
                </a:solidFill>
                <a:latin typeface="Open Sauce"/>
                <a:ea typeface="Open Sauce"/>
                <a:cs typeface="Open Sauce"/>
                <a:sym typeface="Open Sauce"/>
              </a:rPr>
              <a:t>However, wood CNC machines come with certain problems and limitations. The size of the workpiece that a CNC milling machine can accommodate is restricted by the machine's dimensions. Larger workpieces may require specialized, and potentially more expensive, equipment.</a:t>
            </a:r>
          </a:p>
          <a:p>
            <a:pPr algn="just">
              <a:lnSpc>
                <a:spcPts val="4067"/>
              </a:lnSpc>
            </a:pPr>
          </a:p>
          <a:p>
            <a:pPr algn="just">
              <a:lnSpc>
                <a:spcPts val="4067"/>
              </a:lnSpc>
              <a:spcBef>
                <a:spcPct val="0"/>
              </a:spcBef>
            </a:pPr>
            <a:r>
              <a:rPr lang="en-US" sz="3129">
                <a:solidFill>
                  <a:srgbClr val="000000"/>
                </a:solidFill>
                <a:latin typeface="Open Sauce"/>
                <a:ea typeface="Open Sauce"/>
                <a:cs typeface="Open Sauce"/>
                <a:sym typeface="Open Sauce"/>
              </a:rPr>
              <a:t>Furthermore, the initial cost and maintenance of CNC machines can be high, making them less accessible for smaller woodworking businesses. </a:t>
            </a:r>
          </a:p>
        </p:txBody>
      </p:sp>
      <p:grpSp>
        <p:nvGrpSpPr>
          <p:cNvPr name="Group 10" id="10"/>
          <p:cNvGrpSpPr/>
          <p:nvPr/>
        </p:nvGrpSpPr>
        <p:grpSpPr>
          <a:xfrm rot="0">
            <a:off x="-5335913" y="0"/>
            <a:ext cx="26373387" cy="738016"/>
            <a:chOff x="0" y="0"/>
            <a:chExt cx="2556317" cy="71534"/>
          </a:xfrm>
        </p:grpSpPr>
        <p:sp>
          <p:nvSpPr>
            <p:cNvPr name="Freeform 11" id="11"/>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12" id="12"/>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13" id="13"/>
          <p:cNvSpPr txBox="true"/>
          <p:nvPr/>
        </p:nvSpPr>
        <p:spPr>
          <a:xfrm rot="0">
            <a:off x="161187" y="23987"/>
            <a:ext cx="7689593" cy="613841"/>
          </a:xfrm>
          <a:prstGeom prst="rect">
            <a:avLst/>
          </a:prstGeom>
        </p:spPr>
        <p:txBody>
          <a:bodyPr anchor="t" rtlCol="false" tIns="0" lIns="0" bIns="0" rIns="0">
            <a:spAutoFit/>
          </a:bodyPr>
          <a:lstStyle/>
          <a:p>
            <a:pPr algn="l" marL="769570" indent="-384785" lvl="1">
              <a:lnSpc>
                <a:spcPts val="4918"/>
              </a:lnSpc>
              <a:buAutoNum type="arabicPeriod" startAt="1"/>
            </a:pPr>
            <a:r>
              <a:rPr lang="en-US" b="true" sz="3564" spc="49">
                <a:solidFill>
                  <a:srgbClr val="FFFBFB"/>
                </a:solidFill>
                <a:latin typeface="Archivo Narrow Bold"/>
                <a:ea typeface="Archivo Narrow Bold"/>
                <a:cs typeface="Archivo Narrow Bold"/>
                <a:sym typeface="Archivo Narrow Bold"/>
              </a:rPr>
              <a:t>Motivation &amp; Problem statement</a:t>
            </a:r>
          </a:p>
        </p:txBody>
      </p:sp>
      <p:sp>
        <p:nvSpPr>
          <p:cNvPr name="Freeform 14" id="14"/>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Tree>
  </p:cSld>
  <p:clrMapOvr>
    <a:masterClrMapping/>
  </p:clrMapOvr>
  <p:transition spd="fast">
    <p:fade/>
  </p:transition>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6</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8" id="8"/>
          <p:cNvSpPr txBox="true"/>
          <p:nvPr/>
        </p:nvSpPr>
        <p:spPr>
          <a:xfrm rot="0">
            <a:off x="-45467" y="1088332"/>
            <a:ext cx="13167735" cy="2277598"/>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Motivation</a:t>
            </a:r>
          </a:p>
          <a:p>
            <a:pPr algn="l">
              <a:lnSpc>
                <a:spcPts val="9132"/>
              </a:lnSpc>
            </a:pPr>
          </a:p>
        </p:txBody>
      </p:sp>
      <p:grpSp>
        <p:nvGrpSpPr>
          <p:cNvPr name="Group 9" id="9"/>
          <p:cNvGrpSpPr/>
          <p:nvPr/>
        </p:nvGrpSpPr>
        <p:grpSpPr>
          <a:xfrm rot="0">
            <a:off x="309930" y="1345507"/>
            <a:ext cx="887244" cy="766983"/>
            <a:chOff x="0" y="0"/>
            <a:chExt cx="193883" cy="167603"/>
          </a:xfrm>
        </p:grpSpPr>
        <p:sp>
          <p:nvSpPr>
            <p:cNvPr name="Freeform 10" id="10"/>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1" id="11"/>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01</a:t>
              </a:r>
            </a:p>
          </p:txBody>
        </p:sp>
      </p:grpSp>
      <p:sp>
        <p:nvSpPr>
          <p:cNvPr name="Freeform 12" id="12"/>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Freeform 13" id="13"/>
          <p:cNvSpPr/>
          <p:nvPr/>
        </p:nvSpPr>
        <p:spPr>
          <a:xfrm flipH="false" flipV="false" rot="0">
            <a:off x="9565453" y="2968476"/>
            <a:ext cx="8722547" cy="4824659"/>
          </a:xfrm>
          <a:custGeom>
            <a:avLst/>
            <a:gdLst/>
            <a:ahLst/>
            <a:cxnLst/>
            <a:rect r="r" b="b" t="t" l="l"/>
            <a:pathLst>
              <a:path h="4824659" w="8722547">
                <a:moveTo>
                  <a:pt x="0" y="0"/>
                </a:moveTo>
                <a:lnTo>
                  <a:pt x="8722547" y="0"/>
                </a:lnTo>
                <a:lnTo>
                  <a:pt x="8722547" y="4824659"/>
                </a:lnTo>
                <a:lnTo>
                  <a:pt x="0" y="4824659"/>
                </a:lnTo>
                <a:lnTo>
                  <a:pt x="0" y="0"/>
                </a:lnTo>
                <a:close/>
              </a:path>
            </a:pathLst>
          </a:custGeom>
          <a:blipFill>
            <a:blip r:embed="rId3"/>
            <a:stretch>
              <a:fillRect l="0" t="0" r="0" b="0"/>
            </a:stretch>
          </a:blipFill>
        </p:spPr>
      </p:sp>
      <p:sp>
        <p:nvSpPr>
          <p:cNvPr name="TextBox 14" id="14"/>
          <p:cNvSpPr txBox="true"/>
          <p:nvPr/>
        </p:nvSpPr>
        <p:spPr>
          <a:xfrm rot="0">
            <a:off x="161187" y="23987"/>
            <a:ext cx="7689593" cy="613841"/>
          </a:xfrm>
          <a:prstGeom prst="rect">
            <a:avLst/>
          </a:prstGeom>
        </p:spPr>
        <p:txBody>
          <a:bodyPr anchor="t" rtlCol="false" tIns="0" lIns="0" bIns="0" rIns="0">
            <a:spAutoFit/>
          </a:bodyPr>
          <a:lstStyle/>
          <a:p>
            <a:pPr algn="l" marL="769570" indent="-384785" lvl="1">
              <a:lnSpc>
                <a:spcPts val="4918"/>
              </a:lnSpc>
              <a:buAutoNum type="arabicPeriod" startAt="1"/>
            </a:pPr>
            <a:r>
              <a:rPr lang="en-US" b="true" sz="3564" spc="49">
                <a:solidFill>
                  <a:srgbClr val="FFFBFB"/>
                </a:solidFill>
                <a:latin typeface="Archivo Narrow Bold"/>
                <a:ea typeface="Archivo Narrow Bold"/>
                <a:cs typeface="Archivo Narrow Bold"/>
                <a:sym typeface="Archivo Narrow Bold"/>
              </a:rPr>
              <a:t>Motivation &amp; Problem statement</a:t>
            </a:r>
          </a:p>
        </p:txBody>
      </p:sp>
      <p:sp>
        <p:nvSpPr>
          <p:cNvPr name="TextBox 15" id="15"/>
          <p:cNvSpPr txBox="true"/>
          <p:nvPr/>
        </p:nvSpPr>
        <p:spPr>
          <a:xfrm rot="0">
            <a:off x="1931212" y="3811966"/>
            <a:ext cx="4935587" cy="503186"/>
          </a:xfrm>
          <a:prstGeom prst="rect">
            <a:avLst/>
          </a:prstGeom>
        </p:spPr>
        <p:txBody>
          <a:bodyPr anchor="t" rtlCol="false" tIns="0" lIns="0" bIns="0" rIns="0">
            <a:spAutoFit/>
          </a:bodyPr>
          <a:lstStyle/>
          <a:p>
            <a:pPr algn="ctr">
              <a:lnSpc>
                <a:spcPts val="4067"/>
              </a:lnSpc>
              <a:spcBef>
                <a:spcPct val="0"/>
              </a:spcBef>
            </a:pPr>
            <a:r>
              <a:rPr lang="en-US" sz="3129">
                <a:solidFill>
                  <a:srgbClr val="000000"/>
                </a:solidFill>
                <a:latin typeface="Open Sauce"/>
                <a:ea typeface="Open Sauce"/>
                <a:cs typeface="Open Sauce"/>
                <a:sym typeface="Open Sauce"/>
              </a:rPr>
              <a:t>2. Autonomous Operation</a:t>
            </a:r>
          </a:p>
        </p:txBody>
      </p:sp>
      <p:sp>
        <p:nvSpPr>
          <p:cNvPr name="TextBox 16" id="16"/>
          <p:cNvSpPr txBox="true"/>
          <p:nvPr/>
        </p:nvSpPr>
        <p:spPr>
          <a:xfrm rot="0">
            <a:off x="763044" y="3100049"/>
            <a:ext cx="4703701" cy="503186"/>
          </a:xfrm>
          <a:prstGeom prst="rect">
            <a:avLst/>
          </a:prstGeom>
        </p:spPr>
        <p:txBody>
          <a:bodyPr anchor="t" rtlCol="false" tIns="0" lIns="0" bIns="0" rIns="0">
            <a:spAutoFit/>
          </a:bodyPr>
          <a:lstStyle/>
          <a:p>
            <a:pPr algn="ctr">
              <a:lnSpc>
                <a:spcPts val="4067"/>
              </a:lnSpc>
              <a:spcBef>
                <a:spcPct val="0"/>
              </a:spcBef>
            </a:pPr>
            <a:r>
              <a:rPr lang="en-US" sz="3129">
                <a:solidFill>
                  <a:srgbClr val="000000"/>
                </a:solidFill>
                <a:latin typeface="Open Sauce"/>
                <a:ea typeface="Open Sauce"/>
                <a:cs typeface="Open Sauce"/>
                <a:sym typeface="Open Sauce"/>
              </a:rPr>
              <a:t>1. Portability</a:t>
            </a:r>
          </a:p>
        </p:txBody>
      </p:sp>
      <p:sp>
        <p:nvSpPr>
          <p:cNvPr name="TextBox 17" id="17"/>
          <p:cNvSpPr txBox="true"/>
          <p:nvPr/>
        </p:nvSpPr>
        <p:spPr>
          <a:xfrm rot="0">
            <a:off x="1931212" y="4463445"/>
            <a:ext cx="5204668" cy="503186"/>
          </a:xfrm>
          <a:prstGeom prst="rect">
            <a:avLst/>
          </a:prstGeom>
        </p:spPr>
        <p:txBody>
          <a:bodyPr anchor="t" rtlCol="false" tIns="0" lIns="0" bIns="0" rIns="0">
            <a:spAutoFit/>
          </a:bodyPr>
          <a:lstStyle/>
          <a:p>
            <a:pPr algn="ctr">
              <a:lnSpc>
                <a:spcPts val="4067"/>
              </a:lnSpc>
              <a:spcBef>
                <a:spcPct val="0"/>
              </a:spcBef>
            </a:pPr>
            <a:r>
              <a:rPr lang="en-US" sz="3129">
                <a:solidFill>
                  <a:srgbClr val="000000"/>
                </a:solidFill>
                <a:latin typeface="Open Sauce"/>
                <a:ea typeface="Open Sauce"/>
                <a:cs typeface="Open Sauce"/>
                <a:sym typeface="Open Sauce"/>
              </a:rPr>
              <a:t>3. Low power consumption</a:t>
            </a:r>
          </a:p>
        </p:txBody>
      </p:sp>
      <p:sp>
        <p:nvSpPr>
          <p:cNvPr name="TextBox 18" id="18"/>
          <p:cNvSpPr txBox="true"/>
          <p:nvPr/>
        </p:nvSpPr>
        <p:spPr>
          <a:xfrm rot="0">
            <a:off x="309930" y="5114925"/>
            <a:ext cx="5609927" cy="503186"/>
          </a:xfrm>
          <a:prstGeom prst="rect">
            <a:avLst/>
          </a:prstGeom>
        </p:spPr>
        <p:txBody>
          <a:bodyPr anchor="t" rtlCol="false" tIns="0" lIns="0" bIns="0" rIns="0">
            <a:spAutoFit/>
          </a:bodyPr>
          <a:lstStyle/>
          <a:p>
            <a:pPr algn="ctr">
              <a:lnSpc>
                <a:spcPts val="4067"/>
              </a:lnSpc>
              <a:spcBef>
                <a:spcPct val="0"/>
              </a:spcBef>
            </a:pPr>
            <a:r>
              <a:rPr lang="en-US" sz="3129">
                <a:solidFill>
                  <a:srgbClr val="000000"/>
                </a:solidFill>
                <a:latin typeface="Open Sauce"/>
                <a:ea typeface="Open Sauce"/>
                <a:cs typeface="Open Sauce"/>
                <a:sym typeface="Open Sauce"/>
              </a:rPr>
              <a:t>4. Save time</a:t>
            </a:r>
          </a:p>
        </p:txBody>
      </p:sp>
      <p:sp>
        <p:nvSpPr>
          <p:cNvPr name="TextBox 19" id="19"/>
          <p:cNvSpPr txBox="true"/>
          <p:nvPr/>
        </p:nvSpPr>
        <p:spPr>
          <a:xfrm rot="0">
            <a:off x="1964177" y="5770511"/>
            <a:ext cx="2380357" cy="503186"/>
          </a:xfrm>
          <a:prstGeom prst="rect">
            <a:avLst/>
          </a:prstGeom>
        </p:spPr>
        <p:txBody>
          <a:bodyPr anchor="t" rtlCol="false" tIns="0" lIns="0" bIns="0" rIns="0">
            <a:spAutoFit/>
          </a:bodyPr>
          <a:lstStyle/>
          <a:p>
            <a:pPr algn="ctr">
              <a:lnSpc>
                <a:spcPts val="4067"/>
              </a:lnSpc>
              <a:spcBef>
                <a:spcPct val="0"/>
              </a:spcBef>
            </a:pPr>
            <a:r>
              <a:rPr lang="en-US" sz="3129">
                <a:solidFill>
                  <a:srgbClr val="000000"/>
                </a:solidFill>
                <a:latin typeface="Open Sauce"/>
                <a:ea typeface="Open Sauce"/>
                <a:cs typeface="Open Sauce"/>
                <a:sym typeface="Open Sauce"/>
              </a:rPr>
              <a:t>5. Versatility</a:t>
            </a:r>
          </a:p>
        </p:txBody>
      </p:sp>
      <p:sp>
        <p:nvSpPr>
          <p:cNvPr name="TextBox 20" id="20"/>
          <p:cNvSpPr txBox="true"/>
          <p:nvPr/>
        </p:nvSpPr>
        <p:spPr>
          <a:xfrm rot="0">
            <a:off x="1964177" y="6483247"/>
            <a:ext cx="4869656" cy="503186"/>
          </a:xfrm>
          <a:prstGeom prst="rect">
            <a:avLst/>
          </a:prstGeom>
        </p:spPr>
        <p:txBody>
          <a:bodyPr anchor="t" rtlCol="false" tIns="0" lIns="0" bIns="0" rIns="0">
            <a:spAutoFit/>
          </a:bodyPr>
          <a:lstStyle/>
          <a:p>
            <a:pPr algn="ctr">
              <a:lnSpc>
                <a:spcPts val="4067"/>
              </a:lnSpc>
              <a:spcBef>
                <a:spcPct val="0"/>
              </a:spcBef>
            </a:pPr>
            <a:r>
              <a:rPr lang="en-US" sz="3129">
                <a:solidFill>
                  <a:srgbClr val="000000"/>
                </a:solidFill>
                <a:latin typeface="Open Sauce"/>
                <a:ea typeface="Open Sauce"/>
                <a:cs typeface="Open Sauce"/>
                <a:sym typeface="Open Sauce"/>
              </a:rPr>
              <a:t>6. User-Friendly Interface</a:t>
            </a:r>
          </a:p>
        </p:txBody>
      </p:sp>
    </p:spTree>
  </p:cSld>
  <p:clrMapOvr>
    <a:masterClrMapping/>
  </p:clrMapOvr>
  <p:transition spd="fast">
    <p:fade/>
  </p:transition>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7</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8" id="8"/>
          <p:cNvSpPr txBox="true"/>
          <p:nvPr/>
        </p:nvSpPr>
        <p:spPr>
          <a:xfrm rot="0">
            <a:off x="309930" y="23987"/>
            <a:ext cx="8982813"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2. Proposed Solutions </a:t>
            </a:r>
          </a:p>
        </p:txBody>
      </p:sp>
      <p:sp>
        <p:nvSpPr>
          <p:cNvPr name="TextBox 9" id="9"/>
          <p:cNvSpPr txBox="true"/>
          <p:nvPr/>
        </p:nvSpPr>
        <p:spPr>
          <a:xfrm rot="0">
            <a:off x="-45467" y="1088332"/>
            <a:ext cx="13167735" cy="2277598"/>
          </a:xfrm>
          <a:prstGeom prst="rect">
            <a:avLst/>
          </a:prstGeom>
        </p:spPr>
        <p:txBody>
          <a:bodyPr anchor="t" rtlCol="false" tIns="0" lIns="0" bIns="0" rIns="0">
            <a:spAutoFit/>
          </a:bodyPr>
          <a:lstStyle/>
          <a:p>
            <a:pPr algn="l" marL="1428729" indent="-714365" lvl="1">
              <a:lnSpc>
                <a:spcPts val="9132"/>
              </a:lnSpc>
              <a:buFont typeface="Arial"/>
              <a:buChar char="•"/>
            </a:pPr>
            <a:r>
              <a:rPr lang="en-US" b="true" sz="6617" spc="92" u="sng">
                <a:solidFill>
                  <a:srgbClr val="040506"/>
                </a:solidFill>
                <a:latin typeface="Archivo Narrow Bold"/>
                <a:ea typeface="Archivo Narrow Bold"/>
                <a:cs typeface="Archivo Narrow Bold"/>
                <a:sym typeface="Archivo Narrow Bold"/>
              </a:rPr>
              <a:t>Proposed Solutions</a:t>
            </a:r>
          </a:p>
          <a:p>
            <a:pPr algn="l">
              <a:lnSpc>
                <a:spcPts val="9132"/>
              </a:lnSpc>
            </a:pPr>
          </a:p>
        </p:txBody>
      </p:sp>
      <p:grpSp>
        <p:nvGrpSpPr>
          <p:cNvPr name="Group 10" id="10"/>
          <p:cNvGrpSpPr/>
          <p:nvPr/>
        </p:nvGrpSpPr>
        <p:grpSpPr>
          <a:xfrm rot="0">
            <a:off x="309930" y="1345507"/>
            <a:ext cx="887244" cy="766983"/>
            <a:chOff x="0" y="0"/>
            <a:chExt cx="193883" cy="167603"/>
          </a:xfrm>
        </p:grpSpPr>
        <p:sp>
          <p:nvSpPr>
            <p:cNvPr name="Freeform 11" id="11"/>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2" id="12"/>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02</a:t>
              </a:r>
            </a:p>
          </p:txBody>
        </p:sp>
      </p:grpSp>
      <p:sp>
        <p:nvSpPr>
          <p:cNvPr name="Freeform 13" id="13"/>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TextBox 14" id="14"/>
          <p:cNvSpPr txBox="true"/>
          <p:nvPr/>
        </p:nvSpPr>
        <p:spPr>
          <a:xfrm rot="0">
            <a:off x="-1139864" y="3842180"/>
            <a:ext cx="11882401" cy="887095"/>
          </a:xfrm>
          <a:prstGeom prst="rect">
            <a:avLst/>
          </a:prstGeom>
        </p:spPr>
        <p:txBody>
          <a:bodyPr anchor="t" rtlCol="false" tIns="0" lIns="0" bIns="0" rIns="0">
            <a:spAutoFit/>
          </a:bodyPr>
          <a:lstStyle/>
          <a:p>
            <a:pPr algn="ctr">
              <a:lnSpc>
                <a:spcPts val="7279"/>
              </a:lnSpc>
            </a:pPr>
            <a:r>
              <a:rPr lang="en-US" sz="5199" b="true">
                <a:solidFill>
                  <a:srgbClr val="000000"/>
                </a:solidFill>
                <a:latin typeface="Canva Sans Bold"/>
                <a:ea typeface="Canva Sans Bold"/>
                <a:cs typeface="Canva Sans Bold"/>
                <a:sym typeface="Canva Sans Bold"/>
              </a:rPr>
              <a:t>Goliath CNC Machine</a:t>
            </a:r>
          </a:p>
        </p:txBody>
      </p:sp>
    </p:spTree>
  </p:cSld>
  <p:clrMapOvr>
    <a:masterClrMapping/>
  </p:clrMapOvr>
  <p:transition spd="fast">
    <p:fade/>
  </p:transition>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8</a:t>
              </a:r>
            </a:p>
          </p:txBody>
        </p:sp>
      </p:grpSp>
      <p:grpSp>
        <p:nvGrpSpPr>
          <p:cNvPr name="Group 5" id="5"/>
          <p:cNvGrpSpPr/>
          <p:nvPr/>
        </p:nvGrpSpPr>
        <p:grpSpPr>
          <a:xfrm rot="0">
            <a:off x="-5335913" y="0"/>
            <a:ext cx="26373387" cy="738016"/>
            <a:chOff x="0" y="0"/>
            <a:chExt cx="2556317" cy="71534"/>
          </a:xfrm>
        </p:grpSpPr>
        <p:sp>
          <p:nvSpPr>
            <p:cNvPr name="Freeform 6" id="6"/>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7" id="7"/>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8" id="8"/>
          <p:cNvGrpSpPr/>
          <p:nvPr/>
        </p:nvGrpSpPr>
        <p:grpSpPr>
          <a:xfrm rot="0">
            <a:off x="309930" y="1345507"/>
            <a:ext cx="887244" cy="766983"/>
            <a:chOff x="0" y="0"/>
            <a:chExt cx="193883" cy="167603"/>
          </a:xfrm>
        </p:grpSpPr>
        <p:sp>
          <p:nvSpPr>
            <p:cNvPr name="Freeform 9" id="9"/>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0" id="10"/>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A</a:t>
              </a:r>
            </a:p>
          </p:txBody>
        </p:sp>
      </p:grpSp>
      <p:sp>
        <p:nvSpPr>
          <p:cNvPr name="Freeform 11" id="11"/>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sp>
        <p:nvSpPr>
          <p:cNvPr name="TextBox 12" id="12"/>
          <p:cNvSpPr txBox="true"/>
          <p:nvPr/>
        </p:nvSpPr>
        <p:spPr>
          <a:xfrm rot="0">
            <a:off x="1283827" y="1104549"/>
            <a:ext cx="13167735" cy="1125073"/>
          </a:xfrm>
          <a:prstGeom prst="rect">
            <a:avLst/>
          </a:prstGeom>
        </p:spPr>
        <p:txBody>
          <a:bodyPr anchor="t" rtlCol="false" tIns="0" lIns="0" bIns="0" rIns="0">
            <a:spAutoFit/>
          </a:bodyPr>
          <a:lstStyle/>
          <a:p>
            <a:pPr algn="l">
              <a:lnSpc>
                <a:spcPts val="9132"/>
              </a:lnSpc>
            </a:pPr>
            <a:r>
              <a:rPr lang="en-US" b="true" sz="6617" spc="92" u="sng">
                <a:solidFill>
                  <a:srgbClr val="040506"/>
                </a:solidFill>
                <a:latin typeface="Archivo Narrow Bold"/>
                <a:ea typeface="Archivo Narrow Bold"/>
                <a:cs typeface="Archivo Narrow Bold"/>
                <a:sym typeface="Archivo Narrow Bold"/>
              </a:rPr>
              <a:t>Goliath CNC Machine</a:t>
            </a:r>
          </a:p>
        </p:txBody>
      </p:sp>
      <p:sp>
        <p:nvSpPr>
          <p:cNvPr name="TextBox 13" id="13"/>
          <p:cNvSpPr txBox="true"/>
          <p:nvPr/>
        </p:nvSpPr>
        <p:spPr>
          <a:xfrm rot="0">
            <a:off x="1197175" y="2782072"/>
            <a:ext cx="13254388" cy="1708273"/>
          </a:xfrm>
          <a:prstGeom prst="rect">
            <a:avLst/>
          </a:prstGeom>
        </p:spPr>
        <p:txBody>
          <a:bodyPr anchor="t" rtlCol="false" tIns="0" lIns="0" bIns="0" rIns="0">
            <a:spAutoFit/>
          </a:bodyPr>
          <a:lstStyle/>
          <a:p>
            <a:pPr algn="just">
              <a:lnSpc>
                <a:spcPts val="4537"/>
              </a:lnSpc>
              <a:spcBef>
                <a:spcPct val="0"/>
              </a:spcBef>
            </a:pPr>
            <a:r>
              <a:rPr lang="en-US" sz="3490">
                <a:solidFill>
                  <a:srgbClr val="000000"/>
                </a:solidFill>
                <a:latin typeface="Open Sauce"/>
                <a:ea typeface="Open Sauce"/>
                <a:cs typeface="Open Sauce"/>
                <a:sym typeface="Open Sauce"/>
              </a:rPr>
              <a:t>Goliath represents a paradigm shift in CNC milling, seamlessly integrating autonomous capabilities that redefine the way we approach machining processes.</a:t>
            </a:r>
          </a:p>
        </p:txBody>
      </p:sp>
      <p:sp>
        <p:nvSpPr>
          <p:cNvPr name="TextBox 14" id="14"/>
          <p:cNvSpPr txBox="true"/>
          <p:nvPr/>
        </p:nvSpPr>
        <p:spPr>
          <a:xfrm rot="0">
            <a:off x="161187" y="23987"/>
            <a:ext cx="8982813"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2. Proposed Solutions : Goliath CNC Machine</a:t>
            </a:r>
          </a:p>
        </p:txBody>
      </p:sp>
      <p:sp>
        <p:nvSpPr>
          <p:cNvPr name="Freeform 15" id="15"/>
          <p:cNvSpPr/>
          <p:nvPr/>
        </p:nvSpPr>
        <p:spPr>
          <a:xfrm flipH="false" flipV="false" rot="0">
            <a:off x="8649658" y="4770732"/>
            <a:ext cx="6942050" cy="5221586"/>
          </a:xfrm>
          <a:custGeom>
            <a:avLst/>
            <a:gdLst/>
            <a:ahLst/>
            <a:cxnLst/>
            <a:rect r="r" b="b" t="t" l="l"/>
            <a:pathLst>
              <a:path h="5221586" w="6942050">
                <a:moveTo>
                  <a:pt x="0" y="0"/>
                </a:moveTo>
                <a:lnTo>
                  <a:pt x="6942050" y="0"/>
                </a:lnTo>
                <a:lnTo>
                  <a:pt x="6942050" y="5221587"/>
                </a:lnTo>
                <a:lnTo>
                  <a:pt x="0" y="5221587"/>
                </a:lnTo>
                <a:lnTo>
                  <a:pt x="0" y="0"/>
                </a:lnTo>
                <a:close/>
              </a:path>
            </a:pathLst>
          </a:custGeom>
          <a:blipFill>
            <a:blip r:embed="rId3"/>
            <a:stretch>
              <a:fillRect l="0" t="0" r="0" b="-5860"/>
            </a:stretch>
          </a:blipFill>
        </p:spPr>
      </p:sp>
    </p:spTree>
  </p:cSld>
  <p:clrMapOvr>
    <a:masterClrMapping/>
  </p:clrMapOvr>
  <p:transition spd="fast">
    <p:fade/>
  </p:transition>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grpSp>
        <p:nvGrpSpPr>
          <p:cNvPr name="Group 2" id="2"/>
          <p:cNvGrpSpPr/>
          <p:nvPr/>
        </p:nvGrpSpPr>
        <p:grpSpPr>
          <a:xfrm rot="0">
            <a:off x="546917" y="9028752"/>
            <a:ext cx="963567" cy="963567"/>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A4A99"/>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4289"/>
                </a:lnSpc>
              </a:pPr>
              <a:r>
                <a:rPr lang="en-US" sz="3299">
                  <a:solidFill>
                    <a:srgbClr val="FFFFFF"/>
                  </a:solidFill>
                  <a:latin typeface="Open Sauce"/>
                  <a:ea typeface="Open Sauce"/>
                  <a:cs typeface="Open Sauce"/>
                  <a:sym typeface="Open Sauce"/>
                </a:rPr>
                <a:t>9</a:t>
              </a:r>
            </a:p>
          </p:txBody>
        </p:sp>
      </p:grpSp>
      <p:sp>
        <p:nvSpPr>
          <p:cNvPr name="Freeform 5" id="5"/>
          <p:cNvSpPr/>
          <p:nvPr/>
        </p:nvSpPr>
        <p:spPr>
          <a:xfrm flipH="false" flipV="false" rot="0">
            <a:off x="15931502" y="8597086"/>
            <a:ext cx="1689914" cy="1689914"/>
          </a:xfrm>
          <a:custGeom>
            <a:avLst/>
            <a:gdLst/>
            <a:ahLst/>
            <a:cxnLst/>
            <a:rect r="r" b="b" t="t" l="l"/>
            <a:pathLst>
              <a:path h="1689914" w="1689914">
                <a:moveTo>
                  <a:pt x="0" y="0"/>
                </a:moveTo>
                <a:lnTo>
                  <a:pt x="1689914" y="0"/>
                </a:lnTo>
                <a:lnTo>
                  <a:pt x="1689914" y="1689914"/>
                </a:lnTo>
                <a:lnTo>
                  <a:pt x="0" y="1689914"/>
                </a:lnTo>
                <a:lnTo>
                  <a:pt x="0" y="0"/>
                </a:lnTo>
                <a:close/>
              </a:path>
            </a:pathLst>
          </a:custGeom>
          <a:blipFill>
            <a:blip r:embed="rId2"/>
            <a:stretch>
              <a:fillRect l="0" t="0" r="0" b="0"/>
            </a:stretch>
          </a:blipFill>
        </p:spPr>
      </p:sp>
      <p:grpSp>
        <p:nvGrpSpPr>
          <p:cNvPr name="Group 6" id="6"/>
          <p:cNvGrpSpPr/>
          <p:nvPr/>
        </p:nvGrpSpPr>
        <p:grpSpPr>
          <a:xfrm rot="0">
            <a:off x="-5335913" y="0"/>
            <a:ext cx="26373387" cy="738016"/>
            <a:chOff x="0" y="0"/>
            <a:chExt cx="2556317" cy="71534"/>
          </a:xfrm>
        </p:grpSpPr>
        <p:sp>
          <p:nvSpPr>
            <p:cNvPr name="Freeform 7" id="7"/>
            <p:cNvSpPr/>
            <p:nvPr/>
          </p:nvSpPr>
          <p:spPr>
            <a:xfrm flipH="false" flipV="false" rot="0">
              <a:off x="0" y="0"/>
              <a:ext cx="2556317" cy="71534"/>
            </a:xfrm>
            <a:custGeom>
              <a:avLst/>
              <a:gdLst/>
              <a:ahLst/>
              <a:cxnLst/>
              <a:rect r="r" b="b" t="t" l="l"/>
              <a:pathLst>
                <a:path h="71534" w="2556317">
                  <a:moveTo>
                    <a:pt x="2353117" y="0"/>
                  </a:moveTo>
                  <a:lnTo>
                    <a:pt x="0" y="0"/>
                  </a:lnTo>
                  <a:lnTo>
                    <a:pt x="203200" y="71534"/>
                  </a:lnTo>
                  <a:lnTo>
                    <a:pt x="2556317" y="71534"/>
                  </a:lnTo>
                  <a:lnTo>
                    <a:pt x="2353117" y="0"/>
                  </a:lnTo>
                  <a:close/>
                </a:path>
              </a:pathLst>
            </a:custGeom>
            <a:solidFill>
              <a:srgbClr val="0A4A99"/>
            </a:solidFill>
            <a:ln cap="sq">
              <a:noFill/>
              <a:prstDash val="solid"/>
              <a:miter/>
            </a:ln>
          </p:spPr>
        </p:sp>
        <p:sp>
          <p:nvSpPr>
            <p:cNvPr name="TextBox 8" id="8"/>
            <p:cNvSpPr txBox="true"/>
            <p:nvPr/>
          </p:nvSpPr>
          <p:spPr>
            <a:xfrm>
              <a:off x="101600" y="-19050"/>
              <a:ext cx="2353117" cy="90584"/>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9" id="9"/>
          <p:cNvGrpSpPr/>
          <p:nvPr/>
        </p:nvGrpSpPr>
        <p:grpSpPr>
          <a:xfrm rot="0">
            <a:off x="309930" y="1345507"/>
            <a:ext cx="887244" cy="766983"/>
            <a:chOff x="0" y="0"/>
            <a:chExt cx="193883" cy="167603"/>
          </a:xfrm>
        </p:grpSpPr>
        <p:sp>
          <p:nvSpPr>
            <p:cNvPr name="Freeform 10" id="10"/>
            <p:cNvSpPr/>
            <p:nvPr/>
          </p:nvSpPr>
          <p:spPr>
            <a:xfrm flipH="false" flipV="false" rot="0">
              <a:off x="0" y="0"/>
              <a:ext cx="193883" cy="167603"/>
            </a:xfrm>
            <a:custGeom>
              <a:avLst/>
              <a:gdLst/>
              <a:ahLst/>
              <a:cxnLst/>
              <a:rect r="r" b="b" t="t" l="l"/>
              <a:pathLst>
                <a:path h="167603" w="193883">
                  <a:moveTo>
                    <a:pt x="69806" y="0"/>
                  </a:moveTo>
                  <a:lnTo>
                    <a:pt x="124077" y="0"/>
                  </a:lnTo>
                  <a:cubicBezTo>
                    <a:pt x="162630" y="0"/>
                    <a:pt x="193883" y="31253"/>
                    <a:pt x="193883" y="69806"/>
                  </a:cubicBezTo>
                  <a:lnTo>
                    <a:pt x="193883" y="97797"/>
                  </a:lnTo>
                  <a:cubicBezTo>
                    <a:pt x="193883" y="136350"/>
                    <a:pt x="162630" y="167603"/>
                    <a:pt x="124077" y="167603"/>
                  </a:cubicBezTo>
                  <a:lnTo>
                    <a:pt x="69806" y="167603"/>
                  </a:lnTo>
                  <a:cubicBezTo>
                    <a:pt x="51293" y="167603"/>
                    <a:pt x="33537" y="160249"/>
                    <a:pt x="20446" y="147158"/>
                  </a:cubicBezTo>
                  <a:cubicBezTo>
                    <a:pt x="7355" y="134066"/>
                    <a:pt x="0" y="116311"/>
                    <a:pt x="0" y="97797"/>
                  </a:cubicBezTo>
                  <a:lnTo>
                    <a:pt x="0" y="69806"/>
                  </a:lnTo>
                  <a:cubicBezTo>
                    <a:pt x="0" y="31253"/>
                    <a:pt x="31253" y="0"/>
                    <a:pt x="69806" y="0"/>
                  </a:cubicBezTo>
                  <a:close/>
                </a:path>
              </a:pathLst>
            </a:custGeom>
            <a:solidFill>
              <a:srgbClr val="F4BF0B"/>
            </a:solidFill>
          </p:spPr>
        </p:sp>
        <p:sp>
          <p:nvSpPr>
            <p:cNvPr name="TextBox 11" id="11"/>
            <p:cNvSpPr txBox="true"/>
            <p:nvPr/>
          </p:nvSpPr>
          <p:spPr>
            <a:xfrm>
              <a:off x="0" y="-66675"/>
              <a:ext cx="193883" cy="234278"/>
            </a:xfrm>
            <a:prstGeom prst="rect">
              <a:avLst/>
            </a:prstGeom>
          </p:spPr>
          <p:txBody>
            <a:bodyPr anchor="t" rtlCol="false" tIns="50800" lIns="50800" bIns="50800" rIns="50800"/>
            <a:lstStyle/>
            <a:p>
              <a:pPr algn="ctr" marL="0" indent="0" lvl="0">
                <a:lnSpc>
                  <a:spcPts val="4114"/>
                </a:lnSpc>
                <a:spcBef>
                  <a:spcPct val="0"/>
                </a:spcBef>
              </a:pPr>
              <a:r>
                <a:rPr lang="en-US" b="true" sz="2981" spc="29">
                  <a:solidFill>
                    <a:srgbClr val="FFFFFF"/>
                  </a:solidFill>
                  <a:latin typeface="Montserrat Classic Bold"/>
                  <a:ea typeface="Montserrat Classic Bold"/>
                  <a:cs typeface="Montserrat Classic Bold"/>
                  <a:sym typeface="Montserrat Classic Bold"/>
                </a:rPr>
                <a:t>02</a:t>
              </a:r>
            </a:p>
          </p:txBody>
        </p:sp>
      </p:grpSp>
      <p:sp>
        <p:nvSpPr>
          <p:cNvPr name="TextBox 12" id="12"/>
          <p:cNvSpPr txBox="true"/>
          <p:nvPr/>
        </p:nvSpPr>
        <p:spPr>
          <a:xfrm rot="0">
            <a:off x="1197175" y="2578137"/>
            <a:ext cx="10305557" cy="6124766"/>
          </a:xfrm>
          <a:prstGeom prst="rect">
            <a:avLst/>
          </a:prstGeom>
        </p:spPr>
        <p:txBody>
          <a:bodyPr anchor="t" rtlCol="false" tIns="0" lIns="0" bIns="0" rIns="0">
            <a:spAutoFit/>
          </a:bodyPr>
          <a:lstStyle/>
          <a:p>
            <a:pPr algn="just">
              <a:lnSpc>
                <a:spcPts val="4043"/>
              </a:lnSpc>
            </a:pPr>
            <a:r>
              <a:rPr lang="en-US" sz="3110">
                <a:solidFill>
                  <a:srgbClr val="000000"/>
                </a:solidFill>
                <a:latin typeface="Open Sauce"/>
                <a:ea typeface="Open Sauce"/>
                <a:cs typeface="Open Sauce"/>
                <a:sym typeface="Open Sauce"/>
              </a:rPr>
              <a:t>With Goliath, we are redefining the possibilities of CNC milling, paving the way for a more efficient, productive, and autonomous future in the world of machining technology. </a:t>
            </a:r>
          </a:p>
          <a:p>
            <a:pPr algn="just">
              <a:lnSpc>
                <a:spcPts val="4043"/>
              </a:lnSpc>
            </a:pPr>
            <a:r>
              <a:rPr lang="en-US" sz="3110">
                <a:solidFill>
                  <a:srgbClr val="000000"/>
                </a:solidFill>
                <a:latin typeface="Open Sauce"/>
                <a:ea typeface="Open Sauce"/>
                <a:cs typeface="Open Sauce"/>
                <a:sym typeface="Open Sauce"/>
              </a:rPr>
              <a:t>The calculations of equations allow the robot to interpret G-code and convert it into motor movements based on distance and angle, ensuring precise path control using two stepper motors in coordination. The robot uses both motors together to generate X-Y movements rather than controlling X and Y independently.</a:t>
            </a:r>
          </a:p>
          <a:p>
            <a:pPr algn="just">
              <a:lnSpc>
                <a:spcPts val="4043"/>
              </a:lnSpc>
              <a:spcBef>
                <a:spcPct val="0"/>
              </a:spcBef>
            </a:pPr>
          </a:p>
        </p:txBody>
      </p:sp>
      <p:sp>
        <p:nvSpPr>
          <p:cNvPr name="Freeform 13" id="13"/>
          <p:cNvSpPr/>
          <p:nvPr/>
        </p:nvSpPr>
        <p:spPr>
          <a:xfrm flipH="false" flipV="false" rot="0">
            <a:off x="12199981" y="2606712"/>
            <a:ext cx="5609756" cy="5519484"/>
          </a:xfrm>
          <a:custGeom>
            <a:avLst/>
            <a:gdLst/>
            <a:ahLst/>
            <a:cxnLst/>
            <a:rect r="r" b="b" t="t" l="l"/>
            <a:pathLst>
              <a:path h="5519484" w="5609756">
                <a:moveTo>
                  <a:pt x="0" y="0"/>
                </a:moveTo>
                <a:lnTo>
                  <a:pt x="5609755" y="0"/>
                </a:lnTo>
                <a:lnTo>
                  <a:pt x="5609755" y="5519484"/>
                </a:lnTo>
                <a:lnTo>
                  <a:pt x="0" y="5519484"/>
                </a:lnTo>
                <a:lnTo>
                  <a:pt x="0" y="0"/>
                </a:lnTo>
                <a:close/>
              </a:path>
            </a:pathLst>
          </a:custGeom>
          <a:blipFill>
            <a:blip r:embed="rId3"/>
            <a:stretch>
              <a:fillRect l="0" t="0" r="0" b="0"/>
            </a:stretch>
          </a:blipFill>
        </p:spPr>
      </p:sp>
      <p:sp>
        <p:nvSpPr>
          <p:cNvPr name="TextBox 14" id="14"/>
          <p:cNvSpPr txBox="true"/>
          <p:nvPr/>
        </p:nvSpPr>
        <p:spPr>
          <a:xfrm rot="0">
            <a:off x="1510483" y="1104549"/>
            <a:ext cx="7896247" cy="1125073"/>
          </a:xfrm>
          <a:prstGeom prst="rect">
            <a:avLst/>
          </a:prstGeom>
        </p:spPr>
        <p:txBody>
          <a:bodyPr anchor="t" rtlCol="false" tIns="0" lIns="0" bIns="0" rIns="0">
            <a:spAutoFit/>
          </a:bodyPr>
          <a:lstStyle/>
          <a:p>
            <a:pPr algn="l">
              <a:lnSpc>
                <a:spcPts val="9132"/>
              </a:lnSpc>
            </a:pPr>
            <a:r>
              <a:rPr lang="en-US" b="true" sz="6617" spc="92" u="sng">
                <a:solidFill>
                  <a:srgbClr val="040506"/>
                </a:solidFill>
                <a:latin typeface="Archivo Narrow Bold"/>
                <a:ea typeface="Archivo Narrow Bold"/>
                <a:cs typeface="Archivo Narrow Bold"/>
                <a:sym typeface="Archivo Narrow Bold"/>
              </a:rPr>
              <a:t>Goliath CNC Machine</a:t>
            </a:r>
          </a:p>
        </p:txBody>
      </p:sp>
      <p:sp>
        <p:nvSpPr>
          <p:cNvPr name="TextBox 15" id="15"/>
          <p:cNvSpPr txBox="true"/>
          <p:nvPr/>
        </p:nvSpPr>
        <p:spPr>
          <a:xfrm rot="0">
            <a:off x="161187" y="23987"/>
            <a:ext cx="8982813" cy="613841"/>
          </a:xfrm>
          <a:prstGeom prst="rect">
            <a:avLst/>
          </a:prstGeom>
        </p:spPr>
        <p:txBody>
          <a:bodyPr anchor="t" rtlCol="false" tIns="0" lIns="0" bIns="0" rIns="0">
            <a:spAutoFit/>
          </a:bodyPr>
          <a:lstStyle/>
          <a:p>
            <a:pPr algn="l">
              <a:lnSpc>
                <a:spcPts val="4918"/>
              </a:lnSpc>
            </a:pPr>
            <a:r>
              <a:rPr lang="en-US" sz="3564" spc="49" b="true">
                <a:solidFill>
                  <a:srgbClr val="FFFBFB"/>
                </a:solidFill>
                <a:latin typeface="Archivo Narrow Bold"/>
                <a:ea typeface="Archivo Narrow Bold"/>
                <a:cs typeface="Archivo Narrow Bold"/>
                <a:sym typeface="Archivo Narrow Bold"/>
              </a:rPr>
              <a:t>     2. Proposed Solutions : Goliath CNC Machine</a:t>
            </a:r>
          </a:p>
        </p:txBody>
      </p:sp>
    </p:spTree>
  </p:cSld>
  <p:clrMapOvr>
    <a:masterClrMapping/>
  </p:clrMapOvr>
  <p:transition spd="fast">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DAF76eOSXa4</dc:identifier>
  <dcterms:modified xsi:type="dcterms:W3CDTF">2011-08-01T06:04:30Z</dcterms:modified>
  <cp:revision>1</cp:revision>
  <dc:title>Copy of Copy of Grey Modern Professional Business Project Presentation</dc:title>
</cp:coreProperties>
</file>