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87" r:id="rId8"/>
    <p:sldId id="262" r:id="rId9"/>
    <p:sldId id="263" r:id="rId10"/>
    <p:sldId id="264" r:id="rId11"/>
    <p:sldId id="265" r:id="rId12"/>
    <p:sldId id="266" r:id="rId13"/>
    <p:sldId id="288" r:id="rId14"/>
    <p:sldId id="267" r:id="rId15"/>
    <p:sldId id="268" r:id="rId16"/>
    <p:sldId id="269" r:id="rId17"/>
    <p:sldId id="289" r:id="rId18"/>
    <p:sldId id="270" r:id="rId19"/>
    <p:sldId id="271" r:id="rId20"/>
    <p:sldId id="272" r:id="rId21"/>
    <p:sldId id="273" r:id="rId22"/>
    <p:sldId id="274" r:id="rId23"/>
    <p:sldId id="275" r:id="rId24"/>
    <p:sldId id="276" r:id="rId25"/>
    <p:sldId id="290" r:id="rId26"/>
    <p:sldId id="277" r:id="rId27"/>
    <p:sldId id="278" r:id="rId28"/>
    <p:sldId id="279" r:id="rId29"/>
    <p:sldId id="280" r:id="rId30"/>
    <p:sldId id="291" r:id="rId31"/>
    <p:sldId id="281" r:id="rId32"/>
    <p:sldId id="282" r:id="rId33"/>
    <p:sldId id="283" r:id="rId34"/>
    <p:sldId id="284" r:id="rId35"/>
    <p:sldId id="285" r:id="rId36"/>
    <p:sldId id="286"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8B12670E-17B3-4488-BF13-BB5A0B9CABC9}" type="datetimeFigureOut">
              <a:rPr lang="en-US" smtClean="0"/>
              <a:t>1/6/2022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C1ACDB9E-E595-47FF-BFB0-47AED100D76F}"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B12670E-17B3-4488-BF13-BB5A0B9CABC9}" type="datetimeFigureOut">
              <a:rPr lang="en-US" smtClean="0"/>
              <a:t>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ACDB9E-E595-47FF-BFB0-47AED100D7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B12670E-17B3-4488-BF13-BB5A0B9CABC9}" type="datetimeFigureOut">
              <a:rPr lang="en-US" smtClean="0"/>
              <a:t>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ACDB9E-E595-47FF-BFB0-47AED100D7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8B12670E-17B3-4488-BF13-BB5A0B9CABC9}" type="datetimeFigureOut">
              <a:rPr lang="en-US" smtClean="0"/>
              <a:t>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ACDB9E-E595-47FF-BFB0-47AED100D76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8B12670E-17B3-4488-BF13-BB5A0B9CABC9}" type="datetimeFigureOut">
              <a:rPr lang="en-US" smtClean="0"/>
              <a:t>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ACDB9E-E595-47FF-BFB0-47AED100D76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8B12670E-17B3-4488-BF13-BB5A0B9CABC9}" type="datetimeFigureOut">
              <a:rPr lang="en-US" smtClean="0"/>
              <a:t>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ACDB9E-E595-47FF-BFB0-47AED100D76F}"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8B12670E-17B3-4488-BF13-BB5A0B9CABC9}" type="datetimeFigureOut">
              <a:rPr lang="en-US" smtClean="0"/>
              <a:t>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ACDB9E-E595-47FF-BFB0-47AED100D76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8B12670E-17B3-4488-BF13-BB5A0B9CABC9}" type="datetimeFigureOut">
              <a:rPr lang="en-US" smtClean="0"/>
              <a:t>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ACDB9E-E595-47FF-BFB0-47AED100D76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12670E-17B3-4488-BF13-BB5A0B9CABC9}" type="datetimeFigureOut">
              <a:rPr lang="en-US" smtClean="0"/>
              <a:t>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ACDB9E-E595-47FF-BFB0-47AED100D76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B12670E-17B3-4488-BF13-BB5A0B9CABC9}" type="datetimeFigureOut">
              <a:rPr lang="en-US" smtClean="0"/>
              <a:t>1/6/2022</a:t>
            </a:fld>
            <a:endParaRPr lang="en-US"/>
          </a:p>
        </p:txBody>
      </p:sp>
      <p:sp>
        <p:nvSpPr>
          <p:cNvPr id="7" name="Slide Number Placeholder 6"/>
          <p:cNvSpPr>
            <a:spLocks noGrp="1"/>
          </p:cNvSpPr>
          <p:nvPr>
            <p:ph type="sldNum" sz="quarter" idx="12"/>
          </p:nvPr>
        </p:nvSpPr>
        <p:spPr/>
        <p:txBody>
          <a:bodyPr/>
          <a:lstStyle/>
          <a:p>
            <a:fld id="{C1ACDB9E-E595-47FF-BFB0-47AED100D76F}"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8B12670E-17B3-4488-BF13-BB5A0B9CABC9}" type="datetimeFigureOut">
              <a:rPr lang="en-US" smtClean="0"/>
              <a:t>1/6/2022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C1ACDB9E-E595-47FF-BFB0-47AED100D76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8B12670E-17B3-4488-BF13-BB5A0B9CABC9}" type="datetimeFigureOut">
              <a:rPr lang="en-US" smtClean="0"/>
              <a:t>1/6/2022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C1ACDB9E-E595-47FF-BFB0-47AED100D76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23528" y="2708920"/>
            <a:ext cx="5904656" cy="1470025"/>
          </a:xfrm>
        </p:spPr>
        <p:txBody>
          <a:bodyPr>
            <a:normAutofit fontScale="90000"/>
          </a:bodyPr>
          <a:lstStyle/>
          <a:p>
            <a:pPr algn="l"/>
            <a:r>
              <a:rPr lang="en-US" sz="2400" dirty="0" smtClean="0"/>
              <a:t/>
            </a:r>
            <a:br>
              <a:rPr lang="en-US" sz="2400" dirty="0" smtClean="0"/>
            </a:br>
            <a:r>
              <a:rPr lang="en-US" sz="2700" b="1" dirty="0" smtClean="0">
                <a:solidFill>
                  <a:schemeClr val="accent5">
                    <a:lumMod val="50000"/>
                  </a:schemeClr>
                </a:solidFill>
                <a:effectLst/>
              </a:rPr>
              <a:t>An-Najah National University</a:t>
            </a:r>
            <a:r>
              <a:rPr lang="ar-SA" sz="2700" b="1" dirty="0" smtClean="0">
                <a:solidFill>
                  <a:schemeClr val="accent5">
                    <a:lumMod val="50000"/>
                  </a:schemeClr>
                </a:solidFill>
                <a:effectLst/>
              </a:rPr>
              <a:t/>
            </a:r>
            <a:br>
              <a:rPr lang="ar-SA" sz="2700" b="1" dirty="0" smtClean="0">
                <a:solidFill>
                  <a:schemeClr val="accent5">
                    <a:lumMod val="50000"/>
                  </a:schemeClr>
                </a:solidFill>
                <a:effectLst/>
              </a:rPr>
            </a:br>
            <a:r>
              <a:rPr lang="en-US" sz="2700" b="1" dirty="0" smtClean="0">
                <a:solidFill>
                  <a:schemeClr val="accent5">
                    <a:lumMod val="50000"/>
                  </a:schemeClr>
                </a:solidFill>
                <a:effectLst/>
              </a:rPr>
              <a:t>faculty of Engineering and Information Technology</a:t>
            </a:r>
            <a:r>
              <a:rPr lang="ar-SA" sz="2700" b="1" dirty="0" smtClean="0">
                <a:solidFill>
                  <a:schemeClr val="accent5">
                    <a:lumMod val="50000"/>
                  </a:schemeClr>
                </a:solidFill>
                <a:effectLst/>
              </a:rPr>
              <a:t/>
            </a:r>
            <a:br>
              <a:rPr lang="ar-SA" sz="2700" b="1" dirty="0" smtClean="0">
                <a:solidFill>
                  <a:schemeClr val="accent5">
                    <a:lumMod val="50000"/>
                  </a:schemeClr>
                </a:solidFill>
                <a:effectLst/>
              </a:rPr>
            </a:br>
            <a:r>
              <a:rPr lang="en-US" sz="2700" b="1" dirty="0" smtClean="0">
                <a:solidFill>
                  <a:schemeClr val="accent5">
                    <a:lumMod val="50000"/>
                  </a:schemeClr>
                </a:solidFill>
                <a:effectLst/>
              </a:rPr>
              <a:t>Civil engineering department</a:t>
            </a:r>
            <a:endParaRPr lang="en-US" sz="2700" b="1" dirty="0">
              <a:solidFill>
                <a:schemeClr val="accent5">
                  <a:lumMod val="50000"/>
                </a:schemeClr>
              </a:solidFill>
              <a:effectLst/>
            </a:endParaRPr>
          </a:p>
        </p:txBody>
      </p:sp>
      <p:sp>
        <p:nvSpPr>
          <p:cNvPr id="3" name="عنوان فرعي 2"/>
          <p:cNvSpPr>
            <a:spLocks noGrp="1"/>
          </p:cNvSpPr>
          <p:nvPr>
            <p:ph type="subTitle" idx="1"/>
          </p:nvPr>
        </p:nvSpPr>
        <p:spPr>
          <a:xfrm rot="21067177">
            <a:off x="1192641" y="4290102"/>
            <a:ext cx="7547521" cy="1583989"/>
          </a:xfrm>
        </p:spPr>
        <p:txBody>
          <a:bodyPr/>
          <a:lstStyle/>
          <a:p>
            <a:pPr>
              <a:spcAft>
                <a:spcPts val="600"/>
              </a:spcAft>
            </a:pPr>
            <a:r>
              <a:rPr lang="en-US" sz="5400" b="1" i="1" dirty="0" smtClean="0">
                <a:solidFill>
                  <a:schemeClr val="accent5">
                    <a:lumMod val="50000"/>
                  </a:schemeClr>
                </a:solidFill>
                <a:effectLst/>
                <a:latin typeface="Times New Roman" pitchFamily="18" charset="0"/>
                <a:ea typeface="Calibri"/>
                <a:cs typeface="Times New Roman" pitchFamily="18" charset="0"/>
              </a:rPr>
              <a:t>Methods of Composting</a:t>
            </a:r>
            <a:endParaRPr lang="en-US" sz="5400" b="1" i="1" dirty="0">
              <a:solidFill>
                <a:schemeClr val="accent5">
                  <a:lumMod val="50000"/>
                </a:schemeClr>
              </a:solidFill>
              <a:latin typeface="Times New Roman" pitchFamily="18" charset="0"/>
              <a:ea typeface="Calibri"/>
              <a:cs typeface="Times New Roman" pitchFamily="18" charset="0"/>
            </a:endParaRPr>
          </a:p>
          <a:p>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188640"/>
            <a:ext cx="2437941" cy="2313004"/>
          </a:xfrm>
          <a:prstGeom prst="rect">
            <a:avLst/>
          </a:prstGeom>
        </p:spPr>
      </p:pic>
    </p:spTree>
    <p:extLst>
      <p:ext uri="{BB962C8B-B14F-4D97-AF65-F5344CB8AC3E}">
        <p14:creationId xmlns:p14="http://schemas.microsoft.com/office/powerpoint/2010/main" val="3691466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accent5">
                    <a:lumMod val="50000"/>
                  </a:schemeClr>
                </a:solidFill>
                <a:effectLst/>
                <a:latin typeface="Times New Roman"/>
                <a:ea typeface="Calibri"/>
              </a:rPr>
              <a:t>Disadvantages</a:t>
            </a:r>
            <a:endParaRPr lang="en-US" b="1" dirty="0">
              <a:solidFill>
                <a:schemeClr val="accent5">
                  <a:lumMod val="50000"/>
                </a:schemeClr>
              </a:solidFill>
            </a:endParaRPr>
          </a:p>
        </p:txBody>
      </p:sp>
      <p:sp>
        <p:nvSpPr>
          <p:cNvPr id="3" name="عنصر نائب للمحتوى 2"/>
          <p:cNvSpPr>
            <a:spLocks noGrp="1"/>
          </p:cNvSpPr>
          <p:nvPr>
            <p:ph idx="1"/>
          </p:nvPr>
        </p:nvSpPr>
        <p:spPr/>
        <p:txBody>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One of the disadvantages of this method is that during the fermentation process there is a very unpleasant smell and this can be due to the presence of animal waste in addition to fatty materials such as meat and </a:t>
            </a:r>
            <a:r>
              <a:rPr lang="en-US" sz="2000" dirty="0" smtClean="0">
                <a:solidFill>
                  <a:srgbClr val="000000"/>
                </a:solidFill>
                <a:effectLst/>
                <a:latin typeface="Arial" pitchFamily="34" charset="0"/>
                <a:ea typeface="Calibri"/>
                <a:cs typeface="Arial" pitchFamily="34" charset="0"/>
              </a:rPr>
              <a:t>bones.</a:t>
            </a:r>
            <a:endParaRPr lang="en-US" sz="2000" dirty="0">
              <a:solidFill>
                <a:srgbClr val="000000"/>
              </a:solidFill>
              <a:latin typeface="Arial" pitchFamily="34" charset="0"/>
              <a:ea typeface="Calibri"/>
              <a:cs typeface="Arial" pitchFamily="34" charset="0"/>
            </a:endParaRPr>
          </a:p>
          <a:p>
            <a:pPr marL="0" indent="0" algn="just">
              <a:spcAft>
                <a:spcPts val="0"/>
              </a:spcAft>
              <a:buNone/>
            </a:pPr>
            <a:endParaRPr lang="en-US" dirty="0">
              <a:solidFill>
                <a:srgbClr val="000000"/>
              </a:solidFill>
              <a:ea typeface="Calibri"/>
              <a:cs typeface="Arial"/>
            </a:endParaRPr>
          </a:p>
        </p:txBody>
      </p:sp>
    </p:spTree>
    <p:extLst>
      <p:ext uri="{BB962C8B-B14F-4D97-AF65-F5344CB8AC3E}">
        <p14:creationId xmlns:p14="http://schemas.microsoft.com/office/powerpoint/2010/main" val="135573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accent5">
                    <a:lumMod val="50000"/>
                  </a:schemeClr>
                </a:solidFill>
                <a:effectLst/>
                <a:latin typeface="Times New Roman"/>
                <a:ea typeface="Calibri"/>
              </a:rPr>
              <a:t>Field Compost</a:t>
            </a:r>
            <a:endParaRPr lang="en-US" dirty="0">
              <a:solidFill>
                <a:schemeClr val="accent5">
                  <a:lumMod val="50000"/>
                </a:schemeClr>
              </a:solidFill>
            </a:endParaRPr>
          </a:p>
        </p:txBody>
      </p:sp>
      <p:sp>
        <p:nvSpPr>
          <p:cNvPr id="3" name="عنصر نائب للمحتوى 2"/>
          <p:cNvSpPr>
            <a:spLocks noGrp="1"/>
          </p:cNvSpPr>
          <p:nvPr>
            <p:ph idx="1"/>
          </p:nvPr>
        </p:nvSpPr>
        <p:spPr>
          <a:xfrm>
            <a:off x="1043493" y="2323653"/>
            <a:ext cx="6768867" cy="2977556"/>
          </a:xfrm>
        </p:spPr>
        <p:txBody>
          <a:bodyPr>
            <a:normAutofit/>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Organic waste of plant or animal origin shall be collected in the place where these wastes are located in the field. This method is characterized as being the least costly than other methods, as there is no need to transport this waste to another place. It is usually farmers, after trimming the trees that the pruned branches are left on the ground and with the presence of the appropriate factors of humidity and temperature these plant wastes turn into organic fertilizer over time.</a:t>
            </a:r>
            <a:endParaRPr lang="en-US" sz="2000" dirty="0">
              <a:solidFill>
                <a:srgbClr val="000000"/>
              </a:solidFill>
              <a:latin typeface="Arial" pitchFamily="34" charset="0"/>
              <a:ea typeface="Calibri"/>
              <a:cs typeface="Arial" pitchFamily="34" charset="0"/>
            </a:endParaRPr>
          </a:p>
          <a:p>
            <a:pPr marL="0" indent="0">
              <a:buNone/>
            </a:pPr>
            <a:endParaRPr lang="en-US" dirty="0"/>
          </a:p>
        </p:txBody>
      </p:sp>
      <p:pic>
        <p:nvPicPr>
          <p:cNvPr id="4" name="صورة 3"/>
          <p:cNvPicPr/>
          <p:nvPr/>
        </p:nvPicPr>
        <p:blipFill>
          <a:blip r:embed="rId2" cstate="print">
            <a:extLst>
              <a:ext uri="{28A0092B-C50C-407E-A947-70E740481C1C}">
                <a14:useLocalDpi xmlns:a14="http://schemas.microsoft.com/office/drawing/2010/main" val="0"/>
              </a:ext>
            </a:extLst>
          </a:blip>
          <a:stretch>
            <a:fillRect/>
          </a:stretch>
        </p:blipFill>
        <p:spPr>
          <a:xfrm>
            <a:off x="4499992" y="5009515"/>
            <a:ext cx="4320480" cy="18484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30456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404664"/>
            <a:ext cx="3600400" cy="792088"/>
          </a:xfrm>
        </p:spPr>
        <p:txBody>
          <a:bodyPr/>
          <a:lstStyle/>
          <a:p>
            <a:r>
              <a:rPr lang="en-US" b="1" dirty="0" smtClean="0">
                <a:solidFill>
                  <a:schemeClr val="accent5">
                    <a:lumMod val="50000"/>
                  </a:schemeClr>
                </a:solidFill>
                <a:effectLst/>
                <a:latin typeface="Times New Roman"/>
                <a:ea typeface="Calibri"/>
              </a:rPr>
              <a:t>Compost steps</a:t>
            </a:r>
            <a:endParaRPr lang="en-US" b="1" dirty="0">
              <a:solidFill>
                <a:schemeClr val="accent5">
                  <a:lumMod val="50000"/>
                </a:schemeClr>
              </a:solidFill>
            </a:endParaRPr>
          </a:p>
        </p:txBody>
      </p:sp>
      <p:sp>
        <p:nvSpPr>
          <p:cNvPr id="3" name="عنصر نائب للمحتوى 2"/>
          <p:cNvSpPr>
            <a:spLocks noGrp="1"/>
          </p:cNvSpPr>
          <p:nvPr>
            <p:ph idx="1"/>
          </p:nvPr>
        </p:nvSpPr>
        <p:spPr>
          <a:xfrm>
            <a:off x="467544" y="1340768"/>
            <a:ext cx="8229600" cy="4536504"/>
          </a:xfrm>
        </p:spPr>
        <p:txBody>
          <a:bodyPr>
            <a:normAutofit/>
          </a:bodyPr>
          <a:lstStyle/>
          <a:p>
            <a:pPr marL="0" indent="0" algn="just">
              <a:spcAft>
                <a:spcPts val="0"/>
              </a:spcAft>
              <a:buNone/>
            </a:pPr>
            <a:r>
              <a:rPr lang="en-US" sz="2000" dirty="0" smtClean="0">
                <a:solidFill>
                  <a:schemeClr val="tx1"/>
                </a:solidFill>
                <a:effectLst/>
                <a:latin typeface="Arial" pitchFamily="34" charset="0"/>
                <a:ea typeface="Calibri"/>
                <a:cs typeface="Arial" pitchFamily="34" charset="0"/>
              </a:rPr>
              <a:t>1- It is preferable to choose an area of ​​land that is flat with a slight tendency to drain excess water and free of rocks so that it does not mix in the final product and be easy to work on. </a:t>
            </a:r>
            <a:endParaRPr lang="en-US" sz="2000" dirty="0">
              <a:solidFill>
                <a:schemeClr val="tx1"/>
              </a:solidFill>
              <a:latin typeface="Arial" pitchFamily="34" charset="0"/>
              <a:ea typeface="Calibri"/>
              <a:cs typeface="Arial" pitchFamily="34" charset="0"/>
            </a:endParaRPr>
          </a:p>
          <a:p>
            <a:pPr marL="0" indent="0" algn="just">
              <a:spcAft>
                <a:spcPts val="0"/>
              </a:spcAft>
              <a:buNone/>
            </a:pPr>
            <a:r>
              <a:rPr lang="en-US" sz="2000" dirty="0" smtClean="0">
                <a:solidFill>
                  <a:schemeClr val="tx1"/>
                </a:solidFill>
                <a:effectLst/>
                <a:latin typeface="Arial" pitchFamily="34" charset="0"/>
                <a:ea typeface="Calibri"/>
                <a:cs typeface="Arial" pitchFamily="34" charset="0"/>
              </a:rPr>
              <a:t> </a:t>
            </a:r>
            <a:endParaRPr lang="en-US" sz="2000" dirty="0">
              <a:solidFill>
                <a:schemeClr val="tx1"/>
              </a:solidFill>
              <a:latin typeface="Arial" pitchFamily="34" charset="0"/>
              <a:ea typeface="Calibri"/>
              <a:cs typeface="Arial" pitchFamily="34" charset="0"/>
            </a:endParaRPr>
          </a:p>
          <a:p>
            <a:pPr marL="0" indent="0" algn="just">
              <a:spcAft>
                <a:spcPts val="0"/>
              </a:spcAft>
              <a:buNone/>
            </a:pPr>
            <a:r>
              <a:rPr lang="en-US" sz="2000" dirty="0" smtClean="0">
                <a:solidFill>
                  <a:schemeClr val="tx1"/>
                </a:solidFill>
                <a:effectLst/>
                <a:latin typeface="Arial" pitchFamily="34" charset="0"/>
                <a:ea typeface="Calibri"/>
                <a:cs typeface="Arial" pitchFamily="34" charset="0"/>
              </a:rPr>
              <a:t>2- Also, this area of ​​the land should be close to the place of collection, packaging and distribution.</a:t>
            </a:r>
            <a:endParaRPr lang="en-US" sz="2000" dirty="0">
              <a:solidFill>
                <a:schemeClr val="tx1"/>
              </a:solidFill>
              <a:latin typeface="Arial" pitchFamily="34" charset="0"/>
              <a:ea typeface="Calibri"/>
              <a:cs typeface="Arial" pitchFamily="34" charset="0"/>
            </a:endParaRPr>
          </a:p>
          <a:p>
            <a:pPr marL="0" indent="0" algn="just">
              <a:spcAft>
                <a:spcPts val="0"/>
              </a:spcAft>
              <a:buNone/>
            </a:pPr>
            <a:r>
              <a:rPr lang="en-US" sz="2000" dirty="0" smtClean="0">
                <a:solidFill>
                  <a:schemeClr val="tx1"/>
                </a:solidFill>
                <a:effectLst/>
                <a:latin typeface="Arial" pitchFamily="34" charset="0"/>
                <a:ea typeface="Calibri"/>
                <a:cs typeface="Arial" pitchFamily="34" charset="0"/>
              </a:rPr>
              <a:t> </a:t>
            </a:r>
            <a:endParaRPr lang="en-US" sz="2000" dirty="0">
              <a:solidFill>
                <a:schemeClr val="tx1"/>
              </a:solidFill>
              <a:latin typeface="Arial" pitchFamily="34" charset="0"/>
              <a:ea typeface="Calibri"/>
              <a:cs typeface="Arial" pitchFamily="34" charset="0"/>
            </a:endParaRPr>
          </a:p>
          <a:p>
            <a:pPr marL="0" indent="0" algn="just">
              <a:spcAft>
                <a:spcPts val="0"/>
              </a:spcAft>
              <a:buNone/>
            </a:pPr>
            <a:r>
              <a:rPr lang="en-US" sz="2000" dirty="0" smtClean="0">
                <a:solidFill>
                  <a:schemeClr val="tx1"/>
                </a:solidFill>
                <a:effectLst/>
                <a:latin typeface="Arial" pitchFamily="34" charset="0"/>
                <a:ea typeface="Calibri"/>
                <a:cs typeface="Arial" pitchFamily="34" charset="0"/>
              </a:rPr>
              <a:t> 3- Securing a nearby water source to be used in the fermentation process later.</a:t>
            </a:r>
            <a:endParaRPr lang="en-US" sz="2000" dirty="0">
              <a:solidFill>
                <a:schemeClr val="tx1"/>
              </a:solidFill>
              <a:latin typeface="Arial" pitchFamily="34" charset="0"/>
              <a:ea typeface="Calibri"/>
              <a:cs typeface="Arial" pitchFamily="34" charset="0"/>
            </a:endParaRPr>
          </a:p>
          <a:p>
            <a:pPr marL="0" indent="0" algn="just">
              <a:spcAft>
                <a:spcPts val="0"/>
              </a:spcAft>
              <a:buNone/>
            </a:pPr>
            <a:r>
              <a:rPr lang="en-US" dirty="0" smtClean="0">
                <a:solidFill>
                  <a:srgbClr val="000000"/>
                </a:solidFill>
                <a:effectLst/>
                <a:latin typeface="Times New Roman"/>
                <a:ea typeface="Calibri"/>
                <a:cs typeface="Arial"/>
              </a:rPr>
              <a:t> </a:t>
            </a:r>
            <a:endParaRPr lang="en-US" dirty="0">
              <a:solidFill>
                <a:srgbClr val="000000"/>
              </a:solidFill>
              <a:ea typeface="Calibri"/>
              <a:cs typeface="Arial"/>
            </a:endParaRPr>
          </a:p>
          <a:p>
            <a:pPr marL="0" indent="0" algn="just">
              <a:spcAft>
                <a:spcPts val="0"/>
              </a:spcAft>
              <a:buNone/>
            </a:pPr>
            <a:endParaRPr lang="en-US" dirty="0">
              <a:solidFill>
                <a:srgbClr val="000000"/>
              </a:solidFill>
              <a:ea typeface="Calibri"/>
              <a:cs typeface="Arial"/>
            </a:endParaRPr>
          </a:p>
          <a:p>
            <a:pPr marL="0" indent="0" algn="just">
              <a:spcAft>
                <a:spcPts val="0"/>
              </a:spcAft>
              <a:buNone/>
            </a:pPr>
            <a:endParaRPr lang="en-US" dirty="0">
              <a:solidFill>
                <a:srgbClr val="000000"/>
              </a:solidFill>
              <a:ea typeface="Calibri"/>
              <a:cs typeface="Arial"/>
            </a:endParaRPr>
          </a:p>
        </p:txBody>
      </p:sp>
    </p:spTree>
    <p:extLst>
      <p:ext uri="{BB962C8B-B14F-4D97-AF65-F5344CB8AC3E}">
        <p14:creationId xmlns:p14="http://schemas.microsoft.com/office/powerpoint/2010/main" val="3779229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3168470" cy="288032"/>
          </a:xfrm>
        </p:spPr>
        <p:txBody>
          <a:bodyPr>
            <a:normAutofit fontScale="90000"/>
          </a:bodyPr>
          <a:lstStyle/>
          <a:p>
            <a:endParaRPr lang="en-US" dirty="0"/>
          </a:p>
        </p:txBody>
      </p:sp>
      <p:sp>
        <p:nvSpPr>
          <p:cNvPr id="3" name="عنصر نائب للمحتوى 2"/>
          <p:cNvSpPr>
            <a:spLocks noGrp="1"/>
          </p:cNvSpPr>
          <p:nvPr>
            <p:ph idx="1"/>
          </p:nvPr>
        </p:nvSpPr>
        <p:spPr>
          <a:xfrm>
            <a:off x="1043492" y="1340768"/>
            <a:ext cx="6777317" cy="4491861"/>
          </a:xfrm>
        </p:spPr>
        <p:txBody>
          <a:bodyPr>
            <a:normAutofit/>
          </a:bodyPr>
          <a:lstStyle/>
          <a:p>
            <a:pPr marL="0" lvl="0" indent="0" algn="just">
              <a:buNone/>
            </a:pPr>
            <a:r>
              <a:rPr lang="en-US" sz="2000" dirty="0">
                <a:solidFill>
                  <a:srgbClr val="000000"/>
                </a:solidFill>
                <a:latin typeface="Arial" pitchFamily="34" charset="0"/>
                <a:ea typeface="Calibri"/>
                <a:cs typeface="Arial" pitchFamily="34" charset="0"/>
              </a:rPr>
              <a:t>4- Taking into account that the best place is under the trees shadows or industrial shades to avoid direct sunlight in the summer especially .</a:t>
            </a:r>
          </a:p>
          <a:p>
            <a:pPr marL="0" lvl="0" indent="0" algn="just">
              <a:buNone/>
            </a:pPr>
            <a:r>
              <a:rPr lang="en-US" sz="2000" dirty="0">
                <a:solidFill>
                  <a:srgbClr val="000000"/>
                </a:solidFill>
                <a:latin typeface="Arial" pitchFamily="34" charset="0"/>
                <a:ea typeface="Calibri"/>
                <a:cs typeface="Arial" pitchFamily="34" charset="0"/>
              </a:rPr>
              <a:t>that can affect the quality of the final product, while making sure that the air reaches from all sides. </a:t>
            </a:r>
            <a:endParaRPr lang="en-US" sz="2000" dirty="0" smtClean="0">
              <a:solidFill>
                <a:srgbClr val="000000"/>
              </a:solidFill>
              <a:latin typeface="Arial" pitchFamily="34" charset="0"/>
              <a:ea typeface="Calibri"/>
              <a:cs typeface="Arial" pitchFamily="34" charset="0"/>
            </a:endParaRPr>
          </a:p>
          <a:p>
            <a:pPr marL="0" lvl="0" indent="0" algn="just">
              <a:buNone/>
            </a:pPr>
            <a:endParaRPr lang="en-US" sz="2000" dirty="0">
              <a:solidFill>
                <a:srgbClr val="000000"/>
              </a:solidFill>
              <a:latin typeface="Arial" pitchFamily="34" charset="0"/>
              <a:ea typeface="Calibri"/>
              <a:cs typeface="Arial" pitchFamily="34" charset="0"/>
            </a:endParaRPr>
          </a:p>
          <a:p>
            <a:pPr marL="0" lvl="0" indent="0" algn="just">
              <a:buNone/>
            </a:pPr>
            <a:r>
              <a:rPr lang="en-US" sz="2000" dirty="0">
                <a:solidFill>
                  <a:srgbClr val="000000"/>
                </a:solidFill>
                <a:latin typeface="Arial" pitchFamily="34" charset="0"/>
                <a:ea typeface="Calibri"/>
                <a:cs typeface="Arial" pitchFamily="34" charset="0"/>
              </a:rPr>
              <a:t>5- The layers are built in a hierarchical form with a base of 2 to 2.5 meters and a height of 1.5 to 2 meters</a:t>
            </a:r>
            <a:r>
              <a:rPr lang="en-US" sz="2000" dirty="0" smtClean="0">
                <a:solidFill>
                  <a:srgbClr val="000000"/>
                </a:solidFill>
                <a:latin typeface="Arial" pitchFamily="34" charset="0"/>
                <a:ea typeface="Calibri"/>
                <a:cs typeface="Arial" pitchFamily="34" charset="0"/>
              </a:rPr>
              <a:t>.</a:t>
            </a:r>
          </a:p>
          <a:p>
            <a:pPr marL="0" lvl="0" indent="0" algn="just">
              <a:buNone/>
            </a:pPr>
            <a:endParaRPr lang="en-US" sz="2000" dirty="0">
              <a:solidFill>
                <a:srgbClr val="000000"/>
              </a:solidFill>
              <a:latin typeface="Arial" pitchFamily="34" charset="0"/>
              <a:ea typeface="Calibri"/>
              <a:cs typeface="Arial" pitchFamily="34" charset="0"/>
            </a:endParaRPr>
          </a:p>
          <a:p>
            <a:pPr marL="0" indent="0">
              <a:buNone/>
            </a:pPr>
            <a:r>
              <a:rPr lang="en-US" sz="2000" dirty="0">
                <a:solidFill>
                  <a:srgbClr val="000000"/>
                </a:solidFill>
                <a:latin typeface="Arial" pitchFamily="34" charset="0"/>
                <a:ea typeface="Calibri"/>
                <a:cs typeface="Arial" pitchFamily="34" charset="0"/>
              </a:rPr>
              <a:t>6- If there are stuck pieces of plastic materials and fabrics, they must be disposed of.</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933888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704"/>
            <a:ext cx="8229600" cy="6322714"/>
          </a:xfrm>
        </p:spPr>
        <p:txBody>
          <a:bodyPr>
            <a:normAutofit/>
          </a:bodyPr>
          <a:lstStyle/>
          <a:p>
            <a:pPr algn="l">
              <a:spcAft>
                <a:spcPts val="0"/>
              </a:spcAft>
            </a:pPr>
            <a:r>
              <a:rPr lang="en-US" sz="2000" dirty="0">
                <a:solidFill>
                  <a:srgbClr val="000000"/>
                </a:solidFill>
                <a:ea typeface="Calibri"/>
                <a:cs typeface="Arial"/>
              </a:rPr>
              <a:t/>
            </a:r>
            <a:br>
              <a:rPr lang="en-US" sz="2000" dirty="0">
                <a:solidFill>
                  <a:srgbClr val="000000"/>
                </a:solidFill>
                <a:ea typeface="Calibri"/>
                <a:cs typeface="Arial"/>
              </a:rPr>
            </a:br>
            <a:r>
              <a:rPr lang="en-US" sz="2000" dirty="0" smtClean="0">
                <a:solidFill>
                  <a:srgbClr val="000000"/>
                </a:solidFill>
                <a:effectLst/>
                <a:latin typeface="Arial" pitchFamily="34" charset="0"/>
                <a:ea typeface="Calibri"/>
                <a:cs typeface="Arial" pitchFamily="34" charset="0"/>
              </a:rPr>
              <a:t>7-An organic pyramid is built from several layers on top of each other from organic waste such as tree leaves, where an area of ​​land is chosen and sprinkled with water before placing the pyramid on it, a thick layer of solid waste is placed at the base, followed by another thick layer of animal waste with a thickness of three centimeters It is also sprinkled with water, a layer of poultry waste 15 centimeters thick, then a layer of mature organic fertilizer 15 centimeters thick and sprinkled with water and finally a layer of green residues 31centimetersthick.</a:t>
            </a:r>
            <a:r>
              <a:rPr lang="en-US" sz="2000" dirty="0">
                <a:solidFill>
                  <a:srgbClr val="000000"/>
                </a:solidFill>
                <a:latin typeface="Arial" pitchFamily="34" charset="0"/>
                <a:ea typeface="Calibri"/>
                <a:cs typeface="Arial" pitchFamily="34" charset="0"/>
              </a:rPr>
              <a:t/>
            </a:r>
            <a:br>
              <a:rPr lang="en-US" sz="2000" dirty="0">
                <a:solidFill>
                  <a:srgbClr val="000000"/>
                </a:solidFill>
                <a:latin typeface="Arial" pitchFamily="34" charset="0"/>
                <a:ea typeface="Calibri"/>
                <a:cs typeface="Arial" pitchFamily="34" charset="0"/>
              </a:rPr>
            </a:br>
            <a:r>
              <a:rPr lang="en-US" sz="2000" dirty="0" smtClean="0">
                <a:solidFill>
                  <a:srgbClr val="000000"/>
                </a:solidFill>
                <a:effectLst/>
                <a:latin typeface="Arial" pitchFamily="34" charset="0"/>
                <a:ea typeface="Calibri"/>
                <a:cs typeface="Arial" pitchFamily="34" charset="0"/>
              </a:rPr>
              <a:t> </a:t>
            </a:r>
            <a:r>
              <a:rPr lang="en-US" sz="2000" dirty="0">
                <a:solidFill>
                  <a:srgbClr val="000000"/>
                </a:solidFill>
                <a:latin typeface="Arial" pitchFamily="34" charset="0"/>
                <a:ea typeface="Calibri"/>
                <a:cs typeface="Arial" pitchFamily="34" charset="0"/>
              </a:rPr>
              <a:t/>
            </a:r>
            <a:br>
              <a:rPr lang="en-US" sz="2000" dirty="0">
                <a:solidFill>
                  <a:srgbClr val="000000"/>
                </a:solidFill>
                <a:latin typeface="Arial" pitchFamily="34" charset="0"/>
                <a:ea typeface="Calibri"/>
                <a:cs typeface="Arial" pitchFamily="34" charset="0"/>
              </a:rPr>
            </a:br>
            <a:r>
              <a:rPr lang="en-US" sz="2000" dirty="0" smtClean="0">
                <a:solidFill>
                  <a:srgbClr val="000000"/>
                </a:solidFill>
                <a:effectLst/>
                <a:latin typeface="Arial" pitchFamily="34" charset="0"/>
                <a:ea typeface="Calibri"/>
                <a:cs typeface="Arial" pitchFamily="34" charset="0"/>
              </a:rPr>
              <a:t>8 - These layers are repeated until they reach a height of 2 meters. </a:t>
            </a:r>
            <a:r>
              <a:rPr lang="en-US" sz="2000" dirty="0">
                <a:solidFill>
                  <a:srgbClr val="000000"/>
                </a:solidFill>
                <a:latin typeface="Arial" pitchFamily="34" charset="0"/>
                <a:ea typeface="Calibri"/>
                <a:cs typeface="Arial" pitchFamily="34" charset="0"/>
              </a:rPr>
              <a:t/>
            </a:r>
            <a:br>
              <a:rPr lang="en-US" sz="2000" dirty="0">
                <a:solidFill>
                  <a:srgbClr val="000000"/>
                </a:solidFill>
                <a:latin typeface="Arial" pitchFamily="34" charset="0"/>
                <a:ea typeface="Calibri"/>
                <a:cs typeface="Arial" pitchFamily="34" charset="0"/>
              </a:rPr>
            </a:br>
            <a:r>
              <a:rPr lang="en-US" sz="2000" dirty="0" smtClean="0">
                <a:solidFill>
                  <a:srgbClr val="000000"/>
                </a:solidFill>
                <a:effectLst/>
                <a:latin typeface="Arial" pitchFamily="34" charset="0"/>
                <a:ea typeface="Calibri"/>
                <a:cs typeface="Arial" pitchFamily="34" charset="0"/>
              </a:rPr>
              <a:t> </a:t>
            </a:r>
            <a:r>
              <a:rPr lang="en-US" sz="2000" dirty="0">
                <a:solidFill>
                  <a:srgbClr val="000000"/>
                </a:solidFill>
                <a:latin typeface="Arial" pitchFamily="34" charset="0"/>
                <a:ea typeface="Calibri"/>
                <a:cs typeface="Arial" pitchFamily="34" charset="0"/>
              </a:rPr>
              <a:t/>
            </a:r>
            <a:br>
              <a:rPr lang="en-US" sz="2000" dirty="0">
                <a:solidFill>
                  <a:srgbClr val="000000"/>
                </a:solidFill>
                <a:latin typeface="Arial" pitchFamily="34" charset="0"/>
                <a:ea typeface="Calibri"/>
                <a:cs typeface="Arial" pitchFamily="34" charset="0"/>
              </a:rPr>
            </a:br>
            <a:r>
              <a:rPr lang="en-US" sz="2000" dirty="0" smtClean="0">
                <a:solidFill>
                  <a:srgbClr val="000000"/>
                </a:solidFill>
                <a:effectLst/>
                <a:latin typeface="Arial" pitchFamily="34" charset="0"/>
                <a:ea typeface="Calibri"/>
                <a:cs typeface="Arial" pitchFamily="34" charset="0"/>
              </a:rPr>
              <a:t>9- Then it is covered with a layer of soil 5 to 10 centimeters thick. The aim of this layer is to prevent the spread of flies and insects. </a:t>
            </a:r>
            <a:r>
              <a:rPr lang="en-US" sz="2000" dirty="0">
                <a:solidFill>
                  <a:srgbClr val="000000"/>
                </a:solidFill>
                <a:latin typeface="Arial" pitchFamily="34" charset="0"/>
                <a:ea typeface="Calibri"/>
                <a:cs typeface="Arial" pitchFamily="34" charset="0"/>
              </a:rPr>
              <a:t/>
            </a:r>
            <a:br>
              <a:rPr lang="en-US" sz="2000" dirty="0">
                <a:solidFill>
                  <a:srgbClr val="000000"/>
                </a:solidFill>
                <a:latin typeface="Arial" pitchFamily="34" charset="0"/>
                <a:ea typeface="Calibri"/>
                <a:cs typeface="Arial" pitchFamily="34" charset="0"/>
              </a:rPr>
            </a:br>
            <a:r>
              <a:rPr lang="en-US" sz="2000" dirty="0" smtClean="0">
                <a:solidFill>
                  <a:srgbClr val="000000"/>
                </a:solidFill>
                <a:effectLst/>
                <a:latin typeface="Arial" pitchFamily="34" charset="0"/>
                <a:ea typeface="Calibri"/>
                <a:cs typeface="Arial" pitchFamily="34" charset="0"/>
              </a:rPr>
              <a:t> </a:t>
            </a:r>
            <a:r>
              <a:rPr lang="en-US" sz="2000" dirty="0">
                <a:solidFill>
                  <a:srgbClr val="000000"/>
                </a:solidFill>
                <a:latin typeface="Arial" pitchFamily="34" charset="0"/>
                <a:ea typeface="Calibri"/>
                <a:cs typeface="Arial" pitchFamily="34" charset="0"/>
              </a:rPr>
              <a:t/>
            </a:r>
            <a:br>
              <a:rPr lang="en-US" sz="2000" dirty="0">
                <a:solidFill>
                  <a:srgbClr val="000000"/>
                </a:solidFill>
                <a:latin typeface="Arial" pitchFamily="34" charset="0"/>
                <a:ea typeface="Calibri"/>
                <a:cs typeface="Arial" pitchFamily="34" charset="0"/>
              </a:rPr>
            </a:br>
            <a:r>
              <a:rPr lang="en-US" sz="2000" dirty="0" smtClean="0">
                <a:solidFill>
                  <a:schemeClr val="tx1"/>
                </a:solidFill>
                <a:effectLst/>
                <a:latin typeface="Arial" pitchFamily="34" charset="0"/>
                <a:ea typeface="Calibri"/>
                <a:cs typeface="Arial" pitchFamily="34" charset="0"/>
              </a:rPr>
              <a:t>10- You must follow up and stir periodically and spray it with water. To speed up this process, a bacterial liquid is sprayed during the stirring. This process takes 2.5 to 3 months in summer and 4 months in winter</a:t>
            </a:r>
            <a:endParaRPr lang="en-US" sz="20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564184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476672"/>
            <a:ext cx="3096462" cy="1143000"/>
          </a:xfrm>
        </p:spPr>
        <p:txBody>
          <a:bodyPr/>
          <a:lstStyle/>
          <a:p>
            <a:r>
              <a:rPr lang="en-US" b="1" dirty="0" smtClean="0">
                <a:solidFill>
                  <a:schemeClr val="accent5">
                    <a:lumMod val="50000"/>
                  </a:schemeClr>
                </a:solidFill>
                <a:effectLst/>
                <a:latin typeface="Times New Roman"/>
                <a:ea typeface="Calibri"/>
              </a:rPr>
              <a:t>Tunnels way</a:t>
            </a:r>
            <a:endParaRPr lang="en-US" dirty="0">
              <a:solidFill>
                <a:schemeClr val="accent5">
                  <a:lumMod val="50000"/>
                </a:schemeClr>
              </a:solidFill>
            </a:endParaRPr>
          </a:p>
        </p:txBody>
      </p:sp>
      <p:sp>
        <p:nvSpPr>
          <p:cNvPr id="3" name="عنصر نائب للمحتوى 2"/>
          <p:cNvSpPr>
            <a:spLocks noGrp="1"/>
          </p:cNvSpPr>
          <p:nvPr>
            <p:ph idx="1"/>
          </p:nvPr>
        </p:nvSpPr>
        <p:spPr>
          <a:xfrm>
            <a:off x="827584" y="1700808"/>
            <a:ext cx="6777317" cy="3508977"/>
          </a:xfrm>
        </p:spPr>
        <p:txBody>
          <a:bodyPr>
            <a:normAutofit/>
          </a:bodyPr>
          <a:lstStyle/>
          <a:p>
            <a:pPr marL="0" indent="0">
              <a:buNone/>
            </a:pPr>
            <a:r>
              <a:rPr lang="en-US" sz="2000" dirty="0" smtClean="0">
                <a:solidFill>
                  <a:schemeClr val="tx1"/>
                </a:solidFill>
                <a:effectLst/>
                <a:latin typeface="Arial" pitchFamily="34" charset="0"/>
                <a:ea typeface="Calibri"/>
                <a:cs typeface="Arial" pitchFamily="34" charset="0"/>
              </a:rPr>
              <a:t>It is another way to make compost. This method is done in agricultural places or in remote places, taking into account some specific needs in both cases, and this method has proven its effectiveness and low cost because working with it is in the same agricultural area. Here we need some equipment to dig the tunnel.</a:t>
            </a:r>
            <a:endParaRPr lang="en-US" sz="2000" dirty="0">
              <a:solidFill>
                <a:schemeClr val="tx1"/>
              </a:solidFill>
              <a:latin typeface="Arial" pitchFamily="34" charset="0"/>
              <a:cs typeface="Arial" pitchFamily="34" charset="0"/>
            </a:endParaRPr>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4355976" y="3573016"/>
            <a:ext cx="3816424" cy="273556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477893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404664"/>
            <a:ext cx="3456502" cy="648072"/>
          </a:xfrm>
        </p:spPr>
        <p:txBody>
          <a:bodyPr>
            <a:normAutofit fontScale="90000"/>
          </a:bodyPr>
          <a:lstStyle/>
          <a:p>
            <a:r>
              <a:rPr lang="en-US" b="1" dirty="0" smtClean="0">
                <a:solidFill>
                  <a:schemeClr val="accent5">
                    <a:lumMod val="50000"/>
                  </a:schemeClr>
                </a:solidFill>
                <a:effectLst/>
                <a:latin typeface="Times New Roman"/>
                <a:ea typeface="Calibri"/>
              </a:rPr>
              <a:t>Compost steps</a:t>
            </a:r>
            <a:endParaRPr lang="en-US" b="1" dirty="0">
              <a:solidFill>
                <a:schemeClr val="accent5">
                  <a:lumMod val="50000"/>
                </a:schemeClr>
              </a:solidFill>
            </a:endParaRPr>
          </a:p>
        </p:txBody>
      </p:sp>
      <p:sp>
        <p:nvSpPr>
          <p:cNvPr id="3" name="عنصر نائب للمحتوى 2"/>
          <p:cNvSpPr>
            <a:spLocks noGrp="1"/>
          </p:cNvSpPr>
          <p:nvPr>
            <p:ph idx="1"/>
          </p:nvPr>
        </p:nvSpPr>
        <p:spPr>
          <a:xfrm>
            <a:off x="683568" y="1052736"/>
            <a:ext cx="7704855" cy="5472608"/>
          </a:xfrm>
        </p:spPr>
        <p:txBody>
          <a:bodyPr>
            <a:noAutofit/>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1- Tunnel digging, and this process aims to provide a suitable place for compost production in the same agricultural area</a:t>
            </a:r>
            <a:r>
              <a:rPr lang="ar-SA" sz="2000" dirty="0">
                <a:solidFill>
                  <a:srgbClr val="000000"/>
                </a:solidFill>
                <a:latin typeface="Arial" pitchFamily="34" charset="0"/>
                <a:ea typeface="Calibri"/>
                <a:cs typeface="Arial" pitchFamily="34" charset="0"/>
              </a:rPr>
              <a:t>. </a:t>
            </a:r>
            <a:r>
              <a:rPr lang="en-US" sz="2000" dirty="0" smtClean="0">
                <a:solidFill>
                  <a:srgbClr val="000000"/>
                </a:solidFill>
                <a:effectLst/>
                <a:latin typeface="Arial" pitchFamily="34" charset="0"/>
                <a:ea typeface="Calibri"/>
                <a:cs typeface="Arial" pitchFamily="34" charset="0"/>
              </a:rPr>
              <a:t>This tunnel is dug along the agricultural land itself, with a depth of 30 centimeters and a width of 40 centimeters. Then, the organic material to be converted into compost is placed inside it, taking into account the appropriate conditions for decomposition.</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In the case of using this method in remote areas, the quantity of production must be increased, and for this purpose, the tunnel is dug in a larger size, with a length of 3 meters, a width of 1.5 to 2 meters, and a depth of 50 to 90 centimeters. If in this case we need heavy equipment to dig such a tunnel and to pour organic materials inside it ,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2- The next step is in both cases in case of digging the tunnel in the near or far areas, which is to create the appropriate conditions for decomposition.</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 </a:t>
            </a:r>
            <a:endParaRPr lang="en-US" sz="2000" dirty="0">
              <a:solidFill>
                <a:srgbClr val="000000"/>
              </a:solidFill>
              <a:latin typeface="Arial" pitchFamily="34" charset="0"/>
              <a:ea typeface="Calibri"/>
              <a:cs typeface="Arial" pitchFamily="34" charset="0"/>
            </a:endParaRPr>
          </a:p>
          <a:p>
            <a:endParaRPr lang="en-US" sz="2000" dirty="0"/>
          </a:p>
        </p:txBody>
      </p:sp>
    </p:spTree>
    <p:extLst>
      <p:ext uri="{BB962C8B-B14F-4D97-AF65-F5344CB8AC3E}">
        <p14:creationId xmlns:p14="http://schemas.microsoft.com/office/powerpoint/2010/main" val="2680358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20688"/>
            <a:ext cx="7024744" cy="1143000"/>
          </a:xfrm>
        </p:spPr>
        <p:txBody>
          <a:bodyPr/>
          <a:lstStyle/>
          <a:p>
            <a:endParaRPr lang="en-US"/>
          </a:p>
        </p:txBody>
      </p:sp>
      <p:sp>
        <p:nvSpPr>
          <p:cNvPr id="3" name="عنصر نائب للمحتوى 2"/>
          <p:cNvSpPr>
            <a:spLocks noGrp="1"/>
          </p:cNvSpPr>
          <p:nvPr>
            <p:ph idx="1"/>
          </p:nvPr>
        </p:nvSpPr>
        <p:spPr>
          <a:xfrm>
            <a:off x="971600" y="1916832"/>
            <a:ext cx="6777317" cy="3508977"/>
          </a:xfrm>
        </p:spPr>
        <p:txBody>
          <a:bodyPr>
            <a:normAutofit/>
          </a:bodyPr>
          <a:lstStyle/>
          <a:p>
            <a:pPr marL="0" lvl="0" indent="0" algn="just">
              <a:buNone/>
            </a:pPr>
            <a:r>
              <a:rPr lang="en-US" sz="2000" dirty="0">
                <a:solidFill>
                  <a:srgbClr val="000000"/>
                </a:solidFill>
                <a:latin typeface="Arial" pitchFamily="34" charset="0"/>
                <a:ea typeface="Calibri"/>
                <a:cs typeface="Arial" pitchFamily="34" charset="0"/>
              </a:rPr>
              <a:t>3- We put a layer of rough wood at the bottom of the tunnel, a thickness of 5 to 10 centimeters, to ensure good ventilation in the tunnel. </a:t>
            </a:r>
            <a:endParaRPr lang="en-US" sz="2000" dirty="0" smtClean="0">
              <a:solidFill>
                <a:srgbClr val="000000"/>
              </a:solidFill>
              <a:latin typeface="Arial" pitchFamily="34" charset="0"/>
              <a:ea typeface="Calibri"/>
              <a:cs typeface="Arial" pitchFamily="34" charset="0"/>
            </a:endParaRPr>
          </a:p>
          <a:p>
            <a:pPr marL="0" lvl="0" indent="0" algn="just">
              <a:buNone/>
            </a:pPr>
            <a:endParaRPr lang="en-US" sz="2000" dirty="0">
              <a:solidFill>
                <a:srgbClr val="000000"/>
              </a:solidFill>
              <a:latin typeface="Arial" pitchFamily="34" charset="0"/>
              <a:ea typeface="Calibri"/>
              <a:cs typeface="Arial" pitchFamily="34" charset="0"/>
            </a:endParaRPr>
          </a:p>
          <a:p>
            <a:pPr marL="0" indent="0">
              <a:buNone/>
            </a:pPr>
            <a:r>
              <a:rPr lang="en-US" sz="2000" dirty="0">
                <a:solidFill>
                  <a:srgbClr val="000000"/>
                </a:solidFill>
                <a:latin typeface="Arial" pitchFamily="34" charset="0"/>
                <a:ea typeface="Calibri"/>
                <a:cs typeface="Arial" pitchFamily="34" charset="0"/>
              </a:rPr>
              <a:t> 4- A layer of dry plants is placed 5 cm thick and saturated with water.</a:t>
            </a:r>
            <a:br>
              <a:rPr lang="en-US" sz="2000" dirty="0">
                <a:solidFill>
                  <a:srgbClr val="000000"/>
                </a:solidFill>
                <a:latin typeface="Arial" pitchFamily="34" charset="0"/>
                <a:ea typeface="Calibri"/>
                <a:cs typeface="Arial" pitchFamily="34" charset="0"/>
              </a:rPr>
            </a:br>
            <a:r>
              <a:rPr lang="en-US" sz="2000" dirty="0">
                <a:solidFill>
                  <a:srgbClr val="000000"/>
                </a:solidFill>
                <a:latin typeface="Arial" pitchFamily="34" charset="0"/>
                <a:ea typeface="Calibri"/>
                <a:cs typeface="Arial" pitchFamily="34" charset="0"/>
              </a:rPr>
              <a:t> </a:t>
            </a:r>
            <a:br>
              <a:rPr lang="en-US" sz="2000" dirty="0">
                <a:solidFill>
                  <a:srgbClr val="000000"/>
                </a:solidFill>
                <a:latin typeface="Arial" pitchFamily="34" charset="0"/>
                <a:ea typeface="Calibri"/>
                <a:cs typeface="Arial" pitchFamily="34" charset="0"/>
              </a:rPr>
            </a:br>
            <a:r>
              <a:rPr lang="en-US" sz="2000" dirty="0">
                <a:solidFill>
                  <a:srgbClr val="000000"/>
                </a:solidFill>
                <a:latin typeface="Arial" pitchFamily="34" charset="0"/>
                <a:ea typeface="Calibri"/>
                <a:cs typeface="Arial" pitchFamily="34" charset="0"/>
              </a:rPr>
              <a:t>5- A layer of green plants is placed, in addition to kitchen waste, with a thickness of 10 centimeters</a:t>
            </a:r>
            <a:r>
              <a:rPr lang="en-US" sz="2200" dirty="0">
                <a:solidFill>
                  <a:srgbClr val="000000"/>
                </a:solidFill>
                <a:latin typeface="Times New Roman"/>
                <a:ea typeface="Calibri"/>
                <a:cs typeface="Arial"/>
              </a:rPr>
              <a:t>.</a:t>
            </a:r>
            <a:endParaRPr lang="en-US" dirty="0"/>
          </a:p>
        </p:txBody>
      </p:sp>
    </p:spTree>
    <p:extLst>
      <p:ext uri="{BB962C8B-B14F-4D97-AF65-F5344CB8AC3E}">
        <p14:creationId xmlns:p14="http://schemas.microsoft.com/office/powerpoint/2010/main" val="934280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692696"/>
            <a:ext cx="7776864" cy="4450506"/>
          </a:xfrm>
        </p:spPr>
        <p:txBody>
          <a:bodyPr>
            <a:normAutofit/>
          </a:bodyPr>
          <a:lstStyle/>
          <a:p>
            <a:pPr algn="l">
              <a:spcAft>
                <a:spcPts val="0"/>
              </a:spcAft>
            </a:pPr>
            <a:r>
              <a:rPr lang="en-US" sz="2200" dirty="0" smtClean="0">
                <a:solidFill>
                  <a:srgbClr val="000000"/>
                </a:solidFill>
                <a:effectLst/>
                <a:latin typeface="Times New Roman"/>
                <a:ea typeface="Calibri"/>
                <a:cs typeface="Arial"/>
              </a:rPr>
              <a:t> </a:t>
            </a:r>
            <a:r>
              <a:rPr lang="en-US" sz="2200" dirty="0">
                <a:solidFill>
                  <a:srgbClr val="000000"/>
                </a:solidFill>
                <a:ea typeface="Calibri"/>
                <a:cs typeface="Arial"/>
              </a:rPr>
              <a:t/>
            </a:r>
            <a:br>
              <a:rPr lang="en-US" sz="2200" dirty="0">
                <a:solidFill>
                  <a:srgbClr val="000000"/>
                </a:solidFill>
                <a:ea typeface="Calibri"/>
                <a:cs typeface="Arial"/>
              </a:rPr>
            </a:br>
            <a:r>
              <a:rPr lang="en-US" sz="2200" dirty="0" smtClean="0">
                <a:solidFill>
                  <a:srgbClr val="000000"/>
                </a:solidFill>
                <a:effectLst/>
                <a:latin typeface="Times New Roman"/>
                <a:ea typeface="Calibri"/>
                <a:cs typeface="Arial"/>
              </a:rPr>
              <a:t> </a:t>
            </a:r>
            <a:r>
              <a:rPr lang="en-US" sz="2000" dirty="0" smtClean="0">
                <a:solidFill>
                  <a:srgbClr val="000000"/>
                </a:solidFill>
                <a:effectLst/>
                <a:latin typeface="Arial" pitchFamily="34" charset="0"/>
                <a:ea typeface="Calibri"/>
                <a:cs typeface="Arial" pitchFamily="34" charset="0"/>
              </a:rPr>
              <a:t>6- Then a layer of animal dung is placed, especially cows, chickens and rabbits, as it contains a high percentage of nitrogen.</a:t>
            </a:r>
            <a:r>
              <a:rPr lang="en-US" sz="2000" dirty="0">
                <a:solidFill>
                  <a:srgbClr val="000000"/>
                </a:solidFill>
                <a:latin typeface="Arial" pitchFamily="34" charset="0"/>
                <a:ea typeface="Calibri"/>
                <a:cs typeface="Arial" pitchFamily="34" charset="0"/>
              </a:rPr>
              <a:t/>
            </a:r>
            <a:br>
              <a:rPr lang="en-US" sz="2000" dirty="0">
                <a:solidFill>
                  <a:srgbClr val="000000"/>
                </a:solidFill>
                <a:latin typeface="Arial" pitchFamily="34" charset="0"/>
                <a:ea typeface="Calibri"/>
                <a:cs typeface="Arial" pitchFamily="34" charset="0"/>
              </a:rPr>
            </a:br>
            <a:r>
              <a:rPr lang="en-US" sz="2000" dirty="0" smtClean="0">
                <a:solidFill>
                  <a:srgbClr val="000000"/>
                </a:solidFill>
                <a:effectLst/>
                <a:latin typeface="Arial" pitchFamily="34" charset="0"/>
                <a:ea typeface="Calibri"/>
                <a:cs typeface="Arial" pitchFamily="34" charset="0"/>
              </a:rPr>
              <a:t> </a:t>
            </a:r>
            <a:r>
              <a:rPr lang="en-US" sz="2000" dirty="0">
                <a:solidFill>
                  <a:srgbClr val="000000"/>
                </a:solidFill>
                <a:latin typeface="Arial" pitchFamily="34" charset="0"/>
                <a:ea typeface="Calibri"/>
                <a:cs typeface="Arial" pitchFamily="34" charset="0"/>
              </a:rPr>
              <a:t/>
            </a:r>
            <a:br>
              <a:rPr lang="en-US" sz="2000" dirty="0">
                <a:solidFill>
                  <a:srgbClr val="000000"/>
                </a:solidFill>
                <a:latin typeface="Arial" pitchFamily="34" charset="0"/>
                <a:ea typeface="Calibri"/>
                <a:cs typeface="Arial" pitchFamily="34" charset="0"/>
              </a:rPr>
            </a:br>
            <a:r>
              <a:rPr lang="en-US" sz="2000" dirty="0" smtClean="0">
                <a:solidFill>
                  <a:srgbClr val="000000"/>
                </a:solidFill>
                <a:effectLst/>
                <a:latin typeface="Arial" pitchFamily="34" charset="0"/>
                <a:ea typeface="Calibri"/>
                <a:cs typeface="Arial" pitchFamily="34" charset="0"/>
              </a:rPr>
              <a:t> 7- A layer of soil is placed covering all these layers in order to prevent the spread of insects and unpleasant smells, and it is also sprayed with water.</a:t>
            </a:r>
            <a:r>
              <a:rPr lang="en-US" sz="2000" dirty="0">
                <a:solidFill>
                  <a:srgbClr val="000000"/>
                </a:solidFill>
                <a:latin typeface="Arial" pitchFamily="34" charset="0"/>
                <a:ea typeface="Calibri"/>
                <a:cs typeface="Arial" pitchFamily="34" charset="0"/>
              </a:rPr>
              <a:t/>
            </a:r>
            <a:br>
              <a:rPr lang="en-US" sz="2000" dirty="0">
                <a:solidFill>
                  <a:srgbClr val="000000"/>
                </a:solidFill>
                <a:latin typeface="Arial" pitchFamily="34" charset="0"/>
                <a:ea typeface="Calibri"/>
                <a:cs typeface="Arial" pitchFamily="34" charset="0"/>
              </a:rPr>
            </a:br>
            <a:r>
              <a:rPr lang="en-US" sz="2000" dirty="0" smtClean="0">
                <a:solidFill>
                  <a:srgbClr val="000000"/>
                </a:solidFill>
                <a:effectLst/>
                <a:latin typeface="Arial" pitchFamily="34" charset="0"/>
                <a:ea typeface="Calibri"/>
                <a:cs typeface="Arial" pitchFamily="34" charset="0"/>
              </a:rPr>
              <a:t> </a:t>
            </a:r>
            <a:r>
              <a:rPr lang="en-US" sz="2000" dirty="0">
                <a:solidFill>
                  <a:srgbClr val="000000"/>
                </a:solidFill>
                <a:latin typeface="Arial" pitchFamily="34" charset="0"/>
                <a:ea typeface="Calibri"/>
                <a:cs typeface="Arial" pitchFamily="34" charset="0"/>
              </a:rPr>
              <a:t/>
            </a:r>
            <a:br>
              <a:rPr lang="en-US" sz="2000" dirty="0">
                <a:solidFill>
                  <a:srgbClr val="000000"/>
                </a:solidFill>
                <a:latin typeface="Arial" pitchFamily="34" charset="0"/>
                <a:ea typeface="Calibri"/>
                <a:cs typeface="Arial" pitchFamily="34" charset="0"/>
              </a:rPr>
            </a:br>
            <a:r>
              <a:rPr lang="en-US" sz="2000" dirty="0" smtClean="0">
                <a:solidFill>
                  <a:srgbClr val="000000"/>
                </a:solidFill>
                <a:effectLst/>
                <a:latin typeface="Arial" pitchFamily="34" charset="0"/>
                <a:ea typeface="Calibri"/>
                <a:cs typeface="Arial" pitchFamily="34" charset="0"/>
              </a:rPr>
              <a:t>8- These materials are stirred on a weekly basis and sprinkled with water when necessary, in order to maintain the degree of humidity.</a:t>
            </a:r>
            <a:r>
              <a:rPr lang="en-US" sz="2000" dirty="0">
                <a:solidFill>
                  <a:srgbClr val="000000"/>
                </a:solidFill>
                <a:latin typeface="Arial" pitchFamily="34" charset="0"/>
                <a:ea typeface="Calibri"/>
                <a:cs typeface="Arial" pitchFamily="34" charset="0"/>
              </a:rPr>
              <a:t/>
            </a:r>
            <a:br>
              <a:rPr lang="en-US" sz="2000" dirty="0">
                <a:solidFill>
                  <a:srgbClr val="000000"/>
                </a:solidFill>
                <a:latin typeface="Arial" pitchFamily="34" charset="0"/>
                <a:ea typeface="Calibri"/>
                <a:cs typeface="Arial" pitchFamily="34" charset="0"/>
              </a:rPr>
            </a:br>
            <a:endParaRPr lang="en-US" sz="2000" dirty="0">
              <a:latin typeface="Arial" pitchFamily="34" charset="0"/>
              <a:cs typeface="Arial" pitchFamily="34" charset="0"/>
            </a:endParaRPr>
          </a:p>
        </p:txBody>
      </p:sp>
    </p:spTree>
    <p:extLst>
      <p:ext uri="{BB962C8B-B14F-4D97-AF65-F5344CB8AC3E}">
        <p14:creationId xmlns:p14="http://schemas.microsoft.com/office/powerpoint/2010/main" val="1978305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7584" y="692696"/>
            <a:ext cx="7024744" cy="864096"/>
          </a:xfrm>
        </p:spPr>
        <p:txBody>
          <a:bodyPr>
            <a:normAutofit/>
          </a:bodyPr>
          <a:lstStyle/>
          <a:p>
            <a:r>
              <a:rPr lang="en-US" b="1" dirty="0" smtClean="0">
                <a:solidFill>
                  <a:schemeClr val="accent5">
                    <a:lumMod val="50000"/>
                  </a:schemeClr>
                </a:solidFill>
                <a:effectLst/>
                <a:latin typeface="Times New Roman"/>
                <a:ea typeface="Calibri"/>
              </a:rPr>
              <a:t>Signs of a mature end product</a:t>
            </a:r>
            <a:endParaRPr lang="en-US" b="1" dirty="0">
              <a:solidFill>
                <a:schemeClr val="accent5">
                  <a:lumMod val="50000"/>
                </a:schemeClr>
              </a:solidFill>
            </a:endParaRPr>
          </a:p>
        </p:txBody>
      </p:sp>
      <p:sp>
        <p:nvSpPr>
          <p:cNvPr id="3" name="عنصر نائب للمحتوى 2"/>
          <p:cNvSpPr>
            <a:spLocks noGrp="1"/>
          </p:cNvSpPr>
          <p:nvPr>
            <p:ph idx="1"/>
          </p:nvPr>
        </p:nvSpPr>
        <p:spPr>
          <a:xfrm>
            <a:off x="971600" y="1844824"/>
            <a:ext cx="7416824" cy="4320480"/>
          </a:xfrm>
        </p:spPr>
        <p:txBody>
          <a:bodyPr>
            <a:normAutofit fontScale="62500" lnSpcReduction="20000"/>
          </a:bodyPr>
          <a:lstStyle/>
          <a:p>
            <a:pPr marL="0" indent="0" algn="just">
              <a:spcAft>
                <a:spcPts val="0"/>
              </a:spcAft>
              <a:buNone/>
            </a:pPr>
            <a:r>
              <a:rPr lang="en-US" sz="3200" dirty="0" smtClean="0">
                <a:solidFill>
                  <a:srgbClr val="000000"/>
                </a:solidFill>
                <a:effectLst/>
                <a:latin typeface="Arial" pitchFamily="34" charset="0"/>
                <a:ea typeface="Calibri"/>
                <a:cs typeface="Arial" pitchFamily="34" charset="0"/>
              </a:rPr>
              <a:t>1- When it is not possible to distinguish between the original materials that were used in the manufacture of compost. </a:t>
            </a:r>
            <a:endParaRPr lang="en-US" sz="3200" dirty="0">
              <a:solidFill>
                <a:srgbClr val="000000"/>
              </a:solidFill>
              <a:latin typeface="Arial" pitchFamily="34" charset="0"/>
              <a:ea typeface="Calibri"/>
              <a:cs typeface="Arial" pitchFamily="34" charset="0"/>
            </a:endParaRPr>
          </a:p>
          <a:p>
            <a:pPr marL="0" indent="0" algn="just">
              <a:spcAft>
                <a:spcPts val="0"/>
              </a:spcAft>
              <a:buNone/>
            </a:pPr>
            <a:r>
              <a:rPr lang="en-US" sz="3200" dirty="0" smtClean="0">
                <a:solidFill>
                  <a:srgbClr val="000000"/>
                </a:solidFill>
                <a:effectLst/>
                <a:latin typeface="Arial" pitchFamily="34" charset="0"/>
                <a:ea typeface="Calibri"/>
                <a:cs typeface="Arial" pitchFamily="34" charset="0"/>
              </a:rPr>
              <a:t> </a:t>
            </a:r>
            <a:endParaRPr lang="en-US" sz="3200" dirty="0">
              <a:solidFill>
                <a:srgbClr val="000000"/>
              </a:solidFill>
              <a:latin typeface="Arial" pitchFamily="34" charset="0"/>
              <a:ea typeface="Calibri"/>
              <a:cs typeface="Arial" pitchFamily="34" charset="0"/>
            </a:endParaRPr>
          </a:p>
          <a:p>
            <a:pPr marL="0" indent="0" algn="just">
              <a:spcAft>
                <a:spcPts val="0"/>
              </a:spcAft>
              <a:buNone/>
            </a:pPr>
            <a:r>
              <a:rPr lang="en-US" sz="3200" dirty="0" smtClean="0">
                <a:solidFill>
                  <a:srgbClr val="000000"/>
                </a:solidFill>
                <a:effectLst/>
                <a:latin typeface="Arial" pitchFamily="34" charset="0"/>
                <a:ea typeface="Calibri"/>
                <a:cs typeface="Arial" pitchFamily="34" charset="0"/>
              </a:rPr>
              <a:t>2- The volume of the original materials is almost halved. </a:t>
            </a:r>
            <a:endParaRPr lang="en-US" sz="3200" dirty="0">
              <a:solidFill>
                <a:srgbClr val="000000"/>
              </a:solidFill>
              <a:latin typeface="Arial" pitchFamily="34" charset="0"/>
              <a:ea typeface="Calibri"/>
              <a:cs typeface="Arial" pitchFamily="34" charset="0"/>
            </a:endParaRPr>
          </a:p>
          <a:p>
            <a:pPr marL="0" indent="0" algn="just">
              <a:spcAft>
                <a:spcPts val="0"/>
              </a:spcAft>
              <a:buNone/>
            </a:pPr>
            <a:r>
              <a:rPr lang="en-US" sz="3200" dirty="0" smtClean="0">
                <a:solidFill>
                  <a:srgbClr val="000000"/>
                </a:solidFill>
                <a:effectLst/>
                <a:latin typeface="Arial" pitchFamily="34" charset="0"/>
                <a:ea typeface="Calibri"/>
                <a:cs typeface="Arial" pitchFamily="34" charset="0"/>
              </a:rPr>
              <a:t> </a:t>
            </a:r>
            <a:endParaRPr lang="en-US" sz="3200" dirty="0">
              <a:solidFill>
                <a:srgbClr val="000000"/>
              </a:solidFill>
              <a:latin typeface="Arial" pitchFamily="34" charset="0"/>
              <a:ea typeface="Calibri"/>
              <a:cs typeface="Arial" pitchFamily="34" charset="0"/>
            </a:endParaRPr>
          </a:p>
          <a:p>
            <a:pPr marL="0" indent="0" algn="just">
              <a:spcAft>
                <a:spcPts val="0"/>
              </a:spcAft>
              <a:buNone/>
            </a:pPr>
            <a:r>
              <a:rPr lang="en-US" sz="3200" dirty="0" smtClean="0">
                <a:solidFill>
                  <a:srgbClr val="000000"/>
                </a:solidFill>
                <a:effectLst/>
                <a:latin typeface="Arial" pitchFamily="34" charset="0"/>
                <a:ea typeface="Calibri"/>
                <a:cs typeface="Arial" pitchFamily="34" charset="0"/>
              </a:rPr>
              <a:t>3- The resulting mixture shall have a decomposing texture and shall be smooth in texture and composition.</a:t>
            </a:r>
            <a:endParaRPr lang="en-US" sz="3200" dirty="0">
              <a:solidFill>
                <a:srgbClr val="000000"/>
              </a:solidFill>
              <a:latin typeface="Arial" pitchFamily="34" charset="0"/>
              <a:ea typeface="Calibri"/>
              <a:cs typeface="Arial" pitchFamily="34" charset="0"/>
            </a:endParaRPr>
          </a:p>
          <a:p>
            <a:pPr marL="0" indent="0" algn="just">
              <a:spcAft>
                <a:spcPts val="0"/>
              </a:spcAft>
              <a:buNone/>
            </a:pPr>
            <a:r>
              <a:rPr lang="en-US" sz="3200" dirty="0" smtClean="0">
                <a:solidFill>
                  <a:srgbClr val="000000"/>
                </a:solidFill>
                <a:effectLst/>
                <a:latin typeface="Arial" pitchFamily="34" charset="0"/>
                <a:ea typeface="Calibri"/>
                <a:cs typeface="Arial" pitchFamily="34" charset="0"/>
              </a:rPr>
              <a:t> </a:t>
            </a:r>
            <a:endParaRPr lang="en-US" sz="3200" dirty="0">
              <a:solidFill>
                <a:srgbClr val="000000"/>
              </a:solidFill>
              <a:latin typeface="Arial" pitchFamily="34" charset="0"/>
              <a:ea typeface="Calibri"/>
              <a:cs typeface="Arial" pitchFamily="34" charset="0"/>
            </a:endParaRPr>
          </a:p>
          <a:p>
            <a:pPr marL="0" indent="0" algn="just">
              <a:spcAft>
                <a:spcPts val="0"/>
              </a:spcAft>
              <a:buNone/>
            </a:pPr>
            <a:r>
              <a:rPr lang="en-US" sz="3200" dirty="0" smtClean="0">
                <a:solidFill>
                  <a:srgbClr val="000000"/>
                </a:solidFill>
                <a:effectLst/>
                <a:latin typeface="Arial" pitchFamily="34" charset="0"/>
                <a:ea typeface="Calibri"/>
                <a:cs typeface="Arial" pitchFamily="34" charset="0"/>
              </a:rPr>
              <a:t> 4- The composition of the mixture is coherent and smells like the smell of soil.</a:t>
            </a:r>
            <a:endParaRPr lang="en-US" sz="3200" dirty="0">
              <a:solidFill>
                <a:srgbClr val="000000"/>
              </a:solidFill>
              <a:latin typeface="Arial" pitchFamily="34" charset="0"/>
              <a:ea typeface="Calibri"/>
              <a:cs typeface="Arial" pitchFamily="34" charset="0"/>
            </a:endParaRPr>
          </a:p>
          <a:p>
            <a:pPr marL="0" indent="0" algn="just">
              <a:spcAft>
                <a:spcPts val="0"/>
              </a:spcAft>
              <a:buNone/>
            </a:pPr>
            <a:r>
              <a:rPr lang="en-US" sz="3200" dirty="0" smtClean="0">
                <a:solidFill>
                  <a:srgbClr val="000000"/>
                </a:solidFill>
                <a:effectLst/>
                <a:latin typeface="Arial" pitchFamily="34" charset="0"/>
                <a:ea typeface="Calibri"/>
                <a:cs typeface="Arial" pitchFamily="34" charset="0"/>
              </a:rPr>
              <a:t> </a:t>
            </a:r>
            <a:endParaRPr lang="en-US" sz="3200" dirty="0">
              <a:solidFill>
                <a:srgbClr val="000000"/>
              </a:solidFill>
              <a:latin typeface="Arial" pitchFamily="34" charset="0"/>
              <a:ea typeface="Calibri"/>
              <a:cs typeface="Arial" pitchFamily="34" charset="0"/>
            </a:endParaRPr>
          </a:p>
          <a:p>
            <a:pPr marL="0" indent="0" algn="just">
              <a:spcAft>
                <a:spcPts val="0"/>
              </a:spcAft>
              <a:buNone/>
            </a:pPr>
            <a:r>
              <a:rPr lang="en-US" sz="3200" dirty="0" smtClean="0">
                <a:solidFill>
                  <a:srgbClr val="000000"/>
                </a:solidFill>
                <a:effectLst/>
                <a:latin typeface="Arial" pitchFamily="34" charset="0"/>
                <a:ea typeface="Calibri"/>
                <a:cs typeface="Arial" pitchFamily="34" charset="0"/>
              </a:rPr>
              <a:t> 5- It is gray in color and tends to dark brown.</a:t>
            </a:r>
            <a:endParaRPr lang="en-US" sz="3200" dirty="0">
              <a:solidFill>
                <a:srgbClr val="000000"/>
              </a:solidFill>
              <a:latin typeface="Arial" pitchFamily="34" charset="0"/>
              <a:ea typeface="Calibri"/>
              <a:cs typeface="Arial" pitchFamily="34" charset="0"/>
            </a:endParaRPr>
          </a:p>
          <a:p>
            <a:pPr marL="0" indent="0" algn="just">
              <a:spcAft>
                <a:spcPts val="0"/>
              </a:spcAft>
              <a:buNone/>
            </a:pPr>
            <a:r>
              <a:rPr lang="en-US" sz="3200" dirty="0" smtClean="0">
                <a:solidFill>
                  <a:srgbClr val="000000"/>
                </a:solidFill>
                <a:effectLst/>
                <a:latin typeface="Arial" pitchFamily="34" charset="0"/>
                <a:ea typeface="Calibri"/>
                <a:cs typeface="Arial" pitchFamily="34" charset="0"/>
              </a:rPr>
              <a:t> </a:t>
            </a:r>
            <a:endParaRPr lang="en-US" sz="3200" dirty="0">
              <a:solidFill>
                <a:srgbClr val="000000"/>
              </a:solidFill>
              <a:latin typeface="Arial" pitchFamily="34" charset="0"/>
              <a:ea typeface="Calibri"/>
              <a:cs typeface="Arial" pitchFamily="34" charset="0"/>
            </a:endParaRPr>
          </a:p>
          <a:p>
            <a:endParaRPr lang="en-US" dirty="0"/>
          </a:p>
        </p:txBody>
      </p:sp>
    </p:spTree>
    <p:extLst>
      <p:ext uri="{BB962C8B-B14F-4D97-AF65-F5344CB8AC3E}">
        <p14:creationId xmlns:p14="http://schemas.microsoft.com/office/powerpoint/2010/main" val="3180484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1000"/>
                                        <p:tgtEl>
                                          <p:spTgt spid="3">
                                            <p:txEl>
                                              <p:pRg st="7" end="7"/>
                                            </p:txEl>
                                          </p:spTgt>
                                        </p:tgtEl>
                                      </p:cBhvr>
                                    </p:animEffect>
                                    <p:anim calcmode="lin" valueType="num">
                                      <p:cBhvr>
                                        <p:cTn id="4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1000"/>
                                        <p:tgtEl>
                                          <p:spTgt spid="3">
                                            <p:txEl>
                                              <p:pRg st="8" end="8"/>
                                            </p:txEl>
                                          </p:spTgt>
                                        </p:tgtEl>
                                      </p:cBhvr>
                                    </p:animEffect>
                                    <p:anim calcmode="lin" valueType="num">
                                      <p:cBhvr>
                                        <p:cTn id="5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1000"/>
                                        <p:tgtEl>
                                          <p:spTgt spid="3">
                                            <p:txEl>
                                              <p:pRg st="9" end="9"/>
                                            </p:txEl>
                                          </p:spTgt>
                                        </p:tgtEl>
                                      </p:cBhvr>
                                    </p:animEffect>
                                    <p:anim calcmode="lin" valueType="num">
                                      <p:cBhvr>
                                        <p:cTn id="5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i="0" u="none" strike="noStrike" dirty="0" smtClean="0">
                <a:solidFill>
                  <a:schemeClr val="accent5">
                    <a:lumMod val="50000"/>
                  </a:schemeClr>
                </a:solidFill>
                <a:effectLst/>
                <a:latin typeface="Times New Roman" pitchFamily="18" charset="0"/>
                <a:cs typeface="Times New Roman" pitchFamily="18" charset="0"/>
              </a:rPr>
              <a:t>Introduction</a:t>
            </a:r>
            <a:endParaRPr lang="en-US" dirty="0">
              <a:solidFill>
                <a:schemeClr val="accent5">
                  <a:lumMod val="50000"/>
                </a:schemeClr>
              </a:solidFill>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pPr algn="just">
              <a:spcAft>
                <a:spcPts val="0"/>
              </a:spcAft>
            </a:pPr>
            <a:r>
              <a:rPr lang="en-US" sz="2000" dirty="0" smtClean="0">
                <a:solidFill>
                  <a:schemeClr val="tx1"/>
                </a:solidFill>
                <a:latin typeface="Arial" pitchFamily="34" charset="0"/>
                <a:cs typeface="Arial" pitchFamily="34" charset="0"/>
              </a:rPr>
              <a:t>Our project studies the importance of organic fertilizer and its impact on agricultural production through several methods.</a:t>
            </a:r>
            <a:r>
              <a:rPr lang="en-US" sz="2000" dirty="0" smtClean="0">
                <a:solidFill>
                  <a:schemeClr val="tx1"/>
                </a:solidFill>
                <a:effectLst/>
                <a:latin typeface="Arial" pitchFamily="34" charset="0"/>
                <a:ea typeface="CIDFont+F1"/>
                <a:cs typeface="Arial" pitchFamily="34" charset="0"/>
              </a:rPr>
              <a:t> such as: </a:t>
            </a:r>
            <a:endParaRPr lang="en-US" sz="2000" dirty="0">
              <a:solidFill>
                <a:schemeClr val="tx1"/>
              </a:solidFill>
              <a:latin typeface="Arial" pitchFamily="34" charset="0"/>
              <a:ea typeface="Calibri"/>
              <a:cs typeface="Arial" pitchFamily="34" charset="0"/>
            </a:endParaRPr>
          </a:p>
          <a:p>
            <a:pPr algn="just">
              <a:spcAft>
                <a:spcPts val="0"/>
              </a:spcAft>
            </a:pPr>
            <a:r>
              <a:rPr lang="en-US" sz="2000" dirty="0" smtClean="0">
                <a:solidFill>
                  <a:srgbClr val="000000"/>
                </a:solidFill>
                <a:effectLst/>
                <a:latin typeface="Arial" pitchFamily="34" charset="0"/>
                <a:ea typeface="CIDFont+F1"/>
                <a:cs typeface="Arial" pitchFamily="34" charset="0"/>
              </a:rPr>
              <a:t>1-lifting Units.</a:t>
            </a:r>
            <a:endParaRPr lang="en-US" sz="2000" dirty="0">
              <a:solidFill>
                <a:srgbClr val="000000"/>
              </a:solidFill>
              <a:latin typeface="Arial" pitchFamily="34" charset="0"/>
              <a:ea typeface="Calibri"/>
              <a:cs typeface="Arial" pitchFamily="34" charset="0"/>
            </a:endParaRPr>
          </a:p>
          <a:p>
            <a:pPr algn="just">
              <a:spcAft>
                <a:spcPts val="0"/>
              </a:spcAft>
            </a:pPr>
            <a:r>
              <a:rPr lang="en-US" sz="2000" dirty="0" smtClean="0">
                <a:solidFill>
                  <a:srgbClr val="000000"/>
                </a:solidFill>
                <a:effectLst/>
                <a:latin typeface="Arial" pitchFamily="34" charset="0"/>
                <a:ea typeface="CIDFont+F1"/>
                <a:cs typeface="Arial" pitchFamily="34" charset="0"/>
              </a:rPr>
              <a:t>2- Field compost.</a:t>
            </a:r>
            <a:endParaRPr lang="en-US" sz="2000" dirty="0">
              <a:solidFill>
                <a:srgbClr val="000000"/>
              </a:solidFill>
              <a:latin typeface="Arial" pitchFamily="34" charset="0"/>
              <a:ea typeface="Calibri"/>
              <a:cs typeface="Arial" pitchFamily="34" charset="0"/>
            </a:endParaRPr>
          </a:p>
          <a:p>
            <a:pPr algn="just">
              <a:spcAft>
                <a:spcPts val="0"/>
              </a:spcAft>
            </a:pPr>
            <a:r>
              <a:rPr lang="en-US" sz="2000" dirty="0" smtClean="0">
                <a:solidFill>
                  <a:srgbClr val="000000"/>
                </a:solidFill>
                <a:effectLst/>
                <a:latin typeface="Arial" pitchFamily="34" charset="0"/>
                <a:ea typeface="CIDFont+F1"/>
                <a:cs typeface="Arial" pitchFamily="34" charset="0"/>
              </a:rPr>
              <a:t>3- Tunnels way.</a:t>
            </a:r>
            <a:endParaRPr lang="en-US" sz="2000" dirty="0">
              <a:solidFill>
                <a:srgbClr val="000000"/>
              </a:solidFill>
              <a:latin typeface="Arial" pitchFamily="34" charset="0"/>
              <a:ea typeface="Calibri"/>
              <a:cs typeface="Arial" pitchFamily="34" charset="0"/>
            </a:endParaRPr>
          </a:p>
          <a:p>
            <a:pPr algn="just">
              <a:spcAft>
                <a:spcPts val="0"/>
              </a:spcAft>
            </a:pPr>
            <a:r>
              <a:rPr lang="en-US" sz="2000" dirty="0" smtClean="0">
                <a:solidFill>
                  <a:srgbClr val="000000"/>
                </a:solidFill>
                <a:effectLst/>
                <a:latin typeface="Arial" pitchFamily="34" charset="0"/>
                <a:ea typeface="CIDFont+F1"/>
                <a:cs typeface="Arial" pitchFamily="34" charset="0"/>
              </a:rPr>
              <a:t>4- Rotary Unit Method.</a:t>
            </a:r>
            <a:endParaRPr lang="en-US" sz="2000" dirty="0">
              <a:solidFill>
                <a:srgbClr val="000000"/>
              </a:solidFill>
              <a:latin typeface="Arial" pitchFamily="34" charset="0"/>
              <a:ea typeface="Calibri"/>
              <a:cs typeface="Arial" pitchFamily="34" charset="0"/>
            </a:endParaRPr>
          </a:p>
          <a:p>
            <a:pPr algn="just">
              <a:spcAft>
                <a:spcPts val="0"/>
              </a:spcAft>
            </a:pPr>
            <a:r>
              <a:rPr lang="en-US" sz="2000" dirty="0" smtClean="0">
                <a:solidFill>
                  <a:srgbClr val="000000"/>
                </a:solidFill>
                <a:effectLst/>
                <a:latin typeface="Arial" pitchFamily="34" charset="0"/>
                <a:ea typeface="CIDFont+F1"/>
                <a:cs typeface="Arial" pitchFamily="34" charset="0"/>
              </a:rPr>
              <a:t>5- The piles.</a:t>
            </a:r>
            <a:endParaRPr lang="en-US" sz="2000" dirty="0">
              <a:solidFill>
                <a:srgbClr val="000000"/>
              </a:solidFill>
              <a:latin typeface="Arial" pitchFamily="34" charset="0"/>
              <a:ea typeface="Calibri"/>
              <a:cs typeface="Arial" pitchFamily="34" charset="0"/>
            </a:endParaRPr>
          </a:p>
          <a:p>
            <a:pPr marL="0" indent="0">
              <a:buNone/>
            </a:pPr>
            <a:endParaRPr lang="en-US" dirty="0" smtClean="0"/>
          </a:p>
          <a:p>
            <a:pPr marL="0" indent="0">
              <a:buNone/>
            </a:pPr>
            <a:endParaRPr lang="en-US"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3462925"/>
            <a:ext cx="3480048" cy="260459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475464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9" dur="500"/>
                                        <p:tgtEl>
                                          <p:spTgt spid="3">
                                            <p:txEl>
                                              <p:pRg st="1" end="1"/>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4" dur="500"/>
                                        <p:tgtEl>
                                          <p:spTgt spid="3">
                                            <p:txEl>
                                              <p:pRg st="2" end="2"/>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9" dur="500"/>
                                        <p:tgtEl>
                                          <p:spTgt spid="3">
                                            <p:txEl>
                                              <p:pRg st="3" end="3"/>
                                            </p:txEl>
                                          </p:spTgt>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4" dur="500"/>
                                        <p:tgtEl>
                                          <p:spTgt spid="3">
                                            <p:txEl>
                                              <p:pRg st="4" end="4"/>
                                            </p:txEl>
                                          </p:spTgt>
                                        </p:tgtEl>
                                      </p:cBhvr>
                                    </p:animEffect>
                                  </p:childTnLst>
                                </p:cTn>
                              </p:par>
                              <p:par>
                                <p:cTn id="35" presetID="53" presetClass="entr" presetSubtype="16"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nodeType="click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1000" fill="hold"/>
                                        <p:tgtEl>
                                          <p:spTgt spid="4"/>
                                        </p:tgtEl>
                                        <p:attrNameLst>
                                          <p:attrName>ppt_w</p:attrName>
                                        </p:attrNameLst>
                                      </p:cBhvr>
                                      <p:tavLst>
                                        <p:tav tm="0">
                                          <p:val>
                                            <p:fltVal val="0"/>
                                          </p:val>
                                        </p:tav>
                                        <p:tav tm="100000">
                                          <p:val>
                                            <p:strVal val="#ppt_w"/>
                                          </p:val>
                                        </p:tav>
                                      </p:tavLst>
                                    </p:anim>
                                    <p:anim calcmode="lin" valueType="num">
                                      <p:cBhvr>
                                        <p:cTn id="45" dur="1000" fill="hold"/>
                                        <p:tgtEl>
                                          <p:spTgt spid="4"/>
                                        </p:tgtEl>
                                        <p:attrNameLst>
                                          <p:attrName>ppt_h</p:attrName>
                                        </p:attrNameLst>
                                      </p:cBhvr>
                                      <p:tavLst>
                                        <p:tav tm="0">
                                          <p:val>
                                            <p:fltVal val="0"/>
                                          </p:val>
                                        </p:tav>
                                        <p:tav tm="100000">
                                          <p:val>
                                            <p:strVal val="#ppt_h"/>
                                          </p:val>
                                        </p:tav>
                                      </p:tavLst>
                                    </p:anim>
                                    <p:anim calcmode="lin" valueType="num">
                                      <p:cBhvr>
                                        <p:cTn id="46" dur="1000" fill="hold"/>
                                        <p:tgtEl>
                                          <p:spTgt spid="4"/>
                                        </p:tgtEl>
                                        <p:attrNameLst>
                                          <p:attrName>style.rotation</p:attrName>
                                        </p:attrNameLst>
                                      </p:cBhvr>
                                      <p:tavLst>
                                        <p:tav tm="0">
                                          <p:val>
                                            <p:fltVal val="90"/>
                                          </p:val>
                                        </p:tav>
                                        <p:tav tm="100000">
                                          <p:val>
                                            <p:fltVal val="0"/>
                                          </p:val>
                                        </p:tav>
                                      </p:tavLst>
                                    </p:anim>
                                    <p:animEffect transition="in" filter="fade">
                                      <p:cBhvr>
                                        <p:cTn id="4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620688"/>
            <a:ext cx="3096462" cy="901904"/>
          </a:xfrm>
        </p:spPr>
        <p:txBody>
          <a:bodyPr/>
          <a:lstStyle/>
          <a:p>
            <a:r>
              <a:rPr lang="en-US" b="1" dirty="0" smtClean="0">
                <a:solidFill>
                  <a:schemeClr val="accent5">
                    <a:lumMod val="50000"/>
                  </a:schemeClr>
                </a:solidFill>
                <a:effectLst/>
                <a:latin typeface="Times New Roman"/>
                <a:ea typeface="Calibri"/>
              </a:rPr>
              <a:t>The benefits</a:t>
            </a:r>
            <a:endParaRPr lang="en-US" b="1" dirty="0">
              <a:solidFill>
                <a:schemeClr val="accent5">
                  <a:lumMod val="50000"/>
                </a:schemeClr>
              </a:solidFill>
            </a:endParaRPr>
          </a:p>
        </p:txBody>
      </p:sp>
      <p:sp>
        <p:nvSpPr>
          <p:cNvPr id="3" name="عنصر نائب للمحتوى 2"/>
          <p:cNvSpPr>
            <a:spLocks noGrp="1"/>
          </p:cNvSpPr>
          <p:nvPr>
            <p:ph idx="1"/>
          </p:nvPr>
        </p:nvSpPr>
        <p:spPr>
          <a:xfrm>
            <a:off x="1115616" y="1700808"/>
            <a:ext cx="6777317" cy="3508977"/>
          </a:xfrm>
        </p:spPr>
        <p:txBody>
          <a:bodyPr>
            <a:normAutofit lnSpcReduction="10000"/>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It is preferable to use this method because it makes the process of making compost much easier than making it in the same agricultural area. Therefore, there is no need to take into account the ventilation and moisture in this method,</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 </a:t>
            </a:r>
            <a:endParaRPr lang="en-US" sz="2000" dirty="0">
              <a:solidFill>
                <a:srgbClr val="000000"/>
              </a:solidFill>
              <a:latin typeface="Arial" pitchFamily="34" charset="0"/>
              <a:ea typeface="Calibri"/>
              <a:cs typeface="Arial" pitchFamily="34" charset="0"/>
            </a:endParaRPr>
          </a:p>
          <a:p>
            <a:pPr marL="0" indent="0">
              <a:buNone/>
            </a:pPr>
            <a:r>
              <a:rPr lang="en-US" sz="2000" dirty="0" smtClean="0">
                <a:effectLst/>
                <a:latin typeface="Arial" pitchFamily="34" charset="0"/>
                <a:ea typeface="Calibri"/>
                <a:cs typeface="Arial" pitchFamily="34" charset="0"/>
              </a:rPr>
              <a:t> in addition to the fact that the tunnel provides the plants close to it with food as the roots of these plants make their way into the tunnel and thus these roots become more strong and able to withstand harsh conditions such as lack of food or drought Also.</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2045552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548680"/>
            <a:ext cx="3168470" cy="1008112"/>
          </a:xfrm>
        </p:spPr>
        <p:txBody>
          <a:bodyPr>
            <a:normAutofit/>
          </a:bodyPr>
          <a:lstStyle/>
          <a:p>
            <a:r>
              <a:rPr lang="en-US" b="1" dirty="0" smtClean="0">
                <a:solidFill>
                  <a:schemeClr val="accent5">
                    <a:lumMod val="50000"/>
                  </a:schemeClr>
                </a:solidFill>
                <a:effectLst/>
                <a:latin typeface="Times New Roman"/>
                <a:ea typeface="Calibri"/>
              </a:rPr>
              <a:t>Advantages</a:t>
            </a:r>
            <a:endParaRPr lang="en-US" b="1" dirty="0">
              <a:solidFill>
                <a:schemeClr val="accent5">
                  <a:lumMod val="50000"/>
                </a:schemeClr>
              </a:solidFill>
            </a:endParaRPr>
          </a:p>
        </p:txBody>
      </p:sp>
      <p:sp>
        <p:nvSpPr>
          <p:cNvPr id="3" name="عنصر نائب للمحتوى 2"/>
          <p:cNvSpPr>
            <a:spLocks noGrp="1"/>
          </p:cNvSpPr>
          <p:nvPr>
            <p:ph idx="1"/>
          </p:nvPr>
        </p:nvSpPr>
        <p:spPr>
          <a:xfrm>
            <a:off x="971600" y="1916832"/>
            <a:ext cx="6777317" cy="3508977"/>
          </a:xfrm>
        </p:spPr>
        <p:txBody>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one of the advantages of this method is that the compost is invisible and buried under a layer of soil, and this eliminates the unpleasant odors drawn with the fermentation processes.</a:t>
            </a:r>
            <a:endParaRPr lang="en-US" sz="2000" dirty="0">
              <a:solidFill>
                <a:srgbClr val="000000"/>
              </a:solidFill>
              <a:latin typeface="Arial" pitchFamily="34" charset="0"/>
              <a:ea typeface="Calibri"/>
              <a:cs typeface="Arial" pitchFamily="34" charset="0"/>
            </a:endParaRPr>
          </a:p>
          <a:p>
            <a:pPr marL="0" indent="0" algn="just">
              <a:spcAft>
                <a:spcPts val="0"/>
              </a:spcAft>
              <a:buNone/>
            </a:pPr>
            <a:endParaRPr lang="en-US" dirty="0">
              <a:solidFill>
                <a:srgbClr val="000000"/>
              </a:solidFill>
              <a:ea typeface="Calibri"/>
              <a:cs typeface="Arial"/>
            </a:endParaRPr>
          </a:p>
          <a:p>
            <a:endParaRPr lang="en-US" dirty="0"/>
          </a:p>
        </p:txBody>
      </p:sp>
    </p:spTree>
    <p:extLst>
      <p:ext uri="{BB962C8B-B14F-4D97-AF65-F5344CB8AC3E}">
        <p14:creationId xmlns:p14="http://schemas.microsoft.com/office/powerpoint/2010/main" val="408176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accent5">
                    <a:lumMod val="50000"/>
                  </a:schemeClr>
                </a:solidFill>
                <a:effectLst/>
                <a:latin typeface="Times New Roman"/>
                <a:ea typeface="Calibri"/>
              </a:rPr>
              <a:t>Uses</a:t>
            </a:r>
            <a:endParaRPr lang="en-US" b="1" dirty="0">
              <a:solidFill>
                <a:schemeClr val="accent5">
                  <a:lumMod val="50000"/>
                </a:schemeClr>
              </a:solidFill>
            </a:endParaRPr>
          </a:p>
        </p:txBody>
      </p:sp>
      <p:sp>
        <p:nvSpPr>
          <p:cNvPr id="3" name="عنصر نائب للمحتوى 2"/>
          <p:cNvSpPr>
            <a:spLocks noGrp="1"/>
          </p:cNvSpPr>
          <p:nvPr>
            <p:ph idx="1"/>
          </p:nvPr>
        </p:nvSpPr>
        <p:spPr/>
        <p:txBody>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This method is used in several cases, including the incision of tunnels next to each row of plants, so that these plants can benefit from the nutrients found in this tunnel.</a:t>
            </a:r>
            <a:endParaRPr lang="en-US" sz="2000" dirty="0">
              <a:solidFill>
                <a:srgbClr val="000000"/>
              </a:solidFill>
              <a:latin typeface="Arial" pitchFamily="34" charset="0"/>
              <a:ea typeface="Calibri"/>
              <a:cs typeface="Arial" pitchFamily="34" charset="0"/>
            </a:endParaRPr>
          </a:p>
          <a:p>
            <a:pPr marL="0" indent="0" algn="just">
              <a:spcAft>
                <a:spcPts val="0"/>
              </a:spcAft>
              <a:buNone/>
            </a:pPr>
            <a:endParaRPr lang="en-US" dirty="0">
              <a:solidFill>
                <a:srgbClr val="000000"/>
              </a:solidFill>
              <a:ea typeface="Calibri"/>
              <a:cs typeface="Arial"/>
            </a:endParaRPr>
          </a:p>
        </p:txBody>
      </p:sp>
    </p:spTree>
    <p:extLst>
      <p:ext uri="{BB962C8B-B14F-4D97-AF65-F5344CB8AC3E}">
        <p14:creationId xmlns:p14="http://schemas.microsoft.com/office/powerpoint/2010/main" val="2814856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476672"/>
            <a:ext cx="5688632" cy="854968"/>
          </a:xfrm>
        </p:spPr>
        <p:txBody>
          <a:bodyPr/>
          <a:lstStyle/>
          <a:p>
            <a:r>
              <a:rPr lang="en-US" b="1" dirty="0" smtClean="0">
                <a:solidFill>
                  <a:schemeClr val="accent5">
                    <a:lumMod val="50000"/>
                  </a:schemeClr>
                </a:solidFill>
                <a:effectLst/>
                <a:latin typeface="Times New Roman"/>
                <a:ea typeface="Calibri"/>
              </a:rPr>
              <a:t>Rotary Unit Method</a:t>
            </a:r>
            <a:endParaRPr lang="en-US" dirty="0">
              <a:solidFill>
                <a:schemeClr val="accent5">
                  <a:lumMod val="50000"/>
                </a:schemeClr>
              </a:solidFill>
            </a:endParaRPr>
          </a:p>
        </p:txBody>
      </p:sp>
      <p:sp>
        <p:nvSpPr>
          <p:cNvPr id="3" name="عنصر نائب للمحتوى 2"/>
          <p:cNvSpPr>
            <a:spLocks noGrp="1"/>
          </p:cNvSpPr>
          <p:nvPr>
            <p:ph idx="1"/>
          </p:nvPr>
        </p:nvSpPr>
        <p:spPr>
          <a:xfrm>
            <a:off x="755576" y="1412776"/>
            <a:ext cx="6840876" cy="3771781"/>
          </a:xfrm>
        </p:spPr>
        <p:txBody>
          <a:bodyPr>
            <a:normAutofit/>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This method depends mainly on the machine, which is a barrel made of polyethylene, which is the material surrounding the barrel, and its characteristics are that it provides thermal insulation.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as maintaining the temperature resulting from the fermentation process is very important, in order to speed up the process of transformation from organic matters to fertilizer that can be used. </a:t>
            </a:r>
            <a:endParaRPr lang="en-US" sz="2000" dirty="0">
              <a:solidFill>
                <a:srgbClr val="000000"/>
              </a:solidFill>
              <a:latin typeface="Arial" pitchFamily="34" charset="0"/>
              <a:ea typeface="Calibri"/>
              <a:cs typeface="Arial" pitchFamily="34" charset="0"/>
            </a:endParaRPr>
          </a:p>
          <a:p>
            <a:pPr marL="0" indent="0">
              <a:buNone/>
            </a:pPr>
            <a:endParaRPr lang="en-US"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3851920" y="4005064"/>
            <a:ext cx="4248472" cy="24482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80175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1000" fill="hold"/>
                                        <p:tgtEl>
                                          <p:spTgt spid="4"/>
                                        </p:tgtEl>
                                        <p:attrNameLst>
                                          <p:attrName>ppt_w</p:attrName>
                                        </p:attrNameLst>
                                      </p:cBhvr>
                                      <p:tavLst>
                                        <p:tav tm="0">
                                          <p:val>
                                            <p:fltVal val="0"/>
                                          </p:val>
                                        </p:tav>
                                        <p:tav tm="100000">
                                          <p:val>
                                            <p:strVal val="#ppt_w"/>
                                          </p:val>
                                        </p:tav>
                                      </p:tavLst>
                                    </p:anim>
                                    <p:anim calcmode="lin" valueType="num">
                                      <p:cBhvr>
                                        <p:cTn id="25" dur="1000" fill="hold"/>
                                        <p:tgtEl>
                                          <p:spTgt spid="4"/>
                                        </p:tgtEl>
                                        <p:attrNameLst>
                                          <p:attrName>ppt_h</p:attrName>
                                        </p:attrNameLst>
                                      </p:cBhvr>
                                      <p:tavLst>
                                        <p:tav tm="0">
                                          <p:val>
                                            <p:fltVal val="0"/>
                                          </p:val>
                                        </p:tav>
                                        <p:tav tm="100000">
                                          <p:val>
                                            <p:strVal val="#ppt_h"/>
                                          </p:val>
                                        </p:tav>
                                      </p:tavLst>
                                    </p:anim>
                                    <p:anim calcmode="lin" valueType="num">
                                      <p:cBhvr>
                                        <p:cTn id="26" dur="1000" fill="hold"/>
                                        <p:tgtEl>
                                          <p:spTgt spid="4"/>
                                        </p:tgtEl>
                                        <p:attrNameLst>
                                          <p:attrName>style.rotation</p:attrName>
                                        </p:attrNameLst>
                                      </p:cBhvr>
                                      <p:tavLst>
                                        <p:tav tm="0">
                                          <p:val>
                                            <p:fltVal val="90"/>
                                          </p:val>
                                        </p:tav>
                                        <p:tav tm="100000">
                                          <p:val>
                                            <p:fltVal val="0"/>
                                          </p:val>
                                        </p:tav>
                                      </p:tavLst>
                                    </p:anim>
                                    <p:animEffect transition="in" filter="fade">
                                      <p:cBhvr>
                                        <p:cTn id="2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71400"/>
            <a:ext cx="8229600" cy="1070992"/>
          </a:xfrm>
        </p:spPr>
        <p:txBody>
          <a:bodyPr/>
          <a:lstStyle/>
          <a:p>
            <a:r>
              <a:rPr lang="en-US" b="1" dirty="0" smtClean="0">
                <a:solidFill>
                  <a:schemeClr val="accent5">
                    <a:lumMod val="50000"/>
                  </a:schemeClr>
                </a:solidFill>
                <a:effectLst/>
                <a:latin typeface="Times New Roman"/>
                <a:ea typeface="Calibri"/>
              </a:rPr>
              <a:t>Explaining</a:t>
            </a:r>
            <a:endParaRPr lang="en-US" b="1" dirty="0">
              <a:solidFill>
                <a:schemeClr val="accent5">
                  <a:lumMod val="50000"/>
                </a:schemeClr>
              </a:solidFill>
            </a:endParaRPr>
          </a:p>
        </p:txBody>
      </p:sp>
      <p:sp>
        <p:nvSpPr>
          <p:cNvPr id="3" name="عنصر نائب للمحتوى 2"/>
          <p:cNvSpPr>
            <a:spLocks noGrp="1"/>
          </p:cNvSpPr>
          <p:nvPr>
            <p:ph idx="1"/>
          </p:nvPr>
        </p:nvSpPr>
        <p:spPr>
          <a:xfrm>
            <a:off x="539552" y="908720"/>
            <a:ext cx="8229600" cy="5688632"/>
          </a:xfrm>
        </p:spPr>
        <p:txBody>
          <a:bodyPr>
            <a:noAutofit/>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These barrels come with a capacity of 60 liters and in different colors. Each barrel contains five fins that are used in the stirring process. The degree of rotation is determined using the cracks on the surface of the barrel, which also determine the depth of material landing inside the barrel.</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leftovers, vegetables, fruits and tree leaves are placed inside it</a:t>
            </a:r>
          </a:p>
          <a:p>
            <a:pPr marL="0" indent="0" algn="just">
              <a:spcAft>
                <a:spcPts val="0"/>
              </a:spcAft>
              <a:buNone/>
            </a:pP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This barrel is able to meet the compost needs of one house, taking into account that 3 to 4 people need to fill the cylinder completely and as quickly as possible, so that the fermentation process start in the same period.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The cylinder can be filled to 80% of its capacity and you must leave enough space 20 to 30 percent of the size of the cylinder for the stirring process.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1800" dirty="0" smtClean="0">
                <a:solidFill>
                  <a:srgbClr val="000000"/>
                </a:solidFill>
                <a:effectLst/>
                <a:latin typeface="Times New Roman"/>
                <a:ea typeface="Calibri"/>
                <a:cs typeface="Arial"/>
              </a:rPr>
              <a:t> </a:t>
            </a:r>
            <a:endParaRPr lang="en-US" sz="1800" dirty="0">
              <a:solidFill>
                <a:srgbClr val="000000"/>
              </a:solidFill>
              <a:ea typeface="Calibri"/>
              <a:cs typeface="Arial"/>
            </a:endParaRPr>
          </a:p>
        </p:txBody>
      </p:sp>
    </p:spTree>
    <p:extLst>
      <p:ext uri="{BB962C8B-B14F-4D97-AF65-F5344CB8AC3E}">
        <p14:creationId xmlns:p14="http://schemas.microsoft.com/office/powerpoint/2010/main" val="893870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1043492" y="2323652"/>
            <a:ext cx="7056899" cy="3985668"/>
          </a:xfrm>
        </p:spPr>
        <p:txBody>
          <a:bodyPr>
            <a:normAutofit fontScale="92500" lnSpcReduction="10000"/>
          </a:bodyPr>
          <a:lstStyle/>
          <a:p>
            <a:pPr marL="0" lvl="0" indent="0" algn="just">
              <a:buNone/>
            </a:pPr>
            <a:r>
              <a:rPr lang="en-US" sz="2200" dirty="0">
                <a:solidFill>
                  <a:srgbClr val="000000"/>
                </a:solidFill>
                <a:latin typeface="Arial" pitchFamily="34" charset="0"/>
                <a:ea typeface="Calibri"/>
                <a:cs typeface="Arial" pitchFamily="34" charset="0"/>
              </a:rPr>
              <a:t>This method may bring fly and insects, but with good ventilation and exposure to sunlight, they cannot survive. </a:t>
            </a:r>
          </a:p>
          <a:p>
            <a:pPr marL="0" lvl="0" indent="0" algn="just">
              <a:buNone/>
            </a:pPr>
            <a:r>
              <a:rPr lang="en-US" sz="2200" dirty="0">
                <a:solidFill>
                  <a:srgbClr val="000000"/>
                </a:solidFill>
                <a:latin typeface="Arial" pitchFamily="34" charset="0"/>
                <a:ea typeface="Calibri"/>
                <a:cs typeface="Arial" pitchFamily="34" charset="0"/>
              </a:rPr>
              <a:t> </a:t>
            </a:r>
          </a:p>
          <a:p>
            <a:pPr marL="0" lvl="0" indent="0" algn="just">
              <a:buNone/>
            </a:pPr>
            <a:r>
              <a:rPr lang="en-US" sz="2200" dirty="0">
                <a:solidFill>
                  <a:srgbClr val="000000"/>
                </a:solidFill>
                <a:latin typeface="Arial" pitchFamily="34" charset="0"/>
                <a:ea typeface="Calibri"/>
                <a:cs typeface="Arial" pitchFamily="34" charset="0"/>
              </a:rPr>
              <a:t>And to carry out the fermentation process, the barrel is well rotated using the grooves inside it, and thus we get a good fermentation because the ingredients were mixed well and an appropriate distribution of moisture. </a:t>
            </a:r>
            <a:endParaRPr lang="en-US" sz="2200" dirty="0" smtClean="0">
              <a:solidFill>
                <a:srgbClr val="000000"/>
              </a:solidFill>
              <a:latin typeface="Arial" pitchFamily="34" charset="0"/>
              <a:ea typeface="Calibri"/>
              <a:cs typeface="Arial" pitchFamily="34" charset="0"/>
            </a:endParaRPr>
          </a:p>
          <a:p>
            <a:pPr marL="0" lvl="0" indent="0">
              <a:buNone/>
            </a:pPr>
            <a:r>
              <a:rPr lang="en-US" sz="2200" dirty="0">
                <a:solidFill>
                  <a:srgbClr val="000000"/>
                </a:solidFill>
                <a:latin typeface="Arial" pitchFamily="34" charset="0"/>
                <a:ea typeface="Calibri"/>
                <a:cs typeface="Arial" pitchFamily="34" charset="0"/>
              </a:rPr>
              <a:t>In addition, the process of stirring helps to support the bacteria with each other and this leads to their multiplication and be in equal proportions throughout the barrel. </a:t>
            </a:r>
            <a:br>
              <a:rPr lang="en-US" sz="2200" dirty="0">
                <a:solidFill>
                  <a:srgbClr val="000000"/>
                </a:solidFill>
                <a:latin typeface="Arial" pitchFamily="34" charset="0"/>
                <a:ea typeface="Calibri"/>
                <a:cs typeface="Arial" pitchFamily="34" charset="0"/>
              </a:rPr>
            </a:br>
            <a:r>
              <a:rPr lang="en-US" sz="2200" dirty="0">
                <a:solidFill>
                  <a:srgbClr val="000000"/>
                </a:solidFill>
                <a:latin typeface="Arial" pitchFamily="34" charset="0"/>
                <a:ea typeface="Calibri"/>
                <a:cs typeface="Arial" pitchFamily="34" charset="0"/>
              </a:rPr>
              <a:t>After a month of continuous stirring, a pleasant smell begins to emerge from the barrel.</a:t>
            </a:r>
            <a:br>
              <a:rPr lang="en-US" sz="2200" dirty="0">
                <a:solidFill>
                  <a:srgbClr val="000000"/>
                </a:solidFill>
                <a:latin typeface="Arial" pitchFamily="34" charset="0"/>
                <a:ea typeface="Calibri"/>
                <a:cs typeface="Arial" pitchFamily="34" charset="0"/>
              </a:rPr>
            </a:br>
            <a:endParaRPr lang="en-US" sz="2200" dirty="0">
              <a:solidFill>
                <a:srgbClr val="000000"/>
              </a:solidFill>
              <a:latin typeface="Arial" pitchFamily="34" charset="0"/>
              <a:ea typeface="Calibri"/>
              <a:cs typeface="Arial" pitchFamily="34" charset="0"/>
            </a:endParaRPr>
          </a:p>
          <a:p>
            <a:endParaRPr lang="en-US" dirty="0"/>
          </a:p>
        </p:txBody>
      </p:sp>
    </p:spTree>
    <p:extLst>
      <p:ext uri="{BB962C8B-B14F-4D97-AF65-F5344CB8AC3E}">
        <p14:creationId xmlns:p14="http://schemas.microsoft.com/office/powerpoint/2010/main" val="275168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052736"/>
            <a:ext cx="8229600" cy="6466730"/>
          </a:xfrm>
        </p:spPr>
        <p:txBody>
          <a:bodyPr>
            <a:normAutofit fontScale="90000"/>
          </a:bodyPr>
          <a:lstStyle/>
          <a:p>
            <a:pPr algn="l">
              <a:spcAft>
                <a:spcPts val="0"/>
              </a:spcAft>
            </a:pPr>
            <a:r>
              <a:rPr lang="en-US" sz="2200" dirty="0" smtClean="0">
                <a:solidFill>
                  <a:srgbClr val="000000"/>
                </a:solidFill>
                <a:effectLst/>
                <a:latin typeface="Arial" pitchFamily="34" charset="0"/>
                <a:ea typeface="Calibri"/>
                <a:cs typeface="Arial" pitchFamily="34" charset="0"/>
              </a:rPr>
              <a:t>The pleasant smell needs 9 weeks to start appearing, but an accelerator can be added to the fermentation process, which is microbial cells that multiply quickly and work to decompose organic matters very fast, and thus we can get a period of 3 to 4 weeks.</a:t>
            </a:r>
            <a:r>
              <a:rPr lang="en-US" sz="2200" dirty="0">
                <a:solidFill>
                  <a:srgbClr val="000000"/>
                </a:solidFill>
                <a:latin typeface="Arial" pitchFamily="34" charset="0"/>
                <a:ea typeface="Calibri"/>
                <a:cs typeface="Arial" pitchFamily="34" charset="0"/>
              </a:rPr>
              <a:t/>
            </a:r>
            <a:br>
              <a:rPr lang="en-US" sz="2200" dirty="0">
                <a:solidFill>
                  <a:srgbClr val="000000"/>
                </a:solidFill>
                <a:latin typeface="Arial" pitchFamily="34" charset="0"/>
                <a:ea typeface="Calibri"/>
                <a:cs typeface="Arial" pitchFamily="34" charset="0"/>
              </a:rPr>
            </a:br>
            <a:r>
              <a:rPr lang="en-US" sz="2200" dirty="0" smtClean="0">
                <a:solidFill>
                  <a:srgbClr val="000000"/>
                </a:solidFill>
                <a:effectLst/>
                <a:latin typeface="Arial" pitchFamily="34" charset="0"/>
                <a:ea typeface="Calibri"/>
                <a:cs typeface="Arial" pitchFamily="34" charset="0"/>
              </a:rPr>
              <a:t> To get rid of the unpleasant odor from the presence of holes in the barrel that work to strengthen and get rid of anaerobic microbes, if any.</a:t>
            </a:r>
            <a:r>
              <a:rPr lang="en-US" sz="2200" dirty="0" smtClean="0">
                <a:solidFill>
                  <a:srgbClr val="000000"/>
                </a:solidFill>
                <a:latin typeface="Arial" pitchFamily="34" charset="0"/>
                <a:ea typeface="Calibri"/>
                <a:cs typeface="Arial" pitchFamily="34" charset="0"/>
              </a:rPr>
              <a:t/>
            </a:r>
            <a:br>
              <a:rPr lang="en-US" sz="2200" dirty="0" smtClean="0">
                <a:solidFill>
                  <a:srgbClr val="000000"/>
                </a:solidFill>
                <a:latin typeface="Arial" pitchFamily="34" charset="0"/>
                <a:ea typeface="Calibri"/>
                <a:cs typeface="Arial" pitchFamily="34" charset="0"/>
              </a:rPr>
            </a:br>
            <a:r>
              <a:rPr lang="en-US" sz="2200" dirty="0">
                <a:solidFill>
                  <a:srgbClr val="000000"/>
                </a:solidFill>
                <a:latin typeface="Arial" pitchFamily="34" charset="0"/>
                <a:ea typeface="Calibri"/>
                <a:cs typeface="Arial" pitchFamily="34" charset="0"/>
              </a:rPr>
              <a:t/>
            </a:r>
            <a:br>
              <a:rPr lang="en-US" sz="2200" dirty="0">
                <a:solidFill>
                  <a:srgbClr val="000000"/>
                </a:solidFill>
                <a:latin typeface="Arial" pitchFamily="34" charset="0"/>
                <a:ea typeface="Calibri"/>
                <a:cs typeface="Arial" pitchFamily="34" charset="0"/>
              </a:rPr>
            </a:br>
            <a:r>
              <a:rPr lang="en-US" sz="2200" dirty="0" smtClean="0">
                <a:solidFill>
                  <a:srgbClr val="000000"/>
                </a:solidFill>
                <a:effectLst/>
                <a:latin typeface="Arial" pitchFamily="34" charset="0"/>
                <a:ea typeface="Calibri"/>
                <a:cs typeface="Arial" pitchFamily="34" charset="0"/>
              </a:rPr>
              <a:t> The barrel is raised on a 1.5-foot stand to avoid rodents, but small holes on the wall of the barrel may allow entry to small ants. In the event that the barrel is exposed to rain, the small opening does not affect the fermentation process much, because the increase in the amount of water entering from these small openings into the mixture is almost negligible. However, it is preferable that the barrel be in a closed place.</a:t>
            </a:r>
            <a:r>
              <a:rPr lang="en-US" dirty="0">
                <a:solidFill>
                  <a:srgbClr val="000000"/>
                </a:solidFill>
                <a:latin typeface="Arial" pitchFamily="34" charset="0"/>
                <a:ea typeface="Calibri"/>
                <a:cs typeface="Arial" pitchFamily="34" charset="0"/>
              </a:rPr>
              <a:t/>
            </a:r>
            <a:br>
              <a:rPr lang="en-US" dirty="0">
                <a:solidFill>
                  <a:srgbClr val="000000"/>
                </a:solidFill>
                <a:latin typeface="Arial" pitchFamily="34" charset="0"/>
                <a:ea typeface="Calibri"/>
                <a:cs typeface="Arial" pitchFamily="34" charset="0"/>
              </a:rPr>
            </a:br>
            <a:r>
              <a:rPr lang="en-US" dirty="0" smtClean="0">
                <a:solidFill>
                  <a:srgbClr val="000000"/>
                </a:solidFill>
                <a:effectLst/>
                <a:latin typeface="Arial" pitchFamily="34" charset="0"/>
                <a:ea typeface="Calibri"/>
                <a:cs typeface="Arial" pitchFamily="34" charset="0"/>
              </a:rPr>
              <a:t> </a:t>
            </a:r>
            <a:r>
              <a:rPr lang="en-US" dirty="0">
                <a:solidFill>
                  <a:srgbClr val="000000"/>
                </a:solidFill>
                <a:latin typeface="Arial" pitchFamily="34" charset="0"/>
                <a:ea typeface="Calibri"/>
                <a:cs typeface="Arial" pitchFamily="34" charset="0"/>
              </a:rPr>
              <a:t/>
            </a:r>
            <a:br>
              <a:rPr lang="en-US" dirty="0">
                <a:solidFill>
                  <a:srgbClr val="000000"/>
                </a:solidFill>
                <a:latin typeface="Arial" pitchFamily="34" charset="0"/>
                <a:ea typeface="Calibri"/>
                <a:cs typeface="Arial" pitchFamily="34" charset="0"/>
              </a:rPr>
            </a:br>
            <a:r>
              <a:rPr lang="en-US" dirty="0" smtClean="0">
                <a:solidFill>
                  <a:srgbClr val="000000"/>
                </a:solidFill>
                <a:effectLst/>
                <a:latin typeface="Times New Roman"/>
                <a:ea typeface="Calibri"/>
                <a:cs typeface="Arial"/>
              </a:rPr>
              <a:t> </a:t>
            </a:r>
            <a:r>
              <a:rPr lang="en-US" dirty="0">
                <a:solidFill>
                  <a:srgbClr val="000000"/>
                </a:solidFill>
                <a:ea typeface="Calibri"/>
                <a:cs typeface="Arial"/>
              </a:rPr>
              <a:t/>
            </a:r>
            <a:br>
              <a:rPr lang="en-US" dirty="0">
                <a:solidFill>
                  <a:srgbClr val="000000"/>
                </a:solidFill>
                <a:ea typeface="Calibri"/>
                <a:cs typeface="Arial"/>
              </a:rPr>
            </a:br>
            <a:endParaRPr lang="en-US" dirty="0"/>
          </a:p>
        </p:txBody>
      </p:sp>
    </p:spTree>
    <p:extLst>
      <p:ext uri="{BB962C8B-B14F-4D97-AF65-F5344CB8AC3E}">
        <p14:creationId xmlns:p14="http://schemas.microsoft.com/office/powerpoint/2010/main" val="2116974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548680"/>
            <a:ext cx="7024744" cy="1287016"/>
          </a:xfrm>
        </p:spPr>
        <p:txBody>
          <a:bodyPr/>
          <a:lstStyle/>
          <a:p>
            <a:r>
              <a:rPr lang="en-US" b="1" dirty="0" smtClean="0">
                <a:solidFill>
                  <a:schemeClr val="accent5">
                    <a:lumMod val="50000"/>
                  </a:schemeClr>
                </a:solidFill>
                <a:effectLst/>
                <a:latin typeface="Times New Roman"/>
                <a:ea typeface="Calibri"/>
              </a:rPr>
              <a:t>Advantages</a:t>
            </a:r>
            <a:endParaRPr lang="en-US" b="1" dirty="0">
              <a:solidFill>
                <a:schemeClr val="accent5">
                  <a:lumMod val="50000"/>
                </a:schemeClr>
              </a:solidFill>
            </a:endParaRPr>
          </a:p>
        </p:txBody>
      </p:sp>
      <p:sp>
        <p:nvSpPr>
          <p:cNvPr id="3" name="عنصر نائب للمحتوى 2"/>
          <p:cNvSpPr>
            <a:spLocks noGrp="1"/>
          </p:cNvSpPr>
          <p:nvPr>
            <p:ph idx="1"/>
          </p:nvPr>
        </p:nvSpPr>
        <p:spPr/>
        <p:txBody>
          <a:bodyPr>
            <a:normAutofit/>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One of the advantages of this method is that it can be used at home and supply the barrel with waste products from the house to produce compost,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and the waste can be collected inside it for long periods, and thus we get compost for a short period if we follow the correct steps and use the accelerator on the fermentation process.</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 </a:t>
            </a:r>
            <a:endParaRPr lang="en-US" sz="2000" dirty="0">
              <a:solidFill>
                <a:srgbClr val="000000"/>
              </a:solidFill>
              <a:latin typeface="Arial" pitchFamily="34" charset="0"/>
              <a:ea typeface="Calibri"/>
              <a:cs typeface="Arial" pitchFamily="34" charset="0"/>
            </a:endParaRPr>
          </a:p>
        </p:txBody>
      </p:sp>
    </p:spTree>
    <p:extLst>
      <p:ext uri="{BB962C8B-B14F-4D97-AF65-F5344CB8AC3E}">
        <p14:creationId xmlns:p14="http://schemas.microsoft.com/office/powerpoint/2010/main" val="3964171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accent5">
                    <a:lumMod val="50000"/>
                  </a:schemeClr>
                </a:solidFill>
                <a:effectLst/>
                <a:latin typeface="Times New Roman"/>
                <a:ea typeface="Calibri"/>
              </a:rPr>
              <a:t>The piles</a:t>
            </a:r>
            <a:endParaRPr lang="en-US" dirty="0">
              <a:solidFill>
                <a:schemeClr val="accent5">
                  <a:lumMod val="50000"/>
                </a:schemeClr>
              </a:solidFill>
            </a:endParaRPr>
          </a:p>
        </p:txBody>
      </p:sp>
      <p:sp>
        <p:nvSpPr>
          <p:cNvPr id="3" name="عنصر نائب للمحتوى 2"/>
          <p:cNvSpPr>
            <a:spLocks noGrp="1"/>
          </p:cNvSpPr>
          <p:nvPr>
            <p:ph idx="1"/>
          </p:nvPr>
        </p:nvSpPr>
        <p:spPr/>
        <p:txBody>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This method is very suitable for the production of compost in large quantities, where animal waste is piled up in the form of scattered piles.</a:t>
            </a:r>
            <a:endParaRPr lang="en-US" sz="2000" dirty="0">
              <a:solidFill>
                <a:srgbClr val="000000"/>
              </a:solidFill>
              <a:latin typeface="Arial" pitchFamily="34" charset="0"/>
              <a:ea typeface="Calibri"/>
              <a:cs typeface="Arial" pitchFamily="34" charset="0"/>
            </a:endParaRPr>
          </a:p>
          <a:p>
            <a:pPr marL="0" indent="0" algn="just">
              <a:spcAft>
                <a:spcPts val="0"/>
              </a:spcAft>
              <a:buNone/>
            </a:pPr>
            <a:endParaRPr lang="en-US" dirty="0">
              <a:solidFill>
                <a:srgbClr val="000000"/>
              </a:solidFill>
              <a:ea typeface="Calibri"/>
              <a:cs typeface="Arial"/>
            </a:endParaRPr>
          </a:p>
          <a:p>
            <a:pPr marL="0" indent="0">
              <a:buNone/>
            </a:pPr>
            <a:endParaRPr lang="en-US"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3923928" y="3284984"/>
            <a:ext cx="4308475" cy="289687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180184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60648"/>
            <a:ext cx="8229600" cy="1143000"/>
          </a:xfrm>
        </p:spPr>
        <p:txBody>
          <a:bodyPr/>
          <a:lstStyle/>
          <a:p>
            <a:r>
              <a:rPr lang="en-US" b="1" dirty="0" smtClean="0">
                <a:solidFill>
                  <a:schemeClr val="accent5">
                    <a:lumMod val="50000"/>
                  </a:schemeClr>
                </a:solidFill>
                <a:effectLst/>
                <a:latin typeface="Times New Roman"/>
                <a:ea typeface="Calibri"/>
              </a:rPr>
              <a:t>Explaining</a:t>
            </a:r>
            <a:endParaRPr lang="en-US" b="1" dirty="0">
              <a:solidFill>
                <a:schemeClr val="accent5">
                  <a:lumMod val="50000"/>
                </a:schemeClr>
              </a:solidFill>
            </a:endParaRPr>
          </a:p>
        </p:txBody>
      </p:sp>
      <p:sp>
        <p:nvSpPr>
          <p:cNvPr id="3" name="عنصر نائب للمحتوى 2"/>
          <p:cNvSpPr>
            <a:spLocks noGrp="1"/>
          </p:cNvSpPr>
          <p:nvPr>
            <p:ph idx="1"/>
          </p:nvPr>
        </p:nvSpPr>
        <p:spPr>
          <a:xfrm>
            <a:off x="467544" y="1700808"/>
            <a:ext cx="8229600" cy="5040560"/>
          </a:xfrm>
        </p:spPr>
        <p:txBody>
          <a:bodyPr>
            <a:noAutofit/>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Taking into account the presence of pores to ventilate and increase the level of oxygen and mix between hot and cold areas inside the heap</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And the temperature is monitored and recorded inside the heaps to find the right time to turn the heap every time, thus speeding up the process of obtaining the compost.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There are machines specialized in the stirring process, which are very large, 4 feet wide and 12 feet high. This machine slowly advances towards the piles, and it is equipped with paddles that work to overturn the layers saturated with oxygen into the pile. And take out the layers that are not saturated with oxygen to the outside. </a:t>
            </a:r>
            <a:endParaRPr lang="en-US" sz="2000" dirty="0">
              <a:solidFill>
                <a:srgbClr val="000000"/>
              </a:solidFill>
              <a:latin typeface="Arial" pitchFamily="34" charset="0"/>
              <a:ea typeface="Calibri"/>
              <a:cs typeface="Arial" pitchFamily="34" charset="0"/>
            </a:endParaRPr>
          </a:p>
          <a:p>
            <a:pPr marL="0" indent="0" algn="just">
              <a:spcAft>
                <a:spcPts val="0"/>
              </a:spcAft>
              <a:buNone/>
            </a:pPr>
            <a:r>
              <a:rPr lang="en-US" sz="2000" dirty="0" smtClean="0">
                <a:solidFill>
                  <a:srgbClr val="000000"/>
                </a:solidFill>
                <a:effectLst/>
                <a:latin typeface="Arial" pitchFamily="34" charset="0"/>
                <a:ea typeface="Calibri"/>
                <a:cs typeface="Arial" pitchFamily="34" charset="0"/>
              </a:rPr>
              <a:t> </a:t>
            </a:r>
            <a:endParaRPr lang="en-US" sz="2000" dirty="0">
              <a:solidFill>
                <a:srgbClr val="000000"/>
              </a:solidFill>
              <a:latin typeface="Arial" pitchFamily="34" charset="0"/>
              <a:ea typeface="Calibri"/>
              <a:cs typeface="Arial" pitchFamily="34" charset="0"/>
            </a:endParaRPr>
          </a:p>
        </p:txBody>
      </p:sp>
    </p:spTree>
    <p:extLst>
      <p:ext uri="{BB962C8B-B14F-4D97-AF65-F5344CB8AC3E}">
        <p14:creationId xmlns:p14="http://schemas.microsoft.com/office/powerpoint/2010/main" val="2072223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accent5">
                    <a:lumMod val="50000"/>
                  </a:schemeClr>
                </a:solidFill>
              </a:rPr>
              <a:t> </a:t>
            </a:r>
            <a:r>
              <a:rPr lang="en-US" b="1" dirty="0" smtClean="0">
                <a:solidFill>
                  <a:schemeClr val="accent5">
                    <a:lumMod val="50000"/>
                  </a:schemeClr>
                </a:solidFill>
                <a:latin typeface="Times New Roman" pitchFamily="18" charset="0"/>
                <a:cs typeface="Times New Roman" pitchFamily="18" charset="0"/>
              </a:rPr>
              <a:t>Project description</a:t>
            </a:r>
            <a:endParaRPr lang="en-US" b="1" dirty="0">
              <a:solidFill>
                <a:schemeClr val="accent5">
                  <a:lumMod val="50000"/>
                </a:schemeClr>
              </a:solidFill>
              <a:latin typeface="Times New Roman" pitchFamily="18" charset="0"/>
              <a:cs typeface="Times New Roman" pitchFamily="18" charset="0"/>
            </a:endParaRPr>
          </a:p>
        </p:txBody>
      </p:sp>
      <p:sp>
        <p:nvSpPr>
          <p:cNvPr id="3" name="عنصر نائب للمحتوى 2"/>
          <p:cNvSpPr>
            <a:spLocks noGrp="1"/>
          </p:cNvSpPr>
          <p:nvPr>
            <p:ph idx="1"/>
          </p:nvPr>
        </p:nvSpPr>
        <p:spPr/>
        <p:txBody>
          <a:bodyPr>
            <a:normAutofit/>
          </a:bodyPr>
          <a:lstStyle/>
          <a:p>
            <a:r>
              <a:rPr lang="en-US" sz="2000" dirty="0" smtClean="0">
                <a:solidFill>
                  <a:schemeClr val="tx1"/>
                </a:solidFill>
                <a:latin typeface="Arial" pitchFamily="34" charset="0"/>
                <a:cs typeface="Arial" pitchFamily="34" charset="0"/>
              </a:rPr>
              <a:t>After several studies that we have conducted to study organic fertilizers. These studies included several areas in the West Bank and also included places where compost is manufactured. Through these studies, the methods in which compost is manufactured were known, in addition to collecting observations from farmers on one hand and manufacturers on the other.</a:t>
            </a:r>
            <a:endParaRPr lang="en-US" sz="20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15295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pPr marL="0" lvl="0" indent="0" algn="just">
              <a:buNone/>
            </a:pPr>
            <a:r>
              <a:rPr lang="en-US" sz="2000" dirty="0">
                <a:solidFill>
                  <a:srgbClr val="000000"/>
                </a:solidFill>
                <a:latin typeface="Arial" pitchFamily="34" charset="0"/>
                <a:ea typeface="Calibri"/>
                <a:cs typeface="Arial" pitchFamily="34" charset="0"/>
              </a:rPr>
              <a:t>And the humidity inside the heap ranges from 50 to 60 percent.</a:t>
            </a:r>
          </a:p>
          <a:p>
            <a:pPr marL="0" lvl="0" indent="0" algn="just">
              <a:buNone/>
            </a:pPr>
            <a:r>
              <a:rPr lang="en-US" sz="2000" dirty="0">
                <a:solidFill>
                  <a:srgbClr val="000000"/>
                </a:solidFill>
                <a:latin typeface="Arial" pitchFamily="34" charset="0"/>
                <a:ea typeface="Calibri"/>
                <a:cs typeface="Arial" pitchFamily="34" charset="0"/>
              </a:rPr>
              <a:t> </a:t>
            </a:r>
          </a:p>
          <a:p>
            <a:pPr marL="0" lvl="0" indent="0" algn="just">
              <a:buNone/>
            </a:pPr>
            <a:r>
              <a:rPr lang="en-US" sz="2000" dirty="0">
                <a:solidFill>
                  <a:srgbClr val="000000"/>
                </a:solidFill>
                <a:latin typeface="Arial" pitchFamily="34" charset="0"/>
                <a:ea typeface="Calibri"/>
                <a:cs typeface="Arial" pitchFamily="34" charset="0"/>
              </a:rPr>
              <a:t>The manufacturing process lasts from 3 to 4 months, and the temperature reaches 25 to 75 degrees Celsius Where the duration of the first month and a half there is no permanent movement of the heap and then turned over once every one week and spray it with water, and in some cases it is not sprayed</a:t>
            </a:r>
          </a:p>
          <a:p>
            <a:pPr marL="0" lvl="0" indent="0" algn="just">
              <a:buNone/>
            </a:pPr>
            <a:r>
              <a:rPr lang="en-US" sz="1800" dirty="0">
                <a:solidFill>
                  <a:srgbClr val="000000"/>
                </a:solidFill>
                <a:latin typeface="Times New Roman"/>
                <a:ea typeface="Calibri"/>
                <a:cs typeface="Arial"/>
              </a:rPr>
              <a:t> </a:t>
            </a:r>
            <a:endParaRPr lang="en-US" sz="1800" dirty="0">
              <a:solidFill>
                <a:srgbClr val="000000"/>
              </a:solidFill>
              <a:ea typeface="Calibri"/>
              <a:cs typeface="Arial"/>
            </a:endParaRPr>
          </a:p>
          <a:p>
            <a:pPr marL="0" indent="0">
              <a:buNone/>
            </a:pPr>
            <a:endParaRPr lang="en-US" dirty="0"/>
          </a:p>
        </p:txBody>
      </p:sp>
    </p:spTree>
    <p:extLst>
      <p:ext uri="{BB962C8B-B14F-4D97-AF65-F5344CB8AC3E}">
        <p14:creationId xmlns:p14="http://schemas.microsoft.com/office/powerpoint/2010/main" val="3870845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accent5">
                    <a:lumMod val="50000"/>
                  </a:schemeClr>
                </a:solidFill>
                <a:effectLst/>
                <a:latin typeface="Times New Roman"/>
                <a:ea typeface="Calibri"/>
              </a:rPr>
              <a:t>Disadvantages</a:t>
            </a:r>
            <a:endParaRPr lang="en-US" b="1" dirty="0">
              <a:solidFill>
                <a:schemeClr val="accent5">
                  <a:lumMod val="50000"/>
                </a:schemeClr>
              </a:solidFill>
            </a:endParaRPr>
          </a:p>
        </p:txBody>
      </p:sp>
      <p:sp>
        <p:nvSpPr>
          <p:cNvPr id="3" name="عنصر نائب للمحتوى 2"/>
          <p:cNvSpPr>
            <a:spLocks noGrp="1"/>
          </p:cNvSpPr>
          <p:nvPr>
            <p:ph idx="1"/>
          </p:nvPr>
        </p:nvSpPr>
        <p:spPr/>
        <p:txBody>
          <a:bodyPr>
            <a:normAutofit/>
          </a:bodyPr>
          <a:lstStyle/>
          <a:p>
            <a:pPr marL="0" indent="0" algn="just">
              <a:spcAft>
                <a:spcPts val="0"/>
              </a:spcAft>
              <a:buNone/>
            </a:pPr>
            <a:r>
              <a:rPr lang="en-US" sz="2000" dirty="0" smtClean="0">
                <a:solidFill>
                  <a:srgbClr val="000000"/>
                </a:solidFill>
                <a:effectLst/>
                <a:latin typeface="Arial" pitchFamily="34" charset="0"/>
                <a:ea typeface="Calibri"/>
                <a:cs typeface="Arial" pitchFamily="34" charset="0"/>
              </a:rPr>
              <a:t>Because this method is used in open areas, it is more vulnerable than others to the unpleasant smell. In addition to unpleasant odors, it brings rodents and insects, and this is one of its disadvantages</a:t>
            </a:r>
            <a:endParaRPr lang="en-US" sz="2000" dirty="0">
              <a:solidFill>
                <a:srgbClr val="000000"/>
              </a:solidFill>
              <a:latin typeface="Arial" pitchFamily="34" charset="0"/>
              <a:ea typeface="Calibri"/>
              <a:cs typeface="Arial" pitchFamily="34" charset="0"/>
            </a:endParaRPr>
          </a:p>
          <a:p>
            <a:pPr marL="0" indent="0" algn="just">
              <a:spcAft>
                <a:spcPts val="0"/>
              </a:spcAft>
              <a:buNone/>
            </a:pPr>
            <a:endParaRPr lang="en-US" sz="2000" dirty="0">
              <a:solidFill>
                <a:srgbClr val="000000"/>
              </a:solidFill>
              <a:latin typeface="Arial" pitchFamily="34" charset="0"/>
              <a:ea typeface="Calibri"/>
              <a:cs typeface="Arial" pitchFamily="34" charset="0"/>
            </a:endParaRPr>
          </a:p>
        </p:txBody>
      </p:sp>
    </p:spTree>
    <p:extLst>
      <p:ext uri="{BB962C8B-B14F-4D97-AF65-F5344CB8AC3E}">
        <p14:creationId xmlns:p14="http://schemas.microsoft.com/office/powerpoint/2010/main" val="115965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400" b="1" dirty="0" smtClean="0">
                <a:solidFill>
                  <a:schemeClr val="accent5">
                    <a:lumMod val="50000"/>
                  </a:schemeClr>
                </a:solidFill>
                <a:effectLst/>
                <a:latin typeface="Times New Roman"/>
                <a:ea typeface="Calibri"/>
              </a:rPr>
              <a:t>The difference between the five methods in terms of Place of manufacture</a:t>
            </a:r>
            <a:endParaRPr lang="en-US" sz="2400" b="1" dirty="0">
              <a:solidFill>
                <a:schemeClr val="accent5">
                  <a:lumMod val="5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768168920"/>
              </p:ext>
            </p:extLst>
          </p:nvPr>
        </p:nvGraphicFramePr>
        <p:xfrm>
          <a:off x="971600" y="2276872"/>
          <a:ext cx="7144836" cy="3516325"/>
        </p:xfrm>
        <a:graphic>
          <a:graphicData uri="http://schemas.openxmlformats.org/drawingml/2006/table">
            <a:tbl>
              <a:tblPr firstRow="1" firstCol="1" bandRow="1"/>
              <a:tblGrid>
                <a:gridCol w="1190806"/>
                <a:gridCol w="1190806"/>
                <a:gridCol w="1190806"/>
                <a:gridCol w="1190806"/>
                <a:gridCol w="1190806"/>
                <a:gridCol w="1190806"/>
              </a:tblGrid>
              <a:tr h="742645">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Lifting units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Field compost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Tunnels method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Rotating units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Piles method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4638">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Place of manufacture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a:solidFill>
                            <a:srgbClr val="000000"/>
                          </a:solidFill>
                          <a:effectLst/>
                          <a:latin typeface="Arial" pitchFamily="34" charset="0"/>
                          <a:ea typeface="Calibri"/>
                          <a:cs typeface="Arial" pitchFamily="34" charset="0"/>
                        </a:rPr>
                        <a:t>Inside the house or anywhere</a:t>
                      </a:r>
                    </a:p>
                    <a:p>
                      <a:pPr algn="just">
                        <a:spcAft>
                          <a:spcPts val="0"/>
                        </a:spcAft>
                        <a:tabLst>
                          <a:tab pos="577850" algn="l"/>
                        </a:tabLst>
                      </a:pPr>
                      <a:r>
                        <a:rPr lang="en-US" sz="1400">
                          <a:solidFill>
                            <a:srgbClr val="000000"/>
                          </a:solidFill>
                          <a:effectLst/>
                          <a:latin typeface="Arial" pitchFamily="34" charset="0"/>
                          <a:ea typeface="Calibri"/>
                          <a:cs typeface="Arial"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Piles of tree leaves are made in the same place after being cut.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It is manufactured in the place of cultivation or in remote places.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Polyethylene barrels are used in the place of cultivation or any nearby place, and they can be made at home and use only the waste of the house.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Animal waste is collected in the form of piles in agricultural areas or in places close to them.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81395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7024744" cy="1143000"/>
          </a:xfrm>
        </p:spPr>
        <p:txBody>
          <a:bodyPr>
            <a:normAutofit/>
          </a:bodyPr>
          <a:lstStyle/>
          <a:p>
            <a:r>
              <a:rPr lang="en-US" sz="2400" b="1" dirty="0" smtClean="0">
                <a:solidFill>
                  <a:schemeClr val="accent5">
                    <a:lumMod val="50000"/>
                  </a:schemeClr>
                </a:solidFill>
                <a:effectLst/>
                <a:latin typeface="Times New Roman"/>
                <a:ea typeface="Calibri"/>
              </a:rPr>
              <a:t>The difference between the five methods in terms of costs</a:t>
            </a:r>
            <a:endParaRPr lang="en-US" sz="2400" b="1" dirty="0">
              <a:solidFill>
                <a:schemeClr val="accent5">
                  <a:lumMod val="5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635044886"/>
              </p:ext>
            </p:extLst>
          </p:nvPr>
        </p:nvGraphicFramePr>
        <p:xfrm>
          <a:off x="1403650" y="1124744"/>
          <a:ext cx="6912768" cy="5733256"/>
        </p:xfrm>
        <a:graphic>
          <a:graphicData uri="http://schemas.openxmlformats.org/drawingml/2006/table">
            <a:tbl>
              <a:tblPr firstRow="1" firstCol="1" bandRow="1"/>
              <a:tblGrid>
                <a:gridCol w="1152128"/>
                <a:gridCol w="1152128"/>
                <a:gridCol w="1152128"/>
                <a:gridCol w="1152128"/>
                <a:gridCol w="1152128"/>
                <a:gridCol w="1152128"/>
              </a:tblGrid>
              <a:tr h="458660">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Lifting units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Field compost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Tunnels method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Rotating units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Piles method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4596">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Costs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The cost is very low. The required waste can be obtained from leftovers, vegetables, tree leaves and organic waste.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They are considered the least expensive than other methods and the least cost of transportation. They are not considered expensive at all because the trees and their leaves are cut in the same place and placed in the form of a piles or pyramids of compost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This method has proven to be effective and low in cost, especially if it is used in places close to agricultural land, but it needs equipment and machinery to dig the tunnel, but this requires a lot of effort and time.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The use of this method is rather expensive because it requires the presence of barrels made of polyethylene to provide the thermal insulation property.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This method requires time and effort, but it is considered relatively cheap.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5929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404664"/>
            <a:ext cx="7024744" cy="1143000"/>
          </a:xfrm>
        </p:spPr>
        <p:txBody>
          <a:bodyPr>
            <a:normAutofit/>
          </a:bodyPr>
          <a:lstStyle/>
          <a:p>
            <a:r>
              <a:rPr lang="en-US" sz="2400" b="1" dirty="0" smtClean="0">
                <a:solidFill>
                  <a:schemeClr val="accent5">
                    <a:lumMod val="50000"/>
                  </a:schemeClr>
                </a:solidFill>
                <a:effectLst/>
                <a:latin typeface="Times New Roman"/>
                <a:ea typeface="Calibri"/>
              </a:rPr>
              <a:t>The difference between the five methods in terms of Sources</a:t>
            </a:r>
            <a:endParaRPr lang="en-US" sz="2400" b="1" dirty="0">
              <a:solidFill>
                <a:schemeClr val="accent5">
                  <a:lumMod val="5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099701801"/>
              </p:ext>
            </p:extLst>
          </p:nvPr>
        </p:nvGraphicFramePr>
        <p:xfrm>
          <a:off x="1259634" y="1844824"/>
          <a:ext cx="7128792" cy="4046057"/>
        </p:xfrm>
        <a:graphic>
          <a:graphicData uri="http://schemas.openxmlformats.org/drawingml/2006/table">
            <a:tbl>
              <a:tblPr firstRow="1" firstCol="1" bandRow="1"/>
              <a:tblGrid>
                <a:gridCol w="1188132"/>
                <a:gridCol w="1188132"/>
                <a:gridCol w="1188132"/>
                <a:gridCol w="1188132"/>
                <a:gridCol w="1188132"/>
                <a:gridCol w="1188132"/>
              </a:tblGrid>
              <a:tr h="632297">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Lifting units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Field compost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Tunnels method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Rotating units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Piles method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2430">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Sources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Organic waste from the house or even from outside the house, such as food leftovers, tree leaves and animal dung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Remains of plant or animal origin (these remains remain in the places where they were collected)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A rough layer consisting of tree branches and roots, followed by a layer of green plants, then a layer of animal waste and kitchen waste.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leftovers, leaves of trees and vegetables are placed in this barrel in order for the fermentation process to take place inside, after which these organic materials are transformed into fertilizer.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Dung and animal waste are piled up in the form of piles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42105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04664"/>
            <a:ext cx="7024744" cy="1143000"/>
          </a:xfrm>
        </p:spPr>
        <p:txBody>
          <a:bodyPr>
            <a:normAutofit/>
          </a:bodyPr>
          <a:lstStyle/>
          <a:p>
            <a:r>
              <a:rPr lang="en-US" sz="2400" b="1" dirty="0" smtClean="0">
                <a:solidFill>
                  <a:schemeClr val="accent5">
                    <a:lumMod val="50000"/>
                  </a:schemeClr>
                </a:solidFill>
                <a:effectLst/>
                <a:latin typeface="Times New Roman"/>
                <a:ea typeface="Calibri"/>
              </a:rPr>
              <a:t>The difference between the five methods in terms of Smells</a:t>
            </a:r>
            <a:endParaRPr lang="en-US" sz="2400" b="1" dirty="0">
              <a:solidFill>
                <a:schemeClr val="accent5">
                  <a:lumMod val="5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46018263"/>
              </p:ext>
            </p:extLst>
          </p:nvPr>
        </p:nvGraphicFramePr>
        <p:xfrm>
          <a:off x="899592" y="1844824"/>
          <a:ext cx="7416822" cy="4680520"/>
        </p:xfrm>
        <a:graphic>
          <a:graphicData uri="http://schemas.openxmlformats.org/drawingml/2006/table">
            <a:tbl>
              <a:tblPr firstRow="1" firstCol="1" bandRow="1"/>
              <a:tblGrid>
                <a:gridCol w="1236137"/>
                <a:gridCol w="1236137"/>
                <a:gridCol w="1236137"/>
                <a:gridCol w="1236137"/>
                <a:gridCol w="1236137"/>
                <a:gridCol w="1236137"/>
              </a:tblGrid>
              <a:tr h="540395">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Lifting units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Field compost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Tunnels method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Rotating units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Piles method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0125">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Smells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It smells like soil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a:solidFill>
                            <a:srgbClr val="000000"/>
                          </a:solidFill>
                          <a:effectLst/>
                          <a:latin typeface="Arial" pitchFamily="34" charset="0"/>
                          <a:ea typeface="Calibri"/>
                          <a:cs typeface="Arial" pitchFamily="34" charset="0"/>
                        </a:rPr>
                        <a:t>A layer of soil is placed on top of it, 5 to 10 centimeters thick, to prevent the spread of unpleasant odor and flies.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Here a layer of soil is also placed as a superficial layer covering the components of the compost and this prevents unpleasant odors and prevents the spread of flies, where the smell is often similar to the smell of wet soil.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To get rid of the unpleasant odors that come out of these barrels, there are ventilation holes on the wall of the barrel, Having in mind that there is a heat insulator to speed up the operations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77850" algn="l"/>
                        </a:tabLst>
                      </a:pPr>
                      <a:r>
                        <a:rPr lang="en-US" sz="1400" dirty="0">
                          <a:solidFill>
                            <a:srgbClr val="000000"/>
                          </a:solidFill>
                          <a:effectLst/>
                          <a:latin typeface="Arial" pitchFamily="34" charset="0"/>
                          <a:ea typeface="Calibri"/>
                          <a:cs typeface="Arial" pitchFamily="34" charset="0"/>
                        </a:rPr>
                        <a:t>This method is considered an unpleasant smell because the waste is piled on top of each other, and also brings rodents, snakes, insects and flies.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92854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a:xfrm>
            <a:off x="1187624" y="2276872"/>
            <a:ext cx="7200800" cy="4032448"/>
          </a:xfrm>
        </p:spPr>
        <p:txBody>
          <a:bodyPr>
            <a:normAutofit fontScale="62500" lnSpcReduction="20000"/>
          </a:bodyPr>
          <a:lstStyle/>
          <a:p>
            <a:pPr algn="just" rtl="1">
              <a:spcAft>
                <a:spcPts val="0"/>
              </a:spcAft>
              <a:tabLst>
                <a:tab pos="855980" algn="l"/>
              </a:tabLst>
            </a:pPr>
            <a:r>
              <a:rPr lang="ar-SA" dirty="0">
                <a:solidFill>
                  <a:srgbClr val="000000"/>
                </a:solidFill>
                <a:ea typeface="Calibri"/>
                <a:cs typeface="Times New Roman"/>
              </a:rPr>
              <a:t> </a:t>
            </a:r>
            <a:r>
              <a:rPr lang="en-US" sz="2500" dirty="0" smtClean="0">
                <a:solidFill>
                  <a:srgbClr val="000000"/>
                </a:solidFill>
                <a:effectLst/>
                <a:latin typeface="Arial" pitchFamily="34" charset="0"/>
                <a:ea typeface="Calibri"/>
                <a:cs typeface="Arial" pitchFamily="34" charset="0"/>
              </a:rPr>
              <a:t>After studying the methods of compost production and comparing them, we concluded that the best way to manufacture compost is the "field compost", and this method is considered the most suitable method for the conditions of our country in Palestine. It is the cheapest method in terms of costs as well as the easiest to manufacture, as this method is implemented by heaping the leaves of trees after cutting them in the same place. While the rest of the methods require equipment to transport from one place to another, and this is considered very expensive. Also, this method does not require much effort, as it is about heaping tree leaves in the form of piles or in the form of hierarchical layers. A final layer of soil with a thickness of 5 to 10 centimeters is placed to prevent the spread of unpleasant odors and thus prevent the spread of insects. Therefore, this method is considered the safest and least polluting method, so that the smell of compost becomes similar to the smell of soil.</a:t>
            </a:r>
            <a:endParaRPr lang="en-US" sz="2500" dirty="0">
              <a:solidFill>
                <a:srgbClr val="000000"/>
              </a:solidFill>
              <a:latin typeface="Arial" pitchFamily="34" charset="0"/>
              <a:ea typeface="Calibri"/>
              <a:cs typeface="Arial" pitchFamily="34" charset="0"/>
            </a:endParaRPr>
          </a:p>
          <a:p>
            <a:pPr marL="0" indent="0" algn="just">
              <a:spcAft>
                <a:spcPts val="0"/>
              </a:spcAft>
              <a:buNone/>
              <a:tabLst>
                <a:tab pos="855980" algn="l"/>
              </a:tabLst>
            </a:pPr>
            <a:r>
              <a:rPr lang="en-US" sz="2500" dirty="0" smtClean="0">
                <a:solidFill>
                  <a:srgbClr val="000000"/>
                </a:solidFill>
                <a:effectLst/>
                <a:latin typeface="Arial" pitchFamily="34" charset="0"/>
                <a:ea typeface="Calibri"/>
                <a:cs typeface="Arial" pitchFamily="34" charset="0"/>
              </a:rPr>
              <a:t> </a:t>
            </a:r>
            <a:endParaRPr lang="en-US" sz="2500" dirty="0">
              <a:solidFill>
                <a:srgbClr val="000000"/>
              </a:solidFill>
              <a:latin typeface="Arial" pitchFamily="34" charset="0"/>
              <a:ea typeface="Calibri"/>
              <a:cs typeface="Arial" pitchFamily="34" charset="0"/>
            </a:endParaRPr>
          </a:p>
          <a:p>
            <a:pPr marL="0" indent="0" algn="just">
              <a:spcAft>
                <a:spcPts val="0"/>
              </a:spcAft>
              <a:buNone/>
              <a:tabLst>
                <a:tab pos="855980" algn="l"/>
              </a:tabLst>
            </a:pPr>
            <a:r>
              <a:rPr lang="en-US" sz="2500" dirty="0" smtClean="0">
                <a:solidFill>
                  <a:srgbClr val="000000"/>
                </a:solidFill>
                <a:effectLst/>
                <a:latin typeface="Arial" pitchFamily="34" charset="0"/>
                <a:ea typeface="Calibri"/>
                <a:cs typeface="Arial" pitchFamily="34" charset="0"/>
              </a:rPr>
              <a:t>At the end,</a:t>
            </a:r>
            <a:endParaRPr lang="en-US" sz="2500" dirty="0">
              <a:solidFill>
                <a:srgbClr val="000000"/>
              </a:solidFill>
              <a:latin typeface="Arial" pitchFamily="34" charset="0"/>
              <a:ea typeface="Calibri"/>
              <a:cs typeface="Arial" pitchFamily="34" charset="0"/>
            </a:endParaRPr>
          </a:p>
          <a:p>
            <a:pPr marL="0" indent="0" algn="just">
              <a:spcAft>
                <a:spcPts val="0"/>
              </a:spcAft>
              <a:buNone/>
              <a:tabLst>
                <a:tab pos="855980" algn="l"/>
              </a:tabLst>
            </a:pPr>
            <a:r>
              <a:rPr lang="en-US" sz="2500" dirty="0" smtClean="0">
                <a:solidFill>
                  <a:srgbClr val="000000"/>
                </a:solidFill>
                <a:effectLst/>
                <a:latin typeface="Arial" pitchFamily="34" charset="0"/>
                <a:ea typeface="Calibri"/>
                <a:cs typeface="Arial" pitchFamily="34" charset="0"/>
              </a:rPr>
              <a:t>the method of " field compost " is considered to be the best method for the reasons that mentioned above.</a:t>
            </a:r>
            <a:endParaRPr lang="en-US" sz="2500" dirty="0">
              <a:solidFill>
                <a:srgbClr val="000000"/>
              </a:solidFill>
              <a:latin typeface="Arial" pitchFamily="34" charset="0"/>
              <a:ea typeface="Calibri"/>
              <a:cs typeface="Arial" pitchFamily="34" charset="0"/>
            </a:endParaRPr>
          </a:p>
          <a:p>
            <a:pPr marL="0" indent="0" algn="just">
              <a:spcAft>
                <a:spcPts val="0"/>
              </a:spcAft>
              <a:buNone/>
            </a:pPr>
            <a:endParaRPr lang="en-US" dirty="0"/>
          </a:p>
        </p:txBody>
      </p:sp>
    </p:spTree>
    <p:extLst>
      <p:ext uri="{BB962C8B-B14F-4D97-AF65-F5344CB8AC3E}">
        <p14:creationId xmlns:p14="http://schemas.microsoft.com/office/powerpoint/2010/main" val="1546501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4400" b="1" dirty="0" smtClean="0">
                <a:solidFill>
                  <a:schemeClr val="accent5">
                    <a:lumMod val="50000"/>
                  </a:schemeClr>
                </a:solidFill>
                <a:effectLst/>
                <a:latin typeface="Times New Roman"/>
                <a:ea typeface="CIDFont+F1"/>
              </a:rPr>
              <a:t>MANUFACTURE COMPOST</a:t>
            </a:r>
            <a:r>
              <a:rPr lang="en-US" dirty="0" smtClean="0">
                <a:effectLst/>
                <a:latin typeface="Times New Roman"/>
                <a:ea typeface="CIDFont+F1"/>
              </a:rPr>
              <a:t/>
            </a:r>
            <a:br>
              <a:rPr lang="en-US" dirty="0" smtClean="0">
                <a:effectLst/>
                <a:latin typeface="Times New Roman"/>
                <a:ea typeface="CIDFont+F1"/>
              </a:rPr>
            </a:br>
            <a:endParaRPr lang="en-US" dirty="0"/>
          </a:p>
        </p:txBody>
      </p:sp>
      <p:pic>
        <p:nvPicPr>
          <p:cNvPr id="3" name="صورة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3728" y="2348880"/>
            <a:ext cx="5940152" cy="33413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50768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style.rotation</p:attrName>
                                        </p:attrNameLst>
                                      </p:cBhvr>
                                      <p:tavLst>
                                        <p:tav tm="0">
                                          <p:val>
                                            <p:fltVal val="90"/>
                                          </p:val>
                                        </p:tav>
                                        <p:tav tm="100000">
                                          <p:val>
                                            <p:fltVal val="0"/>
                                          </p:val>
                                        </p:tav>
                                      </p:tavLst>
                                    </p:anim>
                                    <p:animEffect transition="in" filter="fade">
                                      <p:cBhvr>
                                        <p:cTn id="1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67544" y="332656"/>
            <a:ext cx="7772400" cy="1470025"/>
          </a:xfrm>
        </p:spPr>
        <p:txBody>
          <a:bodyPr>
            <a:normAutofit/>
          </a:bodyPr>
          <a:lstStyle/>
          <a:p>
            <a:r>
              <a:rPr lang="en-US" sz="4000" b="1" dirty="0" smtClean="0">
                <a:solidFill>
                  <a:schemeClr val="accent5">
                    <a:lumMod val="50000"/>
                  </a:schemeClr>
                </a:solidFill>
                <a:effectLst/>
                <a:latin typeface="Times New Roman" pitchFamily="18" charset="0"/>
                <a:ea typeface="CIDFont+F1"/>
                <a:cs typeface="Times New Roman" pitchFamily="18" charset="0"/>
              </a:rPr>
              <a:t>Lifting Units</a:t>
            </a:r>
            <a:r>
              <a:rPr lang="ar-SA" sz="4000" b="1" dirty="0">
                <a:solidFill>
                  <a:schemeClr val="accent5">
                    <a:lumMod val="50000"/>
                  </a:schemeClr>
                </a:solidFill>
                <a:latin typeface="Times New Roman" pitchFamily="18" charset="0"/>
                <a:ea typeface="CIDFont+F1"/>
                <a:cs typeface="Times New Roman" pitchFamily="18" charset="0"/>
              </a:rPr>
              <a:t> </a:t>
            </a:r>
            <a:endParaRPr lang="en-US" sz="4000" b="1" dirty="0">
              <a:solidFill>
                <a:schemeClr val="accent5">
                  <a:lumMod val="50000"/>
                </a:schemeClr>
              </a:solidFill>
              <a:latin typeface="Times New Roman" pitchFamily="18" charset="0"/>
              <a:cs typeface="Times New Roman" pitchFamily="18" charset="0"/>
            </a:endParaRPr>
          </a:p>
        </p:txBody>
      </p:sp>
      <p:sp>
        <p:nvSpPr>
          <p:cNvPr id="3" name="عنوان فرعي 2"/>
          <p:cNvSpPr>
            <a:spLocks noGrp="1"/>
          </p:cNvSpPr>
          <p:nvPr>
            <p:ph type="subTitle" idx="1"/>
          </p:nvPr>
        </p:nvSpPr>
        <p:spPr>
          <a:xfrm>
            <a:off x="14389" y="2060848"/>
            <a:ext cx="4485603" cy="3024336"/>
          </a:xfrm>
        </p:spPr>
        <p:txBody>
          <a:bodyPr>
            <a:normAutofit fontScale="40000" lnSpcReduction="20000"/>
          </a:bodyPr>
          <a:lstStyle/>
          <a:p>
            <a:r>
              <a:rPr lang="en-US" sz="5000" dirty="0" smtClean="0">
                <a:solidFill>
                  <a:schemeClr val="tx1"/>
                </a:solidFill>
                <a:latin typeface="Arial" pitchFamily="34" charset="0"/>
                <a:cs typeface="Arial" pitchFamily="34" charset="0"/>
              </a:rPr>
              <a:t>The main objective of compost manufacturing is to obtain organic fertilizer instead of chemical fertilizer with high efficiency and to improve the properties of the soil, taking into account the required specifications in terms of good smell.</a:t>
            </a:r>
          </a:p>
          <a:p>
            <a:r>
              <a:rPr lang="en-US" sz="5000" dirty="0" smtClean="0">
                <a:solidFill>
                  <a:schemeClr val="tx1"/>
                </a:solidFill>
                <a:latin typeface="Arial" pitchFamily="34" charset="0"/>
                <a:cs typeface="Arial" pitchFamily="34" charset="0"/>
              </a:rPr>
              <a:t>The good thing is that this method can be manufactured inside the house, as it does not need a large area</a:t>
            </a:r>
          </a:p>
          <a:p>
            <a:endParaRPr lang="en-US" dirty="0">
              <a:solidFill>
                <a:schemeClr val="tx1"/>
              </a:solidFill>
            </a:endParaRPr>
          </a:p>
          <a:p>
            <a:endParaRPr lang="en-US" dirty="0" smtClean="0">
              <a:solidFill>
                <a:schemeClr val="tx1"/>
              </a:solidFill>
            </a:endParaRPr>
          </a:p>
          <a:p>
            <a:endParaRPr lang="en-US" dirty="0">
              <a:solidFill>
                <a:schemeClr val="tx1"/>
              </a:solidFill>
            </a:endParaRPr>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4932040" y="2708920"/>
            <a:ext cx="3049398" cy="28900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520780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1000" fill="hold"/>
                                        <p:tgtEl>
                                          <p:spTgt spid="4"/>
                                        </p:tgtEl>
                                        <p:attrNameLst>
                                          <p:attrName>ppt_w</p:attrName>
                                        </p:attrNameLst>
                                      </p:cBhvr>
                                      <p:tavLst>
                                        <p:tav tm="0">
                                          <p:val>
                                            <p:fltVal val="0"/>
                                          </p:val>
                                        </p:tav>
                                        <p:tav tm="100000">
                                          <p:val>
                                            <p:strVal val="#ppt_w"/>
                                          </p:val>
                                        </p:tav>
                                      </p:tavLst>
                                    </p:anim>
                                    <p:anim calcmode="lin" valueType="num">
                                      <p:cBhvr>
                                        <p:cTn id="25" dur="1000" fill="hold"/>
                                        <p:tgtEl>
                                          <p:spTgt spid="4"/>
                                        </p:tgtEl>
                                        <p:attrNameLst>
                                          <p:attrName>ppt_h</p:attrName>
                                        </p:attrNameLst>
                                      </p:cBhvr>
                                      <p:tavLst>
                                        <p:tav tm="0">
                                          <p:val>
                                            <p:fltVal val="0"/>
                                          </p:val>
                                        </p:tav>
                                        <p:tav tm="100000">
                                          <p:val>
                                            <p:strVal val="#ppt_h"/>
                                          </p:val>
                                        </p:tav>
                                      </p:tavLst>
                                    </p:anim>
                                    <p:anim calcmode="lin" valueType="num">
                                      <p:cBhvr>
                                        <p:cTn id="26" dur="1000" fill="hold"/>
                                        <p:tgtEl>
                                          <p:spTgt spid="4"/>
                                        </p:tgtEl>
                                        <p:attrNameLst>
                                          <p:attrName>style.rotation</p:attrName>
                                        </p:attrNameLst>
                                      </p:cBhvr>
                                      <p:tavLst>
                                        <p:tav tm="0">
                                          <p:val>
                                            <p:fltVal val="90"/>
                                          </p:val>
                                        </p:tav>
                                        <p:tav tm="100000">
                                          <p:val>
                                            <p:fltVal val="0"/>
                                          </p:val>
                                        </p:tav>
                                      </p:tavLst>
                                    </p:anim>
                                    <p:animEffect transition="in" filter="fade">
                                      <p:cBhvr>
                                        <p:cTn id="2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476672"/>
            <a:ext cx="3816424" cy="782960"/>
          </a:xfrm>
        </p:spPr>
        <p:txBody>
          <a:bodyPr/>
          <a:lstStyle/>
          <a:p>
            <a:r>
              <a:rPr lang="en-US" b="1" dirty="0" smtClean="0">
                <a:solidFill>
                  <a:schemeClr val="accent5">
                    <a:lumMod val="50000"/>
                  </a:schemeClr>
                </a:solidFill>
                <a:effectLst/>
                <a:latin typeface="Times New Roman" pitchFamily="18" charset="0"/>
                <a:ea typeface="Calibri"/>
                <a:cs typeface="Times New Roman" pitchFamily="18" charset="0"/>
              </a:rPr>
              <a:t>Compost steps</a:t>
            </a:r>
            <a:endParaRPr lang="en-US" b="1" dirty="0">
              <a:solidFill>
                <a:schemeClr val="accent5">
                  <a:lumMod val="50000"/>
                </a:schemeClr>
              </a:solidFill>
              <a:latin typeface="Times New Roman" pitchFamily="18" charset="0"/>
              <a:cs typeface="Times New Roman" pitchFamily="18" charset="0"/>
            </a:endParaRPr>
          </a:p>
        </p:txBody>
      </p:sp>
      <p:sp>
        <p:nvSpPr>
          <p:cNvPr id="3" name="عنصر نائب للمحتوى 2"/>
          <p:cNvSpPr>
            <a:spLocks noGrp="1"/>
          </p:cNvSpPr>
          <p:nvPr>
            <p:ph idx="1"/>
          </p:nvPr>
        </p:nvSpPr>
        <p:spPr>
          <a:xfrm>
            <a:off x="1043608" y="1340768"/>
            <a:ext cx="6777317" cy="3508977"/>
          </a:xfrm>
        </p:spPr>
        <p:txBody>
          <a:bodyPr>
            <a:noAutofit/>
          </a:bodyPr>
          <a:lstStyle/>
          <a:p>
            <a:pPr marL="0" indent="0" algn="just">
              <a:lnSpc>
                <a:spcPct val="115000"/>
              </a:lnSpc>
              <a:spcAft>
                <a:spcPts val="1000"/>
              </a:spcAft>
              <a:buNone/>
            </a:pPr>
            <a:r>
              <a:rPr lang="en-US" sz="2000" dirty="0" smtClean="0">
                <a:solidFill>
                  <a:schemeClr val="tx1"/>
                </a:solidFill>
                <a:effectLst/>
                <a:latin typeface="Arial" pitchFamily="34" charset="0"/>
                <a:ea typeface="Calibri"/>
                <a:cs typeface="Arial" pitchFamily="34" charset="0"/>
              </a:rPr>
              <a:t>1- Residues are collected from inside and outside the house, such as food leftovers, vegetables, animal waste and tree leaves, taking into account avoiding animal fats that are found in bones and meat because they can bring mice and snakes. </a:t>
            </a:r>
            <a:endParaRPr lang="en-US" sz="2000" dirty="0">
              <a:solidFill>
                <a:schemeClr val="tx1"/>
              </a:solidFill>
              <a:latin typeface="Arial" pitchFamily="34" charset="0"/>
              <a:ea typeface="Calibri"/>
              <a:cs typeface="Arial" pitchFamily="34" charset="0"/>
            </a:endParaRPr>
          </a:p>
          <a:p>
            <a:pPr marL="0" indent="0" algn="just">
              <a:lnSpc>
                <a:spcPct val="115000"/>
              </a:lnSpc>
              <a:spcAft>
                <a:spcPts val="1000"/>
              </a:spcAft>
              <a:buNone/>
            </a:pPr>
            <a:r>
              <a:rPr lang="en-US" sz="2000" dirty="0" smtClean="0">
                <a:solidFill>
                  <a:schemeClr val="tx1"/>
                </a:solidFill>
                <a:effectLst/>
                <a:latin typeface="Arial" pitchFamily="34" charset="0"/>
                <a:ea typeface="Calibri"/>
                <a:cs typeface="Arial" pitchFamily="34" charset="0"/>
              </a:rPr>
              <a:t>2- Care is taken to collect nitrogen-rich wastes because this helps plant growth after its penetration into the soil and this leads to increased production, also taking into account the collection of carbon-rich materials and this would provide the appropriate environment for the growth of microorganisms that play an important role in the decomposition process and for this reason the percentage of carbon must be maintained 30 times greater than that of nitrogen.</a:t>
            </a:r>
            <a:endParaRPr lang="en-US" sz="2000" dirty="0">
              <a:solidFill>
                <a:schemeClr val="tx1"/>
              </a:solidFill>
              <a:latin typeface="Arial" pitchFamily="34" charset="0"/>
              <a:ea typeface="Calibri"/>
              <a:cs typeface="Arial" pitchFamily="34" charset="0"/>
            </a:endParaRPr>
          </a:p>
        </p:txBody>
      </p:sp>
    </p:spTree>
    <p:extLst>
      <p:ext uri="{BB962C8B-B14F-4D97-AF65-F5344CB8AC3E}">
        <p14:creationId xmlns:p14="http://schemas.microsoft.com/office/powerpoint/2010/main" val="1549217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1043493" y="2323652"/>
            <a:ext cx="6984891" cy="4057675"/>
          </a:xfrm>
        </p:spPr>
        <p:txBody>
          <a:bodyPr>
            <a:normAutofit fontScale="70000" lnSpcReduction="20000"/>
          </a:bodyPr>
          <a:lstStyle/>
          <a:p>
            <a:pPr marL="0" lvl="0" indent="0" algn="just">
              <a:lnSpc>
                <a:spcPct val="115000"/>
              </a:lnSpc>
              <a:spcAft>
                <a:spcPts val="1000"/>
              </a:spcAft>
              <a:buNone/>
            </a:pPr>
            <a:r>
              <a:rPr lang="en-US" sz="2900" dirty="0">
                <a:solidFill>
                  <a:srgbClr val="000000"/>
                </a:solidFill>
                <a:latin typeface="Arial" pitchFamily="34" charset="0"/>
                <a:ea typeface="Calibri"/>
                <a:cs typeface="Arial" pitchFamily="34" charset="0"/>
              </a:rPr>
              <a:t>3- In order to maintain this ratio, a green layer is placed between two brown layers, taking into account that the first layer and the last layer should be of the brown layer</a:t>
            </a:r>
            <a:r>
              <a:rPr lang="en-US" sz="2900" dirty="0" smtClean="0">
                <a:solidFill>
                  <a:srgbClr val="000000"/>
                </a:solidFill>
                <a:latin typeface="Arial" pitchFamily="34" charset="0"/>
                <a:ea typeface="Calibri"/>
                <a:cs typeface="Arial" pitchFamily="34" charset="0"/>
              </a:rPr>
              <a:t>.</a:t>
            </a:r>
          </a:p>
          <a:p>
            <a:pPr marL="0" lvl="0" indent="0">
              <a:buNone/>
            </a:pPr>
            <a:r>
              <a:rPr lang="en-US" sz="2900" dirty="0">
                <a:solidFill>
                  <a:prstClr val="black"/>
                </a:solidFill>
                <a:latin typeface="Arial" pitchFamily="34" charset="0"/>
                <a:cs typeface="Arial" pitchFamily="34" charset="0"/>
              </a:rPr>
              <a:t>4- Any piece inside the mixture larger than 5 centimeters must be cut before the fermentation process</a:t>
            </a:r>
            <a:r>
              <a:rPr lang="en-US" sz="2900" dirty="0" smtClean="0">
                <a:solidFill>
                  <a:prstClr val="black"/>
                </a:solidFill>
                <a:latin typeface="Arial" pitchFamily="34" charset="0"/>
                <a:cs typeface="Arial" pitchFamily="34" charset="0"/>
              </a:rPr>
              <a:t>.</a:t>
            </a:r>
          </a:p>
          <a:p>
            <a:pPr marL="0" lvl="0" indent="0">
              <a:buNone/>
            </a:pPr>
            <a:r>
              <a:rPr lang="en-US" sz="2900" dirty="0">
                <a:solidFill>
                  <a:prstClr val="black"/>
                </a:solidFill>
                <a:latin typeface="Arial" pitchFamily="34" charset="0"/>
                <a:cs typeface="Arial" pitchFamily="34" charset="0"/>
              </a:rPr>
              <a:t/>
            </a:r>
            <a:br>
              <a:rPr lang="en-US" sz="2900" dirty="0">
                <a:solidFill>
                  <a:prstClr val="black"/>
                </a:solidFill>
                <a:latin typeface="Arial" pitchFamily="34" charset="0"/>
                <a:cs typeface="Arial" pitchFamily="34" charset="0"/>
              </a:rPr>
            </a:br>
            <a:r>
              <a:rPr lang="en-US" sz="2900" dirty="0">
                <a:solidFill>
                  <a:prstClr val="black"/>
                </a:solidFill>
                <a:latin typeface="Arial" pitchFamily="34" charset="0"/>
                <a:cs typeface="Arial" pitchFamily="34" charset="0"/>
              </a:rPr>
              <a:t> 5- The layers must be 10 to 15 centimeters thick, whether for the brown layers that rich in carbon or the green layers that are rich in nitrogen. After that, mixing is started to maintain homogeneity and water is added to maintain moisture.</a:t>
            </a:r>
          </a:p>
          <a:p>
            <a:pPr marL="0" lvl="0" indent="0" algn="just">
              <a:lnSpc>
                <a:spcPct val="115000"/>
              </a:lnSpc>
              <a:spcAft>
                <a:spcPts val="1000"/>
              </a:spcAft>
              <a:buNone/>
            </a:pPr>
            <a:endParaRPr lang="en-US" sz="1800" dirty="0">
              <a:solidFill>
                <a:srgbClr val="000000"/>
              </a:solidFill>
              <a:ea typeface="Calibri"/>
              <a:cs typeface="Arial"/>
            </a:endParaRPr>
          </a:p>
          <a:p>
            <a:pPr marL="0" lvl="0" indent="0">
              <a:buNone/>
            </a:pPr>
            <a:r>
              <a:rPr lang="en-US" sz="4000" dirty="0">
                <a:solidFill>
                  <a:prstClr val="black"/>
                </a:solidFill>
                <a:ea typeface="+mj-ea"/>
                <a:cs typeface="+mj-cs"/>
              </a:rPr>
              <a:t> </a:t>
            </a:r>
            <a:endParaRPr lang="en-US" dirty="0"/>
          </a:p>
        </p:txBody>
      </p:sp>
    </p:spTree>
    <p:extLst>
      <p:ext uri="{BB962C8B-B14F-4D97-AF65-F5344CB8AC3E}">
        <p14:creationId xmlns:p14="http://schemas.microsoft.com/office/powerpoint/2010/main" val="565213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87424"/>
            <a:ext cx="8208912" cy="5400600"/>
          </a:xfrm>
        </p:spPr>
        <p:txBody>
          <a:bodyPr>
            <a:normAutofit/>
          </a:bodyPr>
          <a:lstStyle/>
          <a:p>
            <a:r>
              <a:rPr lang="en-US" sz="2700" dirty="0" smtClean="0"/>
              <a:t/>
            </a:r>
            <a:br>
              <a:rPr lang="en-US" sz="2700" dirty="0" smtClean="0"/>
            </a:br>
            <a:r>
              <a:rPr lang="en-US" sz="2700" dirty="0" smtClean="0"/>
              <a:t> </a:t>
            </a:r>
            <a:r>
              <a:rPr lang="en-US" sz="2000" dirty="0" smtClean="0">
                <a:solidFill>
                  <a:schemeClr val="tx1"/>
                </a:solidFill>
                <a:latin typeface="Arial" pitchFamily="34" charset="0"/>
                <a:cs typeface="Arial" pitchFamily="34" charset="0"/>
              </a:rPr>
              <a:t>6- It is allowed to add soil to the unit to help increase the number of microorganisms that helps  decompose the added materials</a:t>
            </a:r>
            <a:r>
              <a:rPr lang="en-US" sz="2000" dirty="0" smtClean="0">
                <a:solidFill>
                  <a:schemeClr val="tx1"/>
                </a:solidFill>
                <a:latin typeface="Arial" pitchFamily="34" charset="0"/>
                <a:cs typeface="Arial" pitchFamily="34" charset="0"/>
              </a:rPr>
              <a:t>.</a:t>
            </a:r>
            <a:br>
              <a:rPr lang="en-US" sz="2000" dirty="0" smtClean="0">
                <a:solidFill>
                  <a:schemeClr val="tx1"/>
                </a:solidFill>
                <a:latin typeface="Arial" pitchFamily="34" charset="0"/>
                <a:cs typeface="Arial" pitchFamily="34" charset="0"/>
              </a:rPr>
            </a:br>
            <a:r>
              <a:rPr lang="en-US" sz="2000" dirty="0" smtClean="0">
                <a:solidFill>
                  <a:schemeClr val="tx1"/>
                </a:solidFill>
                <a:latin typeface="Arial" pitchFamily="34" charset="0"/>
                <a:cs typeface="Arial" pitchFamily="34" charset="0"/>
              </a:rPr>
              <a:t/>
            </a:r>
            <a:br>
              <a:rPr lang="en-US" sz="2000" dirty="0" smtClean="0">
                <a:solidFill>
                  <a:schemeClr val="tx1"/>
                </a:solidFill>
                <a:latin typeface="Arial" pitchFamily="34" charset="0"/>
                <a:cs typeface="Arial" pitchFamily="34" charset="0"/>
              </a:rPr>
            </a:br>
            <a:r>
              <a:rPr lang="en-US" sz="2000" dirty="0" smtClean="0">
                <a:solidFill>
                  <a:schemeClr val="tx1"/>
                </a:solidFill>
                <a:latin typeface="Arial" pitchFamily="34" charset="0"/>
                <a:cs typeface="Arial" pitchFamily="34" charset="0"/>
              </a:rPr>
              <a:t> 7- The unit must be stirred periodically every week to ensure that moisture has reached all parts of the unit</a:t>
            </a:r>
            <a:r>
              <a:rPr lang="en-US" sz="2000" dirty="0" smtClean="0">
                <a:solidFill>
                  <a:schemeClr val="tx1"/>
                </a:solidFill>
                <a:latin typeface="Arial" pitchFamily="34" charset="0"/>
                <a:cs typeface="Arial" pitchFamily="34" charset="0"/>
              </a:rPr>
              <a:t>.</a:t>
            </a:r>
            <a:br>
              <a:rPr lang="en-US" sz="2000" dirty="0" smtClean="0">
                <a:solidFill>
                  <a:schemeClr val="tx1"/>
                </a:solidFill>
                <a:latin typeface="Arial" pitchFamily="34" charset="0"/>
                <a:cs typeface="Arial" pitchFamily="34" charset="0"/>
              </a:rPr>
            </a:br>
            <a:r>
              <a:rPr lang="en-US" sz="2000" dirty="0" smtClean="0">
                <a:solidFill>
                  <a:schemeClr val="tx1"/>
                </a:solidFill>
                <a:latin typeface="Arial" pitchFamily="34" charset="0"/>
                <a:cs typeface="Arial" pitchFamily="34" charset="0"/>
              </a:rPr>
              <a:t/>
            </a:r>
            <a:br>
              <a:rPr lang="en-US" sz="2000" dirty="0" smtClean="0">
                <a:solidFill>
                  <a:schemeClr val="tx1"/>
                </a:solidFill>
                <a:latin typeface="Arial" pitchFamily="34" charset="0"/>
                <a:cs typeface="Arial" pitchFamily="34" charset="0"/>
              </a:rPr>
            </a:br>
            <a:r>
              <a:rPr lang="en-US" sz="2000" dirty="0" smtClean="0">
                <a:solidFill>
                  <a:schemeClr val="tx1"/>
                </a:solidFill>
                <a:latin typeface="Arial" pitchFamily="34" charset="0"/>
                <a:cs typeface="Arial" pitchFamily="34" charset="0"/>
              </a:rPr>
              <a:t>8- In the end, the final product is obtained. Compost, and this process takes three to five months.</a:t>
            </a:r>
            <a:br>
              <a:rPr lang="en-US" sz="2000" dirty="0" smtClean="0">
                <a:solidFill>
                  <a:schemeClr val="tx1"/>
                </a:solidFill>
                <a:latin typeface="Arial" pitchFamily="34" charset="0"/>
                <a:cs typeface="Arial" pitchFamily="34" charset="0"/>
              </a:rPr>
            </a:br>
            <a:endParaRPr lang="en-US" sz="20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789417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chemeClr val="accent5">
                    <a:lumMod val="50000"/>
                  </a:schemeClr>
                </a:solidFill>
                <a:effectLst/>
                <a:latin typeface="Times New Roman"/>
                <a:ea typeface="Calibri"/>
              </a:rPr>
              <a:t>Characteristics</a:t>
            </a:r>
            <a:endParaRPr lang="en-US" b="1" dirty="0">
              <a:solidFill>
                <a:schemeClr val="accent5">
                  <a:lumMod val="50000"/>
                </a:schemeClr>
              </a:solidFill>
            </a:endParaRPr>
          </a:p>
        </p:txBody>
      </p:sp>
      <p:sp>
        <p:nvSpPr>
          <p:cNvPr id="3" name="عنصر نائب للمحتوى 2"/>
          <p:cNvSpPr>
            <a:spLocks noGrp="1"/>
          </p:cNvSpPr>
          <p:nvPr>
            <p:ph idx="1"/>
          </p:nvPr>
        </p:nvSpPr>
        <p:spPr/>
        <p:txBody>
          <a:bodyPr>
            <a:normAutofit/>
          </a:bodyPr>
          <a:lstStyle/>
          <a:p>
            <a:pPr marL="0" indent="0" algn="just">
              <a:spcAft>
                <a:spcPts val="0"/>
              </a:spcAft>
              <a:buNone/>
            </a:pPr>
            <a:r>
              <a:rPr lang="en-US" sz="2000" dirty="0" smtClean="0">
                <a:solidFill>
                  <a:schemeClr val="tx1"/>
                </a:solidFill>
                <a:effectLst/>
                <a:latin typeface="Arial" pitchFamily="34" charset="0"/>
                <a:ea typeface="Calibri"/>
                <a:cs typeface="Arial" pitchFamily="34" charset="0"/>
              </a:rPr>
              <a:t>The final product is characterized by the original characteristics of compost, as it is brown in color and smells like wet dirt and the humidity in it is from 20 to 30 percent and its temperature is five degrees higher than the temperature of the surrounding.</a:t>
            </a:r>
            <a:endParaRPr lang="en-US" sz="2000" dirty="0">
              <a:solidFill>
                <a:schemeClr val="tx1"/>
              </a:solidFill>
              <a:latin typeface="Arial" pitchFamily="34" charset="0"/>
              <a:ea typeface="Calibri"/>
              <a:cs typeface="Arial" pitchFamily="34" charset="0"/>
            </a:endParaRPr>
          </a:p>
          <a:p>
            <a:pPr marL="0" indent="0" algn="just">
              <a:spcAft>
                <a:spcPts val="0"/>
              </a:spcAft>
              <a:buNone/>
            </a:pPr>
            <a:endParaRPr lang="en-US" sz="2000" dirty="0">
              <a:solidFill>
                <a:schemeClr val="tx1"/>
              </a:solidFill>
              <a:latin typeface="Arial" pitchFamily="34" charset="0"/>
              <a:ea typeface="Calibri"/>
              <a:cs typeface="Arial" pitchFamily="34" charset="0"/>
            </a:endParaRPr>
          </a:p>
        </p:txBody>
      </p:sp>
    </p:spTree>
    <p:extLst>
      <p:ext uri="{BB962C8B-B14F-4D97-AF65-F5344CB8AC3E}">
        <p14:creationId xmlns:p14="http://schemas.microsoft.com/office/powerpoint/2010/main" val="2579249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159</TotalTime>
  <Words>2167</Words>
  <Application>Microsoft Office PowerPoint</Application>
  <PresentationFormat>عرض على الشاشة (3:4)‏</PresentationFormat>
  <Paragraphs>169</Paragraphs>
  <Slides>36</Slides>
  <Notes>0</Notes>
  <HiddenSlides>0</HiddenSlides>
  <MMClips>0</MMClips>
  <ScaleCrop>false</ScaleCrop>
  <HeadingPairs>
    <vt:vector size="4" baseType="variant">
      <vt:variant>
        <vt:lpstr>نسق</vt:lpstr>
      </vt:variant>
      <vt:variant>
        <vt:i4>1</vt:i4>
      </vt:variant>
      <vt:variant>
        <vt:lpstr>عناوين الشرائح</vt:lpstr>
      </vt:variant>
      <vt:variant>
        <vt:i4>36</vt:i4>
      </vt:variant>
    </vt:vector>
  </HeadingPairs>
  <TitlesOfParts>
    <vt:vector size="37" baseType="lpstr">
      <vt:lpstr>أوستن</vt:lpstr>
      <vt:lpstr> An-Najah National University faculty of Engineering and Information Technology Civil engineering department</vt:lpstr>
      <vt:lpstr>Introduction</vt:lpstr>
      <vt:lpstr> Project description</vt:lpstr>
      <vt:lpstr>MANUFACTURE COMPOST </vt:lpstr>
      <vt:lpstr>Lifting Units </vt:lpstr>
      <vt:lpstr>Compost steps</vt:lpstr>
      <vt:lpstr>عرض تقديمي في PowerPoint</vt:lpstr>
      <vt:lpstr>  6- It is allowed to add soil to the unit to help increase the number of microorganisms that helps  decompose the added materials.   7- The unit must be stirred periodically every week to ensure that moisture has reached all parts of the unit.  8- In the end, the final product is obtained. Compost, and this process takes three to five months. </vt:lpstr>
      <vt:lpstr>Characteristics</vt:lpstr>
      <vt:lpstr>Disadvantages</vt:lpstr>
      <vt:lpstr>Field Compost</vt:lpstr>
      <vt:lpstr>Compost steps</vt:lpstr>
      <vt:lpstr>عرض تقديمي في PowerPoint</vt:lpstr>
      <vt:lpstr> 7-An organic pyramid is built from several layers on top of each other from organic waste such as tree leaves, where an area of ​​land is chosen and sprinkled with water before placing the pyramid on it, a thick layer of solid waste is placed at the base, followed by another thick layer of animal waste with a thickness of three centimeters It is also sprinkled with water, a layer of poultry waste 15 centimeters thick, then a layer of mature organic fertilizer 15 centimeters thick and sprinkled with water and finally a layer of green residues 31centimetersthick.   8 - These layers are repeated until they reach a height of 2 meters.    9- Then it is covered with a layer of soil 5 to 10 centimeters thick. The aim of this layer is to prevent the spread of flies and insects.    10- You must follow up and stir periodically and spray it with water. To speed up this process, a bacterial liquid is sprayed during the stirring. This process takes 2.5 to 3 months in summer and 4 months in winter</vt:lpstr>
      <vt:lpstr>Tunnels way</vt:lpstr>
      <vt:lpstr>Compost steps</vt:lpstr>
      <vt:lpstr>عرض تقديمي في PowerPoint</vt:lpstr>
      <vt:lpstr>   6- Then a layer of animal dung is placed, especially cows, chickens and rabbits, as it contains a high percentage of nitrogen.    7- A layer of soil is placed covering all these layers in order to prevent the spread of insects and unpleasant smells, and it is also sprayed with water.   8- These materials are stirred on a weekly basis and sprinkled with water when necessary, in order to maintain the degree of humidity. </vt:lpstr>
      <vt:lpstr>Signs of a mature end product</vt:lpstr>
      <vt:lpstr>The benefits</vt:lpstr>
      <vt:lpstr>Advantages</vt:lpstr>
      <vt:lpstr>Uses</vt:lpstr>
      <vt:lpstr>Rotary Unit Method</vt:lpstr>
      <vt:lpstr>Explaining</vt:lpstr>
      <vt:lpstr>عرض تقديمي في PowerPoint</vt:lpstr>
      <vt:lpstr>The pleasant smell needs 9 weeks to start appearing, but an accelerator can be added to the fermentation process, which is microbial cells that multiply quickly and work to decompose organic matters very fast, and thus we can get a period of 3 to 4 weeks.  To get rid of the unpleasant odor from the presence of holes in the barrel that work to strengthen and get rid of anaerobic microbes, if any.   The barrel is raised on a 1.5-foot stand to avoid rodents, but small holes on the wall of the barrel may allow entry to small ants. In the event that the barrel is exposed to rain, the small opening does not affect the fermentation process much, because the increase in the amount of water entering from these small openings into the mixture is almost negligible. However, it is preferable that the barrel be in a closed place.     </vt:lpstr>
      <vt:lpstr>Advantages</vt:lpstr>
      <vt:lpstr>The piles</vt:lpstr>
      <vt:lpstr>Explaining</vt:lpstr>
      <vt:lpstr>عرض تقديمي في PowerPoint</vt:lpstr>
      <vt:lpstr>Disadvantages</vt:lpstr>
      <vt:lpstr>The difference between the five methods in terms of Place of manufacture</vt:lpstr>
      <vt:lpstr>The difference between the five methods in terms of costs</vt:lpstr>
      <vt:lpstr>The difference between the five methods in terms of Sources</vt:lpstr>
      <vt:lpstr>The difference between the five methods in terms of Smells</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hp</dc:creator>
  <cp:lastModifiedBy>hp</cp:lastModifiedBy>
  <cp:revision>26</cp:revision>
  <dcterms:created xsi:type="dcterms:W3CDTF">2022-01-06T15:33:19Z</dcterms:created>
  <dcterms:modified xsi:type="dcterms:W3CDTF">2022-01-06T18:22:46Z</dcterms:modified>
</cp:coreProperties>
</file>