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74" r:id="rId5"/>
    <p:sldId id="275" r:id="rId6"/>
    <p:sldId id="282" r:id="rId7"/>
    <p:sldId id="283" r:id="rId8"/>
    <p:sldId id="281" r:id="rId9"/>
    <p:sldId id="284" r:id="rId10"/>
    <p:sldId id="277"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5" r:id="rId31"/>
    <p:sldId id="306" r:id="rId32"/>
    <p:sldId id="307" r:id="rId33"/>
    <p:sldId id="308" r:id="rId34"/>
    <p:sldId id="309" r:id="rId35"/>
    <p:sldId id="310" r:id="rId36"/>
    <p:sldId id="311" r:id="rId37"/>
    <p:sldId id="331" r:id="rId38"/>
    <p:sldId id="330" r:id="rId39"/>
    <p:sldId id="312" r:id="rId40"/>
    <p:sldId id="313" r:id="rId41"/>
    <p:sldId id="314" r:id="rId42"/>
    <p:sldId id="315" r:id="rId43"/>
    <p:sldId id="316" r:id="rId44"/>
    <p:sldId id="317" r:id="rId45"/>
    <p:sldId id="318" r:id="rId46"/>
    <p:sldId id="319" r:id="rId47"/>
    <p:sldId id="320" r:id="rId48"/>
    <p:sldId id="321" r:id="rId49"/>
    <p:sldId id="322" r:id="rId50"/>
    <p:sldId id="323" r:id="rId51"/>
    <p:sldId id="324" r:id="rId52"/>
    <p:sldId id="325" r:id="rId53"/>
    <p:sldId id="326" r:id="rId54"/>
    <p:sldId id="327" r:id="rId55"/>
    <p:sldId id="328" r:id="rId56"/>
    <p:sldId id="329" r:id="rId57"/>
    <p:sldId id="332" r:id="rId58"/>
    <p:sldId id="280" r:id="rId5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48"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extLst/>
          </a:lstStyle>
          <a:p>
            <a:pPr>
              <a:defRPr/>
            </a:pPr>
            <a:fld id="{9D758F77-5EE0-4753-A332-3AF2517CD450}" type="datetimeFigureOut">
              <a:rPr lang="en-US"/>
              <a:pPr>
                <a:defRPr/>
              </a:pPr>
              <a:t>5/13/2014</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lstStyle>
          <a:p>
            <a:fld id="{5CE9BD17-0A34-441F-A79C-7F3A85A455A3}"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4B52B3C-2145-414E-BEBB-C110D2E53A8B}" type="datetimeFigureOut">
              <a:rPr lang="en-US"/>
              <a:pPr>
                <a:defRPr/>
              </a:pPr>
              <a:t>5/13/2014</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855F49C0-F894-46F2-A494-E155C45FE87F}"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18692E8-DAEF-4688-972D-8468EC557BAE}" type="datetimeFigureOut">
              <a:rPr lang="en-US"/>
              <a:pPr>
                <a:defRPr/>
              </a:pPr>
              <a:t>5/13/2014</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BA3F1BB4-5E6F-4853-89D8-08E6C867E653}"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6FDEA3C2-638E-4945-AD90-7694BC5F9353}" type="datetimeFigureOut">
              <a:rPr lang="en-US"/>
              <a:pPr>
                <a:defRPr/>
              </a:pPr>
              <a:t>5/13/2014</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BCEB1845-5F26-4975-B5A3-344EA5F9C335}"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170E5F9E-3222-43C2-93B5-D87E52F4E2B4}" type="datetimeFigureOut">
              <a:rPr lang="en-US"/>
              <a:pPr>
                <a:defRPr/>
              </a:pPr>
              <a:t>5/13/2014</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lstStyle>
          <a:p>
            <a:fld id="{AC6A3056-1D95-45BE-AA21-8DDEAA660D08}"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F6376A23-53A3-40C6-B848-4AB2189377B7}" type="datetimeFigureOut">
              <a:rPr lang="en-US"/>
              <a:pPr>
                <a:defRPr/>
              </a:pPr>
              <a:t>5/13/2014</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7992B146-34A6-468F-8CFC-C4ACCC676D9C}"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8AB5FC26-63F6-4B7F-9CD4-9DAA4F042B69}" type="datetimeFigureOut">
              <a:rPr lang="en-US"/>
              <a:pPr>
                <a:defRPr/>
              </a:pPr>
              <a:t>5/13/2014</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lstStyle>
          <a:p>
            <a:fld id="{0EEB3298-A27E-4F57-BBCF-CD5A5F76174B}" type="slidenum">
              <a:rPr lang="ar-SA"/>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349C24D3-8F82-446E-96C1-B17D268B2DAE}" type="datetimeFigureOut">
              <a:rPr lang="en-US"/>
              <a:pPr>
                <a:defRPr/>
              </a:pPr>
              <a:t>5/13/2014</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lstStyle>
          <a:p>
            <a:fld id="{23A9D730-CEAB-4707-AB95-149EF0F274C8}"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F3BDCEF-A8A6-434C-B8EB-5053DDAB5B72}" type="datetimeFigureOut">
              <a:rPr lang="en-US"/>
              <a:pPr>
                <a:defRPr/>
              </a:pPr>
              <a:t>5/13/2014</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fld id="{3C2FCD30-6408-4FBC-BE97-9997D9469296}"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58FE555A-AB62-457A-B46A-7CED67A4899B}" type="datetimeFigureOut">
              <a:rPr lang="en-US"/>
              <a:pPr>
                <a:defRPr/>
              </a:pPr>
              <a:t>5/13/2014</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8D3A949D-8A2A-4F86-8673-69F294345B11}" type="slidenum">
              <a:rPr lang="ar-SA"/>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8"/>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9"/>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80186943-C28B-4A95-BCEA-2D1AB076AB0D}" type="datetimeFigureOut">
              <a:rPr lang="en-US"/>
              <a:pPr>
                <a:defRPr/>
              </a:pPr>
              <a:t>5/13/2014</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lvl1pPr>
          </a:lstStyle>
          <a:p>
            <a:fld id="{A980E45D-6DAE-4DC8-A023-9C4B7FF8F975}"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30410F72-1FDB-4AFF-82BA-2CF98FACA3EF}" type="datetimeFigureOut">
              <a:rPr lang="en-US"/>
              <a:pPr>
                <a:defRPr/>
              </a:pPr>
              <a:t>5/13/2014</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a:defRPr sz="1000">
                <a:latin typeface="Lucida Sans Unicode" pitchFamily="34" charset="0"/>
              </a:defRPr>
            </a:lvl1pPr>
          </a:lstStyle>
          <a:p>
            <a:fld id="{7FB5B235-030A-4F06-875B-043A9A1F90D9}"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780" r:id="rId1"/>
    <p:sldLayoutId id="2147483779" r:id="rId2"/>
    <p:sldLayoutId id="2147483781" r:id="rId3"/>
    <p:sldLayoutId id="2147483782" r:id="rId4"/>
    <p:sldLayoutId id="2147483783" r:id="rId5"/>
    <p:sldLayoutId id="2147483784" r:id="rId6"/>
    <p:sldLayoutId id="2147483778" r:id="rId7"/>
    <p:sldLayoutId id="2147483785" r:id="rId8"/>
    <p:sldLayoutId id="2147483786" r:id="rId9"/>
    <p:sldLayoutId id="2147483777" r:id="rId10"/>
    <p:sldLayoutId id="2147483776"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4953000"/>
          </a:xfrm>
        </p:spPr>
        <p:txBody>
          <a:bodyPr>
            <a:noAutofit/>
          </a:bodyPr>
          <a:lstStyle/>
          <a:p>
            <a:pPr algn="ctr" fontAlgn="auto">
              <a:spcAft>
                <a:spcPts val="0"/>
              </a:spcAft>
              <a:defRPr/>
            </a:pPr>
            <a:r>
              <a:rPr lang="en-US" sz="2800" dirty="0" smtClean="0"/>
              <a:t>Design of Foundation for </a:t>
            </a:r>
            <a:r>
              <a:rPr lang="en-US" sz="2800" dirty="0" err="1" smtClean="0"/>
              <a:t>Sa’ada</a:t>
            </a:r>
            <a:r>
              <a:rPr lang="en-US" sz="2800" dirty="0" smtClean="0"/>
              <a:t> building in Nablus</a:t>
            </a:r>
            <a:br>
              <a:rPr lang="en-US" sz="2800" dirty="0" smtClean="0"/>
            </a:br>
            <a:r>
              <a:rPr lang="en-US" sz="2800" dirty="0" smtClean="0"/>
              <a:t/>
            </a:r>
            <a:br>
              <a:rPr lang="en-US" sz="2800" dirty="0" smtClean="0"/>
            </a:br>
            <a:r>
              <a:rPr lang="en-US" sz="2800" dirty="0" smtClean="0">
                <a:solidFill>
                  <a:srgbClr val="00B0F0"/>
                </a:solidFill>
              </a:rPr>
              <a:t>Prepared by :</a:t>
            </a:r>
            <a:r>
              <a:rPr lang="en-US" sz="2800" dirty="0" smtClean="0"/>
              <a:t/>
            </a:r>
            <a:br>
              <a:rPr lang="en-US" sz="2800" dirty="0" smtClean="0"/>
            </a:br>
            <a:r>
              <a:rPr lang="en-US" sz="2800" dirty="0" smtClean="0"/>
              <a:t>Hilda Abu Baker</a:t>
            </a:r>
            <a:br>
              <a:rPr lang="en-US" sz="2800" dirty="0" smtClean="0"/>
            </a:br>
            <a:r>
              <a:rPr lang="en-US" sz="2800" dirty="0" err="1" smtClean="0"/>
              <a:t>Neama</a:t>
            </a:r>
            <a:r>
              <a:rPr lang="en-US" sz="2800" dirty="0" smtClean="0"/>
              <a:t> </a:t>
            </a:r>
            <a:r>
              <a:rPr lang="en-US" sz="2800" dirty="0" err="1" smtClean="0"/>
              <a:t>Khlouf</a:t>
            </a:r>
            <a:r>
              <a:rPr lang="en-US" sz="2800" dirty="0" smtClean="0"/>
              <a:t/>
            </a:r>
            <a:br>
              <a:rPr lang="en-US" sz="2800" dirty="0" smtClean="0"/>
            </a:br>
            <a:r>
              <a:rPr lang="en-US" sz="2800" dirty="0" err="1" smtClean="0"/>
              <a:t>Raghad</a:t>
            </a:r>
            <a:r>
              <a:rPr lang="en-US" sz="2800" dirty="0" smtClean="0"/>
              <a:t> </a:t>
            </a:r>
            <a:r>
              <a:rPr lang="en-US" sz="2800" dirty="0" err="1" smtClean="0"/>
              <a:t>Saqf</a:t>
            </a:r>
            <a:r>
              <a:rPr lang="en-US" sz="2800" dirty="0" smtClean="0"/>
              <a:t> </a:t>
            </a:r>
            <a:r>
              <a:rPr lang="en-US" sz="2800" dirty="0" err="1" smtClean="0"/>
              <a:t>Alhait</a:t>
            </a: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r>
              <a:rPr lang="en-US" sz="2800" dirty="0" smtClean="0">
                <a:solidFill>
                  <a:srgbClr val="00B0F0"/>
                </a:solidFill>
              </a:rPr>
              <a:t>Submitted to:</a:t>
            </a:r>
            <a:r>
              <a:rPr lang="en-US" sz="2800" dirty="0" smtClean="0"/>
              <a:t/>
            </a:r>
            <a:br>
              <a:rPr lang="en-US" sz="2800" dirty="0" smtClean="0"/>
            </a:br>
            <a:r>
              <a:rPr lang="en-US" sz="2800" dirty="0" smtClean="0"/>
              <a:t>Dr. Muhammad Ghazal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ea typeface="Arial Unicode MS" pitchFamily="34" charset="-128"/>
                <a:cs typeface="Times New Roman" pitchFamily="18" charset="0"/>
              </a:rPr>
              <a:t>Geotechnical Conditions of the site</a:t>
            </a:r>
            <a:endParaRPr lang="en-US" sz="4000" dirty="0">
              <a:solidFill>
                <a:srgbClr val="00B0F0"/>
              </a:solidFill>
              <a:latin typeface="Times New Roman" pitchFamily="18" charset="0"/>
              <a:ea typeface="Arial Unicode MS" pitchFamily="34" charset="-128"/>
              <a:cs typeface="Times New Roman" pitchFamily="18" charset="0"/>
            </a:endParaRPr>
          </a:p>
        </p:txBody>
      </p:sp>
      <p:sp>
        <p:nvSpPr>
          <p:cNvPr id="22530" name="Content Placeholder 3"/>
          <p:cNvSpPr>
            <a:spLocks noGrp="1"/>
          </p:cNvSpPr>
          <p:nvPr>
            <p:ph sz="quarter" idx="2"/>
          </p:nvPr>
        </p:nvSpPr>
        <p:spPr>
          <a:xfrm>
            <a:off x="457200" y="1444625"/>
            <a:ext cx="7620000" cy="3941763"/>
          </a:xfrm>
          <a:ln>
            <a:prstDash val="solid"/>
          </a:ln>
        </p:spPr>
        <p:txBody>
          <a:bodyPr/>
          <a:lstStyle/>
          <a:p>
            <a:pPr algn="just">
              <a:buFont typeface="Wingdings 3" pitchFamily="18" charset="2"/>
              <a:buNone/>
            </a:pPr>
            <a:r>
              <a:rPr lang="en-US" sz="2800" smtClean="0">
                <a:latin typeface="Times New Roman" pitchFamily="18" charset="0"/>
                <a:cs typeface="Times New Roman" pitchFamily="18" charset="0"/>
              </a:rPr>
              <a:t>     </a:t>
            </a:r>
            <a:r>
              <a:rPr lang="en-US" sz="3200" smtClean="0">
                <a:latin typeface="Times New Roman" pitchFamily="18" charset="0"/>
                <a:cs typeface="Times New Roman" pitchFamily="18" charset="0"/>
              </a:rPr>
              <a:t>The main soil description of the site states that it consist mainly of weak silty clay formation with occasional boulders to the full depth of exploration and the whole site is covered by a layer of fill material of rocks and boulders.</a:t>
            </a:r>
          </a:p>
          <a:p>
            <a:pPr>
              <a:buFont typeface="Wingdings 3" pitchFamily="18" charset="2"/>
              <a:buNone/>
            </a:pPr>
            <a:endParaRPr lang="en-US" sz="32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533400"/>
            <a:ext cx="8229600" cy="5473700"/>
          </a:xfrm>
        </p:spPr>
        <p:txBody>
          <a:bodyPr>
            <a:normAutofit fontScale="92500" lnSpcReduction="20000"/>
          </a:bodyPr>
          <a:lstStyle/>
          <a:p>
            <a:pPr marL="365760" indent="-256032" fontAlgn="auto">
              <a:spcAft>
                <a:spcPts val="0"/>
              </a:spcAft>
              <a:buFont typeface="Wingdings" pitchFamily="2" charset="2"/>
              <a:buChar char="Ø"/>
              <a:defRPr/>
            </a:pPr>
            <a:r>
              <a:rPr lang="en-US" sz="3200" dirty="0" smtClean="0">
                <a:latin typeface="Times New Roman" pitchFamily="18" charset="0"/>
                <a:cs typeface="Times New Roman" pitchFamily="18" charset="0"/>
              </a:rPr>
              <a:t>From soil investigation report we take:</a:t>
            </a:r>
          </a:p>
          <a:p>
            <a:pPr marL="365760" indent="-256032" fontAlgn="auto">
              <a:spcAft>
                <a:spcPts val="0"/>
              </a:spcAft>
              <a:buFont typeface="Wingdings 3"/>
              <a:buNone/>
              <a:defRPr/>
            </a:pPr>
            <a:r>
              <a:rPr lang="en-US" sz="3200" dirty="0" smtClean="0">
                <a:latin typeface="Times New Roman" pitchFamily="18" charset="0"/>
                <a:cs typeface="Times New Roman" pitchFamily="18" charset="0"/>
              </a:rPr>
              <a:t>   ɸ = 19 </a:t>
            </a:r>
          </a:p>
          <a:p>
            <a:pPr marL="365760" indent="-256032" fontAlgn="auto">
              <a:spcAft>
                <a:spcPts val="0"/>
              </a:spcAft>
              <a:buFont typeface="Wingdings 3"/>
              <a:buNone/>
              <a:defRPr/>
            </a:pPr>
            <a:r>
              <a:rPr lang="en-US" sz="3200" dirty="0" smtClean="0">
                <a:latin typeface="Times New Roman" pitchFamily="18" charset="0"/>
                <a:cs typeface="Times New Roman" pitchFamily="18" charset="0"/>
              </a:rPr>
              <a:t>   C = 23 </a:t>
            </a:r>
            <a:r>
              <a:rPr lang="en-US" sz="3200" dirty="0">
                <a:latin typeface="Times New Roman" pitchFamily="18" charset="0"/>
                <a:cs typeface="Times New Roman" pitchFamily="18" charset="0"/>
              </a:rPr>
              <a:t>KN\m</a:t>
            </a:r>
            <a:r>
              <a:rPr lang="en-US" sz="3200" baseline="30000" dirty="0">
                <a:latin typeface="Times New Roman" pitchFamily="18" charset="0"/>
                <a:cs typeface="Times New Roman" pitchFamily="18" charset="0"/>
              </a:rPr>
              <a:t>2</a:t>
            </a:r>
            <a:r>
              <a:rPr lang="en-US" sz="3200" dirty="0" smtClean="0">
                <a:latin typeface="Times New Roman" pitchFamily="18" charset="0"/>
                <a:cs typeface="Times New Roman" pitchFamily="18" charset="0"/>
              </a:rPr>
              <a:t>  </a:t>
            </a:r>
          </a:p>
          <a:p>
            <a:pPr marL="365760" indent="-256032" fontAlgn="auto">
              <a:spcAft>
                <a:spcPts val="0"/>
              </a:spcAft>
              <a:buFont typeface="Wingdings 3"/>
              <a:buNone/>
              <a:defRPr/>
            </a:pPr>
            <a:r>
              <a:rPr lang="en-US" sz="3200" dirty="0" smtClean="0">
                <a:latin typeface="Times New Roman" pitchFamily="18" charset="0"/>
                <a:cs typeface="Times New Roman" pitchFamily="18" charset="0"/>
              </a:rPr>
              <a:t>   Unit weight for soil =18 KN\m</a:t>
            </a:r>
            <a:r>
              <a:rPr lang="en-US" sz="3200" baseline="30000" dirty="0" smtClean="0">
                <a:latin typeface="Times New Roman" pitchFamily="18" charset="0"/>
                <a:cs typeface="Times New Roman" pitchFamily="18" charset="0"/>
              </a:rPr>
              <a:t>3</a:t>
            </a:r>
          </a:p>
          <a:p>
            <a:pPr marL="365760" indent="-256032" fontAlgn="auto">
              <a:spcAft>
                <a:spcPts val="0"/>
              </a:spcAft>
              <a:buFont typeface="Wingdings 3"/>
              <a:buNone/>
              <a:defRPr/>
            </a:pPr>
            <a:r>
              <a:rPr lang="en-US" sz="3200" baseline="300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   Preliminary dimensions B=2m  D=1.5m</a:t>
            </a:r>
          </a:p>
          <a:p>
            <a:pPr marL="365760" indent="-256032" fontAlgn="auto">
              <a:spcAft>
                <a:spcPts val="0"/>
              </a:spcAft>
              <a:buFont typeface="Wingdings" pitchFamily="2" charset="2"/>
              <a:buChar char="Ø"/>
              <a:defRPr/>
            </a:pPr>
            <a:r>
              <a:rPr lang="en-US" sz="3200" dirty="0" smtClean="0">
                <a:latin typeface="Times New Roman" pitchFamily="18" charset="0"/>
                <a:cs typeface="Times New Roman" pitchFamily="18" charset="0"/>
              </a:rPr>
              <a:t>Then we determine ultimate bearing capacity by Terzagi Equation</a:t>
            </a:r>
          </a:p>
          <a:p>
            <a:pPr marL="365760" indent="-256032" fontAlgn="auto">
              <a:spcAft>
                <a:spcPts val="0"/>
              </a:spcAft>
              <a:buFont typeface="Wingdings" pitchFamily="2" charset="2"/>
              <a:buChar char="Ø"/>
              <a:defRPr/>
            </a:pPr>
            <a:r>
              <a:rPr lang="en-US" sz="3200" dirty="0" smtClean="0">
                <a:latin typeface="Times New Roman" pitchFamily="18" charset="0"/>
                <a:cs typeface="Times New Roman" pitchFamily="18" charset="0"/>
              </a:rPr>
              <a:t>Then we determine allowable bearing capacity by take factor of safety equal 2.5. </a:t>
            </a:r>
          </a:p>
          <a:p>
            <a:pPr marL="365760" indent="-256032" fontAlgn="auto">
              <a:spcAft>
                <a:spcPts val="0"/>
              </a:spcAft>
              <a:buFont typeface="Wingdings 3"/>
              <a:buChar char=""/>
              <a:defRPr/>
            </a:pPr>
            <a:r>
              <a:rPr lang="en-US" sz="3200" dirty="0" smtClean="0">
                <a:latin typeface="Times New Roman" pitchFamily="18" charset="0"/>
                <a:cs typeface="Times New Roman" pitchFamily="18" charset="0"/>
              </a:rPr>
              <a:t>We get qult = 505.5 KN/m</a:t>
            </a:r>
            <a:r>
              <a:rPr lang="en-US" sz="3200" baseline="30000" dirty="0" smtClean="0">
                <a:latin typeface="Times New Roman" pitchFamily="18" charset="0"/>
                <a:cs typeface="Times New Roman" pitchFamily="18" charset="0"/>
              </a:rPr>
              <a:t>2         </a:t>
            </a:r>
          </a:p>
          <a:p>
            <a:pPr marL="365760" indent="-256032" fontAlgn="auto">
              <a:spcAft>
                <a:spcPts val="0"/>
              </a:spcAft>
              <a:buFont typeface="Wingdings 3"/>
              <a:buChar char=""/>
              <a:defRPr/>
            </a:pPr>
            <a:r>
              <a:rPr lang="en-US" sz="3200" baseline="300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   </a:t>
            </a:r>
            <a:r>
              <a:rPr lang="en-US" sz="3200" dirty="0" err="1">
                <a:latin typeface="Times New Roman" pitchFamily="18" charset="0"/>
                <a:cs typeface="Times New Roman" pitchFamily="18" charset="0"/>
              </a:rPr>
              <a:t>qall</a:t>
            </a:r>
            <a:r>
              <a:rPr lang="en-US" sz="3200" dirty="0">
                <a:latin typeface="Times New Roman" pitchFamily="18" charset="0"/>
                <a:cs typeface="Times New Roman" pitchFamily="18" charset="0"/>
              </a:rPr>
              <a:t>=202KN/m</a:t>
            </a:r>
            <a:r>
              <a:rPr lang="en-US" sz="3200" baseline="30000" dirty="0">
                <a:latin typeface="Times New Roman" pitchFamily="18" charset="0"/>
                <a:cs typeface="Times New Roman" pitchFamily="18" charset="0"/>
              </a:rPr>
              <a:t>2</a:t>
            </a:r>
            <a:r>
              <a:rPr lang="en-US" sz="3200" dirty="0" smtClean="0">
                <a:latin typeface="Times New Roman" pitchFamily="18" charset="0"/>
                <a:cs typeface="Times New Roman" pitchFamily="18" charset="0"/>
              </a:rPr>
              <a:t> = 2.02 Kg/cm</a:t>
            </a:r>
            <a:r>
              <a:rPr lang="en-US" sz="3200" baseline="30000" dirty="0" smtClean="0">
                <a:latin typeface="Times New Roman" pitchFamily="18" charset="0"/>
                <a:cs typeface="Times New Roman" pitchFamily="18" charset="0"/>
              </a:rPr>
              <a:t>2</a:t>
            </a:r>
            <a:r>
              <a:rPr lang="en-US" sz="3200" dirty="0" smtClean="0">
                <a:latin typeface="Times New Roman" pitchFamily="18" charset="0"/>
                <a:cs typeface="Times New Roman" pitchFamily="18" charset="0"/>
              </a:rPr>
              <a:t>.</a:t>
            </a:r>
          </a:p>
          <a:p>
            <a:pPr marL="365760" indent="-256032" fontAlgn="auto">
              <a:spcAft>
                <a:spcPts val="0"/>
              </a:spcAft>
              <a:buFont typeface="Wingdings 3"/>
              <a:buNone/>
              <a:defRPr/>
            </a:pPr>
            <a:r>
              <a:rPr lang="en-US" sz="3200" dirty="0" smtClean="0">
                <a:latin typeface="Times New Roman" pitchFamily="18" charset="0"/>
                <a:cs typeface="Times New Roman" pitchFamily="18" charset="0"/>
              </a:rPr>
              <a:t>   We use Qall = 220 </a:t>
            </a:r>
            <a:r>
              <a:rPr lang="en-US" sz="3200" dirty="0">
                <a:latin typeface="Times New Roman" pitchFamily="18" charset="0"/>
                <a:cs typeface="Times New Roman" pitchFamily="18" charset="0"/>
              </a:rPr>
              <a:t>KN/m</a:t>
            </a:r>
            <a:r>
              <a:rPr lang="en-US" sz="3200" baseline="30000" dirty="0">
                <a:latin typeface="Times New Roman" pitchFamily="18" charset="0"/>
                <a:cs typeface="Times New Roman" pitchFamily="18" charset="0"/>
              </a:rPr>
              <a:t>2</a:t>
            </a:r>
            <a:r>
              <a:rPr lang="en-US" sz="3200" dirty="0" smtClean="0">
                <a:latin typeface="Times New Roman" pitchFamily="18" charset="0"/>
                <a:cs typeface="Times New Roman" pitchFamily="18" charset="0"/>
              </a:rPr>
              <a:t> </a:t>
            </a:r>
          </a:p>
        </p:txBody>
      </p:sp>
      <p:pic>
        <p:nvPicPr>
          <p:cNvPr id="23554"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657600" y="2971800"/>
            <a:ext cx="4114800" cy="45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1"/>
          <p:cNvSpPr>
            <a:spLocks noGrp="1"/>
          </p:cNvSpPr>
          <p:nvPr>
            <p:ph idx="1"/>
          </p:nvPr>
        </p:nvSpPr>
        <p:spPr/>
        <p:txBody>
          <a:bodyPr/>
          <a:lstStyle/>
          <a:p>
            <a:pPr algn="just">
              <a:buFont typeface="Wingdings 3" pitchFamily="18" charset="2"/>
              <a:buNone/>
            </a:pPr>
            <a:r>
              <a:rPr lang="en-US" sz="3200" smtClean="0">
                <a:latin typeface="Times New Roman" pitchFamily="18" charset="0"/>
                <a:cs typeface="Times New Roman" pitchFamily="18" charset="0"/>
              </a:rPr>
              <a:t>    </a:t>
            </a:r>
          </a:p>
          <a:p>
            <a:pPr algn="just">
              <a:buFont typeface="Wingdings 3" pitchFamily="18" charset="2"/>
              <a:buNone/>
            </a:pPr>
            <a:r>
              <a:rPr lang="en-US" sz="3200" smtClean="0">
                <a:latin typeface="Times New Roman" pitchFamily="18" charset="0"/>
                <a:cs typeface="Times New Roman" pitchFamily="18" charset="0"/>
              </a:rPr>
              <a:t>      In our design we used two options, the first one was using the system of   isolated and combined footing, and the second one was using the system of mat (raft) foundation. </a:t>
            </a:r>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sz="4000" dirty="0">
              <a:solidFill>
                <a:srgbClr val="00B0F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1"/>
          <p:cNvSpPr>
            <a:spLocks noGrp="1"/>
          </p:cNvSpPr>
          <p:nvPr>
            <p:ph idx="1"/>
          </p:nvPr>
        </p:nvSpPr>
        <p:spPr/>
        <p:txBody>
          <a:bodyPr/>
          <a:lstStyle/>
          <a:p>
            <a:pPr>
              <a:buFont typeface="Wingdings 3" pitchFamily="18" charset="2"/>
              <a:buNone/>
            </a:pPr>
            <a:r>
              <a:rPr lang="en-US" sz="3200" smtClean="0">
                <a:latin typeface="Times New Roman" pitchFamily="18" charset="0"/>
                <a:cs typeface="Times New Roman" pitchFamily="18" charset="0"/>
              </a:rPr>
              <a:t>     </a:t>
            </a:r>
          </a:p>
          <a:p>
            <a:pPr>
              <a:buFont typeface="Wingdings 3" pitchFamily="18" charset="2"/>
              <a:buNone/>
            </a:pPr>
            <a:r>
              <a:rPr lang="en-US" sz="3200" smtClean="0">
                <a:latin typeface="Times New Roman" pitchFamily="18" charset="0"/>
                <a:cs typeface="Times New Roman" pitchFamily="18" charset="0"/>
              </a:rPr>
              <a:t>We found the preliminary area for each footing by using equation: </a:t>
            </a:r>
          </a:p>
          <a:p>
            <a:pPr>
              <a:buFont typeface="Wingdings 3" pitchFamily="18" charset="2"/>
              <a:buNone/>
            </a:pPr>
            <a:endParaRPr lang="en-US" sz="3200" smtClean="0">
              <a:latin typeface="Times New Roman" pitchFamily="18" charset="0"/>
              <a:cs typeface="Times New Roman" pitchFamily="18" charset="0"/>
            </a:endParaRPr>
          </a:p>
          <a:p>
            <a:pPr>
              <a:buFont typeface="Wingdings 3" pitchFamily="18" charset="2"/>
              <a:buNone/>
            </a:pPr>
            <a:r>
              <a:rPr lang="en-US" sz="3200" smtClean="0">
                <a:latin typeface="Times New Roman" pitchFamily="18" charset="0"/>
                <a:cs typeface="Times New Roman" pitchFamily="18" charset="0"/>
              </a:rPr>
              <a:t>Where, qall = 220 KN/m</a:t>
            </a:r>
            <a:r>
              <a:rPr lang="en-US" sz="3200" baseline="30000" smtClean="0">
                <a:latin typeface="Times New Roman" pitchFamily="18" charset="0"/>
                <a:cs typeface="Times New Roman" pitchFamily="18" charset="0"/>
              </a:rPr>
              <a:t>2</a:t>
            </a:r>
            <a:endParaRPr lang="en-US" sz="3200" smtClean="0">
              <a:latin typeface="Times New Roman" pitchFamily="18" charset="0"/>
              <a:cs typeface="Times New Roman" pitchFamily="18" charset="0"/>
            </a:endParaRPr>
          </a:p>
          <a:p>
            <a:pPr>
              <a:buFont typeface="Wingdings 3" pitchFamily="18" charset="2"/>
              <a:buNone/>
            </a:pPr>
            <a:r>
              <a:rPr lang="en-US" smtClean="0"/>
              <a:t>And the results as follow:</a:t>
            </a:r>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sp>
        <p:nvSpPr>
          <p:cNvPr id="2560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pic>
        <p:nvPicPr>
          <p:cNvPr id="25604"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956050" y="2662238"/>
            <a:ext cx="1752600" cy="466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295400"/>
          <a:ext cx="9144000" cy="5608638"/>
        </p:xfrm>
        <a:graphic>
          <a:graphicData uri="http://schemas.openxmlformats.org/drawingml/2006/table">
            <a:tbl>
              <a:tblPr/>
              <a:tblGrid>
                <a:gridCol w="2624890"/>
                <a:gridCol w="1955734"/>
                <a:gridCol w="2282264"/>
                <a:gridCol w="2281113"/>
              </a:tblGrid>
              <a:tr h="347663">
                <a:tc>
                  <a:txBody>
                    <a:bodyPr/>
                    <a:lstStyle/>
                    <a:p>
                      <a:pPr marL="0" marR="0" algn="ctr">
                        <a:lnSpc>
                          <a:spcPct val="115000"/>
                        </a:lnSpc>
                        <a:spcBef>
                          <a:spcPts val="0"/>
                        </a:spcBef>
                        <a:spcAft>
                          <a:spcPts val="0"/>
                        </a:spcAft>
                      </a:pPr>
                      <a:r>
                        <a:rPr lang="en-US" sz="2000" b="1">
                          <a:solidFill>
                            <a:srgbClr val="FFFFFF"/>
                          </a:solidFill>
                          <a:latin typeface="Times New Roman" pitchFamily="18" charset="0"/>
                          <a:ea typeface="Calibri"/>
                          <a:cs typeface="Times New Roman" pitchFamily="18" charset="0"/>
                        </a:rPr>
                        <a:t>column number</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2000" b="1">
                          <a:solidFill>
                            <a:srgbClr val="FFFFFF"/>
                          </a:solidFill>
                          <a:latin typeface="Times New Roman" pitchFamily="18" charset="0"/>
                          <a:ea typeface="Calibri"/>
                          <a:cs typeface="Times New Roman" pitchFamily="18" charset="0"/>
                        </a:rPr>
                        <a:t>P service</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2000" b="1">
                          <a:solidFill>
                            <a:srgbClr val="FFFFFF"/>
                          </a:solidFill>
                          <a:latin typeface="Times New Roman" pitchFamily="18" charset="0"/>
                          <a:ea typeface="Calibri"/>
                          <a:cs typeface="Times New Roman" pitchFamily="18" charset="0"/>
                        </a:rPr>
                        <a:t>Area  </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2000" b="1">
                          <a:solidFill>
                            <a:srgbClr val="FFFFFF"/>
                          </a:solidFill>
                          <a:latin typeface="Times New Roman" pitchFamily="18" charset="0"/>
                          <a:ea typeface="Calibri"/>
                          <a:cs typeface="Times New Roman" pitchFamily="18" charset="0"/>
                        </a:rPr>
                        <a:t>L=B</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solidFill>
                      <a:srgbClr val="4BACC6"/>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469.2</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2.1</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1.5</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960.6</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4.4</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2.1</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3</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1096.6</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5.0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2.2</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4</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898.2</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4.1</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5</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1636.8</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7.4</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6</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1621.7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7.4</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7</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1302.9</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5.9</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2.4</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8</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823.6</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3.7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1.9</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9</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1764.4</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8.0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2.8</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10</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1589.2</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7.2</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11</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681.4</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3.1</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1.8</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12</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458.8</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2.1</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1.4</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13</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1011.8</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4.6</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2.1</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14</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904.7</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4.1</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2.0</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47663">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15</a:t>
                      </a:r>
                      <a:endParaRPr lang="en-US" sz="2000">
                        <a:latin typeface="Times New Roman" pitchFamily="18" charset="0"/>
                        <a:ea typeface="Calibri"/>
                        <a:cs typeface="Times New Roman" pitchFamily="18" charset="0"/>
                      </a:endParaRPr>
                    </a:p>
                  </a:txBody>
                  <a:tcPr marL="68580" marR="68580"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355.2</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a:solidFill>
                            <a:srgbClr val="000000"/>
                          </a:solidFill>
                          <a:latin typeface="Times New Roman" pitchFamily="18" charset="0"/>
                          <a:ea typeface="Calibri"/>
                          <a:cs typeface="Times New Roman" pitchFamily="18" charset="0"/>
                        </a:rPr>
                        <a:t>1.6</a:t>
                      </a:r>
                      <a:endParaRPr lang="en-US" sz="200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2000" dirty="0">
                          <a:solidFill>
                            <a:srgbClr val="000000"/>
                          </a:solidFill>
                          <a:latin typeface="Times New Roman" pitchFamily="18" charset="0"/>
                          <a:ea typeface="Calibri"/>
                          <a:cs typeface="Times New Roman" pitchFamily="18" charset="0"/>
                        </a:rPr>
                        <a:t>1.3</a:t>
                      </a:r>
                      <a:endParaRPr lang="en-US" sz="2000" dirty="0">
                        <a:latin typeface="Times New Roman" pitchFamily="18" charset="0"/>
                        <a:ea typeface="Calibri"/>
                        <a:cs typeface="Times New Roman" pitchFamily="18" charset="0"/>
                      </a:endParaRPr>
                    </a:p>
                  </a:txBody>
                  <a:tcPr marL="68580" marR="68580"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bl>
          </a:graphicData>
        </a:graphic>
      </p:graphicFrame>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1"/>
          <p:cNvSpPr>
            <a:spLocks noGrp="1"/>
          </p:cNvSpPr>
          <p:nvPr>
            <p:ph idx="1"/>
          </p:nvPr>
        </p:nvSpPr>
        <p:spPr>
          <a:xfrm>
            <a:off x="457200" y="1143000"/>
            <a:ext cx="8229600" cy="4864100"/>
          </a:xfrm>
        </p:spPr>
        <p:txBody>
          <a:bodyPr/>
          <a:lstStyle/>
          <a:p>
            <a:pPr>
              <a:buFont typeface="Wingdings 3" pitchFamily="18" charset="2"/>
              <a:buNone/>
            </a:pPr>
            <a:r>
              <a:rPr lang="en-US" sz="3200" smtClean="0">
                <a:latin typeface="Times New Roman" pitchFamily="18" charset="0"/>
                <a:cs typeface="Times New Roman" pitchFamily="18" charset="0"/>
              </a:rPr>
              <a:t>Then we draw it using AutoCAD.</a:t>
            </a:r>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27651" name="Picture 8"/>
          <p:cNvPicPr>
            <a:picLocks noChangeArrowheads="1"/>
          </p:cNvPicPr>
          <p:nvPr/>
        </p:nvPicPr>
        <p:blipFill>
          <a:blip r:embed="rId2"/>
          <a:srcRect/>
          <a:stretch>
            <a:fillRect/>
          </a:stretch>
        </p:blipFill>
        <p:spPr bwMode="auto">
          <a:xfrm>
            <a:off x="-228600" y="1752600"/>
            <a:ext cx="96012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066800"/>
            <a:ext cx="8763000" cy="5410200"/>
          </a:xfrm>
        </p:spPr>
        <p:txBody>
          <a:bodyPr>
            <a:normAutofit fontScale="47500" lnSpcReduction="20000"/>
          </a:bodyPr>
          <a:lstStyle/>
          <a:p>
            <a:pPr marL="365760" indent="-256032" fontAlgn="auto">
              <a:spcAft>
                <a:spcPts val="0"/>
              </a:spcAft>
              <a:buFont typeface="Wingdings 3"/>
              <a:buNone/>
              <a:defRPr/>
            </a:pPr>
            <a:r>
              <a:rPr lang="en-US" sz="7000" b="1" u="sng" dirty="0" smtClean="0">
                <a:solidFill>
                  <a:srgbClr val="0070C0"/>
                </a:solidFill>
                <a:latin typeface="Times New Roman" pitchFamily="18" charset="0"/>
                <a:cs typeface="Times New Roman" pitchFamily="18" charset="0"/>
              </a:rPr>
              <a:t>System of isolated and combined footing:</a:t>
            </a:r>
          </a:p>
          <a:p>
            <a:pPr marL="365760" indent="-256032" fontAlgn="auto">
              <a:spcAft>
                <a:spcPts val="0"/>
              </a:spcAft>
              <a:buFont typeface="Wingdings 3"/>
              <a:buChar char=""/>
              <a:defRPr/>
            </a:pPr>
            <a:r>
              <a:rPr lang="en-US" sz="5100" dirty="0" smtClean="0">
                <a:latin typeface="Times New Roman" pitchFamily="18" charset="0"/>
                <a:cs typeface="Times New Roman" pitchFamily="18" charset="0"/>
              </a:rPr>
              <a:t>For design purposes we tried to </a:t>
            </a:r>
            <a:r>
              <a:rPr lang="en-US" sz="5100" dirty="0" err="1" smtClean="0">
                <a:latin typeface="Times New Roman" pitchFamily="18" charset="0"/>
                <a:cs typeface="Times New Roman" pitchFamily="18" charset="0"/>
              </a:rPr>
              <a:t>unifie</a:t>
            </a:r>
            <a:r>
              <a:rPr lang="en-US" sz="5100" dirty="0" smtClean="0">
                <a:latin typeface="Times New Roman" pitchFamily="18" charset="0"/>
                <a:cs typeface="Times New Roman" pitchFamily="18" charset="0"/>
              </a:rPr>
              <a:t> the footing under columns with approximate equal loads, where:</a:t>
            </a:r>
          </a:p>
          <a:p>
            <a:pPr marL="365760" indent="-256032" fontAlgn="auto">
              <a:spcAft>
                <a:spcPts val="0"/>
              </a:spcAft>
              <a:buFont typeface="Arial" pitchFamily="34" charset="0"/>
              <a:buChar char="•"/>
              <a:defRPr/>
            </a:pPr>
            <a:r>
              <a:rPr lang="en-US" sz="5100" dirty="0" smtClean="0">
                <a:latin typeface="Times New Roman" pitchFamily="18" charset="0"/>
                <a:cs typeface="Times New Roman" pitchFamily="18" charset="0"/>
              </a:rPr>
              <a:t>    F1 for C1, C12 </a:t>
            </a:r>
          </a:p>
          <a:p>
            <a:pPr marL="365760" indent="-256032" fontAlgn="auto">
              <a:spcAft>
                <a:spcPts val="0"/>
              </a:spcAft>
              <a:buFont typeface="Arial" pitchFamily="34" charset="0"/>
              <a:buChar char="•"/>
              <a:defRPr/>
            </a:pPr>
            <a:r>
              <a:rPr lang="en-US" sz="5100" dirty="0" smtClean="0">
                <a:latin typeface="Times New Roman" pitchFamily="18" charset="0"/>
                <a:cs typeface="Times New Roman" pitchFamily="18" charset="0"/>
              </a:rPr>
              <a:t>    F2 for C2, C3, C4, C8, C13 </a:t>
            </a:r>
          </a:p>
          <a:p>
            <a:pPr marL="365760" indent="-256032" fontAlgn="auto">
              <a:spcAft>
                <a:spcPts val="0"/>
              </a:spcAft>
              <a:buFont typeface="Arial" pitchFamily="34" charset="0"/>
              <a:buChar char="•"/>
              <a:defRPr/>
            </a:pPr>
            <a:r>
              <a:rPr lang="en-US" sz="5100" dirty="0" smtClean="0">
                <a:latin typeface="Times New Roman" pitchFamily="18" charset="0"/>
                <a:cs typeface="Times New Roman" pitchFamily="18" charset="0"/>
              </a:rPr>
              <a:t>    F3 for C5, C9 </a:t>
            </a:r>
          </a:p>
          <a:p>
            <a:pPr marL="365760" indent="-256032" fontAlgn="auto">
              <a:spcAft>
                <a:spcPts val="0"/>
              </a:spcAft>
              <a:buFont typeface="Arial" pitchFamily="34" charset="0"/>
              <a:buChar char="•"/>
              <a:defRPr/>
            </a:pPr>
            <a:r>
              <a:rPr lang="en-US" sz="5100" dirty="0" smtClean="0">
                <a:latin typeface="Times New Roman" pitchFamily="18" charset="0"/>
                <a:cs typeface="Times New Roman" pitchFamily="18" charset="0"/>
              </a:rPr>
              <a:t>    Where, F1 &amp; F2 &amp; F3 are combined footing </a:t>
            </a:r>
          </a:p>
          <a:p>
            <a:pPr marL="365760" indent="-256032" fontAlgn="auto">
              <a:spcAft>
                <a:spcPts val="0"/>
              </a:spcAft>
              <a:buFont typeface="Arial" pitchFamily="34" charset="0"/>
              <a:buChar char="•"/>
              <a:defRPr/>
            </a:pPr>
            <a:r>
              <a:rPr lang="en-US" sz="5100" dirty="0" smtClean="0">
                <a:latin typeface="Times New Roman" pitchFamily="18" charset="0"/>
                <a:cs typeface="Times New Roman" pitchFamily="18" charset="0"/>
              </a:rPr>
              <a:t>    F4 for C7+C6 </a:t>
            </a:r>
          </a:p>
          <a:p>
            <a:pPr marL="365760" indent="-256032" fontAlgn="auto">
              <a:spcAft>
                <a:spcPts val="0"/>
              </a:spcAft>
              <a:buFont typeface="Arial" pitchFamily="34" charset="0"/>
              <a:buChar char="•"/>
              <a:defRPr/>
            </a:pPr>
            <a:r>
              <a:rPr lang="en-US" sz="5100" dirty="0" smtClean="0">
                <a:latin typeface="Times New Roman" pitchFamily="18" charset="0"/>
                <a:cs typeface="Times New Roman" pitchFamily="18" charset="0"/>
              </a:rPr>
              <a:t>    F5 for C10+C11</a:t>
            </a:r>
          </a:p>
          <a:p>
            <a:pPr marL="365760" indent="-256032" fontAlgn="auto">
              <a:spcAft>
                <a:spcPts val="0"/>
              </a:spcAft>
              <a:buFont typeface="Arial" pitchFamily="34" charset="0"/>
              <a:buChar char="•"/>
              <a:defRPr/>
            </a:pPr>
            <a:r>
              <a:rPr lang="en-US" sz="5100" dirty="0" smtClean="0">
                <a:latin typeface="Times New Roman" pitchFamily="18" charset="0"/>
                <a:cs typeface="Times New Roman" pitchFamily="18" charset="0"/>
              </a:rPr>
              <a:t>    F6 for C14 +C15 </a:t>
            </a:r>
          </a:p>
          <a:p>
            <a:pPr marL="365760" indent="-256032" fontAlgn="auto">
              <a:spcAft>
                <a:spcPts val="0"/>
              </a:spcAft>
              <a:buFont typeface="Arial" pitchFamily="34" charset="0"/>
              <a:buChar char="•"/>
              <a:defRPr/>
            </a:pPr>
            <a:r>
              <a:rPr lang="en-US" sz="5100" dirty="0" smtClean="0">
                <a:latin typeface="Times New Roman" pitchFamily="18" charset="0"/>
                <a:cs typeface="Times New Roman" pitchFamily="18" charset="0"/>
              </a:rPr>
              <a:t>    Where, F4&amp; F5 &amp; F6 are combined footing </a:t>
            </a:r>
          </a:p>
          <a:p>
            <a:pPr marL="365760" indent="-256032" fontAlgn="auto">
              <a:spcAft>
                <a:spcPts val="0"/>
              </a:spcAft>
              <a:buFont typeface="Wingdings 3"/>
              <a:buChar char=""/>
              <a:defRPr/>
            </a:pPr>
            <a:r>
              <a:rPr lang="en-US" sz="5100" dirty="0" smtClean="0">
                <a:latin typeface="Times New Roman" pitchFamily="18" charset="0"/>
                <a:cs typeface="Times New Roman" pitchFamily="18" charset="0"/>
              </a:rPr>
              <a:t>We designed the isolated and combined footing in the same system, and we use CDS program for design. We designed one footing manually to compare between the result.  </a:t>
            </a:r>
          </a:p>
          <a:p>
            <a:pPr marL="365760" indent="-256032" fontAlgn="auto">
              <a:spcAft>
                <a:spcPts val="0"/>
              </a:spcAft>
              <a:buFont typeface="Wingdings 3"/>
              <a:buNone/>
              <a:defRPr/>
            </a:pPr>
            <a:endParaRPr lang="en-US" sz="2800" dirty="0" smtClean="0">
              <a:solidFill>
                <a:srgbClr val="0070C0"/>
              </a:solidFill>
              <a:latin typeface="Times New Roman" pitchFamily="18" charset="0"/>
              <a:cs typeface="Times New Roman" pitchFamily="18" charset="0"/>
            </a:endParaRPr>
          </a:p>
          <a:p>
            <a:pPr marL="365760" indent="-256032" fontAlgn="auto">
              <a:spcAft>
                <a:spcPts val="0"/>
              </a:spcAft>
              <a:buFont typeface="Wingdings 3"/>
              <a:buNone/>
              <a:defRPr/>
            </a:pPr>
            <a:endParaRPr lang="en-US" dirty="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71600"/>
            <a:ext cx="8458200" cy="4635500"/>
          </a:xfrm>
        </p:spPr>
        <p:txBody>
          <a:bodyPr>
            <a:normAutofit fontScale="92500" lnSpcReduction="10000"/>
          </a:bodyPr>
          <a:lstStyle/>
          <a:p>
            <a:pPr marL="365760" indent="-256032" fontAlgn="auto">
              <a:spcAft>
                <a:spcPts val="0"/>
              </a:spcAft>
              <a:buFont typeface="Wingdings 3"/>
              <a:buNone/>
              <a:defRPr/>
            </a:pPr>
            <a:r>
              <a:rPr lang="en-US" b="1" u="sng" dirty="0" smtClean="0">
                <a:solidFill>
                  <a:srgbClr val="0070C0"/>
                </a:solidFill>
                <a:latin typeface="Times New Roman" pitchFamily="18" charset="0"/>
                <a:cs typeface="Times New Roman" pitchFamily="18" charset="0"/>
              </a:rPr>
              <a:t>Design of isolated footing manually:</a:t>
            </a:r>
          </a:p>
          <a:p>
            <a:pPr marL="365760" indent="-256032" fontAlgn="auto">
              <a:spcAft>
                <a:spcPts val="0"/>
              </a:spcAft>
              <a:buFont typeface="Wingdings 3"/>
              <a:buNone/>
              <a:defRPr/>
            </a:pPr>
            <a:r>
              <a:rPr lang="en-US" dirty="0" smtClean="0">
                <a:solidFill>
                  <a:schemeClr val="accent2"/>
                </a:solidFill>
                <a:latin typeface="Times New Roman" pitchFamily="18" charset="0"/>
                <a:cs typeface="Times New Roman" pitchFamily="18" charset="0"/>
              </a:rPr>
              <a:t>Take column 9 as an example:</a:t>
            </a:r>
          </a:p>
          <a:p>
            <a:pPr marL="365760" indent="-256032" fontAlgn="auto">
              <a:spcAft>
                <a:spcPts val="0"/>
              </a:spcAft>
              <a:buFont typeface="Wingdings 3"/>
              <a:buNone/>
              <a:defRPr/>
            </a:pPr>
            <a:r>
              <a:rPr lang="en-US" dirty="0" smtClean="0">
                <a:latin typeface="Times New Roman" pitchFamily="18" charset="0"/>
                <a:cs typeface="Times New Roman" pitchFamily="18" charset="0"/>
              </a:rPr>
              <a:t>Pservice = 1764 KN </a:t>
            </a:r>
          </a:p>
          <a:p>
            <a:pPr marL="365760" indent="-256032" fontAlgn="auto">
              <a:spcAft>
                <a:spcPts val="0"/>
              </a:spcAft>
              <a:buFont typeface="Wingdings 3"/>
              <a:buNone/>
              <a:defRPr/>
            </a:pPr>
            <a:r>
              <a:rPr lang="en-US" dirty="0" smtClean="0">
                <a:latin typeface="Times New Roman" pitchFamily="18" charset="0"/>
                <a:cs typeface="Times New Roman" pitchFamily="18" charset="0"/>
              </a:rPr>
              <a:t>Pultimate = 2288 KN </a:t>
            </a:r>
          </a:p>
          <a:p>
            <a:pPr marL="365760" indent="-256032" fontAlgn="auto">
              <a:spcAft>
                <a:spcPts val="0"/>
              </a:spcAft>
              <a:buFont typeface="Wingdings 3"/>
              <a:buNone/>
              <a:defRPr/>
            </a:pPr>
            <a:r>
              <a:rPr lang="en-US" dirty="0" err="1" smtClean="0">
                <a:latin typeface="Times New Roman" pitchFamily="18" charset="0"/>
                <a:cs typeface="Times New Roman" pitchFamily="18" charset="0"/>
              </a:rPr>
              <a:t>Qall</a:t>
            </a:r>
            <a:r>
              <a:rPr lang="en-US" dirty="0" smtClean="0">
                <a:latin typeface="Times New Roman" pitchFamily="18" charset="0"/>
                <a:cs typeface="Times New Roman" pitchFamily="18" charset="0"/>
              </a:rPr>
              <a:t>=220 KN/</a:t>
            </a:r>
            <a:r>
              <a:rPr lang="en-US" sz="2800" dirty="0" smtClean="0">
                <a:latin typeface="Times New Roman" pitchFamily="18" charset="0"/>
                <a:cs typeface="Times New Roman" pitchFamily="18" charset="0"/>
              </a:rPr>
              <a:t>m</a:t>
            </a:r>
            <a:r>
              <a:rPr lang="en-US" sz="2800" baseline="30000" dirty="0" smtClean="0">
                <a:latin typeface="Times New Roman" pitchFamily="18" charset="0"/>
                <a:cs typeface="Times New Roman" pitchFamily="18" charset="0"/>
              </a:rPr>
              <a:t>2</a:t>
            </a:r>
          </a:p>
          <a:p>
            <a:pPr marL="365760" indent="-256032" fontAlgn="auto">
              <a:spcAft>
                <a:spcPts val="0"/>
              </a:spcAft>
              <a:buFont typeface="Wingdings 3"/>
              <a:buNone/>
              <a:defRPr/>
            </a:pPr>
            <a:r>
              <a:rPr lang="en-US" dirty="0" err="1" smtClean="0">
                <a:latin typeface="Times New Roman" pitchFamily="18" charset="0"/>
                <a:cs typeface="Times New Roman" pitchFamily="18" charset="0"/>
              </a:rPr>
              <a:t>F’c</a:t>
            </a:r>
            <a:r>
              <a:rPr lang="en-US" dirty="0" smtClean="0">
                <a:latin typeface="Times New Roman" pitchFamily="18" charset="0"/>
                <a:cs typeface="Times New Roman" pitchFamily="18" charset="0"/>
              </a:rPr>
              <a:t>=30 MPa </a:t>
            </a:r>
          </a:p>
          <a:p>
            <a:pPr marL="365760" indent="-256032" fontAlgn="auto">
              <a:spcAft>
                <a:spcPts val="0"/>
              </a:spcAft>
              <a:buFont typeface="Wingdings 3"/>
              <a:buNone/>
              <a:defRPr/>
            </a:pPr>
            <a:r>
              <a:rPr lang="en-US" dirty="0" smtClean="0">
                <a:latin typeface="Times New Roman" pitchFamily="18" charset="0"/>
                <a:cs typeface="Times New Roman" pitchFamily="18" charset="0"/>
              </a:rPr>
              <a:t>Fy = 420 MPa </a:t>
            </a:r>
          </a:p>
          <a:p>
            <a:pPr marL="365760" indent="-256032" fontAlgn="auto">
              <a:spcAft>
                <a:spcPts val="0"/>
              </a:spcAft>
              <a:buFont typeface="Wingdings 3"/>
              <a:buNone/>
              <a:defRPr/>
            </a:pPr>
            <a:r>
              <a:rPr lang="en-US" dirty="0" smtClean="0">
                <a:latin typeface="Times New Roman" pitchFamily="18" charset="0"/>
                <a:cs typeface="Times New Roman" pitchFamily="18" charset="0"/>
              </a:rPr>
              <a:t>col.dim. = 20*70 .</a:t>
            </a:r>
          </a:p>
          <a:p>
            <a:pPr marL="365760" indent="-256032" fontAlgn="auto">
              <a:spcAft>
                <a:spcPts val="0"/>
              </a:spcAft>
              <a:buFont typeface="Wingdings 3"/>
              <a:buNone/>
              <a:defRPr/>
            </a:pPr>
            <a:r>
              <a:rPr lang="en-US" dirty="0" smtClean="0">
                <a:latin typeface="Times New Roman" pitchFamily="18" charset="0"/>
                <a:cs typeface="Times New Roman" pitchFamily="18" charset="0"/>
              </a:rPr>
              <a:t>σmax = P/A ≤ Qall </a:t>
            </a:r>
          </a:p>
          <a:p>
            <a:pPr marL="365760" indent="-256032" fontAlgn="auto">
              <a:spcAft>
                <a:spcPts val="0"/>
              </a:spcAft>
              <a:buFont typeface="Wingdings 3"/>
              <a:buNone/>
              <a:defRPr/>
            </a:pPr>
            <a:r>
              <a:rPr lang="en-US" dirty="0" smtClean="0">
                <a:latin typeface="Times New Roman" pitchFamily="18" charset="0"/>
                <a:cs typeface="Times New Roman" pitchFamily="18" charset="0"/>
              </a:rPr>
              <a:t>A= 1764/220 = 8.02 </a:t>
            </a:r>
            <a:r>
              <a:rPr lang="en-US" sz="2800" dirty="0">
                <a:latin typeface="Times New Roman" pitchFamily="18" charset="0"/>
                <a:cs typeface="Times New Roman" pitchFamily="18" charset="0"/>
              </a:rPr>
              <a:t>m</a:t>
            </a:r>
            <a:r>
              <a:rPr lang="en-US" sz="2800" baseline="30000" dirty="0">
                <a:latin typeface="Times New Roman" pitchFamily="18" charset="0"/>
                <a:cs typeface="Times New Roman" pitchFamily="18" charset="0"/>
              </a:rPr>
              <a:t>2</a:t>
            </a:r>
            <a:r>
              <a:rPr lang="en-US" dirty="0" smtClean="0">
                <a:latin typeface="Times New Roman" pitchFamily="18" charset="0"/>
                <a:cs typeface="Times New Roman" pitchFamily="18" charset="0"/>
              </a:rPr>
              <a:t> </a:t>
            </a:r>
          </a:p>
          <a:p>
            <a:pPr marL="365760" indent="-256032" fontAlgn="auto">
              <a:spcAft>
                <a:spcPts val="0"/>
              </a:spcAft>
              <a:buFont typeface="Wingdings 3"/>
              <a:buNone/>
              <a:defRPr/>
            </a:pPr>
            <a:r>
              <a:rPr lang="en-US" dirty="0" smtClean="0">
                <a:latin typeface="Times New Roman" pitchFamily="18" charset="0"/>
                <a:cs typeface="Times New Roman" pitchFamily="18" charset="0"/>
              </a:rPr>
              <a:t>Assume B=2.5 m &amp; L=8.02/2.5 = 3.2 m </a:t>
            </a:r>
          </a:p>
          <a:p>
            <a:pPr marL="365760" indent="-256032" fontAlgn="auto">
              <a:spcAft>
                <a:spcPts val="0"/>
              </a:spcAft>
              <a:buFont typeface="Wingdings 3"/>
              <a:buNone/>
              <a:defRPr/>
            </a:pPr>
            <a:endParaRPr lang="en-US" u="sng" dirty="0">
              <a:solidFill>
                <a:srgbClr val="0070C0"/>
              </a:solidFill>
              <a:latin typeface="Times New Roman" pitchFamily="18" charset="0"/>
              <a:cs typeface="Times New Roman" pitchFamily="18" charset="0"/>
            </a:endParaRPr>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1"/>
          <p:cNvSpPr>
            <a:spLocks noGrp="1"/>
          </p:cNvSpPr>
          <p:nvPr>
            <p:ph idx="1"/>
          </p:nvPr>
        </p:nvSpPr>
        <p:spPr/>
        <p:txBody>
          <a:bodyPr/>
          <a:lstStyle/>
          <a:p>
            <a:pPr>
              <a:buFont typeface="Wingdings 3" pitchFamily="18" charset="2"/>
              <a:buNone/>
            </a:pPr>
            <a:r>
              <a:rPr lang="en-US" u="sng" smtClean="0">
                <a:solidFill>
                  <a:srgbClr val="0070C0"/>
                </a:solidFill>
                <a:latin typeface="Times New Roman" pitchFamily="18" charset="0"/>
                <a:cs typeface="Times New Roman" pitchFamily="18" charset="0"/>
              </a:rPr>
              <a:t>Thickness:</a:t>
            </a:r>
          </a:p>
          <a:p>
            <a:pPr>
              <a:buFont typeface="Wingdings 3" pitchFamily="18" charset="2"/>
              <a:buNone/>
            </a:pPr>
            <a:r>
              <a:rPr lang="en-US" smtClean="0">
                <a:solidFill>
                  <a:schemeClr val="accent2"/>
                </a:solidFill>
                <a:latin typeface="Times New Roman" pitchFamily="18" charset="0"/>
                <a:cs typeface="Times New Roman" pitchFamily="18" charset="0"/>
              </a:rPr>
              <a:t>Punching control</a:t>
            </a:r>
          </a:p>
          <a:p>
            <a:pPr>
              <a:buFont typeface="Wingdings 3" pitchFamily="18" charset="2"/>
              <a:buNone/>
            </a:pPr>
            <a:r>
              <a:rPr lang="en-US" smtClean="0">
                <a:latin typeface="Times New Roman" pitchFamily="18" charset="0"/>
                <a:cs typeface="Times New Roman" pitchFamily="18" charset="0"/>
              </a:rPr>
              <a:t>σmaxult = Pu/A = 2288/ (2.5*3.2) = 286 KN/</a:t>
            </a:r>
            <a:r>
              <a:rPr lang="en-US" sz="2800" smtClean="0">
                <a:latin typeface="Times New Roman" pitchFamily="18" charset="0"/>
                <a:cs typeface="Times New Roman" pitchFamily="18" charset="0"/>
              </a:rPr>
              <a:t>m</a:t>
            </a:r>
            <a:r>
              <a:rPr lang="en-US" sz="2800" baseline="30000" smtClean="0">
                <a:latin typeface="Times New Roman" pitchFamily="18" charset="0"/>
                <a:cs typeface="Times New Roman" pitchFamily="18" charset="0"/>
              </a:rPr>
              <a:t>2</a:t>
            </a:r>
            <a:r>
              <a:rPr lang="en-US" smtClean="0"/>
              <a:t>.</a:t>
            </a:r>
          </a:p>
          <a:p>
            <a:pPr>
              <a:buFont typeface="Wingdings 3" pitchFamily="18" charset="2"/>
              <a:buNone/>
            </a:pPr>
            <a:r>
              <a:rPr lang="en-US" smtClean="0"/>
              <a:t> </a:t>
            </a:r>
            <a:endParaRPr lang="en-US" u="sng" smtClean="0">
              <a:solidFill>
                <a:schemeClr val="accent2"/>
              </a:solidFill>
              <a:latin typeface="Times New Roman" pitchFamily="18" charset="0"/>
              <a:cs typeface="Times New Roman" pitchFamily="18" charset="0"/>
            </a:endParaRPr>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30723" name="Picture 41"/>
          <p:cNvPicPr>
            <a:picLocks noChangeAspect="1" noChangeArrowheads="1"/>
          </p:cNvPicPr>
          <p:nvPr/>
        </p:nvPicPr>
        <p:blipFill>
          <a:blip r:embed="rId2"/>
          <a:srcRect/>
          <a:stretch>
            <a:fillRect/>
          </a:stretch>
        </p:blipFill>
        <p:spPr bwMode="auto">
          <a:xfrm>
            <a:off x="0" y="3124200"/>
            <a:ext cx="4800600" cy="3733800"/>
          </a:xfrm>
          <a:prstGeom prst="rect">
            <a:avLst/>
          </a:prstGeom>
          <a:noFill/>
          <a:ln w="9525">
            <a:noFill/>
            <a:miter lim="800000"/>
            <a:headEnd/>
            <a:tailEnd/>
          </a:ln>
        </p:spPr>
      </p:pic>
      <p:pic>
        <p:nvPicPr>
          <p:cNvPr id="30724" name="Picture 42"/>
          <p:cNvPicPr>
            <a:picLocks noChangeAspect="1" noChangeArrowheads="1"/>
          </p:cNvPicPr>
          <p:nvPr/>
        </p:nvPicPr>
        <p:blipFill>
          <a:blip r:embed="rId3"/>
          <a:srcRect/>
          <a:stretch>
            <a:fillRect/>
          </a:stretch>
        </p:blipFill>
        <p:spPr bwMode="auto">
          <a:xfrm>
            <a:off x="4724400" y="3124200"/>
            <a:ext cx="4419600"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Content Placeholder 1"/>
          <p:cNvSpPr>
            <a:spLocks noGrp="1"/>
          </p:cNvSpPr>
          <p:nvPr>
            <p:ph idx="1"/>
          </p:nvPr>
        </p:nvSpPr>
        <p:spPr/>
        <p:txBody>
          <a:bodyPr/>
          <a:lstStyle/>
          <a:p>
            <a:pPr>
              <a:buFont typeface="Wingdings 3" pitchFamily="18" charset="2"/>
              <a:buNone/>
            </a:pPr>
            <a:r>
              <a:rPr lang="en-US" sz="2500" smtClean="0">
                <a:latin typeface="Times New Roman" pitchFamily="18" charset="0"/>
                <a:cs typeface="Times New Roman" pitchFamily="18" charset="0"/>
              </a:rPr>
              <a:t>b0 = 2*(700+d) + 2* (200+d) = 1800+4d </a:t>
            </a:r>
          </a:p>
          <a:p>
            <a:pPr>
              <a:buFont typeface="Wingdings 3" pitchFamily="18" charset="2"/>
              <a:buNone/>
            </a:pPr>
            <a:r>
              <a:rPr lang="en-US" sz="2500" smtClean="0">
                <a:latin typeface="Times New Roman" pitchFamily="18" charset="0"/>
                <a:cs typeface="Times New Roman" pitchFamily="18" charset="0"/>
              </a:rPr>
              <a:t>Vu= Pu = 2288 KN </a:t>
            </a:r>
          </a:p>
          <a:p>
            <a:pPr>
              <a:buFont typeface="Wingdings 3" pitchFamily="18" charset="2"/>
              <a:buNone/>
            </a:pPr>
            <a:endParaRPr lang="en-US" sz="2500" smtClean="0">
              <a:latin typeface="Times New Roman" pitchFamily="18" charset="0"/>
              <a:cs typeface="Times New Roman" pitchFamily="18" charset="0"/>
            </a:endParaRPr>
          </a:p>
          <a:p>
            <a:pPr>
              <a:buFont typeface="Wingdings 3" pitchFamily="18" charset="2"/>
              <a:buNone/>
            </a:pPr>
            <a:endParaRPr lang="en-US" sz="2500" smtClean="0">
              <a:latin typeface="Times New Roman" pitchFamily="18" charset="0"/>
              <a:cs typeface="Times New Roman" pitchFamily="18" charset="0"/>
            </a:endParaRPr>
          </a:p>
          <a:p>
            <a:pPr>
              <a:buFont typeface="Wingdings 3" pitchFamily="18" charset="2"/>
              <a:buNone/>
            </a:pPr>
            <a:endParaRPr lang="en-US" sz="2500" smtClean="0">
              <a:latin typeface="Times New Roman" pitchFamily="18" charset="0"/>
              <a:cs typeface="Times New Roman" pitchFamily="18" charset="0"/>
            </a:endParaRPr>
          </a:p>
          <a:p>
            <a:pPr>
              <a:buFont typeface="Wingdings 3" pitchFamily="18" charset="2"/>
              <a:buNone/>
            </a:pPr>
            <a:endParaRPr lang="en-US" sz="2500" smtClean="0">
              <a:latin typeface="Times New Roman" pitchFamily="18" charset="0"/>
              <a:cs typeface="Times New Roman" pitchFamily="18" charset="0"/>
            </a:endParaRPr>
          </a:p>
          <a:p>
            <a:pPr>
              <a:buFont typeface="Wingdings 3" pitchFamily="18" charset="2"/>
              <a:buNone/>
            </a:pPr>
            <a:endParaRPr lang="en-US" sz="2500" smtClean="0">
              <a:latin typeface="Times New Roman" pitchFamily="18" charset="0"/>
              <a:cs typeface="Times New Roman" pitchFamily="18" charset="0"/>
            </a:endParaRPr>
          </a:p>
          <a:p>
            <a:pPr>
              <a:buFont typeface="Wingdings 3" pitchFamily="18" charset="2"/>
              <a:buNone/>
            </a:pPr>
            <a:endParaRPr lang="en-US" sz="2500" smtClean="0">
              <a:latin typeface="Times New Roman" pitchFamily="18" charset="0"/>
              <a:cs typeface="Times New Roman" pitchFamily="18" charset="0"/>
            </a:endParaRPr>
          </a:p>
          <a:p>
            <a:pPr>
              <a:buFont typeface="Wingdings 3" pitchFamily="18" charset="2"/>
              <a:buNone/>
            </a:pPr>
            <a:r>
              <a:rPr lang="en-US" sz="2500" smtClean="0">
                <a:latin typeface="Times New Roman" pitchFamily="18" charset="0"/>
                <a:cs typeface="Times New Roman" pitchFamily="18" charset="0"/>
              </a:rPr>
              <a:t>H=550 mm. </a:t>
            </a: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31747"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2362200"/>
            <a:ext cx="6248400" cy="762000"/>
          </a:xfrm>
          <a:prstGeom prst="rect">
            <a:avLst/>
          </a:prstGeom>
          <a:noFill/>
          <a:ln w="9525">
            <a:noFill/>
            <a:miter lim="800000"/>
            <a:headEnd/>
            <a:tailEnd/>
          </a:ln>
        </p:spPr>
      </p:pic>
      <p:pic>
        <p:nvPicPr>
          <p:cNvPr id="31748"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3352800"/>
            <a:ext cx="4419600" cy="609600"/>
          </a:xfrm>
          <a:prstGeom prst="rect">
            <a:avLst/>
          </a:prstGeom>
          <a:noFill/>
          <a:ln w="9525">
            <a:noFill/>
            <a:miter lim="800000"/>
            <a:headEnd/>
            <a:tailEnd/>
          </a:ln>
        </p:spPr>
      </p:pic>
      <p:sp>
        <p:nvSpPr>
          <p:cNvPr id="31749"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pic>
        <p:nvPicPr>
          <p:cNvPr id="31750"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800" y="4191000"/>
            <a:ext cx="541020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04800"/>
            <a:ext cx="5576668" cy="1219200"/>
          </a:xfrm>
        </p:spPr>
        <p:txBody>
          <a:bodyPr/>
          <a:lstStyle/>
          <a:p>
            <a:pPr algn="l" fontAlgn="auto">
              <a:spcAft>
                <a:spcPts val="0"/>
              </a:spcAft>
              <a:defRPr/>
            </a:pPr>
            <a:r>
              <a:rPr lang="en-US" sz="4000" dirty="0" smtClean="0">
                <a:solidFill>
                  <a:srgbClr val="00B0F0"/>
                </a:solidFill>
                <a:latin typeface="Times New Roman" pitchFamily="18" charset="0"/>
                <a:ea typeface="Arial Unicode MS" pitchFamily="34" charset="-128"/>
                <a:cs typeface="Times New Roman" pitchFamily="18" charset="0"/>
              </a:rPr>
              <a:t>Objectives:</a:t>
            </a:r>
            <a:endParaRPr lang="en-US" sz="4000" dirty="0">
              <a:solidFill>
                <a:srgbClr val="00B0F0"/>
              </a:solidFill>
              <a:latin typeface="Times New Roman" pitchFamily="18" charset="0"/>
              <a:ea typeface="Arial Unicode MS" pitchFamily="34" charset="-128"/>
              <a:cs typeface="Times New Roman" pitchFamily="18" charset="0"/>
            </a:endParaRPr>
          </a:p>
        </p:txBody>
      </p:sp>
      <p:sp>
        <p:nvSpPr>
          <p:cNvPr id="14338" name="Subtitle 2"/>
          <p:cNvSpPr>
            <a:spLocks noGrp="1"/>
          </p:cNvSpPr>
          <p:nvPr>
            <p:ph type="subTitle" idx="1"/>
          </p:nvPr>
        </p:nvSpPr>
        <p:spPr>
          <a:xfrm>
            <a:off x="228600" y="1676400"/>
            <a:ext cx="7467600" cy="4572000"/>
          </a:xfrm>
        </p:spPr>
        <p:txBody>
          <a:bodyPr/>
          <a:lstStyle/>
          <a:p>
            <a:pPr marR="0" algn="l">
              <a:buClrTx/>
              <a:buFont typeface="Wingdings" pitchFamily="2" charset="2"/>
              <a:buChar char="Ø"/>
            </a:pPr>
            <a:r>
              <a:rPr lang="en-US" sz="3200" smtClean="0">
                <a:solidFill>
                  <a:schemeClr val="tx1"/>
                </a:solidFill>
                <a:latin typeface="Times New Roman" pitchFamily="18" charset="0"/>
                <a:ea typeface="Arial Unicode MS" pitchFamily="34" charset="-128"/>
                <a:cs typeface="Times New Roman" pitchFamily="18" charset="0"/>
              </a:rPr>
              <a:t>General description of the project.</a:t>
            </a:r>
          </a:p>
          <a:p>
            <a:pPr marR="0" algn="l">
              <a:buClrTx/>
              <a:buFont typeface="Wingdings" pitchFamily="2" charset="2"/>
              <a:buChar char="Ø"/>
            </a:pPr>
            <a:r>
              <a:rPr lang="en-US" sz="3200" smtClean="0">
                <a:solidFill>
                  <a:schemeClr val="tx1"/>
                </a:solidFill>
                <a:latin typeface="Times New Roman" pitchFamily="18" charset="0"/>
                <a:ea typeface="Arial Unicode MS" pitchFamily="34" charset="-128"/>
                <a:cs typeface="Times New Roman" pitchFamily="18" charset="0"/>
              </a:rPr>
              <a:t>Structural system.</a:t>
            </a:r>
          </a:p>
          <a:p>
            <a:pPr marR="0" algn="l">
              <a:buClrTx/>
              <a:buFont typeface="Wingdings" pitchFamily="2" charset="2"/>
              <a:buChar char="Ø"/>
            </a:pPr>
            <a:r>
              <a:rPr lang="en-US" sz="3200" smtClean="0">
                <a:solidFill>
                  <a:schemeClr val="tx1"/>
                </a:solidFill>
                <a:latin typeface="Times New Roman" pitchFamily="18" charset="0"/>
                <a:ea typeface="Arial Unicode MS" pitchFamily="34" charset="-128"/>
                <a:cs typeface="Times New Roman" pitchFamily="18" charset="0"/>
              </a:rPr>
              <a:t>Geotechnical conditions of the site.</a:t>
            </a:r>
          </a:p>
          <a:p>
            <a:pPr marR="0" algn="l">
              <a:buClrTx/>
              <a:buFont typeface="Wingdings" pitchFamily="2" charset="2"/>
              <a:buChar char="Ø"/>
            </a:pPr>
            <a:r>
              <a:rPr lang="en-US" sz="3200" smtClean="0">
                <a:solidFill>
                  <a:schemeClr val="tx1"/>
                </a:solidFill>
                <a:latin typeface="Times New Roman" pitchFamily="18" charset="0"/>
                <a:ea typeface="Arial Unicode MS" pitchFamily="34" charset="-128"/>
                <a:cs typeface="Times New Roman" pitchFamily="18" charset="0"/>
              </a:rPr>
              <a:t>Design of two types of foundation.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1"/>
          <p:cNvSpPr>
            <a:spLocks noGrp="1"/>
          </p:cNvSpPr>
          <p:nvPr>
            <p:ph idx="1"/>
          </p:nvPr>
        </p:nvSpPr>
        <p:spPr>
          <a:xfrm>
            <a:off x="304800" y="1143000"/>
            <a:ext cx="8382000" cy="4864100"/>
          </a:xfrm>
        </p:spPr>
        <p:txBody>
          <a:bodyPr/>
          <a:lstStyle/>
          <a:p>
            <a:pPr>
              <a:buFont typeface="Wingdings 3" pitchFamily="18" charset="2"/>
              <a:buNone/>
            </a:pPr>
            <a:r>
              <a:rPr lang="en-US" smtClean="0">
                <a:solidFill>
                  <a:schemeClr val="accent2"/>
                </a:solidFill>
                <a:latin typeface="Times New Roman" pitchFamily="18" charset="0"/>
                <a:cs typeface="Times New Roman" pitchFamily="18" charset="0"/>
              </a:rPr>
              <a:t>Check this thickness for wide beam shear : </a:t>
            </a:r>
          </a:p>
          <a:p>
            <a:pPr>
              <a:buFont typeface="Wingdings 3" pitchFamily="18" charset="2"/>
              <a:buNone/>
            </a:pPr>
            <a:endParaRPr lang="en-US" smtClean="0"/>
          </a:p>
          <a:p>
            <a:pPr>
              <a:buFont typeface="Wingdings 3" pitchFamily="18" charset="2"/>
              <a:buNone/>
            </a:pPr>
            <a:endParaRPr lang="en-US" smtClean="0"/>
          </a:p>
          <a:p>
            <a:pPr>
              <a:buFont typeface="Wingdings 3" pitchFamily="18" charset="2"/>
              <a:buNone/>
            </a:pPr>
            <a:endParaRPr lang="en-US" smtClean="0"/>
          </a:p>
          <a:p>
            <a:pPr>
              <a:buFont typeface="Wingdings 3" pitchFamily="18" charset="2"/>
              <a:buNone/>
            </a:pPr>
            <a:endParaRPr lang="en-US" smtClean="0"/>
          </a:p>
          <a:p>
            <a:pPr>
              <a:buFont typeface="Wingdings 3" pitchFamily="18" charset="2"/>
              <a:buNone/>
            </a:pPr>
            <a:endParaRPr lang="en-US" smtClean="0"/>
          </a:p>
          <a:p>
            <a:pPr>
              <a:buFont typeface="Wingdings 3" pitchFamily="18" charset="2"/>
              <a:buNone/>
            </a:pPr>
            <a:r>
              <a:rPr lang="en-US" smtClean="0">
                <a:latin typeface="Times New Roman" pitchFamily="18" charset="0"/>
                <a:cs typeface="Times New Roman" pitchFamily="18" charset="0"/>
              </a:rPr>
              <a:t>Vu = 286 *(1.25-0.5) = 214.5 KN/m </a:t>
            </a: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32771" name="Picture 47"/>
          <p:cNvPicPr>
            <a:picLocks noChangeAspect="1" noChangeArrowheads="1"/>
          </p:cNvPicPr>
          <p:nvPr/>
        </p:nvPicPr>
        <p:blipFill>
          <a:blip r:embed="rId2"/>
          <a:srcRect/>
          <a:stretch>
            <a:fillRect/>
          </a:stretch>
        </p:blipFill>
        <p:spPr bwMode="auto">
          <a:xfrm>
            <a:off x="1219200" y="1676400"/>
            <a:ext cx="6172200" cy="1981200"/>
          </a:xfrm>
          <a:prstGeom prst="rect">
            <a:avLst/>
          </a:prstGeom>
          <a:noFill/>
          <a:ln w="9525">
            <a:noFill/>
            <a:miter lim="800000"/>
            <a:headEnd/>
            <a:tailEnd/>
          </a:ln>
        </p:spPr>
      </p:pic>
      <p:sp>
        <p:nvSpPr>
          <p:cNvPr id="32772"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pic>
        <p:nvPicPr>
          <p:cNvPr id="3277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33400" y="4495800"/>
            <a:ext cx="4876800" cy="609600"/>
          </a:xfrm>
          <a:prstGeom prst="rect">
            <a:avLst/>
          </a:prstGeom>
          <a:noFill/>
          <a:ln w="9525">
            <a:noFill/>
            <a:miter lim="800000"/>
            <a:headEnd/>
            <a:tailEnd/>
          </a:ln>
        </p:spPr>
      </p:pic>
      <p:sp>
        <p:nvSpPr>
          <p:cNvPr id="32774" name="Rectangle 5"/>
          <p:cNvSpPr>
            <a:spLocks noChangeArrowheads="1"/>
          </p:cNvSpPr>
          <p:nvPr/>
        </p:nvSpPr>
        <p:spPr bwMode="auto">
          <a:xfrm>
            <a:off x="0" y="1028700"/>
            <a:ext cx="9144000" cy="457200"/>
          </a:xfrm>
          <a:prstGeom prst="rect">
            <a:avLst/>
          </a:prstGeom>
          <a:noFill/>
          <a:ln w="9525">
            <a:noFill/>
            <a:miter lim="800000"/>
            <a:headEnd/>
            <a:tailEnd/>
          </a:ln>
        </p:spPr>
        <p:txBody>
          <a:bodyPr wrap="none" anchor="ctr">
            <a:spAutoFit/>
          </a:bodyPr>
          <a:lstStyle/>
          <a:p>
            <a:endParaRPr lang="en-US"/>
          </a:p>
        </p:txBody>
      </p:sp>
      <p:pic>
        <p:nvPicPr>
          <p:cNvPr id="32775"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9600" y="5334000"/>
            <a:ext cx="3276600" cy="45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19200"/>
            <a:ext cx="8305800" cy="4787900"/>
          </a:xfrm>
        </p:spPr>
        <p:txBody>
          <a:bodyPr>
            <a:normAutofit fontScale="85000" lnSpcReduction="20000"/>
          </a:bodyPr>
          <a:lstStyle/>
          <a:p>
            <a:pPr marL="365760" indent="-256032" fontAlgn="auto">
              <a:spcAft>
                <a:spcPts val="0"/>
              </a:spcAft>
              <a:buFont typeface="Wingdings 3"/>
              <a:buNone/>
              <a:defRPr/>
            </a:pPr>
            <a:r>
              <a:rPr lang="en-US" b="1" u="sng" dirty="0" smtClean="0">
                <a:solidFill>
                  <a:srgbClr val="0070C0"/>
                </a:solidFill>
                <a:latin typeface="Times New Roman" pitchFamily="18" charset="0"/>
                <a:cs typeface="Times New Roman" pitchFamily="18" charset="0"/>
              </a:rPr>
              <a:t>Reinforcement:</a:t>
            </a:r>
          </a:p>
          <a:p>
            <a:pPr marL="365760" indent="-256032" fontAlgn="auto">
              <a:spcAft>
                <a:spcPts val="0"/>
              </a:spcAft>
              <a:buFont typeface="Wingdings 3"/>
              <a:buNone/>
              <a:defRPr/>
            </a:pPr>
            <a:r>
              <a:rPr lang="en-US" dirty="0" smtClean="0">
                <a:latin typeface="Times New Roman" pitchFamily="18" charset="0"/>
                <a:cs typeface="Times New Roman" pitchFamily="18" charset="0"/>
              </a:rPr>
              <a:t>Uniform stress equal 286 KN/m</a:t>
            </a:r>
            <a:r>
              <a:rPr lang="en-US" baseline="30000" dirty="0" smtClean="0">
                <a:latin typeface="Times New Roman" pitchFamily="18" charset="0"/>
                <a:cs typeface="Times New Roman" pitchFamily="18" charset="0"/>
              </a:rPr>
              <a:t>2</a:t>
            </a:r>
          </a:p>
          <a:p>
            <a:pPr marL="365760" indent="-256032" fontAlgn="auto">
              <a:spcAft>
                <a:spcPts val="0"/>
              </a:spcAft>
              <a:buFont typeface="Wingdings 3"/>
              <a:buNone/>
              <a:defRPr/>
            </a:pPr>
            <a:endParaRPr lang="en-US" baseline="30000" dirty="0" smtClean="0">
              <a:latin typeface="Times New Roman" pitchFamily="18" charset="0"/>
              <a:cs typeface="Times New Roman" pitchFamily="18" charset="0"/>
            </a:endParaRPr>
          </a:p>
          <a:p>
            <a:pPr marL="365760" indent="-256032" fontAlgn="auto">
              <a:spcAft>
                <a:spcPts val="0"/>
              </a:spcAft>
              <a:buFont typeface="Wingdings 3"/>
              <a:buNone/>
              <a:defRPr/>
            </a:pPr>
            <a:endParaRPr lang="en-US" baseline="30000" dirty="0" smtClean="0">
              <a:latin typeface="Times New Roman" pitchFamily="18" charset="0"/>
              <a:cs typeface="Times New Roman" pitchFamily="18" charset="0"/>
            </a:endParaRPr>
          </a:p>
          <a:p>
            <a:pPr marL="365760" indent="-256032" fontAlgn="auto">
              <a:spcAft>
                <a:spcPts val="0"/>
              </a:spcAft>
              <a:buFont typeface="Wingdings 3"/>
              <a:buNone/>
              <a:defRPr/>
            </a:pPr>
            <a:r>
              <a:rPr lang="en-US" dirty="0" smtClean="0">
                <a:solidFill>
                  <a:schemeClr val="accent2"/>
                </a:solidFill>
                <a:latin typeface="Times New Roman" pitchFamily="18" charset="0"/>
                <a:cs typeface="Times New Roman" pitchFamily="18" charset="0"/>
              </a:rPr>
              <a:t>Long direction : </a:t>
            </a:r>
          </a:p>
          <a:p>
            <a:pPr marL="365760" indent="-256032" fontAlgn="auto">
              <a:spcAft>
                <a:spcPts val="0"/>
              </a:spcAft>
              <a:buFont typeface="Wingdings 3"/>
              <a:buNone/>
              <a:defRPr/>
            </a:pPr>
            <a:r>
              <a:rPr lang="en-US" dirty="0" smtClean="0">
                <a:latin typeface="Times New Roman" pitchFamily="18" charset="0"/>
                <a:cs typeface="Times New Roman" pitchFamily="18" charset="0"/>
              </a:rPr>
              <a:t>L=1.25 m </a:t>
            </a:r>
          </a:p>
          <a:p>
            <a:pPr marL="365760" indent="-256032" fontAlgn="auto">
              <a:spcAft>
                <a:spcPts val="0"/>
              </a:spcAft>
              <a:buFont typeface="Wingdings 3"/>
              <a:buNone/>
              <a:defRPr/>
            </a:pPr>
            <a:endParaRPr lang="en-US" dirty="0" smtClean="0"/>
          </a:p>
          <a:p>
            <a:pPr marL="365760" indent="-256032" fontAlgn="auto">
              <a:spcAft>
                <a:spcPts val="0"/>
              </a:spcAft>
              <a:buFont typeface="Wingdings 3"/>
              <a:buNone/>
              <a:defRPr/>
            </a:pPr>
            <a:endParaRPr lang="en-US" dirty="0" smtClean="0">
              <a:latin typeface="Times New Roman" pitchFamily="18" charset="0"/>
              <a:cs typeface="Times New Roman" pitchFamily="18" charset="0"/>
            </a:endParaRPr>
          </a:p>
          <a:p>
            <a:pPr marL="365760" indent="-256032" fontAlgn="auto">
              <a:spcAft>
                <a:spcPts val="0"/>
              </a:spcAft>
              <a:buFont typeface="Wingdings 3"/>
              <a:buNone/>
              <a:defRPr/>
            </a:pPr>
            <a:r>
              <a:rPr lang="en-US" dirty="0" smtClean="0">
                <a:latin typeface="Times New Roman" pitchFamily="18" charset="0"/>
                <a:cs typeface="Times New Roman" pitchFamily="18" charset="0"/>
              </a:rPr>
              <a:t>B=1000 mm  ,, d =500 mm ,,h=550 mm </a:t>
            </a:r>
          </a:p>
          <a:p>
            <a:pPr marL="365760" indent="-256032" fontAlgn="auto">
              <a:spcAft>
                <a:spcPts val="0"/>
              </a:spcAft>
              <a:buFont typeface="Wingdings 3"/>
              <a:buNone/>
              <a:defRPr/>
            </a:pPr>
            <a:endParaRPr lang="en-US" dirty="0" smtClean="0">
              <a:latin typeface="Times New Roman" pitchFamily="18" charset="0"/>
              <a:cs typeface="Times New Roman" pitchFamily="18" charset="0"/>
            </a:endParaRPr>
          </a:p>
          <a:p>
            <a:pPr marL="365760" indent="-256032" fontAlgn="auto">
              <a:spcAft>
                <a:spcPts val="0"/>
              </a:spcAft>
              <a:buFont typeface="Wingdings 3"/>
              <a:buNone/>
              <a:defRPr/>
            </a:pPr>
            <a:endParaRPr lang="en-US" dirty="0" smtClean="0">
              <a:latin typeface="Times New Roman" pitchFamily="18" charset="0"/>
              <a:cs typeface="Times New Roman" pitchFamily="18" charset="0"/>
            </a:endParaRPr>
          </a:p>
          <a:p>
            <a:pPr marL="365760" indent="-256032" fontAlgn="auto">
              <a:spcAft>
                <a:spcPts val="0"/>
              </a:spcAft>
              <a:buFont typeface="Wingdings 3"/>
              <a:buNone/>
              <a:defRPr/>
            </a:pPr>
            <a:r>
              <a:rPr lang="en-US" dirty="0" smtClean="0">
                <a:latin typeface="Times New Roman" pitchFamily="18" charset="0"/>
                <a:cs typeface="Times New Roman" pitchFamily="18" charset="0"/>
              </a:rPr>
              <a:t>As = 0.00241 * 1000 * 500 = 1205 mm2/mm </a:t>
            </a:r>
          </a:p>
          <a:p>
            <a:pPr marL="365760" indent="-256032" fontAlgn="auto">
              <a:spcAft>
                <a:spcPts val="0"/>
              </a:spcAft>
              <a:buFont typeface="Wingdings 3"/>
              <a:buNone/>
              <a:defRPr/>
            </a:pPr>
            <a:r>
              <a:rPr lang="en-US" dirty="0" err="1" smtClean="0">
                <a:latin typeface="Times New Roman" pitchFamily="18" charset="0"/>
                <a:cs typeface="Times New Roman" pitchFamily="18" charset="0"/>
              </a:rPr>
              <a:t>Asmin</a:t>
            </a:r>
            <a:r>
              <a:rPr lang="en-US" dirty="0" smtClean="0">
                <a:latin typeface="Times New Roman" pitchFamily="18" charset="0"/>
                <a:cs typeface="Times New Roman" pitchFamily="18" charset="0"/>
              </a:rPr>
              <a:t> = 0.0018*1000 *550 = 990 </a:t>
            </a:r>
          </a:p>
          <a:p>
            <a:pPr marL="365760" indent="-256032" fontAlgn="auto">
              <a:spcAft>
                <a:spcPts val="0"/>
              </a:spcAft>
              <a:buFont typeface="Wingdings 3"/>
              <a:buNone/>
              <a:defRPr/>
            </a:pPr>
            <a:r>
              <a:rPr lang="en-US" dirty="0" smtClean="0">
                <a:latin typeface="Times New Roman" pitchFamily="18" charset="0"/>
                <a:cs typeface="Times New Roman" pitchFamily="18" charset="0"/>
              </a:rPr>
              <a:t>As &gt; As min … use As </a:t>
            </a:r>
          </a:p>
          <a:p>
            <a:pPr marL="365760" indent="-256032" fontAlgn="auto">
              <a:spcAft>
                <a:spcPts val="0"/>
              </a:spcAft>
              <a:buFont typeface="Wingdings 3"/>
              <a:buNone/>
              <a:defRPr/>
            </a:pPr>
            <a:endParaRPr lang="en-US" dirty="0" smtClean="0">
              <a:latin typeface="Times New Roman" pitchFamily="18" charset="0"/>
              <a:cs typeface="Times New Roman" pitchFamily="18" charset="0"/>
            </a:endParaRPr>
          </a:p>
          <a:p>
            <a:pPr marL="365760" indent="-256032" fontAlgn="auto">
              <a:spcAft>
                <a:spcPts val="0"/>
              </a:spcAft>
              <a:buFont typeface="Wingdings 3"/>
              <a:buNone/>
              <a:defRPr/>
            </a:pPr>
            <a:endParaRPr lang="en-US" baseline="30000" dirty="0" smtClean="0">
              <a:latin typeface="Times New Roman" pitchFamily="18" charset="0"/>
              <a:cs typeface="Times New Roman" pitchFamily="18" charset="0"/>
            </a:endParaRPr>
          </a:p>
          <a:p>
            <a:pPr marL="365760" indent="-256032" fontAlgn="auto">
              <a:spcAft>
                <a:spcPts val="0"/>
              </a:spcAft>
              <a:buFont typeface="Wingdings 3"/>
              <a:buNone/>
              <a:defRPr/>
            </a:pPr>
            <a:endParaRPr lang="en-US" dirty="0" smtClean="0">
              <a:latin typeface="Times New Roman" pitchFamily="18" charset="0"/>
              <a:cs typeface="Times New Roman" pitchFamily="18" charset="0"/>
            </a:endParaRPr>
          </a:p>
          <a:p>
            <a:pPr marL="365760" indent="-256032" fontAlgn="auto">
              <a:spcAft>
                <a:spcPts val="0"/>
              </a:spcAft>
              <a:buFont typeface="Wingdings 3"/>
              <a:buNone/>
              <a:defRPr/>
            </a:pPr>
            <a:endParaRPr lang="en-US" u="sng" dirty="0" smtClean="0">
              <a:solidFill>
                <a:srgbClr val="0070C0"/>
              </a:solidFill>
              <a:latin typeface="Times New Roman" pitchFamily="18" charset="0"/>
              <a:cs typeface="Times New Roman" pitchFamily="18" charset="0"/>
            </a:endParaRPr>
          </a:p>
          <a:p>
            <a:pPr marL="365760" indent="-256032" fontAlgn="auto">
              <a:spcAft>
                <a:spcPts val="0"/>
              </a:spcAft>
              <a:buFont typeface="Wingdings 3"/>
              <a:buNone/>
              <a:defRPr/>
            </a:pPr>
            <a:endParaRPr lang="en-US" dirty="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33795"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09600" y="1905000"/>
            <a:ext cx="1828800" cy="457200"/>
          </a:xfrm>
          <a:prstGeom prst="rect">
            <a:avLst/>
          </a:prstGeom>
          <a:noFill/>
          <a:ln w="9525">
            <a:noFill/>
            <a:miter lim="800000"/>
            <a:headEnd/>
            <a:tailEnd/>
          </a:ln>
        </p:spPr>
      </p:pic>
      <p:pic>
        <p:nvPicPr>
          <p:cNvPr id="33796"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3124200"/>
            <a:ext cx="3657600" cy="533400"/>
          </a:xfrm>
          <a:prstGeom prst="rect">
            <a:avLst/>
          </a:prstGeom>
          <a:noFill/>
          <a:ln w="9525">
            <a:noFill/>
            <a:miter lim="800000"/>
            <a:headEnd/>
            <a:tailEnd/>
          </a:ln>
        </p:spPr>
      </p:pic>
      <p:pic>
        <p:nvPicPr>
          <p:cNvPr id="33797"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33400" y="4038600"/>
            <a:ext cx="4419600" cy="60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635500"/>
          </a:xfrm>
        </p:spPr>
        <p:txBody>
          <a:bodyPr>
            <a:normAutofit fontScale="77500" lnSpcReduction="20000"/>
          </a:bodyPr>
          <a:lstStyle/>
          <a:p>
            <a:pPr marL="365760" indent="-256032" fontAlgn="auto">
              <a:spcAft>
                <a:spcPts val="0"/>
              </a:spcAft>
              <a:buFont typeface="Wingdings 3"/>
              <a:buNone/>
              <a:defRPr/>
            </a:pPr>
            <a:r>
              <a:rPr lang="en-US" dirty="0" smtClean="0">
                <a:solidFill>
                  <a:schemeClr val="accent2"/>
                </a:solidFill>
                <a:latin typeface="Times New Roman" pitchFamily="18" charset="0"/>
                <a:cs typeface="Times New Roman" pitchFamily="18" charset="0"/>
              </a:rPr>
              <a:t>Other direction : </a:t>
            </a:r>
          </a:p>
          <a:p>
            <a:pPr marL="365760" indent="-256032" fontAlgn="auto">
              <a:spcAft>
                <a:spcPts val="0"/>
              </a:spcAft>
              <a:buFont typeface="Wingdings 3"/>
              <a:buNone/>
              <a:defRPr/>
            </a:pPr>
            <a:r>
              <a:rPr lang="en-US" dirty="0" smtClean="0">
                <a:latin typeface="Times New Roman" pitchFamily="18" charset="0"/>
                <a:cs typeface="Times New Roman" pitchFamily="18" charset="0"/>
              </a:rPr>
              <a:t>L = 1.15 m </a:t>
            </a:r>
          </a:p>
          <a:p>
            <a:pPr marL="365760" indent="-256032" fontAlgn="auto">
              <a:spcAft>
                <a:spcPts val="0"/>
              </a:spcAft>
              <a:buFont typeface="Wingdings 3"/>
              <a:buNone/>
              <a:defRPr/>
            </a:pPr>
            <a:endParaRPr lang="en-US" dirty="0" smtClean="0">
              <a:latin typeface="Times New Roman" pitchFamily="18" charset="0"/>
              <a:cs typeface="Times New Roman" pitchFamily="18" charset="0"/>
            </a:endParaRPr>
          </a:p>
          <a:p>
            <a:pPr marL="365760" indent="-256032" fontAlgn="auto">
              <a:spcAft>
                <a:spcPts val="0"/>
              </a:spcAft>
              <a:buFont typeface="Wingdings 3"/>
              <a:buNone/>
              <a:defRPr/>
            </a:pPr>
            <a:endParaRPr lang="en-US" dirty="0" smtClean="0">
              <a:latin typeface="Times New Roman" pitchFamily="18" charset="0"/>
              <a:cs typeface="Times New Roman" pitchFamily="18" charset="0"/>
            </a:endParaRPr>
          </a:p>
          <a:p>
            <a:pPr marL="365760" indent="-256032" fontAlgn="auto">
              <a:spcAft>
                <a:spcPts val="0"/>
              </a:spcAft>
              <a:buFont typeface="Wingdings 3"/>
              <a:buNone/>
              <a:defRPr/>
            </a:pPr>
            <a:r>
              <a:rPr lang="en-US" dirty="0" smtClean="0">
                <a:latin typeface="Times New Roman" pitchFamily="18" charset="0"/>
                <a:cs typeface="Times New Roman" pitchFamily="18" charset="0"/>
              </a:rPr>
              <a:t>                                                  &gt; As min </a:t>
            </a:r>
          </a:p>
          <a:p>
            <a:pPr marL="365760" indent="-256032" fontAlgn="auto">
              <a:spcAft>
                <a:spcPts val="0"/>
              </a:spcAft>
              <a:buFont typeface="Wingdings 3"/>
              <a:buNone/>
              <a:defRPr/>
            </a:pPr>
            <a:r>
              <a:rPr lang="en-US" dirty="0" smtClean="0">
                <a:latin typeface="Times New Roman" pitchFamily="18" charset="0"/>
                <a:cs typeface="Times New Roman" pitchFamily="18" charset="0"/>
              </a:rPr>
              <a:t> </a:t>
            </a:r>
          </a:p>
          <a:p>
            <a:pPr marL="365760" indent="-256032" fontAlgn="auto">
              <a:spcAft>
                <a:spcPts val="0"/>
              </a:spcAft>
              <a:buFont typeface="Wingdings 3"/>
              <a:buNone/>
              <a:defRPr/>
            </a:pPr>
            <a:r>
              <a:rPr lang="en-US" dirty="0" smtClean="0">
                <a:solidFill>
                  <a:srgbClr val="00B050"/>
                </a:solidFill>
                <a:latin typeface="Times New Roman" pitchFamily="18" charset="0"/>
                <a:cs typeface="Times New Roman" pitchFamily="18" charset="0"/>
              </a:rPr>
              <a:t>Longitudinal steel can be distributed uniformly : </a:t>
            </a:r>
          </a:p>
          <a:p>
            <a:pPr marL="365760" indent="-256032" fontAlgn="auto">
              <a:spcAft>
                <a:spcPts val="0"/>
              </a:spcAft>
              <a:buFont typeface="Wingdings 3"/>
              <a:buNone/>
              <a:defRPr/>
            </a:pPr>
            <a:r>
              <a:rPr lang="en-US" dirty="0" smtClean="0">
                <a:latin typeface="Times New Roman" pitchFamily="18" charset="0"/>
                <a:cs typeface="Times New Roman" pitchFamily="18" charset="0"/>
              </a:rPr>
              <a:t>As = 1205 m</a:t>
            </a:r>
            <a:r>
              <a:rPr lang="en-US" sz="2800" dirty="0" smtClean="0">
                <a:latin typeface="Times New Roman" pitchFamily="18" charset="0"/>
                <a:cs typeface="Times New Roman" pitchFamily="18" charset="0"/>
              </a:rPr>
              <a:t>m</a:t>
            </a:r>
            <a:r>
              <a:rPr lang="en-US" sz="2800" baseline="30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 mm ,, use 6φ16 / m </a:t>
            </a:r>
          </a:p>
          <a:p>
            <a:pPr marL="365760" indent="-256032" fontAlgn="auto">
              <a:spcAft>
                <a:spcPts val="0"/>
              </a:spcAft>
              <a:buFont typeface="Wingdings 3"/>
              <a:buNone/>
              <a:defRPr/>
            </a:pPr>
            <a:r>
              <a:rPr lang="en-US" dirty="0" smtClean="0">
                <a:latin typeface="Times New Roman" pitchFamily="18" charset="0"/>
                <a:cs typeface="Times New Roman" pitchFamily="18" charset="0"/>
              </a:rPr>
              <a:t>Transverse steel : As = 1019 m</a:t>
            </a:r>
            <a:r>
              <a:rPr lang="en-US" sz="2800" dirty="0" smtClean="0">
                <a:latin typeface="Times New Roman" pitchFamily="18" charset="0"/>
                <a:cs typeface="Times New Roman" pitchFamily="18" charset="0"/>
              </a:rPr>
              <a:t>m</a:t>
            </a:r>
            <a:r>
              <a:rPr lang="en-US" sz="2800" baseline="30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/mm </a:t>
            </a:r>
          </a:p>
          <a:p>
            <a:pPr marL="365760" indent="-256032" fontAlgn="auto">
              <a:spcAft>
                <a:spcPts val="0"/>
              </a:spcAft>
              <a:buFont typeface="Wingdings 3"/>
              <a:buNone/>
              <a:defRPr/>
            </a:pPr>
            <a:r>
              <a:rPr lang="en-US" dirty="0" smtClean="0">
                <a:latin typeface="Times New Roman" pitchFamily="18" charset="0"/>
                <a:cs typeface="Times New Roman" pitchFamily="18" charset="0"/>
              </a:rPr>
              <a:t>Total As = 3.2 *1019 = 3567 m</a:t>
            </a:r>
            <a:r>
              <a:rPr lang="en-US" sz="2800" dirty="0" smtClean="0">
                <a:latin typeface="Times New Roman" pitchFamily="18" charset="0"/>
                <a:cs typeface="Times New Roman" pitchFamily="18" charset="0"/>
              </a:rPr>
              <a:t>m</a:t>
            </a:r>
            <a:r>
              <a:rPr lang="en-US" sz="2800" baseline="30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/mm</a:t>
            </a:r>
          </a:p>
          <a:p>
            <a:pPr marL="365760" indent="-256032" fontAlgn="auto">
              <a:spcAft>
                <a:spcPts val="0"/>
              </a:spcAft>
              <a:buFont typeface="Wingdings 3"/>
              <a:buNone/>
              <a:defRPr/>
            </a:pPr>
            <a:endParaRPr lang="en-US" dirty="0" smtClean="0">
              <a:latin typeface="Times New Roman" pitchFamily="18" charset="0"/>
              <a:cs typeface="Times New Roman" pitchFamily="18" charset="0"/>
            </a:endParaRPr>
          </a:p>
          <a:p>
            <a:pPr marL="365760" indent="-256032" fontAlgn="auto">
              <a:spcAft>
                <a:spcPts val="0"/>
              </a:spcAft>
              <a:buFont typeface="Wingdings 3"/>
              <a:buNone/>
              <a:defRPr/>
            </a:pPr>
            <a:endParaRPr lang="en-US" dirty="0" smtClean="0">
              <a:latin typeface="Times New Roman" pitchFamily="18" charset="0"/>
              <a:cs typeface="Times New Roman" pitchFamily="18" charset="0"/>
            </a:endParaRPr>
          </a:p>
          <a:p>
            <a:pPr marL="365760" indent="-256032" fontAlgn="auto">
              <a:spcAft>
                <a:spcPts val="0"/>
              </a:spcAft>
              <a:buFont typeface="Wingdings 3"/>
              <a:buNone/>
              <a:defRPr/>
            </a:pPr>
            <a:r>
              <a:rPr lang="en-US" dirty="0" smtClean="0">
                <a:latin typeface="Times New Roman" pitchFamily="18" charset="0"/>
                <a:cs typeface="Times New Roman" pitchFamily="18" charset="0"/>
              </a:rPr>
              <a:t>As2  = 3567 – 3129 = 438 m</a:t>
            </a:r>
            <a:r>
              <a:rPr lang="en-US" sz="2800" dirty="0" smtClean="0">
                <a:latin typeface="Times New Roman" pitchFamily="18" charset="0"/>
                <a:cs typeface="Times New Roman" pitchFamily="18" charset="0"/>
              </a:rPr>
              <a:t>m</a:t>
            </a:r>
            <a:r>
              <a:rPr lang="en-US" sz="2800" baseline="30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 mm </a:t>
            </a:r>
          </a:p>
          <a:p>
            <a:pPr marL="365760" indent="-256032" fontAlgn="auto">
              <a:spcAft>
                <a:spcPts val="0"/>
              </a:spcAft>
              <a:buFont typeface="Wingdings 3"/>
              <a:buNone/>
              <a:defRPr/>
            </a:pPr>
            <a:r>
              <a:rPr lang="en-US" dirty="0" smtClean="0">
                <a:latin typeface="Times New Roman" pitchFamily="18" charset="0"/>
                <a:cs typeface="Times New Roman" pitchFamily="18" charset="0"/>
              </a:rPr>
              <a:t>As min = 0.0018 * 350 * 550 = 347 &gt; (438/2) ,,, use As min </a:t>
            </a:r>
          </a:p>
          <a:p>
            <a:pPr marL="365760" indent="-256032" fontAlgn="auto">
              <a:spcAft>
                <a:spcPts val="0"/>
              </a:spcAft>
              <a:buFont typeface="Wingdings 3"/>
              <a:buNone/>
              <a:defRPr/>
            </a:pPr>
            <a:endParaRPr lang="en-US" dirty="0"/>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34819"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09600" y="2057400"/>
            <a:ext cx="3429000" cy="457200"/>
          </a:xfrm>
          <a:prstGeom prst="rect">
            <a:avLst/>
          </a:prstGeom>
          <a:noFill/>
          <a:ln w="9525">
            <a:noFill/>
            <a:miter lim="800000"/>
            <a:headEnd/>
            <a:tailEnd/>
          </a:ln>
        </p:spPr>
      </p:pic>
      <p:pic>
        <p:nvPicPr>
          <p:cNvPr id="34820"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62000" y="2514600"/>
            <a:ext cx="2998788" cy="457200"/>
          </a:xfrm>
          <a:prstGeom prst="rect">
            <a:avLst/>
          </a:prstGeom>
          <a:noFill/>
          <a:ln w="9525">
            <a:noFill/>
            <a:miter lim="800000"/>
            <a:headEnd/>
            <a:tailEnd/>
          </a:ln>
        </p:spPr>
      </p:pic>
      <p:sp>
        <p:nvSpPr>
          <p:cNvPr id="34821"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pic>
        <p:nvPicPr>
          <p:cNvPr id="3482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85800" y="4495800"/>
            <a:ext cx="3581400" cy="542925"/>
          </a:xfrm>
          <a:prstGeom prst="rect">
            <a:avLst/>
          </a:prstGeom>
          <a:noFill/>
          <a:ln w="9525">
            <a:noFill/>
            <a:miter lim="800000"/>
            <a:headEnd/>
            <a:tailEnd/>
          </a:ln>
        </p:spPr>
      </p:pic>
      <p:sp>
        <p:nvSpPr>
          <p:cNvPr id="34823" name="Rectangle 6"/>
          <p:cNvSpPr>
            <a:spLocks noChangeArrowheads="1"/>
          </p:cNvSpPr>
          <p:nvPr/>
        </p:nvSpPr>
        <p:spPr bwMode="auto">
          <a:xfrm>
            <a:off x="0" y="923925"/>
            <a:ext cx="9144000" cy="0"/>
          </a:xfrm>
          <a:prstGeom prst="rect">
            <a:avLst/>
          </a:prstGeom>
          <a:noFill/>
          <a:ln w="9525">
            <a:noFill/>
            <a:miter lim="800000"/>
            <a:headEnd/>
            <a:tailEnd/>
          </a:ln>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19200"/>
            <a:ext cx="8305800" cy="5257800"/>
          </a:xfrm>
        </p:spPr>
        <p:txBody>
          <a:bodyPr>
            <a:normAutofit fontScale="92500" lnSpcReduction="20000"/>
          </a:bodyPr>
          <a:lstStyle/>
          <a:p>
            <a:pPr marL="365760" indent="-256032" fontAlgn="auto">
              <a:spcAft>
                <a:spcPts val="0"/>
              </a:spcAft>
              <a:buFont typeface="Wingdings 3"/>
              <a:buNone/>
              <a:defRPr/>
            </a:pPr>
            <a:r>
              <a:rPr lang="en-US" b="1" u="sng" dirty="0" smtClean="0">
                <a:solidFill>
                  <a:srgbClr val="0070C0"/>
                </a:solidFill>
                <a:latin typeface="Times New Roman" pitchFamily="18" charset="0"/>
                <a:cs typeface="Times New Roman" pitchFamily="18" charset="0"/>
              </a:rPr>
              <a:t>Design of combined footing manually:</a:t>
            </a:r>
          </a:p>
          <a:p>
            <a:pPr marL="365760" indent="-256032" fontAlgn="auto">
              <a:spcAft>
                <a:spcPts val="0"/>
              </a:spcAft>
              <a:buFont typeface="Wingdings 3"/>
              <a:buNone/>
              <a:defRPr/>
            </a:pPr>
            <a:r>
              <a:rPr lang="en-US" dirty="0" smtClean="0">
                <a:solidFill>
                  <a:schemeClr val="accent2"/>
                </a:solidFill>
                <a:latin typeface="Times New Roman" pitchFamily="18" charset="0"/>
                <a:cs typeface="Times New Roman" pitchFamily="18" charset="0"/>
              </a:rPr>
              <a:t>Take Column 11 &amp; 10 as example : </a:t>
            </a: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dirty="0" smtClean="0">
              <a:latin typeface="Times New Roman" pitchFamily="18" charset="0"/>
              <a:cs typeface="Times New Roman" pitchFamily="18" charset="0"/>
            </a:endParaRPr>
          </a:p>
          <a:p>
            <a:pPr marL="365760" indent="-256032" fontAlgn="auto">
              <a:spcAft>
                <a:spcPts val="0"/>
              </a:spcAft>
              <a:buFont typeface="Wingdings 3"/>
              <a:buNone/>
              <a:defRPr/>
            </a:pPr>
            <a:endParaRPr lang="en-US" dirty="0" smtClean="0">
              <a:latin typeface="Times New Roman" pitchFamily="18" charset="0"/>
              <a:cs typeface="Times New Roman" pitchFamily="18" charset="0"/>
            </a:endParaRPr>
          </a:p>
          <a:p>
            <a:pPr marL="365760" indent="-256032" fontAlgn="auto">
              <a:spcAft>
                <a:spcPts val="0"/>
              </a:spcAft>
              <a:buFont typeface="Wingdings 3"/>
              <a:buNone/>
              <a:defRPr/>
            </a:pPr>
            <a:r>
              <a:rPr lang="en-US" dirty="0" smtClean="0">
                <a:latin typeface="Times New Roman" pitchFamily="18" charset="0"/>
                <a:cs typeface="Times New Roman" pitchFamily="18" charset="0"/>
              </a:rPr>
              <a:t>681.4*0 +1589.2*2.3= 2280.6*X </a:t>
            </a:r>
          </a:p>
          <a:p>
            <a:pPr marL="365760" indent="-256032" fontAlgn="auto">
              <a:spcAft>
                <a:spcPts val="0"/>
              </a:spcAft>
              <a:buFont typeface="Wingdings 3"/>
              <a:buNone/>
              <a:defRPr/>
            </a:pPr>
            <a:r>
              <a:rPr lang="en-US" dirty="0" smtClean="0">
                <a:latin typeface="Times New Roman" pitchFamily="18" charset="0"/>
                <a:cs typeface="Times New Roman" pitchFamily="18" charset="0"/>
              </a:rPr>
              <a:t>X=1.6 m </a:t>
            </a:r>
          </a:p>
          <a:p>
            <a:pPr marL="365760" indent="-256032" fontAlgn="auto">
              <a:spcAft>
                <a:spcPts val="0"/>
              </a:spcAft>
              <a:buFont typeface="Wingdings 3"/>
              <a:buNone/>
              <a:defRPr/>
            </a:pPr>
            <a:r>
              <a:rPr lang="en-US" dirty="0" smtClean="0">
                <a:latin typeface="Times New Roman" pitchFamily="18" charset="0"/>
                <a:cs typeface="Times New Roman" pitchFamily="18" charset="0"/>
              </a:rPr>
              <a:t>Uniform stress σ max &lt; Qall </a:t>
            </a:r>
          </a:p>
          <a:p>
            <a:pPr marL="365760" indent="-256032" fontAlgn="auto">
              <a:spcAft>
                <a:spcPts val="0"/>
              </a:spcAft>
              <a:buFont typeface="Wingdings 3"/>
              <a:buNone/>
              <a:defRPr/>
            </a:pPr>
            <a:r>
              <a:rPr lang="en-US" dirty="0" smtClean="0">
                <a:latin typeface="Times New Roman" pitchFamily="18" charset="0"/>
                <a:cs typeface="Times New Roman" pitchFamily="18" charset="0"/>
              </a:rPr>
              <a:t>                           ,,, we assume B=2.3 m ,, L=4.5 m</a:t>
            </a: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dirty="0" smtClean="0">
              <a:solidFill>
                <a:schemeClr val="accent2"/>
              </a:solidFill>
              <a:latin typeface="Times New Roman" pitchFamily="18" charset="0"/>
              <a:cs typeface="Times New Roman" pitchFamily="18" charset="0"/>
            </a:endParaRPr>
          </a:p>
          <a:p>
            <a:pPr marL="365760" indent="-256032" fontAlgn="auto">
              <a:spcAft>
                <a:spcPts val="0"/>
              </a:spcAft>
              <a:buFont typeface="Wingdings 3"/>
              <a:buNone/>
              <a:defRPr/>
            </a:pPr>
            <a:endParaRPr lang="en-US" b="1" u="sng" dirty="0" smtClean="0">
              <a:solidFill>
                <a:srgbClr val="0070C0"/>
              </a:solidFill>
              <a:latin typeface="Times New Roman" pitchFamily="18" charset="0"/>
              <a:cs typeface="Times New Roman" pitchFamily="18" charset="0"/>
            </a:endParaRPr>
          </a:p>
          <a:p>
            <a:pPr marL="365760" indent="-256032" fontAlgn="auto">
              <a:spcAft>
                <a:spcPts val="0"/>
              </a:spcAft>
              <a:buFont typeface="Wingdings 3"/>
              <a:buNone/>
              <a:defRPr/>
            </a:pPr>
            <a:endParaRPr lang="en-US" dirty="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35843" name="Picture 46"/>
          <p:cNvPicPr>
            <a:picLocks noChangeAspect="1" noChangeArrowheads="1"/>
          </p:cNvPicPr>
          <p:nvPr/>
        </p:nvPicPr>
        <p:blipFill>
          <a:blip r:embed="rId2"/>
          <a:srcRect/>
          <a:stretch>
            <a:fillRect/>
          </a:stretch>
        </p:blipFill>
        <p:spPr bwMode="auto">
          <a:xfrm>
            <a:off x="609600" y="2209800"/>
            <a:ext cx="7848600" cy="2184400"/>
          </a:xfrm>
          <a:prstGeom prst="rect">
            <a:avLst/>
          </a:prstGeom>
          <a:noFill/>
          <a:ln w="9525">
            <a:noFill/>
            <a:miter lim="800000"/>
            <a:headEnd/>
            <a:tailEnd/>
          </a:ln>
        </p:spPr>
      </p:pic>
      <p:pic>
        <p:nvPicPr>
          <p:cNvPr id="35844"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33400" y="4419600"/>
            <a:ext cx="1524000" cy="382588"/>
          </a:xfrm>
          <a:prstGeom prst="rect">
            <a:avLst/>
          </a:prstGeom>
          <a:noFill/>
          <a:ln w="9525">
            <a:noFill/>
            <a:miter lim="800000"/>
            <a:headEnd/>
            <a:tailEnd/>
          </a:ln>
        </p:spPr>
      </p:pic>
      <p:sp>
        <p:nvSpPr>
          <p:cNvPr id="3584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pic>
        <p:nvPicPr>
          <p:cNvPr id="35846"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9600" y="5867400"/>
            <a:ext cx="2000250" cy="45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1"/>
          <p:cNvSpPr>
            <a:spLocks noGrp="1"/>
          </p:cNvSpPr>
          <p:nvPr>
            <p:ph idx="1"/>
          </p:nvPr>
        </p:nvSpPr>
        <p:spPr/>
        <p:txBody>
          <a:bodyPr/>
          <a:lstStyle/>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36867" name="Picture 48"/>
          <p:cNvPicPr>
            <a:picLocks noChangeAspect="1" noChangeArrowheads="1"/>
          </p:cNvPicPr>
          <p:nvPr/>
        </p:nvPicPr>
        <p:blipFill>
          <a:blip r:embed="rId2"/>
          <a:srcRect/>
          <a:stretch>
            <a:fillRect/>
          </a:stretch>
        </p:blipFill>
        <p:spPr bwMode="auto">
          <a:xfrm>
            <a:off x="0" y="1447800"/>
            <a:ext cx="91440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Content Placeholder 1"/>
          <p:cNvSpPr>
            <a:spLocks noGrp="1"/>
          </p:cNvSpPr>
          <p:nvPr>
            <p:ph idx="1"/>
          </p:nvPr>
        </p:nvSpPr>
        <p:spPr>
          <a:xfrm>
            <a:off x="228600" y="1143000"/>
            <a:ext cx="8458200" cy="4191000"/>
          </a:xfrm>
        </p:spPr>
        <p:txBody>
          <a:bodyPr/>
          <a:lstStyle/>
          <a:p>
            <a:pPr>
              <a:buFont typeface="Wingdings 3" pitchFamily="18" charset="2"/>
              <a:buNone/>
            </a:pPr>
            <a:r>
              <a:rPr lang="en-US" u="sng" smtClean="0">
                <a:solidFill>
                  <a:srgbClr val="00B0F0"/>
                </a:solidFill>
                <a:latin typeface="Times New Roman" pitchFamily="18" charset="0"/>
                <a:cs typeface="Times New Roman" pitchFamily="18" charset="0"/>
              </a:rPr>
              <a:t>Thickness : </a:t>
            </a:r>
          </a:p>
          <a:p>
            <a:pPr>
              <a:buFont typeface="Wingdings 3" pitchFamily="18" charset="2"/>
              <a:buNone/>
            </a:pPr>
            <a:endParaRPr lang="en-US" u="sng" smtClean="0">
              <a:solidFill>
                <a:srgbClr val="00B0F0"/>
              </a:solidFill>
              <a:latin typeface="Times New Roman" pitchFamily="18" charset="0"/>
              <a:cs typeface="Times New Roman" pitchFamily="18" charset="0"/>
            </a:endParaRPr>
          </a:p>
          <a:p>
            <a:pPr>
              <a:buFont typeface="Wingdings 3" pitchFamily="18" charset="2"/>
              <a:buNone/>
            </a:pPr>
            <a:r>
              <a:rPr lang="en-US" sz="2400" smtClean="0">
                <a:latin typeface="Times New Roman" pitchFamily="18" charset="0"/>
                <a:cs typeface="Times New Roman" pitchFamily="18" charset="0"/>
              </a:rPr>
              <a:t>For meter width = 283 * 2.3 = 651.4 KN/m </a:t>
            </a: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sp>
        <p:nvSpPr>
          <p:cNvPr id="37891"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pic>
        <p:nvPicPr>
          <p:cNvPr id="37892"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57200" y="1600200"/>
            <a:ext cx="4038600" cy="533400"/>
          </a:xfrm>
          <a:prstGeom prst="rect">
            <a:avLst/>
          </a:prstGeom>
          <a:noFill/>
          <a:ln w="9525">
            <a:noFill/>
            <a:miter lim="800000"/>
            <a:headEnd/>
            <a:tailEnd/>
          </a:ln>
        </p:spPr>
      </p:pic>
      <p:sp>
        <p:nvSpPr>
          <p:cNvPr id="37893" name="Rectangle 3"/>
          <p:cNvSpPr>
            <a:spLocks noChangeArrowheads="1"/>
          </p:cNvSpPr>
          <p:nvPr/>
        </p:nvSpPr>
        <p:spPr bwMode="auto">
          <a:xfrm>
            <a:off x="0" y="904875"/>
            <a:ext cx="9144000" cy="0"/>
          </a:xfrm>
          <a:prstGeom prst="rect">
            <a:avLst/>
          </a:prstGeom>
          <a:noFill/>
          <a:ln w="9525">
            <a:noFill/>
            <a:miter lim="800000"/>
            <a:headEnd/>
            <a:tailEnd/>
          </a:ln>
        </p:spPr>
        <p:txBody>
          <a:bodyPr wrap="none" anchor="ctr">
            <a:spAutoFit/>
          </a:bodyPr>
          <a:lstStyle/>
          <a:p>
            <a:endParaRPr lang="en-US"/>
          </a:p>
        </p:txBody>
      </p:sp>
      <p:pic>
        <p:nvPicPr>
          <p:cNvPr id="37894" name="Picture 50"/>
          <p:cNvPicPr>
            <a:picLocks noChangeAspect="1" noChangeArrowheads="1"/>
          </p:cNvPicPr>
          <p:nvPr/>
        </p:nvPicPr>
        <p:blipFill>
          <a:blip r:embed="rId3"/>
          <a:srcRect/>
          <a:stretch>
            <a:fillRect/>
          </a:stretch>
        </p:blipFill>
        <p:spPr bwMode="auto">
          <a:xfrm>
            <a:off x="0" y="2819400"/>
            <a:ext cx="9144000"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1"/>
          <p:cNvSpPr>
            <a:spLocks noGrp="1"/>
          </p:cNvSpPr>
          <p:nvPr>
            <p:ph idx="1"/>
          </p:nvPr>
        </p:nvSpPr>
        <p:spPr>
          <a:xfrm>
            <a:off x="0" y="2332038"/>
            <a:ext cx="9144000" cy="4525962"/>
          </a:xfrm>
        </p:spPr>
        <p:txBody>
          <a:bodyPr/>
          <a:lstStyle/>
          <a:p>
            <a:pPr>
              <a:buFont typeface="Wingdings 3" pitchFamily="18" charset="2"/>
              <a:buNone/>
            </a:pPr>
            <a:endParaRPr lang="en-US" smtClean="0"/>
          </a:p>
          <a:p>
            <a:pPr>
              <a:buFont typeface="Wingdings 3" pitchFamily="18" charset="2"/>
              <a:buNone/>
            </a:pPr>
            <a:endParaRPr lang="en-US" smtClean="0"/>
          </a:p>
          <a:p>
            <a:pPr>
              <a:buFont typeface="Wingdings 3" pitchFamily="18" charset="2"/>
              <a:buNone/>
            </a:pPr>
            <a:endParaRPr lang="en-US" smtClean="0"/>
          </a:p>
          <a:p>
            <a:pPr>
              <a:buFont typeface="Wingdings 3" pitchFamily="18" charset="2"/>
              <a:buNone/>
            </a:pPr>
            <a:endParaRPr lang="en-US" smtClean="0"/>
          </a:p>
          <a:p>
            <a:pPr>
              <a:buFont typeface="Wingdings 3" pitchFamily="18" charset="2"/>
              <a:buNone/>
            </a:pPr>
            <a:endParaRPr lang="en-US" smtClean="0"/>
          </a:p>
          <a:p>
            <a:pPr>
              <a:buFont typeface="Wingdings 3" pitchFamily="18" charset="2"/>
              <a:buNone/>
            </a:pPr>
            <a:endParaRPr lang="en-US" smtClean="0"/>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38915" name="Picture 51"/>
          <p:cNvPicPr>
            <a:picLocks noChangeAspect="1" noChangeArrowheads="1"/>
          </p:cNvPicPr>
          <p:nvPr/>
        </p:nvPicPr>
        <p:blipFill>
          <a:blip r:embed="rId2"/>
          <a:srcRect/>
          <a:stretch>
            <a:fillRect/>
          </a:stretch>
        </p:blipFill>
        <p:spPr bwMode="auto">
          <a:xfrm>
            <a:off x="0" y="1219200"/>
            <a:ext cx="9144000"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Content Placeholder 1"/>
          <p:cNvSpPr>
            <a:spLocks noGrp="1"/>
          </p:cNvSpPr>
          <p:nvPr>
            <p:ph idx="1"/>
          </p:nvPr>
        </p:nvSpPr>
        <p:spPr>
          <a:xfrm>
            <a:off x="381000" y="1295400"/>
            <a:ext cx="8305800" cy="4711700"/>
          </a:xfrm>
        </p:spPr>
        <p:txBody>
          <a:bodyPr/>
          <a:lstStyle/>
          <a:p>
            <a:pPr>
              <a:buFont typeface="Wingdings 3" pitchFamily="18" charset="2"/>
              <a:buNone/>
            </a:pPr>
            <a:r>
              <a:rPr lang="en-US" smtClean="0">
                <a:latin typeface="Times New Roman" pitchFamily="18" charset="0"/>
                <a:cs typeface="Times New Roman" pitchFamily="18" charset="0"/>
              </a:rPr>
              <a:t>The critical is 1050.6 KN thus :</a:t>
            </a:r>
          </a:p>
          <a:p>
            <a:pPr>
              <a:buFont typeface="Wingdings 3" pitchFamily="18" charset="2"/>
              <a:buNone/>
            </a:pPr>
            <a:r>
              <a:rPr lang="en-US" smtClean="0">
                <a:latin typeface="Times New Roman" pitchFamily="18" charset="0"/>
                <a:cs typeface="Times New Roman" pitchFamily="18" charset="0"/>
              </a:rPr>
              <a:t>Vu=1050.6 – 651.4*(0.3+d/1000) = 855.2 - 0.6514d</a:t>
            </a:r>
          </a:p>
          <a:p>
            <a:pPr>
              <a:buFont typeface="Wingdings 3" pitchFamily="18" charset="2"/>
              <a:buNone/>
            </a:pPr>
            <a:endParaRPr lang="en-US" smtClean="0">
              <a:latin typeface="Times New Roman" pitchFamily="18" charset="0"/>
              <a:cs typeface="Times New Roman" pitchFamily="18" charset="0"/>
            </a:endParaRPr>
          </a:p>
          <a:p>
            <a:pPr>
              <a:buFont typeface="Wingdings 3" pitchFamily="18" charset="2"/>
              <a:buNone/>
            </a:pPr>
            <a:endParaRPr lang="en-US" smtClean="0">
              <a:latin typeface="Times New Roman" pitchFamily="18" charset="0"/>
              <a:cs typeface="Times New Roman" pitchFamily="18" charset="0"/>
            </a:endParaRPr>
          </a:p>
          <a:p>
            <a:pPr>
              <a:buFont typeface="Wingdings 3" pitchFamily="18" charset="2"/>
              <a:buNone/>
            </a:pPr>
            <a:endParaRPr lang="en-US" smtClean="0">
              <a:latin typeface="Times New Roman" pitchFamily="18" charset="0"/>
              <a:cs typeface="Times New Roman" pitchFamily="18" charset="0"/>
            </a:endParaRPr>
          </a:p>
          <a:p>
            <a:pPr>
              <a:buFont typeface="Wingdings 3" pitchFamily="18" charset="2"/>
              <a:buNone/>
            </a:pPr>
            <a:r>
              <a:rPr lang="en-US" smtClean="0">
                <a:latin typeface="Times New Roman" pitchFamily="18" charset="0"/>
                <a:cs typeface="Times New Roman" pitchFamily="18" charset="0"/>
              </a:rPr>
              <a:t>d=0.384 m ,,, take d=0.5 m</a:t>
            </a:r>
          </a:p>
          <a:p>
            <a:pPr>
              <a:buFont typeface="Wingdings 3" pitchFamily="18" charset="2"/>
              <a:buNone/>
            </a:pPr>
            <a:r>
              <a:rPr lang="en-US" smtClean="0">
                <a:latin typeface="Times New Roman" pitchFamily="18" charset="0"/>
                <a:cs typeface="Times New Roman" pitchFamily="18" charset="0"/>
              </a:rPr>
              <a:t> </a:t>
            </a: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sp>
        <p:nvSpPr>
          <p:cNvPr id="39939"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Lucida Sans Unicode" pitchFamily="34" charset="0"/>
            </a:endParaRPr>
          </a:p>
        </p:txBody>
      </p:sp>
      <p:pic>
        <p:nvPicPr>
          <p:cNvPr id="39940"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09600" y="2286000"/>
            <a:ext cx="5029200" cy="647700"/>
          </a:xfrm>
          <a:prstGeom prst="rect">
            <a:avLst/>
          </a:prstGeom>
          <a:noFill/>
          <a:ln w="9525">
            <a:noFill/>
            <a:miter lim="800000"/>
            <a:headEnd/>
            <a:tailEnd/>
          </a:ln>
        </p:spPr>
      </p:pic>
      <p:sp>
        <p:nvSpPr>
          <p:cNvPr id="39941" name="Rectangle 3"/>
          <p:cNvSpPr>
            <a:spLocks noChangeArrowheads="1"/>
          </p:cNvSpPr>
          <p:nvPr/>
        </p:nvSpPr>
        <p:spPr bwMode="auto">
          <a:xfrm>
            <a:off x="0" y="1028700"/>
            <a:ext cx="9144000" cy="0"/>
          </a:xfrm>
          <a:prstGeom prst="rect">
            <a:avLst/>
          </a:prstGeom>
          <a:noFill/>
          <a:ln w="9525">
            <a:noFill/>
            <a:miter lim="800000"/>
            <a:headEnd/>
            <a:tailEnd/>
          </a:ln>
        </p:spPr>
        <p:txBody>
          <a:bodyPr wrap="none" anchor="ctr">
            <a:spAutoFit/>
          </a:bodyPr>
          <a:lstStyle/>
          <a:p>
            <a:endParaRPr lang="en-US"/>
          </a:p>
        </p:txBody>
      </p:sp>
      <p:pic>
        <p:nvPicPr>
          <p:cNvPr id="39942"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2971800"/>
            <a:ext cx="3717925" cy="38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Content Placeholder 1"/>
          <p:cNvSpPr>
            <a:spLocks noGrp="1"/>
          </p:cNvSpPr>
          <p:nvPr>
            <p:ph idx="1"/>
          </p:nvPr>
        </p:nvSpPr>
        <p:spPr>
          <a:xfrm>
            <a:off x="457200" y="1295400"/>
            <a:ext cx="8229600" cy="4711700"/>
          </a:xfrm>
        </p:spPr>
        <p:txBody>
          <a:bodyPr/>
          <a:lstStyle/>
          <a:p>
            <a:pPr>
              <a:buFont typeface="Wingdings 3" pitchFamily="18" charset="2"/>
              <a:buNone/>
            </a:pPr>
            <a:r>
              <a:rPr lang="en-US" b="1" u="sng" smtClean="0">
                <a:solidFill>
                  <a:srgbClr val="0070C0"/>
                </a:solidFill>
                <a:latin typeface="Times New Roman" pitchFamily="18" charset="0"/>
                <a:cs typeface="Times New Roman" pitchFamily="18" charset="0"/>
              </a:rPr>
              <a:t>Result from program: (CDS)</a:t>
            </a:r>
            <a:endParaRPr lang="en-US" u="sng" smtClean="0">
              <a:solidFill>
                <a:srgbClr val="0070C0"/>
              </a:solidFill>
              <a:latin typeface="Times New Roman" pitchFamily="18" charset="0"/>
              <a:cs typeface="Times New Roman" pitchFamily="18" charset="0"/>
            </a:endParaRPr>
          </a:p>
          <a:p>
            <a:pPr>
              <a:buFont typeface="Wingdings 3" pitchFamily="18" charset="2"/>
              <a:buNone/>
            </a:pPr>
            <a:r>
              <a:rPr lang="en-US" smtClean="0">
                <a:latin typeface="Times New Roman" pitchFamily="18" charset="0"/>
                <a:cs typeface="Times New Roman" pitchFamily="18" charset="0"/>
              </a:rPr>
              <a:t>     Footing Design by CDS3mVer: the program CDS3mVer2  design the footing by assume dimensions and thickness for specific load which footing is exposed to it ,and this program gives if this dimensions  satisfy Q</a:t>
            </a:r>
            <a:r>
              <a:rPr lang="en-US" baseline="-25000" smtClean="0">
                <a:latin typeface="Times New Roman" pitchFamily="18" charset="0"/>
                <a:cs typeface="Times New Roman" pitchFamily="18" charset="0"/>
              </a:rPr>
              <a:t>all</a:t>
            </a:r>
            <a:r>
              <a:rPr lang="en-US" smtClean="0">
                <a:latin typeface="Times New Roman" pitchFamily="18" charset="0"/>
                <a:cs typeface="Times New Roman" pitchFamily="18" charset="0"/>
              </a:rPr>
              <a:t> and the punching is ok .In addition, it also gives another choices for dimension and thickness  that suitable for design.</a:t>
            </a: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Content Placeholder 1"/>
          <p:cNvSpPr>
            <a:spLocks noGrp="1"/>
          </p:cNvSpPr>
          <p:nvPr>
            <p:ph idx="1"/>
          </p:nvPr>
        </p:nvSpPr>
        <p:spPr>
          <a:xfrm>
            <a:off x="457200" y="1308100"/>
            <a:ext cx="8305800" cy="4787900"/>
          </a:xfrm>
        </p:spPr>
        <p:txBody>
          <a:bodyPr/>
          <a:lstStyle/>
          <a:p>
            <a:pPr>
              <a:buFont typeface="Wingdings 3" pitchFamily="18" charset="2"/>
              <a:buNone/>
            </a:pPr>
            <a:r>
              <a:rPr lang="en-US" smtClean="0">
                <a:solidFill>
                  <a:schemeClr val="accent2"/>
                </a:solidFill>
                <a:latin typeface="Times New Roman" pitchFamily="18" charset="0"/>
                <a:cs typeface="Times New Roman" pitchFamily="18" charset="0"/>
              </a:rPr>
              <a:t>We was using 60 ton for design F1:</a:t>
            </a:r>
          </a:p>
          <a:p>
            <a:pPr>
              <a:buFont typeface="Wingdings 3" pitchFamily="18" charset="2"/>
              <a:buNone/>
            </a:pPr>
            <a:endParaRPr lang="en-US" smtClean="0">
              <a:solidFill>
                <a:schemeClr val="accent2"/>
              </a:solidFill>
              <a:latin typeface="Times New Roman" pitchFamily="18" charset="0"/>
              <a:cs typeface="Times New Roman" pitchFamily="18" charset="0"/>
            </a:endParaRP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41987" name="Picture 72"/>
          <p:cNvPicPr>
            <a:picLocks noChangeArrowheads="1"/>
          </p:cNvPicPr>
          <p:nvPr/>
        </p:nvPicPr>
        <p:blipFill>
          <a:blip r:embed="rId2"/>
          <a:srcRect/>
          <a:stretch>
            <a:fillRect/>
          </a:stretch>
        </p:blipFill>
        <p:spPr bwMode="auto">
          <a:xfrm>
            <a:off x="-152400" y="1828800"/>
            <a:ext cx="95250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1"/>
          <p:cNvSpPr>
            <a:spLocks noGrp="1"/>
          </p:cNvSpPr>
          <p:nvPr>
            <p:ph idx="1"/>
          </p:nvPr>
        </p:nvSpPr>
        <p:spPr/>
        <p:txBody>
          <a:bodyPr/>
          <a:lstStyle/>
          <a:p>
            <a:pPr algn="just">
              <a:buFont typeface="Wingdings 3" pitchFamily="18" charset="2"/>
              <a:buNone/>
            </a:pPr>
            <a:r>
              <a:rPr lang="en-US" sz="3200" smtClean="0">
                <a:latin typeface="Times New Roman" pitchFamily="18" charset="0"/>
                <a:ea typeface="Arial Unicode MS" pitchFamily="34" charset="-128"/>
                <a:cs typeface="Times New Roman" pitchFamily="18" charset="0"/>
              </a:rPr>
              <a:t>  The project is about designing appropriate foundation of a building in Almakhfeye Street which has very week soil so we will give suitable solutions for the problem in this soil under which building is constructed.</a:t>
            </a:r>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ea typeface="Arial Unicode MS" pitchFamily="34" charset="-128"/>
                <a:cs typeface="Times New Roman" pitchFamily="18" charset="0"/>
              </a:rPr>
              <a:t>General description of the project</a:t>
            </a:r>
            <a:endParaRPr lang="en-US" sz="4000" dirty="0">
              <a:solidFill>
                <a:srgbClr val="00B0F0"/>
              </a:solidFill>
              <a:latin typeface="Times New Roman" pitchFamily="18" charset="0"/>
              <a:ea typeface="Arial Unicode MS" pitchFamily="34" charset="-128"/>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65760" indent="-256032" fontAlgn="auto">
              <a:spcAft>
                <a:spcPts val="0"/>
              </a:spcAft>
              <a:buFont typeface="Wingdings 3"/>
              <a:buNone/>
              <a:defRPr/>
            </a:pPr>
            <a:r>
              <a:rPr lang="en-US" dirty="0" smtClean="0">
                <a:solidFill>
                  <a:schemeClr val="accent3"/>
                </a:solidFill>
                <a:latin typeface="Times New Roman" pitchFamily="18" charset="0"/>
                <a:cs typeface="Times New Roman" pitchFamily="18" charset="0"/>
              </a:rPr>
              <a:t>We using 120 ton for design F2</a:t>
            </a:r>
          </a:p>
          <a:p>
            <a:pPr marL="365760" indent="-256032" fontAlgn="auto">
              <a:spcAft>
                <a:spcPts val="0"/>
              </a:spcAft>
              <a:buFont typeface="Wingdings 3"/>
              <a:buNone/>
              <a:defRPr/>
            </a:pPr>
            <a:endParaRPr lang="en-US" dirty="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43011" name="Picture 71"/>
          <p:cNvPicPr>
            <a:picLocks noChangeArrowheads="1"/>
          </p:cNvPicPr>
          <p:nvPr/>
        </p:nvPicPr>
        <p:blipFill>
          <a:blip r:embed="rId2"/>
          <a:srcRect/>
          <a:stretch>
            <a:fillRect/>
          </a:stretch>
        </p:blipFill>
        <p:spPr bwMode="auto">
          <a:xfrm>
            <a:off x="-228600" y="2286000"/>
            <a:ext cx="96774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1"/>
          <p:cNvSpPr>
            <a:spLocks noGrp="1"/>
          </p:cNvSpPr>
          <p:nvPr>
            <p:ph idx="1"/>
          </p:nvPr>
        </p:nvSpPr>
        <p:spPr/>
        <p:txBody>
          <a:bodyPr/>
          <a:lstStyle/>
          <a:p>
            <a:pPr>
              <a:buFont typeface="Wingdings 3" pitchFamily="18" charset="2"/>
              <a:buNone/>
            </a:pPr>
            <a:r>
              <a:rPr lang="en-US" smtClean="0">
                <a:solidFill>
                  <a:schemeClr val="accent2"/>
                </a:solidFill>
                <a:latin typeface="Times New Roman" pitchFamily="18" charset="0"/>
                <a:cs typeface="Times New Roman" pitchFamily="18" charset="0"/>
              </a:rPr>
              <a:t>We using 320 ton for design F3</a:t>
            </a: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44035" name="Picture 70"/>
          <p:cNvPicPr>
            <a:picLocks noChangeArrowheads="1"/>
          </p:cNvPicPr>
          <p:nvPr/>
        </p:nvPicPr>
        <p:blipFill>
          <a:blip r:embed="rId2"/>
          <a:srcRect/>
          <a:stretch>
            <a:fillRect/>
          </a:stretch>
        </p:blipFill>
        <p:spPr bwMode="auto">
          <a:xfrm>
            <a:off x="-152400" y="2286000"/>
            <a:ext cx="94488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Content Placeholder 1"/>
          <p:cNvSpPr>
            <a:spLocks noGrp="1"/>
          </p:cNvSpPr>
          <p:nvPr>
            <p:ph idx="1"/>
          </p:nvPr>
        </p:nvSpPr>
        <p:spPr/>
        <p:txBody>
          <a:bodyPr/>
          <a:lstStyle/>
          <a:p>
            <a:pPr>
              <a:buFont typeface="Wingdings 3" pitchFamily="18" charset="2"/>
              <a:buNone/>
            </a:pPr>
            <a:r>
              <a:rPr lang="en-US" smtClean="0">
                <a:solidFill>
                  <a:schemeClr val="accent2"/>
                </a:solidFill>
                <a:latin typeface="Times New Roman" pitchFamily="18" charset="0"/>
                <a:cs typeface="Times New Roman" pitchFamily="18" charset="0"/>
              </a:rPr>
              <a:t>Footing 4 , 5 &amp; 6 we using the load that in the column :</a:t>
            </a:r>
          </a:p>
          <a:p>
            <a:pPr>
              <a:buFont typeface="Wingdings 3" pitchFamily="18" charset="2"/>
              <a:buNone/>
            </a:pPr>
            <a:r>
              <a:rPr lang="en-US" b="1" smtClean="0">
                <a:solidFill>
                  <a:srgbClr val="00B050"/>
                </a:solidFill>
                <a:latin typeface="Times New Roman" pitchFamily="18" charset="0"/>
                <a:cs typeface="Times New Roman" pitchFamily="18" charset="0"/>
              </a:rPr>
              <a:t>F4:</a:t>
            </a: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45059" name="Picture 69"/>
          <p:cNvPicPr>
            <a:picLocks noChangeArrowheads="1"/>
          </p:cNvPicPr>
          <p:nvPr/>
        </p:nvPicPr>
        <p:blipFill>
          <a:blip r:embed="rId2"/>
          <a:srcRect/>
          <a:stretch>
            <a:fillRect/>
          </a:stretch>
        </p:blipFill>
        <p:spPr bwMode="auto">
          <a:xfrm>
            <a:off x="-228600" y="2590800"/>
            <a:ext cx="9601200" cy="447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Content Placeholder 1"/>
          <p:cNvSpPr>
            <a:spLocks noGrp="1"/>
          </p:cNvSpPr>
          <p:nvPr>
            <p:ph idx="1"/>
          </p:nvPr>
        </p:nvSpPr>
        <p:spPr/>
        <p:txBody>
          <a:bodyPr/>
          <a:lstStyle/>
          <a:p>
            <a:pPr>
              <a:buFont typeface="Wingdings 3" pitchFamily="18" charset="2"/>
              <a:buNone/>
            </a:pPr>
            <a:r>
              <a:rPr lang="en-US" b="1" smtClean="0">
                <a:solidFill>
                  <a:srgbClr val="00B050"/>
                </a:solidFill>
                <a:latin typeface="Times New Roman" pitchFamily="18" charset="0"/>
                <a:cs typeface="Times New Roman" pitchFamily="18" charset="0"/>
              </a:rPr>
              <a:t>F5:</a:t>
            </a:r>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46083" name="Picture 57"/>
          <p:cNvPicPr>
            <a:picLocks noChangeAspect="1" noChangeArrowheads="1"/>
          </p:cNvPicPr>
          <p:nvPr/>
        </p:nvPicPr>
        <p:blipFill>
          <a:blip r:embed="rId2"/>
          <a:srcRect/>
          <a:stretch>
            <a:fillRect/>
          </a:stretch>
        </p:blipFill>
        <p:spPr bwMode="auto">
          <a:xfrm>
            <a:off x="0" y="2057400"/>
            <a:ext cx="91440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Content Placeholder 1"/>
          <p:cNvSpPr>
            <a:spLocks noGrp="1"/>
          </p:cNvSpPr>
          <p:nvPr>
            <p:ph idx="1"/>
          </p:nvPr>
        </p:nvSpPr>
        <p:spPr/>
        <p:txBody>
          <a:bodyPr/>
          <a:lstStyle/>
          <a:p>
            <a:pPr>
              <a:buFont typeface="Wingdings 3" pitchFamily="18" charset="2"/>
              <a:buNone/>
            </a:pPr>
            <a:r>
              <a:rPr lang="en-US" b="1" smtClean="0">
                <a:solidFill>
                  <a:srgbClr val="00B050"/>
                </a:solidFill>
                <a:latin typeface="Times New Roman" pitchFamily="18" charset="0"/>
                <a:cs typeface="Times New Roman" pitchFamily="18" charset="0"/>
              </a:rPr>
              <a:t>F6:</a:t>
            </a:r>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47107" name="Picture 68"/>
          <p:cNvPicPr>
            <a:picLocks noChangeArrowheads="1"/>
          </p:cNvPicPr>
          <p:nvPr/>
        </p:nvPicPr>
        <p:blipFill>
          <a:blip r:embed="rId2"/>
          <a:srcRect/>
          <a:stretch>
            <a:fillRect/>
          </a:stretch>
        </p:blipFill>
        <p:spPr bwMode="auto">
          <a:xfrm>
            <a:off x="-228600" y="2057400"/>
            <a:ext cx="95250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Content Placeholder 1"/>
          <p:cNvSpPr>
            <a:spLocks noGrp="1"/>
          </p:cNvSpPr>
          <p:nvPr>
            <p:ph idx="1"/>
          </p:nvPr>
        </p:nvSpPr>
        <p:spPr>
          <a:xfrm>
            <a:off x="381000" y="1219200"/>
            <a:ext cx="8305800" cy="4787900"/>
          </a:xfrm>
        </p:spPr>
        <p:txBody>
          <a:bodyPr/>
          <a:lstStyle/>
          <a:p>
            <a:pPr>
              <a:buFont typeface="Wingdings 3" pitchFamily="18" charset="2"/>
              <a:buNone/>
            </a:pPr>
            <a:r>
              <a:rPr lang="en-US" b="1" smtClean="0">
                <a:solidFill>
                  <a:schemeClr val="accent2"/>
                </a:solidFill>
                <a:latin typeface="Times New Roman" pitchFamily="18" charset="0"/>
                <a:cs typeface="Times New Roman" pitchFamily="18" charset="0"/>
              </a:rPr>
              <a:t>footings dimension from program : </a:t>
            </a: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48131" name="Picture 1"/>
          <p:cNvPicPr>
            <a:picLocks noChangeAspect="1" noChangeArrowheads="1"/>
          </p:cNvPicPr>
          <p:nvPr/>
        </p:nvPicPr>
        <p:blipFill>
          <a:blip r:embed="rId2"/>
          <a:srcRect/>
          <a:stretch>
            <a:fillRect/>
          </a:stretch>
        </p:blipFill>
        <p:spPr bwMode="auto">
          <a:xfrm>
            <a:off x="0" y="1905000"/>
            <a:ext cx="91440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Content Placeholder 1"/>
          <p:cNvSpPr>
            <a:spLocks noGrp="1"/>
          </p:cNvSpPr>
          <p:nvPr>
            <p:ph idx="1"/>
          </p:nvPr>
        </p:nvSpPr>
        <p:spPr>
          <a:xfrm>
            <a:off x="381000" y="1143000"/>
            <a:ext cx="8305800" cy="4864100"/>
          </a:xfrm>
        </p:spPr>
        <p:txBody>
          <a:bodyPr/>
          <a:lstStyle/>
          <a:p>
            <a:pPr>
              <a:buFont typeface="Wingdings 3" pitchFamily="18" charset="2"/>
              <a:buNone/>
            </a:pPr>
            <a:r>
              <a:rPr lang="en-US" b="1" smtClean="0">
                <a:solidFill>
                  <a:schemeClr val="accent2"/>
                </a:solidFill>
                <a:latin typeface="Times New Roman" pitchFamily="18" charset="0"/>
                <a:cs typeface="Times New Roman" pitchFamily="18" charset="0"/>
              </a:rPr>
              <a:t>Reinforcement of footing :</a:t>
            </a:r>
            <a:endParaRPr lang="en-US" smtClean="0">
              <a:solidFill>
                <a:schemeClr val="accent2"/>
              </a:solidFill>
              <a:latin typeface="Times New Roman" pitchFamily="18" charset="0"/>
              <a:cs typeface="Times New Roman" pitchFamily="18" charset="0"/>
            </a:endParaRP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49155" name="Picture 1"/>
          <p:cNvPicPr>
            <a:picLocks noChangeAspect="1" noChangeArrowheads="1"/>
          </p:cNvPicPr>
          <p:nvPr/>
        </p:nvPicPr>
        <p:blipFill>
          <a:blip r:embed="rId2"/>
          <a:srcRect/>
          <a:stretch>
            <a:fillRect/>
          </a:stretch>
        </p:blipFill>
        <p:spPr bwMode="auto">
          <a:xfrm>
            <a:off x="0" y="1752600"/>
            <a:ext cx="91440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en-US" smtClean="0">
              <a:effectLst/>
            </a:endParaRPr>
          </a:p>
        </p:txBody>
      </p:sp>
      <p:sp>
        <p:nvSpPr>
          <p:cNvPr id="77827" name="Rectangle 3"/>
          <p:cNvSpPr>
            <a:spLocks noGrp="1"/>
          </p:cNvSpPr>
          <p:nvPr>
            <p:ph type="body" idx="1"/>
          </p:nvPr>
        </p:nvSpPr>
        <p:spPr/>
        <p:txBody>
          <a:bodyPr/>
          <a:lstStyle/>
          <a:p>
            <a:endParaRPr lang="en-US" smtClean="0"/>
          </a:p>
        </p:txBody>
      </p:sp>
      <p:pic>
        <p:nvPicPr>
          <p:cNvPr id="77828" name="Picture 4"/>
          <p:cNvPicPr>
            <a:picLocks noChangeAspect="1" noChangeArrowheads="1"/>
          </p:cNvPicPr>
          <p:nvPr/>
        </p:nvPicPr>
        <p:blipFill>
          <a:blip r:embed="rId2"/>
          <a:srcRect/>
          <a:stretch>
            <a:fillRect/>
          </a:stretch>
        </p:blipFill>
        <p:spPr bwMode="auto">
          <a:xfrm>
            <a:off x="0" y="-39688"/>
            <a:ext cx="9144000" cy="6897688"/>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en-US" smtClean="0">
              <a:effectLst/>
            </a:endParaRPr>
          </a:p>
        </p:txBody>
      </p:sp>
      <p:sp>
        <p:nvSpPr>
          <p:cNvPr id="76803" name="Rectangle 3"/>
          <p:cNvSpPr>
            <a:spLocks noGrp="1"/>
          </p:cNvSpPr>
          <p:nvPr>
            <p:ph type="body" idx="1"/>
          </p:nvPr>
        </p:nvSpPr>
        <p:spPr>
          <a:xfrm>
            <a:off x="457200" y="1481138"/>
            <a:ext cx="8229600" cy="5376862"/>
          </a:xfrm>
        </p:spPr>
        <p:txBody>
          <a:bodyPr/>
          <a:lstStyle/>
          <a:p>
            <a:endParaRPr lang="en-US" smtClean="0"/>
          </a:p>
        </p:txBody>
      </p:sp>
      <p:pic>
        <p:nvPicPr>
          <p:cNvPr id="76805" name="Picture 5"/>
          <p:cNvPicPr>
            <a:picLocks noChangeAspect="1" noChangeArrowheads="1"/>
          </p:cNvPicPr>
          <p:nvPr/>
        </p:nvPicPr>
        <p:blipFill>
          <a:blip r:embed="rId2"/>
          <a:srcRect/>
          <a:stretch>
            <a:fillRect/>
          </a:stretch>
        </p:blipFill>
        <p:spPr bwMode="auto">
          <a:xfrm>
            <a:off x="0" y="152400"/>
            <a:ext cx="9144000" cy="670560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Content Placeholder 1"/>
          <p:cNvSpPr>
            <a:spLocks noGrp="1"/>
          </p:cNvSpPr>
          <p:nvPr>
            <p:ph idx="1"/>
          </p:nvPr>
        </p:nvSpPr>
        <p:spPr>
          <a:xfrm>
            <a:off x="228600" y="1481138"/>
            <a:ext cx="8686800" cy="4525962"/>
          </a:xfrm>
        </p:spPr>
        <p:txBody>
          <a:bodyPr/>
          <a:lstStyle/>
          <a:p>
            <a:pPr>
              <a:buFont typeface="Wingdings 3" pitchFamily="18" charset="2"/>
              <a:buNone/>
            </a:pPr>
            <a:r>
              <a:rPr lang="en-US" b="1" u="sng" smtClean="0">
                <a:solidFill>
                  <a:srgbClr val="0070C0"/>
                </a:solidFill>
                <a:latin typeface="Times New Roman" pitchFamily="18" charset="0"/>
                <a:cs typeface="Times New Roman" pitchFamily="18" charset="0"/>
              </a:rPr>
              <a:t>Design of Mat(Raft) Foundation System:</a:t>
            </a:r>
          </a:p>
          <a:p>
            <a:pPr>
              <a:buFont typeface="Wingdings 3" pitchFamily="18" charset="2"/>
              <a:buNone/>
            </a:pPr>
            <a:r>
              <a:rPr lang="en-US" smtClean="0">
                <a:latin typeface="Times New Roman" pitchFamily="18" charset="0"/>
                <a:cs typeface="Times New Roman" pitchFamily="18" charset="0"/>
              </a:rPr>
              <a:t>We use SAFE program in order to design Mat foundation.</a:t>
            </a:r>
          </a:p>
          <a:p>
            <a:pPr>
              <a:buFont typeface="Wingdings 3" pitchFamily="18" charset="2"/>
              <a:buNone/>
            </a:pPr>
            <a:endParaRPr lang="en-US" b="1" u="sng" smtClean="0">
              <a:solidFill>
                <a:srgbClr val="0070C0"/>
              </a:solidFill>
              <a:latin typeface="Times New Roman" pitchFamily="18" charset="0"/>
              <a:cs typeface="Times New Roman" pitchFamily="18" charset="0"/>
            </a:endParaRPr>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50179" name="Picture 1"/>
          <p:cNvPicPr>
            <a:picLocks noChangeAspect="1" noChangeArrowheads="1"/>
          </p:cNvPicPr>
          <p:nvPr/>
        </p:nvPicPr>
        <p:blipFill>
          <a:blip r:embed="rId2"/>
          <a:srcRect/>
          <a:stretch>
            <a:fillRect/>
          </a:stretch>
        </p:blipFill>
        <p:spPr bwMode="auto">
          <a:xfrm>
            <a:off x="0" y="2667000"/>
            <a:ext cx="91440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ea typeface="Arial Unicode MS" pitchFamily="34" charset="-128"/>
                <a:cs typeface="Times New Roman" pitchFamily="18" charset="0"/>
              </a:rPr>
              <a:t>Structural System</a:t>
            </a:r>
            <a:endParaRPr lang="en-US" sz="4000" dirty="0">
              <a:solidFill>
                <a:srgbClr val="00B0F0"/>
              </a:solidFill>
              <a:latin typeface="Times New Roman" pitchFamily="18" charset="0"/>
              <a:ea typeface="Arial Unicode MS" pitchFamily="34" charset="-128"/>
              <a:cs typeface="Times New Roman" pitchFamily="18" charset="0"/>
            </a:endParaRPr>
          </a:p>
        </p:txBody>
      </p:sp>
      <p:sp>
        <p:nvSpPr>
          <p:cNvPr id="16386" name="Content Placeholder 4"/>
          <p:cNvSpPr>
            <a:spLocks noGrp="1"/>
          </p:cNvSpPr>
          <p:nvPr>
            <p:ph sz="quarter" idx="2"/>
          </p:nvPr>
        </p:nvSpPr>
        <p:spPr>
          <a:xfrm>
            <a:off x="457200" y="1444625"/>
            <a:ext cx="7239000" cy="3941763"/>
          </a:xfrm>
          <a:ln>
            <a:prstDash val="solid"/>
          </a:ln>
        </p:spPr>
        <p:txBody>
          <a:bodyPr/>
          <a:lstStyle/>
          <a:p>
            <a:r>
              <a:rPr lang="en-US" sz="3200" u="sng" smtClean="0">
                <a:solidFill>
                  <a:srgbClr val="00B0F0"/>
                </a:solidFill>
                <a:latin typeface="Times New Roman" pitchFamily="18" charset="0"/>
                <a:cs typeface="Times New Roman" pitchFamily="18" charset="0"/>
              </a:rPr>
              <a:t>Dead load:</a:t>
            </a:r>
          </a:p>
          <a:p>
            <a:pPr algn="just">
              <a:buFont typeface="Wingdings 3" pitchFamily="18" charset="2"/>
              <a:buNone/>
            </a:pPr>
            <a:r>
              <a:rPr lang="en-US" sz="3200" smtClean="0">
                <a:latin typeface="Times New Roman" pitchFamily="18" charset="0"/>
                <a:cs typeface="Times New Roman" pitchFamily="18" charset="0"/>
              </a:rPr>
              <a:t>We assume dead load equal 11KN/m</a:t>
            </a:r>
            <a:r>
              <a:rPr lang="en-US" sz="3200" baseline="30000" smtClean="0">
                <a:latin typeface="Times New Roman" pitchFamily="18" charset="0"/>
                <a:cs typeface="Times New Roman" pitchFamily="18" charset="0"/>
              </a:rPr>
              <a:t>2</a:t>
            </a:r>
            <a:r>
              <a:rPr lang="en-US" sz="3200" smtClean="0">
                <a:latin typeface="Times New Roman" pitchFamily="18" charset="0"/>
                <a:cs typeface="Times New Roman" pitchFamily="18" charset="0"/>
              </a:rPr>
              <a:t> .</a:t>
            </a:r>
          </a:p>
          <a:p>
            <a:endParaRPr lang="en-US" sz="3200" smtClean="0">
              <a:latin typeface="Times New Roman" pitchFamily="18" charset="0"/>
              <a:cs typeface="Times New Roman" pitchFamily="18" charset="0"/>
            </a:endParaRPr>
          </a:p>
          <a:p>
            <a:r>
              <a:rPr lang="en-US" sz="3200" u="sng" smtClean="0">
                <a:solidFill>
                  <a:srgbClr val="00B0F0"/>
                </a:solidFill>
                <a:latin typeface="Times New Roman" pitchFamily="18" charset="0"/>
                <a:cs typeface="Times New Roman" pitchFamily="18" charset="0"/>
              </a:rPr>
              <a:t>Live load.</a:t>
            </a:r>
          </a:p>
          <a:p>
            <a:pPr algn="just">
              <a:buFont typeface="Wingdings 3" pitchFamily="18" charset="2"/>
              <a:buNone/>
            </a:pPr>
            <a:r>
              <a:rPr lang="en-US" sz="3200" smtClean="0">
                <a:latin typeface="Times New Roman" pitchFamily="18" charset="0"/>
                <a:cs typeface="Times New Roman" pitchFamily="18" charset="0"/>
              </a:rPr>
              <a:t>we assume the value of live load 7KN/m</a:t>
            </a:r>
            <a:r>
              <a:rPr lang="en-US" sz="3200" baseline="30000" smtClean="0">
                <a:latin typeface="Times New Roman" pitchFamily="18" charset="0"/>
                <a:cs typeface="Times New Roman" pitchFamily="18" charset="0"/>
              </a:rPr>
              <a:t>2</a:t>
            </a:r>
            <a:r>
              <a:rPr lang="en-US" sz="3200" smtClean="0">
                <a:latin typeface="Times New Roman" pitchFamily="18" charset="0"/>
                <a:cs typeface="Times New Roman" pitchFamily="18" charset="0"/>
              </a:rPr>
              <a:t> for ground floor and 3 KN/m</a:t>
            </a:r>
            <a:r>
              <a:rPr lang="en-US" sz="3200" baseline="30000" smtClean="0">
                <a:latin typeface="Times New Roman" pitchFamily="18" charset="0"/>
                <a:cs typeface="Times New Roman" pitchFamily="18" charset="0"/>
              </a:rPr>
              <a:t>2</a:t>
            </a:r>
            <a:r>
              <a:rPr lang="en-US" sz="3200" smtClean="0">
                <a:latin typeface="Times New Roman" pitchFamily="18" charset="0"/>
                <a:cs typeface="Times New Roman" pitchFamily="18" charset="0"/>
              </a:rPr>
              <a:t> for other floors.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Content Placeholder 1"/>
          <p:cNvSpPr>
            <a:spLocks noGrp="1"/>
          </p:cNvSpPr>
          <p:nvPr>
            <p:ph idx="1"/>
          </p:nvPr>
        </p:nvSpPr>
        <p:spPr/>
        <p:txBody>
          <a:bodyPr/>
          <a:lstStyle/>
          <a:p>
            <a:pPr>
              <a:buFont typeface="Wingdings 3" pitchFamily="18" charset="2"/>
              <a:buNone/>
            </a:pPr>
            <a:r>
              <a:rPr lang="en-US" smtClean="0">
                <a:solidFill>
                  <a:schemeClr val="accent2"/>
                </a:solidFill>
                <a:latin typeface="Times New Roman" pitchFamily="18" charset="0"/>
                <a:cs typeface="Times New Roman" pitchFamily="18" charset="0"/>
              </a:rPr>
              <a:t>Loads on columns</a:t>
            </a:r>
          </a:p>
          <a:p>
            <a:pPr>
              <a:buFont typeface="Wingdings 3" pitchFamily="18" charset="2"/>
              <a:buNone/>
            </a:pPr>
            <a:endParaRPr lang="en-US" smtClean="0">
              <a:solidFill>
                <a:schemeClr val="accent2"/>
              </a:solidFill>
            </a:endParaRPr>
          </a:p>
        </p:txBody>
      </p:sp>
      <p:sp>
        <p:nvSpPr>
          <p:cNvPr id="3" name="Title 2"/>
          <p:cNvSpPr>
            <a:spLocks noGrp="1"/>
          </p:cNvSpPr>
          <p:nvPr>
            <p:ph type="title"/>
          </p:nvPr>
        </p:nvSpPr>
        <p:spPr/>
        <p:txBody>
          <a:bodyPr/>
          <a:lstStyle/>
          <a:p>
            <a:pPr fontAlgn="auto">
              <a:spcAft>
                <a:spcPts val="0"/>
              </a:spcAft>
              <a:defRPr/>
            </a:pPr>
            <a:r>
              <a:rPr lang="en-US" sz="4000" dirty="0" smtClean="0">
                <a:solidFill>
                  <a:srgbClr val="00B0F0"/>
                </a:solidFill>
                <a:latin typeface="Times New Roman" pitchFamily="18" charset="0"/>
                <a:cs typeface="Times New Roman" pitchFamily="18" charset="0"/>
              </a:rPr>
              <a:t>Design of Foundation:</a:t>
            </a:r>
            <a:endParaRPr lang="en-US" dirty="0"/>
          </a:p>
        </p:txBody>
      </p:sp>
      <p:pic>
        <p:nvPicPr>
          <p:cNvPr id="51203" name="صورة 5"/>
          <p:cNvPicPr>
            <a:picLocks noChangeAspect="1" noChangeArrowheads="1"/>
          </p:cNvPicPr>
          <p:nvPr/>
        </p:nvPicPr>
        <p:blipFill>
          <a:blip r:embed="rId2"/>
          <a:srcRect/>
          <a:stretch>
            <a:fillRect/>
          </a:stretch>
        </p:blipFill>
        <p:spPr bwMode="auto">
          <a:xfrm>
            <a:off x="0" y="2133600"/>
            <a:ext cx="91440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Content Placeholder 1"/>
          <p:cNvSpPr>
            <a:spLocks noGrp="1"/>
          </p:cNvSpPr>
          <p:nvPr>
            <p:ph idx="1"/>
          </p:nvPr>
        </p:nvSpPr>
        <p:spPr>
          <a:xfrm>
            <a:off x="381000" y="1219200"/>
            <a:ext cx="8305800" cy="4787900"/>
          </a:xfrm>
        </p:spPr>
        <p:txBody>
          <a:bodyPr/>
          <a:lstStyle/>
          <a:p>
            <a:pPr>
              <a:buFont typeface="Wingdings 3" pitchFamily="18" charset="2"/>
              <a:buNone/>
            </a:pPr>
            <a:r>
              <a:rPr lang="en-US" smtClean="0">
                <a:latin typeface="Times New Roman" pitchFamily="18" charset="0"/>
                <a:cs typeface="Times New Roman" pitchFamily="18" charset="0"/>
              </a:rPr>
              <a:t>   We use thickness of mat foundation to be 70cm then we check it by display punching on columns and all results found less than 1 and it is ok.</a:t>
            </a: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52227" name="صورة 4"/>
          <p:cNvPicPr>
            <a:picLocks noChangeAspect="1" noChangeArrowheads="1"/>
          </p:cNvPicPr>
          <p:nvPr/>
        </p:nvPicPr>
        <p:blipFill>
          <a:blip r:embed="rId2"/>
          <a:srcRect/>
          <a:stretch>
            <a:fillRect/>
          </a:stretch>
        </p:blipFill>
        <p:spPr bwMode="auto">
          <a:xfrm>
            <a:off x="0" y="2590800"/>
            <a:ext cx="9144000"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Content Placeholder 1"/>
          <p:cNvSpPr>
            <a:spLocks noGrp="1"/>
          </p:cNvSpPr>
          <p:nvPr>
            <p:ph idx="1"/>
          </p:nvPr>
        </p:nvSpPr>
        <p:spPr/>
        <p:txBody>
          <a:bodyPr/>
          <a:lstStyle/>
          <a:p>
            <a:pPr>
              <a:buFont typeface="Wingdings 3" pitchFamily="18" charset="2"/>
              <a:buNone/>
            </a:pPr>
            <a:r>
              <a:rPr lang="en-US" smtClean="0">
                <a:solidFill>
                  <a:srgbClr val="0070C0"/>
                </a:solidFill>
                <a:latin typeface="Times New Roman" pitchFamily="18" charset="0"/>
                <a:cs typeface="Times New Roman" pitchFamily="18" charset="0"/>
              </a:rPr>
              <a:t>     </a:t>
            </a:r>
            <a:r>
              <a:rPr lang="en-US" u="sng" smtClean="0">
                <a:solidFill>
                  <a:srgbClr val="0070C0"/>
                </a:solidFill>
                <a:latin typeface="Times New Roman" pitchFamily="18" charset="0"/>
                <a:cs typeface="Times New Roman" pitchFamily="18" charset="0"/>
              </a:rPr>
              <a:t>The distribution of steel that we get from SAFE program as follow:</a:t>
            </a:r>
          </a:p>
          <a:p>
            <a:pPr>
              <a:buFont typeface="Wingdings 3" pitchFamily="18" charset="2"/>
              <a:buNone/>
            </a:pPr>
            <a:r>
              <a:rPr lang="en-US" smtClean="0">
                <a:solidFill>
                  <a:schemeClr val="accent2"/>
                </a:solidFill>
                <a:latin typeface="Times New Roman" pitchFamily="18" charset="0"/>
                <a:cs typeface="Times New Roman" pitchFamily="18" charset="0"/>
              </a:rPr>
              <a:t>   One direction top bar:</a:t>
            </a:r>
          </a:p>
          <a:p>
            <a:pPr>
              <a:buFont typeface="Wingdings 3" pitchFamily="18" charset="2"/>
              <a:buNone/>
            </a:pPr>
            <a:endParaRPr lang="en-US" u="sng" smtClean="0">
              <a:solidFill>
                <a:srgbClr val="0070C0"/>
              </a:solidFill>
              <a:latin typeface="Times New Roman" pitchFamily="18" charset="0"/>
              <a:cs typeface="Times New Roman" pitchFamily="18" charset="0"/>
            </a:endParaRP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53251" name="صورة 7"/>
          <p:cNvPicPr>
            <a:picLocks noChangeAspect="1" noChangeArrowheads="1"/>
          </p:cNvPicPr>
          <p:nvPr/>
        </p:nvPicPr>
        <p:blipFill>
          <a:blip r:embed="rId2"/>
          <a:srcRect/>
          <a:stretch>
            <a:fillRect/>
          </a:stretch>
        </p:blipFill>
        <p:spPr bwMode="auto">
          <a:xfrm>
            <a:off x="0" y="3048000"/>
            <a:ext cx="91440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Content Placeholder 1"/>
          <p:cNvSpPr>
            <a:spLocks noGrp="1"/>
          </p:cNvSpPr>
          <p:nvPr>
            <p:ph idx="1"/>
          </p:nvPr>
        </p:nvSpPr>
        <p:spPr/>
        <p:txBody>
          <a:bodyPr/>
          <a:lstStyle/>
          <a:p>
            <a:pPr>
              <a:buFont typeface="Wingdings 3" pitchFamily="18" charset="2"/>
              <a:buNone/>
            </a:pPr>
            <a:r>
              <a:rPr lang="en-US" smtClean="0">
                <a:solidFill>
                  <a:schemeClr val="accent2"/>
                </a:solidFill>
                <a:latin typeface="Times New Roman" pitchFamily="18" charset="0"/>
                <a:cs typeface="Times New Roman" pitchFamily="18" charset="0"/>
              </a:rPr>
              <a:t> One direction bottom bar:</a:t>
            </a:r>
            <a:endParaRPr lang="en-US" smtClean="0"/>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54275" name="صورة 8"/>
          <p:cNvPicPr>
            <a:picLocks noChangeAspect="1" noChangeArrowheads="1"/>
          </p:cNvPicPr>
          <p:nvPr/>
        </p:nvPicPr>
        <p:blipFill>
          <a:blip r:embed="rId2"/>
          <a:srcRect/>
          <a:stretch>
            <a:fillRect/>
          </a:stretch>
        </p:blipFill>
        <p:spPr bwMode="auto">
          <a:xfrm>
            <a:off x="0" y="2362200"/>
            <a:ext cx="91440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Content Placeholder 1"/>
          <p:cNvSpPr>
            <a:spLocks noGrp="1"/>
          </p:cNvSpPr>
          <p:nvPr>
            <p:ph idx="1"/>
          </p:nvPr>
        </p:nvSpPr>
        <p:spPr/>
        <p:txBody>
          <a:bodyPr/>
          <a:lstStyle/>
          <a:p>
            <a:pPr>
              <a:buFont typeface="Wingdings 3" pitchFamily="18" charset="2"/>
              <a:buNone/>
            </a:pPr>
            <a:r>
              <a:rPr lang="en-US" smtClean="0">
                <a:solidFill>
                  <a:schemeClr val="accent2"/>
                </a:solidFill>
                <a:latin typeface="Times New Roman" pitchFamily="18" charset="0"/>
                <a:cs typeface="Times New Roman" pitchFamily="18" charset="0"/>
              </a:rPr>
              <a:t> two direction top bar:</a:t>
            </a:r>
            <a:endParaRPr lang="en-US" smtClean="0"/>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55299" name="صورة 10"/>
          <p:cNvPicPr>
            <a:picLocks noChangeAspect="1" noChangeArrowheads="1"/>
          </p:cNvPicPr>
          <p:nvPr/>
        </p:nvPicPr>
        <p:blipFill>
          <a:blip r:embed="rId2"/>
          <a:srcRect/>
          <a:stretch>
            <a:fillRect/>
          </a:stretch>
        </p:blipFill>
        <p:spPr bwMode="auto">
          <a:xfrm>
            <a:off x="0" y="2209800"/>
            <a:ext cx="914400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Content Placeholder 1"/>
          <p:cNvSpPr>
            <a:spLocks noGrp="1"/>
          </p:cNvSpPr>
          <p:nvPr>
            <p:ph idx="1"/>
          </p:nvPr>
        </p:nvSpPr>
        <p:spPr/>
        <p:txBody>
          <a:bodyPr/>
          <a:lstStyle/>
          <a:p>
            <a:pPr>
              <a:buFont typeface="Wingdings 3" pitchFamily="18" charset="2"/>
              <a:buNone/>
            </a:pPr>
            <a:r>
              <a:rPr lang="en-US" smtClean="0">
                <a:solidFill>
                  <a:schemeClr val="accent2"/>
                </a:solidFill>
                <a:latin typeface="Times New Roman" pitchFamily="18" charset="0"/>
                <a:cs typeface="Times New Roman" pitchFamily="18" charset="0"/>
              </a:rPr>
              <a:t> two direction bottom bar:</a:t>
            </a:r>
            <a:endParaRPr lang="en-US" smtClean="0"/>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56323" name="صورة 9"/>
          <p:cNvPicPr>
            <a:picLocks noChangeAspect="1" noChangeArrowheads="1"/>
          </p:cNvPicPr>
          <p:nvPr/>
        </p:nvPicPr>
        <p:blipFill>
          <a:blip r:embed="rId2"/>
          <a:srcRect/>
          <a:stretch>
            <a:fillRect/>
          </a:stretch>
        </p:blipFill>
        <p:spPr bwMode="auto">
          <a:xfrm>
            <a:off x="0" y="2286000"/>
            <a:ext cx="91440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Content Placeholder 1"/>
          <p:cNvSpPr>
            <a:spLocks noGrp="1"/>
          </p:cNvSpPr>
          <p:nvPr>
            <p:ph idx="1"/>
          </p:nvPr>
        </p:nvSpPr>
        <p:spPr>
          <a:xfrm>
            <a:off x="381000" y="1066800"/>
            <a:ext cx="8305800" cy="4940300"/>
          </a:xfrm>
        </p:spPr>
        <p:txBody>
          <a:bodyPr/>
          <a:lstStyle/>
          <a:p>
            <a:pPr>
              <a:buFont typeface="Wingdings 3" pitchFamily="18" charset="2"/>
              <a:buNone/>
            </a:pPr>
            <a:r>
              <a:rPr lang="en-US" smtClean="0">
                <a:latin typeface="Times New Roman" pitchFamily="18" charset="0"/>
                <a:cs typeface="Times New Roman" pitchFamily="18" charset="0"/>
              </a:rPr>
              <a:t>    Also, we check the settlement by show deformed shape and we find that the largest settlement equals 7mm around the largest column ( column No.7).</a:t>
            </a:r>
          </a:p>
          <a:p>
            <a:pPr>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57347" name="Picture 2"/>
          <p:cNvPicPr>
            <a:picLocks noChangeAspect="1" noChangeArrowheads="1"/>
          </p:cNvPicPr>
          <p:nvPr/>
        </p:nvPicPr>
        <p:blipFill>
          <a:blip r:embed="rId2"/>
          <a:srcRect/>
          <a:stretch>
            <a:fillRect/>
          </a:stretch>
        </p:blipFill>
        <p:spPr bwMode="auto">
          <a:xfrm>
            <a:off x="0" y="2438400"/>
            <a:ext cx="9144000" cy="441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Content Placeholder 1"/>
          <p:cNvSpPr>
            <a:spLocks noGrp="1"/>
          </p:cNvSpPr>
          <p:nvPr>
            <p:ph idx="1"/>
          </p:nvPr>
        </p:nvSpPr>
        <p:spPr>
          <a:xfrm>
            <a:off x="381000" y="1143000"/>
            <a:ext cx="8305800" cy="4864100"/>
          </a:xfrm>
        </p:spPr>
        <p:txBody>
          <a:bodyPr/>
          <a:lstStyle/>
          <a:p>
            <a:pPr>
              <a:buFont typeface="Wingdings 3" pitchFamily="18" charset="2"/>
              <a:buNone/>
            </a:pPr>
            <a:r>
              <a:rPr lang="en-US" u="sng" smtClean="0">
                <a:solidFill>
                  <a:srgbClr val="0070C0"/>
                </a:solidFill>
                <a:latin typeface="Times New Roman" pitchFamily="18" charset="0"/>
                <a:cs typeface="Times New Roman" pitchFamily="18" charset="0"/>
              </a:rPr>
              <a:t>Mat foundation reinforcement : </a:t>
            </a:r>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58371" name="Picture 59"/>
          <p:cNvPicPr>
            <a:picLocks noChangeAspect="1" noChangeArrowheads="1"/>
          </p:cNvPicPr>
          <p:nvPr/>
        </p:nvPicPr>
        <p:blipFill>
          <a:blip r:embed="rId2"/>
          <a:srcRect/>
          <a:stretch>
            <a:fillRect/>
          </a:stretch>
        </p:blipFill>
        <p:spPr bwMode="auto">
          <a:xfrm>
            <a:off x="0" y="1752600"/>
            <a:ext cx="91440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274638"/>
            <a:ext cx="8229600" cy="1143000"/>
          </a:xfrm>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Foundation:</a:t>
            </a:r>
            <a:endParaRPr lang="en-US" dirty="0"/>
          </a:p>
        </p:txBody>
      </p:sp>
      <p:pic>
        <p:nvPicPr>
          <p:cNvPr id="59394" name="Picture 60"/>
          <p:cNvPicPr>
            <a:picLocks noChangeAspect="1" noChangeArrowheads="1"/>
          </p:cNvPicPr>
          <p:nvPr/>
        </p:nvPicPr>
        <p:blipFill>
          <a:blip r:embed="rId2"/>
          <a:srcRect/>
          <a:stretch>
            <a:fillRect/>
          </a:stretch>
        </p:blipFill>
        <p:spPr bwMode="auto">
          <a:xfrm>
            <a:off x="0" y="1143000"/>
            <a:ext cx="4495800" cy="3040063"/>
          </a:xfrm>
          <a:prstGeom prst="rect">
            <a:avLst/>
          </a:prstGeom>
          <a:noFill/>
          <a:ln w="9525">
            <a:noFill/>
            <a:miter lim="800000"/>
            <a:headEnd/>
            <a:tailEnd/>
          </a:ln>
        </p:spPr>
      </p:pic>
      <p:pic>
        <p:nvPicPr>
          <p:cNvPr id="59395" name="Picture 62"/>
          <p:cNvPicPr>
            <a:picLocks noChangeAspect="1" noChangeArrowheads="1"/>
          </p:cNvPicPr>
          <p:nvPr/>
        </p:nvPicPr>
        <p:blipFill>
          <a:blip r:embed="rId3"/>
          <a:srcRect/>
          <a:stretch>
            <a:fillRect/>
          </a:stretch>
        </p:blipFill>
        <p:spPr bwMode="auto">
          <a:xfrm>
            <a:off x="4773613" y="1066800"/>
            <a:ext cx="4370387" cy="3124200"/>
          </a:xfrm>
          <a:prstGeom prst="rect">
            <a:avLst/>
          </a:prstGeom>
          <a:noFill/>
          <a:ln w="9525">
            <a:noFill/>
            <a:miter lim="800000"/>
            <a:headEnd/>
            <a:tailEnd/>
          </a:ln>
        </p:spPr>
      </p:pic>
      <p:pic>
        <p:nvPicPr>
          <p:cNvPr id="59396" name="Picture 62"/>
          <p:cNvPicPr>
            <a:picLocks noChangeAspect="1" noChangeArrowheads="1"/>
          </p:cNvPicPr>
          <p:nvPr/>
        </p:nvPicPr>
        <p:blipFill>
          <a:blip r:embed="rId3"/>
          <a:srcRect/>
          <a:stretch>
            <a:fillRect/>
          </a:stretch>
        </p:blipFill>
        <p:spPr bwMode="auto">
          <a:xfrm>
            <a:off x="2514600" y="4267200"/>
            <a:ext cx="4370388"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Content Placeholder 1"/>
          <p:cNvSpPr>
            <a:spLocks noGrp="1"/>
          </p:cNvSpPr>
          <p:nvPr>
            <p:ph idx="1"/>
          </p:nvPr>
        </p:nvSpPr>
        <p:spPr/>
        <p:txBody>
          <a:bodyPr/>
          <a:lstStyle/>
          <a:p>
            <a:pPr algn="just"/>
            <a:r>
              <a:rPr lang="en-US" smtClean="0"/>
              <a:t>We assume the basement wall as a continuous beam that the base is fixed and the pin is the wall.</a:t>
            </a:r>
          </a:p>
          <a:p>
            <a:pPr algn="just"/>
            <a:endParaRPr lang="en-US" smtClean="0"/>
          </a:p>
          <a:p>
            <a:pPr algn="just"/>
            <a:r>
              <a:rPr lang="en-US" smtClean="0"/>
              <a:t>We use broken to design it . </a:t>
            </a:r>
          </a:p>
          <a:p>
            <a:pPr algn="just"/>
            <a:endParaRPr lang="en-US" smtClean="0"/>
          </a:p>
          <a:p>
            <a:pPr algn="just"/>
            <a:endParaRPr lang="en-US" smtClean="0"/>
          </a:p>
          <a:p>
            <a:pPr algn="just"/>
            <a:endParaRPr lang="en-US" smtClean="0"/>
          </a:p>
          <a:p>
            <a:pPr algn="just"/>
            <a:endParaRPr lang="en-US" smtClean="0"/>
          </a:p>
        </p:txBody>
      </p:sp>
      <p:sp>
        <p:nvSpPr>
          <p:cNvPr id="3" name="Title 2"/>
          <p:cNvSpPr>
            <a:spLocks noGrp="1"/>
          </p:cNvSpPr>
          <p:nvPr>
            <p:ph type="title"/>
          </p:nvPr>
        </p:nvSpPr>
        <p:spPr/>
        <p:txBody>
          <a:bodyPr/>
          <a:lstStyle/>
          <a:p>
            <a:pPr fontAlgn="auto">
              <a:spcAft>
                <a:spcPts val="0"/>
              </a:spcAft>
              <a:defRPr/>
            </a:pPr>
            <a:r>
              <a:rPr lang="en-US" sz="4400" dirty="0" smtClean="0">
                <a:solidFill>
                  <a:srgbClr val="00B0F0"/>
                </a:solidFill>
                <a:latin typeface="Times New Roman" pitchFamily="18" charset="0"/>
                <a:cs typeface="Times New Roman" pitchFamily="18" charset="0"/>
              </a:rPr>
              <a:t>Design of basement wall:</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00B0F0"/>
                </a:solidFill>
                <a:latin typeface="Times New Roman" pitchFamily="18" charset="0"/>
                <a:cs typeface="Times New Roman" pitchFamily="18" charset="0"/>
              </a:rPr>
              <a:t>Columns layout</a:t>
            </a:r>
            <a:endParaRPr lang="en-US" dirty="0">
              <a:solidFill>
                <a:srgbClr val="00B0F0"/>
              </a:solidFill>
              <a:latin typeface="Times New Roman" pitchFamily="18" charset="0"/>
              <a:cs typeface="Times New Roman" pitchFamily="18" charset="0"/>
            </a:endParaRPr>
          </a:p>
        </p:txBody>
      </p:sp>
      <p:pic>
        <p:nvPicPr>
          <p:cNvPr id="17410" name="Content Placeholder 6" descr="E:\Raghad\مشروع تخرج1\column.png"/>
          <p:cNvPicPr>
            <a:picLocks noGrp="1"/>
          </p:cNvPicPr>
          <p:nvPr>
            <p:ph sz="quarter" idx="2"/>
          </p:nvPr>
        </p:nvPicPr>
        <p:blipFill>
          <a:blip r:embed="rId2"/>
          <a:srcRect/>
          <a:stretch>
            <a:fillRect/>
          </a:stretch>
        </p:blipFill>
        <p:spPr>
          <a:xfrm>
            <a:off x="457200" y="1790700"/>
            <a:ext cx="8229600" cy="4533900"/>
          </a:xfrm>
          <a:ln>
            <a:prstDash val="soli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Content Placeholder 1"/>
          <p:cNvSpPr>
            <a:spLocks noGrp="1"/>
          </p:cNvSpPr>
          <p:nvPr>
            <p:ph idx="1"/>
          </p:nvPr>
        </p:nvSpPr>
        <p:spPr/>
        <p:txBody>
          <a:bodyPr/>
          <a:lstStyle/>
          <a:p>
            <a:pPr marL="109538" indent="0">
              <a:buFont typeface="Wingdings 3" pitchFamily="18" charset="2"/>
              <a:buNone/>
            </a:pPr>
            <a:r>
              <a:rPr lang="en-US" smtClean="0"/>
              <a:t>The load distribution in the span of basement : </a:t>
            </a:r>
          </a:p>
        </p:txBody>
      </p:sp>
      <p:sp>
        <p:nvSpPr>
          <p:cNvPr id="3" name="Title 2"/>
          <p:cNvSpPr>
            <a:spLocks noGrp="1"/>
          </p:cNvSpPr>
          <p:nvPr>
            <p:ph type="title"/>
          </p:nvPr>
        </p:nvSpPr>
        <p:spPr/>
        <p:txBody>
          <a:bodyPr/>
          <a:lstStyle/>
          <a:p>
            <a:pPr fontAlgn="auto">
              <a:spcAft>
                <a:spcPts val="0"/>
              </a:spcAft>
              <a:defRPr/>
            </a:pPr>
            <a:r>
              <a:rPr lang="en-US" sz="4000" dirty="0">
                <a:solidFill>
                  <a:srgbClr val="00B0F0"/>
                </a:solidFill>
                <a:latin typeface="Times New Roman" pitchFamily="18" charset="0"/>
                <a:cs typeface="Times New Roman" pitchFamily="18" charset="0"/>
              </a:rPr>
              <a:t>Design of basement wall:</a:t>
            </a:r>
            <a:endParaRPr lang="en-US" dirty="0"/>
          </a:p>
        </p:txBody>
      </p:sp>
      <p:pic>
        <p:nvPicPr>
          <p:cNvPr id="61443" name="Picture 2"/>
          <p:cNvPicPr>
            <a:picLocks noChangeAspect="1" noChangeArrowheads="1"/>
          </p:cNvPicPr>
          <p:nvPr/>
        </p:nvPicPr>
        <p:blipFill>
          <a:blip r:embed="rId2"/>
          <a:srcRect/>
          <a:stretch>
            <a:fillRect/>
          </a:stretch>
        </p:blipFill>
        <p:spPr bwMode="auto">
          <a:xfrm>
            <a:off x="1371600" y="1981200"/>
            <a:ext cx="6096000" cy="3752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Content Placeholder 1"/>
          <p:cNvSpPr>
            <a:spLocks noGrp="1"/>
          </p:cNvSpPr>
          <p:nvPr>
            <p:ph idx="1"/>
          </p:nvPr>
        </p:nvSpPr>
        <p:spPr/>
        <p:txBody>
          <a:bodyPr/>
          <a:lstStyle/>
          <a:p>
            <a:pPr marL="109538" indent="0">
              <a:buFont typeface="Wingdings 3" pitchFamily="18" charset="2"/>
              <a:buNone/>
            </a:pPr>
            <a:endParaRPr lang="en-US" smtClean="0"/>
          </a:p>
        </p:txBody>
      </p:sp>
      <p:sp>
        <p:nvSpPr>
          <p:cNvPr id="3" name="Title 2"/>
          <p:cNvSpPr>
            <a:spLocks noGrp="1"/>
          </p:cNvSpPr>
          <p:nvPr>
            <p:ph type="title"/>
          </p:nvPr>
        </p:nvSpPr>
        <p:spPr/>
        <p:txBody>
          <a:bodyPr/>
          <a:lstStyle/>
          <a:p>
            <a:pPr fontAlgn="auto">
              <a:spcAft>
                <a:spcPts val="0"/>
              </a:spcAft>
              <a:defRPr/>
            </a:pPr>
            <a:r>
              <a:rPr lang="en-US" sz="4000" dirty="0">
                <a:solidFill>
                  <a:srgbClr val="00B0F0"/>
                </a:solidFill>
                <a:latin typeface="Times New Roman" pitchFamily="18" charset="0"/>
                <a:cs typeface="Times New Roman" pitchFamily="18" charset="0"/>
              </a:rPr>
              <a:t>Design of basement wall:</a:t>
            </a:r>
            <a:endParaRPr lang="en-US" dirty="0"/>
          </a:p>
        </p:txBody>
      </p:sp>
      <p:pic>
        <p:nvPicPr>
          <p:cNvPr id="62467" name="Picture 2"/>
          <p:cNvPicPr>
            <a:picLocks noChangeAspect="1" noChangeArrowheads="1"/>
          </p:cNvPicPr>
          <p:nvPr/>
        </p:nvPicPr>
        <p:blipFill>
          <a:blip r:embed="rId2"/>
          <a:srcRect/>
          <a:stretch>
            <a:fillRect/>
          </a:stretch>
        </p:blipFill>
        <p:spPr bwMode="auto">
          <a:xfrm>
            <a:off x="533400" y="1273175"/>
            <a:ext cx="7010400" cy="2324100"/>
          </a:xfrm>
          <a:prstGeom prst="rect">
            <a:avLst/>
          </a:prstGeom>
          <a:noFill/>
          <a:ln w="9525">
            <a:noFill/>
            <a:miter lim="800000"/>
            <a:headEnd/>
            <a:tailEnd/>
          </a:ln>
        </p:spPr>
      </p:pic>
      <p:pic>
        <p:nvPicPr>
          <p:cNvPr id="62468" name="Picture 4"/>
          <p:cNvPicPr>
            <a:picLocks noChangeAspect="1" noChangeArrowheads="1"/>
          </p:cNvPicPr>
          <p:nvPr/>
        </p:nvPicPr>
        <p:blipFill>
          <a:blip r:embed="rId3"/>
          <a:srcRect/>
          <a:stretch>
            <a:fillRect/>
          </a:stretch>
        </p:blipFill>
        <p:spPr bwMode="auto">
          <a:xfrm>
            <a:off x="1066800" y="3581400"/>
            <a:ext cx="6781800" cy="2276475"/>
          </a:xfrm>
          <a:prstGeom prst="rect">
            <a:avLst/>
          </a:prstGeom>
          <a:noFill/>
          <a:ln w="9525">
            <a:noFill/>
            <a:miter lim="800000"/>
            <a:headEnd/>
            <a:tailEnd/>
          </a:ln>
        </p:spPr>
      </p:pic>
      <p:sp>
        <p:nvSpPr>
          <p:cNvPr id="62469" name="TextBox 3"/>
          <p:cNvSpPr txBox="1">
            <a:spLocks noChangeArrowheads="1"/>
          </p:cNvSpPr>
          <p:nvPr/>
        </p:nvSpPr>
        <p:spPr bwMode="auto">
          <a:xfrm>
            <a:off x="6248400" y="1839913"/>
            <a:ext cx="2590800" cy="369887"/>
          </a:xfrm>
          <a:prstGeom prst="rect">
            <a:avLst/>
          </a:prstGeom>
          <a:noFill/>
          <a:ln w="9525">
            <a:noFill/>
            <a:miter lim="800000"/>
            <a:headEnd/>
            <a:tailEnd/>
          </a:ln>
        </p:spPr>
        <p:txBody>
          <a:bodyPr>
            <a:spAutoFit/>
          </a:bodyPr>
          <a:lstStyle/>
          <a:p>
            <a:r>
              <a:rPr lang="en-US">
                <a:latin typeface="Lucida Sans Unicode" pitchFamily="34" charset="0"/>
              </a:rPr>
              <a:t>Vu=99.82 KN @3m </a:t>
            </a:r>
          </a:p>
        </p:txBody>
      </p:sp>
      <p:sp>
        <p:nvSpPr>
          <p:cNvPr id="62470" name="TextBox 7"/>
          <p:cNvSpPr txBox="1">
            <a:spLocks noChangeArrowheads="1"/>
          </p:cNvSpPr>
          <p:nvPr/>
        </p:nvSpPr>
        <p:spPr bwMode="auto">
          <a:xfrm>
            <a:off x="6019800" y="4332288"/>
            <a:ext cx="2590800" cy="368300"/>
          </a:xfrm>
          <a:prstGeom prst="rect">
            <a:avLst/>
          </a:prstGeom>
          <a:noFill/>
          <a:ln w="9525">
            <a:noFill/>
            <a:miter lim="800000"/>
            <a:headEnd/>
            <a:tailEnd/>
          </a:ln>
        </p:spPr>
        <p:txBody>
          <a:bodyPr>
            <a:spAutoFit/>
          </a:bodyPr>
          <a:lstStyle/>
          <a:p>
            <a:r>
              <a:rPr lang="en-US">
                <a:latin typeface="Lucida Sans Unicode" pitchFamily="34" charset="0"/>
              </a:rPr>
              <a:t>Mu=67.2 KN @0m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371600"/>
            <a:ext cx="8229600" cy="4635500"/>
          </a:xfrm>
        </p:spPr>
        <p:txBody>
          <a:bodyPr>
            <a:normAutofit/>
          </a:bodyPr>
          <a:lstStyle/>
          <a:p>
            <a:pPr marL="109728" indent="0" fontAlgn="auto">
              <a:spcAft>
                <a:spcPts val="0"/>
              </a:spcAft>
              <a:buFont typeface="Wingdings 3"/>
              <a:buNone/>
              <a:defRPr/>
            </a:pPr>
            <a:r>
              <a:rPr lang="en-US" sz="2200" b="1" dirty="0" err="1">
                <a:solidFill>
                  <a:srgbClr val="00B0F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Reinforcment</a:t>
            </a:r>
            <a:r>
              <a:rPr lang="en-US" sz="2200" b="1" dirty="0">
                <a:solidFill>
                  <a:srgbClr val="00B0F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 :</a:t>
            </a:r>
            <a:r>
              <a:rPr lang="en-US" sz="2200" dirty="0" smtClean="0"/>
              <a:t> </a:t>
            </a:r>
          </a:p>
          <a:p>
            <a:pPr marL="109728" indent="0" fontAlgn="auto">
              <a:spcAft>
                <a:spcPts val="0"/>
              </a:spcAft>
              <a:buFont typeface="Wingdings 3"/>
              <a:buNone/>
              <a:defRPr/>
            </a:pPr>
            <a:endParaRPr lang="en-US" dirty="0"/>
          </a:p>
        </p:txBody>
      </p:sp>
      <p:sp>
        <p:nvSpPr>
          <p:cNvPr id="4" name="Title 3"/>
          <p:cNvSpPr>
            <a:spLocks noGrp="1"/>
          </p:cNvSpPr>
          <p:nvPr>
            <p:ph type="title"/>
          </p:nvPr>
        </p:nvSpPr>
        <p:spPr/>
        <p:txBody>
          <a:bodyPr/>
          <a:lstStyle/>
          <a:p>
            <a:pPr fontAlgn="auto">
              <a:spcAft>
                <a:spcPts val="0"/>
              </a:spcAft>
              <a:defRPr/>
            </a:pPr>
            <a:r>
              <a:rPr lang="en-US" sz="4400" dirty="0">
                <a:solidFill>
                  <a:srgbClr val="00B0F0"/>
                </a:solidFill>
                <a:latin typeface="Times New Roman" pitchFamily="18" charset="0"/>
                <a:cs typeface="Times New Roman" pitchFamily="18" charset="0"/>
              </a:rPr>
              <a:t>Design of basement wall:</a:t>
            </a:r>
            <a:endParaRPr lang="en-US" dirty="0"/>
          </a:p>
        </p:txBody>
      </p:sp>
      <p:pic>
        <p:nvPicPr>
          <p:cNvPr id="63491" name="Picture 2"/>
          <p:cNvPicPr>
            <a:picLocks noChangeAspect="1" noChangeArrowheads="1"/>
          </p:cNvPicPr>
          <p:nvPr/>
        </p:nvPicPr>
        <p:blipFill>
          <a:blip r:embed="rId2"/>
          <a:srcRect/>
          <a:stretch>
            <a:fillRect/>
          </a:stretch>
        </p:blipFill>
        <p:spPr bwMode="auto">
          <a:xfrm>
            <a:off x="762000" y="1828800"/>
            <a:ext cx="7315200" cy="2286000"/>
          </a:xfrm>
          <a:prstGeom prst="rect">
            <a:avLst/>
          </a:prstGeom>
          <a:noFill/>
          <a:ln w="9525">
            <a:noFill/>
            <a:miter lim="800000"/>
            <a:headEnd/>
            <a:tailEnd/>
          </a:ln>
        </p:spPr>
      </p:pic>
      <p:sp>
        <p:nvSpPr>
          <p:cNvPr id="63492" name="Rectangle 5"/>
          <p:cNvSpPr>
            <a:spLocks noChangeArrowheads="1"/>
          </p:cNvSpPr>
          <p:nvPr/>
        </p:nvSpPr>
        <p:spPr bwMode="auto">
          <a:xfrm>
            <a:off x="1219200" y="4267200"/>
            <a:ext cx="3357563" cy="369888"/>
          </a:xfrm>
          <a:prstGeom prst="rect">
            <a:avLst/>
          </a:prstGeom>
          <a:noFill/>
          <a:ln w="9525">
            <a:noFill/>
            <a:miter lim="800000"/>
            <a:headEnd/>
            <a:tailEnd/>
          </a:ln>
        </p:spPr>
        <p:txBody>
          <a:bodyPr wrap="none">
            <a:spAutoFit/>
          </a:bodyPr>
          <a:lstStyle/>
          <a:p>
            <a:r>
              <a:rPr lang="en-US">
                <a:latin typeface="Lucida Sans Unicode" pitchFamily="34" charset="0"/>
              </a:rPr>
              <a:t>As=745mm</a:t>
            </a:r>
            <a:r>
              <a:rPr lang="en-US" baseline="30000">
                <a:latin typeface="Times New Roman" pitchFamily="18" charset="0"/>
                <a:cs typeface="Times New Roman" pitchFamily="18" charset="0"/>
              </a:rPr>
              <a:t>2</a:t>
            </a:r>
            <a:r>
              <a:rPr lang="en-US">
                <a:latin typeface="Lucida Sans Unicode" pitchFamily="34" charset="0"/>
              </a:rPr>
              <a:t> from the graph</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365760" indent="-256032" fontAlgn="auto">
              <a:spcAft>
                <a:spcPts val="0"/>
              </a:spcAft>
              <a:buFont typeface="Wingdings 3"/>
              <a:buChar char=""/>
              <a:defRPr/>
            </a:pPr>
            <a:r>
              <a:rPr lang="en-US" dirty="0" err="1"/>
              <a:t>Asmin</a:t>
            </a:r>
            <a:r>
              <a:rPr lang="en-US" dirty="0"/>
              <a:t>=.</a:t>
            </a:r>
            <a:r>
              <a:rPr lang="en-US" dirty="0" smtClean="0"/>
              <a:t>0025*100*30=7.5cm</a:t>
            </a:r>
            <a:r>
              <a:rPr lang="en-US" baseline="30000" dirty="0" smtClean="0">
                <a:latin typeface="Times New Roman" pitchFamily="18" charset="0"/>
                <a:cs typeface="Times New Roman" pitchFamily="18" charset="0"/>
              </a:rPr>
              <a:t>2</a:t>
            </a:r>
            <a:r>
              <a:rPr lang="en-US" dirty="0" smtClean="0"/>
              <a:t>/m</a:t>
            </a:r>
            <a:endParaRPr lang="en-US" dirty="0"/>
          </a:p>
          <a:p>
            <a:pPr marL="109728" indent="0" fontAlgn="auto">
              <a:spcAft>
                <a:spcPts val="0"/>
              </a:spcAft>
              <a:buFont typeface="Wingdings 3"/>
              <a:buNone/>
              <a:defRPr/>
            </a:pPr>
            <a:r>
              <a:rPr lang="en-US" dirty="0" smtClean="0"/>
              <a:t>          </a:t>
            </a:r>
            <a:r>
              <a:rPr lang="en-US" dirty="0"/>
              <a:t>=</a:t>
            </a:r>
            <a:r>
              <a:rPr lang="en-US" dirty="0" smtClean="0"/>
              <a:t>7.5cm^2/m&gt;7.45cm</a:t>
            </a:r>
            <a:r>
              <a:rPr lang="en-US" baseline="30000" dirty="0" smtClean="0">
                <a:latin typeface="Times New Roman" pitchFamily="18" charset="0"/>
                <a:cs typeface="Times New Roman" pitchFamily="18" charset="0"/>
              </a:rPr>
              <a:t>2</a:t>
            </a:r>
            <a:r>
              <a:rPr lang="en-US" dirty="0" smtClean="0"/>
              <a:t>/m</a:t>
            </a:r>
            <a:endParaRPr lang="en-US" dirty="0"/>
          </a:p>
          <a:p>
            <a:pPr marL="365760" indent="-256032" fontAlgn="auto">
              <a:spcAft>
                <a:spcPts val="0"/>
              </a:spcAft>
              <a:buFont typeface="Wingdings 3"/>
              <a:buChar char=""/>
              <a:defRPr/>
            </a:pPr>
            <a:r>
              <a:rPr lang="en-US" dirty="0"/>
              <a:t>Then we use </a:t>
            </a:r>
            <a:r>
              <a:rPr lang="en-US" dirty="0" err="1" smtClean="0"/>
              <a:t>Asmin</a:t>
            </a:r>
            <a:r>
              <a:rPr lang="en-US" dirty="0"/>
              <a:t> </a:t>
            </a:r>
            <a:r>
              <a:rPr lang="en-US" dirty="0" smtClean="0"/>
              <a:t>So</a:t>
            </a:r>
            <a:r>
              <a:rPr lang="en-US" dirty="0"/>
              <a:t>:</a:t>
            </a:r>
          </a:p>
          <a:p>
            <a:pPr marL="109728" indent="0" fontAlgn="auto">
              <a:spcAft>
                <a:spcPts val="0"/>
              </a:spcAft>
              <a:buFont typeface="Wingdings 3"/>
              <a:buNone/>
              <a:defRPr/>
            </a:pPr>
            <a:r>
              <a:rPr lang="en-US" dirty="0" smtClean="0"/>
              <a:t>     1 </a:t>
            </a:r>
            <a:r>
              <a:rPr lang="en-US" dirty="0"/>
              <a:t>Ɵ 14/20cm   in long direction</a:t>
            </a:r>
          </a:p>
          <a:p>
            <a:pPr marL="365760" indent="-256032" fontAlgn="auto">
              <a:spcAft>
                <a:spcPts val="0"/>
              </a:spcAft>
              <a:buFont typeface="Wingdings 3"/>
              <a:buChar char=""/>
              <a:defRPr/>
            </a:pPr>
            <a:r>
              <a:rPr lang="en-US" dirty="0"/>
              <a:t>In the short direction for shrinkage:</a:t>
            </a:r>
          </a:p>
          <a:p>
            <a:pPr marL="365760" indent="-256032" fontAlgn="auto">
              <a:spcAft>
                <a:spcPts val="0"/>
              </a:spcAft>
              <a:buFont typeface="Wingdings 3"/>
              <a:buChar char=""/>
              <a:defRPr/>
            </a:pPr>
            <a:r>
              <a:rPr lang="en-US" dirty="0" smtClean="0"/>
              <a:t>As=0.0018*b*h</a:t>
            </a:r>
            <a:endParaRPr lang="en-US" dirty="0"/>
          </a:p>
          <a:p>
            <a:pPr marL="109728" indent="0" fontAlgn="auto">
              <a:spcAft>
                <a:spcPts val="0"/>
              </a:spcAft>
              <a:buFont typeface="Wingdings 3"/>
              <a:buNone/>
              <a:defRPr/>
            </a:pPr>
            <a:r>
              <a:rPr lang="en-US" dirty="0"/>
              <a:t>     </a:t>
            </a:r>
            <a:r>
              <a:rPr lang="en-US" dirty="0" smtClean="0"/>
              <a:t>=0.0018*100*30</a:t>
            </a:r>
            <a:endParaRPr lang="en-US" dirty="0"/>
          </a:p>
          <a:p>
            <a:pPr marL="109728" indent="0" fontAlgn="auto">
              <a:spcAft>
                <a:spcPts val="0"/>
              </a:spcAft>
              <a:buFont typeface="Wingdings 3"/>
              <a:buNone/>
              <a:defRPr/>
            </a:pPr>
            <a:r>
              <a:rPr lang="en-US" dirty="0"/>
              <a:t>     =</a:t>
            </a:r>
            <a:r>
              <a:rPr lang="en-US" dirty="0" smtClean="0"/>
              <a:t>5.4cm</a:t>
            </a:r>
            <a:r>
              <a:rPr lang="en-US" baseline="30000" dirty="0" smtClean="0">
                <a:latin typeface="Times New Roman" pitchFamily="18" charset="0"/>
                <a:cs typeface="Times New Roman" pitchFamily="18" charset="0"/>
              </a:rPr>
              <a:t>2</a:t>
            </a:r>
            <a:r>
              <a:rPr lang="en-US" dirty="0" smtClean="0"/>
              <a:t>/m</a:t>
            </a:r>
            <a:endParaRPr lang="en-US" dirty="0"/>
          </a:p>
          <a:p>
            <a:pPr marL="109728" indent="0" fontAlgn="auto">
              <a:spcAft>
                <a:spcPts val="0"/>
              </a:spcAft>
              <a:buFont typeface="Wingdings 3"/>
              <a:buNone/>
              <a:defRPr/>
            </a:pPr>
            <a:r>
              <a:rPr lang="en-US" dirty="0"/>
              <a:t> </a:t>
            </a:r>
            <a:r>
              <a:rPr lang="en-US" dirty="0" smtClean="0"/>
              <a:t>   So </a:t>
            </a:r>
            <a:r>
              <a:rPr lang="en-US" dirty="0"/>
              <a:t>we use:</a:t>
            </a:r>
          </a:p>
          <a:p>
            <a:pPr marL="365760" indent="-256032" fontAlgn="auto">
              <a:spcAft>
                <a:spcPts val="0"/>
              </a:spcAft>
              <a:buFont typeface="Wingdings 3"/>
              <a:buChar char=""/>
              <a:defRPr/>
            </a:pPr>
            <a:r>
              <a:rPr lang="en-US" dirty="0"/>
              <a:t>         1Ɵ12/20cm</a:t>
            </a:r>
          </a:p>
          <a:p>
            <a:pPr marL="365760" indent="-256032" fontAlgn="auto">
              <a:spcAft>
                <a:spcPts val="0"/>
              </a:spcAft>
              <a:buFont typeface="Wingdings 3"/>
              <a:buChar char=""/>
              <a:defRPr/>
            </a:pPr>
            <a:endParaRPr lang="en-US" dirty="0"/>
          </a:p>
        </p:txBody>
      </p:sp>
      <p:sp>
        <p:nvSpPr>
          <p:cNvPr id="3" name="Title 2"/>
          <p:cNvSpPr>
            <a:spLocks noGrp="1"/>
          </p:cNvSpPr>
          <p:nvPr>
            <p:ph type="title"/>
          </p:nvPr>
        </p:nvSpPr>
        <p:spPr/>
        <p:txBody>
          <a:bodyPr/>
          <a:lstStyle/>
          <a:p>
            <a:pPr fontAlgn="auto">
              <a:spcAft>
                <a:spcPts val="0"/>
              </a:spcAft>
              <a:defRPr/>
            </a:pPr>
            <a:r>
              <a:rPr lang="en-US" sz="4000" dirty="0">
                <a:solidFill>
                  <a:srgbClr val="00B0F0"/>
                </a:solidFill>
                <a:latin typeface="Times New Roman" pitchFamily="18" charset="0"/>
                <a:cs typeface="Times New Roman" pitchFamily="18" charset="0"/>
              </a:rPr>
              <a:t>Design of basement wall:</a:t>
            </a:r>
            <a:endParaRPr lang="en-US" b="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65760" indent="-256032" fontAlgn="auto">
              <a:spcAft>
                <a:spcPts val="0"/>
              </a:spcAft>
              <a:buFont typeface="Wingdings 3"/>
              <a:buChar char=""/>
              <a:defRPr/>
            </a:pPr>
            <a:r>
              <a:rPr lang="en-US" dirty="0" smtClean="0"/>
              <a:t>Design the base : </a:t>
            </a:r>
          </a:p>
          <a:p>
            <a:pPr marL="109728" indent="0" fontAlgn="auto">
              <a:spcAft>
                <a:spcPts val="0"/>
              </a:spcAft>
              <a:buFont typeface="Wingdings 3"/>
              <a:buNone/>
              <a:defRPr/>
            </a:pPr>
            <a:endParaRPr lang="en-US" dirty="0"/>
          </a:p>
        </p:txBody>
      </p:sp>
      <p:sp>
        <p:nvSpPr>
          <p:cNvPr id="3" name="Title 2"/>
          <p:cNvSpPr>
            <a:spLocks noGrp="1"/>
          </p:cNvSpPr>
          <p:nvPr>
            <p:ph type="title"/>
          </p:nvPr>
        </p:nvSpPr>
        <p:spPr/>
        <p:txBody>
          <a:bodyPr/>
          <a:lstStyle/>
          <a:p>
            <a:pPr fontAlgn="auto">
              <a:spcAft>
                <a:spcPts val="0"/>
              </a:spcAft>
              <a:defRPr/>
            </a:pPr>
            <a:r>
              <a:rPr lang="en-US" sz="4000" dirty="0">
                <a:solidFill>
                  <a:srgbClr val="00B0F0"/>
                </a:solidFill>
                <a:latin typeface="Times New Roman" pitchFamily="18" charset="0"/>
                <a:cs typeface="Times New Roman" pitchFamily="18" charset="0"/>
              </a:rPr>
              <a:t>Design of basement wall:</a:t>
            </a:r>
            <a:endParaRPr lang="en-US" dirty="0"/>
          </a:p>
        </p:txBody>
      </p:sp>
      <p:pic>
        <p:nvPicPr>
          <p:cNvPr id="65539" name="Picture 2"/>
          <p:cNvPicPr>
            <a:picLocks noChangeAspect="1" noChangeArrowheads="1"/>
          </p:cNvPicPr>
          <p:nvPr/>
        </p:nvPicPr>
        <p:blipFill>
          <a:blip r:embed="rId2"/>
          <a:srcRect/>
          <a:stretch>
            <a:fillRect/>
          </a:stretch>
        </p:blipFill>
        <p:spPr bwMode="auto">
          <a:xfrm>
            <a:off x="901700" y="2209800"/>
            <a:ext cx="6794500" cy="320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65760" indent="-256032" fontAlgn="auto">
              <a:spcAft>
                <a:spcPts val="0"/>
              </a:spcAft>
              <a:buFont typeface="Wingdings 3"/>
              <a:buChar char=""/>
              <a:defRPr/>
            </a:pPr>
            <a:r>
              <a:rPr lang="en-US" dirty="0" err="1" smtClean="0"/>
              <a:t>Asmin</a:t>
            </a:r>
            <a:r>
              <a:rPr lang="en-US" dirty="0" smtClean="0"/>
              <a:t>=0.0018*b*h </a:t>
            </a:r>
            <a:r>
              <a:rPr lang="en-US" dirty="0"/>
              <a:t>for the base </a:t>
            </a:r>
          </a:p>
          <a:p>
            <a:pPr marL="109728" indent="0" fontAlgn="auto">
              <a:spcAft>
                <a:spcPts val="0"/>
              </a:spcAft>
              <a:buFont typeface="Wingdings 3"/>
              <a:buNone/>
              <a:defRPr/>
            </a:pPr>
            <a:r>
              <a:rPr lang="en-US" dirty="0"/>
              <a:t>           </a:t>
            </a:r>
            <a:r>
              <a:rPr lang="en-US" dirty="0" smtClean="0"/>
              <a:t>=0.0018*100*40</a:t>
            </a:r>
            <a:endParaRPr lang="en-US" dirty="0"/>
          </a:p>
          <a:p>
            <a:pPr marL="109728" indent="0" fontAlgn="auto">
              <a:spcAft>
                <a:spcPts val="0"/>
              </a:spcAft>
              <a:buFont typeface="Wingdings 3"/>
              <a:buNone/>
              <a:defRPr/>
            </a:pPr>
            <a:r>
              <a:rPr lang="en-US" dirty="0"/>
              <a:t>          =</a:t>
            </a:r>
            <a:r>
              <a:rPr lang="en-US" dirty="0" smtClean="0"/>
              <a:t>7.2cm</a:t>
            </a:r>
            <a:r>
              <a:rPr lang="en-US" baseline="30000" dirty="0" smtClean="0">
                <a:latin typeface="Times New Roman" pitchFamily="18" charset="0"/>
                <a:cs typeface="Times New Roman" pitchFamily="18" charset="0"/>
              </a:rPr>
              <a:t>2</a:t>
            </a:r>
            <a:r>
              <a:rPr lang="en-US" dirty="0" smtClean="0"/>
              <a:t>/m &gt; 3.18cm</a:t>
            </a:r>
            <a:r>
              <a:rPr lang="en-US" baseline="30000" dirty="0" smtClean="0">
                <a:latin typeface="Times New Roman" pitchFamily="18" charset="0"/>
                <a:cs typeface="Times New Roman" pitchFamily="18" charset="0"/>
              </a:rPr>
              <a:t>2</a:t>
            </a:r>
            <a:r>
              <a:rPr lang="en-US" dirty="0" smtClean="0"/>
              <a:t>/m</a:t>
            </a:r>
            <a:endParaRPr lang="en-US" dirty="0"/>
          </a:p>
          <a:p>
            <a:pPr marL="365760" indent="-256032" fontAlgn="auto">
              <a:spcAft>
                <a:spcPts val="0"/>
              </a:spcAft>
              <a:buFont typeface="Wingdings 3"/>
              <a:buChar char=""/>
              <a:defRPr/>
            </a:pPr>
            <a:endParaRPr lang="en-US" dirty="0"/>
          </a:p>
        </p:txBody>
      </p:sp>
      <p:sp>
        <p:nvSpPr>
          <p:cNvPr id="3" name="Title 2"/>
          <p:cNvSpPr>
            <a:spLocks noGrp="1"/>
          </p:cNvSpPr>
          <p:nvPr>
            <p:ph type="title"/>
          </p:nvPr>
        </p:nvSpPr>
        <p:spPr/>
        <p:txBody>
          <a:bodyPr/>
          <a:lstStyle/>
          <a:p>
            <a:pPr fontAlgn="auto">
              <a:spcAft>
                <a:spcPts val="0"/>
              </a:spcAft>
              <a:defRPr/>
            </a:pPr>
            <a:r>
              <a:rPr lang="en-US" sz="4400" dirty="0">
                <a:solidFill>
                  <a:srgbClr val="00B0F0"/>
                </a:solidFill>
                <a:latin typeface="Times New Roman" pitchFamily="18" charset="0"/>
                <a:cs typeface="Times New Roman" pitchFamily="18" charset="0"/>
              </a:rPr>
              <a:t>Design of basement wall:</a:t>
            </a:r>
            <a:endParaRPr lang="en-US" dirty="0"/>
          </a:p>
        </p:txBody>
      </p:sp>
      <p:pic>
        <p:nvPicPr>
          <p:cNvPr id="66563" name="Picture 2"/>
          <p:cNvPicPr>
            <a:picLocks noChangeAspect="1" noChangeArrowheads="1"/>
          </p:cNvPicPr>
          <p:nvPr/>
        </p:nvPicPr>
        <p:blipFill>
          <a:blip r:embed="rId2"/>
          <a:srcRect/>
          <a:stretch>
            <a:fillRect/>
          </a:stretch>
        </p:blipFill>
        <p:spPr bwMode="auto">
          <a:xfrm>
            <a:off x="896938" y="2895600"/>
            <a:ext cx="6200775" cy="314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65760" indent="-256032" algn="just" fontAlgn="auto">
              <a:spcAft>
                <a:spcPts val="0"/>
              </a:spcAft>
              <a:buFont typeface="Wingdings 3"/>
              <a:buChar char=""/>
              <a:defRPr/>
            </a:pPr>
            <a:r>
              <a:rPr lang="en-US" dirty="0"/>
              <a:t>In the (</a:t>
            </a:r>
            <a:r>
              <a:rPr lang="en-US" dirty="0" err="1"/>
              <a:t>prokon</a:t>
            </a:r>
            <a:r>
              <a:rPr lang="en-US" dirty="0"/>
              <a:t> program) the reinforcement less than min but we adjust it in the program to use As </a:t>
            </a:r>
            <a:r>
              <a:rPr lang="en-US" dirty="0" smtClean="0"/>
              <a:t>min</a:t>
            </a:r>
          </a:p>
          <a:p>
            <a:pPr marL="109728" indent="0" algn="just" fontAlgn="auto">
              <a:spcAft>
                <a:spcPts val="0"/>
              </a:spcAft>
              <a:buFont typeface="Wingdings 3"/>
              <a:buNone/>
              <a:defRPr/>
            </a:pPr>
            <a:endParaRPr lang="en-US" dirty="0"/>
          </a:p>
          <a:p>
            <a:pPr marL="365760" indent="-256032" algn="just" fontAlgn="auto">
              <a:spcAft>
                <a:spcPts val="0"/>
              </a:spcAft>
              <a:buFont typeface="Wingdings 3"/>
              <a:buChar char=""/>
              <a:defRPr/>
            </a:pPr>
            <a:r>
              <a:rPr lang="en-US" dirty="0"/>
              <a:t>Which is: As </a:t>
            </a:r>
            <a:r>
              <a:rPr lang="en-US" dirty="0" smtClean="0"/>
              <a:t>min=7.2</a:t>
            </a:r>
            <a:r>
              <a:rPr lang="en-US" dirty="0"/>
              <a:t>cm</a:t>
            </a:r>
            <a:r>
              <a:rPr lang="en-US" baseline="30000" dirty="0">
                <a:latin typeface="Times New Roman" pitchFamily="18" charset="0"/>
                <a:cs typeface="Times New Roman" pitchFamily="18" charset="0"/>
              </a:rPr>
              <a:t>2</a:t>
            </a:r>
            <a:r>
              <a:rPr lang="en-US" dirty="0" smtClean="0"/>
              <a:t>/m </a:t>
            </a:r>
            <a:r>
              <a:rPr lang="en-US" dirty="0"/>
              <a:t>so we use </a:t>
            </a:r>
            <a:r>
              <a:rPr lang="en-US" dirty="0" smtClean="0"/>
              <a:t>         1 </a:t>
            </a:r>
            <a:r>
              <a:rPr lang="en-US" dirty="0"/>
              <a:t>Ɵ 14/20 cm in two direction and top and bottom . </a:t>
            </a:r>
          </a:p>
        </p:txBody>
      </p:sp>
      <p:sp>
        <p:nvSpPr>
          <p:cNvPr id="3" name="Title 2"/>
          <p:cNvSpPr>
            <a:spLocks noGrp="1"/>
          </p:cNvSpPr>
          <p:nvPr>
            <p:ph type="title"/>
          </p:nvPr>
        </p:nvSpPr>
        <p:spPr/>
        <p:txBody>
          <a:bodyPr/>
          <a:lstStyle/>
          <a:p>
            <a:pPr fontAlgn="auto">
              <a:spcAft>
                <a:spcPts val="0"/>
              </a:spcAft>
              <a:defRPr/>
            </a:pPr>
            <a:r>
              <a:rPr lang="en-US" sz="4000" dirty="0">
                <a:solidFill>
                  <a:srgbClr val="00B0F0"/>
                </a:solidFill>
                <a:latin typeface="Times New Roman" pitchFamily="18" charset="0"/>
                <a:cs typeface="Times New Roman" pitchFamily="18" charset="0"/>
              </a:rPr>
              <a:t>Design of basement wall:</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en-US" smtClean="0">
              <a:effectLst/>
            </a:endParaRPr>
          </a:p>
        </p:txBody>
      </p:sp>
      <p:sp>
        <p:nvSpPr>
          <p:cNvPr id="78851" name="Rectangle 3"/>
          <p:cNvSpPr>
            <a:spLocks noGrp="1"/>
          </p:cNvSpPr>
          <p:nvPr>
            <p:ph type="body" idx="1"/>
          </p:nvPr>
        </p:nvSpPr>
        <p:spPr/>
        <p:txBody>
          <a:bodyPr/>
          <a:lstStyle/>
          <a:p>
            <a:endParaRPr lang="en-US" smtClean="0"/>
          </a:p>
        </p:txBody>
      </p:sp>
      <p:pic>
        <p:nvPicPr>
          <p:cNvPr id="78852" name="Picture 4"/>
          <p:cNvPicPr>
            <a:picLocks noChangeAspect="1" noChangeArrowheads="1"/>
          </p:cNvPicPr>
          <p:nvPr/>
        </p:nvPicPr>
        <p:blipFill>
          <a:blip r:embed="rId2"/>
          <a:srcRect/>
          <a:stretch>
            <a:fillRect/>
          </a:stretch>
        </p:blipFill>
        <p:spPr bwMode="auto">
          <a:xfrm>
            <a:off x="0" y="0"/>
            <a:ext cx="9144000" cy="6553200"/>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2" descr="C:\Users\mt2x.com\Pictures\thank you with butterflies.jpg"/>
          <p:cNvPicPr>
            <a:picLocks noChangeAspect="1" noChangeArrowheads="1"/>
          </p:cNvPicPr>
          <p:nvPr/>
        </p:nvPicPr>
        <p:blipFill>
          <a:blip r:embed="rId2"/>
          <a:srcRect/>
          <a:stretch>
            <a:fillRect/>
          </a:stretch>
        </p:blipFill>
        <p:spPr bwMode="auto">
          <a:xfrm>
            <a:off x="2514600" y="1066800"/>
            <a:ext cx="4000500" cy="3724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28600" y="0"/>
            <a:ext cx="6324600" cy="991561"/>
          </a:xfrm>
        </p:spPr>
        <p:txBody>
          <a:bodyPr/>
          <a:lstStyle/>
          <a:p>
            <a:pPr algn="l" fontAlgn="auto">
              <a:spcAft>
                <a:spcPts val="0"/>
              </a:spcAft>
              <a:defRPr/>
            </a:pPr>
            <a:r>
              <a:rPr lang="en-US" sz="4100" dirty="0" smtClean="0">
                <a:solidFill>
                  <a:srgbClr val="00B0F0"/>
                </a:solidFill>
                <a:latin typeface="Times New Roman" pitchFamily="18" charset="0"/>
                <a:cs typeface="Times New Roman" pitchFamily="18" charset="0"/>
              </a:rPr>
              <a:t>Loads on columns</a:t>
            </a:r>
            <a:endParaRPr lang="en-US" sz="4100" dirty="0">
              <a:solidFill>
                <a:srgbClr val="00B0F0"/>
              </a:solidFill>
              <a:latin typeface="Times New Roman" pitchFamily="18" charset="0"/>
              <a:cs typeface="Times New Roman" pitchFamily="18" charset="0"/>
            </a:endParaRPr>
          </a:p>
        </p:txBody>
      </p:sp>
      <p:sp>
        <p:nvSpPr>
          <p:cNvPr id="18434" name="Subtitle 7"/>
          <p:cNvSpPr>
            <a:spLocks noGrp="1"/>
          </p:cNvSpPr>
          <p:nvPr>
            <p:ph type="subTitle" idx="1"/>
          </p:nvPr>
        </p:nvSpPr>
        <p:spPr>
          <a:xfrm>
            <a:off x="381000" y="1219200"/>
            <a:ext cx="7696200" cy="3429000"/>
          </a:xfrm>
        </p:spPr>
        <p:txBody>
          <a:bodyPr/>
          <a:lstStyle/>
          <a:p>
            <a:pPr marR="0" algn="l"/>
            <a:r>
              <a:rPr lang="en-US" sz="3200" smtClean="0">
                <a:latin typeface="Times New Roman" pitchFamily="18" charset="0"/>
                <a:cs typeface="Times New Roman" pitchFamily="18" charset="0"/>
              </a:rPr>
              <a:t>We calculate loads by tributary area method and the results as follow</a:t>
            </a:r>
          </a:p>
          <a:p>
            <a:pPr marR="0" algn="l"/>
            <a:endParaRPr lang="en-US" smtClean="0"/>
          </a:p>
          <a:p>
            <a:pPr marR="0" algn="l"/>
            <a:endParaRPr lang="en-US" smtClean="0"/>
          </a:p>
          <a:p>
            <a:pPr marR="0" algn="l"/>
            <a:endParaRPr lang="en-US" smtClean="0"/>
          </a:p>
          <a:p>
            <a:pPr marR="0" algn="l"/>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2"/>
          </p:nvPr>
        </p:nvGraphicFramePr>
        <p:xfrm>
          <a:off x="304800" y="304800"/>
          <a:ext cx="8534400" cy="6324600"/>
        </p:xfrm>
        <a:graphic>
          <a:graphicData uri="http://schemas.openxmlformats.org/drawingml/2006/table">
            <a:tbl>
              <a:tblPr/>
              <a:tblGrid>
                <a:gridCol w="2252481"/>
                <a:gridCol w="1847035"/>
                <a:gridCol w="1756936"/>
                <a:gridCol w="2677949"/>
              </a:tblGrid>
              <a:tr h="372035">
                <a:tc>
                  <a:txBody>
                    <a:bodyPr/>
                    <a:lstStyle/>
                    <a:p>
                      <a:pPr marL="0" marR="0">
                        <a:lnSpc>
                          <a:spcPct val="115000"/>
                        </a:lnSpc>
                        <a:spcBef>
                          <a:spcPts val="0"/>
                        </a:spcBef>
                        <a:spcAft>
                          <a:spcPts val="0"/>
                        </a:spcAft>
                      </a:pPr>
                      <a:r>
                        <a:rPr lang="en-US" sz="1800" b="1" dirty="0">
                          <a:solidFill>
                            <a:srgbClr val="FFFFFF"/>
                          </a:solidFill>
                          <a:latin typeface="Calibri"/>
                          <a:ea typeface="Calibri"/>
                          <a:cs typeface="Calibri"/>
                        </a:rPr>
                        <a:t>column number</a:t>
                      </a:r>
                      <a:endParaRPr lang="en-US" sz="1800" dirty="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800" b="1">
                          <a:solidFill>
                            <a:srgbClr val="FFFFFF"/>
                          </a:solidFill>
                          <a:latin typeface="Calibri"/>
                          <a:ea typeface="Calibri"/>
                          <a:cs typeface="Calibri"/>
                        </a:rPr>
                        <a:t>col. Dim</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BACC6"/>
                    </a:solidFill>
                  </a:tcPr>
                </a:tc>
                <a:tc>
                  <a:txBody>
                    <a:bodyPr/>
                    <a:lstStyle/>
                    <a:p>
                      <a:pPr marL="0" marR="0">
                        <a:lnSpc>
                          <a:spcPct val="115000"/>
                        </a:lnSpc>
                        <a:spcBef>
                          <a:spcPts val="0"/>
                        </a:spcBef>
                        <a:spcAft>
                          <a:spcPts val="0"/>
                        </a:spcAft>
                      </a:pPr>
                      <a:r>
                        <a:rPr lang="en-US" sz="1800" b="1">
                          <a:solidFill>
                            <a:srgbClr val="FFFFFF"/>
                          </a:solidFill>
                          <a:latin typeface="Calibri"/>
                          <a:ea typeface="Calibri"/>
                          <a:cs typeface="Calibri"/>
                        </a:rPr>
                        <a:t>P service</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BACC6"/>
                    </a:solidFill>
                  </a:tcPr>
                </a:tc>
                <a:tc>
                  <a:txBody>
                    <a:bodyPr/>
                    <a:lstStyle/>
                    <a:p>
                      <a:pPr marL="0" marR="0" algn="ctr">
                        <a:lnSpc>
                          <a:spcPct val="115000"/>
                        </a:lnSpc>
                        <a:spcBef>
                          <a:spcPts val="0"/>
                        </a:spcBef>
                        <a:spcAft>
                          <a:spcPts val="0"/>
                        </a:spcAft>
                      </a:pPr>
                      <a:r>
                        <a:rPr lang="en-US" sz="1800" b="1">
                          <a:solidFill>
                            <a:srgbClr val="FFFFFF"/>
                          </a:solidFill>
                          <a:latin typeface="Calibri"/>
                          <a:ea typeface="Calibri"/>
                          <a:cs typeface="Calibri"/>
                        </a:rPr>
                        <a:t>P ultimate</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solidFill>
                      <a:srgbClr val="4BACC6"/>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60*20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469.2</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597.3</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20*60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960.6</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1231.1</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3</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20*70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1096.6</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1411.2</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4</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20*60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898.2</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1153.6</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5</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60*20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1636.8</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2122.1</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6</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dirty="0">
                          <a:solidFill>
                            <a:srgbClr val="000000"/>
                          </a:solidFill>
                          <a:latin typeface="Calibri"/>
                          <a:ea typeface="Calibri"/>
                          <a:cs typeface="Calibri"/>
                        </a:rPr>
                        <a:t>20*60</a:t>
                      </a:r>
                      <a:endParaRPr lang="en-US" sz="1800" dirty="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1621.7</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2102.6</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7</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20*205</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1302.9</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1675.8</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8</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20*60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823.6</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1057.8</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9</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20*70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1764.4</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2287.6</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10</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20*60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1589.2</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2060.5</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11</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30*70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681.4</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870.6</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12</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60*20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458.8</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585.1</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13</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20*60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1011.8</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1297.7</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14</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20*60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904.7</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1159.9</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AEEF3"/>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15</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20*60</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355.2</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451.8</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7DEE8"/>
                    </a:solidFill>
                  </a:tcPr>
                </a:tc>
              </a:tr>
              <a:tr h="372035">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16</a:t>
                      </a:r>
                      <a:endParaRPr lang="en-US" sz="1800">
                        <a:latin typeface="Calibri"/>
                        <a:ea typeface="Calibri"/>
                        <a:cs typeface="Arial"/>
                      </a:endParaRPr>
                    </a:p>
                  </a:txBody>
                  <a:tcPr marL="51184" marR="51184" marT="0" marB="0" anchor="b">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shear wall</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AEEF3"/>
                    </a:solidFill>
                  </a:tcPr>
                </a:tc>
                <a:tc>
                  <a:txBody>
                    <a:bodyPr/>
                    <a:lstStyle/>
                    <a:p>
                      <a:pPr marL="0" marR="0" algn="ctr">
                        <a:lnSpc>
                          <a:spcPct val="115000"/>
                        </a:lnSpc>
                        <a:spcBef>
                          <a:spcPts val="0"/>
                        </a:spcBef>
                        <a:spcAft>
                          <a:spcPts val="0"/>
                        </a:spcAft>
                      </a:pPr>
                      <a:r>
                        <a:rPr lang="en-US" sz="1800">
                          <a:solidFill>
                            <a:srgbClr val="000000"/>
                          </a:solidFill>
                          <a:latin typeface="Calibri"/>
                          <a:ea typeface="Calibri"/>
                          <a:cs typeface="Calibri"/>
                        </a:rPr>
                        <a:t>482.6</a:t>
                      </a:r>
                      <a:endParaRPr lang="en-US" sz="180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DAEEF3"/>
                    </a:solidFill>
                  </a:tcPr>
                </a:tc>
                <a:tc>
                  <a:txBody>
                    <a:bodyPr/>
                    <a:lstStyle/>
                    <a:p>
                      <a:pPr marL="0" marR="0" algn="ctr">
                        <a:lnSpc>
                          <a:spcPct val="115000"/>
                        </a:lnSpc>
                        <a:spcBef>
                          <a:spcPts val="0"/>
                        </a:spcBef>
                        <a:spcAft>
                          <a:spcPts val="0"/>
                        </a:spcAft>
                      </a:pPr>
                      <a:r>
                        <a:rPr lang="en-US" sz="1800" dirty="0">
                          <a:solidFill>
                            <a:srgbClr val="000000"/>
                          </a:solidFill>
                          <a:latin typeface="Calibri"/>
                          <a:ea typeface="Calibri"/>
                          <a:cs typeface="Calibri"/>
                        </a:rPr>
                        <a:t>625.7</a:t>
                      </a:r>
                      <a:endParaRPr lang="en-US" sz="1800" dirty="0">
                        <a:latin typeface="Calibri"/>
                        <a:ea typeface="Calibri"/>
                        <a:cs typeface="Arial"/>
                      </a:endParaRPr>
                    </a:p>
                  </a:txBody>
                  <a:tcPr marL="51184" marR="51184" marT="0" marB="0" anchor="b">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DAEEF3"/>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ubtitle 7"/>
          <p:cNvSpPr>
            <a:spLocks noGrp="1"/>
          </p:cNvSpPr>
          <p:nvPr>
            <p:ph type="subTitle" idx="1"/>
          </p:nvPr>
        </p:nvSpPr>
        <p:spPr>
          <a:xfrm>
            <a:off x="304800" y="0"/>
            <a:ext cx="8077200" cy="1219200"/>
          </a:xfrm>
        </p:spPr>
        <p:txBody>
          <a:bodyPr/>
          <a:lstStyle/>
          <a:p>
            <a:pPr marR="0" algn="just"/>
            <a:r>
              <a:rPr lang="en-US" sz="3200" smtClean="0">
                <a:latin typeface="Times New Roman" pitchFamily="18" charset="0"/>
                <a:cs typeface="Times New Roman" pitchFamily="18" charset="0"/>
              </a:rPr>
              <a:t>Also we determine the load by using SAFE program and the result as follow</a:t>
            </a:r>
          </a:p>
          <a:p>
            <a:pPr marR="0" algn="l"/>
            <a:endParaRPr lang="en-US" smtClean="0"/>
          </a:p>
        </p:txBody>
      </p:sp>
      <p:pic>
        <p:nvPicPr>
          <p:cNvPr id="20482" name="صورة 5"/>
          <p:cNvPicPr>
            <a:picLocks noChangeAspect="1" noChangeArrowheads="1"/>
          </p:cNvPicPr>
          <p:nvPr/>
        </p:nvPicPr>
        <p:blipFill>
          <a:blip r:embed="rId2"/>
          <a:srcRect/>
          <a:stretch>
            <a:fillRect/>
          </a:stretch>
        </p:blipFill>
        <p:spPr bwMode="auto">
          <a:xfrm>
            <a:off x="0" y="1143000"/>
            <a:ext cx="91440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990600"/>
            <a:ext cx="8229600" cy="4525963"/>
          </a:xfrm>
        </p:spPr>
        <p:txBody>
          <a:bodyPr>
            <a:normAutofit lnSpcReduction="10000"/>
          </a:bodyPr>
          <a:lstStyle/>
          <a:p>
            <a:pPr marL="365760" indent="-256032" algn="just" fontAlgn="auto">
              <a:spcAft>
                <a:spcPts val="0"/>
              </a:spcAft>
              <a:buFont typeface="Wingdings 3"/>
              <a:buNone/>
              <a:defRPr/>
            </a:pPr>
            <a:r>
              <a:rPr lang="en-US" sz="3200" dirty="0" smtClean="0">
                <a:latin typeface="Times New Roman" pitchFamily="18" charset="0"/>
                <a:cs typeface="Times New Roman" pitchFamily="18" charset="0"/>
              </a:rPr>
              <a:t>      In order to compare load from tributary area with safe load we take c13 and c14 as an example</a:t>
            </a:r>
          </a:p>
          <a:p>
            <a:pPr marL="365760" indent="-256032" fontAlgn="auto">
              <a:spcAft>
                <a:spcPts val="0"/>
              </a:spcAft>
              <a:buFont typeface="Wingdings 3"/>
              <a:buNone/>
              <a:defRPr/>
            </a:pPr>
            <a:r>
              <a:rPr lang="en-US" sz="3200" u="sng" dirty="0" smtClean="0">
                <a:solidFill>
                  <a:srgbClr val="00B0F0"/>
                </a:solidFill>
                <a:latin typeface="Times New Roman" pitchFamily="18" charset="0"/>
                <a:cs typeface="Times New Roman" pitchFamily="18" charset="0"/>
              </a:rPr>
              <a:t>C13:</a:t>
            </a:r>
          </a:p>
          <a:p>
            <a:pPr marL="365760" indent="-256032" fontAlgn="auto">
              <a:spcAft>
                <a:spcPts val="0"/>
              </a:spcAft>
              <a:buFont typeface="Wingdings 3"/>
              <a:buNone/>
              <a:defRPr/>
            </a:pPr>
            <a:r>
              <a:rPr lang="en-US" sz="3200" dirty="0" smtClean="0">
                <a:latin typeface="Times New Roman" pitchFamily="18" charset="0"/>
                <a:cs typeface="Times New Roman" pitchFamily="18" charset="0"/>
              </a:rPr>
              <a:t>%Error=(1297.664-1194)/1194=8.6%    acceptable</a:t>
            </a:r>
          </a:p>
          <a:p>
            <a:pPr marL="365760" indent="-256032" fontAlgn="auto">
              <a:spcAft>
                <a:spcPts val="0"/>
              </a:spcAft>
              <a:buFont typeface="Wingdings 3"/>
              <a:buNone/>
              <a:defRPr/>
            </a:pPr>
            <a:r>
              <a:rPr lang="en-US" sz="3200" u="sng" dirty="0" smtClean="0">
                <a:solidFill>
                  <a:srgbClr val="00B0F0"/>
                </a:solidFill>
                <a:latin typeface="Times New Roman" pitchFamily="18" charset="0"/>
                <a:cs typeface="Times New Roman" pitchFamily="18" charset="0"/>
              </a:rPr>
              <a:t>C14:</a:t>
            </a:r>
          </a:p>
          <a:p>
            <a:pPr marL="365760" indent="-256032" rtl="1" fontAlgn="auto">
              <a:spcAft>
                <a:spcPts val="0"/>
              </a:spcAft>
              <a:buFont typeface="Wingdings 3"/>
              <a:buNone/>
              <a:defRPr/>
            </a:pPr>
            <a:r>
              <a:rPr lang="en-US" sz="3200" dirty="0" smtClean="0">
                <a:latin typeface="Times New Roman" pitchFamily="18" charset="0"/>
                <a:cs typeface="Times New Roman" pitchFamily="18" charset="0"/>
              </a:rPr>
              <a:t>%Error=(1159.8-1076.7)/1076.76=7.7%  acceptable</a:t>
            </a:r>
          </a:p>
          <a:p>
            <a:pPr marL="365760" indent="-256032" fontAlgn="auto">
              <a:spcAft>
                <a:spcPts val="0"/>
              </a:spcAft>
              <a:buFont typeface="Wingdings 3"/>
              <a:buNone/>
              <a:defRPr/>
            </a:pPr>
            <a:endParaRPr lang="en-US" dirty="0" smtClean="0"/>
          </a:p>
          <a:p>
            <a:pPr marL="365760" indent="-256032" fontAlgn="auto">
              <a:spcAft>
                <a:spcPts val="0"/>
              </a:spcAft>
              <a:buFont typeface="Wingdings 3"/>
              <a:buNone/>
              <a:defRPr/>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527</TotalTime>
  <Words>1043</Words>
  <Application>Microsoft Office PowerPoint</Application>
  <PresentationFormat>On-screen Show (4:3)</PresentationFormat>
  <Paragraphs>330</Paragraphs>
  <Slides>58</Slides>
  <Notes>0</Notes>
  <HiddenSlides>0</HiddenSlides>
  <MMClips>0</MMClips>
  <ScaleCrop>false</ScaleCrop>
  <HeadingPairs>
    <vt:vector size="6" baseType="variant">
      <vt:variant>
        <vt:lpstr>الخطوط المستخدمة</vt:lpstr>
      </vt:variant>
      <vt:variant>
        <vt:i4>9</vt:i4>
      </vt:variant>
      <vt:variant>
        <vt:lpstr>قالب التصميم</vt:lpstr>
      </vt:variant>
      <vt:variant>
        <vt:i4>8</vt:i4>
      </vt:variant>
      <vt:variant>
        <vt:lpstr>عناوين الشرائح</vt:lpstr>
      </vt:variant>
      <vt:variant>
        <vt:i4>58</vt:i4>
      </vt:variant>
    </vt:vector>
  </HeadingPairs>
  <TitlesOfParts>
    <vt:vector size="75" baseType="lpstr">
      <vt:lpstr>Lucida Sans Unicode</vt:lpstr>
      <vt:lpstr>Arial</vt:lpstr>
      <vt:lpstr>Wingdings 3</vt:lpstr>
      <vt:lpstr>Verdana</vt:lpstr>
      <vt:lpstr>Wingdings 2</vt:lpstr>
      <vt:lpstr>Calibri</vt:lpstr>
      <vt:lpstr>Times New Roman</vt:lpstr>
      <vt:lpstr>Arial Unicode MS</vt:lpstr>
      <vt:lpstr>Wingdings</vt:lpstr>
      <vt:lpstr>Concourse</vt:lpstr>
      <vt:lpstr>Concourse</vt:lpstr>
      <vt:lpstr>Concourse</vt:lpstr>
      <vt:lpstr>Concourse</vt:lpstr>
      <vt:lpstr>Concourse</vt:lpstr>
      <vt:lpstr>Concourse</vt:lpstr>
      <vt:lpstr>Concourse</vt:lpstr>
      <vt:lpstr>Concourse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foundations</dc:title>
  <dc:creator>mt2x.com</dc:creator>
  <cp:lastModifiedBy>Admin</cp:lastModifiedBy>
  <cp:revision>119</cp:revision>
  <dcterms:created xsi:type="dcterms:W3CDTF">2013-12-25T18:40:47Z</dcterms:created>
  <dcterms:modified xsi:type="dcterms:W3CDTF">2014-05-13T10:28:10Z</dcterms:modified>
</cp:coreProperties>
</file>