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9"/>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89" r:id="rId18"/>
    <p:sldId id="290" r:id="rId19"/>
    <p:sldId id="29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93" r:id="rId36"/>
    <p:sldId id="288" r:id="rId37"/>
    <p:sldId id="29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91" autoAdjust="0"/>
  </p:normalViewPr>
  <p:slideViewPr>
    <p:cSldViewPr snapToGrid="0">
      <p:cViewPr varScale="1">
        <p:scale>
          <a:sx n="114" d="100"/>
          <a:sy n="114" d="100"/>
        </p:scale>
        <p:origin x="438"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ShamNet\Desktop\Graduation%20Project\New%20Microsoft%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Pressure (m H2O) East Zone</a:t>
            </a:r>
          </a:p>
        </c:rich>
      </c:tx>
      <c:overlay val="0"/>
      <c:spPr>
        <a:noFill/>
        <a:ln>
          <a:noFill/>
        </a:ln>
        <a:effectLst/>
      </c:spPr>
    </c:title>
    <c:autoTitleDeleted val="0"/>
    <c:plotArea>
      <c:layout/>
      <c:scatterChart>
        <c:scatterStyle val="lineMarker"/>
        <c:varyColors val="0"/>
        <c:ser>
          <c:idx val="0"/>
          <c:order val="0"/>
          <c:tx>
            <c:strRef>
              <c:f>Sheet1!$CF$1</c:f>
              <c:strCache>
                <c:ptCount val="1"/>
                <c:pt idx="0">
                  <c:v>Pressure (m H2O)</c:v>
                </c:pt>
              </c:strCache>
            </c:strRef>
          </c:tx>
          <c:spPr>
            <a:ln w="25400" cap="rnd">
              <a:noFill/>
              <a:round/>
            </a:ln>
            <a:effectLst/>
          </c:spPr>
          <c:marker>
            <c:symbol val="diamond"/>
            <c:size val="6"/>
            <c:spPr>
              <a:solidFill>
                <a:schemeClr val="lt1"/>
              </a:solidFill>
              <a:ln w="15875">
                <a:solidFill>
                  <a:schemeClr val="accent1"/>
                </a:solidFill>
                <a:round/>
              </a:ln>
              <a:effectLst/>
            </c:spPr>
          </c:marker>
          <c:yVal>
            <c:numRef>
              <c:f>Sheet1!$CF$2:$CF$275</c:f>
              <c:numCache>
                <c:formatCode>General</c:formatCode>
                <c:ptCount val="240"/>
                <c:pt idx="0">
                  <c:v>9</c:v>
                </c:pt>
                <c:pt idx="1">
                  <c:v>10</c:v>
                </c:pt>
                <c:pt idx="2">
                  <c:v>14</c:v>
                </c:pt>
                <c:pt idx="3">
                  <c:v>48</c:v>
                </c:pt>
                <c:pt idx="4">
                  <c:v>49</c:v>
                </c:pt>
                <c:pt idx="5">
                  <c:v>49</c:v>
                </c:pt>
                <c:pt idx="6">
                  <c:v>50</c:v>
                </c:pt>
                <c:pt idx="7">
                  <c:v>50</c:v>
                </c:pt>
                <c:pt idx="8">
                  <c:v>50</c:v>
                </c:pt>
                <c:pt idx="9">
                  <c:v>50</c:v>
                </c:pt>
                <c:pt idx="10">
                  <c:v>51</c:v>
                </c:pt>
                <c:pt idx="11">
                  <c:v>52</c:v>
                </c:pt>
                <c:pt idx="12">
                  <c:v>53</c:v>
                </c:pt>
                <c:pt idx="13">
                  <c:v>53</c:v>
                </c:pt>
                <c:pt idx="14">
                  <c:v>53</c:v>
                </c:pt>
                <c:pt idx="15">
                  <c:v>54</c:v>
                </c:pt>
                <c:pt idx="16">
                  <c:v>54</c:v>
                </c:pt>
                <c:pt idx="17">
                  <c:v>54</c:v>
                </c:pt>
                <c:pt idx="18">
                  <c:v>54</c:v>
                </c:pt>
                <c:pt idx="19">
                  <c:v>55</c:v>
                </c:pt>
                <c:pt idx="20">
                  <c:v>56</c:v>
                </c:pt>
                <c:pt idx="21">
                  <c:v>56</c:v>
                </c:pt>
                <c:pt idx="22">
                  <c:v>57</c:v>
                </c:pt>
                <c:pt idx="23">
                  <c:v>57</c:v>
                </c:pt>
                <c:pt idx="24">
                  <c:v>57</c:v>
                </c:pt>
                <c:pt idx="25">
                  <c:v>58</c:v>
                </c:pt>
                <c:pt idx="26">
                  <c:v>59</c:v>
                </c:pt>
                <c:pt idx="27">
                  <c:v>59</c:v>
                </c:pt>
                <c:pt idx="28">
                  <c:v>59</c:v>
                </c:pt>
                <c:pt idx="29">
                  <c:v>60</c:v>
                </c:pt>
                <c:pt idx="30">
                  <c:v>60</c:v>
                </c:pt>
                <c:pt idx="31">
                  <c:v>60</c:v>
                </c:pt>
                <c:pt idx="32">
                  <c:v>60</c:v>
                </c:pt>
                <c:pt idx="33">
                  <c:v>60</c:v>
                </c:pt>
                <c:pt idx="34">
                  <c:v>61</c:v>
                </c:pt>
                <c:pt idx="35">
                  <c:v>61</c:v>
                </c:pt>
                <c:pt idx="36">
                  <c:v>61</c:v>
                </c:pt>
                <c:pt idx="37">
                  <c:v>61</c:v>
                </c:pt>
                <c:pt idx="38">
                  <c:v>61</c:v>
                </c:pt>
                <c:pt idx="39">
                  <c:v>61</c:v>
                </c:pt>
                <c:pt idx="40">
                  <c:v>62</c:v>
                </c:pt>
                <c:pt idx="41">
                  <c:v>62</c:v>
                </c:pt>
                <c:pt idx="42">
                  <c:v>62</c:v>
                </c:pt>
                <c:pt idx="43">
                  <c:v>62</c:v>
                </c:pt>
                <c:pt idx="44">
                  <c:v>62</c:v>
                </c:pt>
                <c:pt idx="45">
                  <c:v>62</c:v>
                </c:pt>
                <c:pt idx="46">
                  <c:v>62</c:v>
                </c:pt>
                <c:pt idx="47">
                  <c:v>62</c:v>
                </c:pt>
                <c:pt idx="48">
                  <c:v>63</c:v>
                </c:pt>
                <c:pt idx="49">
                  <c:v>63</c:v>
                </c:pt>
                <c:pt idx="50">
                  <c:v>63</c:v>
                </c:pt>
                <c:pt idx="51">
                  <c:v>63</c:v>
                </c:pt>
                <c:pt idx="52">
                  <c:v>63</c:v>
                </c:pt>
                <c:pt idx="53">
                  <c:v>63</c:v>
                </c:pt>
                <c:pt idx="54">
                  <c:v>63</c:v>
                </c:pt>
                <c:pt idx="55">
                  <c:v>63</c:v>
                </c:pt>
                <c:pt idx="56">
                  <c:v>63</c:v>
                </c:pt>
                <c:pt idx="57">
                  <c:v>63</c:v>
                </c:pt>
                <c:pt idx="58">
                  <c:v>64</c:v>
                </c:pt>
                <c:pt idx="59">
                  <c:v>64</c:v>
                </c:pt>
                <c:pt idx="60">
                  <c:v>64</c:v>
                </c:pt>
                <c:pt idx="61">
                  <c:v>64</c:v>
                </c:pt>
                <c:pt idx="62">
                  <c:v>65</c:v>
                </c:pt>
                <c:pt idx="63">
                  <c:v>65</c:v>
                </c:pt>
                <c:pt idx="64">
                  <c:v>65</c:v>
                </c:pt>
                <c:pt idx="65">
                  <c:v>65</c:v>
                </c:pt>
                <c:pt idx="66">
                  <c:v>65</c:v>
                </c:pt>
                <c:pt idx="67">
                  <c:v>65</c:v>
                </c:pt>
                <c:pt idx="68">
                  <c:v>65</c:v>
                </c:pt>
                <c:pt idx="69">
                  <c:v>65</c:v>
                </c:pt>
                <c:pt idx="70">
                  <c:v>65</c:v>
                </c:pt>
                <c:pt idx="71">
                  <c:v>66</c:v>
                </c:pt>
                <c:pt idx="72">
                  <c:v>66</c:v>
                </c:pt>
                <c:pt idx="73">
                  <c:v>66</c:v>
                </c:pt>
                <c:pt idx="74">
                  <c:v>66</c:v>
                </c:pt>
                <c:pt idx="75">
                  <c:v>66</c:v>
                </c:pt>
                <c:pt idx="76">
                  <c:v>66</c:v>
                </c:pt>
                <c:pt idx="77">
                  <c:v>66</c:v>
                </c:pt>
                <c:pt idx="78">
                  <c:v>66</c:v>
                </c:pt>
                <c:pt idx="79">
                  <c:v>66</c:v>
                </c:pt>
                <c:pt idx="80">
                  <c:v>66</c:v>
                </c:pt>
                <c:pt idx="81">
                  <c:v>66</c:v>
                </c:pt>
                <c:pt idx="82">
                  <c:v>67</c:v>
                </c:pt>
                <c:pt idx="83">
                  <c:v>67</c:v>
                </c:pt>
                <c:pt idx="84">
                  <c:v>67</c:v>
                </c:pt>
                <c:pt idx="85">
                  <c:v>67</c:v>
                </c:pt>
                <c:pt idx="86">
                  <c:v>67</c:v>
                </c:pt>
                <c:pt idx="87">
                  <c:v>67</c:v>
                </c:pt>
                <c:pt idx="88">
                  <c:v>67</c:v>
                </c:pt>
                <c:pt idx="89">
                  <c:v>67</c:v>
                </c:pt>
                <c:pt idx="90">
                  <c:v>67</c:v>
                </c:pt>
                <c:pt idx="91">
                  <c:v>67</c:v>
                </c:pt>
                <c:pt idx="92">
                  <c:v>68</c:v>
                </c:pt>
                <c:pt idx="93">
                  <c:v>68</c:v>
                </c:pt>
                <c:pt idx="94">
                  <c:v>68</c:v>
                </c:pt>
                <c:pt idx="95">
                  <c:v>68</c:v>
                </c:pt>
                <c:pt idx="96">
                  <c:v>68</c:v>
                </c:pt>
                <c:pt idx="97">
                  <c:v>68</c:v>
                </c:pt>
                <c:pt idx="98">
                  <c:v>68</c:v>
                </c:pt>
                <c:pt idx="99">
                  <c:v>69</c:v>
                </c:pt>
                <c:pt idx="100">
                  <c:v>69</c:v>
                </c:pt>
                <c:pt idx="101">
                  <c:v>69</c:v>
                </c:pt>
                <c:pt idx="102">
                  <c:v>69</c:v>
                </c:pt>
                <c:pt idx="103">
                  <c:v>69</c:v>
                </c:pt>
                <c:pt idx="104">
                  <c:v>70</c:v>
                </c:pt>
                <c:pt idx="105">
                  <c:v>70</c:v>
                </c:pt>
                <c:pt idx="106">
                  <c:v>70</c:v>
                </c:pt>
                <c:pt idx="107">
                  <c:v>70</c:v>
                </c:pt>
                <c:pt idx="108">
                  <c:v>71</c:v>
                </c:pt>
                <c:pt idx="109">
                  <c:v>71</c:v>
                </c:pt>
                <c:pt idx="110">
                  <c:v>71</c:v>
                </c:pt>
                <c:pt idx="111">
                  <c:v>71</c:v>
                </c:pt>
                <c:pt idx="112">
                  <c:v>71</c:v>
                </c:pt>
                <c:pt idx="113">
                  <c:v>71</c:v>
                </c:pt>
                <c:pt idx="114">
                  <c:v>71</c:v>
                </c:pt>
                <c:pt idx="115">
                  <c:v>72</c:v>
                </c:pt>
                <c:pt idx="116">
                  <c:v>72</c:v>
                </c:pt>
                <c:pt idx="117">
                  <c:v>72</c:v>
                </c:pt>
                <c:pt idx="118">
                  <c:v>72</c:v>
                </c:pt>
                <c:pt idx="119">
                  <c:v>72</c:v>
                </c:pt>
                <c:pt idx="120">
                  <c:v>73</c:v>
                </c:pt>
                <c:pt idx="121">
                  <c:v>73</c:v>
                </c:pt>
                <c:pt idx="122">
                  <c:v>73</c:v>
                </c:pt>
                <c:pt idx="123">
                  <c:v>74</c:v>
                </c:pt>
                <c:pt idx="124">
                  <c:v>74</c:v>
                </c:pt>
                <c:pt idx="125">
                  <c:v>74</c:v>
                </c:pt>
                <c:pt idx="126">
                  <c:v>75</c:v>
                </c:pt>
                <c:pt idx="127">
                  <c:v>75</c:v>
                </c:pt>
                <c:pt idx="128">
                  <c:v>75</c:v>
                </c:pt>
                <c:pt idx="129">
                  <c:v>75</c:v>
                </c:pt>
                <c:pt idx="130">
                  <c:v>76</c:v>
                </c:pt>
                <c:pt idx="131">
                  <c:v>76</c:v>
                </c:pt>
                <c:pt idx="132">
                  <c:v>76</c:v>
                </c:pt>
                <c:pt idx="133">
                  <c:v>76</c:v>
                </c:pt>
                <c:pt idx="134">
                  <c:v>76</c:v>
                </c:pt>
                <c:pt idx="135">
                  <c:v>76</c:v>
                </c:pt>
                <c:pt idx="136">
                  <c:v>76</c:v>
                </c:pt>
                <c:pt idx="137">
                  <c:v>76</c:v>
                </c:pt>
                <c:pt idx="138">
                  <c:v>76</c:v>
                </c:pt>
                <c:pt idx="139">
                  <c:v>76</c:v>
                </c:pt>
                <c:pt idx="140">
                  <c:v>76</c:v>
                </c:pt>
                <c:pt idx="141">
                  <c:v>77</c:v>
                </c:pt>
                <c:pt idx="142">
                  <c:v>77</c:v>
                </c:pt>
                <c:pt idx="143">
                  <c:v>77</c:v>
                </c:pt>
                <c:pt idx="144">
                  <c:v>77</c:v>
                </c:pt>
                <c:pt idx="145">
                  <c:v>78</c:v>
                </c:pt>
                <c:pt idx="146">
                  <c:v>78</c:v>
                </c:pt>
                <c:pt idx="147">
                  <c:v>79</c:v>
                </c:pt>
                <c:pt idx="148">
                  <c:v>79</c:v>
                </c:pt>
                <c:pt idx="149">
                  <c:v>79</c:v>
                </c:pt>
                <c:pt idx="150">
                  <c:v>79</c:v>
                </c:pt>
                <c:pt idx="151">
                  <c:v>79</c:v>
                </c:pt>
                <c:pt idx="152">
                  <c:v>79</c:v>
                </c:pt>
                <c:pt idx="153">
                  <c:v>79</c:v>
                </c:pt>
                <c:pt idx="154">
                  <c:v>80</c:v>
                </c:pt>
                <c:pt idx="155">
                  <c:v>80</c:v>
                </c:pt>
                <c:pt idx="156">
                  <c:v>80</c:v>
                </c:pt>
                <c:pt idx="157">
                  <c:v>80</c:v>
                </c:pt>
                <c:pt idx="158">
                  <c:v>80</c:v>
                </c:pt>
                <c:pt idx="159">
                  <c:v>80</c:v>
                </c:pt>
                <c:pt idx="160">
                  <c:v>80</c:v>
                </c:pt>
                <c:pt idx="161">
                  <c:v>80</c:v>
                </c:pt>
                <c:pt idx="162">
                  <c:v>80</c:v>
                </c:pt>
                <c:pt idx="163">
                  <c:v>80</c:v>
                </c:pt>
                <c:pt idx="164">
                  <c:v>80</c:v>
                </c:pt>
                <c:pt idx="165">
                  <c:v>81</c:v>
                </c:pt>
                <c:pt idx="166">
                  <c:v>81</c:v>
                </c:pt>
                <c:pt idx="167">
                  <c:v>81</c:v>
                </c:pt>
                <c:pt idx="168">
                  <c:v>81</c:v>
                </c:pt>
                <c:pt idx="169">
                  <c:v>82</c:v>
                </c:pt>
                <c:pt idx="170">
                  <c:v>82</c:v>
                </c:pt>
                <c:pt idx="171">
                  <c:v>82</c:v>
                </c:pt>
                <c:pt idx="172">
                  <c:v>82</c:v>
                </c:pt>
                <c:pt idx="173">
                  <c:v>82</c:v>
                </c:pt>
                <c:pt idx="174">
                  <c:v>82</c:v>
                </c:pt>
                <c:pt idx="175">
                  <c:v>82</c:v>
                </c:pt>
                <c:pt idx="176">
                  <c:v>83</c:v>
                </c:pt>
                <c:pt idx="177">
                  <c:v>83</c:v>
                </c:pt>
                <c:pt idx="178">
                  <c:v>83</c:v>
                </c:pt>
                <c:pt idx="179">
                  <c:v>83</c:v>
                </c:pt>
                <c:pt idx="180">
                  <c:v>84</c:v>
                </c:pt>
                <c:pt idx="181">
                  <c:v>84</c:v>
                </c:pt>
                <c:pt idx="182">
                  <c:v>84</c:v>
                </c:pt>
                <c:pt idx="183">
                  <c:v>84</c:v>
                </c:pt>
                <c:pt idx="184">
                  <c:v>84</c:v>
                </c:pt>
                <c:pt idx="185">
                  <c:v>84</c:v>
                </c:pt>
                <c:pt idx="186">
                  <c:v>85</c:v>
                </c:pt>
                <c:pt idx="187">
                  <c:v>85</c:v>
                </c:pt>
                <c:pt idx="188">
                  <c:v>85</c:v>
                </c:pt>
                <c:pt idx="189">
                  <c:v>86</c:v>
                </c:pt>
                <c:pt idx="190">
                  <c:v>86</c:v>
                </c:pt>
                <c:pt idx="191">
                  <c:v>86</c:v>
                </c:pt>
                <c:pt idx="192">
                  <c:v>86</c:v>
                </c:pt>
                <c:pt idx="193">
                  <c:v>86</c:v>
                </c:pt>
                <c:pt idx="194">
                  <c:v>86</c:v>
                </c:pt>
                <c:pt idx="195">
                  <c:v>86</c:v>
                </c:pt>
                <c:pt idx="196">
                  <c:v>86</c:v>
                </c:pt>
                <c:pt idx="197">
                  <c:v>86</c:v>
                </c:pt>
                <c:pt idx="198">
                  <c:v>86</c:v>
                </c:pt>
                <c:pt idx="199">
                  <c:v>87</c:v>
                </c:pt>
                <c:pt idx="200">
                  <c:v>87</c:v>
                </c:pt>
                <c:pt idx="201">
                  <c:v>88</c:v>
                </c:pt>
                <c:pt idx="202">
                  <c:v>88</c:v>
                </c:pt>
                <c:pt idx="203">
                  <c:v>88</c:v>
                </c:pt>
                <c:pt idx="204">
                  <c:v>89</c:v>
                </c:pt>
                <c:pt idx="205">
                  <c:v>89</c:v>
                </c:pt>
                <c:pt idx="206">
                  <c:v>89</c:v>
                </c:pt>
                <c:pt idx="207">
                  <c:v>89</c:v>
                </c:pt>
                <c:pt idx="208">
                  <c:v>89</c:v>
                </c:pt>
                <c:pt idx="209">
                  <c:v>89</c:v>
                </c:pt>
                <c:pt idx="210">
                  <c:v>89</c:v>
                </c:pt>
                <c:pt idx="211">
                  <c:v>90</c:v>
                </c:pt>
                <c:pt idx="212">
                  <c:v>90</c:v>
                </c:pt>
                <c:pt idx="213">
                  <c:v>90</c:v>
                </c:pt>
                <c:pt idx="214">
                  <c:v>90</c:v>
                </c:pt>
                <c:pt idx="215">
                  <c:v>90</c:v>
                </c:pt>
                <c:pt idx="216">
                  <c:v>91</c:v>
                </c:pt>
                <c:pt idx="217">
                  <c:v>91</c:v>
                </c:pt>
                <c:pt idx="218">
                  <c:v>91</c:v>
                </c:pt>
                <c:pt idx="219">
                  <c:v>91</c:v>
                </c:pt>
                <c:pt idx="220">
                  <c:v>92</c:v>
                </c:pt>
                <c:pt idx="221">
                  <c:v>92</c:v>
                </c:pt>
                <c:pt idx="222">
                  <c:v>93</c:v>
                </c:pt>
                <c:pt idx="223">
                  <c:v>93</c:v>
                </c:pt>
                <c:pt idx="224">
                  <c:v>93</c:v>
                </c:pt>
                <c:pt idx="225">
                  <c:v>94</c:v>
                </c:pt>
                <c:pt idx="226">
                  <c:v>94</c:v>
                </c:pt>
                <c:pt idx="227">
                  <c:v>95</c:v>
                </c:pt>
                <c:pt idx="228">
                  <c:v>96</c:v>
                </c:pt>
                <c:pt idx="229">
                  <c:v>96</c:v>
                </c:pt>
                <c:pt idx="230">
                  <c:v>97</c:v>
                </c:pt>
                <c:pt idx="231">
                  <c:v>98</c:v>
                </c:pt>
                <c:pt idx="232">
                  <c:v>99</c:v>
                </c:pt>
                <c:pt idx="233">
                  <c:v>99</c:v>
                </c:pt>
                <c:pt idx="234">
                  <c:v>100</c:v>
                </c:pt>
                <c:pt idx="235">
                  <c:v>101</c:v>
                </c:pt>
                <c:pt idx="236">
                  <c:v>103</c:v>
                </c:pt>
                <c:pt idx="237">
                  <c:v>106</c:v>
                </c:pt>
                <c:pt idx="238">
                  <c:v>111</c:v>
                </c:pt>
                <c:pt idx="239">
                  <c:v>114</c:v>
                </c:pt>
              </c:numCache>
            </c:numRef>
          </c:yVal>
          <c:smooth val="0"/>
          <c:extLst>
            <c:ext xmlns:c16="http://schemas.microsoft.com/office/drawing/2014/chart" uri="{C3380CC4-5D6E-409C-BE32-E72D297353CC}">
              <c16:uniqueId val="{00000000-ECEA-448D-93A4-FEF76E69011D}"/>
            </c:ext>
          </c:extLst>
        </c:ser>
        <c:dLbls>
          <c:showLegendKey val="0"/>
          <c:showVal val="0"/>
          <c:showCatName val="0"/>
          <c:showSerName val="0"/>
          <c:showPercent val="0"/>
          <c:showBubbleSize val="0"/>
        </c:dLbls>
        <c:axId val="86895616"/>
        <c:axId val="87327488"/>
      </c:scatterChart>
      <c:valAx>
        <c:axId val="86895616"/>
        <c:scaling>
          <c:orientation val="minMax"/>
        </c:scaling>
        <c:delete val="0"/>
        <c:axPos val="b"/>
        <c:majorGridlines>
          <c:spPr>
            <a:ln w="9525" cap="flat" cmpd="sng" algn="ctr">
              <a:solidFill>
                <a:schemeClr val="dk1">
                  <a:lumMod val="15000"/>
                  <a:lumOff val="85000"/>
                </a:schemeClr>
              </a:solidFill>
              <a:round/>
            </a:ln>
            <a:effectLst/>
          </c:spPr>
        </c:majorGridlines>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327488"/>
        <c:crosses val="autoZero"/>
        <c:crossBetween val="midCat"/>
      </c:valAx>
      <c:valAx>
        <c:axId val="8732748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6895616"/>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Pressure (m H2O) West</a:t>
            </a:r>
            <a:r>
              <a:rPr lang="en-US" baseline="0" dirty="0"/>
              <a:t> Zone</a:t>
            </a:r>
            <a:endParaRPr lang="en-US" dirty="0"/>
          </a:p>
        </c:rich>
      </c:tx>
      <c:overlay val="0"/>
      <c:spPr>
        <a:noFill/>
        <a:ln>
          <a:noFill/>
        </a:ln>
        <a:effectLst/>
      </c:spPr>
    </c:title>
    <c:autoTitleDeleted val="0"/>
    <c:plotArea>
      <c:layout/>
      <c:scatterChart>
        <c:scatterStyle val="lineMarker"/>
        <c:varyColors val="0"/>
        <c:ser>
          <c:idx val="0"/>
          <c:order val="0"/>
          <c:tx>
            <c:strRef>
              <c:f>Sheet1!$CI$1</c:f>
              <c:strCache>
                <c:ptCount val="1"/>
                <c:pt idx="0">
                  <c:v>Pressure (m H2O)</c:v>
                </c:pt>
              </c:strCache>
            </c:strRef>
          </c:tx>
          <c:spPr>
            <a:ln w="25400" cap="rnd">
              <a:noFill/>
              <a:round/>
            </a:ln>
            <a:effectLst/>
          </c:spPr>
          <c:marker>
            <c:symbol val="diamond"/>
            <c:size val="6"/>
            <c:spPr>
              <a:solidFill>
                <a:schemeClr val="lt1"/>
              </a:solidFill>
              <a:ln w="15875">
                <a:solidFill>
                  <a:schemeClr val="accent1"/>
                </a:solidFill>
                <a:round/>
              </a:ln>
              <a:effectLst/>
            </c:spPr>
          </c:marker>
          <c:yVal>
            <c:numRef>
              <c:f>Sheet1!$CI$2:$CI$660</c:f>
              <c:numCache>
                <c:formatCode>General</c:formatCode>
                <c:ptCount val="625"/>
                <c:pt idx="0">
                  <c:v>4</c:v>
                </c:pt>
                <c:pt idx="1">
                  <c:v>5</c:v>
                </c:pt>
                <c:pt idx="2">
                  <c:v>7</c:v>
                </c:pt>
                <c:pt idx="3">
                  <c:v>42</c:v>
                </c:pt>
                <c:pt idx="4">
                  <c:v>42</c:v>
                </c:pt>
                <c:pt idx="5">
                  <c:v>43</c:v>
                </c:pt>
                <c:pt idx="6">
                  <c:v>43</c:v>
                </c:pt>
                <c:pt idx="7">
                  <c:v>44</c:v>
                </c:pt>
                <c:pt idx="8">
                  <c:v>45</c:v>
                </c:pt>
                <c:pt idx="9">
                  <c:v>45</c:v>
                </c:pt>
                <c:pt idx="10">
                  <c:v>45</c:v>
                </c:pt>
                <c:pt idx="11">
                  <c:v>45</c:v>
                </c:pt>
                <c:pt idx="12">
                  <c:v>45</c:v>
                </c:pt>
                <c:pt idx="13">
                  <c:v>45</c:v>
                </c:pt>
                <c:pt idx="14">
                  <c:v>45</c:v>
                </c:pt>
                <c:pt idx="15">
                  <c:v>45</c:v>
                </c:pt>
                <c:pt idx="16">
                  <c:v>45</c:v>
                </c:pt>
                <c:pt idx="17">
                  <c:v>45</c:v>
                </c:pt>
                <c:pt idx="18">
                  <c:v>45</c:v>
                </c:pt>
                <c:pt idx="19">
                  <c:v>46</c:v>
                </c:pt>
                <c:pt idx="20">
                  <c:v>46</c:v>
                </c:pt>
                <c:pt idx="21">
                  <c:v>47</c:v>
                </c:pt>
                <c:pt idx="22">
                  <c:v>47</c:v>
                </c:pt>
                <c:pt idx="23">
                  <c:v>47</c:v>
                </c:pt>
                <c:pt idx="24">
                  <c:v>48</c:v>
                </c:pt>
                <c:pt idx="25">
                  <c:v>48</c:v>
                </c:pt>
                <c:pt idx="26">
                  <c:v>48</c:v>
                </c:pt>
                <c:pt idx="27">
                  <c:v>48</c:v>
                </c:pt>
                <c:pt idx="28">
                  <c:v>49</c:v>
                </c:pt>
                <c:pt idx="29">
                  <c:v>49</c:v>
                </c:pt>
                <c:pt idx="30">
                  <c:v>50</c:v>
                </c:pt>
                <c:pt idx="31">
                  <c:v>50</c:v>
                </c:pt>
                <c:pt idx="32">
                  <c:v>51</c:v>
                </c:pt>
                <c:pt idx="33">
                  <c:v>52</c:v>
                </c:pt>
                <c:pt idx="34">
                  <c:v>52</c:v>
                </c:pt>
                <c:pt idx="35">
                  <c:v>52</c:v>
                </c:pt>
                <c:pt idx="36">
                  <c:v>52</c:v>
                </c:pt>
                <c:pt idx="37">
                  <c:v>53</c:v>
                </c:pt>
                <c:pt idx="38">
                  <c:v>53</c:v>
                </c:pt>
                <c:pt idx="39">
                  <c:v>53</c:v>
                </c:pt>
                <c:pt idx="40">
                  <c:v>53</c:v>
                </c:pt>
                <c:pt idx="41">
                  <c:v>53</c:v>
                </c:pt>
                <c:pt idx="42">
                  <c:v>53</c:v>
                </c:pt>
                <c:pt idx="43">
                  <c:v>53</c:v>
                </c:pt>
                <c:pt idx="44">
                  <c:v>54</c:v>
                </c:pt>
                <c:pt idx="45">
                  <c:v>54</c:v>
                </c:pt>
                <c:pt idx="46">
                  <c:v>54</c:v>
                </c:pt>
                <c:pt idx="47">
                  <c:v>54</c:v>
                </c:pt>
                <c:pt idx="48">
                  <c:v>54</c:v>
                </c:pt>
                <c:pt idx="49">
                  <c:v>55</c:v>
                </c:pt>
                <c:pt idx="50">
                  <c:v>55</c:v>
                </c:pt>
                <c:pt idx="51">
                  <c:v>55</c:v>
                </c:pt>
                <c:pt idx="52">
                  <c:v>55</c:v>
                </c:pt>
                <c:pt idx="53">
                  <c:v>55</c:v>
                </c:pt>
                <c:pt idx="54">
                  <c:v>55</c:v>
                </c:pt>
                <c:pt idx="55">
                  <c:v>56</c:v>
                </c:pt>
                <c:pt idx="56">
                  <c:v>56</c:v>
                </c:pt>
                <c:pt idx="57">
                  <c:v>56</c:v>
                </c:pt>
                <c:pt idx="58">
                  <c:v>56</c:v>
                </c:pt>
                <c:pt idx="59">
                  <c:v>57</c:v>
                </c:pt>
                <c:pt idx="60">
                  <c:v>57</c:v>
                </c:pt>
                <c:pt idx="61">
                  <c:v>57</c:v>
                </c:pt>
                <c:pt idx="62">
                  <c:v>57</c:v>
                </c:pt>
                <c:pt idx="63">
                  <c:v>57</c:v>
                </c:pt>
                <c:pt idx="64">
                  <c:v>58</c:v>
                </c:pt>
                <c:pt idx="65">
                  <c:v>58</c:v>
                </c:pt>
                <c:pt idx="66">
                  <c:v>58</c:v>
                </c:pt>
                <c:pt idx="67">
                  <c:v>58</c:v>
                </c:pt>
                <c:pt idx="68">
                  <c:v>58</c:v>
                </c:pt>
                <c:pt idx="69">
                  <c:v>58</c:v>
                </c:pt>
                <c:pt idx="70">
                  <c:v>58</c:v>
                </c:pt>
                <c:pt idx="71">
                  <c:v>58</c:v>
                </c:pt>
                <c:pt idx="72">
                  <c:v>59</c:v>
                </c:pt>
                <c:pt idx="73">
                  <c:v>59</c:v>
                </c:pt>
                <c:pt idx="74">
                  <c:v>59</c:v>
                </c:pt>
                <c:pt idx="75">
                  <c:v>59</c:v>
                </c:pt>
                <c:pt idx="76">
                  <c:v>59</c:v>
                </c:pt>
                <c:pt idx="77">
                  <c:v>60</c:v>
                </c:pt>
                <c:pt idx="78">
                  <c:v>60</c:v>
                </c:pt>
                <c:pt idx="79">
                  <c:v>60</c:v>
                </c:pt>
                <c:pt idx="80">
                  <c:v>60</c:v>
                </c:pt>
                <c:pt idx="81">
                  <c:v>60</c:v>
                </c:pt>
                <c:pt idx="82">
                  <c:v>61</c:v>
                </c:pt>
                <c:pt idx="83">
                  <c:v>61</c:v>
                </c:pt>
                <c:pt idx="84">
                  <c:v>61</c:v>
                </c:pt>
                <c:pt idx="85">
                  <c:v>61</c:v>
                </c:pt>
                <c:pt idx="86">
                  <c:v>61</c:v>
                </c:pt>
                <c:pt idx="87">
                  <c:v>62</c:v>
                </c:pt>
                <c:pt idx="88">
                  <c:v>62</c:v>
                </c:pt>
                <c:pt idx="89">
                  <c:v>62</c:v>
                </c:pt>
                <c:pt idx="90">
                  <c:v>62</c:v>
                </c:pt>
                <c:pt idx="91">
                  <c:v>62</c:v>
                </c:pt>
                <c:pt idx="92">
                  <c:v>62</c:v>
                </c:pt>
                <c:pt idx="93">
                  <c:v>62</c:v>
                </c:pt>
                <c:pt idx="94">
                  <c:v>62</c:v>
                </c:pt>
                <c:pt idx="95">
                  <c:v>62</c:v>
                </c:pt>
                <c:pt idx="96">
                  <c:v>62</c:v>
                </c:pt>
                <c:pt idx="97">
                  <c:v>62</c:v>
                </c:pt>
                <c:pt idx="98">
                  <c:v>63</c:v>
                </c:pt>
                <c:pt idx="99">
                  <c:v>63</c:v>
                </c:pt>
                <c:pt idx="100">
                  <c:v>63</c:v>
                </c:pt>
                <c:pt idx="101">
                  <c:v>63</c:v>
                </c:pt>
                <c:pt idx="102">
                  <c:v>63</c:v>
                </c:pt>
                <c:pt idx="103">
                  <c:v>63</c:v>
                </c:pt>
                <c:pt idx="104">
                  <c:v>63</c:v>
                </c:pt>
                <c:pt idx="105">
                  <c:v>63</c:v>
                </c:pt>
                <c:pt idx="106">
                  <c:v>63</c:v>
                </c:pt>
                <c:pt idx="107">
                  <c:v>63</c:v>
                </c:pt>
                <c:pt idx="108">
                  <c:v>63</c:v>
                </c:pt>
                <c:pt idx="109">
                  <c:v>63</c:v>
                </c:pt>
                <c:pt idx="110">
                  <c:v>63</c:v>
                </c:pt>
                <c:pt idx="111">
                  <c:v>63</c:v>
                </c:pt>
                <c:pt idx="112">
                  <c:v>63</c:v>
                </c:pt>
                <c:pt idx="113">
                  <c:v>63</c:v>
                </c:pt>
                <c:pt idx="114">
                  <c:v>64</c:v>
                </c:pt>
                <c:pt idx="115">
                  <c:v>64</c:v>
                </c:pt>
                <c:pt idx="116">
                  <c:v>64</c:v>
                </c:pt>
                <c:pt idx="117">
                  <c:v>64</c:v>
                </c:pt>
                <c:pt idx="118">
                  <c:v>64</c:v>
                </c:pt>
                <c:pt idx="119">
                  <c:v>64</c:v>
                </c:pt>
                <c:pt idx="120">
                  <c:v>64</c:v>
                </c:pt>
                <c:pt idx="121">
                  <c:v>64</c:v>
                </c:pt>
                <c:pt idx="122">
                  <c:v>64</c:v>
                </c:pt>
                <c:pt idx="123">
                  <c:v>64</c:v>
                </c:pt>
                <c:pt idx="124">
                  <c:v>64</c:v>
                </c:pt>
                <c:pt idx="125">
                  <c:v>65</c:v>
                </c:pt>
                <c:pt idx="126">
                  <c:v>65</c:v>
                </c:pt>
                <c:pt idx="127">
                  <c:v>65</c:v>
                </c:pt>
                <c:pt idx="128">
                  <c:v>65</c:v>
                </c:pt>
                <c:pt idx="129">
                  <c:v>65</c:v>
                </c:pt>
                <c:pt idx="130">
                  <c:v>65</c:v>
                </c:pt>
                <c:pt idx="131">
                  <c:v>65</c:v>
                </c:pt>
                <c:pt idx="132">
                  <c:v>66</c:v>
                </c:pt>
                <c:pt idx="133">
                  <c:v>66</c:v>
                </c:pt>
                <c:pt idx="134">
                  <c:v>66</c:v>
                </c:pt>
                <c:pt idx="135">
                  <c:v>66</c:v>
                </c:pt>
                <c:pt idx="136">
                  <c:v>66</c:v>
                </c:pt>
                <c:pt idx="137">
                  <c:v>66</c:v>
                </c:pt>
                <c:pt idx="138">
                  <c:v>66</c:v>
                </c:pt>
                <c:pt idx="139">
                  <c:v>67</c:v>
                </c:pt>
                <c:pt idx="140">
                  <c:v>67</c:v>
                </c:pt>
                <c:pt idx="141">
                  <c:v>67</c:v>
                </c:pt>
                <c:pt idx="142">
                  <c:v>67</c:v>
                </c:pt>
                <c:pt idx="143">
                  <c:v>68</c:v>
                </c:pt>
                <c:pt idx="144">
                  <c:v>68</c:v>
                </c:pt>
                <c:pt idx="145">
                  <c:v>68</c:v>
                </c:pt>
                <c:pt idx="146">
                  <c:v>68</c:v>
                </c:pt>
                <c:pt idx="147">
                  <c:v>69</c:v>
                </c:pt>
                <c:pt idx="148">
                  <c:v>69</c:v>
                </c:pt>
                <c:pt idx="149">
                  <c:v>69</c:v>
                </c:pt>
                <c:pt idx="150">
                  <c:v>69</c:v>
                </c:pt>
                <c:pt idx="151">
                  <c:v>69</c:v>
                </c:pt>
                <c:pt idx="152">
                  <c:v>69</c:v>
                </c:pt>
                <c:pt idx="153">
                  <c:v>69</c:v>
                </c:pt>
                <c:pt idx="154">
                  <c:v>70</c:v>
                </c:pt>
                <c:pt idx="155">
                  <c:v>70</c:v>
                </c:pt>
                <c:pt idx="156">
                  <c:v>70</c:v>
                </c:pt>
                <c:pt idx="157">
                  <c:v>70</c:v>
                </c:pt>
                <c:pt idx="158">
                  <c:v>70</c:v>
                </c:pt>
                <c:pt idx="159">
                  <c:v>70</c:v>
                </c:pt>
                <c:pt idx="160">
                  <c:v>70</c:v>
                </c:pt>
                <c:pt idx="161">
                  <c:v>70</c:v>
                </c:pt>
                <c:pt idx="162">
                  <c:v>70</c:v>
                </c:pt>
                <c:pt idx="163">
                  <c:v>71</c:v>
                </c:pt>
                <c:pt idx="164">
                  <c:v>71</c:v>
                </c:pt>
                <c:pt idx="165">
                  <c:v>72</c:v>
                </c:pt>
                <c:pt idx="166">
                  <c:v>72</c:v>
                </c:pt>
                <c:pt idx="167">
                  <c:v>72</c:v>
                </c:pt>
                <c:pt idx="168">
                  <c:v>72</c:v>
                </c:pt>
                <c:pt idx="169">
                  <c:v>72</c:v>
                </c:pt>
                <c:pt idx="170">
                  <c:v>74</c:v>
                </c:pt>
                <c:pt idx="171">
                  <c:v>74</c:v>
                </c:pt>
                <c:pt idx="172">
                  <c:v>75</c:v>
                </c:pt>
                <c:pt idx="173">
                  <c:v>76</c:v>
                </c:pt>
                <c:pt idx="174">
                  <c:v>76</c:v>
                </c:pt>
                <c:pt idx="175">
                  <c:v>77</c:v>
                </c:pt>
                <c:pt idx="176">
                  <c:v>77</c:v>
                </c:pt>
                <c:pt idx="177">
                  <c:v>78</c:v>
                </c:pt>
                <c:pt idx="178">
                  <c:v>79</c:v>
                </c:pt>
                <c:pt idx="179">
                  <c:v>79</c:v>
                </c:pt>
                <c:pt idx="180">
                  <c:v>80</c:v>
                </c:pt>
                <c:pt idx="181">
                  <c:v>80</c:v>
                </c:pt>
                <c:pt idx="182">
                  <c:v>80</c:v>
                </c:pt>
                <c:pt idx="183">
                  <c:v>81</c:v>
                </c:pt>
                <c:pt idx="184">
                  <c:v>81</c:v>
                </c:pt>
                <c:pt idx="185">
                  <c:v>81</c:v>
                </c:pt>
                <c:pt idx="186">
                  <c:v>81</c:v>
                </c:pt>
                <c:pt idx="187">
                  <c:v>81</c:v>
                </c:pt>
                <c:pt idx="188">
                  <c:v>83</c:v>
                </c:pt>
                <c:pt idx="189">
                  <c:v>83</c:v>
                </c:pt>
                <c:pt idx="190">
                  <c:v>83</c:v>
                </c:pt>
                <c:pt idx="191">
                  <c:v>83</c:v>
                </c:pt>
                <c:pt idx="192">
                  <c:v>84</c:v>
                </c:pt>
                <c:pt idx="193">
                  <c:v>84</c:v>
                </c:pt>
                <c:pt idx="194">
                  <c:v>85</c:v>
                </c:pt>
                <c:pt idx="195">
                  <c:v>85</c:v>
                </c:pt>
                <c:pt idx="196">
                  <c:v>86</c:v>
                </c:pt>
                <c:pt idx="197">
                  <c:v>86</c:v>
                </c:pt>
                <c:pt idx="198">
                  <c:v>86</c:v>
                </c:pt>
                <c:pt idx="199">
                  <c:v>86</c:v>
                </c:pt>
                <c:pt idx="200">
                  <c:v>87</c:v>
                </c:pt>
                <c:pt idx="201">
                  <c:v>87</c:v>
                </c:pt>
                <c:pt idx="202">
                  <c:v>87</c:v>
                </c:pt>
                <c:pt idx="203">
                  <c:v>90</c:v>
                </c:pt>
                <c:pt idx="204">
                  <c:v>91</c:v>
                </c:pt>
                <c:pt idx="205">
                  <c:v>91</c:v>
                </c:pt>
                <c:pt idx="206">
                  <c:v>92</c:v>
                </c:pt>
                <c:pt idx="207">
                  <c:v>93</c:v>
                </c:pt>
                <c:pt idx="208">
                  <c:v>94</c:v>
                </c:pt>
                <c:pt idx="209">
                  <c:v>96</c:v>
                </c:pt>
                <c:pt idx="210">
                  <c:v>96</c:v>
                </c:pt>
                <c:pt idx="211">
                  <c:v>97</c:v>
                </c:pt>
                <c:pt idx="212">
                  <c:v>97</c:v>
                </c:pt>
                <c:pt idx="213">
                  <c:v>97</c:v>
                </c:pt>
                <c:pt idx="214">
                  <c:v>98</c:v>
                </c:pt>
                <c:pt idx="215">
                  <c:v>99</c:v>
                </c:pt>
                <c:pt idx="216">
                  <c:v>100</c:v>
                </c:pt>
                <c:pt idx="217">
                  <c:v>101</c:v>
                </c:pt>
                <c:pt idx="218">
                  <c:v>105</c:v>
                </c:pt>
                <c:pt idx="219">
                  <c:v>110</c:v>
                </c:pt>
                <c:pt idx="220">
                  <c:v>112</c:v>
                </c:pt>
                <c:pt idx="221">
                  <c:v>113</c:v>
                </c:pt>
                <c:pt idx="222">
                  <c:v>117</c:v>
                </c:pt>
                <c:pt idx="223">
                  <c:v>119</c:v>
                </c:pt>
                <c:pt idx="224">
                  <c:v>123</c:v>
                </c:pt>
              </c:numCache>
            </c:numRef>
          </c:yVal>
          <c:smooth val="0"/>
          <c:extLst>
            <c:ext xmlns:c16="http://schemas.microsoft.com/office/drawing/2014/chart" uri="{C3380CC4-5D6E-409C-BE32-E72D297353CC}">
              <c16:uniqueId val="{00000000-97F3-4293-9D46-18D31447BC10}"/>
            </c:ext>
          </c:extLst>
        </c:ser>
        <c:dLbls>
          <c:showLegendKey val="0"/>
          <c:showVal val="0"/>
          <c:showCatName val="0"/>
          <c:showSerName val="0"/>
          <c:showPercent val="0"/>
          <c:showBubbleSize val="0"/>
        </c:dLbls>
        <c:axId val="87487232"/>
        <c:axId val="87488768"/>
      </c:scatterChart>
      <c:valAx>
        <c:axId val="87487232"/>
        <c:scaling>
          <c:orientation val="minMax"/>
        </c:scaling>
        <c:delete val="0"/>
        <c:axPos val="b"/>
        <c:majorGridlines>
          <c:spPr>
            <a:ln w="9525" cap="flat" cmpd="sng" algn="ctr">
              <a:solidFill>
                <a:schemeClr val="dk1">
                  <a:lumMod val="15000"/>
                  <a:lumOff val="85000"/>
                </a:schemeClr>
              </a:solidFill>
              <a:round/>
            </a:ln>
            <a:effectLst/>
          </c:spPr>
        </c:majorGridlines>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488768"/>
        <c:crosses val="autoZero"/>
        <c:crossBetween val="midCat"/>
      </c:valAx>
      <c:valAx>
        <c:axId val="8748876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487232"/>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Pressure (m H2O) East</a:t>
            </a:r>
          </a:p>
        </c:rich>
      </c:tx>
      <c:overlay val="0"/>
      <c:spPr>
        <a:noFill/>
        <a:ln>
          <a:noFill/>
        </a:ln>
        <a:effectLst/>
      </c:spPr>
    </c:title>
    <c:autoTitleDeleted val="0"/>
    <c:plotArea>
      <c:layout/>
      <c:scatterChart>
        <c:scatterStyle val="lineMarker"/>
        <c:varyColors val="0"/>
        <c:ser>
          <c:idx val="0"/>
          <c:order val="0"/>
          <c:tx>
            <c:strRef>
              <c:f>Sheet1!$CO$1</c:f>
              <c:strCache>
                <c:ptCount val="1"/>
                <c:pt idx="0">
                  <c:v>Pressure (m H2O)</c:v>
                </c:pt>
              </c:strCache>
            </c:strRef>
          </c:tx>
          <c:spPr>
            <a:ln w="25400" cap="rnd">
              <a:noFill/>
              <a:round/>
            </a:ln>
            <a:effectLst/>
          </c:spPr>
          <c:marker>
            <c:symbol val="diamond"/>
            <c:size val="6"/>
            <c:spPr>
              <a:solidFill>
                <a:schemeClr val="lt1"/>
              </a:solidFill>
              <a:ln w="15875">
                <a:solidFill>
                  <a:schemeClr val="accent1"/>
                </a:solidFill>
                <a:round/>
              </a:ln>
              <a:effectLst/>
            </c:spPr>
          </c:marker>
          <c:yVal>
            <c:numRef>
              <c:f>Sheet1!$CO$2:$CO$660</c:f>
              <c:numCache>
                <c:formatCode>General</c:formatCode>
                <c:ptCount val="625"/>
                <c:pt idx="0">
                  <c:v>10</c:v>
                </c:pt>
                <c:pt idx="1">
                  <c:v>10</c:v>
                </c:pt>
                <c:pt idx="2">
                  <c:v>12</c:v>
                </c:pt>
                <c:pt idx="3">
                  <c:v>46</c:v>
                </c:pt>
                <c:pt idx="4">
                  <c:v>48</c:v>
                </c:pt>
                <c:pt idx="5">
                  <c:v>50</c:v>
                </c:pt>
                <c:pt idx="6">
                  <c:v>51</c:v>
                </c:pt>
                <c:pt idx="7">
                  <c:v>51</c:v>
                </c:pt>
                <c:pt idx="8">
                  <c:v>51</c:v>
                </c:pt>
                <c:pt idx="9">
                  <c:v>53</c:v>
                </c:pt>
                <c:pt idx="10">
                  <c:v>54</c:v>
                </c:pt>
                <c:pt idx="11">
                  <c:v>55</c:v>
                </c:pt>
                <c:pt idx="12">
                  <c:v>56</c:v>
                </c:pt>
                <c:pt idx="13">
                  <c:v>56</c:v>
                </c:pt>
                <c:pt idx="14">
                  <c:v>57</c:v>
                </c:pt>
                <c:pt idx="15">
                  <c:v>58</c:v>
                </c:pt>
                <c:pt idx="16">
                  <c:v>59</c:v>
                </c:pt>
                <c:pt idx="17">
                  <c:v>60</c:v>
                </c:pt>
                <c:pt idx="18">
                  <c:v>62</c:v>
                </c:pt>
                <c:pt idx="19">
                  <c:v>63</c:v>
                </c:pt>
                <c:pt idx="20">
                  <c:v>63</c:v>
                </c:pt>
                <c:pt idx="21">
                  <c:v>63</c:v>
                </c:pt>
                <c:pt idx="22">
                  <c:v>63</c:v>
                </c:pt>
                <c:pt idx="23">
                  <c:v>63</c:v>
                </c:pt>
                <c:pt idx="24">
                  <c:v>64</c:v>
                </c:pt>
                <c:pt idx="25">
                  <c:v>64</c:v>
                </c:pt>
                <c:pt idx="26">
                  <c:v>64</c:v>
                </c:pt>
                <c:pt idx="27">
                  <c:v>64</c:v>
                </c:pt>
                <c:pt idx="28">
                  <c:v>65</c:v>
                </c:pt>
                <c:pt idx="29">
                  <c:v>65</c:v>
                </c:pt>
                <c:pt idx="30">
                  <c:v>65</c:v>
                </c:pt>
                <c:pt idx="31">
                  <c:v>65</c:v>
                </c:pt>
                <c:pt idx="32">
                  <c:v>66</c:v>
                </c:pt>
                <c:pt idx="33">
                  <c:v>66</c:v>
                </c:pt>
                <c:pt idx="34">
                  <c:v>66</c:v>
                </c:pt>
                <c:pt idx="35">
                  <c:v>66</c:v>
                </c:pt>
                <c:pt idx="36">
                  <c:v>66</c:v>
                </c:pt>
                <c:pt idx="37">
                  <c:v>66</c:v>
                </c:pt>
                <c:pt idx="38">
                  <c:v>66</c:v>
                </c:pt>
                <c:pt idx="39">
                  <c:v>67</c:v>
                </c:pt>
                <c:pt idx="40">
                  <c:v>67</c:v>
                </c:pt>
                <c:pt idx="41">
                  <c:v>67</c:v>
                </c:pt>
                <c:pt idx="42">
                  <c:v>67</c:v>
                </c:pt>
                <c:pt idx="43">
                  <c:v>67</c:v>
                </c:pt>
                <c:pt idx="44">
                  <c:v>67</c:v>
                </c:pt>
                <c:pt idx="45">
                  <c:v>68</c:v>
                </c:pt>
                <c:pt idx="46">
                  <c:v>68</c:v>
                </c:pt>
                <c:pt idx="47">
                  <c:v>68</c:v>
                </c:pt>
                <c:pt idx="48">
                  <c:v>68</c:v>
                </c:pt>
                <c:pt idx="49">
                  <c:v>68</c:v>
                </c:pt>
                <c:pt idx="50">
                  <c:v>68</c:v>
                </c:pt>
                <c:pt idx="51">
                  <c:v>68</c:v>
                </c:pt>
                <c:pt idx="52">
                  <c:v>68</c:v>
                </c:pt>
                <c:pt idx="53">
                  <c:v>69</c:v>
                </c:pt>
                <c:pt idx="54">
                  <c:v>69</c:v>
                </c:pt>
                <c:pt idx="55">
                  <c:v>69</c:v>
                </c:pt>
                <c:pt idx="56">
                  <c:v>69</c:v>
                </c:pt>
                <c:pt idx="57">
                  <c:v>69</c:v>
                </c:pt>
                <c:pt idx="58">
                  <c:v>69</c:v>
                </c:pt>
                <c:pt idx="59">
                  <c:v>70</c:v>
                </c:pt>
                <c:pt idx="60">
                  <c:v>70</c:v>
                </c:pt>
                <c:pt idx="61">
                  <c:v>70</c:v>
                </c:pt>
                <c:pt idx="62">
                  <c:v>70</c:v>
                </c:pt>
                <c:pt idx="63">
                  <c:v>70</c:v>
                </c:pt>
                <c:pt idx="64">
                  <c:v>71</c:v>
                </c:pt>
                <c:pt idx="65">
                  <c:v>71</c:v>
                </c:pt>
                <c:pt idx="66">
                  <c:v>71</c:v>
                </c:pt>
                <c:pt idx="67">
                  <c:v>72</c:v>
                </c:pt>
                <c:pt idx="68">
                  <c:v>72</c:v>
                </c:pt>
                <c:pt idx="69">
                  <c:v>72</c:v>
                </c:pt>
                <c:pt idx="70">
                  <c:v>72</c:v>
                </c:pt>
                <c:pt idx="71">
                  <c:v>73</c:v>
                </c:pt>
                <c:pt idx="72">
                  <c:v>73</c:v>
                </c:pt>
                <c:pt idx="73">
                  <c:v>73</c:v>
                </c:pt>
                <c:pt idx="74">
                  <c:v>73</c:v>
                </c:pt>
                <c:pt idx="75">
                  <c:v>73</c:v>
                </c:pt>
                <c:pt idx="76">
                  <c:v>73</c:v>
                </c:pt>
                <c:pt idx="77">
                  <c:v>74</c:v>
                </c:pt>
                <c:pt idx="78">
                  <c:v>74</c:v>
                </c:pt>
                <c:pt idx="79">
                  <c:v>76</c:v>
                </c:pt>
                <c:pt idx="80">
                  <c:v>76</c:v>
                </c:pt>
                <c:pt idx="81">
                  <c:v>77</c:v>
                </c:pt>
                <c:pt idx="82">
                  <c:v>77</c:v>
                </c:pt>
                <c:pt idx="83">
                  <c:v>77</c:v>
                </c:pt>
                <c:pt idx="84">
                  <c:v>77</c:v>
                </c:pt>
                <c:pt idx="85">
                  <c:v>77</c:v>
                </c:pt>
                <c:pt idx="86">
                  <c:v>77</c:v>
                </c:pt>
                <c:pt idx="87">
                  <c:v>78</c:v>
                </c:pt>
                <c:pt idx="88">
                  <c:v>78</c:v>
                </c:pt>
                <c:pt idx="89">
                  <c:v>78</c:v>
                </c:pt>
                <c:pt idx="90">
                  <c:v>78</c:v>
                </c:pt>
                <c:pt idx="91">
                  <c:v>79</c:v>
                </c:pt>
                <c:pt idx="92">
                  <c:v>79</c:v>
                </c:pt>
                <c:pt idx="93">
                  <c:v>79</c:v>
                </c:pt>
                <c:pt idx="94">
                  <c:v>79</c:v>
                </c:pt>
                <c:pt idx="95">
                  <c:v>79</c:v>
                </c:pt>
                <c:pt idx="96">
                  <c:v>79</c:v>
                </c:pt>
                <c:pt idx="97">
                  <c:v>79</c:v>
                </c:pt>
                <c:pt idx="98">
                  <c:v>80</c:v>
                </c:pt>
                <c:pt idx="99">
                  <c:v>80</c:v>
                </c:pt>
                <c:pt idx="100">
                  <c:v>80</c:v>
                </c:pt>
                <c:pt idx="101">
                  <c:v>80</c:v>
                </c:pt>
                <c:pt idx="102">
                  <c:v>81</c:v>
                </c:pt>
                <c:pt idx="103">
                  <c:v>81</c:v>
                </c:pt>
                <c:pt idx="104">
                  <c:v>81</c:v>
                </c:pt>
                <c:pt idx="105">
                  <c:v>81</c:v>
                </c:pt>
                <c:pt idx="106">
                  <c:v>81</c:v>
                </c:pt>
                <c:pt idx="107">
                  <c:v>82</c:v>
                </c:pt>
                <c:pt idx="108">
                  <c:v>82</c:v>
                </c:pt>
                <c:pt idx="109">
                  <c:v>82</c:v>
                </c:pt>
                <c:pt idx="110">
                  <c:v>82</c:v>
                </c:pt>
                <c:pt idx="111">
                  <c:v>82</c:v>
                </c:pt>
                <c:pt idx="112">
                  <c:v>82</c:v>
                </c:pt>
                <c:pt idx="113">
                  <c:v>82</c:v>
                </c:pt>
                <c:pt idx="114">
                  <c:v>82</c:v>
                </c:pt>
                <c:pt idx="115">
                  <c:v>83</c:v>
                </c:pt>
                <c:pt idx="116">
                  <c:v>83</c:v>
                </c:pt>
                <c:pt idx="117">
                  <c:v>83</c:v>
                </c:pt>
                <c:pt idx="118">
                  <c:v>83</c:v>
                </c:pt>
                <c:pt idx="119">
                  <c:v>83</c:v>
                </c:pt>
                <c:pt idx="120">
                  <c:v>83</c:v>
                </c:pt>
                <c:pt idx="121">
                  <c:v>84</c:v>
                </c:pt>
                <c:pt idx="122">
                  <c:v>84</c:v>
                </c:pt>
                <c:pt idx="123">
                  <c:v>84</c:v>
                </c:pt>
                <c:pt idx="124">
                  <c:v>84</c:v>
                </c:pt>
                <c:pt idx="125">
                  <c:v>84</c:v>
                </c:pt>
                <c:pt idx="126">
                  <c:v>85</c:v>
                </c:pt>
                <c:pt idx="127">
                  <c:v>85</c:v>
                </c:pt>
                <c:pt idx="128">
                  <c:v>85</c:v>
                </c:pt>
                <c:pt idx="129">
                  <c:v>85</c:v>
                </c:pt>
                <c:pt idx="130">
                  <c:v>85</c:v>
                </c:pt>
                <c:pt idx="131">
                  <c:v>85</c:v>
                </c:pt>
                <c:pt idx="132">
                  <c:v>85</c:v>
                </c:pt>
                <c:pt idx="133">
                  <c:v>85</c:v>
                </c:pt>
                <c:pt idx="134">
                  <c:v>85</c:v>
                </c:pt>
                <c:pt idx="135">
                  <c:v>85</c:v>
                </c:pt>
                <c:pt idx="136">
                  <c:v>85</c:v>
                </c:pt>
                <c:pt idx="137">
                  <c:v>86</c:v>
                </c:pt>
                <c:pt idx="138">
                  <c:v>86</c:v>
                </c:pt>
                <c:pt idx="139">
                  <c:v>86</c:v>
                </c:pt>
                <c:pt idx="140">
                  <c:v>87</c:v>
                </c:pt>
                <c:pt idx="141">
                  <c:v>87</c:v>
                </c:pt>
                <c:pt idx="142">
                  <c:v>87</c:v>
                </c:pt>
                <c:pt idx="143">
                  <c:v>87</c:v>
                </c:pt>
                <c:pt idx="144">
                  <c:v>87</c:v>
                </c:pt>
                <c:pt idx="145">
                  <c:v>87</c:v>
                </c:pt>
                <c:pt idx="146">
                  <c:v>88</c:v>
                </c:pt>
                <c:pt idx="147">
                  <c:v>88</c:v>
                </c:pt>
                <c:pt idx="148">
                  <c:v>88</c:v>
                </c:pt>
                <c:pt idx="149">
                  <c:v>88</c:v>
                </c:pt>
                <c:pt idx="150">
                  <c:v>88</c:v>
                </c:pt>
                <c:pt idx="151">
                  <c:v>88</c:v>
                </c:pt>
                <c:pt idx="152">
                  <c:v>89</c:v>
                </c:pt>
                <c:pt idx="153">
                  <c:v>89</c:v>
                </c:pt>
                <c:pt idx="154">
                  <c:v>89</c:v>
                </c:pt>
                <c:pt idx="155">
                  <c:v>89</c:v>
                </c:pt>
                <c:pt idx="156">
                  <c:v>89</c:v>
                </c:pt>
                <c:pt idx="157">
                  <c:v>89</c:v>
                </c:pt>
                <c:pt idx="158">
                  <c:v>90</c:v>
                </c:pt>
                <c:pt idx="159">
                  <c:v>90</c:v>
                </c:pt>
                <c:pt idx="160">
                  <c:v>91</c:v>
                </c:pt>
                <c:pt idx="161">
                  <c:v>91</c:v>
                </c:pt>
                <c:pt idx="162">
                  <c:v>91</c:v>
                </c:pt>
                <c:pt idx="163">
                  <c:v>91</c:v>
                </c:pt>
                <c:pt idx="164">
                  <c:v>91</c:v>
                </c:pt>
                <c:pt idx="165">
                  <c:v>91</c:v>
                </c:pt>
                <c:pt idx="166">
                  <c:v>91</c:v>
                </c:pt>
                <c:pt idx="167">
                  <c:v>91</c:v>
                </c:pt>
                <c:pt idx="168">
                  <c:v>92</c:v>
                </c:pt>
                <c:pt idx="169">
                  <c:v>92</c:v>
                </c:pt>
                <c:pt idx="170">
                  <c:v>92</c:v>
                </c:pt>
                <c:pt idx="171">
                  <c:v>92</c:v>
                </c:pt>
                <c:pt idx="172">
                  <c:v>92</c:v>
                </c:pt>
                <c:pt idx="173">
                  <c:v>92</c:v>
                </c:pt>
                <c:pt idx="174">
                  <c:v>92</c:v>
                </c:pt>
                <c:pt idx="175">
                  <c:v>92</c:v>
                </c:pt>
                <c:pt idx="176">
                  <c:v>92</c:v>
                </c:pt>
                <c:pt idx="177">
                  <c:v>92</c:v>
                </c:pt>
                <c:pt idx="178">
                  <c:v>92</c:v>
                </c:pt>
                <c:pt idx="179">
                  <c:v>92</c:v>
                </c:pt>
                <c:pt idx="180">
                  <c:v>93</c:v>
                </c:pt>
                <c:pt idx="181">
                  <c:v>93</c:v>
                </c:pt>
                <c:pt idx="182">
                  <c:v>94</c:v>
                </c:pt>
                <c:pt idx="183">
                  <c:v>94</c:v>
                </c:pt>
                <c:pt idx="184">
                  <c:v>95</c:v>
                </c:pt>
                <c:pt idx="185">
                  <c:v>95</c:v>
                </c:pt>
                <c:pt idx="186">
                  <c:v>95</c:v>
                </c:pt>
                <c:pt idx="187">
                  <c:v>95</c:v>
                </c:pt>
                <c:pt idx="188">
                  <c:v>96</c:v>
                </c:pt>
                <c:pt idx="189">
                  <c:v>96</c:v>
                </c:pt>
                <c:pt idx="190">
                  <c:v>96</c:v>
                </c:pt>
                <c:pt idx="191">
                  <c:v>96</c:v>
                </c:pt>
                <c:pt idx="192">
                  <c:v>97</c:v>
                </c:pt>
                <c:pt idx="193">
                  <c:v>97</c:v>
                </c:pt>
                <c:pt idx="194">
                  <c:v>98</c:v>
                </c:pt>
                <c:pt idx="195">
                  <c:v>98</c:v>
                </c:pt>
                <c:pt idx="196">
                  <c:v>99</c:v>
                </c:pt>
                <c:pt idx="197">
                  <c:v>99</c:v>
                </c:pt>
                <c:pt idx="198">
                  <c:v>100</c:v>
                </c:pt>
                <c:pt idx="199">
                  <c:v>101</c:v>
                </c:pt>
                <c:pt idx="200">
                  <c:v>101</c:v>
                </c:pt>
                <c:pt idx="201">
                  <c:v>101</c:v>
                </c:pt>
                <c:pt idx="202">
                  <c:v>101</c:v>
                </c:pt>
                <c:pt idx="203">
                  <c:v>102</c:v>
                </c:pt>
                <c:pt idx="204">
                  <c:v>103</c:v>
                </c:pt>
                <c:pt idx="205">
                  <c:v>103</c:v>
                </c:pt>
                <c:pt idx="206">
                  <c:v>103</c:v>
                </c:pt>
                <c:pt idx="207">
                  <c:v>104</c:v>
                </c:pt>
                <c:pt idx="208">
                  <c:v>104</c:v>
                </c:pt>
                <c:pt idx="209">
                  <c:v>105</c:v>
                </c:pt>
                <c:pt idx="210">
                  <c:v>106</c:v>
                </c:pt>
                <c:pt idx="211">
                  <c:v>106</c:v>
                </c:pt>
                <c:pt idx="212">
                  <c:v>106</c:v>
                </c:pt>
                <c:pt idx="213">
                  <c:v>106</c:v>
                </c:pt>
                <c:pt idx="214">
                  <c:v>107</c:v>
                </c:pt>
                <c:pt idx="215">
                  <c:v>107</c:v>
                </c:pt>
                <c:pt idx="216">
                  <c:v>108</c:v>
                </c:pt>
                <c:pt idx="217">
                  <c:v>108</c:v>
                </c:pt>
                <c:pt idx="218">
                  <c:v>108</c:v>
                </c:pt>
                <c:pt idx="219">
                  <c:v>109</c:v>
                </c:pt>
                <c:pt idx="220">
                  <c:v>109</c:v>
                </c:pt>
                <c:pt idx="221">
                  <c:v>110</c:v>
                </c:pt>
                <c:pt idx="222">
                  <c:v>110</c:v>
                </c:pt>
                <c:pt idx="223">
                  <c:v>111</c:v>
                </c:pt>
                <c:pt idx="224">
                  <c:v>111</c:v>
                </c:pt>
                <c:pt idx="225">
                  <c:v>112</c:v>
                </c:pt>
                <c:pt idx="226">
                  <c:v>112</c:v>
                </c:pt>
                <c:pt idx="227">
                  <c:v>112</c:v>
                </c:pt>
                <c:pt idx="228">
                  <c:v>112</c:v>
                </c:pt>
                <c:pt idx="229">
                  <c:v>113</c:v>
                </c:pt>
                <c:pt idx="230">
                  <c:v>114</c:v>
                </c:pt>
                <c:pt idx="231">
                  <c:v>114</c:v>
                </c:pt>
                <c:pt idx="232">
                  <c:v>114</c:v>
                </c:pt>
                <c:pt idx="233">
                  <c:v>115</c:v>
                </c:pt>
                <c:pt idx="234">
                  <c:v>116</c:v>
                </c:pt>
                <c:pt idx="235">
                  <c:v>116</c:v>
                </c:pt>
                <c:pt idx="236">
                  <c:v>116</c:v>
                </c:pt>
                <c:pt idx="237">
                  <c:v>117</c:v>
                </c:pt>
                <c:pt idx="238">
                  <c:v>118</c:v>
                </c:pt>
                <c:pt idx="239">
                  <c:v>119</c:v>
                </c:pt>
              </c:numCache>
            </c:numRef>
          </c:yVal>
          <c:smooth val="0"/>
          <c:extLst>
            <c:ext xmlns:c16="http://schemas.microsoft.com/office/drawing/2014/chart" uri="{C3380CC4-5D6E-409C-BE32-E72D297353CC}">
              <c16:uniqueId val="{00000000-890C-4034-A1D1-9754D840A351}"/>
            </c:ext>
          </c:extLst>
        </c:ser>
        <c:dLbls>
          <c:showLegendKey val="0"/>
          <c:showVal val="0"/>
          <c:showCatName val="0"/>
          <c:showSerName val="0"/>
          <c:showPercent val="0"/>
          <c:showBubbleSize val="0"/>
        </c:dLbls>
        <c:axId val="87596032"/>
        <c:axId val="87601920"/>
      </c:scatterChart>
      <c:valAx>
        <c:axId val="87596032"/>
        <c:scaling>
          <c:orientation val="minMax"/>
        </c:scaling>
        <c:delete val="0"/>
        <c:axPos val="b"/>
        <c:majorGridlines>
          <c:spPr>
            <a:ln w="9525" cap="flat" cmpd="sng" algn="ctr">
              <a:solidFill>
                <a:schemeClr val="dk1">
                  <a:lumMod val="15000"/>
                  <a:lumOff val="85000"/>
                </a:schemeClr>
              </a:solidFill>
              <a:round/>
            </a:ln>
            <a:effectLst/>
          </c:spPr>
        </c:majorGridlines>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601920"/>
        <c:crosses val="autoZero"/>
        <c:crossBetween val="midCat"/>
      </c:valAx>
      <c:valAx>
        <c:axId val="8760192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596032"/>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Pressure (m H2O) West</a:t>
            </a:r>
          </a:p>
        </c:rich>
      </c:tx>
      <c:overlay val="0"/>
      <c:spPr>
        <a:noFill/>
        <a:ln>
          <a:noFill/>
        </a:ln>
        <a:effectLst/>
      </c:spPr>
    </c:title>
    <c:autoTitleDeleted val="0"/>
    <c:plotArea>
      <c:layout/>
      <c:scatterChart>
        <c:scatterStyle val="lineMarker"/>
        <c:varyColors val="0"/>
        <c:ser>
          <c:idx val="0"/>
          <c:order val="0"/>
          <c:tx>
            <c:strRef>
              <c:f>Sheet1!$CR$1</c:f>
              <c:strCache>
                <c:ptCount val="1"/>
                <c:pt idx="0">
                  <c:v>Pressure (m H2O)</c:v>
                </c:pt>
              </c:strCache>
            </c:strRef>
          </c:tx>
          <c:spPr>
            <a:ln w="25400" cap="rnd">
              <a:noFill/>
              <a:round/>
            </a:ln>
            <a:effectLst/>
          </c:spPr>
          <c:marker>
            <c:symbol val="diamond"/>
            <c:size val="6"/>
            <c:spPr>
              <a:solidFill>
                <a:schemeClr val="lt1"/>
              </a:solidFill>
              <a:ln w="15875">
                <a:solidFill>
                  <a:schemeClr val="accent1"/>
                </a:solidFill>
                <a:round/>
              </a:ln>
              <a:effectLst/>
            </c:spPr>
          </c:marker>
          <c:yVal>
            <c:numRef>
              <c:f>Sheet1!$CR$2:$CR$660</c:f>
              <c:numCache>
                <c:formatCode>General</c:formatCode>
                <c:ptCount val="625"/>
                <c:pt idx="0">
                  <c:v>20</c:v>
                </c:pt>
                <c:pt idx="1">
                  <c:v>20</c:v>
                </c:pt>
                <c:pt idx="2">
                  <c:v>22</c:v>
                </c:pt>
                <c:pt idx="3">
                  <c:v>74</c:v>
                </c:pt>
                <c:pt idx="4">
                  <c:v>74</c:v>
                </c:pt>
                <c:pt idx="5">
                  <c:v>74</c:v>
                </c:pt>
                <c:pt idx="6">
                  <c:v>74</c:v>
                </c:pt>
                <c:pt idx="7">
                  <c:v>74</c:v>
                </c:pt>
                <c:pt idx="8">
                  <c:v>74</c:v>
                </c:pt>
                <c:pt idx="9">
                  <c:v>74</c:v>
                </c:pt>
                <c:pt idx="10">
                  <c:v>74</c:v>
                </c:pt>
                <c:pt idx="11">
                  <c:v>75</c:v>
                </c:pt>
                <c:pt idx="12">
                  <c:v>75</c:v>
                </c:pt>
                <c:pt idx="13">
                  <c:v>75</c:v>
                </c:pt>
                <c:pt idx="14">
                  <c:v>75</c:v>
                </c:pt>
                <c:pt idx="15">
                  <c:v>75</c:v>
                </c:pt>
                <c:pt idx="16">
                  <c:v>77</c:v>
                </c:pt>
                <c:pt idx="17">
                  <c:v>77</c:v>
                </c:pt>
                <c:pt idx="18">
                  <c:v>77</c:v>
                </c:pt>
                <c:pt idx="19">
                  <c:v>77</c:v>
                </c:pt>
                <c:pt idx="20">
                  <c:v>77</c:v>
                </c:pt>
                <c:pt idx="21">
                  <c:v>77</c:v>
                </c:pt>
                <c:pt idx="22">
                  <c:v>77</c:v>
                </c:pt>
                <c:pt idx="23">
                  <c:v>77</c:v>
                </c:pt>
                <c:pt idx="24">
                  <c:v>77</c:v>
                </c:pt>
                <c:pt idx="25">
                  <c:v>78</c:v>
                </c:pt>
                <c:pt idx="26">
                  <c:v>78</c:v>
                </c:pt>
                <c:pt idx="27">
                  <c:v>78</c:v>
                </c:pt>
                <c:pt idx="28">
                  <c:v>78</c:v>
                </c:pt>
                <c:pt idx="29">
                  <c:v>78</c:v>
                </c:pt>
                <c:pt idx="30">
                  <c:v>78</c:v>
                </c:pt>
                <c:pt idx="31">
                  <c:v>79</c:v>
                </c:pt>
                <c:pt idx="32">
                  <c:v>79</c:v>
                </c:pt>
                <c:pt idx="33">
                  <c:v>79</c:v>
                </c:pt>
                <c:pt idx="34">
                  <c:v>79</c:v>
                </c:pt>
                <c:pt idx="35">
                  <c:v>80</c:v>
                </c:pt>
                <c:pt idx="36">
                  <c:v>80</c:v>
                </c:pt>
                <c:pt idx="37">
                  <c:v>80</c:v>
                </c:pt>
                <c:pt idx="38">
                  <c:v>80</c:v>
                </c:pt>
                <c:pt idx="39">
                  <c:v>80</c:v>
                </c:pt>
                <c:pt idx="40">
                  <c:v>80</c:v>
                </c:pt>
                <c:pt idx="41">
                  <c:v>80</c:v>
                </c:pt>
                <c:pt idx="42">
                  <c:v>81</c:v>
                </c:pt>
                <c:pt idx="43">
                  <c:v>81</c:v>
                </c:pt>
                <c:pt idx="44">
                  <c:v>81</c:v>
                </c:pt>
                <c:pt idx="45">
                  <c:v>81</c:v>
                </c:pt>
                <c:pt idx="46">
                  <c:v>82</c:v>
                </c:pt>
                <c:pt idx="47">
                  <c:v>82</c:v>
                </c:pt>
                <c:pt idx="48">
                  <c:v>82</c:v>
                </c:pt>
                <c:pt idx="49">
                  <c:v>82</c:v>
                </c:pt>
                <c:pt idx="50">
                  <c:v>82</c:v>
                </c:pt>
                <c:pt idx="51">
                  <c:v>82</c:v>
                </c:pt>
                <c:pt idx="52">
                  <c:v>82</c:v>
                </c:pt>
                <c:pt idx="53">
                  <c:v>82</c:v>
                </c:pt>
                <c:pt idx="54">
                  <c:v>82</c:v>
                </c:pt>
                <c:pt idx="55">
                  <c:v>83</c:v>
                </c:pt>
                <c:pt idx="56">
                  <c:v>83</c:v>
                </c:pt>
                <c:pt idx="57">
                  <c:v>83</c:v>
                </c:pt>
                <c:pt idx="58">
                  <c:v>83</c:v>
                </c:pt>
                <c:pt idx="59">
                  <c:v>83</c:v>
                </c:pt>
                <c:pt idx="60">
                  <c:v>83</c:v>
                </c:pt>
                <c:pt idx="61">
                  <c:v>83</c:v>
                </c:pt>
                <c:pt idx="62">
                  <c:v>83</c:v>
                </c:pt>
                <c:pt idx="63">
                  <c:v>83</c:v>
                </c:pt>
                <c:pt idx="64">
                  <c:v>83</c:v>
                </c:pt>
                <c:pt idx="65">
                  <c:v>83</c:v>
                </c:pt>
                <c:pt idx="66">
                  <c:v>83</c:v>
                </c:pt>
                <c:pt idx="67">
                  <c:v>84</c:v>
                </c:pt>
                <c:pt idx="68">
                  <c:v>84</c:v>
                </c:pt>
                <c:pt idx="69">
                  <c:v>84</c:v>
                </c:pt>
                <c:pt idx="70">
                  <c:v>84</c:v>
                </c:pt>
                <c:pt idx="71">
                  <c:v>85</c:v>
                </c:pt>
                <c:pt idx="72">
                  <c:v>85</c:v>
                </c:pt>
                <c:pt idx="73">
                  <c:v>85</c:v>
                </c:pt>
                <c:pt idx="74">
                  <c:v>85</c:v>
                </c:pt>
                <c:pt idx="75">
                  <c:v>85</c:v>
                </c:pt>
                <c:pt idx="76">
                  <c:v>85</c:v>
                </c:pt>
                <c:pt idx="77">
                  <c:v>86</c:v>
                </c:pt>
                <c:pt idx="78">
                  <c:v>86</c:v>
                </c:pt>
                <c:pt idx="79">
                  <c:v>86</c:v>
                </c:pt>
                <c:pt idx="80">
                  <c:v>86</c:v>
                </c:pt>
                <c:pt idx="81">
                  <c:v>86</c:v>
                </c:pt>
                <c:pt idx="82">
                  <c:v>86</c:v>
                </c:pt>
                <c:pt idx="83">
                  <c:v>86</c:v>
                </c:pt>
                <c:pt idx="84">
                  <c:v>86</c:v>
                </c:pt>
                <c:pt idx="85">
                  <c:v>86</c:v>
                </c:pt>
                <c:pt idx="86">
                  <c:v>86</c:v>
                </c:pt>
                <c:pt idx="87">
                  <c:v>86</c:v>
                </c:pt>
                <c:pt idx="88">
                  <c:v>86</c:v>
                </c:pt>
                <c:pt idx="89">
                  <c:v>87</c:v>
                </c:pt>
                <c:pt idx="90">
                  <c:v>87</c:v>
                </c:pt>
                <c:pt idx="91">
                  <c:v>87</c:v>
                </c:pt>
                <c:pt idx="92">
                  <c:v>87</c:v>
                </c:pt>
                <c:pt idx="93">
                  <c:v>87</c:v>
                </c:pt>
                <c:pt idx="94">
                  <c:v>87</c:v>
                </c:pt>
                <c:pt idx="95">
                  <c:v>87</c:v>
                </c:pt>
                <c:pt idx="96">
                  <c:v>87</c:v>
                </c:pt>
                <c:pt idx="97">
                  <c:v>87</c:v>
                </c:pt>
                <c:pt idx="98">
                  <c:v>88</c:v>
                </c:pt>
                <c:pt idx="99">
                  <c:v>88</c:v>
                </c:pt>
                <c:pt idx="100">
                  <c:v>88</c:v>
                </c:pt>
                <c:pt idx="101">
                  <c:v>88</c:v>
                </c:pt>
                <c:pt idx="102">
                  <c:v>88</c:v>
                </c:pt>
                <c:pt idx="103">
                  <c:v>88</c:v>
                </c:pt>
                <c:pt idx="104">
                  <c:v>88</c:v>
                </c:pt>
                <c:pt idx="105">
                  <c:v>88</c:v>
                </c:pt>
                <c:pt idx="106">
                  <c:v>88</c:v>
                </c:pt>
                <c:pt idx="107">
                  <c:v>88</c:v>
                </c:pt>
                <c:pt idx="108">
                  <c:v>88</c:v>
                </c:pt>
                <c:pt idx="109">
                  <c:v>89</c:v>
                </c:pt>
                <c:pt idx="110">
                  <c:v>89</c:v>
                </c:pt>
                <c:pt idx="111">
                  <c:v>90</c:v>
                </c:pt>
                <c:pt idx="112">
                  <c:v>91</c:v>
                </c:pt>
                <c:pt idx="113">
                  <c:v>91</c:v>
                </c:pt>
                <c:pt idx="114">
                  <c:v>91</c:v>
                </c:pt>
                <c:pt idx="115">
                  <c:v>91</c:v>
                </c:pt>
                <c:pt idx="116">
                  <c:v>92</c:v>
                </c:pt>
                <c:pt idx="117">
                  <c:v>92</c:v>
                </c:pt>
                <c:pt idx="118">
                  <c:v>93</c:v>
                </c:pt>
                <c:pt idx="119">
                  <c:v>93</c:v>
                </c:pt>
                <c:pt idx="120">
                  <c:v>93</c:v>
                </c:pt>
                <c:pt idx="121">
                  <c:v>93</c:v>
                </c:pt>
                <c:pt idx="122">
                  <c:v>93</c:v>
                </c:pt>
                <c:pt idx="123">
                  <c:v>94</c:v>
                </c:pt>
                <c:pt idx="124">
                  <c:v>94</c:v>
                </c:pt>
                <c:pt idx="125">
                  <c:v>95</c:v>
                </c:pt>
                <c:pt idx="126">
                  <c:v>95</c:v>
                </c:pt>
                <c:pt idx="127">
                  <c:v>95</c:v>
                </c:pt>
                <c:pt idx="128">
                  <c:v>95</c:v>
                </c:pt>
                <c:pt idx="129">
                  <c:v>95</c:v>
                </c:pt>
                <c:pt idx="130">
                  <c:v>95</c:v>
                </c:pt>
                <c:pt idx="131">
                  <c:v>96</c:v>
                </c:pt>
                <c:pt idx="132">
                  <c:v>96</c:v>
                </c:pt>
                <c:pt idx="133">
                  <c:v>96</c:v>
                </c:pt>
                <c:pt idx="134">
                  <c:v>96</c:v>
                </c:pt>
                <c:pt idx="135">
                  <c:v>96</c:v>
                </c:pt>
                <c:pt idx="136">
                  <c:v>96</c:v>
                </c:pt>
                <c:pt idx="137">
                  <c:v>97</c:v>
                </c:pt>
                <c:pt idx="138">
                  <c:v>97</c:v>
                </c:pt>
                <c:pt idx="139">
                  <c:v>97</c:v>
                </c:pt>
                <c:pt idx="140">
                  <c:v>98</c:v>
                </c:pt>
                <c:pt idx="141">
                  <c:v>98</c:v>
                </c:pt>
                <c:pt idx="142">
                  <c:v>98</c:v>
                </c:pt>
                <c:pt idx="143">
                  <c:v>99</c:v>
                </c:pt>
                <c:pt idx="144">
                  <c:v>99</c:v>
                </c:pt>
                <c:pt idx="145">
                  <c:v>99</c:v>
                </c:pt>
                <c:pt idx="146">
                  <c:v>99</c:v>
                </c:pt>
                <c:pt idx="147">
                  <c:v>99</c:v>
                </c:pt>
                <c:pt idx="148">
                  <c:v>100</c:v>
                </c:pt>
                <c:pt idx="149">
                  <c:v>100</c:v>
                </c:pt>
                <c:pt idx="150">
                  <c:v>100</c:v>
                </c:pt>
                <c:pt idx="151">
                  <c:v>100</c:v>
                </c:pt>
                <c:pt idx="152">
                  <c:v>101</c:v>
                </c:pt>
                <c:pt idx="153">
                  <c:v>101</c:v>
                </c:pt>
                <c:pt idx="154">
                  <c:v>101</c:v>
                </c:pt>
                <c:pt idx="155">
                  <c:v>101</c:v>
                </c:pt>
                <c:pt idx="156">
                  <c:v>101</c:v>
                </c:pt>
                <c:pt idx="157">
                  <c:v>101</c:v>
                </c:pt>
                <c:pt idx="158">
                  <c:v>101</c:v>
                </c:pt>
                <c:pt idx="159">
                  <c:v>101</c:v>
                </c:pt>
                <c:pt idx="160">
                  <c:v>102</c:v>
                </c:pt>
                <c:pt idx="161">
                  <c:v>102</c:v>
                </c:pt>
                <c:pt idx="162">
                  <c:v>102</c:v>
                </c:pt>
                <c:pt idx="163">
                  <c:v>102</c:v>
                </c:pt>
                <c:pt idx="164">
                  <c:v>102</c:v>
                </c:pt>
                <c:pt idx="165">
                  <c:v>102</c:v>
                </c:pt>
                <c:pt idx="166">
                  <c:v>102</c:v>
                </c:pt>
                <c:pt idx="167">
                  <c:v>102</c:v>
                </c:pt>
                <c:pt idx="168">
                  <c:v>102</c:v>
                </c:pt>
                <c:pt idx="169">
                  <c:v>103</c:v>
                </c:pt>
                <c:pt idx="170">
                  <c:v>103</c:v>
                </c:pt>
                <c:pt idx="171">
                  <c:v>103</c:v>
                </c:pt>
                <c:pt idx="172">
                  <c:v>103</c:v>
                </c:pt>
                <c:pt idx="173">
                  <c:v>103</c:v>
                </c:pt>
                <c:pt idx="174">
                  <c:v>103</c:v>
                </c:pt>
                <c:pt idx="175">
                  <c:v>103</c:v>
                </c:pt>
                <c:pt idx="176">
                  <c:v>103</c:v>
                </c:pt>
                <c:pt idx="177">
                  <c:v>103</c:v>
                </c:pt>
                <c:pt idx="178">
                  <c:v>103</c:v>
                </c:pt>
                <c:pt idx="179">
                  <c:v>104</c:v>
                </c:pt>
                <c:pt idx="180">
                  <c:v>104</c:v>
                </c:pt>
                <c:pt idx="181">
                  <c:v>104</c:v>
                </c:pt>
                <c:pt idx="182">
                  <c:v>105</c:v>
                </c:pt>
                <c:pt idx="183">
                  <c:v>105</c:v>
                </c:pt>
                <c:pt idx="184">
                  <c:v>106</c:v>
                </c:pt>
                <c:pt idx="185">
                  <c:v>106</c:v>
                </c:pt>
                <c:pt idx="186">
                  <c:v>106</c:v>
                </c:pt>
                <c:pt idx="187">
                  <c:v>106</c:v>
                </c:pt>
                <c:pt idx="188">
                  <c:v>106</c:v>
                </c:pt>
                <c:pt idx="189">
                  <c:v>107</c:v>
                </c:pt>
                <c:pt idx="190">
                  <c:v>107</c:v>
                </c:pt>
                <c:pt idx="191">
                  <c:v>107</c:v>
                </c:pt>
                <c:pt idx="192">
                  <c:v>108</c:v>
                </c:pt>
                <c:pt idx="193">
                  <c:v>108</c:v>
                </c:pt>
                <c:pt idx="194">
                  <c:v>109</c:v>
                </c:pt>
                <c:pt idx="195">
                  <c:v>109</c:v>
                </c:pt>
                <c:pt idx="196">
                  <c:v>109</c:v>
                </c:pt>
                <c:pt idx="197">
                  <c:v>110</c:v>
                </c:pt>
                <c:pt idx="198">
                  <c:v>113</c:v>
                </c:pt>
                <c:pt idx="199">
                  <c:v>113</c:v>
                </c:pt>
                <c:pt idx="200">
                  <c:v>113</c:v>
                </c:pt>
                <c:pt idx="201">
                  <c:v>114</c:v>
                </c:pt>
                <c:pt idx="202">
                  <c:v>114</c:v>
                </c:pt>
                <c:pt idx="203">
                  <c:v>114</c:v>
                </c:pt>
                <c:pt idx="204">
                  <c:v>114</c:v>
                </c:pt>
                <c:pt idx="205">
                  <c:v>114</c:v>
                </c:pt>
                <c:pt idx="206">
                  <c:v>116</c:v>
                </c:pt>
                <c:pt idx="207">
                  <c:v>117</c:v>
                </c:pt>
                <c:pt idx="208">
                  <c:v>118</c:v>
                </c:pt>
                <c:pt idx="209">
                  <c:v>118</c:v>
                </c:pt>
                <c:pt idx="210">
                  <c:v>119</c:v>
                </c:pt>
                <c:pt idx="211">
                  <c:v>119</c:v>
                </c:pt>
                <c:pt idx="212">
                  <c:v>119</c:v>
                </c:pt>
                <c:pt idx="213">
                  <c:v>119</c:v>
                </c:pt>
                <c:pt idx="214">
                  <c:v>120</c:v>
                </c:pt>
                <c:pt idx="215">
                  <c:v>122</c:v>
                </c:pt>
                <c:pt idx="216">
                  <c:v>122</c:v>
                </c:pt>
                <c:pt idx="217">
                  <c:v>123</c:v>
                </c:pt>
                <c:pt idx="218">
                  <c:v>123</c:v>
                </c:pt>
                <c:pt idx="219">
                  <c:v>125</c:v>
                </c:pt>
                <c:pt idx="220">
                  <c:v>125</c:v>
                </c:pt>
                <c:pt idx="221">
                  <c:v>125</c:v>
                </c:pt>
                <c:pt idx="222">
                  <c:v>125</c:v>
                </c:pt>
                <c:pt idx="223">
                  <c:v>126</c:v>
                </c:pt>
                <c:pt idx="224">
                  <c:v>127</c:v>
                </c:pt>
              </c:numCache>
            </c:numRef>
          </c:yVal>
          <c:smooth val="0"/>
          <c:extLst>
            <c:ext xmlns:c16="http://schemas.microsoft.com/office/drawing/2014/chart" uri="{C3380CC4-5D6E-409C-BE32-E72D297353CC}">
              <c16:uniqueId val="{00000000-7485-4C25-B5BB-6475EFB0DFA6}"/>
            </c:ext>
          </c:extLst>
        </c:ser>
        <c:dLbls>
          <c:showLegendKey val="0"/>
          <c:showVal val="0"/>
          <c:showCatName val="0"/>
          <c:showSerName val="0"/>
          <c:showPercent val="0"/>
          <c:showBubbleSize val="0"/>
        </c:dLbls>
        <c:axId val="87900928"/>
        <c:axId val="87902464"/>
      </c:scatterChart>
      <c:valAx>
        <c:axId val="87900928"/>
        <c:scaling>
          <c:orientation val="minMax"/>
        </c:scaling>
        <c:delete val="0"/>
        <c:axPos val="b"/>
        <c:majorGridlines>
          <c:spPr>
            <a:ln w="9525" cap="flat" cmpd="sng" algn="ctr">
              <a:solidFill>
                <a:schemeClr val="dk1">
                  <a:lumMod val="15000"/>
                  <a:lumOff val="85000"/>
                </a:schemeClr>
              </a:solidFill>
              <a:round/>
            </a:ln>
            <a:effectLst/>
          </c:spPr>
        </c:majorGridlines>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902464"/>
        <c:crosses val="autoZero"/>
        <c:crossBetween val="midCat"/>
      </c:valAx>
      <c:valAx>
        <c:axId val="8790246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900928"/>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Velocity (m/s) East</a:t>
            </a:r>
          </a:p>
        </c:rich>
      </c:tx>
      <c:overlay val="0"/>
      <c:spPr>
        <a:noFill/>
        <a:ln>
          <a:noFill/>
        </a:ln>
        <a:effectLst/>
      </c:spPr>
    </c:title>
    <c:autoTitleDeleted val="0"/>
    <c:plotArea>
      <c:layout>
        <c:manualLayout>
          <c:layoutTarget val="inner"/>
          <c:xMode val="edge"/>
          <c:yMode val="edge"/>
          <c:x val="8.4847810574462279E-2"/>
          <c:y val="0.11049528249806045"/>
          <c:w val="0.85275560193714495"/>
          <c:h val="0.82241593660336931"/>
        </c:manualLayout>
      </c:layout>
      <c:scatterChart>
        <c:scatterStyle val="lineMarker"/>
        <c:varyColors val="0"/>
        <c:ser>
          <c:idx val="0"/>
          <c:order val="0"/>
          <c:tx>
            <c:strRef>
              <c:f>Sheet1!$BM$1</c:f>
              <c:strCache>
                <c:ptCount val="1"/>
                <c:pt idx="0">
                  <c:v>Velocity (m/s)</c:v>
                </c:pt>
              </c:strCache>
            </c:strRef>
          </c:tx>
          <c:spPr>
            <a:ln w="25400" cap="rnd">
              <a:noFill/>
              <a:round/>
            </a:ln>
            <a:effectLst/>
          </c:spPr>
          <c:marker>
            <c:symbol val="diamond"/>
            <c:size val="6"/>
            <c:spPr>
              <a:solidFill>
                <a:schemeClr val="lt1"/>
              </a:solidFill>
              <a:ln w="15875">
                <a:solidFill>
                  <a:schemeClr val="accent1"/>
                </a:solidFill>
                <a:round/>
              </a:ln>
              <a:effectLst/>
            </c:spPr>
          </c:marker>
          <c:xVal>
            <c:numRef>
              <c:f>Sheet1!$BL$2:$BL$297</c:f>
              <c:numCache>
                <c:formatCode>General</c:formatCode>
                <c:ptCount val="26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262</c:v>
                </c:pt>
              </c:numCache>
            </c:numRef>
          </c:xVal>
          <c:yVal>
            <c:numRef>
              <c:f>Sheet1!$BM$2:$BM$297</c:f>
              <c:numCache>
                <c:formatCode>General</c:formatCode>
                <c:ptCount val="262"/>
                <c:pt idx="0">
                  <c:v>0.27</c:v>
                </c:pt>
                <c:pt idx="1">
                  <c:v>0.27</c:v>
                </c:pt>
                <c:pt idx="2">
                  <c:v>0.25</c:v>
                </c:pt>
                <c:pt idx="3">
                  <c:v>0.12000000000000001</c:v>
                </c:pt>
                <c:pt idx="4">
                  <c:v>0.12000000000000001</c:v>
                </c:pt>
                <c:pt idx="5">
                  <c:v>0.12000000000000001</c:v>
                </c:pt>
                <c:pt idx="6">
                  <c:v>0.12000000000000001</c:v>
                </c:pt>
                <c:pt idx="7">
                  <c:v>8.0000000000000016E-2</c:v>
                </c:pt>
                <c:pt idx="8">
                  <c:v>0.12000000000000001</c:v>
                </c:pt>
                <c:pt idx="9">
                  <c:v>0.12000000000000001</c:v>
                </c:pt>
                <c:pt idx="10">
                  <c:v>0.11</c:v>
                </c:pt>
                <c:pt idx="11">
                  <c:v>0.11</c:v>
                </c:pt>
                <c:pt idx="12">
                  <c:v>0.11</c:v>
                </c:pt>
                <c:pt idx="13">
                  <c:v>0.11</c:v>
                </c:pt>
                <c:pt idx="14">
                  <c:v>0.1</c:v>
                </c:pt>
                <c:pt idx="15">
                  <c:v>0.16</c:v>
                </c:pt>
                <c:pt idx="16">
                  <c:v>0.15000000000000002</c:v>
                </c:pt>
                <c:pt idx="17">
                  <c:v>0.1</c:v>
                </c:pt>
                <c:pt idx="18">
                  <c:v>0.15000000000000002</c:v>
                </c:pt>
                <c:pt idx="19">
                  <c:v>9.0000000000000011E-2</c:v>
                </c:pt>
                <c:pt idx="20">
                  <c:v>6.0000000000000005E-2</c:v>
                </c:pt>
                <c:pt idx="21">
                  <c:v>6.0000000000000005E-2</c:v>
                </c:pt>
                <c:pt idx="22">
                  <c:v>6.0000000000000005E-2</c:v>
                </c:pt>
                <c:pt idx="23">
                  <c:v>9.0000000000000011E-2</c:v>
                </c:pt>
                <c:pt idx="24">
                  <c:v>9.0000000000000011E-2</c:v>
                </c:pt>
                <c:pt idx="25">
                  <c:v>0.1</c:v>
                </c:pt>
                <c:pt idx="26">
                  <c:v>8.0000000000000016E-2</c:v>
                </c:pt>
                <c:pt idx="27">
                  <c:v>0.13</c:v>
                </c:pt>
                <c:pt idx="28">
                  <c:v>8.0000000000000016E-2</c:v>
                </c:pt>
                <c:pt idx="29">
                  <c:v>0.05</c:v>
                </c:pt>
                <c:pt idx="30">
                  <c:v>0.12000000000000001</c:v>
                </c:pt>
                <c:pt idx="31">
                  <c:v>8.0000000000000016E-2</c:v>
                </c:pt>
                <c:pt idx="32">
                  <c:v>9.0000000000000011E-2</c:v>
                </c:pt>
                <c:pt idx="33">
                  <c:v>8.0000000000000016E-2</c:v>
                </c:pt>
                <c:pt idx="34">
                  <c:v>8.0000000000000016E-2</c:v>
                </c:pt>
                <c:pt idx="35">
                  <c:v>8.0000000000000016E-2</c:v>
                </c:pt>
                <c:pt idx="36">
                  <c:v>7.0000000000000021E-2</c:v>
                </c:pt>
                <c:pt idx="37">
                  <c:v>7.0000000000000021E-2</c:v>
                </c:pt>
                <c:pt idx="38">
                  <c:v>7.0000000000000021E-2</c:v>
                </c:pt>
                <c:pt idx="39">
                  <c:v>7.0000000000000021E-2</c:v>
                </c:pt>
                <c:pt idx="40">
                  <c:v>7.0000000000000021E-2</c:v>
                </c:pt>
                <c:pt idx="41">
                  <c:v>7.0000000000000021E-2</c:v>
                </c:pt>
                <c:pt idx="42">
                  <c:v>6.0000000000000005E-2</c:v>
                </c:pt>
                <c:pt idx="43">
                  <c:v>6.0000000000000005E-2</c:v>
                </c:pt>
                <c:pt idx="44">
                  <c:v>6.0000000000000005E-2</c:v>
                </c:pt>
                <c:pt idx="45">
                  <c:v>4.0000000000000008E-2</c:v>
                </c:pt>
                <c:pt idx="46">
                  <c:v>4.0000000000000008E-2</c:v>
                </c:pt>
                <c:pt idx="47">
                  <c:v>6.0000000000000005E-2</c:v>
                </c:pt>
                <c:pt idx="48">
                  <c:v>6.0000000000000005E-2</c:v>
                </c:pt>
                <c:pt idx="49">
                  <c:v>6.0000000000000005E-2</c:v>
                </c:pt>
                <c:pt idx="50">
                  <c:v>0.14000000000000001</c:v>
                </c:pt>
                <c:pt idx="51">
                  <c:v>6.0000000000000005E-2</c:v>
                </c:pt>
                <c:pt idx="52">
                  <c:v>6.0000000000000005E-2</c:v>
                </c:pt>
                <c:pt idx="53">
                  <c:v>6.0000000000000005E-2</c:v>
                </c:pt>
                <c:pt idx="54">
                  <c:v>4.0000000000000008E-2</c:v>
                </c:pt>
                <c:pt idx="55">
                  <c:v>4.0000000000000008E-2</c:v>
                </c:pt>
                <c:pt idx="56">
                  <c:v>6.0000000000000005E-2</c:v>
                </c:pt>
                <c:pt idx="57">
                  <c:v>6.0000000000000005E-2</c:v>
                </c:pt>
                <c:pt idx="58">
                  <c:v>3.0000000000000002E-2</c:v>
                </c:pt>
                <c:pt idx="59">
                  <c:v>0.05</c:v>
                </c:pt>
                <c:pt idx="60">
                  <c:v>0.05</c:v>
                </c:pt>
                <c:pt idx="61">
                  <c:v>0.05</c:v>
                </c:pt>
                <c:pt idx="62">
                  <c:v>0.05</c:v>
                </c:pt>
                <c:pt idx="63">
                  <c:v>0.05</c:v>
                </c:pt>
                <c:pt idx="64">
                  <c:v>0.12000000000000001</c:v>
                </c:pt>
                <c:pt idx="65">
                  <c:v>8.0000000000000016E-2</c:v>
                </c:pt>
                <c:pt idx="66">
                  <c:v>0.12000000000000001</c:v>
                </c:pt>
                <c:pt idx="67">
                  <c:v>8.0000000000000016E-2</c:v>
                </c:pt>
                <c:pt idx="68">
                  <c:v>0.12000000000000001</c:v>
                </c:pt>
                <c:pt idx="69">
                  <c:v>8.0000000000000016E-2</c:v>
                </c:pt>
                <c:pt idx="70">
                  <c:v>8.0000000000000016E-2</c:v>
                </c:pt>
                <c:pt idx="71">
                  <c:v>8.0000000000000016E-2</c:v>
                </c:pt>
                <c:pt idx="72">
                  <c:v>3.0000000000000002E-2</c:v>
                </c:pt>
                <c:pt idx="73">
                  <c:v>8.0000000000000016E-2</c:v>
                </c:pt>
                <c:pt idx="74">
                  <c:v>0.05</c:v>
                </c:pt>
                <c:pt idx="75">
                  <c:v>8.0000000000000016E-2</c:v>
                </c:pt>
                <c:pt idx="76">
                  <c:v>3.0000000000000002E-2</c:v>
                </c:pt>
                <c:pt idx="77">
                  <c:v>7.0000000000000021E-2</c:v>
                </c:pt>
                <c:pt idx="78">
                  <c:v>0.05</c:v>
                </c:pt>
                <c:pt idx="79">
                  <c:v>0.05</c:v>
                </c:pt>
                <c:pt idx="80">
                  <c:v>0.11</c:v>
                </c:pt>
                <c:pt idx="81">
                  <c:v>0.05</c:v>
                </c:pt>
                <c:pt idx="82">
                  <c:v>0.05</c:v>
                </c:pt>
                <c:pt idx="83">
                  <c:v>7.0000000000000021E-2</c:v>
                </c:pt>
                <c:pt idx="84">
                  <c:v>7.0000000000000021E-2</c:v>
                </c:pt>
                <c:pt idx="85">
                  <c:v>7.0000000000000021E-2</c:v>
                </c:pt>
                <c:pt idx="86">
                  <c:v>7.0000000000000021E-2</c:v>
                </c:pt>
                <c:pt idx="87">
                  <c:v>0.05</c:v>
                </c:pt>
                <c:pt idx="88">
                  <c:v>7.0000000000000021E-2</c:v>
                </c:pt>
                <c:pt idx="89">
                  <c:v>0.05</c:v>
                </c:pt>
                <c:pt idx="90">
                  <c:v>7.0000000000000021E-2</c:v>
                </c:pt>
                <c:pt idx="91">
                  <c:v>7.0000000000000021E-2</c:v>
                </c:pt>
                <c:pt idx="92">
                  <c:v>0.05</c:v>
                </c:pt>
                <c:pt idx="93">
                  <c:v>0.05</c:v>
                </c:pt>
                <c:pt idx="94">
                  <c:v>0.05</c:v>
                </c:pt>
                <c:pt idx="95">
                  <c:v>7.0000000000000021E-2</c:v>
                </c:pt>
                <c:pt idx="96">
                  <c:v>7.0000000000000021E-2</c:v>
                </c:pt>
                <c:pt idx="97">
                  <c:v>7.0000000000000021E-2</c:v>
                </c:pt>
                <c:pt idx="98">
                  <c:v>4.0000000000000008E-2</c:v>
                </c:pt>
                <c:pt idx="99">
                  <c:v>7.0000000000000021E-2</c:v>
                </c:pt>
                <c:pt idx="100">
                  <c:v>7.0000000000000021E-2</c:v>
                </c:pt>
                <c:pt idx="101">
                  <c:v>4.0000000000000008E-2</c:v>
                </c:pt>
                <c:pt idx="102">
                  <c:v>4.0000000000000008E-2</c:v>
                </c:pt>
                <c:pt idx="103">
                  <c:v>4.0000000000000008E-2</c:v>
                </c:pt>
                <c:pt idx="104">
                  <c:v>4.0000000000000008E-2</c:v>
                </c:pt>
                <c:pt idx="105">
                  <c:v>0.05</c:v>
                </c:pt>
                <c:pt idx="106">
                  <c:v>7.0000000000000021E-2</c:v>
                </c:pt>
                <c:pt idx="107">
                  <c:v>7.0000000000000021E-2</c:v>
                </c:pt>
                <c:pt idx="108">
                  <c:v>7.0000000000000021E-2</c:v>
                </c:pt>
                <c:pt idx="109">
                  <c:v>6.0000000000000005E-2</c:v>
                </c:pt>
                <c:pt idx="110">
                  <c:v>6.0000000000000005E-2</c:v>
                </c:pt>
                <c:pt idx="111">
                  <c:v>4.0000000000000008E-2</c:v>
                </c:pt>
                <c:pt idx="112">
                  <c:v>4.0000000000000008E-2</c:v>
                </c:pt>
                <c:pt idx="113">
                  <c:v>0.05</c:v>
                </c:pt>
                <c:pt idx="114">
                  <c:v>4.0000000000000008E-2</c:v>
                </c:pt>
                <c:pt idx="115">
                  <c:v>9.0000000000000011E-2</c:v>
                </c:pt>
                <c:pt idx="116">
                  <c:v>4.0000000000000008E-2</c:v>
                </c:pt>
                <c:pt idx="117">
                  <c:v>9.0000000000000011E-2</c:v>
                </c:pt>
                <c:pt idx="118">
                  <c:v>9.0000000000000011E-2</c:v>
                </c:pt>
                <c:pt idx="119">
                  <c:v>6.0000000000000005E-2</c:v>
                </c:pt>
                <c:pt idx="120">
                  <c:v>4.0000000000000008E-2</c:v>
                </c:pt>
                <c:pt idx="121">
                  <c:v>0.05</c:v>
                </c:pt>
                <c:pt idx="122">
                  <c:v>2.0000000000000004E-2</c:v>
                </c:pt>
                <c:pt idx="123">
                  <c:v>3.0000000000000002E-2</c:v>
                </c:pt>
                <c:pt idx="124">
                  <c:v>4.0000000000000008E-2</c:v>
                </c:pt>
                <c:pt idx="125">
                  <c:v>8.0000000000000016E-2</c:v>
                </c:pt>
                <c:pt idx="126">
                  <c:v>3.0000000000000002E-2</c:v>
                </c:pt>
                <c:pt idx="127">
                  <c:v>3.0000000000000002E-2</c:v>
                </c:pt>
                <c:pt idx="128">
                  <c:v>2.0000000000000004E-2</c:v>
                </c:pt>
                <c:pt idx="129">
                  <c:v>0.05</c:v>
                </c:pt>
                <c:pt idx="130">
                  <c:v>3.0000000000000002E-2</c:v>
                </c:pt>
                <c:pt idx="131">
                  <c:v>4.0000000000000008E-2</c:v>
                </c:pt>
                <c:pt idx="132">
                  <c:v>3.0000000000000002E-2</c:v>
                </c:pt>
                <c:pt idx="133">
                  <c:v>3.0000000000000002E-2</c:v>
                </c:pt>
                <c:pt idx="134">
                  <c:v>3.0000000000000002E-2</c:v>
                </c:pt>
                <c:pt idx="135">
                  <c:v>3.0000000000000002E-2</c:v>
                </c:pt>
                <c:pt idx="136">
                  <c:v>3.0000000000000002E-2</c:v>
                </c:pt>
                <c:pt idx="137">
                  <c:v>4.0000000000000008E-2</c:v>
                </c:pt>
                <c:pt idx="138">
                  <c:v>3.0000000000000002E-2</c:v>
                </c:pt>
                <c:pt idx="139">
                  <c:v>3.0000000000000002E-2</c:v>
                </c:pt>
                <c:pt idx="140">
                  <c:v>3.0000000000000002E-2</c:v>
                </c:pt>
                <c:pt idx="141">
                  <c:v>4.0000000000000008E-2</c:v>
                </c:pt>
                <c:pt idx="142">
                  <c:v>3.0000000000000002E-2</c:v>
                </c:pt>
                <c:pt idx="143">
                  <c:v>4.0000000000000008E-2</c:v>
                </c:pt>
                <c:pt idx="144">
                  <c:v>2.0000000000000004E-2</c:v>
                </c:pt>
                <c:pt idx="145">
                  <c:v>3.0000000000000002E-2</c:v>
                </c:pt>
                <c:pt idx="146">
                  <c:v>2.0000000000000004E-2</c:v>
                </c:pt>
                <c:pt idx="147">
                  <c:v>4.0000000000000008E-2</c:v>
                </c:pt>
                <c:pt idx="148">
                  <c:v>2.0000000000000004E-2</c:v>
                </c:pt>
                <c:pt idx="149">
                  <c:v>2.0000000000000004E-2</c:v>
                </c:pt>
                <c:pt idx="150">
                  <c:v>3.0000000000000002E-2</c:v>
                </c:pt>
                <c:pt idx="151">
                  <c:v>2.0000000000000004E-2</c:v>
                </c:pt>
                <c:pt idx="152">
                  <c:v>3.0000000000000002E-2</c:v>
                </c:pt>
                <c:pt idx="153">
                  <c:v>2.0000000000000004E-2</c:v>
                </c:pt>
                <c:pt idx="154">
                  <c:v>2.0000000000000004E-2</c:v>
                </c:pt>
                <c:pt idx="155">
                  <c:v>2.0000000000000004E-2</c:v>
                </c:pt>
                <c:pt idx="156">
                  <c:v>1.0000000000000002E-2</c:v>
                </c:pt>
                <c:pt idx="157">
                  <c:v>2.0000000000000004E-2</c:v>
                </c:pt>
                <c:pt idx="158">
                  <c:v>2.0000000000000004E-2</c:v>
                </c:pt>
                <c:pt idx="159">
                  <c:v>2.0000000000000004E-2</c:v>
                </c:pt>
                <c:pt idx="160">
                  <c:v>2.0000000000000004E-2</c:v>
                </c:pt>
                <c:pt idx="161">
                  <c:v>2.0000000000000004E-2</c:v>
                </c:pt>
                <c:pt idx="162">
                  <c:v>4.0000000000000008E-2</c:v>
                </c:pt>
                <c:pt idx="163">
                  <c:v>3.0000000000000002E-2</c:v>
                </c:pt>
                <c:pt idx="164">
                  <c:v>2.0000000000000004E-2</c:v>
                </c:pt>
                <c:pt idx="165">
                  <c:v>4.0000000000000008E-2</c:v>
                </c:pt>
                <c:pt idx="166">
                  <c:v>2.0000000000000004E-2</c:v>
                </c:pt>
                <c:pt idx="167">
                  <c:v>2.0000000000000004E-2</c:v>
                </c:pt>
                <c:pt idx="168">
                  <c:v>4.0000000000000008E-2</c:v>
                </c:pt>
                <c:pt idx="169">
                  <c:v>2.0000000000000004E-2</c:v>
                </c:pt>
                <c:pt idx="170">
                  <c:v>4.0000000000000008E-2</c:v>
                </c:pt>
                <c:pt idx="171">
                  <c:v>2.0000000000000004E-2</c:v>
                </c:pt>
                <c:pt idx="172">
                  <c:v>3.0000000000000002E-2</c:v>
                </c:pt>
                <c:pt idx="173">
                  <c:v>2.0000000000000004E-2</c:v>
                </c:pt>
                <c:pt idx="174">
                  <c:v>3.0000000000000002E-2</c:v>
                </c:pt>
                <c:pt idx="175">
                  <c:v>1.0000000000000002E-2</c:v>
                </c:pt>
                <c:pt idx="176">
                  <c:v>1.0000000000000002E-2</c:v>
                </c:pt>
                <c:pt idx="177">
                  <c:v>2.0000000000000004E-2</c:v>
                </c:pt>
                <c:pt idx="178">
                  <c:v>2.0000000000000004E-2</c:v>
                </c:pt>
                <c:pt idx="179">
                  <c:v>1.0000000000000002E-2</c:v>
                </c:pt>
                <c:pt idx="180">
                  <c:v>2.0000000000000004E-2</c:v>
                </c:pt>
                <c:pt idx="181">
                  <c:v>4.0000000000000008E-2</c:v>
                </c:pt>
                <c:pt idx="182">
                  <c:v>1.0000000000000002E-2</c:v>
                </c:pt>
                <c:pt idx="183">
                  <c:v>1.0000000000000002E-2</c:v>
                </c:pt>
                <c:pt idx="184">
                  <c:v>1.0000000000000002E-2</c:v>
                </c:pt>
                <c:pt idx="185">
                  <c:v>2.0000000000000004E-2</c:v>
                </c:pt>
                <c:pt idx="186">
                  <c:v>1.0000000000000002E-2</c:v>
                </c:pt>
                <c:pt idx="187">
                  <c:v>1.0000000000000002E-2</c:v>
                </c:pt>
                <c:pt idx="188">
                  <c:v>1.0000000000000002E-2</c:v>
                </c:pt>
                <c:pt idx="189">
                  <c:v>1.0000000000000002E-2</c:v>
                </c:pt>
                <c:pt idx="190">
                  <c:v>1.0000000000000002E-2</c:v>
                </c:pt>
                <c:pt idx="191">
                  <c:v>1.0000000000000002E-2</c:v>
                </c:pt>
                <c:pt idx="192">
                  <c:v>2.0000000000000004E-2</c:v>
                </c:pt>
                <c:pt idx="193">
                  <c:v>1.0000000000000002E-2</c:v>
                </c:pt>
                <c:pt idx="194">
                  <c:v>2.0000000000000004E-2</c:v>
                </c:pt>
                <c:pt idx="195">
                  <c:v>1.0000000000000002E-2</c:v>
                </c:pt>
                <c:pt idx="196">
                  <c:v>1.0000000000000002E-2</c:v>
                </c:pt>
                <c:pt idx="197">
                  <c:v>1.0000000000000002E-2</c:v>
                </c:pt>
                <c:pt idx="198">
                  <c:v>1.0000000000000002E-2</c:v>
                </c:pt>
                <c:pt idx="199">
                  <c:v>1.0000000000000002E-2</c:v>
                </c:pt>
                <c:pt idx="200">
                  <c:v>1.0000000000000002E-2</c:v>
                </c:pt>
                <c:pt idx="201">
                  <c:v>1.0000000000000002E-2</c:v>
                </c:pt>
                <c:pt idx="202">
                  <c:v>1.0000000000000002E-2</c:v>
                </c:pt>
                <c:pt idx="203">
                  <c:v>1.0000000000000002E-2</c:v>
                </c:pt>
                <c:pt idx="204">
                  <c:v>0</c:v>
                </c:pt>
                <c:pt idx="205">
                  <c:v>1.0000000000000002E-2</c:v>
                </c:pt>
                <c:pt idx="206">
                  <c:v>1.0000000000000002E-2</c:v>
                </c:pt>
                <c:pt idx="207">
                  <c:v>1.0000000000000002E-2</c:v>
                </c:pt>
                <c:pt idx="208">
                  <c:v>2.0000000000000004E-2</c:v>
                </c:pt>
                <c:pt idx="209">
                  <c:v>2.0000000000000004E-2</c:v>
                </c:pt>
                <c:pt idx="210">
                  <c:v>2.0000000000000004E-2</c:v>
                </c:pt>
                <c:pt idx="211">
                  <c:v>1.0000000000000002E-2</c:v>
                </c:pt>
                <c:pt idx="212">
                  <c:v>1.0000000000000002E-2</c:v>
                </c:pt>
                <c:pt idx="213">
                  <c:v>1.0000000000000002E-2</c:v>
                </c:pt>
                <c:pt idx="214">
                  <c:v>1.0000000000000002E-2</c:v>
                </c:pt>
                <c:pt idx="215">
                  <c:v>1.0000000000000002E-2</c:v>
                </c:pt>
                <c:pt idx="216">
                  <c:v>1.0000000000000002E-2</c:v>
                </c:pt>
                <c:pt idx="217">
                  <c:v>1.0000000000000002E-2</c:v>
                </c:pt>
                <c:pt idx="218">
                  <c:v>0</c:v>
                </c:pt>
                <c:pt idx="219">
                  <c:v>1.0000000000000002E-2</c:v>
                </c:pt>
                <c:pt idx="220">
                  <c:v>1.0000000000000002E-2</c:v>
                </c:pt>
                <c:pt idx="221">
                  <c:v>0</c:v>
                </c:pt>
                <c:pt idx="222">
                  <c:v>1.0000000000000002E-2</c:v>
                </c:pt>
                <c:pt idx="223">
                  <c:v>0</c:v>
                </c:pt>
                <c:pt idx="224">
                  <c:v>0</c:v>
                </c:pt>
                <c:pt idx="225">
                  <c:v>0</c:v>
                </c:pt>
                <c:pt idx="226">
                  <c:v>1.0000000000000002E-2</c:v>
                </c:pt>
                <c:pt idx="227">
                  <c:v>0</c:v>
                </c:pt>
                <c:pt idx="228">
                  <c:v>0</c:v>
                </c:pt>
                <c:pt idx="229">
                  <c:v>0</c:v>
                </c:pt>
                <c:pt idx="230">
                  <c:v>0</c:v>
                </c:pt>
                <c:pt idx="231">
                  <c:v>1.0000000000000002E-2</c:v>
                </c:pt>
                <c:pt idx="232">
                  <c:v>1.0000000000000002E-2</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numCache>
            </c:numRef>
          </c:yVal>
          <c:smooth val="0"/>
          <c:extLst>
            <c:ext xmlns:c16="http://schemas.microsoft.com/office/drawing/2014/chart" uri="{C3380CC4-5D6E-409C-BE32-E72D297353CC}">
              <c16:uniqueId val="{00000000-09C7-4CE7-BBD5-63AD3862BF4F}"/>
            </c:ext>
          </c:extLst>
        </c:ser>
        <c:dLbls>
          <c:showLegendKey val="0"/>
          <c:showVal val="0"/>
          <c:showCatName val="0"/>
          <c:showSerName val="0"/>
          <c:showPercent val="0"/>
          <c:showBubbleSize val="0"/>
        </c:dLbls>
        <c:axId val="87943424"/>
        <c:axId val="87949312"/>
      </c:scatterChart>
      <c:valAx>
        <c:axId val="8794342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949312"/>
        <c:crosses val="autoZero"/>
        <c:crossBetween val="midCat"/>
      </c:valAx>
      <c:valAx>
        <c:axId val="8794931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943424"/>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Velocity (m/s) West</a:t>
            </a:r>
          </a:p>
        </c:rich>
      </c:tx>
      <c:overlay val="0"/>
      <c:spPr>
        <a:noFill/>
        <a:ln>
          <a:noFill/>
        </a:ln>
        <a:effectLst/>
      </c:spPr>
    </c:title>
    <c:autoTitleDeleted val="0"/>
    <c:plotArea>
      <c:layout/>
      <c:scatterChart>
        <c:scatterStyle val="lineMarker"/>
        <c:varyColors val="0"/>
        <c:ser>
          <c:idx val="0"/>
          <c:order val="0"/>
          <c:tx>
            <c:strRef>
              <c:f>Sheet1!$BO$1</c:f>
              <c:strCache>
                <c:ptCount val="1"/>
                <c:pt idx="0">
                  <c:v>Velocity (m/s)</c:v>
                </c:pt>
              </c:strCache>
            </c:strRef>
          </c:tx>
          <c:spPr>
            <a:ln w="25400" cap="rnd">
              <a:noFill/>
              <a:round/>
            </a:ln>
            <a:effectLst/>
          </c:spPr>
          <c:marker>
            <c:symbol val="diamond"/>
            <c:size val="6"/>
            <c:spPr>
              <a:solidFill>
                <a:schemeClr val="lt1"/>
              </a:solidFill>
              <a:ln w="15875">
                <a:solidFill>
                  <a:schemeClr val="accent1"/>
                </a:solidFill>
                <a:round/>
              </a:ln>
              <a:effectLst/>
            </c:spPr>
          </c:marker>
          <c:xVal>
            <c:numRef>
              <c:f>Sheet1!$BN$2:$BN$660</c:f>
              <c:numCache>
                <c:formatCode>General</c:formatCode>
                <c:ptCount val="62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262</c:v>
                </c:pt>
              </c:numCache>
            </c:numRef>
          </c:xVal>
          <c:yVal>
            <c:numRef>
              <c:f>Sheet1!$BO$2:$BO$660</c:f>
              <c:numCache>
                <c:formatCode>General</c:formatCode>
                <c:ptCount val="625"/>
                <c:pt idx="0">
                  <c:v>0.8</c:v>
                </c:pt>
                <c:pt idx="1">
                  <c:v>0.75000000000000011</c:v>
                </c:pt>
                <c:pt idx="2">
                  <c:v>0.56000000000000005</c:v>
                </c:pt>
                <c:pt idx="3">
                  <c:v>0.23</c:v>
                </c:pt>
                <c:pt idx="4">
                  <c:v>0.21000000000000002</c:v>
                </c:pt>
                <c:pt idx="5">
                  <c:v>0.2</c:v>
                </c:pt>
                <c:pt idx="6">
                  <c:v>0.30000000000000004</c:v>
                </c:pt>
                <c:pt idx="7">
                  <c:v>0.19</c:v>
                </c:pt>
                <c:pt idx="8">
                  <c:v>0.18000000000000002</c:v>
                </c:pt>
                <c:pt idx="9">
                  <c:v>0.18000000000000002</c:v>
                </c:pt>
                <c:pt idx="10">
                  <c:v>0.17</c:v>
                </c:pt>
                <c:pt idx="11">
                  <c:v>0.27</c:v>
                </c:pt>
                <c:pt idx="12">
                  <c:v>0.27</c:v>
                </c:pt>
                <c:pt idx="13">
                  <c:v>0.27</c:v>
                </c:pt>
                <c:pt idx="14">
                  <c:v>0.19</c:v>
                </c:pt>
                <c:pt idx="15">
                  <c:v>0.17</c:v>
                </c:pt>
                <c:pt idx="16">
                  <c:v>0.19</c:v>
                </c:pt>
                <c:pt idx="17">
                  <c:v>0.25</c:v>
                </c:pt>
                <c:pt idx="18">
                  <c:v>0.25</c:v>
                </c:pt>
                <c:pt idx="19">
                  <c:v>0.25</c:v>
                </c:pt>
                <c:pt idx="20">
                  <c:v>0.24000000000000002</c:v>
                </c:pt>
                <c:pt idx="21">
                  <c:v>0.24000000000000002</c:v>
                </c:pt>
                <c:pt idx="22">
                  <c:v>0.18000000000000002</c:v>
                </c:pt>
                <c:pt idx="23">
                  <c:v>0.15000000000000002</c:v>
                </c:pt>
                <c:pt idx="24">
                  <c:v>0.15000000000000002</c:v>
                </c:pt>
                <c:pt idx="25">
                  <c:v>0.17</c:v>
                </c:pt>
                <c:pt idx="26">
                  <c:v>0.15000000000000002</c:v>
                </c:pt>
                <c:pt idx="27">
                  <c:v>0.17</c:v>
                </c:pt>
                <c:pt idx="28">
                  <c:v>0.15000000000000002</c:v>
                </c:pt>
                <c:pt idx="29">
                  <c:v>0.22</c:v>
                </c:pt>
                <c:pt idx="30">
                  <c:v>0.22</c:v>
                </c:pt>
                <c:pt idx="31">
                  <c:v>0.14000000000000001</c:v>
                </c:pt>
                <c:pt idx="32">
                  <c:v>0.14000000000000001</c:v>
                </c:pt>
                <c:pt idx="33">
                  <c:v>0.14000000000000001</c:v>
                </c:pt>
                <c:pt idx="34">
                  <c:v>0.21000000000000002</c:v>
                </c:pt>
                <c:pt idx="35">
                  <c:v>0.13</c:v>
                </c:pt>
                <c:pt idx="36">
                  <c:v>0.21000000000000002</c:v>
                </c:pt>
                <c:pt idx="37">
                  <c:v>0.13</c:v>
                </c:pt>
                <c:pt idx="38">
                  <c:v>0.13</c:v>
                </c:pt>
                <c:pt idx="39">
                  <c:v>0.13</c:v>
                </c:pt>
                <c:pt idx="40">
                  <c:v>0.13</c:v>
                </c:pt>
                <c:pt idx="41">
                  <c:v>0.12000000000000001</c:v>
                </c:pt>
                <c:pt idx="42">
                  <c:v>0.12000000000000001</c:v>
                </c:pt>
                <c:pt idx="43">
                  <c:v>0.18000000000000002</c:v>
                </c:pt>
                <c:pt idx="44">
                  <c:v>0.12000000000000001</c:v>
                </c:pt>
                <c:pt idx="45">
                  <c:v>0.18000000000000002</c:v>
                </c:pt>
                <c:pt idx="46">
                  <c:v>0.18000000000000002</c:v>
                </c:pt>
                <c:pt idx="47">
                  <c:v>0.27</c:v>
                </c:pt>
                <c:pt idx="48">
                  <c:v>0.27</c:v>
                </c:pt>
                <c:pt idx="49">
                  <c:v>0.27</c:v>
                </c:pt>
                <c:pt idx="50">
                  <c:v>0.18000000000000002</c:v>
                </c:pt>
                <c:pt idx="51">
                  <c:v>0.27</c:v>
                </c:pt>
                <c:pt idx="52">
                  <c:v>0.27</c:v>
                </c:pt>
                <c:pt idx="53">
                  <c:v>0.17</c:v>
                </c:pt>
                <c:pt idx="54">
                  <c:v>0.27</c:v>
                </c:pt>
                <c:pt idx="55">
                  <c:v>0.11</c:v>
                </c:pt>
                <c:pt idx="56">
                  <c:v>0.26</c:v>
                </c:pt>
                <c:pt idx="57">
                  <c:v>0.11</c:v>
                </c:pt>
                <c:pt idx="58">
                  <c:v>0.26</c:v>
                </c:pt>
                <c:pt idx="59">
                  <c:v>0.26</c:v>
                </c:pt>
                <c:pt idx="60">
                  <c:v>0.26</c:v>
                </c:pt>
                <c:pt idx="61">
                  <c:v>0.11</c:v>
                </c:pt>
                <c:pt idx="62">
                  <c:v>0.26</c:v>
                </c:pt>
                <c:pt idx="63">
                  <c:v>0.26</c:v>
                </c:pt>
                <c:pt idx="64">
                  <c:v>0.26</c:v>
                </c:pt>
                <c:pt idx="65">
                  <c:v>0.26</c:v>
                </c:pt>
                <c:pt idx="66">
                  <c:v>0.26</c:v>
                </c:pt>
                <c:pt idx="67">
                  <c:v>0.17</c:v>
                </c:pt>
                <c:pt idx="68">
                  <c:v>0.26</c:v>
                </c:pt>
                <c:pt idx="69">
                  <c:v>0.26</c:v>
                </c:pt>
                <c:pt idx="70">
                  <c:v>0.26</c:v>
                </c:pt>
                <c:pt idx="71">
                  <c:v>0.26</c:v>
                </c:pt>
                <c:pt idx="72">
                  <c:v>0.26</c:v>
                </c:pt>
                <c:pt idx="73">
                  <c:v>0.17</c:v>
                </c:pt>
                <c:pt idx="74">
                  <c:v>0.26</c:v>
                </c:pt>
                <c:pt idx="75">
                  <c:v>0.16</c:v>
                </c:pt>
                <c:pt idx="76">
                  <c:v>0.16</c:v>
                </c:pt>
                <c:pt idx="77">
                  <c:v>0.15000000000000002</c:v>
                </c:pt>
                <c:pt idx="78">
                  <c:v>0.15000000000000002</c:v>
                </c:pt>
                <c:pt idx="79">
                  <c:v>0.24000000000000002</c:v>
                </c:pt>
                <c:pt idx="80">
                  <c:v>0.15000000000000002</c:v>
                </c:pt>
                <c:pt idx="81">
                  <c:v>0.15000000000000002</c:v>
                </c:pt>
                <c:pt idx="82">
                  <c:v>0.15000000000000002</c:v>
                </c:pt>
                <c:pt idx="83">
                  <c:v>0.22</c:v>
                </c:pt>
                <c:pt idx="84">
                  <c:v>0.22</c:v>
                </c:pt>
                <c:pt idx="85">
                  <c:v>0.22</c:v>
                </c:pt>
                <c:pt idx="86">
                  <c:v>0.14000000000000001</c:v>
                </c:pt>
                <c:pt idx="87">
                  <c:v>0.13</c:v>
                </c:pt>
                <c:pt idx="88">
                  <c:v>0.13</c:v>
                </c:pt>
                <c:pt idx="89">
                  <c:v>0.13</c:v>
                </c:pt>
                <c:pt idx="90">
                  <c:v>0.13</c:v>
                </c:pt>
                <c:pt idx="91">
                  <c:v>0.13</c:v>
                </c:pt>
                <c:pt idx="92">
                  <c:v>8.0000000000000016E-2</c:v>
                </c:pt>
                <c:pt idx="93">
                  <c:v>0.13</c:v>
                </c:pt>
                <c:pt idx="94">
                  <c:v>0.13</c:v>
                </c:pt>
                <c:pt idx="95">
                  <c:v>0.12000000000000001</c:v>
                </c:pt>
                <c:pt idx="96">
                  <c:v>0.12000000000000001</c:v>
                </c:pt>
                <c:pt idx="97">
                  <c:v>0.12000000000000001</c:v>
                </c:pt>
                <c:pt idx="98">
                  <c:v>0.19</c:v>
                </c:pt>
                <c:pt idx="99">
                  <c:v>0.12000000000000001</c:v>
                </c:pt>
                <c:pt idx="100">
                  <c:v>7.0000000000000021E-2</c:v>
                </c:pt>
                <c:pt idx="101">
                  <c:v>0.11</c:v>
                </c:pt>
                <c:pt idx="102">
                  <c:v>0.1</c:v>
                </c:pt>
                <c:pt idx="103">
                  <c:v>0.1</c:v>
                </c:pt>
                <c:pt idx="104">
                  <c:v>0.1</c:v>
                </c:pt>
                <c:pt idx="105">
                  <c:v>0.1</c:v>
                </c:pt>
                <c:pt idx="106">
                  <c:v>4.0000000000000008E-2</c:v>
                </c:pt>
                <c:pt idx="107">
                  <c:v>0.1</c:v>
                </c:pt>
                <c:pt idx="108">
                  <c:v>6.0000000000000005E-2</c:v>
                </c:pt>
                <c:pt idx="109">
                  <c:v>9.0000000000000011E-2</c:v>
                </c:pt>
                <c:pt idx="110">
                  <c:v>0.12000000000000001</c:v>
                </c:pt>
                <c:pt idx="111">
                  <c:v>0.12000000000000001</c:v>
                </c:pt>
                <c:pt idx="112">
                  <c:v>0.12000000000000001</c:v>
                </c:pt>
                <c:pt idx="113">
                  <c:v>9.0000000000000011E-2</c:v>
                </c:pt>
                <c:pt idx="114">
                  <c:v>9.0000000000000011E-2</c:v>
                </c:pt>
                <c:pt idx="115">
                  <c:v>9.0000000000000011E-2</c:v>
                </c:pt>
                <c:pt idx="116">
                  <c:v>9.0000000000000011E-2</c:v>
                </c:pt>
                <c:pt idx="117">
                  <c:v>9.0000000000000011E-2</c:v>
                </c:pt>
                <c:pt idx="118">
                  <c:v>4.0000000000000008E-2</c:v>
                </c:pt>
                <c:pt idx="119">
                  <c:v>9.0000000000000011E-2</c:v>
                </c:pt>
                <c:pt idx="120">
                  <c:v>9.0000000000000011E-2</c:v>
                </c:pt>
                <c:pt idx="121">
                  <c:v>9.0000000000000011E-2</c:v>
                </c:pt>
                <c:pt idx="122">
                  <c:v>9.0000000000000011E-2</c:v>
                </c:pt>
                <c:pt idx="123">
                  <c:v>6.0000000000000005E-2</c:v>
                </c:pt>
                <c:pt idx="124">
                  <c:v>9.0000000000000011E-2</c:v>
                </c:pt>
                <c:pt idx="125">
                  <c:v>9.0000000000000011E-2</c:v>
                </c:pt>
                <c:pt idx="126">
                  <c:v>0.05</c:v>
                </c:pt>
                <c:pt idx="127">
                  <c:v>8.0000000000000016E-2</c:v>
                </c:pt>
                <c:pt idx="128">
                  <c:v>0.1</c:v>
                </c:pt>
                <c:pt idx="129">
                  <c:v>0.1</c:v>
                </c:pt>
                <c:pt idx="130">
                  <c:v>8.0000000000000016E-2</c:v>
                </c:pt>
                <c:pt idx="131">
                  <c:v>0.1</c:v>
                </c:pt>
                <c:pt idx="132">
                  <c:v>8.0000000000000016E-2</c:v>
                </c:pt>
                <c:pt idx="133">
                  <c:v>8.0000000000000016E-2</c:v>
                </c:pt>
                <c:pt idx="134">
                  <c:v>8.0000000000000016E-2</c:v>
                </c:pt>
                <c:pt idx="135">
                  <c:v>0.05</c:v>
                </c:pt>
                <c:pt idx="136">
                  <c:v>0.05</c:v>
                </c:pt>
                <c:pt idx="137">
                  <c:v>3.0000000000000002E-2</c:v>
                </c:pt>
                <c:pt idx="138">
                  <c:v>4.0000000000000008E-2</c:v>
                </c:pt>
                <c:pt idx="139">
                  <c:v>4.0000000000000008E-2</c:v>
                </c:pt>
                <c:pt idx="140">
                  <c:v>7.0000000000000021E-2</c:v>
                </c:pt>
                <c:pt idx="141">
                  <c:v>9.0000000000000011E-2</c:v>
                </c:pt>
                <c:pt idx="142">
                  <c:v>9.0000000000000011E-2</c:v>
                </c:pt>
                <c:pt idx="143">
                  <c:v>9.0000000000000011E-2</c:v>
                </c:pt>
                <c:pt idx="144">
                  <c:v>4.0000000000000008E-2</c:v>
                </c:pt>
                <c:pt idx="145">
                  <c:v>8.0000000000000016E-2</c:v>
                </c:pt>
                <c:pt idx="146">
                  <c:v>6.0000000000000005E-2</c:v>
                </c:pt>
                <c:pt idx="147">
                  <c:v>6.0000000000000005E-2</c:v>
                </c:pt>
                <c:pt idx="148">
                  <c:v>6.0000000000000005E-2</c:v>
                </c:pt>
                <c:pt idx="149">
                  <c:v>6.0000000000000005E-2</c:v>
                </c:pt>
                <c:pt idx="150">
                  <c:v>6.0000000000000005E-2</c:v>
                </c:pt>
                <c:pt idx="151">
                  <c:v>4.0000000000000008E-2</c:v>
                </c:pt>
                <c:pt idx="152">
                  <c:v>4.0000000000000008E-2</c:v>
                </c:pt>
                <c:pt idx="153">
                  <c:v>6.0000000000000005E-2</c:v>
                </c:pt>
                <c:pt idx="154">
                  <c:v>6.0000000000000005E-2</c:v>
                </c:pt>
                <c:pt idx="155">
                  <c:v>6.0000000000000005E-2</c:v>
                </c:pt>
                <c:pt idx="156">
                  <c:v>6.0000000000000005E-2</c:v>
                </c:pt>
                <c:pt idx="157">
                  <c:v>9.0000000000000011E-2</c:v>
                </c:pt>
                <c:pt idx="158">
                  <c:v>6.0000000000000005E-2</c:v>
                </c:pt>
                <c:pt idx="159">
                  <c:v>9.0000000000000011E-2</c:v>
                </c:pt>
                <c:pt idx="160">
                  <c:v>4.0000000000000008E-2</c:v>
                </c:pt>
                <c:pt idx="161">
                  <c:v>9.0000000000000011E-2</c:v>
                </c:pt>
                <c:pt idx="162">
                  <c:v>4.0000000000000008E-2</c:v>
                </c:pt>
                <c:pt idx="163">
                  <c:v>4.0000000000000008E-2</c:v>
                </c:pt>
                <c:pt idx="164">
                  <c:v>6.0000000000000005E-2</c:v>
                </c:pt>
                <c:pt idx="165">
                  <c:v>7.0000000000000021E-2</c:v>
                </c:pt>
                <c:pt idx="166">
                  <c:v>7.0000000000000021E-2</c:v>
                </c:pt>
                <c:pt idx="167">
                  <c:v>7.0000000000000021E-2</c:v>
                </c:pt>
                <c:pt idx="168">
                  <c:v>7.0000000000000021E-2</c:v>
                </c:pt>
                <c:pt idx="169">
                  <c:v>0.05</c:v>
                </c:pt>
                <c:pt idx="170">
                  <c:v>7.0000000000000021E-2</c:v>
                </c:pt>
                <c:pt idx="171">
                  <c:v>7.0000000000000021E-2</c:v>
                </c:pt>
                <c:pt idx="172">
                  <c:v>3.0000000000000002E-2</c:v>
                </c:pt>
                <c:pt idx="173">
                  <c:v>3.0000000000000002E-2</c:v>
                </c:pt>
                <c:pt idx="174">
                  <c:v>3.0000000000000002E-2</c:v>
                </c:pt>
                <c:pt idx="175">
                  <c:v>2.0000000000000004E-2</c:v>
                </c:pt>
                <c:pt idx="176">
                  <c:v>0.05</c:v>
                </c:pt>
                <c:pt idx="177">
                  <c:v>0.05</c:v>
                </c:pt>
                <c:pt idx="178">
                  <c:v>0.05</c:v>
                </c:pt>
                <c:pt idx="179">
                  <c:v>0.05</c:v>
                </c:pt>
                <c:pt idx="180">
                  <c:v>3.0000000000000002E-2</c:v>
                </c:pt>
                <c:pt idx="181">
                  <c:v>0.05</c:v>
                </c:pt>
                <c:pt idx="182">
                  <c:v>6.0000000000000005E-2</c:v>
                </c:pt>
                <c:pt idx="183">
                  <c:v>7.0000000000000021E-2</c:v>
                </c:pt>
                <c:pt idx="184">
                  <c:v>6.0000000000000005E-2</c:v>
                </c:pt>
                <c:pt idx="185">
                  <c:v>7.0000000000000021E-2</c:v>
                </c:pt>
                <c:pt idx="186">
                  <c:v>7.0000000000000021E-2</c:v>
                </c:pt>
                <c:pt idx="187">
                  <c:v>4.0000000000000008E-2</c:v>
                </c:pt>
                <c:pt idx="188">
                  <c:v>3.0000000000000002E-2</c:v>
                </c:pt>
                <c:pt idx="189">
                  <c:v>6.0000000000000005E-2</c:v>
                </c:pt>
                <c:pt idx="190">
                  <c:v>0.05</c:v>
                </c:pt>
                <c:pt idx="191">
                  <c:v>0.05</c:v>
                </c:pt>
                <c:pt idx="192">
                  <c:v>6.0000000000000005E-2</c:v>
                </c:pt>
                <c:pt idx="193">
                  <c:v>3.0000000000000002E-2</c:v>
                </c:pt>
                <c:pt idx="194">
                  <c:v>2.0000000000000004E-2</c:v>
                </c:pt>
                <c:pt idx="195">
                  <c:v>3.0000000000000002E-2</c:v>
                </c:pt>
                <c:pt idx="196">
                  <c:v>3.0000000000000002E-2</c:v>
                </c:pt>
                <c:pt idx="197">
                  <c:v>3.0000000000000002E-2</c:v>
                </c:pt>
                <c:pt idx="198">
                  <c:v>2.0000000000000004E-2</c:v>
                </c:pt>
                <c:pt idx="199">
                  <c:v>3.0000000000000002E-2</c:v>
                </c:pt>
                <c:pt idx="200">
                  <c:v>3.0000000000000002E-2</c:v>
                </c:pt>
                <c:pt idx="201">
                  <c:v>2.0000000000000004E-2</c:v>
                </c:pt>
                <c:pt idx="202">
                  <c:v>3.0000000000000002E-2</c:v>
                </c:pt>
                <c:pt idx="203">
                  <c:v>2.0000000000000004E-2</c:v>
                </c:pt>
                <c:pt idx="204">
                  <c:v>1.0000000000000002E-2</c:v>
                </c:pt>
                <c:pt idx="205">
                  <c:v>4.0000000000000008E-2</c:v>
                </c:pt>
                <c:pt idx="206">
                  <c:v>2.0000000000000004E-2</c:v>
                </c:pt>
                <c:pt idx="207">
                  <c:v>2.0000000000000004E-2</c:v>
                </c:pt>
                <c:pt idx="208">
                  <c:v>3.0000000000000002E-2</c:v>
                </c:pt>
                <c:pt idx="209">
                  <c:v>2.0000000000000004E-2</c:v>
                </c:pt>
                <c:pt idx="210">
                  <c:v>1.0000000000000002E-2</c:v>
                </c:pt>
                <c:pt idx="211">
                  <c:v>1.0000000000000002E-2</c:v>
                </c:pt>
                <c:pt idx="212">
                  <c:v>1.0000000000000002E-2</c:v>
                </c:pt>
                <c:pt idx="213">
                  <c:v>1.0000000000000002E-2</c:v>
                </c:pt>
                <c:pt idx="214">
                  <c:v>2.0000000000000004E-2</c:v>
                </c:pt>
                <c:pt idx="215">
                  <c:v>1.0000000000000002E-2</c:v>
                </c:pt>
                <c:pt idx="216">
                  <c:v>1.0000000000000002E-2</c:v>
                </c:pt>
                <c:pt idx="217">
                  <c:v>1.0000000000000002E-2</c:v>
                </c:pt>
                <c:pt idx="218">
                  <c:v>1.0000000000000002E-2</c:v>
                </c:pt>
                <c:pt idx="219">
                  <c:v>1.0000000000000002E-2</c:v>
                </c:pt>
                <c:pt idx="220">
                  <c:v>1.0000000000000002E-2</c:v>
                </c:pt>
                <c:pt idx="221">
                  <c:v>1.0000000000000002E-2</c:v>
                </c:pt>
                <c:pt idx="222">
                  <c:v>1.0000000000000002E-2</c:v>
                </c:pt>
                <c:pt idx="223">
                  <c:v>1.0000000000000002E-2</c:v>
                </c:pt>
                <c:pt idx="224">
                  <c:v>1.0000000000000002E-2</c:v>
                </c:pt>
                <c:pt idx="225">
                  <c:v>1.0000000000000002E-2</c:v>
                </c:pt>
                <c:pt idx="226">
                  <c:v>1.0000000000000002E-2</c:v>
                </c:pt>
                <c:pt idx="227">
                  <c:v>1.0000000000000002E-2</c:v>
                </c:pt>
                <c:pt idx="228">
                  <c:v>0</c:v>
                </c:pt>
                <c:pt idx="229">
                  <c:v>0</c:v>
                </c:pt>
                <c:pt idx="230">
                  <c:v>0</c:v>
                </c:pt>
                <c:pt idx="231">
                  <c:v>0</c:v>
                </c:pt>
                <c:pt idx="232">
                  <c:v>0</c:v>
                </c:pt>
                <c:pt idx="233">
                  <c:v>0</c:v>
                </c:pt>
                <c:pt idx="234">
                  <c:v>0</c:v>
                </c:pt>
                <c:pt idx="235">
                  <c:v>0</c:v>
                </c:pt>
                <c:pt idx="236">
                  <c:v>0</c:v>
                </c:pt>
                <c:pt idx="237">
                  <c:v>0</c:v>
                </c:pt>
                <c:pt idx="238">
                  <c:v>0</c:v>
                </c:pt>
                <c:pt idx="239">
                  <c:v>1.0000000000000002E-2</c:v>
                </c:pt>
                <c:pt idx="240">
                  <c:v>0</c:v>
                </c:pt>
              </c:numCache>
            </c:numRef>
          </c:yVal>
          <c:smooth val="0"/>
          <c:extLst>
            <c:ext xmlns:c16="http://schemas.microsoft.com/office/drawing/2014/chart" uri="{C3380CC4-5D6E-409C-BE32-E72D297353CC}">
              <c16:uniqueId val="{00000000-3887-4814-8D96-940E68A0DEFB}"/>
            </c:ext>
          </c:extLst>
        </c:ser>
        <c:dLbls>
          <c:showLegendKey val="0"/>
          <c:showVal val="0"/>
          <c:showCatName val="0"/>
          <c:showSerName val="0"/>
          <c:showPercent val="0"/>
          <c:showBubbleSize val="0"/>
        </c:dLbls>
        <c:axId val="87998464"/>
        <c:axId val="88000000"/>
      </c:scatterChart>
      <c:valAx>
        <c:axId val="8799846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8000000"/>
        <c:crosses val="autoZero"/>
        <c:crossBetween val="midCat"/>
      </c:valAx>
      <c:valAx>
        <c:axId val="8800000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7998464"/>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Velocity (m/s) East</a:t>
            </a:r>
          </a:p>
        </c:rich>
      </c:tx>
      <c:overlay val="0"/>
      <c:spPr>
        <a:noFill/>
        <a:ln>
          <a:noFill/>
        </a:ln>
        <a:effectLst/>
      </c:spPr>
    </c:title>
    <c:autoTitleDeleted val="0"/>
    <c:plotArea>
      <c:layout/>
      <c:scatterChart>
        <c:scatterStyle val="lineMarker"/>
        <c:varyColors val="0"/>
        <c:ser>
          <c:idx val="0"/>
          <c:order val="0"/>
          <c:tx>
            <c:strRef>
              <c:f>Sheet1!$BR$1</c:f>
              <c:strCache>
                <c:ptCount val="1"/>
                <c:pt idx="0">
                  <c:v>Velocity (m/s)</c:v>
                </c:pt>
              </c:strCache>
            </c:strRef>
          </c:tx>
          <c:spPr>
            <a:ln w="25400" cap="rnd">
              <a:noFill/>
              <a:round/>
            </a:ln>
            <a:effectLst/>
          </c:spPr>
          <c:marker>
            <c:symbol val="diamond"/>
            <c:size val="6"/>
            <c:spPr>
              <a:solidFill>
                <a:schemeClr val="lt1"/>
              </a:solidFill>
              <a:ln w="15875">
                <a:solidFill>
                  <a:schemeClr val="accent1"/>
                </a:solidFill>
                <a:round/>
              </a:ln>
              <a:effectLst/>
            </c:spPr>
          </c:marker>
          <c:xVal>
            <c:numRef>
              <c:f>Sheet1!$BQ$2:$BQ$660</c:f>
              <c:numCache>
                <c:formatCode>General</c:formatCode>
                <c:ptCount val="62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262</c:v>
                </c:pt>
                <c:pt idx="261">
                  <c:v>263</c:v>
                </c:pt>
              </c:numCache>
            </c:numRef>
          </c:xVal>
          <c:yVal>
            <c:numRef>
              <c:f>Sheet1!$BR$2:$BR$660</c:f>
              <c:numCache>
                <c:formatCode>General</c:formatCode>
                <c:ptCount val="625"/>
                <c:pt idx="0">
                  <c:v>0</c:v>
                </c:pt>
                <c:pt idx="1">
                  <c:v>0</c:v>
                </c:pt>
                <c:pt idx="2">
                  <c:v>0</c:v>
                </c:pt>
                <c:pt idx="3">
                  <c:v>3.0000000000000002E-2</c:v>
                </c:pt>
                <c:pt idx="4">
                  <c:v>3.0000000000000002E-2</c:v>
                </c:pt>
                <c:pt idx="5">
                  <c:v>3.0000000000000002E-2</c:v>
                </c:pt>
                <c:pt idx="6">
                  <c:v>3.0000000000000002E-2</c:v>
                </c:pt>
                <c:pt idx="7">
                  <c:v>4.0000000000000008E-2</c:v>
                </c:pt>
                <c:pt idx="8">
                  <c:v>4.0000000000000008E-2</c:v>
                </c:pt>
                <c:pt idx="9">
                  <c:v>4.0000000000000008E-2</c:v>
                </c:pt>
                <c:pt idx="10">
                  <c:v>4.0000000000000008E-2</c:v>
                </c:pt>
                <c:pt idx="11">
                  <c:v>4.0000000000000008E-2</c:v>
                </c:pt>
                <c:pt idx="12">
                  <c:v>4.0000000000000008E-2</c:v>
                </c:pt>
                <c:pt idx="13">
                  <c:v>4.0000000000000008E-2</c:v>
                </c:pt>
                <c:pt idx="14">
                  <c:v>0.05</c:v>
                </c:pt>
                <c:pt idx="15">
                  <c:v>0.05</c:v>
                </c:pt>
                <c:pt idx="16">
                  <c:v>0.05</c:v>
                </c:pt>
                <c:pt idx="17">
                  <c:v>0.05</c:v>
                </c:pt>
                <c:pt idx="18">
                  <c:v>0.05</c:v>
                </c:pt>
                <c:pt idx="19">
                  <c:v>0.05</c:v>
                </c:pt>
                <c:pt idx="20">
                  <c:v>0.05</c:v>
                </c:pt>
                <c:pt idx="21">
                  <c:v>6.0000000000000005E-2</c:v>
                </c:pt>
                <c:pt idx="22">
                  <c:v>6.0000000000000005E-2</c:v>
                </c:pt>
                <c:pt idx="23">
                  <c:v>6.0000000000000005E-2</c:v>
                </c:pt>
                <c:pt idx="24">
                  <c:v>6.0000000000000005E-2</c:v>
                </c:pt>
                <c:pt idx="25">
                  <c:v>7.0000000000000021E-2</c:v>
                </c:pt>
                <c:pt idx="26">
                  <c:v>7.0000000000000021E-2</c:v>
                </c:pt>
                <c:pt idx="27">
                  <c:v>7.0000000000000021E-2</c:v>
                </c:pt>
                <c:pt idx="28">
                  <c:v>7.0000000000000021E-2</c:v>
                </c:pt>
                <c:pt idx="29">
                  <c:v>7.0000000000000021E-2</c:v>
                </c:pt>
                <c:pt idx="30">
                  <c:v>7.0000000000000021E-2</c:v>
                </c:pt>
                <c:pt idx="31">
                  <c:v>7.0000000000000021E-2</c:v>
                </c:pt>
                <c:pt idx="32">
                  <c:v>8.0000000000000016E-2</c:v>
                </c:pt>
                <c:pt idx="33">
                  <c:v>8.0000000000000016E-2</c:v>
                </c:pt>
                <c:pt idx="34">
                  <c:v>8.0000000000000016E-2</c:v>
                </c:pt>
                <c:pt idx="35">
                  <c:v>8.0000000000000016E-2</c:v>
                </c:pt>
                <c:pt idx="36">
                  <c:v>8.0000000000000016E-2</c:v>
                </c:pt>
                <c:pt idx="37">
                  <c:v>8.0000000000000016E-2</c:v>
                </c:pt>
                <c:pt idx="38">
                  <c:v>8.0000000000000016E-2</c:v>
                </c:pt>
                <c:pt idx="39">
                  <c:v>8.0000000000000016E-2</c:v>
                </c:pt>
                <c:pt idx="40">
                  <c:v>9.0000000000000011E-2</c:v>
                </c:pt>
                <c:pt idx="41">
                  <c:v>9.0000000000000011E-2</c:v>
                </c:pt>
                <c:pt idx="42">
                  <c:v>0.1</c:v>
                </c:pt>
                <c:pt idx="43">
                  <c:v>0.1</c:v>
                </c:pt>
                <c:pt idx="44">
                  <c:v>0.1</c:v>
                </c:pt>
                <c:pt idx="45">
                  <c:v>0.11</c:v>
                </c:pt>
                <c:pt idx="46">
                  <c:v>0.11</c:v>
                </c:pt>
                <c:pt idx="47">
                  <c:v>0.11</c:v>
                </c:pt>
                <c:pt idx="48">
                  <c:v>0.11</c:v>
                </c:pt>
                <c:pt idx="49">
                  <c:v>0.11</c:v>
                </c:pt>
                <c:pt idx="50">
                  <c:v>0.12000000000000001</c:v>
                </c:pt>
                <c:pt idx="51">
                  <c:v>0.12000000000000001</c:v>
                </c:pt>
                <c:pt idx="52">
                  <c:v>0.12000000000000001</c:v>
                </c:pt>
                <c:pt idx="53">
                  <c:v>0.12000000000000001</c:v>
                </c:pt>
                <c:pt idx="54">
                  <c:v>0.12000000000000001</c:v>
                </c:pt>
                <c:pt idx="55">
                  <c:v>0.13</c:v>
                </c:pt>
                <c:pt idx="56">
                  <c:v>0.13</c:v>
                </c:pt>
                <c:pt idx="57">
                  <c:v>0.13</c:v>
                </c:pt>
                <c:pt idx="58">
                  <c:v>0.14000000000000001</c:v>
                </c:pt>
                <c:pt idx="59">
                  <c:v>0.14000000000000001</c:v>
                </c:pt>
                <c:pt idx="60">
                  <c:v>0.14000000000000001</c:v>
                </c:pt>
                <c:pt idx="61">
                  <c:v>0.14000000000000001</c:v>
                </c:pt>
                <c:pt idx="62">
                  <c:v>0.15000000000000002</c:v>
                </c:pt>
                <c:pt idx="63">
                  <c:v>0.15000000000000002</c:v>
                </c:pt>
                <c:pt idx="64">
                  <c:v>0.15000000000000002</c:v>
                </c:pt>
                <c:pt idx="65">
                  <c:v>0.15000000000000002</c:v>
                </c:pt>
                <c:pt idx="66">
                  <c:v>0.15000000000000002</c:v>
                </c:pt>
                <c:pt idx="67">
                  <c:v>0.15000000000000002</c:v>
                </c:pt>
                <c:pt idx="68">
                  <c:v>0.15000000000000002</c:v>
                </c:pt>
                <c:pt idx="69">
                  <c:v>0.15000000000000002</c:v>
                </c:pt>
                <c:pt idx="70">
                  <c:v>0.15000000000000002</c:v>
                </c:pt>
                <c:pt idx="71">
                  <c:v>0.16</c:v>
                </c:pt>
                <c:pt idx="72">
                  <c:v>0.16</c:v>
                </c:pt>
                <c:pt idx="73">
                  <c:v>0.17</c:v>
                </c:pt>
                <c:pt idx="74">
                  <c:v>0.17</c:v>
                </c:pt>
                <c:pt idx="75">
                  <c:v>0.17</c:v>
                </c:pt>
                <c:pt idx="76">
                  <c:v>0.17</c:v>
                </c:pt>
                <c:pt idx="77">
                  <c:v>0.17</c:v>
                </c:pt>
                <c:pt idx="78">
                  <c:v>0.18000000000000002</c:v>
                </c:pt>
                <c:pt idx="79">
                  <c:v>0.18000000000000002</c:v>
                </c:pt>
                <c:pt idx="80">
                  <c:v>0.18000000000000002</c:v>
                </c:pt>
                <c:pt idx="81">
                  <c:v>0.19</c:v>
                </c:pt>
                <c:pt idx="82">
                  <c:v>0.19</c:v>
                </c:pt>
                <c:pt idx="83">
                  <c:v>0.2</c:v>
                </c:pt>
                <c:pt idx="84">
                  <c:v>0.2</c:v>
                </c:pt>
                <c:pt idx="85">
                  <c:v>0.21000000000000002</c:v>
                </c:pt>
                <c:pt idx="86">
                  <c:v>0.21000000000000002</c:v>
                </c:pt>
                <c:pt idx="87">
                  <c:v>0.21000000000000002</c:v>
                </c:pt>
                <c:pt idx="88">
                  <c:v>0.21000000000000002</c:v>
                </c:pt>
                <c:pt idx="89">
                  <c:v>0.21000000000000002</c:v>
                </c:pt>
                <c:pt idx="90">
                  <c:v>0.22</c:v>
                </c:pt>
                <c:pt idx="91">
                  <c:v>0.22</c:v>
                </c:pt>
                <c:pt idx="92">
                  <c:v>0.23</c:v>
                </c:pt>
                <c:pt idx="93">
                  <c:v>0.23</c:v>
                </c:pt>
                <c:pt idx="94">
                  <c:v>0.23</c:v>
                </c:pt>
                <c:pt idx="95">
                  <c:v>0.23</c:v>
                </c:pt>
                <c:pt idx="96">
                  <c:v>0.24000000000000002</c:v>
                </c:pt>
                <c:pt idx="97">
                  <c:v>0.24000000000000002</c:v>
                </c:pt>
                <c:pt idx="98">
                  <c:v>0.24000000000000002</c:v>
                </c:pt>
                <c:pt idx="99">
                  <c:v>0.24000000000000002</c:v>
                </c:pt>
                <c:pt idx="100">
                  <c:v>0.24000000000000002</c:v>
                </c:pt>
                <c:pt idx="101">
                  <c:v>0.24000000000000002</c:v>
                </c:pt>
                <c:pt idx="102">
                  <c:v>0.24000000000000002</c:v>
                </c:pt>
                <c:pt idx="103">
                  <c:v>0.25</c:v>
                </c:pt>
                <c:pt idx="104">
                  <c:v>0.25</c:v>
                </c:pt>
                <c:pt idx="105">
                  <c:v>0.26</c:v>
                </c:pt>
                <c:pt idx="106">
                  <c:v>0.26</c:v>
                </c:pt>
                <c:pt idx="107">
                  <c:v>0.26</c:v>
                </c:pt>
                <c:pt idx="108">
                  <c:v>0.26</c:v>
                </c:pt>
                <c:pt idx="109">
                  <c:v>0.27</c:v>
                </c:pt>
                <c:pt idx="110">
                  <c:v>0.27</c:v>
                </c:pt>
                <c:pt idx="111">
                  <c:v>0.27</c:v>
                </c:pt>
                <c:pt idx="112">
                  <c:v>0.27</c:v>
                </c:pt>
                <c:pt idx="113">
                  <c:v>0.27</c:v>
                </c:pt>
                <c:pt idx="114">
                  <c:v>0.28000000000000008</c:v>
                </c:pt>
                <c:pt idx="115">
                  <c:v>0.28000000000000008</c:v>
                </c:pt>
                <c:pt idx="116">
                  <c:v>0.28000000000000008</c:v>
                </c:pt>
                <c:pt idx="117">
                  <c:v>0.29000000000000004</c:v>
                </c:pt>
                <c:pt idx="118">
                  <c:v>0.29000000000000004</c:v>
                </c:pt>
                <c:pt idx="119">
                  <c:v>0.29000000000000004</c:v>
                </c:pt>
                <c:pt idx="120">
                  <c:v>0.30000000000000004</c:v>
                </c:pt>
                <c:pt idx="121">
                  <c:v>0.30000000000000004</c:v>
                </c:pt>
                <c:pt idx="122">
                  <c:v>0.30000000000000004</c:v>
                </c:pt>
                <c:pt idx="123">
                  <c:v>0.31000000000000005</c:v>
                </c:pt>
                <c:pt idx="124">
                  <c:v>0.31000000000000005</c:v>
                </c:pt>
                <c:pt idx="125">
                  <c:v>0.31000000000000005</c:v>
                </c:pt>
                <c:pt idx="126">
                  <c:v>0.31000000000000005</c:v>
                </c:pt>
                <c:pt idx="127">
                  <c:v>0.32000000000000006</c:v>
                </c:pt>
                <c:pt idx="128">
                  <c:v>0.32000000000000006</c:v>
                </c:pt>
                <c:pt idx="129">
                  <c:v>0.32000000000000006</c:v>
                </c:pt>
                <c:pt idx="130">
                  <c:v>0.32000000000000006</c:v>
                </c:pt>
                <c:pt idx="131">
                  <c:v>0.33000000000000007</c:v>
                </c:pt>
                <c:pt idx="132">
                  <c:v>0.33000000000000007</c:v>
                </c:pt>
                <c:pt idx="133">
                  <c:v>0.34</c:v>
                </c:pt>
                <c:pt idx="134">
                  <c:v>0.35000000000000003</c:v>
                </c:pt>
                <c:pt idx="135">
                  <c:v>0.35000000000000003</c:v>
                </c:pt>
                <c:pt idx="136">
                  <c:v>0.35000000000000003</c:v>
                </c:pt>
                <c:pt idx="137">
                  <c:v>0.36000000000000004</c:v>
                </c:pt>
                <c:pt idx="138">
                  <c:v>0.36000000000000004</c:v>
                </c:pt>
                <c:pt idx="139">
                  <c:v>0.36000000000000004</c:v>
                </c:pt>
                <c:pt idx="140">
                  <c:v>0.37000000000000005</c:v>
                </c:pt>
                <c:pt idx="141">
                  <c:v>0.37000000000000005</c:v>
                </c:pt>
                <c:pt idx="142">
                  <c:v>0.38000000000000006</c:v>
                </c:pt>
                <c:pt idx="143">
                  <c:v>0.38000000000000006</c:v>
                </c:pt>
                <c:pt idx="144">
                  <c:v>0.38000000000000006</c:v>
                </c:pt>
                <c:pt idx="145">
                  <c:v>0.38000000000000006</c:v>
                </c:pt>
                <c:pt idx="146">
                  <c:v>0.38000000000000006</c:v>
                </c:pt>
                <c:pt idx="147">
                  <c:v>0.39000000000000007</c:v>
                </c:pt>
                <c:pt idx="148">
                  <c:v>0.4</c:v>
                </c:pt>
                <c:pt idx="149">
                  <c:v>0.4</c:v>
                </c:pt>
                <c:pt idx="150">
                  <c:v>0.4</c:v>
                </c:pt>
                <c:pt idx="151">
                  <c:v>0.41000000000000003</c:v>
                </c:pt>
                <c:pt idx="152">
                  <c:v>0.41000000000000003</c:v>
                </c:pt>
                <c:pt idx="153">
                  <c:v>0.42000000000000004</c:v>
                </c:pt>
                <c:pt idx="154">
                  <c:v>0.42000000000000004</c:v>
                </c:pt>
                <c:pt idx="155">
                  <c:v>0.42000000000000004</c:v>
                </c:pt>
                <c:pt idx="156">
                  <c:v>0.43000000000000005</c:v>
                </c:pt>
                <c:pt idx="157">
                  <c:v>0.43000000000000005</c:v>
                </c:pt>
                <c:pt idx="158">
                  <c:v>0.43000000000000005</c:v>
                </c:pt>
                <c:pt idx="159">
                  <c:v>0.43000000000000005</c:v>
                </c:pt>
                <c:pt idx="160">
                  <c:v>0.43000000000000005</c:v>
                </c:pt>
                <c:pt idx="161">
                  <c:v>0.43000000000000005</c:v>
                </c:pt>
                <c:pt idx="162">
                  <c:v>0.45</c:v>
                </c:pt>
                <c:pt idx="163">
                  <c:v>0.45</c:v>
                </c:pt>
                <c:pt idx="164">
                  <c:v>0.45</c:v>
                </c:pt>
                <c:pt idx="165">
                  <c:v>0.46</c:v>
                </c:pt>
                <c:pt idx="166">
                  <c:v>0.47000000000000003</c:v>
                </c:pt>
                <c:pt idx="167">
                  <c:v>0.47000000000000003</c:v>
                </c:pt>
                <c:pt idx="168">
                  <c:v>0.47000000000000003</c:v>
                </c:pt>
                <c:pt idx="169">
                  <c:v>0.48000000000000004</c:v>
                </c:pt>
                <c:pt idx="170">
                  <c:v>0.48000000000000004</c:v>
                </c:pt>
                <c:pt idx="171">
                  <c:v>0.48000000000000004</c:v>
                </c:pt>
                <c:pt idx="172">
                  <c:v>0.48000000000000004</c:v>
                </c:pt>
                <c:pt idx="173">
                  <c:v>0.48000000000000004</c:v>
                </c:pt>
                <c:pt idx="174">
                  <c:v>0.48000000000000004</c:v>
                </c:pt>
                <c:pt idx="175">
                  <c:v>0.49000000000000005</c:v>
                </c:pt>
                <c:pt idx="176">
                  <c:v>0.49000000000000005</c:v>
                </c:pt>
                <c:pt idx="177">
                  <c:v>0.49000000000000005</c:v>
                </c:pt>
                <c:pt idx="178">
                  <c:v>0.49000000000000005</c:v>
                </c:pt>
                <c:pt idx="179">
                  <c:v>0.5</c:v>
                </c:pt>
                <c:pt idx="180">
                  <c:v>0.5</c:v>
                </c:pt>
                <c:pt idx="181">
                  <c:v>0.5</c:v>
                </c:pt>
                <c:pt idx="182">
                  <c:v>0.5</c:v>
                </c:pt>
                <c:pt idx="183">
                  <c:v>0.51</c:v>
                </c:pt>
                <c:pt idx="184">
                  <c:v>0.51</c:v>
                </c:pt>
                <c:pt idx="185">
                  <c:v>0.51</c:v>
                </c:pt>
                <c:pt idx="186">
                  <c:v>0.51</c:v>
                </c:pt>
                <c:pt idx="187">
                  <c:v>0.52</c:v>
                </c:pt>
                <c:pt idx="188">
                  <c:v>0.52</c:v>
                </c:pt>
                <c:pt idx="189">
                  <c:v>0.52</c:v>
                </c:pt>
                <c:pt idx="190">
                  <c:v>0.52</c:v>
                </c:pt>
                <c:pt idx="191">
                  <c:v>0.52</c:v>
                </c:pt>
                <c:pt idx="192">
                  <c:v>0.53</c:v>
                </c:pt>
                <c:pt idx="193">
                  <c:v>0.54</c:v>
                </c:pt>
                <c:pt idx="194">
                  <c:v>0.54</c:v>
                </c:pt>
                <c:pt idx="195">
                  <c:v>0.55000000000000004</c:v>
                </c:pt>
                <c:pt idx="196">
                  <c:v>0.56999999999999995</c:v>
                </c:pt>
                <c:pt idx="197">
                  <c:v>0.59</c:v>
                </c:pt>
                <c:pt idx="198">
                  <c:v>0.60000000000000009</c:v>
                </c:pt>
                <c:pt idx="199">
                  <c:v>0.60000000000000009</c:v>
                </c:pt>
                <c:pt idx="200">
                  <c:v>0.60000000000000009</c:v>
                </c:pt>
                <c:pt idx="201">
                  <c:v>0.6100000000000001</c:v>
                </c:pt>
                <c:pt idx="202">
                  <c:v>0.6100000000000001</c:v>
                </c:pt>
                <c:pt idx="203">
                  <c:v>0.63000000000000012</c:v>
                </c:pt>
                <c:pt idx="204">
                  <c:v>0.63000000000000012</c:v>
                </c:pt>
                <c:pt idx="205">
                  <c:v>0.64000000000000012</c:v>
                </c:pt>
                <c:pt idx="206">
                  <c:v>0.64000000000000012</c:v>
                </c:pt>
                <c:pt idx="207">
                  <c:v>0.66000000000000014</c:v>
                </c:pt>
                <c:pt idx="208">
                  <c:v>0.69000000000000006</c:v>
                </c:pt>
                <c:pt idx="209">
                  <c:v>0.72000000000000008</c:v>
                </c:pt>
                <c:pt idx="210">
                  <c:v>0.73000000000000009</c:v>
                </c:pt>
                <c:pt idx="211">
                  <c:v>0.76000000000000012</c:v>
                </c:pt>
                <c:pt idx="212">
                  <c:v>0.76000000000000012</c:v>
                </c:pt>
                <c:pt idx="213">
                  <c:v>0.76000000000000012</c:v>
                </c:pt>
                <c:pt idx="214">
                  <c:v>0.77000000000000013</c:v>
                </c:pt>
                <c:pt idx="215">
                  <c:v>0.77000000000000013</c:v>
                </c:pt>
                <c:pt idx="216">
                  <c:v>0.78</c:v>
                </c:pt>
                <c:pt idx="217">
                  <c:v>0.78</c:v>
                </c:pt>
                <c:pt idx="218">
                  <c:v>0.79</c:v>
                </c:pt>
                <c:pt idx="219">
                  <c:v>0.8</c:v>
                </c:pt>
                <c:pt idx="220">
                  <c:v>0.8</c:v>
                </c:pt>
                <c:pt idx="221">
                  <c:v>0.81</c:v>
                </c:pt>
                <c:pt idx="222">
                  <c:v>0.81</c:v>
                </c:pt>
                <c:pt idx="223">
                  <c:v>0.81</c:v>
                </c:pt>
                <c:pt idx="224">
                  <c:v>0.81</c:v>
                </c:pt>
                <c:pt idx="225">
                  <c:v>0.81</c:v>
                </c:pt>
                <c:pt idx="226">
                  <c:v>0.83000000000000007</c:v>
                </c:pt>
                <c:pt idx="227">
                  <c:v>0.84000000000000008</c:v>
                </c:pt>
                <c:pt idx="228">
                  <c:v>0.8600000000000001</c:v>
                </c:pt>
                <c:pt idx="229">
                  <c:v>0.8600000000000001</c:v>
                </c:pt>
                <c:pt idx="230">
                  <c:v>0.8600000000000001</c:v>
                </c:pt>
                <c:pt idx="231">
                  <c:v>0.87000000000000011</c:v>
                </c:pt>
                <c:pt idx="232">
                  <c:v>0.92</c:v>
                </c:pt>
                <c:pt idx="233">
                  <c:v>0.94000000000000006</c:v>
                </c:pt>
                <c:pt idx="234">
                  <c:v>0.98</c:v>
                </c:pt>
                <c:pt idx="235">
                  <c:v>0.99</c:v>
                </c:pt>
                <c:pt idx="236">
                  <c:v>1</c:v>
                </c:pt>
                <c:pt idx="237">
                  <c:v>1.02</c:v>
                </c:pt>
                <c:pt idx="238">
                  <c:v>1.02</c:v>
                </c:pt>
                <c:pt idx="239">
                  <c:v>1.02</c:v>
                </c:pt>
                <c:pt idx="240">
                  <c:v>1.04</c:v>
                </c:pt>
                <c:pt idx="241">
                  <c:v>1.05</c:v>
                </c:pt>
                <c:pt idx="242">
                  <c:v>1.06</c:v>
                </c:pt>
                <c:pt idx="243">
                  <c:v>1.06</c:v>
                </c:pt>
                <c:pt idx="244">
                  <c:v>1.08</c:v>
                </c:pt>
                <c:pt idx="245">
                  <c:v>1.08</c:v>
                </c:pt>
                <c:pt idx="246">
                  <c:v>1.0900000000000001</c:v>
                </c:pt>
                <c:pt idx="247">
                  <c:v>1.1200000000000001</c:v>
                </c:pt>
                <c:pt idx="248">
                  <c:v>1.1200000000000001</c:v>
                </c:pt>
                <c:pt idx="249">
                  <c:v>1.1299999999999997</c:v>
                </c:pt>
                <c:pt idx="250">
                  <c:v>1.1299999999999997</c:v>
                </c:pt>
                <c:pt idx="251">
                  <c:v>1.1499999999999997</c:v>
                </c:pt>
                <c:pt idx="252">
                  <c:v>1.1499999999999997</c:v>
                </c:pt>
                <c:pt idx="253">
                  <c:v>1.22</c:v>
                </c:pt>
                <c:pt idx="254">
                  <c:v>1.41</c:v>
                </c:pt>
                <c:pt idx="255">
                  <c:v>1.46</c:v>
                </c:pt>
                <c:pt idx="256">
                  <c:v>1.51</c:v>
                </c:pt>
                <c:pt idx="257">
                  <c:v>1.56</c:v>
                </c:pt>
                <c:pt idx="258">
                  <c:v>1.61</c:v>
                </c:pt>
                <c:pt idx="259">
                  <c:v>1.6700000000000002</c:v>
                </c:pt>
                <c:pt idx="260">
                  <c:v>1.77</c:v>
                </c:pt>
                <c:pt idx="261">
                  <c:v>1.83</c:v>
                </c:pt>
              </c:numCache>
            </c:numRef>
          </c:yVal>
          <c:smooth val="0"/>
          <c:extLst>
            <c:ext xmlns:c16="http://schemas.microsoft.com/office/drawing/2014/chart" uri="{C3380CC4-5D6E-409C-BE32-E72D297353CC}">
              <c16:uniqueId val="{00000000-27FB-48AB-851F-4E9815A0E1AD}"/>
            </c:ext>
          </c:extLst>
        </c:ser>
        <c:dLbls>
          <c:showLegendKey val="0"/>
          <c:showVal val="0"/>
          <c:showCatName val="0"/>
          <c:showSerName val="0"/>
          <c:showPercent val="0"/>
          <c:showBubbleSize val="0"/>
        </c:dLbls>
        <c:axId val="88041728"/>
        <c:axId val="88051712"/>
      </c:scatterChart>
      <c:valAx>
        <c:axId val="8804172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8051712"/>
        <c:crosses val="autoZero"/>
        <c:crossBetween val="midCat"/>
      </c:valAx>
      <c:valAx>
        <c:axId val="8805171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88041728"/>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Velocity (m/s) West</a:t>
            </a:r>
          </a:p>
        </c:rich>
      </c:tx>
      <c:overlay val="0"/>
      <c:spPr>
        <a:noFill/>
        <a:ln>
          <a:noFill/>
        </a:ln>
        <a:effectLst/>
      </c:spPr>
    </c:title>
    <c:autoTitleDeleted val="0"/>
    <c:plotArea>
      <c:layout/>
      <c:scatterChart>
        <c:scatterStyle val="lineMarker"/>
        <c:varyColors val="0"/>
        <c:ser>
          <c:idx val="0"/>
          <c:order val="0"/>
          <c:tx>
            <c:strRef>
              <c:f>Sheet1!$CB$1</c:f>
              <c:strCache>
                <c:ptCount val="1"/>
                <c:pt idx="0">
                  <c:v>Velocity (m/s)</c:v>
                </c:pt>
              </c:strCache>
            </c:strRef>
          </c:tx>
          <c:spPr>
            <a:ln w="25400" cap="rnd">
              <a:noFill/>
              <a:round/>
            </a:ln>
            <a:effectLst/>
          </c:spPr>
          <c:marker>
            <c:symbol val="diamond"/>
            <c:size val="6"/>
            <c:spPr>
              <a:solidFill>
                <a:schemeClr val="lt1"/>
              </a:solidFill>
              <a:ln w="15875">
                <a:solidFill>
                  <a:schemeClr val="accent1"/>
                </a:solidFill>
                <a:round/>
              </a:ln>
              <a:effectLst/>
            </c:spPr>
          </c:marker>
          <c:xVal>
            <c:numRef>
              <c:f>Sheet1!$CA$2:$CA$660</c:f>
              <c:numCache>
                <c:formatCode>General</c:formatCode>
                <c:ptCount val="62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262</c:v>
                </c:pt>
                <c:pt idx="261">
                  <c:v>263</c:v>
                </c:pt>
              </c:numCache>
            </c:numRef>
          </c:xVal>
          <c:yVal>
            <c:numRef>
              <c:f>Sheet1!$CB$2:$CB$660</c:f>
              <c:numCache>
                <c:formatCode>General</c:formatCode>
                <c:ptCount val="625"/>
                <c:pt idx="0">
                  <c:v>0</c:v>
                </c:pt>
                <c:pt idx="1">
                  <c:v>0</c:v>
                </c:pt>
                <c:pt idx="2">
                  <c:v>1.0000000000000002E-2</c:v>
                </c:pt>
                <c:pt idx="3">
                  <c:v>0.13</c:v>
                </c:pt>
                <c:pt idx="4">
                  <c:v>0.13</c:v>
                </c:pt>
                <c:pt idx="5">
                  <c:v>0.13</c:v>
                </c:pt>
                <c:pt idx="6">
                  <c:v>0.14000000000000001</c:v>
                </c:pt>
                <c:pt idx="7">
                  <c:v>0.14000000000000001</c:v>
                </c:pt>
                <c:pt idx="8">
                  <c:v>0.15000000000000002</c:v>
                </c:pt>
                <c:pt idx="9">
                  <c:v>0.16</c:v>
                </c:pt>
                <c:pt idx="10">
                  <c:v>0.17</c:v>
                </c:pt>
                <c:pt idx="11">
                  <c:v>0.18000000000000002</c:v>
                </c:pt>
                <c:pt idx="12">
                  <c:v>0.18000000000000002</c:v>
                </c:pt>
                <c:pt idx="13">
                  <c:v>0.18000000000000002</c:v>
                </c:pt>
                <c:pt idx="14">
                  <c:v>0.19</c:v>
                </c:pt>
                <c:pt idx="15">
                  <c:v>0.19</c:v>
                </c:pt>
                <c:pt idx="16">
                  <c:v>0.19</c:v>
                </c:pt>
                <c:pt idx="17">
                  <c:v>0.2</c:v>
                </c:pt>
                <c:pt idx="18">
                  <c:v>0.2</c:v>
                </c:pt>
                <c:pt idx="19">
                  <c:v>0.21000000000000002</c:v>
                </c:pt>
                <c:pt idx="20">
                  <c:v>0.21000000000000002</c:v>
                </c:pt>
                <c:pt idx="21">
                  <c:v>0.22</c:v>
                </c:pt>
                <c:pt idx="22">
                  <c:v>0.22</c:v>
                </c:pt>
                <c:pt idx="23">
                  <c:v>0.23</c:v>
                </c:pt>
                <c:pt idx="24">
                  <c:v>0.24000000000000002</c:v>
                </c:pt>
                <c:pt idx="25">
                  <c:v>0.25</c:v>
                </c:pt>
                <c:pt idx="26">
                  <c:v>0.25</c:v>
                </c:pt>
                <c:pt idx="27">
                  <c:v>0.26</c:v>
                </c:pt>
                <c:pt idx="28">
                  <c:v>0.27</c:v>
                </c:pt>
                <c:pt idx="29">
                  <c:v>0.27</c:v>
                </c:pt>
                <c:pt idx="30">
                  <c:v>0.27</c:v>
                </c:pt>
                <c:pt idx="31">
                  <c:v>0.28000000000000008</c:v>
                </c:pt>
                <c:pt idx="32">
                  <c:v>0.28000000000000008</c:v>
                </c:pt>
                <c:pt idx="33">
                  <c:v>0.29000000000000004</c:v>
                </c:pt>
                <c:pt idx="34">
                  <c:v>0.29000000000000004</c:v>
                </c:pt>
                <c:pt idx="35">
                  <c:v>0.31000000000000005</c:v>
                </c:pt>
                <c:pt idx="36">
                  <c:v>0.31000000000000005</c:v>
                </c:pt>
                <c:pt idx="37">
                  <c:v>0.32000000000000006</c:v>
                </c:pt>
                <c:pt idx="38">
                  <c:v>0.32000000000000006</c:v>
                </c:pt>
                <c:pt idx="39">
                  <c:v>0.32000000000000006</c:v>
                </c:pt>
                <c:pt idx="40">
                  <c:v>0.32000000000000006</c:v>
                </c:pt>
                <c:pt idx="41">
                  <c:v>0.32000000000000006</c:v>
                </c:pt>
                <c:pt idx="42">
                  <c:v>0.32000000000000006</c:v>
                </c:pt>
                <c:pt idx="43">
                  <c:v>0.32000000000000006</c:v>
                </c:pt>
                <c:pt idx="44">
                  <c:v>0.34</c:v>
                </c:pt>
                <c:pt idx="45">
                  <c:v>0.34</c:v>
                </c:pt>
                <c:pt idx="46">
                  <c:v>0.34</c:v>
                </c:pt>
                <c:pt idx="47">
                  <c:v>0.35000000000000003</c:v>
                </c:pt>
                <c:pt idx="48">
                  <c:v>0.35000000000000003</c:v>
                </c:pt>
                <c:pt idx="49">
                  <c:v>0.36000000000000004</c:v>
                </c:pt>
                <c:pt idx="50">
                  <c:v>0.37000000000000005</c:v>
                </c:pt>
                <c:pt idx="51">
                  <c:v>0.37000000000000005</c:v>
                </c:pt>
                <c:pt idx="52">
                  <c:v>0.37000000000000005</c:v>
                </c:pt>
                <c:pt idx="53">
                  <c:v>0.39000000000000007</c:v>
                </c:pt>
                <c:pt idx="54">
                  <c:v>0.39000000000000007</c:v>
                </c:pt>
                <c:pt idx="55">
                  <c:v>0.4</c:v>
                </c:pt>
                <c:pt idx="56">
                  <c:v>0.4</c:v>
                </c:pt>
                <c:pt idx="57">
                  <c:v>0.4</c:v>
                </c:pt>
                <c:pt idx="58">
                  <c:v>0.4</c:v>
                </c:pt>
                <c:pt idx="59">
                  <c:v>0.41000000000000003</c:v>
                </c:pt>
                <c:pt idx="60">
                  <c:v>0.41000000000000003</c:v>
                </c:pt>
                <c:pt idx="61">
                  <c:v>0.42000000000000004</c:v>
                </c:pt>
                <c:pt idx="62">
                  <c:v>0.43000000000000005</c:v>
                </c:pt>
                <c:pt idx="63">
                  <c:v>0.44</c:v>
                </c:pt>
                <c:pt idx="64">
                  <c:v>0.44</c:v>
                </c:pt>
                <c:pt idx="65">
                  <c:v>0.45</c:v>
                </c:pt>
                <c:pt idx="66">
                  <c:v>0.45</c:v>
                </c:pt>
                <c:pt idx="67">
                  <c:v>0.46</c:v>
                </c:pt>
                <c:pt idx="68">
                  <c:v>0.46</c:v>
                </c:pt>
                <c:pt idx="69">
                  <c:v>0.46</c:v>
                </c:pt>
                <c:pt idx="70">
                  <c:v>0.46</c:v>
                </c:pt>
                <c:pt idx="71">
                  <c:v>0.47000000000000003</c:v>
                </c:pt>
                <c:pt idx="72">
                  <c:v>0.48000000000000004</c:v>
                </c:pt>
                <c:pt idx="73">
                  <c:v>0.48000000000000004</c:v>
                </c:pt>
                <c:pt idx="74">
                  <c:v>0.48000000000000004</c:v>
                </c:pt>
                <c:pt idx="75">
                  <c:v>0.48000000000000004</c:v>
                </c:pt>
                <c:pt idx="76">
                  <c:v>0.49000000000000005</c:v>
                </c:pt>
                <c:pt idx="77">
                  <c:v>0.5</c:v>
                </c:pt>
                <c:pt idx="78">
                  <c:v>0.52</c:v>
                </c:pt>
                <c:pt idx="79">
                  <c:v>0.52</c:v>
                </c:pt>
                <c:pt idx="80">
                  <c:v>0.53</c:v>
                </c:pt>
                <c:pt idx="81">
                  <c:v>0.53</c:v>
                </c:pt>
                <c:pt idx="82">
                  <c:v>0.55000000000000004</c:v>
                </c:pt>
                <c:pt idx="83">
                  <c:v>0.55000000000000004</c:v>
                </c:pt>
                <c:pt idx="84">
                  <c:v>0.56000000000000005</c:v>
                </c:pt>
                <c:pt idx="85">
                  <c:v>0.56999999999999995</c:v>
                </c:pt>
                <c:pt idx="86">
                  <c:v>0.56999999999999995</c:v>
                </c:pt>
                <c:pt idx="87">
                  <c:v>0.56999999999999995</c:v>
                </c:pt>
                <c:pt idx="88">
                  <c:v>0.56999999999999995</c:v>
                </c:pt>
                <c:pt idx="89">
                  <c:v>0.58000000000000007</c:v>
                </c:pt>
                <c:pt idx="90">
                  <c:v>0.58000000000000007</c:v>
                </c:pt>
                <c:pt idx="91">
                  <c:v>0.58000000000000007</c:v>
                </c:pt>
                <c:pt idx="92">
                  <c:v>0.59</c:v>
                </c:pt>
                <c:pt idx="93">
                  <c:v>0.59</c:v>
                </c:pt>
                <c:pt idx="94">
                  <c:v>0.60000000000000009</c:v>
                </c:pt>
                <c:pt idx="95">
                  <c:v>0.60000000000000009</c:v>
                </c:pt>
                <c:pt idx="96">
                  <c:v>0.6100000000000001</c:v>
                </c:pt>
                <c:pt idx="97">
                  <c:v>0.6100000000000001</c:v>
                </c:pt>
                <c:pt idx="98">
                  <c:v>0.6100000000000001</c:v>
                </c:pt>
                <c:pt idx="99">
                  <c:v>0.6100000000000001</c:v>
                </c:pt>
                <c:pt idx="100">
                  <c:v>0.62000000000000011</c:v>
                </c:pt>
                <c:pt idx="101">
                  <c:v>0.62000000000000011</c:v>
                </c:pt>
                <c:pt idx="102">
                  <c:v>0.64000000000000012</c:v>
                </c:pt>
                <c:pt idx="103">
                  <c:v>0.65000000000000013</c:v>
                </c:pt>
                <c:pt idx="104">
                  <c:v>0.66000000000000014</c:v>
                </c:pt>
                <c:pt idx="105">
                  <c:v>0.67000000000000015</c:v>
                </c:pt>
                <c:pt idx="106">
                  <c:v>0.71000000000000008</c:v>
                </c:pt>
                <c:pt idx="107">
                  <c:v>0.73000000000000009</c:v>
                </c:pt>
                <c:pt idx="108">
                  <c:v>0.7400000000000001</c:v>
                </c:pt>
                <c:pt idx="109">
                  <c:v>0.7400000000000001</c:v>
                </c:pt>
                <c:pt idx="110">
                  <c:v>0.75000000000000011</c:v>
                </c:pt>
                <c:pt idx="111">
                  <c:v>0.76000000000000012</c:v>
                </c:pt>
                <c:pt idx="112">
                  <c:v>0.77000000000000013</c:v>
                </c:pt>
                <c:pt idx="113">
                  <c:v>0.8</c:v>
                </c:pt>
                <c:pt idx="114">
                  <c:v>0.81</c:v>
                </c:pt>
                <c:pt idx="115">
                  <c:v>0.81</c:v>
                </c:pt>
                <c:pt idx="116">
                  <c:v>0.81</c:v>
                </c:pt>
                <c:pt idx="117">
                  <c:v>0.81</c:v>
                </c:pt>
                <c:pt idx="118">
                  <c:v>0.82000000000000006</c:v>
                </c:pt>
                <c:pt idx="119">
                  <c:v>0.83000000000000007</c:v>
                </c:pt>
                <c:pt idx="120">
                  <c:v>0.84000000000000008</c:v>
                </c:pt>
                <c:pt idx="121">
                  <c:v>0.84000000000000008</c:v>
                </c:pt>
                <c:pt idx="122">
                  <c:v>0.85000000000000009</c:v>
                </c:pt>
                <c:pt idx="123">
                  <c:v>0.8600000000000001</c:v>
                </c:pt>
                <c:pt idx="124">
                  <c:v>0.8600000000000001</c:v>
                </c:pt>
                <c:pt idx="125">
                  <c:v>0.87000000000000011</c:v>
                </c:pt>
                <c:pt idx="126">
                  <c:v>0.87000000000000011</c:v>
                </c:pt>
                <c:pt idx="127">
                  <c:v>0.87000000000000011</c:v>
                </c:pt>
                <c:pt idx="128">
                  <c:v>0.87000000000000011</c:v>
                </c:pt>
                <c:pt idx="129">
                  <c:v>0.88</c:v>
                </c:pt>
                <c:pt idx="130">
                  <c:v>0.89</c:v>
                </c:pt>
                <c:pt idx="131">
                  <c:v>0.9</c:v>
                </c:pt>
                <c:pt idx="132">
                  <c:v>0.92</c:v>
                </c:pt>
                <c:pt idx="133">
                  <c:v>0.95000000000000007</c:v>
                </c:pt>
                <c:pt idx="134">
                  <c:v>0.97000000000000008</c:v>
                </c:pt>
                <c:pt idx="135">
                  <c:v>0.97000000000000008</c:v>
                </c:pt>
                <c:pt idx="136">
                  <c:v>0.98</c:v>
                </c:pt>
                <c:pt idx="137">
                  <c:v>1</c:v>
                </c:pt>
                <c:pt idx="138">
                  <c:v>1.01</c:v>
                </c:pt>
                <c:pt idx="139">
                  <c:v>1.01</c:v>
                </c:pt>
                <c:pt idx="140">
                  <c:v>1.02</c:v>
                </c:pt>
                <c:pt idx="141">
                  <c:v>1.02</c:v>
                </c:pt>
                <c:pt idx="142">
                  <c:v>1.03</c:v>
                </c:pt>
                <c:pt idx="143">
                  <c:v>1.04</c:v>
                </c:pt>
                <c:pt idx="144">
                  <c:v>1.0900000000000001</c:v>
                </c:pt>
                <c:pt idx="145">
                  <c:v>1.1100000000000001</c:v>
                </c:pt>
                <c:pt idx="146">
                  <c:v>1.1200000000000001</c:v>
                </c:pt>
                <c:pt idx="147">
                  <c:v>1.1299999999999997</c:v>
                </c:pt>
                <c:pt idx="148">
                  <c:v>1.1499999999999997</c:v>
                </c:pt>
                <c:pt idx="149">
                  <c:v>1.1599999999999997</c:v>
                </c:pt>
                <c:pt idx="150">
                  <c:v>1.1800000000000002</c:v>
                </c:pt>
                <c:pt idx="151">
                  <c:v>1.1900000000000002</c:v>
                </c:pt>
                <c:pt idx="152">
                  <c:v>1.2</c:v>
                </c:pt>
                <c:pt idx="153">
                  <c:v>1.22</c:v>
                </c:pt>
                <c:pt idx="154">
                  <c:v>1.23</c:v>
                </c:pt>
                <c:pt idx="155">
                  <c:v>1.23</c:v>
                </c:pt>
                <c:pt idx="156">
                  <c:v>1.24</c:v>
                </c:pt>
                <c:pt idx="157">
                  <c:v>1.24</c:v>
                </c:pt>
                <c:pt idx="158">
                  <c:v>1.24</c:v>
                </c:pt>
                <c:pt idx="159">
                  <c:v>1.25</c:v>
                </c:pt>
                <c:pt idx="160">
                  <c:v>1.26</c:v>
                </c:pt>
                <c:pt idx="161">
                  <c:v>1.27</c:v>
                </c:pt>
                <c:pt idx="162">
                  <c:v>1.3</c:v>
                </c:pt>
                <c:pt idx="163">
                  <c:v>1.36</c:v>
                </c:pt>
                <c:pt idx="164">
                  <c:v>1.37</c:v>
                </c:pt>
                <c:pt idx="165">
                  <c:v>1.3800000000000001</c:v>
                </c:pt>
                <c:pt idx="166">
                  <c:v>1.41</c:v>
                </c:pt>
                <c:pt idx="167">
                  <c:v>1.44</c:v>
                </c:pt>
                <c:pt idx="168">
                  <c:v>1.44</c:v>
                </c:pt>
                <c:pt idx="169">
                  <c:v>1.45</c:v>
                </c:pt>
                <c:pt idx="170">
                  <c:v>1.45</c:v>
                </c:pt>
                <c:pt idx="171">
                  <c:v>1.45</c:v>
                </c:pt>
                <c:pt idx="172">
                  <c:v>1.53</c:v>
                </c:pt>
                <c:pt idx="173">
                  <c:v>1.54</c:v>
                </c:pt>
                <c:pt idx="174">
                  <c:v>1.55</c:v>
                </c:pt>
                <c:pt idx="175">
                  <c:v>1.57</c:v>
                </c:pt>
                <c:pt idx="176">
                  <c:v>1.57</c:v>
                </c:pt>
                <c:pt idx="177">
                  <c:v>1.58</c:v>
                </c:pt>
                <c:pt idx="178">
                  <c:v>1.58</c:v>
                </c:pt>
                <c:pt idx="179">
                  <c:v>1.61</c:v>
                </c:pt>
                <c:pt idx="180">
                  <c:v>1.6300000000000001</c:v>
                </c:pt>
                <c:pt idx="181">
                  <c:v>1.6300000000000001</c:v>
                </c:pt>
                <c:pt idx="182">
                  <c:v>1.6300000000000001</c:v>
                </c:pt>
                <c:pt idx="183">
                  <c:v>1.6400000000000001</c:v>
                </c:pt>
                <c:pt idx="184">
                  <c:v>1.6400000000000001</c:v>
                </c:pt>
                <c:pt idx="185">
                  <c:v>1.6400000000000001</c:v>
                </c:pt>
                <c:pt idx="186">
                  <c:v>1.6400000000000001</c:v>
                </c:pt>
                <c:pt idx="187">
                  <c:v>1.6700000000000002</c:v>
                </c:pt>
                <c:pt idx="188">
                  <c:v>1.73</c:v>
                </c:pt>
                <c:pt idx="189">
                  <c:v>1.74</c:v>
                </c:pt>
                <c:pt idx="190">
                  <c:v>1.74</c:v>
                </c:pt>
                <c:pt idx="191">
                  <c:v>1.74</c:v>
                </c:pt>
                <c:pt idx="192">
                  <c:v>1.74</c:v>
                </c:pt>
                <c:pt idx="193">
                  <c:v>1.74</c:v>
                </c:pt>
                <c:pt idx="194">
                  <c:v>1.74</c:v>
                </c:pt>
                <c:pt idx="195">
                  <c:v>1.75</c:v>
                </c:pt>
                <c:pt idx="196">
                  <c:v>1.75</c:v>
                </c:pt>
                <c:pt idx="197">
                  <c:v>1.75</c:v>
                </c:pt>
                <c:pt idx="198">
                  <c:v>1.75</c:v>
                </c:pt>
                <c:pt idx="199">
                  <c:v>1.75</c:v>
                </c:pt>
                <c:pt idx="200">
                  <c:v>1.75</c:v>
                </c:pt>
                <c:pt idx="201">
                  <c:v>1.76</c:v>
                </c:pt>
                <c:pt idx="202">
                  <c:v>1.76</c:v>
                </c:pt>
                <c:pt idx="203">
                  <c:v>1.77</c:v>
                </c:pt>
                <c:pt idx="204">
                  <c:v>1.77</c:v>
                </c:pt>
                <c:pt idx="205">
                  <c:v>1.79</c:v>
                </c:pt>
                <c:pt idx="206">
                  <c:v>1.81</c:v>
                </c:pt>
                <c:pt idx="207">
                  <c:v>1.81</c:v>
                </c:pt>
                <c:pt idx="208">
                  <c:v>1.82</c:v>
                </c:pt>
                <c:pt idx="209">
                  <c:v>1.82</c:v>
                </c:pt>
                <c:pt idx="210">
                  <c:v>1.85</c:v>
                </c:pt>
                <c:pt idx="211">
                  <c:v>1.9500000000000002</c:v>
                </c:pt>
                <c:pt idx="212">
                  <c:v>2.0299999999999998</c:v>
                </c:pt>
                <c:pt idx="213">
                  <c:v>2.27</c:v>
                </c:pt>
                <c:pt idx="214">
                  <c:v>2.2999999999999998</c:v>
                </c:pt>
                <c:pt idx="215">
                  <c:v>2.3099999999999996</c:v>
                </c:pt>
                <c:pt idx="216">
                  <c:v>2.3299999999999996</c:v>
                </c:pt>
                <c:pt idx="217">
                  <c:v>2.3499999999999996</c:v>
                </c:pt>
                <c:pt idx="218">
                  <c:v>2.3499999999999996</c:v>
                </c:pt>
                <c:pt idx="219">
                  <c:v>2.36</c:v>
                </c:pt>
                <c:pt idx="220">
                  <c:v>2.3699999999999997</c:v>
                </c:pt>
                <c:pt idx="221">
                  <c:v>2.4</c:v>
                </c:pt>
                <c:pt idx="222">
                  <c:v>2.42</c:v>
                </c:pt>
                <c:pt idx="223">
                  <c:v>2.44</c:v>
                </c:pt>
                <c:pt idx="224">
                  <c:v>2.4499999999999997</c:v>
                </c:pt>
                <c:pt idx="225">
                  <c:v>2.48</c:v>
                </c:pt>
                <c:pt idx="226">
                  <c:v>2.5299999999999998</c:v>
                </c:pt>
                <c:pt idx="227">
                  <c:v>2.58</c:v>
                </c:pt>
                <c:pt idx="228">
                  <c:v>2.62</c:v>
                </c:pt>
                <c:pt idx="229">
                  <c:v>2.63</c:v>
                </c:pt>
                <c:pt idx="230">
                  <c:v>2.65</c:v>
                </c:pt>
                <c:pt idx="231">
                  <c:v>2.67</c:v>
                </c:pt>
                <c:pt idx="232">
                  <c:v>2.69</c:v>
                </c:pt>
                <c:pt idx="233">
                  <c:v>2.69</c:v>
                </c:pt>
                <c:pt idx="234">
                  <c:v>2.8099999999999996</c:v>
                </c:pt>
                <c:pt idx="235">
                  <c:v>2.86</c:v>
                </c:pt>
                <c:pt idx="236">
                  <c:v>2.92</c:v>
                </c:pt>
                <c:pt idx="237">
                  <c:v>2.94</c:v>
                </c:pt>
                <c:pt idx="238">
                  <c:v>4.78</c:v>
                </c:pt>
                <c:pt idx="239">
                  <c:v>5.03</c:v>
                </c:pt>
                <c:pt idx="240">
                  <c:v>5.34</c:v>
                </c:pt>
              </c:numCache>
            </c:numRef>
          </c:yVal>
          <c:smooth val="0"/>
          <c:extLst>
            <c:ext xmlns:c16="http://schemas.microsoft.com/office/drawing/2014/chart" uri="{C3380CC4-5D6E-409C-BE32-E72D297353CC}">
              <c16:uniqueId val="{00000000-2666-4EAF-BA01-7C86239CB1BF}"/>
            </c:ext>
          </c:extLst>
        </c:ser>
        <c:dLbls>
          <c:showLegendKey val="0"/>
          <c:showVal val="0"/>
          <c:showCatName val="0"/>
          <c:showSerName val="0"/>
          <c:showPercent val="0"/>
          <c:showBubbleSize val="0"/>
        </c:dLbls>
        <c:axId val="92020736"/>
        <c:axId val="92022272"/>
      </c:scatterChart>
      <c:valAx>
        <c:axId val="9202073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92022272"/>
        <c:crosses val="autoZero"/>
        <c:crossBetween val="midCat"/>
      </c:valAx>
      <c:valAx>
        <c:axId val="9202227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92020736"/>
        <c:crosses val="autoZero"/>
        <c:crossBetween val="midCat"/>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33B917-32DC-4073-AC6D-F574FF9316D0}" type="datetimeFigureOut">
              <a:rPr lang="en-US" smtClean="0"/>
              <a:pPr/>
              <a:t>6/9/2021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7509B8-619C-4AAB-9F5B-7A2181EFA206}" type="slidenum">
              <a:rPr lang="en-US" smtClean="0"/>
              <a:pPr/>
              <a:t>‹#›</a:t>
            </a:fld>
            <a:endParaRPr lang="en-US"/>
          </a:p>
        </p:txBody>
      </p:sp>
    </p:spTree>
    <p:extLst>
      <p:ext uri="{BB962C8B-B14F-4D97-AF65-F5344CB8AC3E}">
        <p14:creationId xmlns:p14="http://schemas.microsoft.com/office/powerpoint/2010/main" val="955318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7509B8-619C-4AAB-9F5B-7A2181EFA206}" type="slidenum">
              <a:rPr lang="en-US" smtClean="0"/>
              <a:pPr/>
              <a:t>3</a:t>
            </a:fld>
            <a:endParaRPr lang="en-US"/>
          </a:p>
        </p:txBody>
      </p:sp>
    </p:spTree>
    <p:extLst>
      <p:ext uri="{BB962C8B-B14F-4D97-AF65-F5344CB8AC3E}">
        <p14:creationId xmlns:p14="http://schemas.microsoft.com/office/powerpoint/2010/main" val="27358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7509B8-619C-4AAB-9F5B-7A2181EFA206}" type="slidenum">
              <a:rPr lang="en-US" smtClean="0"/>
              <a:pPr/>
              <a:t>16</a:t>
            </a:fld>
            <a:endParaRPr lang="en-US"/>
          </a:p>
        </p:txBody>
      </p:sp>
    </p:spTree>
    <p:extLst>
      <p:ext uri="{BB962C8B-B14F-4D97-AF65-F5344CB8AC3E}">
        <p14:creationId xmlns:p14="http://schemas.microsoft.com/office/powerpoint/2010/main" val="1917316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7509B8-619C-4AAB-9F5B-7A2181EFA206}" type="slidenum">
              <a:rPr lang="en-US" smtClean="0"/>
              <a:pPr/>
              <a:t>29</a:t>
            </a:fld>
            <a:endParaRPr lang="en-US"/>
          </a:p>
        </p:txBody>
      </p:sp>
    </p:spTree>
    <p:extLst>
      <p:ext uri="{BB962C8B-B14F-4D97-AF65-F5344CB8AC3E}">
        <p14:creationId xmlns:p14="http://schemas.microsoft.com/office/powerpoint/2010/main" val="2591680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7509B8-619C-4AAB-9F5B-7A2181EFA206}" type="slidenum">
              <a:rPr lang="en-US" smtClean="0"/>
              <a:pPr/>
              <a:t>30</a:t>
            </a:fld>
            <a:endParaRPr lang="en-US"/>
          </a:p>
        </p:txBody>
      </p:sp>
    </p:spTree>
    <p:extLst>
      <p:ext uri="{BB962C8B-B14F-4D97-AF65-F5344CB8AC3E}">
        <p14:creationId xmlns:p14="http://schemas.microsoft.com/office/powerpoint/2010/main" val="3514761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43842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DB4E81-767C-41D1-B070-2E6E2C47604D}" type="datetimeFigureOut">
              <a:rPr lang="en-US" smtClean="0"/>
              <a:pPr/>
              <a:t>6/9/2021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24012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60295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2464830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278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2813396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843210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3956277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15358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328159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DB4E81-767C-41D1-B070-2E6E2C47604D}" type="datetimeFigureOut">
              <a:rPr lang="en-US" smtClean="0"/>
              <a:pPr/>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313219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FDB4E81-767C-41D1-B070-2E6E2C47604D}" type="datetimeFigureOut">
              <a:rPr lang="en-US" smtClean="0"/>
              <a:pPr/>
              <a:t>6/9/2021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532494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FDB4E81-767C-41D1-B070-2E6E2C47604D}" type="datetimeFigureOut">
              <a:rPr lang="en-US" smtClean="0"/>
              <a:pPr/>
              <a:t>6/9/2021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86896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FDB4E81-767C-41D1-B070-2E6E2C47604D}" type="datetimeFigureOut">
              <a:rPr lang="en-US" smtClean="0"/>
              <a:pPr/>
              <a:t>6/9/2021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883037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DB4E81-767C-41D1-B070-2E6E2C47604D}" type="datetimeFigureOut">
              <a:rPr lang="en-US" smtClean="0"/>
              <a:pPr/>
              <a:t>6/9/2021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4253398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DB4E81-767C-41D1-B070-2E6E2C47604D}" type="datetimeFigureOut">
              <a:rPr lang="en-US" smtClean="0"/>
              <a:pPr/>
              <a:t>6/9/2021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2977816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DB4E81-767C-41D1-B070-2E6E2C47604D}" type="datetimeFigureOut">
              <a:rPr lang="en-US" smtClean="0"/>
              <a:pPr/>
              <a:t>6/9/2021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8A5CC-8189-4F5E-9DB3-8E0151BDB6D6}" type="slidenum">
              <a:rPr lang="en-US" smtClean="0"/>
              <a:pPr/>
              <a:t>‹#›</a:t>
            </a:fld>
            <a:endParaRPr lang="en-US"/>
          </a:p>
        </p:txBody>
      </p:sp>
    </p:spTree>
    <p:extLst>
      <p:ext uri="{BB962C8B-B14F-4D97-AF65-F5344CB8AC3E}">
        <p14:creationId xmlns:p14="http://schemas.microsoft.com/office/powerpoint/2010/main" val="123621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FDB4E81-767C-41D1-B070-2E6E2C47604D}" type="datetimeFigureOut">
              <a:rPr lang="en-US" smtClean="0"/>
              <a:pPr/>
              <a:t>6/9/2021</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D58A5CC-8189-4F5E-9DB3-8E0151BDB6D6}" type="slidenum">
              <a:rPr lang="en-US" smtClean="0"/>
              <a:pPr/>
              <a:t>‹#›</a:t>
            </a:fld>
            <a:endParaRPr lang="en-US"/>
          </a:p>
        </p:txBody>
      </p:sp>
    </p:spTree>
    <p:extLst>
      <p:ext uri="{BB962C8B-B14F-4D97-AF65-F5344CB8AC3E}">
        <p14:creationId xmlns:p14="http://schemas.microsoft.com/office/powerpoint/2010/main" val="3823602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30A887DD-36AF-44F7-9E35-ACE427D732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7397" y="366848"/>
            <a:ext cx="1937204" cy="203216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BD268EAC-F28B-40FF-BEB1-C52E51B13903}"/>
              </a:ext>
            </a:extLst>
          </p:cNvPr>
          <p:cNvSpPr>
            <a:spLocks noChangeArrowheads="1"/>
          </p:cNvSpPr>
          <p:nvPr/>
        </p:nvSpPr>
        <p:spPr bwMode="auto">
          <a:xfrm>
            <a:off x="-379828" y="1143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C232364E-D772-4E7F-9D73-1DB7285B6168}"/>
              </a:ext>
            </a:extLst>
          </p:cNvPr>
          <p:cNvSpPr>
            <a:spLocks noChangeArrowheads="1"/>
          </p:cNvSpPr>
          <p:nvPr/>
        </p:nvSpPr>
        <p:spPr bwMode="auto">
          <a:xfrm>
            <a:off x="192413" y="306132"/>
            <a:ext cx="3837910"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endParaRPr kumimoji="0" lang="en-US" altLang="en-US" sz="2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2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An-Najah National University</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2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Faculty of Engineering and</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2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Information Technology</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2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2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t>
            </a:r>
            <a:r>
              <a:rPr kumimoji="0" lang="en-US" altLang="en-US" sz="2200" b="1" i="0" u="none" strike="noStrike" cap="none" normalizeH="0" baseline="0" dirty="0" bmk="">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ivil Engineering Department</a:t>
            </a:r>
            <a:endParaRPr kumimoji="0" lang="en-US" altLang="en-US" sz="22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7F22D5D5-BA60-48F1-AF4E-BAF77D8AC6D7}"/>
              </a:ext>
            </a:extLst>
          </p:cNvPr>
          <p:cNvSpPr txBox="1"/>
          <p:nvPr/>
        </p:nvSpPr>
        <p:spPr>
          <a:xfrm>
            <a:off x="1262741" y="2752873"/>
            <a:ext cx="9666515" cy="3785652"/>
          </a:xfrm>
          <a:prstGeom prst="rect">
            <a:avLst/>
          </a:prstGeom>
          <a:noFill/>
        </p:spPr>
        <p:txBody>
          <a:bodyPr wrap="square" rtlCol="0">
            <a:spAutoFit/>
          </a:bodyPr>
          <a:lstStyle/>
          <a:p>
            <a:pPr algn="ctr"/>
            <a:r>
              <a:rPr lang="en-US" sz="2500" b="1" dirty="0">
                <a:latin typeface="Times New Roman" panose="02020603050405020304" pitchFamily="18" charset="0"/>
                <a:cs typeface="Times New Roman" panose="02020603050405020304" pitchFamily="18" charset="0"/>
              </a:rPr>
              <a:t>Graduation </a:t>
            </a:r>
            <a:r>
              <a:rPr lang="en-US" sz="2500" b="1">
                <a:latin typeface="Times New Roman" panose="02020603050405020304" pitchFamily="18" charset="0"/>
                <a:cs typeface="Times New Roman" panose="02020603050405020304" pitchFamily="18" charset="0"/>
              </a:rPr>
              <a:t>Project II</a:t>
            </a:r>
            <a:endParaRPr lang="en-US" sz="2500" b="1" dirty="0">
              <a:latin typeface="Times New Roman" panose="02020603050405020304" pitchFamily="18" charset="0"/>
              <a:cs typeface="Times New Roman" panose="02020603050405020304" pitchFamily="18" charset="0"/>
            </a:endParaRPr>
          </a:p>
          <a:p>
            <a:pPr algn="ctr"/>
            <a:endParaRPr lang="en-US" sz="2500" b="1" dirty="0">
              <a:latin typeface="Times New Roman" panose="02020603050405020304" pitchFamily="18" charset="0"/>
              <a:cs typeface="Times New Roman" panose="02020603050405020304" pitchFamily="18" charset="0"/>
            </a:endParaRPr>
          </a:p>
          <a:p>
            <a:pPr algn="ctr"/>
            <a:r>
              <a:rPr lang="en-US" sz="2500" b="1" dirty="0">
                <a:solidFill>
                  <a:srgbClr val="000000"/>
                </a:solidFill>
                <a:effectLst/>
                <a:latin typeface="Times New Roman" panose="02020603050405020304" pitchFamily="18" charset="0"/>
                <a:ea typeface="Calibri" panose="020F0502020204030204" pitchFamily="34" charset="0"/>
              </a:rPr>
              <a:t>Analysis of the Water Distribution Network of Arraba Village</a:t>
            </a:r>
            <a:endParaRPr lang="en-US" sz="2500" b="1" dirty="0">
              <a:solidFill>
                <a:srgbClr val="000000"/>
              </a:solidFill>
              <a:latin typeface="Times New Roman" panose="02020603050405020304" pitchFamily="18" charset="0"/>
              <a:cs typeface="Times New Roman" panose="02020603050405020304" pitchFamily="18" charset="0"/>
            </a:endParaRPr>
          </a:p>
          <a:p>
            <a:pPr marL="0" marR="0" algn="ctr" rtl="1">
              <a:lnSpc>
                <a:spcPct val="150000"/>
              </a:lnSpc>
              <a:spcBef>
                <a:spcPts val="0"/>
              </a:spcBef>
              <a:spcAft>
                <a:spcPts val="600"/>
              </a:spcAft>
              <a:tabLst>
                <a:tab pos="3333115" algn="r"/>
              </a:tabLst>
            </a:pP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Prepared b</a:t>
            </a: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y:</a:t>
            </a:r>
          </a:p>
          <a:p>
            <a:pPr marL="0" marR="0" algn="ctr" rtl="1">
              <a:lnSpc>
                <a:spcPct val="150000"/>
              </a:lnSpc>
              <a:spcBef>
                <a:spcPts val="0"/>
              </a:spcBef>
              <a:spcAft>
                <a:spcPts val="600"/>
              </a:spcAft>
              <a:tabLst>
                <a:tab pos="3333115" algn="r"/>
              </a:tabLst>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Ahmad Ardah– Reg. No: 11610042 </a:t>
            </a:r>
          </a:p>
          <a:p>
            <a:pPr marL="0" marR="0" algn="ctr" rtl="1">
              <a:lnSpc>
                <a:spcPct val="150000"/>
              </a:lnSpc>
              <a:spcBef>
                <a:spcPts val="0"/>
              </a:spcBef>
              <a:spcAft>
                <a:spcPts val="600"/>
              </a:spcAft>
              <a:tabLst>
                <a:tab pos="3333115" algn="r"/>
              </a:tabLst>
            </a:pPr>
            <a:r>
              <a:rPr lang="en-US" sz="20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Fadi</a:t>
            </a: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Nuirat</a:t>
            </a: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Reg. No: 11611718</a:t>
            </a:r>
          </a:p>
          <a:p>
            <a:pPr marL="0" marR="0" algn="ctr" rtl="1">
              <a:lnSpc>
                <a:spcPct val="150000"/>
              </a:lnSpc>
              <a:spcBef>
                <a:spcPts val="0"/>
              </a:spcBef>
              <a:spcAft>
                <a:spcPts val="600"/>
              </a:spcAft>
              <a:tabLst>
                <a:tab pos="3333115" algn="r"/>
              </a:tabLst>
            </a:pP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Under supervision of: Eng. </a:t>
            </a:r>
            <a:r>
              <a:rPr lang="en-US" sz="20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Hamees</a:t>
            </a: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Sameh</a:t>
            </a: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Tubeileh</a:t>
            </a:r>
            <a:endPar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a:endParaRPr lang="en-US" sz="2500" b="1"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683F280B-B976-4489-9598-321CC7450CC9}"/>
              </a:ext>
            </a:extLst>
          </p:cNvPr>
          <p:cNvSpPr txBox="1"/>
          <p:nvPr/>
        </p:nvSpPr>
        <p:spPr>
          <a:xfrm>
            <a:off x="8940801" y="798574"/>
            <a:ext cx="2989055" cy="1107996"/>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ar-SA" altLang="en-US" sz="2200" b="1"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Tahoma" panose="020B0604030504040204" pitchFamily="34" charset="0"/>
              </a:rPr>
              <a:t>جامعة النجاح الوطنية</a:t>
            </a:r>
            <a:endParaRPr kumimoji="0" lang="en-US" altLang="en-US" sz="2200" b="0" i="0" u="none" strike="noStrike" kern="1200" cap="none" spc="0" normalizeH="0" baseline="0" noProof="0" dirty="0">
              <a:ln>
                <a:noFill/>
              </a:ln>
              <a:solidFill>
                <a:prstClr val="black"/>
              </a:solidFill>
              <a:effectLst/>
              <a:uLnTx/>
              <a:uFillTx/>
              <a:latin typeface="Corbel" panose="020B0503020204020204"/>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ar-SA" altLang="en-US" sz="2200" b="1"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Tahoma" panose="020B0604030504040204" pitchFamily="34" charset="0"/>
              </a:rPr>
              <a:t>كلية الهندسة و تكنولوجيا المعلومات</a:t>
            </a:r>
            <a:r>
              <a:rPr kumimoji="0" lang="en-US" altLang="en-US" sz="2200" b="1"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mn-cs"/>
              </a:rPr>
              <a:t> </a:t>
            </a:r>
            <a:endParaRPr kumimoji="0" lang="en-US" altLang="en-US" sz="2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9900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E4A75-C96F-464B-9032-1D852A500DD3}"/>
              </a:ext>
            </a:extLst>
          </p:cNvPr>
          <p:cNvSpPr>
            <a:spLocks noGrp="1"/>
          </p:cNvSpPr>
          <p:nvPr>
            <p:ph type="title"/>
          </p:nvPr>
        </p:nvSpPr>
        <p:spPr>
          <a:xfrm>
            <a:off x="1484310" y="0"/>
            <a:ext cx="10018713" cy="956603"/>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Population Estimation </a:t>
            </a:r>
            <a:endParaRPr lang="en-US" dirty="0"/>
          </a:p>
        </p:txBody>
      </p:sp>
      <p:sp>
        <p:nvSpPr>
          <p:cNvPr id="3" name="Content Placeholder 2">
            <a:extLst>
              <a:ext uri="{FF2B5EF4-FFF2-40B4-BE49-F238E27FC236}">
                <a16:creationId xmlns:a16="http://schemas.microsoft.com/office/drawing/2014/main" id="{999A8C21-E56E-4BFC-AB03-D2836D1BAF4E}"/>
              </a:ext>
            </a:extLst>
          </p:cNvPr>
          <p:cNvSpPr>
            <a:spLocks noGrp="1"/>
          </p:cNvSpPr>
          <p:nvPr>
            <p:ph idx="1"/>
          </p:nvPr>
        </p:nvSpPr>
        <p:spPr>
          <a:xfrm>
            <a:off x="1484309" y="801859"/>
            <a:ext cx="10018713" cy="6372664"/>
          </a:xfrm>
        </p:spPr>
        <p:txBody>
          <a:bodyPr/>
          <a:lstStyle/>
          <a:p>
            <a:r>
              <a:rPr lang="en-US" sz="2800" dirty="0">
                <a:solidFill>
                  <a:srgbClr val="000000"/>
                </a:solidFill>
                <a:latin typeface="Times New Roman" panose="02020603050405020304" pitchFamily="18" charset="0"/>
                <a:cs typeface="Arial" panose="020B0604020202020204" pitchFamily="34" charset="0"/>
              </a:rPr>
              <a:t>The data in the previous slide was used to calculate the growth rate of </a:t>
            </a:r>
            <a:r>
              <a:rPr lang="en-US" sz="2800" dirty="0" err="1">
                <a:solidFill>
                  <a:srgbClr val="000000"/>
                </a:solidFill>
                <a:latin typeface="Times New Roman" panose="02020603050405020304" pitchFamily="18" charset="0"/>
                <a:cs typeface="Arial" panose="020B0604020202020204" pitchFamily="34" charset="0"/>
              </a:rPr>
              <a:t>Arraba’s</a:t>
            </a:r>
            <a:r>
              <a:rPr lang="en-US" sz="2800" dirty="0">
                <a:solidFill>
                  <a:srgbClr val="000000"/>
                </a:solidFill>
                <a:latin typeface="Times New Roman" panose="02020603050405020304" pitchFamily="18" charset="0"/>
                <a:cs typeface="Arial" panose="020B0604020202020204" pitchFamily="34" charset="0"/>
              </a:rPr>
              <a:t> village to be 1.4%.</a:t>
            </a:r>
          </a:p>
          <a:p>
            <a:endParaRPr lang="en-US" sz="2800" dirty="0">
              <a:solidFill>
                <a:srgbClr val="000000"/>
              </a:solidFill>
              <a:latin typeface="Times New Roman" panose="02020603050405020304" pitchFamily="18" charset="0"/>
              <a:cs typeface="Arial" panose="020B0604020202020204" pitchFamily="34" charset="0"/>
            </a:endParaRPr>
          </a:p>
          <a:p>
            <a:pPr marL="0" indent="0" algn="ctr">
              <a:buNone/>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 = 0.014 = 1.4%</a:t>
            </a:r>
          </a:p>
          <a:p>
            <a:pPr marL="0" indent="0" algn="ctr">
              <a:buNone/>
            </a:pPr>
            <a:r>
              <a:rPr lang="en-US" sz="2800" dirty="0">
                <a:solidFill>
                  <a:srgbClr val="000000"/>
                </a:solidFill>
                <a:latin typeface="Times New Roman" panose="02020603050405020304" pitchFamily="18" charset="0"/>
                <a:cs typeface="Arial" panose="020B0604020202020204" pitchFamily="34" charset="0"/>
              </a:rPr>
              <a:t> </a:t>
            </a:r>
          </a:p>
          <a:p>
            <a:pPr>
              <a:lnSpc>
                <a:spcPct val="115000"/>
              </a:lnSpc>
              <a:spcBef>
                <a:spcPts val="0"/>
              </a:spcBef>
              <a:spcAft>
                <a:spcPts val="1000"/>
              </a:spcAft>
            </a:pPr>
            <a:r>
              <a:rPr lang="en-US" sz="2800" dirty="0">
                <a:solidFill>
                  <a:srgbClr val="000000"/>
                </a:solidFill>
                <a:latin typeface="Times New Roman" panose="02020603050405020304" pitchFamily="18" charset="0"/>
                <a:cs typeface="Arial" panose="020B0604020202020204" pitchFamily="34" charset="0"/>
              </a:rPr>
              <a:t>Since the growth rate was found, we were able to estimate the current population:</a:t>
            </a:r>
          </a:p>
          <a:p>
            <a:pPr marL="0" marR="0" lvl="0" indent="0" algn="ctr" rtl="0">
              <a:lnSpc>
                <a:spcPct val="115000"/>
              </a:lnSpc>
              <a:spcBef>
                <a:spcPts val="0"/>
              </a:spcBef>
              <a:spcAft>
                <a:spcPts val="1000"/>
              </a:spcAft>
              <a:buNone/>
            </a:pPr>
            <a:r>
              <a:rPr lang="en-US" sz="2800" dirty="0">
                <a:solidFill>
                  <a:srgbClr val="000000"/>
                </a:solidFill>
                <a:latin typeface="Times New Roman" panose="02020603050405020304" pitchFamily="18" charset="0"/>
                <a:cs typeface="Arial" panose="020B0604020202020204" pitchFamily="34" charset="0"/>
              </a:rPr>
              <a:t>P2020 = 11479 × (1+0.014) 3</a:t>
            </a:r>
          </a:p>
          <a:p>
            <a:pPr marL="0" marR="0" indent="0" algn="ctr">
              <a:lnSpc>
                <a:spcPct val="150000"/>
              </a:lnSpc>
              <a:spcBef>
                <a:spcPts val="0"/>
              </a:spcBef>
              <a:spcAft>
                <a:spcPts val="600"/>
              </a:spcAft>
              <a:buNone/>
            </a:pPr>
            <a:r>
              <a:rPr lang="en-US" sz="2800" dirty="0">
                <a:solidFill>
                  <a:srgbClr val="000000"/>
                </a:solidFill>
                <a:latin typeface="Times New Roman" panose="02020603050405020304" pitchFamily="18" charset="0"/>
                <a:cs typeface="Arial" panose="020B0604020202020204" pitchFamily="34" charset="0"/>
              </a:rPr>
              <a:t>P2020 = 11993 capita </a:t>
            </a:r>
          </a:p>
          <a:p>
            <a:pPr marL="0" indent="0">
              <a:buNone/>
            </a:pPr>
            <a:endParaRPr lang="en-US" sz="2800" dirty="0">
              <a:solidFill>
                <a:srgbClr val="00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72630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301F3-B5C0-400C-BF5E-0AE750EE085D}"/>
              </a:ext>
            </a:extLst>
          </p:cNvPr>
          <p:cNvSpPr>
            <a:spLocks noGrp="1"/>
          </p:cNvSpPr>
          <p:nvPr>
            <p:ph type="title"/>
          </p:nvPr>
        </p:nvSpPr>
        <p:spPr>
          <a:xfrm>
            <a:off x="1086643" y="38686"/>
            <a:ext cx="10018713" cy="1185203"/>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Population Estimation </a:t>
            </a:r>
            <a:endParaRPr lang="en-US" dirty="0"/>
          </a:p>
        </p:txBody>
      </p:sp>
      <p:graphicFrame>
        <p:nvGraphicFramePr>
          <p:cNvPr id="5" name="Table 5">
            <a:extLst>
              <a:ext uri="{FF2B5EF4-FFF2-40B4-BE49-F238E27FC236}">
                <a16:creationId xmlns:a16="http://schemas.microsoft.com/office/drawing/2014/main" id="{B19C2072-DCA3-4A5F-BF36-DEAC3F80F62A}"/>
              </a:ext>
            </a:extLst>
          </p:cNvPr>
          <p:cNvGraphicFramePr>
            <a:graphicFrameLocks noGrp="1"/>
          </p:cNvGraphicFramePr>
          <p:nvPr>
            <p:ph idx="1"/>
            <p:extLst>
              <p:ext uri="{D42A27DB-BD31-4B8C-83A1-F6EECF244321}">
                <p14:modId xmlns:p14="http://schemas.microsoft.com/office/powerpoint/2010/main" val="2724399927"/>
              </p:ext>
            </p:extLst>
          </p:nvPr>
        </p:nvGraphicFramePr>
        <p:xfrm>
          <a:off x="1086644" y="2025748"/>
          <a:ext cx="10018712" cy="3080825"/>
        </p:xfrm>
        <a:graphic>
          <a:graphicData uri="http://schemas.openxmlformats.org/drawingml/2006/table">
            <a:tbl>
              <a:tblPr firstRow="1" bandRow="1">
                <a:tableStyleId>{5C22544A-7EE6-4342-B048-85BDC9FD1C3A}</a:tableStyleId>
              </a:tblPr>
              <a:tblGrid>
                <a:gridCol w="5018734">
                  <a:extLst>
                    <a:ext uri="{9D8B030D-6E8A-4147-A177-3AD203B41FA5}">
                      <a16:colId xmlns:a16="http://schemas.microsoft.com/office/drawing/2014/main" val="2125801675"/>
                    </a:ext>
                  </a:extLst>
                </a:gridCol>
                <a:gridCol w="4999978">
                  <a:extLst>
                    <a:ext uri="{9D8B030D-6E8A-4147-A177-3AD203B41FA5}">
                      <a16:colId xmlns:a16="http://schemas.microsoft.com/office/drawing/2014/main" val="3897767191"/>
                    </a:ext>
                  </a:extLst>
                </a:gridCol>
              </a:tblGrid>
              <a:tr h="782882">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Year</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Population </a:t>
                      </a:r>
                    </a:p>
                  </a:txBody>
                  <a:tcPr/>
                </a:tc>
                <a:extLst>
                  <a:ext uri="{0D108BD9-81ED-4DB2-BD59-A6C34878D82A}">
                    <a16:rowId xmlns:a16="http://schemas.microsoft.com/office/drawing/2014/main" val="159316804"/>
                  </a:ext>
                </a:extLst>
              </a:tr>
              <a:tr h="765981">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2007</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9920  </a:t>
                      </a:r>
                    </a:p>
                  </a:txBody>
                  <a:tcPr/>
                </a:tc>
                <a:extLst>
                  <a:ext uri="{0D108BD9-81ED-4DB2-BD59-A6C34878D82A}">
                    <a16:rowId xmlns:a16="http://schemas.microsoft.com/office/drawing/2014/main" val="583466184"/>
                  </a:ext>
                </a:extLst>
              </a:tr>
              <a:tr h="765981">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2017</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11479</a:t>
                      </a:r>
                    </a:p>
                  </a:txBody>
                  <a:tcPr/>
                </a:tc>
                <a:extLst>
                  <a:ext uri="{0D108BD9-81ED-4DB2-BD59-A6C34878D82A}">
                    <a16:rowId xmlns:a16="http://schemas.microsoft.com/office/drawing/2014/main" val="4069277805"/>
                  </a:ext>
                </a:extLst>
              </a:tr>
              <a:tr h="765981">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2020</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11993 </a:t>
                      </a:r>
                    </a:p>
                  </a:txBody>
                  <a:tcPr/>
                </a:tc>
                <a:extLst>
                  <a:ext uri="{0D108BD9-81ED-4DB2-BD59-A6C34878D82A}">
                    <a16:rowId xmlns:a16="http://schemas.microsoft.com/office/drawing/2014/main" val="1298081772"/>
                  </a:ext>
                </a:extLst>
              </a:tr>
            </a:tbl>
          </a:graphicData>
        </a:graphic>
      </p:graphicFrame>
    </p:spTree>
    <p:extLst>
      <p:ext uri="{BB962C8B-B14F-4D97-AF65-F5344CB8AC3E}">
        <p14:creationId xmlns:p14="http://schemas.microsoft.com/office/powerpoint/2010/main" val="591677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3B171-9BFF-4CAE-B12C-84C32B01946C}"/>
              </a:ext>
            </a:extLst>
          </p:cNvPr>
          <p:cNvSpPr>
            <a:spLocks noGrp="1"/>
          </p:cNvSpPr>
          <p:nvPr>
            <p:ph type="title"/>
          </p:nvPr>
        </p:nvSpPr>
        <p:spPr>
          <a:xfrm>
            <a:off x="1596851" y="42203"/>
            <a:ext cx="10018713" cy="844062"/>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Consumption and Demand Estimation </a:t>
            </a:r>
          </a:p>
        </p:txBody>
      </p:sp>
      <p:sp>
        <p:nvSpPr>
          <p:cNvPr id="8" name="Content Placeholder 7">
            <a:extLst>
              <a:ext uri="{FF2B5EF4-FFF2-40B4-BE49-F238E27FC236}">
                <a16:creationId xmlns:a16="http://schemas.microsoft.com/office/drawing/2014/main" id="{6BFC60E5-EE5F-4A5E-A035-FCE52E8EB9DC}"/>
              </a:ext>
            </a:extLst>
          </p:cNvPr>
          <p:cNvSpPr>
            <a:spLocks noGrp="1"/>
          </p:cNvSpPr>
          <p:nvPr>
            <p:ph idx="1"/>
          </p:nvPr>
        </p:nvSpPr>
        <p:spPr>
          <a:xfrm>
            <a:off x="1596851" y="682283"/>
            <a:ext cx="10018713" cy="6175717"/>
          </a:xfrm>
        </p:spPr>
        <p:txBody>
          <a:bodyPr>
            <a:normAutofit fontScale="92500" lnSpcReduction="10000"/>
          </a:bodyPr>
          <a:lstStyle/>
          <a:p>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Using the water bills of the entire population of Arraba provided by the municipality for a period of three months (November, December, January), the average consumption per capita was calculated. The procedure will be explained in depth below. Bear in mind that these bills will be shown in the appendix of this project. </a:t>
            </a:r>
          </a:p>
          <a:p>
            <a:r>
              <a:rPr lang="en-US" sz="2800" dirty="0">
                <a:solidFill>
                  <a:srgbClr val="000000"/>
                </a:solidFill>
                <a:latin typeface="Times New Roman" panose="02020603050405020304" pitchFamily="18" charset="0"/>
                <a:cs typeface="Arial" panose="020B0604020202020204" pitchFamily="34" charset="0"/>
              </a:rPr>
              <a:t>At first, the total volume of water (m3) for every month was computed by simply adding up the bills and dividing the total cost by 5, which is the cost of 1 m3 of water. </a:t>
            </a:r>
          </a:p>
          <a:p>
            <a:r>
              <a:rPr lang="en-US" sz="2800" dirty="0">
                <a:solidFill>
                  <a:srgbClr val="000000"/>
                </a:solidFill>
                <a:latin typeface="Times New Roman" panose="02020603050405020304" pitchFamily="18" charset="0"/>
                <a:cs typeface="Arial" panose="020B0604020202020204" pitchFamily="34" charset="0"/>
              </a:rPr>
              <a:t>Next, the total volume of water of each month was divided by the number of families that paid their bills in that particular month. Following that the values computed were divided by the average number of people per household in Arraba which is 4.8 (according to the Palestinian Central Bureau of Statistics), </a:t>
            </a:r>
          </a:p>
          <a:p>
            <a:endParaRPr lang="en-US" sz="2800" dirty="0">
              <a:solidFill>
                <a:srgbClr val="00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136235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D2ECC-192B-4E0C-B479-729709E98493}"/>
              </a:ext>
            </a:extLst>
          </p:cNvPr>
          <p:cNvSpPr>
            <a:spLocks noGrp="1"/>
          </p:cNvSpPr>
          <p:nvPr>
            <p:ph type="title"/>
          </p:nvPr>
        </p:nvSpPr>
        <p:spPr>
          <a:xfrm>
            <a:off x="1484311" y="1"/>
            <a:ext cx="10018713" cy="844062"/>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Consumption and Demand Estimation </a:t>
            </a:r>
            <a:endParaRPr lang="en-US" dirty="0"/>
          </a:p>
        </p:txBody>
      </p:sp>
      <p:sp>
        <p:nvSpPr>
          <p:cNvPr id="3" name="Content Placeholder 2">
            <a:extLst>
              <a:ext uri="{FF2B5EF4-FFF2-40B4-BE49-F238E27FC236}">
                <a16:creationId xmlns:a16="http://schemas.microsoft.com/office/drawing/2014/main" id="{2F8C8D87-ACB5-4B64-B8FA-4B10AF757E4F}"/>
              </a:ext>
            </a:extLst>
          </p:cNvPr>
          <p:cNvSpPr>
            <a:spLocks noGrp="1"/>
          </p:cNvSpPr>
          <p:nvPr>
            <p:ph idx="1"/>
          </p:nvPr>
        </p:nvSpPr>
        <p:spPr>
          <a:xfrm>
            <a:off x="1484310" y="1209821"/>
            <a:ext cx="10018713" cy="5767755"/>
          </a:xfrm>
        </p:spPr>
        <p:txBody>
          <a:bodyPr>
            <a:normAutofit fontScale="25000" lnSpcReduction="20000"/>
          </a:bodyPr>
          <a:lstStyle/>
          <a:p>
            <a:pPr marL="0" indent="0">
              <a:buNone/>
            </a:pPr>
            <a:endParaRPr lang="en-US" dirty="0"/>
          </a:p>
          <a:p>
            <a:r>
              <a:rPr lang="en-US" sz="7400" b="1" dirty="0">
                <a:solidFill>
                  <a:srgbClr val="000000"/>
                </a:solidFill>
                <a:latin typeface="Times New Roman" panose="02020603050405020304" pitchFamily="18" charset="0"/>
                <a:cs typeface="Arial" panose="020B0604020202020204" pitchFamily="34" charset="0"/>
              </a:rPr>
              <a:t>To</a:t>
            </a:r>
            <a:r>
              <a:rPr lang="en-US" sz="7400" b="1" dirty="0"/>
              <a:t> </a:t>
            </a:r>
            <a:r>
              <a:rPr lang="en-US" sz="7400" b="1" dirty="0">
                <a:solidFill>
                  <a:srgbClr val="000000"/>
                </a:solidFill>
                <a:latin typeface="Times New Roman" panose="02020603050405020304" pitchFamily="18" charset="0"/>
                <a:cs typeface="Arial" panose="020B0604020202020204" pitchFamily="34" charset="0"/>
              </a:rPr>
              <a:t>further explain our approach, here are the calculations done on November values:</a:t>
            </a:r>
          </a:p>
          <a:p>
            <a:endParaRPr lang="en-US" sz="4000" b="1" dirty="0">
              <a:solidFill>
                <a:srgbClr val="000000"/>
              </a:solidFill>
              <a:latin typeface="Times New Roman" panose="02020603050405020304" pitchFamily="18" charset="0"/>
              <a:cs typeface="Arial" panose="020B0604020202020204" pitchFamily="34" charset="0"/>
            </a:endParaRP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1- Total consumption cost = 33165 ILS in November </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2- Cost for each m3 = 5 ILS </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3- Quantity needed in November = 6633 m3</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4- Number of families that paid for water bills during this month = 689 </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5- Average number of people per household in Arraba= 4.</a:t>
            </a:r>
            <a:r>
              <a:rPr lang="ar-JO" sz="6500" i="1" dirty="0">
                <a:solidFill>
                  <a:srgbClr val="000000"/>
                </a:solidFill>
                <a:latin typeface="Times New Roman" panose="02020603050405020304" pitchFamily="18" charset="0"/>
                <a:cs typeface="Times New Roman" panose="02020603050405020304" pitchFamily="18" charset="0"/>
              </a:rPr>
              <a:t>8</a:t>
            </a:r>
            <a:r>
              <a:rPr lang="en-US" sz="6500" i="1" dirty="0">
                <a:solidFill>
                  <a:srgbClr val="000000"/>
                </a:solidFill>
                <a:latin typeface="Times New Roman" panose="02020603050405020304" pitchFamily="18" charset="0"/>
                <a:cs typeface="Arial" panose="020B0604020202020204" pitchFamily="34" charset="0"/>
              </a:rPr>
              <a:t> members (from the Palestinian Statistics Center)</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6- Number of families * Average number of people per household member= </a:t>
            </a:r>
            <a:r>
              <a:rPr lang="ar-JO" sz="6500" i="1" dirty="0">
                <a:solidFill>
                  <a:srgbClr val="000000"/>
                </a:solidFill>
                <a:latin typeface="Times New Roman" panose="02020603050405020304" pitchFamily="18" charset="0"/>
                <a:cs typeface="Arial" panose="020B0604020202020204" pitchFamily="34" charset="0"/>
              </a:rPr>
              <a:t>3307 </a:t>
            </a:r>
            <a:endParaRPr lang="en-US" sz="6500" i="1" dirty="0">
              <a:solidFill>
                <a:srgbClr val="000000"/>
              </a:solidFill>
              <a:latin typeface="Times New Roman" panose="02020603050405020304" pitchFamily="18" charset="0"/>
              <a:cs typeface="Arial" panose="020B0604020202020204" pitchFamily="34" charset="0"/>
            </a:endParaRP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7-Consumption per month per capita= quantity needed in November / </a:t>
            </a:r>
            <a:r>
              <a:rPr lang="en-US" sz="6500" i="1" dirty="0">
                <a:solidFill>
                  <a:srgbClr val="000000"/>
                </a:solidFill>
                <a:latin typeface="Times New Roman" panose="02020603050405020304" pitchFamily="18" charset="0"/>
                <a:cs typeface="Times New Roman" panose="02020603050405020304" pitchFamily="18" charset="0"/>
              </a:rPr>
              <a:t>3</a:t>
            </a:r>
            <a:r>
              <a:rPr lang="ar-JO" sz="6500" i="1" dirty="0">
                <a:solidFill>
                  <a:srgbClr val="000000"/>
                </a:solidFill>
                <a:latin typeface="Times New Roman" panose="02020603050405020304" pitchFamily="18" charset="0"/>
                <a:cs typeface="Times New Roman" panose="02020603050405020304" pitchFamily="18" charset="0"/>
              </a:rPr>
              <a:t>307</a:t>
            </a:r>
            <a:r>
              <a:rPr lang="en-US" sz="6500" i="1" dirty="0">
                <a:solidFill>
                  <a:srgbClr val="000000"/>
                </a:solidFill>
                <a:latin typeface="Times New Roman" panose="02020603050405020304" pitchFamily="18" charset="0"/>
                <a:cs typeface="Times New Roman" panose="02020603050405020304" pitchFamily="18" charset="0"/>
              </a:rPr>
              <a:t> </a:t>
            </a:r>
            <a:r>
              <a:rPr lang="en-US" sz="6500" i="1" dirty="0">
                <a:solidFill>
                  <a:srgbClr val="000000"/>
                </a:solidFill>
                <a:latin typeface="Times New Roman" panose="02020603050405020304" pitchFamily="18" charset="0"/>
                <a:cs typeface="Arial" panose="020B0604020202020204" pitchFamily="34" charset="0"/>
              </a:rPr>
              <a:t>= 2 m3 / month per capita </a:t>
            </a:r>
          </a:p>
          <a:p>
            <a:pPr marL="0" marR="0" indent="0">
              <a:lnSpc>
                <a:spcPct val="150000"/>
              </a:lnSpc>
              <a:spcBef>
                <a:spcPts val="0"/>
              </a:spcBef>
              <a:spcAft>
                <a:spcPts val="600"/>
              </a:spcAft>
              <a:buNone/>
            </a:pPr>
            <a:r>
              <a:rPr lang="en-US" sz="6500" i="1" dirty="0">
                <a:solidFill>
                  <a:srgbClr val="000000"/>
                </a:solidFill>
                <a:latin typeface="Times New Roman" panose="02020603050405020304" pitchFamily="18" charset="0"/>
                <a:cs typeface="Arial" panose="020B0604020202020204" pitchFamily="34" charset="0"/>
              </a:rPr>
              <a:t>8- Consumption per day per capita = 66.67 l/capita/day</a:t>
            </a:r>
          </a:p>
          <a:p>
            <a:endParaRPr lang="en-US" dirty="0"/>
          </a:p>
          <a:p>
            <a:pPr marL="0" indent="0">
              <a:buNone/>
            </a:pPr>
            <a:endParaRPr lang="en-US" dirty="0"/>
          </a:p>
        </p:txBody>
      </p:sp>
    </p:spTree>
    <p:extLst>
      <p:ext uri="{BB962C8B-B14F-4D97-AF65-F5344CB8AC3E}">
        <p14:creationId xmlns:p14="http://schemas.microsoft.com/office/powerpoint/2010/main" val="2973544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C3F7E-24F9-4794-ADA7-C585DF00E68D}"/>
              </a:ext>
            </a:extLst>
          </p:cNvPr>
          <p:cNvSpPr>
            <a:spLocks noGrp="1"/>
          </p:cNvSpPr>
          <p:nvPr>
            <p:ph type="title"/>
          </p:nvPr>
        </p:nvSpPr>
        <p:spPr>
          <a:xfrm>
            <a:off x="1484311" y="0"/>
            <a:ext cx="10018713" cy="759655"/>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Consumption and Demand Estimation </a:t>
            </a:r>
            <a:endParaRPr lang="en-US" dirty="0"/>
          </a:p>
        </p:txBody>
      </p:sp>
      <p:sp>
        <p:nvSpPr>
          <p:cNvPr id="3" name="Content Placeholder 2">
            <a:extLst>
              <a:ext uri="{FF2B5EF4-FFF2-40B4-BE49-F238E27FC236}">
                <a16:creationId xmlns:a16="http://schemas.microsoft.com/office/drawing/2014/main" id="{193F2D41-AE68-4BD5-8475-41BD1C252588}"/>
              </a:ext>
            </a:extLst>
          </p:cNvPr>
          <p:cNvSpPr>
            <a:spLocks noGrp="1"/>
          </p:cNvSpPr>
          <p:nvPr>
            <p:ph idx="1"/>
          </p:nvPr>
        </p:nvSpPr>
        <p:spPr>
          <a:xfrm>
            <a:off x="1484311" y="868681"/>
            <a:ext cx="10018713" cy="2560319"/>
          </a:xfrm>
        </p:spPr>
        <p:txBody>
          <a:bodyPr>
            <a:normAutofit/>
          </a:bodyPr>
          <a:lstStyle/>
          <a:p>
            <a:endParaRPr lang="en-US" dirty="0"/>
          </a:p>
          <a:p>
            <a:r>
              <a:rPr lang="en-US" sz="2800" dirty="0">
                <a:solidFill>
                  <a:srgbClr val="000000"/>
                </a:solidFill>
                <a:latin typeface="Times New Roman" panose="02020603050405020304" pitchFamily="18" charset="0"/>
                <a:cs typeface="Arial" panose="020B0604020202020204" pitchFamily="34" charset="0"/>
              </a:rPr>
              <a:t>The following steps were repeated with the values of the months December and January to find the consumption per day per capita, and then calculate the average consumption of the three months.</a:t>
            </a:r>
          </a:p>
          <a:p>
            <a:endParaRPr lang="en-US" dirty="0"/>
          </a:p>
          <a:p>
            <a:pPr marL="0" indent="0">
              <a:buNone/>
            </a:pPr>
            <a:endParaRPr lang="en-US" dirty="0"/>
          </a:p>
        </p:txBody>
      </p:sp>
      <p:graphicFrame>
        <p:nvGraphicFramePr>
          <p:cNvPr id="4" name="Table 4">
            <a:extLst>
              <a:ext uri="{FF2B5EF4-FFF2-40B4-BE49-F238E27FC236}">
                <a16:creationId xmlns:a16="http://schemas.microsoft.com/office/drawing/2014/main" id="{041BB7AF-4E35-4A06-9EBB-709491EEEF99}"/>
              </a:ext>
            </a:extLst>
          </p:cNvPr>
          <p:cNvGraphicFramePr>
            <a:graphicFrameLocks noGrp="1"/>
          </p:cNvGraphicFramePr>
          <p:nvPr>
            <p:extLst>
              <p:ext uri="{D42A27DB-BD31-4B8C-83A1-F6EECF244321}">
                <p14:modId xmlns:p14="http://schemas.microsoft.com/office/powerpoint/2010/main" val="2430487340"/>
              </p:ext>
            </p:extLst>
          </p:nvPr>
        </p:nvGraphicFramePr>
        <p:xfrm>
          <a:off x="2051402" y="2616593"/>
          <a:ext cx="8884530" cy="3870960"/>
        </p:xfrm>
        <a:graphic>
          <a:graphicData uri="http://schemas.openxmlformats.org/drawingml/2006/table">
            <a:tbl>
              <a:tblPr firstRow="1" bandRow="1">
                <a:tableStyleId>{5C22544A-7EE6-4342-B048-85BDC9FD1C3A}</a:tableStyleId>
              </a:tblPr>
              <a:tblGrid>
                <a:gridCol w="4419736">
                  <a:extLst>
                    <a:ext uri="{9D8B030D-6E8A-4147-A177-3AD203B41FA5}">
                      <a16:colId xmlns:a16="http://schemas.microsoft.com/office/drawing/2014/main" val="3713823150"/>
                    </a:ext>
                  </a:extLst>
                </a:gridCol>
                <a:gridCol w="4464794">
                  <a:extLst>
                    <a:ext uri="{9D8B030D-6E8A-4147-A177-3AD203B41FA5}">
                      <a16:colId xmlns:a16="http://schemas.microsoft.com/office/drawing/2014/main" val="1873491365"/>
                    </a:ext>
                  </a:extLst>
                </a:gridCol>
              </a:tblGrid>
              <a:tr h="431224">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Months</a:t>
                      </a:r>
                    </a:p>
                  </a:txBody>
                  <a:tcPr/>
                </a:tc>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Consumption (l/capita/day)</a:t>
                      </a:r>
                    </a:p>
                  </a:txBody>
                  <a:tcPr/>
                </a:tc>
                <a:extLst>
                  <a:ext uri="{0D108BD9-81ED-4DB2-BD59-A6C34878D82A}">
                    <a16:rowId xmlns:a16="http://schemas.microsoft.com/office/drawing/2014/main" val="3185524116"/>
                  </a:ext>
                </a:extLst>
              </a:tr>
              <a:tr h="786350">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November</a:t>
                      </a:r>
                    </a:p>
                  </a:txBody>
                  <a:tcPr/>
                </a:tc>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66.67</a:t>
                      </a:r>
                    </a:p>
                    <a:p>
                      <a:pPr algn="ctr"/>
                      <a:endParaRPr lang="en-US" sz="2800" kern="1200" cap="none" dirty="0">
                        <a:solidFill>
                          <a:srgbClr val="000000"/>
                        </a:solidFill>
                        <a:effectLst/>
                        <a:latin typeface="Times New Roman" panose="02020603050405020304" pitchFamily="18" charset="0"/>
                        <a:ea typeface="+mn-ea"/>
                        <a:cs typeface="Arial" panose="020B0604020202020204" pitchFamily="34" charset="0"/>
                      </a:endParaRPr>
                    </a:p>
                  </a:txBody>
                  <a:tcPr/>
                </a:tc>
                <a:extLst>
                  <a:ext uri="{0D108BD9-81ED-4DB2-BD59-A6C34878D82A}">
                    <a16:rowId xmlns:a16="http://schemas.microsoft.com/office/drawing/2014/main" val="1495552096"/>
                  </a:ext>
                </a:extLst>
              </a:tr>
              <a:tr h="431224">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December</a:t>
                      </a:r>
                    </a:p>
                  </a:txBody>
                  <a:tcPr/>
                </a:tc>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61.94</a:t>
                      </a:r>
                    </a:p>
                  </a:txBody>
                  <a:tcPr/>
                </a:tc>
                <a:extLst>
                  <a:ext uri="{0D108BD9-81ED-4DB2-BD59-A6C34878D82A}">
                    <a16:rowId xmlns:a16="http://schemas.microsoft.com/office/drawing/2014/main" val="3565803166"/>
                  </a:ext>
                </a:extLst>
              </a:tr>
              <a:tr h="786350">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January</a:t>
                      </a:r>
                    </a:p>
                    <a:p>
                      <a:pPr algn="ctr"/>
                      <a:endParaRPr lang="en-US" sz="2800" kern="1200" cap="none" dirty="0">
                        <a:solidFill>
                          <a:srgbClr val="000000"/>
                        </a:solidFill>
                        <a:effectLst/>
                        <a:latin typeface="Times New Roman" panose="02020603050405020304" pitchFamily="18" charset="0"/>
                        <a:ea typeface="+mn-ea"/>
                        <a:cs typeface="Arial" panose="020B0604020202020204" pitchFamily="34"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800" kern="1200" cap="none" dirty="0">
                          <a:solidFill>
                            <a:srgbClr val="000000"/>
                          </a:solidFill>
                          <a:effectLst/>
                          <a:latin typeface="Times New Roman" panose="02020603050405020304" pitchFamily="18" charset="0"/>
                          <a:ea typeface="+mn-ea"/>
                          <a:cs typeface="Arial" panose="020B0604020202020204" pitchFamily="34" charset="0"/>
                        </a:rPr>
                        <a:t>63.2</a:t>
                      </a:r>
                    </a:p>
                    <a:p>
                      <a:pPr algn="ctr"/>
                      <a:endParaRPr lang="en-US" sz="2800" kern="1200" cap="none" dirty="0">
                        <a:solidFill>
                          <a:srgbClr val="000000"/>
                        </a:solidFill>
                        <a:effectLst/>
                        <a:latin typeface="Times New Roman" panose="02020603050405020304" pitchFamily="18" charset="0"/>
                        <a:ea typeface="+mn-ea"/>
                        <a:cs typeface="Arial" panose="020B0604020202020204" pitchFamily="34" charset="0"/>
                      </a:endParaRPr>
                    </a:p>
                  </a:txBody>
                  <a:tcPr/>
                </a:tc>
                <a:extLst>
                  <a:ext uri="{0D108BD9-81ED-4DB2-BD59-A6C34878D82A}">
                    <a16:rowId xmlns:a16="http://schemas.microsoft.com/office/drawing/2014/main" val="2297073608"/>
                  </a:ext>
                </a:extLst>
              </a:tr>
              <a:tr h="786350">
                <a:tc>
                  <a:txBody>
                    <a:bodyPr/>
                    <a:lstStyle/>
                    <a:p>
                      <a:pPr algn="ctr"/>
                      <a:r>
                        <a:rPr lang="en-US" sz="2800" kern="1200" cap="none" dirty="0">
                          <a:solidFill>
                            <a:srgbClr val="000000"/>
                          </a:solidFill>
                          <a:effectLst/>
                          <a:latin typeface="Times New Roman" panose="02020603050405020304" pitchFamily="18" charset="0"/>
                          <a:ea typeface="+mn-ea"/>
                          <a:cs typeface="Arial" panose="020B0604020202020204" pitchFamily="34" charset="0"/>
                        </a:rPr>
                        <a:t>Avg of the three months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800" kern="1200" cap="none" dirty="0">
                          <a:solidFill>
                            <a:srgbClr val="000000"/>
                          </a:solidFill>
                          <a:effectLst/>
                          <a:latin typeface="Times New Roman" panose="02020603050405020304" pitchFamily="18" charset="0"/>
                          <a:ea typeface="+mn-ea"/>
                          <a:cs typeface="Arial" panose="020B0604020202020204" pitchFamily="34" charset="0"/>
                        </a:rPr>
                        <a:t>63.94</a:t>
                      </a:r>
                    </a:p>
                    <a:p>
                      <a:pPr algn="ctr"/>
                      <a:endParaRPr lang="en-US" sz="2800" kern="1200" cap="none" dirty="0">
                        <a:solidFill>
                          <a:srgbClr val="000000"/>
                        </a:solidFill>
                        <a:effectLst/>
                        <a:latin typeface="Times New Roman" panose="02020603050405020304" pitchFamily="18" charset="0"/>
                        <a:ea typeface="+mn-ea"/>
                        <a:cs typeface="Arial" panose="020B0604020202020204" pitchFamily="34" charset="0"/>
                      </a:endParaRPr>
                    </a:p>
                  </a:txBody>
                  <a:tcPr/>
                </a:tc>
                <a:extLst>
                  <a:ext uri="{0D108BD9-81ED-4DB2-BD59-A6C34878D82A}">
                    <a16:rowId xmlns:a16="http://schemas.microsoft.com/office/drawing/2014/main" val="306059969"/>
                  </a:ext>
                </a:extLst>
              </a:tr>
            </a:tbl>
          </a:graphicData>
        </a:graphic>
      </p:graphicFrame>
    </p:spTree>
    <p:extLst>
      <p:ext uri="{BB962C8B-B14F-4D97-AF65-F5344CB8AC3E}">
        <p14:creationId xmlns:p14="http://schemas.microsoft.com/office/powerpoint/2010/main" val="376434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BD085-8E9F-414B-A0A9-E339C5284740}"/>
              </a:ext>
            </a:extLst>
          </p:cNvPr>
          <p:cNvSpPr>
            <a:spLocks noGrp="1"/>
          </p:cNvSpPr>
          <p:nvPr>
            <p:ph type="title"/>
          </p:nvPr>
        </p:nvSpPr>
        <p:spPr>
          <a:xfrm>
            <a:off x="1484310" y="0"/>
            <a:ext cx="10018713" cy="771377"/>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Consumption and Demand Estimation </a:t>
            </a:r>
            <a:endParaRPr lang="en-US" dirty="0"/>
          </a:p>
        </p:txBody>
      </p:sp>
      <p:sp>
        <p:nvSpPr>
          <p:cNvPr id="3" name="Content Placeholder 2">
            <a:extLst>
              <a:ext uri="{FF2B5EF4-FFF2-40B4-BE49-F238E27FC236}">
                <a16:creationId xmlns:a16="http://schemas.microsoft.com/office/drawing/2014/main" id="{D54BA9FE-E500-4523-8C3B-F968DC4F6107}"/>
              </a:ext>
            </a:extLst>
          </p:cNvPr>
          <p:cNvSpPr>
            <a:spLocks noGrp="1"/>
          </p:cNvSpPr>
          <p:nvPr>
            <p:ph idx="1"/>
          </p:nvPr>
        </p:nvSpPr>
        <p:spPr>
          <a:xfrm>
            <a:off x="1484310" y="1195754"/>
            <a:ext cx="10018713" cy="5430129"/>
          </a:xfrm>
        </p:spPr>
        <p:txBody>
          <a:bodyPr>
            <a:normAutofit/>
          </a:bodyPr>
          <a:lstStyle/>
          <a:p>
            <a:pPr algn="ctr"/>
            <a:r>
              <a:rPr lang="en-US" sz="2800" b="1" i="1" dirty="0">
                <a:solidFill>
                  <a:srgbClr val="000000"/>
                </a:solidFill>
                <a:latin typeface="Times New Roman" panose="02020603050405020304" pitchFamily="18" charset="0"/>
                <a:cs typeface="Arial" panose="020B0604020202020204" pitchFamily="34" charset="0"/>
              </a:rPr>
              <a:t>Total Average Consumption = Average consumption of the three months × 10-3 × population × 3 days × (24hr/16hr)</a:t>
            </a:r>
          </a:p>
          <a:p>
            <a:pPr marL="0" indent="0">
              <a:buNone/>
            </a:pPr>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Total Average Consumption = 3450.745 m3 /day</a:t>
            </a:r>
          </a:p>
          <a:p>
            <a:pPr marL="0" indent="0">
              <a:buNone/>
            </a:pPr>
            <a:r>
              <a:rPr lang="en-US" sz="2800" dirty="0">
                <a:solidFill>
                  <a:srgbClr val="000000"/>
                </a:solidFill>
                <a:latin typeface="Times New Roman" panose="02020603050405020304" pitchFamily="18" charset="0"/>
                <a:cs typeface="Arial" panose="020B0604020202020204" pitchFamily="34" charset="0"/>
              </a:rPr>
              <a:t> </a:t>
            </a:r>
          </a:p>
          <a:p>
            <a:pPr algn="ctr"/>
            <a:r>
              <a:rPr lang="en-US" sz="2800" b="1" i="1" dirty="0">
                <a:solidFill>
                  <a:srgbClr val="000000"/>
                </a:solidFill>
                <a:latin typeface="Times New Roman" panose="02020603050405020304" pitchFamily="18" charset="0"/>
                <a:cs typeface="Arial" panose="020B0604020202020204" pitchFamily="34" charset="0"/>
              </a:rPr>
              <a:t>Total Demand = Total Consumption / (1 – loss factor) </a:t>
            </a:r>
          </a:p>
          <a:p>
            <a:pPr marL="0" indent="0">
              <a:buNone/>
            </a:pPr>
            <a:r>
              <a:rPr lang="en-US" sz="2800" dirty="0">
                <a:solidFill>
                  <a:srgbClr val="000000"/>
                </a:solidFill>
                <a:latin typeface="Times New Roman" panose="02020603050405020304" pitchFamily="18" charset="0"/>
                <a:cs typeface="Arial" panose="020B0604020202020204" pitchFamily="34" charset="0"/>
              </a:rPr>
              <a:t>(Given that the loss factor 16% according to </a:t>
            </a:r>
            <a:r>
              <a:rPr lang="en-US" sz="2800" dirty="0" err="1">
                <a:solidFill>
                  <a:srgbClr val="000000"/>
                </a:solidFill>
                <a:latin typeface="Times New Roman" panose="02020603050405020304" pitchFamily="18" charset="0"/>
                <a:cs typeface="Arial" panose="020B0604020202020204" pitchFamily="34" charset="0"/>
              </a:rPr>
              <a:t>Arraba’s</a:t>
            </a:r>
            <a:r>
              <a:rPr lang="en-US" sz="2800" dirty="0">
                <a:solidFill>
                  <a:srgbClr val="000000"/>
                </a:solidFill>
                <a:latin typeface="Times New Roman" panose="02020603050405020304" pitchFamily="18" charset="0"/>
                <a:cs typeface="Arial" panose="020B0604020202020204" pitchFamily="34" charset="0"/>
              </a:rPr>
              <a:t> municipality)</a:t>
            </a:r>
          </a:p>
          <a:p>
            <a:pPr marL="0" indent="0">
              <a:buNone/>
            </a:pPr>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Total Demand = 4108 m3/day</a:t>
            </a:r>
          </a:p>
          <a:p>
            <a:pPr marL="0" indent="0">
              <a:buNone/>
            </a:pPr>
            <a:endParaRPr lang="en-US" dirty="0"/>
          </a:p>
        </p:txBody>
      </p:sp>
    </p:spTree>
    <p:extLst>
      <p:ext uri="{BB962C8B-B14F-4D97-AF65-F5344CB8AC3E}">
        <p14:creationId xmlns:p14="http://schemas.microsoft.com/office/powerpoint/2010/main" val="2102585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44CE6-68CF-4AC2-9478-35756A6E2E59}"/>
              </a:ext>
            </a:extLst>
          </p:cNvPr>
          <p:cNvSpPr>
            <a:spLocks noGrp="1"/>
          </p:cNvSpPr>
          <p:nvPr>
            <p:ph type="title"/>
          </p:nvPr>
        </p:nvSpPr>
        <p:spPr>
          <a:xfrm>
            <a:off x="1484310" y="0"/>
            <a:ext cx="10018713" cy="773723"/>
          </a:xfrm>
        </p:spPr>
        <p:txBody>
          <a:bodyPr>
            <a:normAutofit/>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 Distribution Network Drawing</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764" y="1371599"/>
            <a:ext cx="9480259" cy="5347855"/>
          </a:xfrm>
          <a:prstGeom prst="rect">
            <a:avLst/>
          </a:prstGeom>
        </p:spPr>
      </p:pic>
    </p:spTree>
    <p:extLst>
      <p:ext uri="{BB962C8B-B14F-4D97-AF65-F5344CB8AC3E}">
        <p14:creationId xmlns:p14="http://schemas.microsoft.com/office/powerpoint/2010/main" val="3491982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99EC57-D229-4A7B-85B0-823F8DC6935B}"/>
              </a:ext>
            </a:extLst>
          </p:cNvPr>
          <p:cNvSpPr>
            <a:spLocks noGrp="1"/>
          </p:cNvSpPr>
          <p:nvPr>
            <p:ph idx="1"/>
          </p:nvPr>
        </p:nvSpPr>
        <p:spPr>
          <a:xfrm>
            <a:off x="1737529" y="2307687"/>
            <a:ext cx="10018713" cy="2242626"/>
          </a:xfrm>
        </p:spPr>
        <p:txBody>
          <a:bodyPr>
            <a:normAutofit/>
          </a:bodyPr>
          <a:lstStyle/>
          <a:p>
            <a:pPr marL="0" indent="0">
              <a:buNone/>
            </a:pPr>
            <a:r>
              <a:rPr lang="en-US" sz="2800" dirty="0">
                <a:latin typeface="Times New Roman" panose="02020603050405020304" pitchFamily="18" charset="0"/>
                <a:cs typeface="Times New Roman" panose="02020603050405020304" pitchFamily="18" charset="0"/>
              </a:rPr>
              <a:t>Since Arraba’s water network is huge containing 493 nodes and 535 pipes, </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it is necessary to divide the network into two zones (East and West), depending on the positions of the existing control valves provided by Arraba’s municipality, in order to have more accurate results. </a:t>
            </a:r>
            <a:endParaRPr lang="en-US" sz="28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F8194002-8CB7-41CD-AF44-C38F771E256E}"/>
              </a:ext>
            </a:extLst>
          </p:cNvPr>
          <p:cNvSpPr>
            <a:spLocks noGrp="1"/>
          </p:cNvSpPr>
          <p:nvPr>
            <p:ph type="title"/>
          </p:nvPr>
        </p:nvSpPr>
        <p:spPr>
          <a:xfrm>
            <a:off x="1484311" y="0"/>
            <a:ext cx="10018712"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 Distribution Network Drawing</a:t>
            </a:r>
          </a:p>
        </p:txBody>
      </p:sp>
    </p:spTree>
    <p:extLst>
      <p:ext uri="{BB962C8B-B14F-4D97-AF65-F5344CB8AC3E}">
        <p14:creationId xmlns:p14="http://schemas.microsoft.com/office/powerpoint/2010/main" val="2903127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9294-6374-48B8-B4D3-5976AC2C8CBD}"/>
              </a:ext>
            </a:extLst>
          </p:cNvPr>
          <p:cNvSpPr>
            <a:spLocks noGrp="1"/>
          </p:cNvSpPr>
          <p:nvPr>
            <p:ph type="title"/>
          </p:nvPr>
        </p:nvSpPr>
        <p:spPr>
          <a:xfrm>
            <a:off x="1610922" y="1066800"/>
            <a:ext cx="10018712" cy="1057422"/>
          </a:xfrm>
        </p:spPr>
        <p:txBody>
          <a:bodyPr/>
          <a:lstStyle/>
          <a:p>
            <a:r>
              <a:rPr lang="en-US" dirty="0"/>
              <a:t>East Zone</a:t>
            </a:r>
          </a:p>
        </p:txBody>
      </p:sp>
      <p:sp>
        <p:nvSpPr>
          <p:cNvPr id="4" name="Title 1">
            <a:extLst>
              <a:ext uri="{FF2B5EF4-FFF2-40B4-BE49-F238E27FC236}">
                <a16:creationId xmlns:a16="http://schemas.microsoft.com/office/drawing/2014/main" id="{0FAA951B-D441-4DF5-B890-97BFA67E242C}"/>
              </a:ext>
            </a:extLst>
          </p:cNvPr>
          <p:cNvSpPr txBox="1">
            <a:spLocks/>
          </p:cNvSpPr>
          <p:nvPr/>
        </p:nvSpPr>
        <p:spPr>
          <a:xfrm>
            <a:off x="1484310" y="0"/>
            <a:ext cx="10018713" cy="77372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 Distribution Network Drawing</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8183" y="2417299"/>
            <a:ext cx="9424840" cy="4370379"/>
          </a:xfrm>
        </p:spPr>
      </p:pic>
    </p:spTree>
    <p:extLst>
      <p:ext uri="{BB962C8B-B14F-4D97-AF65-F5344CB8AC3E}">
        <p14:creationId xmlns:p14="http://schemas.microsoft.com/office/powerpoint/2010/main" val="2022601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3C55D20-DD60-4391-B811-78CDC6C08E12}"/>
              </a:ext>
            </a:extLst>
          </p:cNvPr>
          <p:cNvSpPr txBox="1">
            <a:spLocks noGrp="1"/>
          </p:cNvSpPr>
          <p:nvPr>
            <p:ph type="title"/>
          </p:nvPr>
        </p:nvSpPr>
        <p:spPr>
          <a:xfrm>
            <a:off x="1484311" y="0"/>
            <a:ext cx="10018712" cy="1016391"/>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 Distribution Network Drawing</a:t>
            </a:r>
          </a:p>
        </p:txBody>
      </p:sp>
      <p:sp>
        <p:nvSpPr>
          <p:cNvPr id="5" name="Title 1">
            <a:extLst>
              <a:ext uri="{FF2B5EF4-FFF2-40B4-BE49-F238E27FC236}">
                <a16:creationId xmlns:a16="http://schemas.microsoft.com/office/drawing/2014/main" id="{82E37D5B-E211-4B15-85B4-90F7109B45C9}"/>
              </a:ext>
            </a:extLst>
          </p:cNvPr>
          <p:cNvSpPr txBox="1">
            <a:spLocks/>
          </p:cNvSpPr>
          <p:nvPr/>
        </p:nvSpPr>
        <p:spPr>
          <a:xfrm>
            <a:off x="1484310" y="1066800"/>
            <a:ext cx="10018712" cy="1016391"/>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West Zone</a:t>
            </a: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1" y="2133599"/>
            <a:ext cx="9217022" cy="4585856"/>
          </a:xfrm>
        </p:spPr>
      </p:pic>
    </p:spTree>
    <p:extLst>
      <p:ext uri="{BB962C8B-B14F-4D97-AF65-F5344CB8AC3E}">
        <p14:creationId xmlns:p14="http://schemas.microsoft.com/office/powerpoint/2010/main" val="1517244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BF9D4A-6EDC-4B18-84B6-3EA29B94D184}"/>
              </a:ext>
            </a:extLst>
          </p:cNvPr>
          <p:cNvSpPr>
            <a:spLocks noGrp="1"/>
          </p:cNvSpPr>
          <p:nvPr>
            <p:ph idx="1"/>
          </p:nvPr>
        </p:nvSpPr>
        <p:spPr>
          <a:xfrm>
            <a:off x="1484310" y="159658"/>
            <a:ext cx="10018713" cy="6698342"/>
          </a:xfrm>
        </p:spPr>
        <p:txBody>
          <a:bodyPr>
            <a:normAutofit/>
          </a:bodyPr>
          <a:lstStyle/>
          <a:p>
            <a:pPr marL="0" indent="0">
              <a:buNone/>
            </a:pPr>
            <a:r>
              <a:rPr lang="en-US" sz="2800" b="1" dirty="0">
                <a:latin typeface="Times New Roman" panose="02020603050405020304" pitchFamily="18" charset="0"/>
                <a:cs typeface="Times New Roman" panose="02020603050405020304" pitchFamily="18" charset="0"/>
              </a:rPr>
              <a:t>Outline: </a:t>
            </a:r>
          </a:p>
          <a:p>
            <a:pPr marL="0" indent="0">
              <a:buNone/>
            </a:pPr>
            <a:endParaRPr lang="en-US" sz="2200"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Objective of the project.</a:t>
            </a:r>
          </a:p>
          <a:p>
            <a:endParaRPr lang="en-US" sz="2200" i="1"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Study area.</a:t>
            </a:r>
          </a:p>
          <a:p>
            <a:pPr marL="0" indent="0">
              <a:buNone/>
            </a:pPr>
            <a:endParaRPr lang="en-US" sz="2200" i="1"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Network Analysis and Results.</a:t>
            </a:r>
          </a:p>
          <a:p>
            <a:endParaRPr lang="en-US" sz="2200" i="1"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Summary. </a:t>
            </a:r>
          </a:p>
          <a:p>
            <a:endParaRPr lang="en-US" sz="2200" i="1"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Recommendations.</a:t>
            </a:r>
          </a:p>
          <a:p>
            <a:endParaRPr lang="en-US" dirty="0"/>
          </a:p>
        </p:txBody>
      </p:sp>
    </p:spTree>
    <p:extLst>
      <p:ext uri="{BB962C8B-B14F-4D97-AF65-F5344CB8AC3E}">
        <p14:creationId xmlns:p14="http://schemas.microsoft.com/office/powerpoint/2010/main" val="665710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9B45F-6F9C-4480-BE94-13924746ABC4}"/>
              </a:ext>
            </a:extLst>
          </p:cNvPr>
          <p:cNvSpPr>
            <a:spLocks noGrp="1"/>
          </p:cNvSpPr>
          <p:nvPr>
            <p:ph type="title"/>
          </p:nvPr>
        </p:nvSpPr>
        <p:spPr>
          <a:xfrm>
            <a:off x="1484311" y="1"/>
            <a:ext cx="10018713"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Demand</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Estimation</a:t>
            </a:r>
            <a:r>
              <a:rPr lang="en-US" dirty="0"/>
              <a:t> </a:t>
            </a:r>
          </a:p>
        </p:txBody>
      </p:sp>
      <p:sp>
        <p:nvSpPr>
          <p:cNvPr id="3" name="Content Placeholder 2">
            <a:extLst>
              <a:ext uri="{FF2B5EF4-FFF2-40B4-BE49-F238E27FC236}">
                <a16:creationId xmlns:a16="http://schemas.microsoft.com/office/drawing/2014/main" id="{2E505CE4-ABD5-464C-8E3A-349FD1891476}"/>
              </a:ext>
            </a:extLst>
          </p:cNvPr>
          <p:cNvSpPr>
            <a:spLocks noGrp="1"/>
          </p:cNvSpPr>
          <p:nvPr>
            <p:ph idx="1"/>
          </p:nvPr>
        </p:nvSpPr>
        <p:spPr>
          <a:xfrm>
            <a:off x="1484310" y="1252026"/>
            <a:ext cx="10018713" cy="1252023"/>
          </a:xfrm>
        </p:spPr>
        <p:txBody>
          <a:bodyPr>
            <a:normAutofit fontScale="70000" lnSpcReduction="20000"/>
          </a:bodyPr>
          <a:lstStyle/>
          <a:p>
            <a:endParaRPr lang="en-US" dirty="0"/>
          </a:p>
          <a:p>
            <a:r>
              <a:rPr lang="en-US" sz="2800" dirty="0">
                <a:solidFill>
                  <a:srgbClr val="000000"/>
                </a:solidFill>
                <a:latin typeface="Times New Roman" panose="02020603050405020304" pitchFamily="18" charset="0"/>
                <a:cs typeface="Arial" panose="020B0604020202020204" pitchFamily="34" charset="0"/>
              </a:rPr>
              <a:t>To estimate the demand at each joint, the ratio of demand for every joint was calculated by dividing the area around every joint that were previously calculated by the Theisen polygon method by the total area of Arraba.</a:t>
            </a: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Picture 4">
            <a:extLst>
              <a:ext uri="{FF2B5EF4-FFF2-40B4-BE49-F238E27FC236}">
                <a16:creationId xmlns:a16="http://schemas.microsoft.com/office/drawing/2014/main" id="{7FABD8DA-930D-4428-A031-4CB82E35C4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040" y="2166425"/>
            <a:ext cx="9521252" cy="4501661"/>
          </a:xfrm>
          <a:prstGeom prst="rect">
            <a:avLst/>
          </a:prstGeom>
        </p:spPr>
      </p:pic>
    </p:spTree>
    <p:extLst>
      <p:ext uri="{BB962C8B-B14F-4D97-AF65-F5344CB8AC3E}">
        <p14:creationId xmlns:p14="http://schemas.microsoft.com/office/powerpoint/2010/main" val="3518537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2566-B514-4F3C-BEE4-B3BCEF6B4999}"/>
              </a:ext>
            </a:extLst>
          </p:cNvPr>
          <p:cNvSpPr>
            <a:spLocks noGrp="1"/>
          </p:cNvSpPr>
          <p:nvPr>
            <p:ph type="title"/>
          </p:nvPr>
        </p:nvSpPr>
        <p:spPr>
          <a:xfrm>
            <a:off x="1484311" y="1"/>
            <a:ext cx="10018713"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Demand</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Estimation</a:t>
            </a:r>
            <a:r>
              <a:rPr lang="en-US" dirty="0"/>
              <a:t> </a:t>
            </a:r>
          </a:p>
        </p:txBody>
      </p:sp>
      <p:pic>
        <p:nvPicPr>
          <p:cNvPr id="4" name="Content Placeholder 3">
            <a:extLst>
              <a:ext uri="{FF2B5EF4-FFF2-40B4-BE49-F238E27FC236}">
                <a16:creationId xmlns:a16="http://schemas.microsoft.com/office/drawing/2014/main" id="{5797F5DD-EEBF-4E7B-9B53-FC16FA64065A}"/>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871236" y="926124"/>
            <a:ext cx="7244861" cy="5690382"/>
          </a:xfrm>
          <a:prstGeom prst="rect">
            <a:avLst/>
          </a:prstGeom>
        </p:spPr>
      </p:pic>
    </p:spTree>
    <p:extLst>
      <p:ext uri="{BB962C8B-B14F-4D97-AF65-F5344CB8AC3E}">
        <p14:creationId xmlns:p14="http://schemas.microsoft.com/office/powerpoint/2010/main" val="1927413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2BBC9-9189-4AE6-8B76-97356264FE35}"/>
              </a:ext>
            </a:extLst>
          </p:cNvPr>
          <p:cNvSpPr>
            <a:spLocks noGrp="1"/>
          </p:cNvSpPr>
          <p:nvPr>
            <p:ph type="title"/>
          </p:nvPr>
        </p:nvSpPr>
        <p:spPr>
          <a:xfrm>
            <a:off x="1484310" y="0"/>
            <a:ext cx="10018713" cy="886265"/>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Demand</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Estimation</a:t>
            </a:r>
            <a:r>
              <a:rPr lang="en-US" dirty="0"/>
              <a:t> </a:t>
            </a:r>
          </a:p>
        </p:txBody>
      </p:sp>
      <p:sp>
        <p:nvSpPr>
          <p:cNvPr id="3" name="Content Placeholder 2">
            <a:extLst>
              <a:ext uri="{FF2B5EF4-FFF2-40B4-BE49-F238E27FC236}">
                <a16:creationId xmlns:a16="http://schemas.microsoft.com/office/drawing/2014/main" id="{AE5F0511-76B5-4C92-A775-A5255BD6FB84}"/>
              </a:ext>
            </a:extLst>
          </p:cNvPr>
          <p:cNvSpPr>
            <a:spLocks noGrp="1"/>
          </p:cNvSpPr>
          <p:nvPr>
            <p:ph idx="1"/>
          </p:nvPr>
        </p:nvSpPr>
        <p:spPr>
          <a:xfrm>
            <a:off x="1484310" y="1147688"/>
            <a:ext cx="10018713" cy="1482970"/>
          </a:xfrm>
        </p:spPr>
        <p:txBody>
          <a:bodyPr/>
          <a:lstStyle/>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And next, the ratios of the junctions were multiplied by the collective demand of Arraba to determine the demand of every joint and by the demand control center tool in </a:t>
            </a:r>
            <a:r>
              <a:rPr lang="en-US" sz="18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WaterCad</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their demands were inserted. </a:t>
            </a:r>
          </a:p>
          <a:p>
            <a:endParaRPr lang="en-US" dirty="0"/>
          </a:p>
        </p:txBody>
      </p:sp>
      <p:pic>
        <p:nvPicPr>
          <p:cNvPr id="6" name="Picture 5">
            <a:extLst>
              <a:ext uri="{FF2B5EF4-FFF2-40B4-BE49-F238E27FC236}">
                <a16:creationId xmlns:a16="http://schemas.microsoft.com/office/drawing/2014/main" id="{09876DEC-FA9F-466F-9DB0-1785ED1B5B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1324" y="2138290"/>
            <a:ext cx="7589351" cy="4487594"/>
          </a:xfrm>
          <a:prstGeom prst="rect">
            <a:avLst/>
          </a:prstGeom>
        </p:spPr>
      </p:pic>
    </p:spTree>
    <p:extLst>
      <p:ext uri="{BB962C8B-B14F-4D97-AF65-F5344CB8AC3E}">
        <p14:creationId xmlns:p14="http://schemas.microsoft.com/office/powerpoint/2010/main" val="3483139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7BCAC-2A99-4124-8F01-22890596E10C}"/>
              </a:ext>
            </a:extLst>
          </p:cNvPr>
          <p:cNvSpPr>
            <a:spLocks noGrp="1"/>
          </p:cNvSpPr>
          <p:nvPr>
            <p:ph type="title"/>
          </p:nvPr>
        </p:nvSpPr>
        <p:spPr>
          <a:xfrm>
            <a:off x="1610920" y="0"/>
            <a:ext cx="10018713" cy="946052"/>
          </a:xfrm>
        </p:spPr>
        <p:txBody>
          <a:bodyPr>
            <a:normAutofit/>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Demand</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Estimation</a:t>
            </a:r>
            <a:r>
              <a:rPr lang="en-US" dirty="0"/>
              <a:t> </a:t>
            </a:r>
          </a:p>
        </p:txBody>
      </p:sp>
      <p:pic>
        <p:nvPicPr>
          <p:cNvPr id="4" name="Content Placeholder 3">
            <a:extLst>
              <a:ext uri="{FF2B5EF4-FFF2-40B4-BE49-F238E27FC236}">
                <a16:creationId xmlns:a16="http://schemas.microsoft.com/office/drawing/2014/main" id="{D77B4923-1EAF-4570-8779-F2644A16DD3E}"/>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707504" y="969010"/>
            <a:ext cx="8150996" cy="5203190"/>
          </a:xfrm>
          <a:prstGeom prst="rect">
            <a:avLst/>
          </a:prstGeom>
        </p:spPr>
      </p:pic>
    </p:spTree>
    <p:extLst>
      <p:ext uri="{BB962C8B-B14F-4D97-AF65-F5344CB8AC3E}">
        <p14:creationId xmlns:p14="http://schemas.microsoft.com/office/powerpoint/2010/main" val="2409712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83002-08B0-4CFE-AF00-98BCFAE02A5C}"/>
              </a:ext>
            </a:extLst>
          </p:cNvPr>
          <p:cNvSpPr>
            <a:spLocks noGrp="1"/>
          </p:cNvSpPr>
          <p:nvPr>
            <p:ph type="title"/>
          </p:nvPr>
        </p:nvSpPr>
        <p:spPr>
          <a:xfrm>
            <a:off x="1484311" y="0"/>
            <a:ext cx="10018713" cy="1223889"/>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Demand</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Estimation</a:t>
            </a:r>
            <a:r>
              <a:rPr lang="en-US" dirty="0"/>
              <a:t> </a:t>
            </a:r>
          </a:p>
        </p:txBody>
      </p:sp>
      <p:sp>
        <p:nvSpPr>
          <p:cNvPr id="3" name="Content Placeholder 2">
            <a:extLst>
              <a:ext uri="{FF2B5EF4-FFF2-40B4-BE49-F238E27FC236}">
                <a16:creationId xmlns:a16="http://schemas.microsoft.com/office/drawing/2014/main" id="{3E057732-770D-4A0C-86AB-9C9F3170D165}"/>
              </a:ext>
            </a:extLst>
          </p:cNvPr>
          <p:cNvSpPr>
            <a:spLocks noGrp="1"/>
          </p:cNvSpPr>
          <p:nvPr>
            <p:ph idx="1"/>
          </p:nvPr>
        </p:nvSpPr>
        <p:spPr>
          <a:xfrm>
            <a:off x="1484311" y="1372771"/>
            <a:ext cx="10018713" cy="3124201"/>
          </a:xfrm>
        </p:spPr>
        <p:txBody>
          <a:bodyPr/>
          <a:lstStyle/>
          <a:p>
            <a:r>
              <a:rPr lang="en-US" sz="2800" dirty="0">
                <a:solidFill>
                  <a:srgbClr val="000000"/>
                </a:solidFill>
                <a:latin typeface="Times New Roman" panose="02020603050405020304" pitchFamily="18" charset="0"/>
                <a:cs typeface="Arial" panose="020B0604020202020204" pitchFamily="34" charset="0"/>
              </a:rPr>
              <a:t>And finally, the Demand Factors were used to modify the values of the demand in order to see how the model will perform when it is analyzed under different circumstances.   </a:t>
            </a:r>
          </a:p>
        </p:txBody>
      </p:sp>
      <p:pic>
        <p:nvPicPr>
          <p:cNvPr id="4" name="Picture 3">
            <a:extLst>
              <a:ext uri="{FF2B5EF4-FFF2-40B4-BE49-F238E27FC236}">
                <a16:creationId xmlns:a16="http://schemas.microsoft.com/office/drawing/2014/main" id="{C046678C-365C-4DDF-A09D-E4F6ED475A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84311" y="4287425"/>
            <a:ext cx="9927273" cy="1299404"/>
          </a:xfrm>
          <a:prstGeom prst="rect">
            <a:avLst/>
          </a:prstGeom>
          <a:noFill/>
          <a:ln>
            <a:noFill/>
          </a:ln>
        </p:spPr>
      </p:pic>
    </p:spTree>
    <p:extLst>
      <p:ext uri="{BB962C8B-B14F-4D97-AF65-F5344CB8AC3E}">
        <p14:creationId xmlns:p14="http://schemas.microsoft.com/office/powerpoint/2010/main" val="19591258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B234CBF-7FD6-413A-B53D-A0C4A1975B0A}"/>
              </a:ext>
            </a:extLst>
          </p:cNvPr>
          <p:cNvGraphicFramePr>
            <a:graphicFrameLocks noGrp="1"/>
          </p:cNvGraphicFramePr>
          <p:nvPr>
            <p:ph idx="1"/>
            <p:extLst>
              <p:ext uri="{D42A27DB-BD31-4B8C-83A1-F6EECF244321}">
                <p14:modId xmlns:p14="http://schemas.microsoft.com/office/powerpoint/2010/main" val="1365260446"/>
              </p:ext>
            </p:extLst>
          </p:nvPr>
        </p:nvGraphicFramePr>
        <p:xfrm>
          <a:off x="1484311" y="1828800"/>
          <a:ext cx="10018712" cy="4343400"/>
        </p:xfrm>
        <a:graphic>
          <a:graphicData uri="http://schemas.openxmlformats.org/drawingml/2006/table">
            <a:tbl>
              <a:tblPr firstRow="1" bandRow="1">
                <a:tableStyleId>{5C22544A-7EE6-4342-B048-85BDC9FD1C3A}</a:tableStyleId>
              </a:tblPr>
              <a:tblGrid>
                <a:gridCol w="5009356">
                  <a:extLst>
                    <a:ext uri="{9D8B030D-6E8A-4147-A177-3AD203B41FA5}">
                      <a16:colId xmlns:a16="http://schemas.microsoft.com/office/drawing/2014/main" val="3023730976"/>
                    </a:ext>
                  </a:extLst>
                </a:gridCol>
                <a:gridCol w="5009356">
                  <a:extLst>
                    <a:ext uri="{9D8B030D-6E8A-4147-A177-3AD203B41FA5}">
                      <a16:colId xmlns:a16="http://schemas.microsoft.com/office/drawing/2014/main" val="4253761871"/>
                    </a:ext>
                  </a:extLst>
                </a:gridCol>
              </a:tblGrid>
              <a:tr h="868680">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Elements </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Number of elements</a:t>
                      </a:r>
                    </a:p>
                  </a:txBody>
                  <a:tcPr/>
                </a:tc>
                <a:extLst>
                  <a:ext uri="{0D108BD9-81ED-4DB2-BD59-A6C34878D82A}">
                    <a16:rowId xmlns:a16="http://schemas.microsoft.com/office/drawing/2014/main" val="4291921672"/>
                  </a:ext>
                </a:extLst>
              </a:tr>
              <a:tr h="868680">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Reservoirs </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1</a:t>
                      </a:r>
                    </a:p>
                  </a:txBody>
                  <a:tcPr/>
                </a:tc>
                <a:extLst>
                  <a:ext uri="{0D108BD9-81ED-4DB2-BD59-A6C34878D82A}">
                    <a16:rowId xmlns:a16="http://schemas.microsoft.com/office/drawing/2014/main" val="792841209"/>
                  </a:ext>
                </a:extLst>
              </a:tr>
              <a:tr h="868680">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Nodes</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493</a:t>
                      </a:r>
                    </a:p>
                  </a:txBody>
                  <a:tcPr/>
                </a:tc>
                <a:extLst>
                  <a:ext uri="{0D108BD9-81ED-4DB2-BD59-A6C34878D82A}">
                    <a16:rowId xmlns:a16="http://schemas.microsoft.com/office/drawing/2014/main" val="3622728840"/>
                  </a:ext>
                </a:extLst>
              </a:tr>
              <a:tr h="868680">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Pipes</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535</a:t>
                      </a:r>
                    </a:p>
                  </a:txBody>
                  <a:tcPr/>
                </a:tc>
                <a:extLst>
                  <a:ext uri="{0D108BD9-81ED-4DB2-BD59-A6C34878D82A}">
                    <a16:rowId xmlns:a16="http://schemas.microsoft.com/office/drawing/2014/main" val="1028594698"/>
                  </a:ext>
                </a:extLst>
              </a:tr>
              <a:tr h="868680">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Pumps</a:t>
                      </a:r>
                    </a:p>
                  </a:txBody>
                  <a:tcPr/>
                </a:tc>
                <a:tc>
                  <a:txBody>
                    <a:bodyPr/>
                    <a:lstStyle/>
                    <a:p>
                      <a:pPr algn="ctr"/>
                      <a:r>
                        <a:rPr lang="en-US" sz="2800" b="1" kern="1200" cap="none" dirty="0">
                          <a:solidFill>
                            <a:srgbClr val="000000"/>
                          </a:solidFill>
                          <a:effectLst/>
                          <a:latin typeface="Times New Roman" panose="02020603050405020304" pitchFamily="18" charset="0"/>
                          <a:ea typeface="+mn-ea"/>
                          <a:cs typeface="Arial" panose="020B0604020202020204" pitchFamily="34" charset="0"/>
                        </a:rPr>
                        <a:t>7</a:t>
                      </a:r>
                    </a:p>
                  </a:txBody>
                  <a:tcPr/>
                </a:tc>
                <a:extLst>
                  <a:ext uri="{0D108BD9-81ED-4DB2-BD59-A6C34878D82A}">
                    <a16:rowId xmlns:a16="http://schemas.microsoft.com/office/drawing/2014/main" val="3066667760"/>
                  </a:ext>
                </a:extLst>
              </a:tr>
            </a:tbl>
          </a:graphicData>
        </a:graphic>
      </p:graphicFrame>
    </p:spTree>
    <p:extLst>
      <p:ext uri="{BB962C8B-B14F-4D97-AF65-F5344CB8AC3E}">
        <p14:creationId xmlns:p14="http://schemas.microsoft.com/office/powerpoint/2010/main" val="487106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D3975-5760-4A4E-AB27-AB0E904032BD}"/>
              </a:ext>
            </a:extLst>
          </p:cNvPr>
          <p:cNvSpPr>
            <a:spLocks noGrp="1"/>
          </p:cNvSpPr>
          <p:nvPr>
            <p:ph type="title"/>
          </p:nvPr>
        </p:nvSpPr>
        <p:spPr>
          <a:xfrm>
            <a:off x="1484311" y="1"/>
            <a:ext cx="10018713"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Design</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Constraints</a:t>
            </a:r>
          </a:p>
        </p:txBody>
      </p:sp>
      <p:sp>
        <p:nvSpPr>
          <p:cNvPr id="3" name="Content Placeholder 2">
            <a:extLst>
              <a:ext uri="{FF2B5EF4-FFF2-40B4-BE49-F238E27FC236}">
                <a16:creationId xmlns:a16="http://schemas.microsoft.com/office/drawing/2014/main" id="{129F1F54-417F-4E4C-AA29-1BD12335B907}"/>
              </a:ext>
            </a:extLst>
          </p:cNvPr>
          <p:cNvSpPr>
            <a:spLocks noGrp="1"/>
          </p:cNvSpPr>
          <p:nvPr>
            <p:ph idx="1"/>
          </p:nvPr>
        </p:nvSpPr>
        <p:spPr>
          <a:xfrm>
            <a:off x="1484310" y="533401"/>
            <a:ext cx="10018713" cy="4271889"/>
          </a:xfrm>
        </p:spPr>
        <p:txBody>
          <a:bodyPr/>
          <a:lstStyle/>
          <a:p>
            <a:r>
              <a:rPr lang="en-US" sz="2800" dirty="0">
                <a:solidFill>
                  <a:srgbClr val="000000"/>
                </a:solidFill>
                <a:latin typeface="Times New Roman" panose="02020603050405020304" pitchFamily="18" charset="0"/>
                <a:cs typeface="Arial" panose="020B0604020202020204" pitchFamily="34" charset="0"/>
              </a:rPr>
              <a:t>Pressure at Joints = 20 - 100 mH2O</a:t>
            </a:r>
          </a:p>
          <a:p>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Water Velocities in pipes = </a:t>
            </a:r>
            <a:r>
              <a:rPr lang="en-US" sz="2800">
                <a:solidFill>
                  <a:srgbClr val="000000"/>
                </a:solidFill>
                <a:latin typeface="Times New Roman" panose="02020603050405020304" pitchFamily="18" charset="0"/>
                <a:cs typeface="Arial" panose="020B0604020202020204" pitchFamily="34" charset="0"/>
              </a:rPr>
              <a:t>(0.3 - 3.0</a:t>
            </a:r>
            <a:r>
              <a:rPr lang="en-US" sz="2800" dirty="0">
                <a:solidFill>
                  <a:srgbClr val="000000"/>
                </a:solidFill>
                <a:latin typeface="Times New Roman" panose="02020603050405020304" pitchFamily="18" charset="0"/>
                <a:cs typeface="Arial" panose="020B0604020202020204" pitchFamily="34" charset="0"/>
              </a:rPr>
              <a:t>) m/s</a:t>
            </a:r>
          </a:p>
        </p:txBody>
      </p:sp>
    </p:spTree>
    <p:extLst>
      <p:ext uri="{BB962C8B-B14F-4D97-AF65-F5344CB8AC3E}">
        <p14:creationId xmlns:p14="http://schemas.microsoft.com/office/powerpoint/2010/main" val="757686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5C852-DB05-4ABF-86E1-F5285F37D673}"/>
              </a:ext>
            </a:extLst>
          </p:cNvPr>
          <p:cNvSpPr>
            <a:spLocks noGrp="1"/>
          </p:cNvSpPr>
          <p:nvPr>
            <p:ph type="title"/>
          </p:nvPr>
        </p:nvSpPr>
        <p:spPr>
          <a:xfrm>
            <a:off x="1420819" y="-163537"/>
            <a:ext cx="10018713" cy="1132449"/>
          </a:xfrm>
        </p:spPr>
        <p:txBody>
          <a:bodyPr>
            <a:normAutofit/>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Pressure on Nodes at Max Demand</a:t>
            </a:r>
          </a:p>
        </p:txBody>
      </p:sp>
      <p:graphicFrame>
        <p:nvGraphicFramePr>
          <p:cNvPr id="4" name="Chart 3">
            <a:extLst>
              <a:ext uri="{FF2B5EF4-FFF2-40B4-BE49-F238E27FC236}">
                <a16:creationId xmlns:a16="http://schemas.microsoft.com/office/drawing/2014/main" id="{C55695FB-EDC9-4114-A675-CFEAA2BE0AB7}"/>
              </a:ext>
            </a:extLst>
          </p:cNvPr>
          <p:cNvGraphicFramePr/>
          <p:nvPr>
            <p:extLst>
              <p:ext uri="{D42A27DB-BD31-4B8C-83A1-F6EECF244321}">
                <p14:modId xmlns:p14="http://schemas.microsoft.com/office/powerpoint/2010/main" val="534882274"/>
              </p:ext>
            </p:extLst>
          </p:nvPr>
        </p:nvGraphicFramePr>
        <p:xfrm>
          <a:off x="1420819" y="1322363"/>
          <a:ext cx="5092487" cy="55356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85C20BA4-74E7-4048-9562-5F4303E96E6C}"/>
              </a:ext>
            </a:extLst>
          </p:cNvPr>
          <p:cNvGraphicFramePr/>
          <p:nvPr>
            <p:extLst>
              <p:ext uri="{D42A27DB-BD31-4B8C-83A1-F6EECF244321}">
                <p14:modId xmlns:p14="http://schemas.microsoft.com/office/powerpoint/2010/main" val="1095726276"/>
              </p:ext>
            </p:extLst>
          </p:nvPr>
        </p:nvGraphicFramePr>
        <p:xfrm>
          <a:off x="6825328" y="1322363"/>
          <a:ext cx="4893059" cy="55356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1353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2F745-D24C-4210-9923-44DFBB9022D0}"/>
              </a:ext>
            </a:extLst>
          </p:cNvPr>
          <p:cNvSpPr>
            <a:spLocks noGrp="1"/>
          </p:cNvSpPr>
          <p:nvPr>
            <p:ph type="title"/>
          </p:nvPr>
        </p:nvSpPr>
        <p:spPr>
          <a:xfrm>
            <a:off x="1596852" y="1"/>
            <a:ext cx="10018713" cy="1237956"/>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Pressure on Nodes at Min Demand </a:t>
            </a:r>
            <a:endParaRPr lang="en-US" dirty="0"/>
          </a:p>
        </p:txBody>
      </p:sp>
      <p:graphicFrame>
        <p:nvGraphicFramePr>
          <p:cNvPr id="4" name="Chart 3">
            <a:extLst>
              <a:ext uri="{FF2B5EF4-FFF2-40B4-BE49-F238E27FC236}">
                <a16:creationId xmlns:a16="http://schemas.microsoft.com/office/drawing/2014/main" id="{28CCF9B7-6647-4534-B51A-AE2C131C9B91}"/>
              </a:ext>
            </a:extLst>
          </p:cNvPr>
          <p:cNvGraphicFramePr/>
          <p:nvPr>
            <p:extLst>
              <p:ext uri="{D42A27DB-BD31-4B8C-83A1-F6EECF244321}">
                <p14:modId xmlns:p14="http://schemas.microsoft.com/office/powerpoint/2010/main" val="1770256719"/>
              </p:ext>
            </p:extLst>
          </p:nvPr>
        </p:nvGraphicFramePr>
        <p:xfrm>
          <a:off x="1104900" y="1543044"/>
          <a:ext cx="4991100" cy="53149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C4598452-F0BF-46A2-A160-11F440719FC3}"/>
              </a:ext>
            </a:extLst>
          </p:cNvPr>
          <p:cNvGraphicFramePr/>
          <p:nvPr>
            <p:extLst>
              <p:ext uri="{D42A27DB-BD31-4B8C-83A1-F6EECF244321}">
                <p14:modId xmlns:p14="http://schemas.microsoft.com/office/powerpoint/2010/main" val="1842151429"/>
              </p:ext>
            </p:extLst>
          </p:nvPr>
        </p:nvGraphicFramePr>
        <p:xfrm>
          <a:off x="6606208" y="1543047"/>
          <a:ext cx="5271915" cy="53149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427856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E034C-9D82-48FB-89C8-B299E016FF84}"/>
              </a:ext>
            </a:extLst>
          </p:cNvPr>
          <p:cNvSpPr>
            <a:spLocks noGrp="1"/>
          </p:cNvSpPr>
          <p:nvPr>
            <p:ph type="title"/>
          </p:nvPr>
        </p:nvSpPr>
        <p:spPr>
          <a:xfrm>
            <a:off x="1430215" y="14068"/>
            <a:ext cx="10018713" cy="1237957"/>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Velocities in Pipes at Min Demand </a:t>
            </a:r>
          </a:p>
        </p:txBody>
      </p:sp>
      <p:graphicFrame>
        <p:nvGraphicFramePr>
          <p:cNvPr id="4" name="Chart 3">
            <a:extLst>
              <a:ext uri="{FF2B5EF4-FFF2-40B4-BE49-F238E27FC236}">
                <a16:creationId xmlns:a16="http://schemas.microsoft.com/office/drawing/2014/main" id="{3C806701-DCDB-48E9-9586-B4838D3948B7}"/>
              </a:ext>
            </a:extLst>
          </p:cNvPr>
          <p:cNvGraphicFramePr/>
          <p:nvPr>
            <p:extLst>
              <p:ext uri="{D42A27DB-BD31-4B8C-83A1-F6EECF244321}">
                <p14:modId xmlns:p14="http://schemas.microsoft.com/office/powerpoint/2010/main" val="2688177764"/>
              </p:ext>
            </p:extLst>
          </p:nvPr>
        </p:nvGraphicFramePr>
        <p:xfrm>
          <a:off x="1430215" y="1423768"/>
          <a:ext cx="5060437" cy="54342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E8ECEB51-8725-4B84-A04F-6D7186A245B1}"/>
              </a:ext>
            </a:extLst>
          </p:cNvPr>
          <p:cNvGraphicFramePr/>
          <p:nvPr>
            <p:extLst>
              <p:ext uri="{D42A27DB-BD31-4B8C-83A1-F6EECF244321}">
                <p14:modId xmlns:p14="http://schemas.microsoft.com/office/powerpoint/2010/main" val="2160496737"/>
              </p:ext>
            </p:extLst>
          </p:nvPr>
        </p:nvGraphicFramePr>
        <p:xfrm>
          <a:off x="6864863" y="1423767"/>
          <a:ext cx="5060437" cy="54342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4090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67332-1E9A-4F1E-9BB9-D3F2A56CEEC2}"/>
              </a:ext>
            </a:extLst>
          </p:cNvPr>
          <p:cNvSpPr>
            <a:spLocks noGrp="1"/>
          </p:cNvSpPr>
          <p:nvPr>
            <p:ph type="title"/>
          </p:nvPr>
        </p:nvSpPr>
        <p:spPr>
          <a:xfrm>
            <a:off x="1440766" y="0"/>
            <a:ext cx="10018713" cy="1752599"/>
          </a:xfrm>
        </p:spPr>
        <p:txBody>
          <a:bodyPr>
            <a:normAutofit/>
          </a:bodyPr>
          <a:lstStyle/>
          <a:p>
            <a:r>
              <a:rPr lang="en-US" sz="4500" b="1" dirty="0">
                <a:solidFill>
                  <a:schemeClr val="accent1">
                    <a:lumMod val="50000"/>
                  </a:schemeClr>
                </a:solidFill>
                <a:latin typeface="Times New Roman" panose="02020603050405020304" pitchFamily="18" charset="0"/>
                <a:cs typeface="Times New Roman" panose="02020603050405020304" pitchFamily="18" charset="0"/>
              </a:rPr>
              <a:t>Objective:</a:t>
            </a:r>
          </a:p>
        </p:txBody>
      </p:sp>
      <p:sp>
        <p:nvSpPr>
          <p:cNvPr id="3" name="Content Placeholder 2">
            <a:extLst>
              <a:ext uri="{FF2B5EF4-FFF2-40B4-BE49-F238E27FC236}">
                <a16:creationId xmlns:a16="http://schemas.microsoft.com/office/drawing/2014/main" id="{996F96B5-B78B-43A9-9C00-8BC5F7A0375D}"/>
              </a:ext>
            </a:extLst>
          </p:cNvPr>
          <p:cNvSpPr>
            <a:spLocks noGrp="1"/>
          </p:cNvSpPr>
          <p:nvPr>
            <p:ph idx="1"/>
          </p:nvPr>
        </p:nvSpPr>
        <p:spPr>
          <a:xfrm>
            <a:off x="1339164" y="1195615"/>
            <a:ext cx="10018713" cy="3124201"/>
          </a:xfrm>
        </p:spPr>
        <p:txBody>
          <a:bodyPr>
            <a:normAutofit/>
          </a:bodyPr>
          <a:lstStyle/>
          <a:p>
            <a:r>
              <a:rPr lang="en-US" sz="3000" dirty="0">
                <a:latin typeface="Times New Roman" panose="02020603050405020304" pitchFamily="18" charset="0"/>
                <a:cs typeface="Times New Roman" panose="02020603050405020304" pitchFamily="18" charset="0"/>
              </a:rPr>
              <a:t>Analyzing the Existing Water Distribution Network in Arraba village</a:t>
            </a:r>
          </a:p>
        </p:txBody>
      </p:sp>
    </p:spTree>
    <p:extLst>
      <p:ext uri="{BB962C8B-B14F-4D97-AF65-F5344CB8AC3E}">
        <p14:creationId xmlns:p14="http://schemas.microsoft.com/office/powerpoint/2010/main" val="19081325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B3167-FDF8-43EA-9889-175CEC0928C2}"/>
              </a:ext>
            </a:extLst>
          </p:cNvPr>
          <p:cNvSpPr>
            <a:spLocks noGrp="1"/>
          </p:cNvSpPr>
          <p:nvPr>
            <p:ph type="title"/>
          </p:nvPr>
        </p:nvSpPr>
        <p:spPr>
          <a:xfrm>
            <a:off x="1329566" y="0"/>
            <a:ext cx="10018713"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a:t>
            </a:r>
            <a:r>
              <a:rPr lang="en-US" dirty="0"/>
              <a:t> </a:t>
            </a:r>
            <a:r>
              <a:rPr lang="en-US" b="1" dirty="0">
                <a:solidFill>
                  <a:schemeClr val="accent1">
                    <a:lumMod val="50000"/>
                  </a:schemeClr>
                </a:solidFill>
                <a:latin typeface="Times New Roman" panose="02020603050405020304" pitchFamily="18" charset="0"/>
                <a:cs typeface="Times New Roman" panose="02020603050405020304" pitchFamily="18" charset="0"/>
              </a:rPr>
              <a:t>Velocities in Pipes at Max Demand </a:t>
            </a:r>
            <a:endParaRPr lang="en-US" dirty="0"/>
          </a:p>
        </p:txBody>
      </p:sp>
      <p:graphicFrame>
        <p:nvGraphicFramePr>
          <p:cNvPr id="4" name="Chart 3">
            <a:extLst>
              <a:ext uri="{FF2B5EF4-FFF2-40B4-BE49-F238E27FC236}">
                <a16:creationId xmlns:a16="http://schemas.microsoft.com/office/drawing/2014/main" id="{54539BE9-6DF7-4C03-B0F5-AA355CBEB338}"/>
              </a:ext>
            </a:extLst>
          </p:cNvPr>
          <p:cNvGraphicFramePr/>
          <p:nvPr>
            <p:extLst>
              <p:ext uri="{D42A27DB-BD31-4B8C-83A1-F6EECF244321}">
                <p14:modId xmlns:p14="http://schemas.microsoft.com/office/powerpoint/2010/main" val="1393164718"/>
              </p:ext>
            </p:extLst>
          </p:nvPr>
        </p:nvGraphicFramePr>
        <p:xfrm>
          <a:off x="1329566" y="1581150"/>
          <a:ext cx="5276850" cy="52768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4B798C3-4AEA-490C-ACE2-E846B497216F}"/>
              </a:ext>
            </a:extLst>
          </p:cNvPr>
          <p:cNvGraphicFramePr/>
          <p:nvPr>
            <p:extLst>
              <p:ext uri="{D42A27DB-BD31-4B8C-83A1-F6EECF244321}">
                <p14:modId xmlns:p14="http://schemas.microsoft.com/office/powerpoint/2010/main" val="701809457"/>
              </p:ext>
            </p:extLst>
          </p:nvPr>
        </p:nvGraphicFramePr>
        <p:xfrm>
          <a:off x="6915150" y="1581150"/>
          <a:ext cx="5048250" cy="52768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69297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68120-E271-42B7-B8B8-2B3D85380570}"/>
              </a:ext>
            </a:extLst>
          </p:cNvPr>
          <p:cNvSpPr>
            <a:spLocks noGrp="1"/>
          </p:cNvSpPr>
          <p:nvPr>
            <p:ph type="title"/>
          </p:nvPr>
        </p:nvSpPr>
        <p:spPr>
          <a:xfrm>
            <a:off x="1484309" y="1"/>
            <a:ext cx="10018713" cy="914399"/>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Discussion</a:t>
            </a:r>
          </a:p>
        </p:txBody>
      </p:sp>
      <p:sp>
        <p:nvSpPr>
          <p:cNvPr id="3" name="Content Placeholder 2">
            <a:extLst>
              <a:ext uri="{FF2B5EF4-FFF2-40B4-BE49-F238E27FC236}">
                <a16:creationId xmlns:a16="http://schemas.microsoft.com/office/drawing/2014/main" id="{955A8B60-538C-4ED7-A1A5-6A268F9CC36B}"/>
              </a:ext>
            </a:extLst>
          </p:cNvPr>
          <p:cNvSpPr>
            <a:spLocks noGrp="1"/>
          </p:cNvSpPr>
          <p:nvPr>
            <p:ph idx="1"/>
          </p:nvPr>
        </p:nvSpPr>
        <p:spPr>
          <a:xfrm>
            <a:off x="1484309" y="1695156"/>
            <a:ext cx="10018713" cy="5162843"/>
          </a:xfrm>
        </p:spPr>
        <p:txBody>
          <a:bodyPr>
            <a:normAutofit/>
          </a:bodyPr>
          <a:lstStyle/>
          <a:p>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figures above show the variability of pressure on the nodes during maximum and minimum demand hours, as well as, we can clearly see how the vast majority of the pressures lie within the acceptable range. </a:t>
            </a:r>
          </a:p>
          <a:p>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addition, the figures above show how most of the water velocities inside the pipes lie beneath the criteria range, during minimum demand hours, which means that most of the diameters of the </a:t>
            </a: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pipes are greater than needed</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p>
          <a:p>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sz="18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86684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61199-3CCA-448A-9FFD-201B64B32696}"/>
              </a:ext>
            </a:extLst>
          </p:cNvPr>
          <p:cNvSpPr>
            <a:spLocks noGrp="1"/>
          </p:cNvSpPr>
          <p:nvPr>
            <p:ph type="title"/>
          </p:nvPr>
        </p:nvSpPr>
        <p:spPr>
          <a:xfrm>
            <a:off x="927838" y="2697480"/>
            <a:ext cx="10336323" cy="1463039"/>
          </a:xfrm>
        </p:spPr>
        <p:txBody>
          <a:bodyPr>
            <a:normAutofit/>
          </a:bodyPr>
          <a:lstStyle/>
          <a:p>
            <a:r>
              <a:rPr lang="en-US" sz="7000" b="1" dirty="0">
                <a:solidFill>
                  <a:schemeClr val="accent1">
                    <a:lumMod val="50000"/>
                  </a:schemeClr>
                </a:solidFill>
                <a:latin typeface="Times New Roman" panose="02020603050405020304" pitchFamily="18" charset="0"/>
                <a:cs typeface="Times New Roman" panose="02020603050405020304" pitchFamily="18" charset="0"/>
              </a:rPr>
              <a:t>Summary</a:t>
            </a:r>
          </a:p>
        </p:txBody>
      </p:sp>
    </p:spTree>
    <p:extLst>
      <p:ext uri="{BB962C8B-B14F-4D97-AF65-F5344CB8AC3E}">
        <p14:creationId xmlns:p14="http://schemas.microsoft.com/office/powerpoint/2010/main" val="2530062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0ABA9-0528-4E88-8AE0-004A9F38651D}"/>
              </a:ext>
            </a:extLst>
          </p:cNvPr>
          <p:cNvSpPr>
            <a:spLocks noGrp="1"/>
          </p:cNvSpPr>
          <p:nvPr>
            <p:ph type="title"/>
          </p:nvPr>
        </p:nvSpPr>
        <p:spPr>
          <a:xfrm>
            <a:off x="1484311" y="1"/>
            <a:ext cx="10018713" cy="815925"/>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Summary</a:t>
            </a:r>
            <a:endParaRPr lang="en-US" dirty="0"/>
          </a:p>
        </p:txBody>
      </p:sp>
      <p:sp>
        <p:nvSpPr>
          <p:cNvPr id="3" name="Content Placeholder 2">
            <a:extLst>
              <a:ext uri="{FF2B5EF4-FFF2-40B4-BE49-F238E27FC236}">
                <a16:creationId xmlns:a16="http://schemas.microsoft.com/office/drawing/2014/main" id="{619E6623-2F7C-4B86-A2B8-6E22E4A2CB1D}"/>
              </a:ext>
            </a:extLst>
          </p:cNvPr>
          <p:cNvSpPr>
            <a:spLocks noGrp="1"/>
          </p:cNvSpPr>
          <p:nvPr>
            <p:ph idx="1"/>
          </p:nvPr>
        </p:nvSpPr>
        <p:spPr>
          <a:xfrm>
            <a:off x="1484310" y="815926"/>
            <a:ext cx="10018713" cy="6175717"/>
          </a:xfrm>
        </p:spPr>
        <p:txBody>
          <a:bodyPr>
            <a:normAutofit lnSpcReduction="10000"/>
          </a:bodyPr>
          <a:lstStyle/>
          <a:p>
            <a:endParaRPr lang="en-US" dirty="0"/>
          </a:p>
          <a:p>
            <a:r>
              <a:rPr lang="en-US" sz="2800" dirty="0">
                <a:solidFill>
                  <a:srgbClr val="000000"/>
                </a:solidFill>
                <a:latin typeface="Times New Roman" panose="02020603050405020304" pitchFamily="18" charset="0"/>
                <a:cs typeface="Arial" panose="020B0604020202020204" pitchFamily="34" charset="0"/>
              </a:rPr>
              <a:t>We were able to analyze the water distribution system of Arraba by using the data provided by Arraba’s municipality along with the </a:t>
            </a:r>
            <a:r>
              <a:rPr lang="en-US" sz="2800" dirty="0" err="1">
                <a:solidFill>
                  <a:srgbClr val="000000"/>
                </a:solidFill>
                <a:latin typeface="Times New Roman" panose="02020603050405020304" pitchFamily="18" charset="0"/>
                <a:cs typeface="Arial" panose="020B0604020202020204" pitchFamily="34" charset="0"/>
              </a:rPr>
              <a:t>WaterCad</a:t>
            </a:r>
            <a:r>
              <a:rPr lang="en-US" sz="2800" dirty="0">
                <a:solidFill>
                  <a:srgbClr val="000000"/>
                </a:solidFill>
                <a:latin typeface="Times New Roman" panose="02020603050405020304" pitchFamily="18" charset="0"/>
                <a:cs typeface="Arial" panose="020B0604020202020204" pitchFamily="34" charset="0"/>
              </a:rPr>
              <a:t> software. </a:t>
            </a:r>
          </a:p>
          <a:p>
            <a:pPr marL="0" indent="0">
              <a:buNone/>
            </a:pPr>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Since Arraba has a huge variation in its topography and is considered to be one of the biggest villages of Jenin Governate,</a:t>
            </a:r>
            <a:r>
              <a:rPr lang="en-US" sz="1800" dirty="0">
                <a:solidFill>
                  <a:srgbClr val="000000"/>
                </a:solidFill>
                <a:latin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cs typeface="Arial" panose="020B0604020202020204" pitchFamily="34" charset="0"/>
              </a:rPr>
              <a:t>the results of the pressures at the nodes and the water velocities in the pipes turned out to be varying within and outside the range of criteria, and thus the results of our project shows that a new water distribution network design is highly needed for Arraba. As well as, the results of our analysis solidifies the complaints of Arraba’s citizens about the water services in the village specially during peak hours of consumption. </a:t>
            </a:r>
          </a:p>
          <a:p>
            <a:endParaRPr lang="en-US" dirty="0"/>
          </a:p>
        </p:txBody>
      </p:sp>
    </p:spTree>
    <p:extLst>
      <p:ext uri="{BB962C8B-B14F-4D97-AF65-F5344CB8AC3E}">
        <p14:creationId xmlns:p14="http://schemas.microsoft.com/office/powerpoint/2010/main" val="21225315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60E84-C535-4A41-8E7F-F0E92A635774}"/>
              </a:ext>
            </a:extLst>
          </p:cNvPr>
          <p:cNvSpPr>
            <a:spLocks noGrp="1"/>
          </p:cNvSpPr>
          <p:nvPr>
            <p:ph type="title"/>
          </p:nvPr>
        </p:nvSpPr>
        <p:spPr>
          <a:xfrm>
            <a:off x="1484311" y="0"/>
            <a:ext cx="10018713" cy="7493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Summary</a:t>
            </a:r>
            <a:endParaRPr lang="en-US" dirty="0"/>
          </a:p>
        </p:txBody>
      </p:sp>
      <p:sp>
        <p:nvSpPr>
          <p:cNvPr id="3" name="Content Placeholder 2">
            <a:extLst>
              <a:ext uri="{FF2B5EF4-FFF2-40B4-BE49-F238E27FC236}">
                <a16:creationId xmlns:a16="http://schemas.microsoft.com/office/drawing/2014/main" id="{A46DBB50-31D5-4204-8152-3C56FC3C65FC}"/>
              </a:ext>
            </a:extLst>
          </p:cNvPr>
          <p:cNvSpPr>
            <a:spLocks noGrp="1"/>
          </p:cNvSpPr>
          <p:nvPr>
            <p:ph idx="1"/>
          </p:nvPr>
        </p:nvSpPr>
        <p:spPr>
          <a:xfrm>
            <a:off x="1484310" y="749300"/>
            <a:ext cx="10018713" cy="5029200"/>
          </a:xfrm>
        </p:spPr>
        <p:txBody>
          <a:bodyPr/>
          <a:lstStyle/>
          <a:p>
            <a:r>
              <a:rPr lang="en-US" sz="2800" dirty="0">
                <a:solidFill>
                  <a:srgbClr val="000000"/>
                </a:solidFill>
                <a:latin typeface="Times New Roman" panose="02020603050405020304" pitchFamily="18" charset="0"/>
                <a:cs typeface="Arial" panose="020B0604020202020204" pitchFamily="34" charset="0"/>
              </a:rPr>
              <a:t>One reservoir currently exists in the network, which we might have to change in the new design, because a new water reservoir is currently under construction.</a:t>
            </a:r>
          </a:p>
          <a:p>
            <a:pPr marL="0" indent="0">
              <a:buNone/>
            </a:pPr>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Modification to the pipes diameters of the network has to be made in order to shift the velocities inside the water pipes to the allowable range, however, additional water pumps might be needed. </a:t>
            </a:r>
          </a:p>
        </p:txBody>
      </p:sp>
    </p:spTree>
    <p:extLst>
      <p:ext uri="{BB962C8B-B14F-4D97-AF65-F5344CB8AC3E}">
        <p14:creationId xmlns:p14="http://schemas.microsoft.com/office/powerpoint/2010/main" val="42622095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002" y="1"/>
            <a:ext cx="10018713" cy="1025236"/>
          </a:xfrm>
        </p:spPr>
        <p:txBody>
          <a:bodyPr/>
          <a:lstStyle/>
          <a:p>
            <a:r>
              <a:rPr lang="en-US" dirty="0"/>
              <a:t>Sources of Error</a:t>
            </a:r>
          </a:p>
        </p:txBody>
      </p:sp>
      <p:sp>
        <p:nvSpPr>
          <p:cNvPr id="3" name="Content Placeholder 2"/>
          <p:cNvSpPr>
            <a:spLocks noGrp="1"/>
          </p:cNvSpPr>
          <p:nvPr>
            <p:ph idx="1"/>
          </p:nvPr>
        </p:nvSpPr>
        <p:spPr>
          <a:xfrm>
            <a:off x="1345765" y="1025237"/>
            <a:ext cx="10018713" cy="5140036"/>
          </a:xfrm>
        </p:spPr>
        <p:txBody>
          <a:bodyPr>
            <a:noAutofit/>
          </a:bodyPr>
          <a:lstStyle/>
          <a:p>
            <a:r>
              <a:rPr lang="en-US" sz="2800" dirty="0">
                <a:latin typeface="Times New Roman" panose="02020603050405020304" pitchFamily="18" charset="0"/>
                <a:cs typeface="Times New Roman" panose="02020603050405020304" pitchFamily="18" charset="0"/>
              </a:rPr>
              <a:t>1- The insufficient data provided by </a:t>
            </a:r>
            <a:r>
              <a:rPr lang="en-US" sz="2800" dirty="0" err="1">
                <a:latin typeface="Times New Roman" panose="02020603050405020304" pitchFamily="18" charset="0"/>
                <a:cs typeface="Times New Roman" panose="02020603050405020304" pitchFamily="18" charset="0"/>
              </a:rPr>
              <a:t>Arraba’s</a:t>
            </a:r>
            <a:r>
              <a:rPr lang="en-US" sz="2800" dirty="0">
                <a:latin typeface="Times New Roman" panose="02020603050405020304" pitchFamily="18" charset="0"/>
                <a:cs typeface="Times New Roman" panose="02020603050405020304" pitchFamily="18" charset="0"/>
              </a:rPr>
              <a:t> municipality</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2-The imperfections of </a:t>
            </a:r>
            <a:r>
              <a:rPr lang="en-US" sz="2800" dirty="0" err="1">
                <a:latin typeface="Times New Roman" panose="02020603050405020304" pitchFamily="18" charset="0"/>
                <a:cs typeface="Times New Roman" panose="02020603050405020304" pitchFamily="18" charset="0"/>
              </a:rPr>
              <a:t>WaterCAD’s</a:t>
            </a:r>
            <a:r>
              <a:rPr lang="en-US" sz="2800" dirty="0">
                <a:latin typeface="Times New Roman" panose="02020603050405020304" pitchFamily="18" charset="0"/>
                <a:cs typeface="Times New Roman" panose="02020603050405020304" pitchFamily="18" charset="0"/>
              </a:rPr>
              <a:t> method of analysis since the water demand is not at maximum levels at all the nodes in a given hour</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3-The error in the approach used to calculate the demand at the joints since the </a:t>
            </a:r>
            <a:r>
              <a:rPr lang="en-US" sz="2800" dirty="0" err="1">
                <a:latin typeface="Times New Roman" panose="02020603050405020304" pitchFamily="18" charset="0"/>
                <a:cs typeface="Times New Roman" panose="02020603050405020304" pitchFamily="18" charset="0"/>
              </a:rPr>
              <a:t>Theisen</a:t>
            </a:r>
            <a:r>
              <a:rPr lang="en-US" sz="2800" dirty="0">
                <a:latin typeface="Times New Roman" panose="02020603050405020304" pitchFamily="18" charset="0"/>
                <a:cs typeface="Times New Roman" panose="02020603050405020304" pitchFamily="18" charset="0"/>
              </a:rPr>
              <a:t> polygon method doesn’t give accurate results of the actual demand ratios for every node</a:t>
            </a:r>
          </a:p>
        </p:txBody>
      </p:sp>
    </p:spTree>
    <p:extLst>
      <p:ext uri="{BB962C8B-B14F-4D97-AF65-F5344CB8AC3E}">
        <p14:creationId xmlns:p14="http://schemas.microsoft.com/office/powerpoint/2010/main" val="32679886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1A287-4F87-4E8D-9C79-AA26355E8443}"/>
              </a:ext>
            </a:extLst>
          </p:cNvPr>
          <p:cNvSpPr>
            <a:spLocks noGrp="1"/>
          </p:cNvSpPr>
          <p:nvPr>
            <p:ph type="title"/>
          </p:nvPr>
        </p:nvSpPr>
        <p:spPr>
          <a:xfrm>
            <a:off x="1598611" y="1"/>
            <a:ext cx="10018713" cy="11557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Summary</a:t>
            </a:r>
            <a:r>
              <a:rPr lang="en-US" dirty="0"/>
              <a:t> </a:t>
            </a:r>
          </a:p>
        </p:txBody>
      </p:sp>
      <p:sp>
        <p:nvSpPr>
          <p:cNvPr id="3" name="Content Placeholder 2">
            <a:extLst>
              <a:ext uri="{FF2B5EF4-FFF2-40B4-BE49-F238E27FC236}">
                <a16:creationId xmlns:a16="http://schemas.microsoft.com/office/drawing/2014/main" id="{36EEB3AD-FC1F-47D3-AF36-5703042CA6B3}"/>
              </a:ext>
            </a:extLst>
          </p:cNvPr>
          <p:cNvSpPr>
            <a:spLocks noGrp="1"/>
          </p:cNvSpPr>
          <p:nvPr>
            <p:ph idx="1"/>
          </p:nvPr>
        </p:nvSpPr>
        <p:spPr>
          <a:xfrm>
            <a:off x="1598611" y="1003301"/>
            <a:ext cx="10018713" cy="3187699"/>
          </a:xfrm>
        </p:spPr>
        <p:txBody>
          <a:bodyPr/>
          <a:lstStyle/>
          <a:p>
            <a:endParaRPr lang="en-US" sz="2800" dirty="0">
              <a:solidFill>
                <a:srgbClr val="000000"/>
              </a:solidFill>
              <a:latin typeface="Times New Roman" panose="02020603050405020304" pitchFamily="18" charset="0"/>
              <a:cs typeface="Arial" panose="020B0604020202020204" pitchFamily="34" charset="0"/>
            </a:endParaRPr>
          </a:p>
          <a:p>
            <a:r>
              <a:rPr lang="en-US" sz="2800" dirty="0">
                <a:solidFill>
                  <a:srgbClr val="000000"/>
                </a:solidFill>
                <a:latin typeface="Times New Roman" panose="02020603050405020304" pitchFamily="18" charset="0"/>
                <a:cs typeface="Arial" panose="020B0604020202020204" pitchFamily="34" charset="0"/>
              </a:rPr>
              <a:t>Anyhow, the project is far from over, as we have yet to design a new water distribution system relying on the road plans provided by Arraba’s municipality and then proceed to make a total rough estimate of the entire project’s cost. </a:t>
            </a:r>
          </a:p>
          <a:p>
            <a:pPr marL="0" indent="0">
              <a:buNone/>
            </a:pPr>
            <a:endParaRPr lang="en-US" dirty="0"/>
          </a:p>
        </p:txBody>
      </p:sp>
    </p:spTree>
    <p:extLst>
      <p:ext uri="{BB962C8B-B14F-4D97-AF65-F5344CB8AC3E}">
        <p14:creationId xmlns:p14="http://schemas.microsoft.com/office/powerpoint/2010/main" val="13282937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C84A77-9B8E-4649-A98C-435D1739CA99}"/>
              </a:ext>
            </a:extLst>
          </p:cNvPr>
          <p:cNvSpPr>
            <a:spLocks noGrp="1"/>
          </p:cNvSpPr>
          <p:nvPr>
            <p:ph idx="1"/>
          </p:nvPr>
        </p:nvSpPr>
        <p:spPr>
          <a:xfrm>
            <a:off x="1086643" y="1866899"/>
            <a:ext cx="10018713" cy="3124201"/>
          </a:xfrm>
        </p:spPr>
        <p:txBody>
          <a:bodyPr>
            <a:normAutofit/>
          </a:bodyPr>
          <a:lstStyle/>
          <a:p>
            <a:pPr marL="0" indent="0" algn="ctr">
              <a:buNone/>
            </a:pPr>
            <a:r>
              <a:rPr lang="en-US" sz="6600" b="1" i="1" dirty="0">
                <a:solidFill>
                  <a:schemeClr val="accent4">
                    <a:lumMod val="50000"/>
                  </a:schemeClr>
                </a:solidFill>
                <a:latin typeface="Times New Roman" panose="02020603050405020304" pitchFamily="18" charset="0"/>
                <a:cs typeface="Times New Roman" panose="02020603050405020304" pitchFamily="18" charset="0"/>
              </a:rPr>
              <a:t>Thanks For Listening </a:t>
            </a:r>
          </a:p>
        </p:txBody>
      </p:sp>
    </p:spTree>
    <p:extLst>
      <p:ext uri="{BB962C8B-B14F-4D97-AF65-F5344CB8AC3E}">
        <p14:creationId xmlns:p14="http://schemas.microsoft.com/office/powerpoint/2010/main" val="3039656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AFC54-B28E-4F53-87A1-4ABA26924E42}"/>
              </a:ext>
            </a:extLst>
          </p:cNvPr>
          <p:cNvSpPr>
            <a:spLocks noGrp="1"/>
          </p:cNvSpPr>
          <p:nvPr>
            <p:ph type="title"/>
          </p:nvPr>
        </p:nvSpPr>
        <p:spPr>
          <a:xfrm>
            <a:off x="1484310" y="-159658"/>
            <a:ext cx="10018713" cy="1752599"/>
          </a:xfrm>
        </p:spPr>
        <p:txBody>
          <a:bodyPr/>
          <a:lstStyle/>
          <a:p>
            <a:r>
              <a:rPr lang="en-US" sz="4500" b="1" dirty="0">
                <a:solidFill>
                  <a:schemeClr val="accent1">
                    <a:lumMod val="50000"/>
                  </a:schemeClr>
                </a:solidFill>
                <a:latin typeface="Times New Roman" panose="02020603050405020304" pitchFamily="18" charset="0"/>
                <a:cs typeface="Times New Roman" panose="02020603050405020304" pitchFamily="18" charset="0"/>
              </a:rPr>
              <a:t>Study</a:t>
            </a:r>
            <a:r>
              <a:rPr lang="en-US" dirty="0"/>
              <a:t> </a:t>
            </a:r>
            <a:r>
              <a:rPr lang="en-US" sz="4500" b="1" dirty="0">
                <a:solidFill>
                  <a:schemeClr val="accent1">
                    <a:lumMod val="50000"/>
                  </a:schemeClr>
                </a:solidFill>
                <a:latin typeface="Times New Roman" panose="02020603050405020304" pitchFamily="18" charset="0"/>
                <a:cs typeface="Times New Roman" panose="02020603050405020304" pitchFamily="18" charset="0"/>
              </a:rPr>
              <a:t>Area</a:t>
            </a:r>
          </a:p>
        </p:txBody>
      </p:sp>
      <p:pic>
        <p:nvPicPr>
          <p:cNvPr id="7" name="Picture 6">
            <a:extLst>
              <a:ext uri="{FF2B5EF4-FFF2-40B4-BE49-F238E27FC236}">
                <a16:creationId xmlns:a16="http://schemas.microsoft.com/office/drawing/2014/main" id="{19CF6ABB-5414-40E4-A44F-0BCF2726E1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8930" y="1436915"/>
            <a:ext cx="4392344" cy="5123542"/>
          </a:xfrm>
          <a:prstGeom prst="rect">
            <a:avLst/>
          </a:prstGeom>
        </p:spPr>
      </p:pic>
      <p:pic>
        <p:nvPicPr>
          <p:cNvPr id="6" name="Content Placeholder 5"/>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820732" y="1436915"/>
            <a:ext cx="4672934" cy="5123542"/>
          </a:xfrm>
          <a:prstGeom prst="rect">
            <a:avLst/>
          </a:prstGeom>
        </p:spPr>
      </p:pic>
    </p:spTree>
    <p:extLst>
      <p:ext uri="{BB962C8B-B14F-4D97-AF65-F5344CB8AC3E}">
        <p14:creationId xmlns:p14="http://schemas.microsoft.com/office/powerpoint/2010/main" val="321450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0D079-3E69-4009-B2F8-D665B3AEBC6B}"/>
              </a:ext>
            </a:extLst>
          </p:cNvPr>
          <p:cNvSpPr>
            <a:spLocks noGrp="1"/>
          </p:cNvSpPr>
          <p:nvPr>
            <p:ph type="title"/>
          </p:nvPr>
        </p:nvSpPr>
        <p:spPr>
          <a:xfrm>
            <a:off x="1484310" y="0"/>
            <a:ext cx="10018713" cy="1420837"/>
          </a:xfrm>
        </p:spPr>
        <p:txBody>
          <a:bodyPr/>
          <a:lstStyle/>
          <a:p>
            <a:r>
              <a:rPr lang="en-US" sz="4000" b="1" dirty="0">
                <a:solidFill>
                  <a:schemeClr val="accent1">
                    <a:lumMod val="50000"/>
                  </a:schemeClr>
                </a:solidFill>
                <a:latin typeface="Times New Roman" panose="02020603050405020304" pitchFamily="18" charset="0"/>
                <a:cs typeface="Times New Roman" panose="02020603050405020304" pitchFamily="18" charset="0"/>
              </a:rPr>
              <a:t>Study</a:t>
            </a:r>
            <a:r>
              <a:rPr lang="en-US" dirty="0"/>
              <a:t> </a:t>
            </a:r>
            <a:r>
              <a:rPr lang="en-US" sz="4000" b="1" dirty="0">
                <a:solidFill>
                  <a:schemeClr val="accent1">
                    <a:lumMod val="50000"/>
                  </a:schemeClr>
                </a:solidFill>
                <a:latin typeface="Times New Roman" panose="02020603050405020304" pitchFamily="18" charset="0"/>
                <a:cs typeface="Times New Roman" panose="02020603050405020304" pitchFamily="18" charset="0"/>
              </a:rPr>
              <a:t>Area</a:t>
            </a:r>
            <a:endParaRPr lang="en-US" dirty="0"/>
          </a:p>
        </p:txBody>
      </p:sp>
      <p:sp>
        <p:nvSpPr>
          <p:cNvPr id="3" name="Content Placeholder 2">
            <a:extLst>
              <a:ext uri="{FF2B5EF4-FFF2-40B4-BE49-F238E27FC236}">
                <a16:creationId xmlns:a16="http://schemas.microsoft.com/office/drawing/2014/main" id="{21216405-64AB-40D6-BBB5-207A3283B28F}"/>
              </a:ext>
            </a:extLst>
          </p:cNvPr>
          <p:cNvSpPr>
            <a:spLocks noGrp="1"/>
          </p:cNvSpPr>
          <p:nvPr>
            <p:ph idx="1"/>
          </p:nvPr>
        </p:nvSpPr>
        <p:spPr>
          <a:xfrm>
            <a:off x="1484310" y="1420837"/>
            <a:ext cx="10018713" cy="4881489"/>
          </a:xfrm>
        </p:spPr>
        <p:txBody>
          <a:bodyPr>
            <a:normAutofit fontScale="92500" lnSpcReduction="20000"/>
          </a:bodyPr>
          <a:lstStyle/>
          <a:p>
            <a:r>
              <a:rPr lang="en-US" b="1" dirty="0">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Site Location: </a:t>
            </a:r>
          </a:p>
          <a:p>
            <a:pPr marL="0" indent="0">
              <a:buNone/>
            </a:pPr>
            <a:r>
              <a:rPr lang="en-US" sz="3000" dirty="0">
                <a:effectLst/>
                <a:latin typeface="Times New Roman" panose="02020603050405020304" pitchFamily="18" charset="0"/>
                <a:ea typeface="Calibri" panose="020F0502020204030204" pitchFamily="34" charset="0"/>
              </a:rPr>
              <a:t>Arraba village is considered one of the biggest villages in Jenin’s governate with regard to both area and population. It lies on coordinates of 32°24′16″N 35°12′12″E and is located 13 kilometers southwest of Jenin. </a:t>
            </a:r>
            <a:r>
              <a:rPr lang="en-US" sz="3000" dirty="0">
                <a:latin typeface="Times New Roman" panose="02020603050405020304" pitchFamily="18" charset="0"/>
                <a:cs typeface="Times New Roman" panose="02020603050405020304" pitchFamily="18" charset="0"/>
              </a:rPr>
              <a:t> </a:t>
            </a:r>
          </a:p>
          <a:p>
            <a:pPr marL="0" indent="0">
              <a:buNone/>
            </a:pPr>
            <a:endParaRPr lang="en-US"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 </a:t>
            </a:r>
            <a:r>
              <a:rPr lang="en-US" sz="3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Nature and Terrain:</a:t>
            </a:r>
            <a:endParaRPr lang="en-US" sz="3000" b="1" dirty="0">
              <a:latin typeface="Times New Roman" panose="02020603050405020304" pitchFamily="18" charset="0"/>
              <a:cs typeface="Times New Roman" panose="02020603050405020304" pitchFamily="18" charset="0"/>
            </a:endParaRPr>
          </a:p>
          <a:p>
            <a:pPr marL="0" indent="0">
              <a:buNone/>
            </a:pPr>
            <a:r>
              <a:rPr lang="en-US" sz="30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Arraba’s</a:t>
            </a:r>
            <a:r>
              <a:rPr lang="en-US" sz="3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nature is inconsistent and contains a lot of variation from one region to another. </a:t>
            </a:r>
            <a:r>
              <a:rPr lang="en-US" sz="3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This variability in elevations contributes to a lot of the problems that will be discovered later on in the water distribution system. </a:t>
            </a:r>
            <a:r>
              <a:rPr lang="en-US" sz="3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222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586E5-C2D5-4564-9D2F-D84D0DCDB85A}"/>
              </a:ext>
            </a:extLst>
          </p:cNvPr>
          <p:cNvSpPr>
            <a:spLocks noGrp="1"/>
          </p:cNvSpPr>
          <p:nvPr>
            <p:ph type="title"/>
          </p:nvPr>
        </p:nvSpPr>
        <p:spPr>
          <a:xfrm>
            <a:off x="1484311" y="1"/>
            <a:ext cx="10018713" cy="1463040"/>
          </a:xfrm>
        </p:spPr>
        <p:txBody>
          <a:bodyPr>
            <a:normAutofit/>
          </a:bodyPr>
          <a:lstStyle/>
          <a:p>
            <a:r>
              <a:rPr lang="en-US" sz="3400" b="1" dirty="0" err="1">
                <a:solidFill>
                  <a:schemeClr val="accent1">
                    <a:lumMod val="50000"/>
                  </a:schemeClr>
                </a:solidFill>
                <a:latin typeface="Times New Roman" panose="02020603050405020304" pitchFamily="18" charset="0"/>
                <a:cs typeface="Times New Roman" panose="02020603050405020304" pitchFamily="18" charset="0"/>
              </a:rPr>
              <a:t>Arraba’s</a:t>
            </a:r>
            <a:r>
              <a:rPr lang="en-US" sz="3400" b="1" dirty="0">
                <a:solidFill>
                  <a:schemeClr val="accent1">
                    <a:lumMod val="50000"/>
                  </a:schemeClr>
                </a:solidFill>
                <a:latin typeface="Times New Roman" panose="02020603050405020304" pitchFamily="18" charset="0"/>
                <a:cs typeface="Times New Roman" panose="02020603050405020304" pitchFamily="18" charset="0"/>
              </a:rPr>
              <a:t> Terrain:</a:t>
            </a:r>
          </a:p>
        </p:txBody>
      </p:sp>
      <p:pic>
        <p:nvPicPr>
          <p:cNvPr id="4" name="Content Placeholder 3">
            <a:extLst>
              <a:ext uri="{FF2B5EF4-FFF2-40B4-BE49-F238E27FC236}">
                <a16:creationId xmlns:a16="http://schemas.microsoft.com/office/drawing/2014/main" id="{92EDB64C-C9A1-486D-B63B-017C5690C517}"/>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165231" y="1463041"/>
            <a:ext cx="6443003" cy="4951827"/>
          </a:xfrm>
          <a:prstGeom prst="rect">
            <a:avLst/>
          </a:prstGeom>
        </p:spPr>
      </p:pic>
    </p:spTree>
    <p:extLst>
      <p:ext uri="{BB962C8B-B14F-4D97-AF65-F5344CB8AC3E}">
        <p14:creationId xmlns:p14="http://schemas.microsoft.com/office/powerpoint/2010/main" val="4043220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461D1-8BC5-4B71-873A-9D08EC0AAD6A}"/>
              </a:ext>
            </a:extLst>
          </p:cNvPr>
          <p:cNvSpPr>
            <a:spLocks noGrp="1"/>
          </p:cNvSpPr>
          <p:nvPr>
            <p:ph type="title"/>
          </p:nvPr>
        </p:nvSpPr>
        <p:spPr>
          <a:xfrm>
            <a:off x="1287364" y="1"/>
            <a:ext cx="10018713" cy="1364566"/>
          </a:xfrm>
        </p:spPr>
        <p:txBody>
          <a:bodyPr/>
          <a:lstStyle/>
          <a:p>
            <a:r>
              <a:rPr lang="en-US" sz="4000" b="1" dirty="0">
                <a:solidFill>
                  <a:schemeClr val="accent1">
                    <a:lumMod val="50000"/>
                  </a:schemeClr>
                </a:solidFill>
                <a:latin typeface="Times New Roman" panose="02020603050405020304" pitchFamily="18" charset="0"/>
                <a:cs typeface="Times New Roman" panose="02020603050405020304" pitchFamily="18" charset="0"/>
              </a:rPr>
              <a:t>Study</a:t>
            </a:r>
            <a:r>
              <a:rPr lang="en-US" dirty="0"/>
              <a:t> </a:t>
            </a:r>
            <a:r>
              <a:rPr lang="en-US" sz="4000" b="1" dirty="0">
                <a:solidFill>
                  <a:schemeClr val="accent1">
                    <a:lumMod val="50000"/>
                  </a:schemeClr>
                </a:solidFill>
                <a:latin typeface="Times New Roman" panose="02020603050405020304" pitchFamily="18" charset="0"/>
                <a:cs typeface="Times New Roman" panose="02020603050405020304" pitchFamily="18" charset="0"/>
              </a:rPr>
              <a:t>Area</a:t>
            </a:r>
            <a:endParaRPr lang="en-US" dirty="0"/>
          </a:p>
        </p:txBody>
      </p:sp>
      <p:sp>
        <p:nvSpPr>
          <p:cNvPr id="3" name="Content Placeholder 2">
            <a:extLst>
              <a:ext uri="{FF2B5EF4-FFF2-40B4-BE49-F238E27FC236}">
                <a16:creationId xmlns:a16="http://schemas.microsoft.com/office/drawing/2014/main" id="{07127495-6F41-4216-893F-63E26753D6FA}"/>
              </a:ext>
            </a:extLst>
          </p:cNvPr>
          <p:cNvSpPr>
            <a:spLocks noGrp="1"/>
          </p:cNvSpPr>
          <p:nvPr>
            <p:ph idx="1"/>
          </p:nvPr>
        </p:nvSpPr>
        <p:spPr>
          <a:xfrm>
            <a:off x="1456175" y="1252025"/>
            <a:ext cx="10018713" cy="5753686"/>
          </a:xfrm>
        </p:spPr>
        <p:txBody>
          <a:bodyPr>
            <a:normAutofit/>
          </a:bodyPr>
          <a:lstStyle/>
          <a:p>
            <a:r>
              <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Population and growth rate: </a:t>
            </a:r>
          </a:p>
          <a:p>
            <a:pPr marL="0" indent="0">
              <a:buNone/>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Arraba’s</a:t>
            </a: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population was </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11479 capita </a:t>
            </a:r>
            <a:r>
              <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2017</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however, we were able to estimate the current population of Arraba to be </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11993 capita.</a:t>
            </a:r>
            <a:endPar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50000"/>
              </a:lnSpc>
              <a:spcBef>
                <a:spcPts val="1800"/>
              </a:spcBef>
              <a:spcAft>
                <a:spcPts val="600"/>
              </a:spcAft>
            </a:pPr>
            <a:r>
              <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Water</a:t>
            </a:r>
            <a:r>
              <a:rPr lang="en-US" sz="2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Sources</a:t>
            </a: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Arraba and its neighboring villages all rely on a well east of Arraba for their water source. This well was administered and run by an Israeli water company “</a:t>
            </a:r>
            <a:r>
              <a:rPr lang="en-US" sz="28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Makarot</a:t>
            </a: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however, recently this well was given to the Palestinian Water Authority to administer. </a:t>
            </a:r>
          </a:p>
          <a:p>
            <a:pPr marL="0" indent="0">
              <a:buNone/>
            </a:pPr>
            <a:endParaRPr lang="en-US" dirty="0"/>
          </a:p>
        </p:txBody>
      </p:sp>
    </p:spTree>
    <p:extLst>
      <p:ext uri="{BB962C8B-B14F-4D97-AF65-F5344CB8AC3E}">
        <p14:creationId xmlns:p14="http://schemas.microsoft.com/office/powerpoint/2010/main" val="2931231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9441F-B0D5-45D7-95D0-1E1D4E8D08BC}"/>
              </a:ext>
            </a:extLst>
          </p:cNvPr>
          <p:cNvSpPr>
            <a:spLocks noGrp="1"/>
          </p:cNvSpPr>
          <p:nvPr>
            <p:ph type="title"/>
          </p:nvPr>
        </p:nvSpPr>
        <p:spPr>
          <a:xfrm>
            <a:off x="822330" y="2036006"/>
            <a:ext cx="10547339" cy="2785988"/>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Water Distribution Network Analysis </a:t>
            </a:r>
          </a:p>
        </p:txBody>
      </p:sp>
    </p:spTree>
    <p:extLst>
      <p:ext uri="{BB962C8B-B14F-4D97-AF65-F5344CB8AC3E}">
        <p14:creationId xmlns:p14="http://schemas.microsoft.com/office/powerpoint/2010/main" val="1747292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964AE-75CD-415A-A60C-59912D409571}"/>
              </a:ext>
            </a:extLst>
          </p:cNvPr>
          <p:cNvSpPr>
            <a:spLocks noGrp="1"/>
          </p:cNvSpPr>
          <p:nvPr>
            <p:ph type="title"/>
          </p:nvPr>
        </p:nvSpPr>
        <p:spPr>
          <a:xfrm>
            <a:off x="1484309" y="1"/>
            <a:ext cx="10018713" cy="1066800"/>
          </a:xfrm>
        </p:spPr>
        <p:txBody>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Population Estimation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4C2088C-033D-42AB-9233-3787987D26FC}"/>
                  </a:ext>
                </a:extLst>
              </p:cNvPr>
              <p:cNvSpPr>
                <a:spLocks noGrp="1"/>
              </p:cNvSpPr>
              <p:nvPr>
                <p:ph idx="1"/>
              </p:nvPr>
            </p:nvSpPr>
            <p:spPr>
              <a:xfrm>
                <a:off x="1283591" y="689317"/>
                <a:ext cx="10018713" cy="6026834"/>
              </a:xfrm>
            </p:spPr>
            <p:txBody>
              <a:bodyPr/>
              <a:lstStyle/>
              <a:p>
                <a:r>
                  <a:rPr lang="en-US" sz="2800" dirty="0">
                    <a:solidFill>
                      <a:srgbClr val="000000"/>
                    </a:solidFill>
                    <a:latin typeface="Times New Roman" panose="02020603050405020304" pitchFamily="18" charset="0"/>
                    <a:cs typeface="Arial" panose="020B0604020202020204" pitchFamily="34" charset="0"/>
                  </a:rPr>
                  <a:t>The constant growth rate method was used during the course of this project to estimate the current population of </a:t>
                </a:r>
                <a:r>
                  <a:rPr lang="en-US" sz="2800" dirty="0" err="1">
                    <a:solidFill>
                      <a:srgbClr val="000000"/>
                    </a:solidFill>
                    <a:latin typeface="Times New Roman" panose="02020603050405020304" pitchFamily="18" charset="0"/>
                    <a:cs typeface="Arial" panose="020B0604020202020204" pitchFamily="34" charset="0"/>
                  </a:rPr>
                  <a:t>Arraba</a:t>
                </a:r>
                <a:r>
                  <a:rPr lang="en-US" sz="2800" dirty="0">
                    <a:solidFill>
                      <a:srgbClr val="000000"/>
                    </a:solidFill>
                    <a:latin typeface="Times New Roman" panose="02020603050405020304" pitchFamily="18" charset="0"/>
                    <a:cs typeface="Arial" panose="020B0604020202020204" pitchFamily="34" charset="0"/>
                  </a:rPr>
                  <a:t>:</a:t>
                </a:r>
              </a:p>
              <a:p>
                <a:endParaRPr lang="en-US" sz="2800" dirty="0">
                  <a:solidFill>
                    <a:srgbClr val="000000"/>
                  </a:solidFill>
                  <a:latin typeface="Times New Roman" panose="02020603050405020304" pitchFamily="18" charset="0"/>
                  <a:cs typeface="Arial" panose="020B0604020202020204" pitchFamily="34" charset="0"/>
                </a:endParaRPr>
              </a:p>
              <a:p>
                <a:pPr marL="0" indent="0">
                  <a:buNone/>
                </a:pPr>
                <a14:m>
                  <m:oMathPara xmlns:m="http://schemas.openxmlformats.org/officeDocument/2006/math">
                    <m:oMathParaPr>
                      <m:jc m:val="center"/>
                    </m:oMathParaPr>
                    <m:oMath xmlns:m="http://schemas.openxmlformats.org/officeDocument/2006/math">
                      <m:r>
                        <a:rPr lang="en-US" sz="3400" b="1" i="1" smtClean="0">
                          <a:solidFill>
                            <a:schemeClr val="accent2">
                              <a:lumMod val="50000"/>
                            </a:schemeClr>
                          </a:solidFill>
                          <a:latin typeface="Cambria Math" panose="02040503050406030204" pitchFamily="18" charset="0"/>
                          <a:cs typeface="Arial" panose="020B0604020202020204" pitchFamily="34" charset="0"/>
                        </a:rPr>
                        <m:t>𝑷</m:t>
                      </m:r>
                      <m:r>
                        <a:rPr lang="en-US" sz="3400" b="1" i="1">
                          <a:solidFill>
                            <a:schemeClr val="accent2">
                              <a:lumMod val="50000"/>
                            </a:schemeClr>
                          </a:solidFill>
                          <a:latin typeface="Cambria Math" panose="02040503050406030204" pitchFamily="18" charset="0"/>
                          <a:cs typeface="Arial" panose="020B0604020202020204" pitchFamily="34" charset="0"/>
                        </a:rPr>
                        <m:t>=</m:t>
                      </m:r>
                      <m:r>
                        <a:rPr lang="en-US" sz="3400" b="1" i="1">
                          <a:solidFill>
                            <a:schemeClr val="accent2">
                              <a:lumMod val="50000"/>
                            </a:schemeClr>
                          </a:solidFill>
                          <a:latin typeface="Cambria Math" panose="02040503050406030204" pitchFamily="18" charset="0"/>
                          <a:cs typeface="Arial" panose="020B0604020202020204" pitchFamily="34" charset="0"/>
                        </a:rPr>
                        <m:t>𝑷𝒐</m:t>
                      </m:r>
                      <m:r>
                        <a:rPr lang="en-US" sz="3400" b="1" i="1">
                          <a:solidFill>
                            <a:schemeClr val="accent2">
                              <a:lumMod val="50000"/>
                            </a:schemeClr>
                          </a:solidFill>
                          <a:latin typeface="Cambria Math" panose="02040503050406030204" pitchFamily="18" charset="0"/>
                          <a:cs typeface="Arial" panose="020B0604020202020204" pitchFamily="34" charset="0"/>
                        </a:rPr>
                        <m:t>×</m:t>
                      </m:r>
                      <m:sSup>
                        <m:sSupPr>
                          <m:ctrlPr>
                            <a:rPr lang="en-US" sz="3400" b="1" i="1">
                              <a:solidFill>
                                <a:schemeClr val="accent2">
                                  <a:lumMod val="50000"/>
                                </a:schemeClr>
                              </a:solidFill>
                              <a:latin typeface="Cambria Math" panose="02040503050406030204" pitchFamily="18" charset="0"/>
                              <a:cs typeface="Arial" panose="020B0604020202020204" pitchFamily="34" charset="0"/>
                            </a:rPr>
                          </m:ctrlPr>
                        </m:sSupPr>
                        <m:e>
                          <m:r>
                            <a:rPr lang="en-US" sz="3400" b="1" i="1">
                              <a:solidFill>
                                <a:schemeClr val="accent2">
                                  <a:lumMod val="50000"/>
                                </a:schemeClr>
                              </a:solidFill>
                              <a:latin typeface="Cambria Math" panose="02040503050406030204" pitchFamily="18" charset="0"/>
                              <a:cs typeface="Arial" panose="020B0604020202020204" pitchFamily="34" charset="0"/>
                            </a:rPr>
                            <m:t>(</m:t>
                          </m:r>
                          <m:r>
                            <a:rPr lang="en-US" sz="3400" b="1" i="1">
                              <a:solidFill>
                                <a:schemeClr val="accent2">
                                  <a:lumMod val="50000"/>
                                </a:schemeClr>
                              </a:solidFill>
                              <a:latin typeface="Cambria Math" panose="02040503050406030204" pitchFamily="18" charset="0"/>
                              <a:cs typeface="Arial" panose="020B0604020202020204" pitchFamily="34" charset="0"/>
                            </a:rPr>
                            <m:t>𝟏</m:t>
                          </m:r>
                          <m:r>
                            <a:rPr lang="en-US" sz="3400" b="1" i="1">
                              <a:solidFill>
                                <a:schemeClr val="accent2">
                                  <a:lumMod val="50000"/>
                                </a:schemeClr>
                              </a:solidFill>
                              <a:latin typeface="Cambria Math" panose="02040503050406030204" pitchFamily="18" charset="0"/>
                              <a:cs typeface="Arial" panose="020B0604020202020204" pitchFamily="34" charset="0"/>
                            </a:rPr>
                            <m:t>+</m:t>
                          </m:r>
                          <m:r>
                            <a:rPr lang="en-US" sz="3400" b="1" i="1">
                              <a:solidFill>
                                <a:schemeClr val="accent2">
                                  <a:lumMod val="50000"/>
                                </a:schemeClr>
                              </a:solidFill>
                              <a:latin typeface="Cambria Math" panose="02040503050406030204" pitchFamily="18" charset="0"/>
                              <a:cs typeface="Arial" panose="020B0604020202020204" pitchFamily="34" charset="0"/>
                            </a:rPr>
                            <m:t>𝒓</m:t>
                          </m:r>
                          <m:r>
                            <a:rPr lang="en-US" sz="3400" b="1" i="1">
                              <a:solidFill>
                                <a:schemeClr val="accent2">
                                  <a:lumMod val="50000"/>
                                </a:schemeClr>
                              </a:solidFill>
                              <a:latin typeface="Cambria Math" panose="02040503050406030204" pitchFamily="18" charset="0"/>
                              <a:cs typeface="Arial" panose="020B0604020202020204" pitchFamily="34" charset="0"/>
                            </a:rPr>
                            <m:t>)</m:t>
                          </m:r>
                        </m:e>
                        <m:sup>
                          <m:r>
                            <a:rPr lang="en-US" sz="3400" b="1" i="1">
                              <a:solidFill>
                                <a:schemeClr val="accent2">
                                  <a:lumMod val="50000"/>
                                </a:schemeClr>
                              </a:solidFill>
                              <a:latin typeface="Cambria Math" panose="02040503050406030204" pitchFamily="18" charset="0"/>
                              <a:cs typeface="Arial" panose="020B0604020202020204" pitchFamily="34" charset="0"/>
                            </a:rPr>
                            <m:t>𝒏</m:t>
                          </m:r>
                        </m:sup>
                      </m:sSup>
                    </m:oMath>
                  </m:oMathPara>
                </a14:m>
                <a:endParaRPr lang="en-US" sz="3400" b="1" i="1" dirty="0">
                  <a:solidFill>
                    <a:schemeClr val="accent2">
                      <a:lumMod val="50000"/>
                    </a:schemeClr>
                  </a:solidFill>
                  <a:latin typeface="Times New Roman" panose="02020603050405020304" pitchFamily="18" charset="0"/>
                  <a:cs typeface="Arial" panose="020B0604020202020204" pitchFamily="34" charset="0"/>
                </a:endParaRPr>
              </a:p>
              <a:p>
                <a:pPr marL="0" indent="0">
                  <a:buNone/>
                </a:pPr>
                <a:endParaRPr lang="en-US" sz="3400" b="1" i="1" dirty="0">
                  <a:solidFill>
                    <a:schemeClr val="accent2">
                      <a:lumMod val="50000"/>
                    </a:schemeClr>
                  </a:solidFill>
                  <a:latin typeface="Times New Roman" panose="02020603050405020304" pitchFamily="18" charset="0"/>
                  <a:cs typeface="Arial" panose="020B0604020202020204" pitchFamily="34" charset="0"/>
                </a:endParaRPr>
              </a:p>
              <a:p>
                <a:pPr marL="0" marR="0">
                  <a:lnSpc>
                    <a:spcPct val="150000"/>
                  </a:lnSpc>
                  <a:spcBef>
                    <a:spcPts val="0"/>
                  </a:spcBef>
                  <a:spcAft>
                    <a:spcPts val="600"/>
                  </a:spcAft>
                </a:pPr>
                <a:r>
                  <a:rPr lang="en-US" sz="2800" dirty="0">
                    <a:solidFill>
                      <a:srgbClr val="000000"/>
                    </a:solidFill>
                    <a:latin typeface="Times New Roman" panose="02020603050405020304" pitchFamily="18" charset="0"/>
                    <a:cs typeface="Arial" panose="020B0604020202020204" pitchFamily="34" charset="0"/>
                  </a:rPr>
                  <a:t>P2007=9920 capita (according to the Palestinian Central Bureau of Statistics)</a:t>
                </a:r>
              </a:p>
              <a:p>
                <a:r>
                  <a:rPr lang="en-US" sz="2800" dirty="0">
                    <a:solidFill>
                      <a:srgbClr val="000000"/>
                    </a:solidFill>
                    <a:latin typeface="Times New Roman" panose="02020603050405020304" pitchFamily="18" charset="0"/>
                    <a:cs typeface="Arial" panose="020B0604020202020204" pitchFamily="34" charset="0"/>
                  </a:rPr>
                  <a:t>P2017=11479 capita (according to the Palestinian Central Bureau of Statistics)</a:t>
                </a:r>
              </a:p>
            </p:txBody>
          </p:sp>
        </mc:Choice>
        <mc:Fallback xmlns="">
          <p:sp>
            <p:nvSpPr>
              <p:cNvPr id="3" name="Content Placeholder 2">
                <a:extLst>
                  <a:ext uri="{FF2B5EF4-FFF2-40B4-BE49-F238E27FC236}">
                    <a16:creationId xmlns:a16="http://schemas.microsoft.com/office/drawing/2014/main" xmlns="" xmlns:a14="http://schemas.microsoft.com/office/drawing/2010/main" id="{94C2088C-033D-42AB-9233-3787987D26FC}"/>
                  </a:ext>
                </a:extLst>
              </p:cNvPr>
              <p:cNvSpPr>
                <a:spLocks noGrp="1" noRot="1" noChangeAspect="1" noMove="1" noResize="1" noEditPoints="1" noAdjustHandles="1" noChangeArrowheads="1" noChangeShapeType="1" noTextEdit="1"/>
              </p:cNvSpPr>
              <p:nvPr>
                <p:ph idx="1"/>
              </p:nvPr>
            </p:nvSpPr>
            <p:spPr>
              <a:xfrm>
                <a:off x="1283591" y="689317"/>
                <a:ext cx="10018713" cy="6026834"/>
              </a:xfrm>
              <a:blipFill>
                <a:blip r:embed="rId2"/>
                <a:stretch>
                  <a:fillRect l="-2009" r="-1948"/>
                </a:stretch>
              </a:blipFill>
            </p:spPr>
            <p:txBody>
              <a:bodyPr/>
              <a:lstStyle/>
              <a:p>
                <a:r>
                  <a:rPr lang="en-US">
                    <a:noFill/>
                  </a:rPr>
                  <a:t> </a:t>
                </a:r>
              </a:p>
            </p:txBody>
          </p:sp>
        </mc:Fallback>
      </mc:AlternateContent>
    </p:spTree>
    <p:extLst>
      <p:ext uri="{BB962C8B-B14F-4D97-AF65-F5344CB8AC3E}">
        <p14:creationId xmlns:p14="http://schemas.microsoft.com/office/powerpoint/2010/main" val="1938257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2124</TotalTime>
  <Words>1503</Words>
  <Application>Microsoft Office PowerPoint</Application>
  <PresentationFormat>Widescreen</PresentationFormat>
  <Paragraphs>176</Paragraphs>
  <Slides>37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Cambria Math</vt:lpstr>
      <vt:lpstr>Corbel</vt:lpstr>
      <vt:lpstr>Tahoma</vt:lpstr>
      <vt:lpstr>Times New Roman</vt:lpstr>
      <vt:lpstr>Parallax</vt:lpstr>
      <vt:lpstr>PowerPoint Presentation</vt:lpstr>
      <vt:lpstr>PowerPoint Presentation</vt:lpstr>
      <vt:lpstr>Objective:</vt:lpstr>
      <vt:lpstr>Study Area</vt:lpstr>
      <vt:lpstr>Study Area</vt:lpstr>
      <vt:lpstr>Arraba’s Terrain:</vt:lpstr>
      <vt:lpstr>Study Area</vt:lpstr>
      <vt:lpstr>Water Distribution Network Analysis </vt:lpstr>
      <vt:lpstr>Population Estimation </vt:lpstr>
      <vt:lpstr>Population Estimation </vt:lpstr>
      <vt:lpstr>Population Estimation </vt:lpstr>
      <vt:lpstr>Consumption and Demand Estimation </vt:lpstr>
      <vt:lpstr>Consumption and Demand Estimation </vt:lpstr>
      <vt:lpstr>Consumption and Demand Estimation </vt:lpstr>
      <vt:lpstr>Consumption and Demand Estimation </vt:lpstr>
      <vt:lpstr>Water Distribution Network Drawing</vt:lpstr>
      <vt:lpstr>Water Distribution Network Drawing</vt:lpstr>
      <vt:lpstr>East Zone</vt:lpstr>
      <vt:lpstr>Water Distribution Network Drawing</vt:lpstr>
      <vt:lpstr>Demand Estimation </vt:lpstr>
      <vt:lpstr>Demand Estimation </vt:lpstr>
      <vt:lpstr>Demand Estimation </vt:lpstr>
      <vt:lpstr>Demand Estimation </vt:lpstr>
      <vt:lpstr>Demand Estimation </vt:lpstr>
      <vt:lpstr>PowerPoint Presentation</vt:lpstr>
      <vt:lpstr>Design Constraints</vt:lpstr>
      <vt:lpstr>Pressure on Nodes at Max Demand</vt:lpstr>
      <vt:lpstr>Pressure on Nodes at Min Demand </vt:lpstr>
      <vt:lpstr>Water Velocities in Pipes at Min Demand </vt:lpstr>
      <vt:lpstr>Water Velocities in Pipes at Max Demand </vt:lpstr>
      <vt:lpstr>Discussion</vt:lpstr>
      <vt:lpstr>Summary</vt:lpstr>
      <vt:lpstr>Summary</vt:lpstr>
      <vt:lpstr>Summary</vt:lpstr>
      <vt:lpstr>Sources of Error</vt:lpstr>
      <vt:lpstr>Summary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dc:title>
  <dc:creator>Ahmad Ardah</dc:creator>
  <cp:lastModifiedBy>lab</cp:lastModifiedBy>
  <cp:revision>62</cp:revision>
  <dcterms:created xsi:type="dcterms:W3CDTF">2020-07-21T04:04:02Z</dcterms:created>
  <dcterms:modified xsi:type="dcterms:W3CDTF">2021-06-09T11:06:39Z</dcterms:modified>
</cp:coreProperties>
</file>