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91" r:id="rId3"/>
    <p:sldId id="257" r:id="rId4"/>
    <p:sldId id="258" r:id="rId5"/>
    <p:sldId id="292" r:id="rId6"/>
    <p:sldId id="259" r:id="rId7"/>
    <p:sldId id="260" r:id="rId8"/>
    <p:sldId id="261" r:id="rId9"/>
    <p:sldId id="272" r:id="rId10"/>
    <p:sldId id="273" r:id="rId11"/>
    <p:sldId id="262" r:id="rId12"/>
    <p:sldId id="263" r:id="rId13"/>
    <p:sldId id="264" r:id="rId14"/>
    <p:sldId id="265" r:id="rId15"/>
    <p:sldId id="266" r:id="rId16"/>
    <p:sldId id="274" r:id="rId17"/>
    <p:sldId id="276" r:id="rId18"/>
    <p:sldId id="277" r:id="rId19"/>
    <p:sldId id="278" r:id="rId20"/>
    <p:sldId id="269" r:id="rId21"/>
    <p:sldId id="270" r:id="rId22"/>
    <p:sldId id="271" r:id="rId23"/>
    <p:sldId id="279" r:id="rId24"/>
    <p:sldId id="286" r:id="rId25"/>
    <p:sldId id="290" r:id="rId26"/>
    <p:sldId id="293" r:id="rId27"/>
    <p:sldId id="294" r:id="rId28"/>
    <p:sldId id="295" r:id="rId29"/>
    <p:sldId id="296" r:id="rId30"/>
    <p:sldId id="297" r:id="rId31"/>
    <p:sldId id="299" r:id="rId32"/>
    <p:sldId id="300" r:id="rId33"/>
    <p:sldId id="298" r:id="rId34"/>
    <p:sldId id="301" r:id="rId35"/>
    <p:sldId id="302" r:id="rId36"/>
    <p:sldId id="303" r:id="rId37"/>
    <p:sldId id="304" r:id="rId38"/>
    <p:sldId id="305" r:id="rId39"/>
    <p:sldId id="306" r:id="rId40"/>
    <p:sldId id="307" r:id="rId41"/>
    <p:sldId id="308" r:id="rId42"/>
    <p:sldId id="309" r:id="rId43"/>
    <p:sldId id="280"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294" autoAdjust="0"/>
    <p:restoredTop sz="94660"/>
  </p:normalViewPr>
  <p:slideViewPr>
    <p:cSldViewPr>
      <p:cViewPr varScale="1">
        <p:scale>
          <a:sx n="68" d="100"/>
          <a:sy n="68" d="100"/>
        </p:scale>
        <p:origin x="-145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5/23/2017</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5/23/2017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5/23/2017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5/23/2017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5/23/2017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5/23/2017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5/23/2017</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D8BD707-D9CF-40AE-B4C6-C98DA3205C09}" type="datetimeFigureOut">
              <a:rPr lang="en-US" smtClean="0"/>
              <a:pPr/>
              <a:t>5/23/2017</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1D8BD707-D9CF-40AE-B4C6-C98DA3205C09}" type="datetimeFigureOut">
              <a:rPr lang="en-US" smtClean="0"/>
              <a:pPr/>
              <a:t>5/23/2017</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5/23/2017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5/23/2017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D8BD707-D9CF-40AE-B4C6-C98DA3205C09}" type="datetimeFigureOut">
              <a:rPr lang="en-US" smtClean="0"/>
              <a:pPr/>
              <a:t>5/23/2017</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6F15528-21DE-4FAA-801E-634DDDAF4B2B}"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3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2.gi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0"/>
            <a:ext cx="7772400" cy="6400800"/>
          </a:xfrm>
        </p:spPr>
        <p:txBody>
          <a:bodyPr>
            <a:normAutofit fontScale="90000"/>
          </a:bodyPr>
          <a:lstStyle/>
          <a:p>
            <a:pPr algn="ctr"/>
            <a:r>
              <a:rPr lang="en-US" dirty="0" smtClean="0"/>
              <a:t>Graduation Project </a:t>
            </a:r>
            <a:r>
              <a:rPr lang="en-US" b="1" dirty="0" smtClean="0"/>
              <a:t>II</a:t>
            </a:r>
            <a:r>
              <a:rPr lang="en-US" dirty="0" smtClean="0"/>
              <a:t/>
            </a:r>
            <a:br>
              <a:rPr lang="en-US" dirty="0" smtClean="0"/>
            </a:br>
            <a:r>
              <a:rPr lang="en-US" dirty="0" smtClean="0"/>
              <a:t/>
            </a:r>
            <a:br>
              <a:rPr lang="en-US" dirty="0" smtClean="0"/>
            </a:br>
            <a:r>
              <a:rPr lang="en-US" b="1" u="sng" dirty="0" smtClean="0"/>
              <a:t>Analysis and redesign of water network</a:t>
            </a:r>
            <a:r>
              <a:rPr lang="en-US" dirty="0" smtClean="0"/>
              <a:t/>
            </a:r>
            <a:br>
              <a:rPr lang="en-US" dirty="0" smtClean="0"/>
            </a:br>
            <a:r>
              <a:rPr lang="en-US" b="1" u="sng" dirty="0" smtClean="0"/>
              <a:t> for Sabastia Village</a:t>
            </a:r>
            <a:r>
              <a:rPr lang="en-US" dirty="0" smtClean="0"/>
              <a:t/>
            </a:r>
            <a:br>
              <a:rPr lang="en-US" dirty="0" smtClean="0"/>
            </a:br>
            <a:r>
              <a:rPr lang="en-US" dirty="0" smtClean="0"/>
              <a:t/>
            </a:r>
            <a:br>
              <a:rPr lang="en-US" dirty="0" smtClean="0"/>
            </a:br>
            <a:r>
              <a:rPr lang="en-US" dirty="0" smtClean="0"/>
              <a:t> By:</a:t>
            </a:r>
            <a:br>
              <a:rPr lang="en-US" dirty="0" smtClean="0"/>
            </a:br>
            <a:r>
              <a:rPr lang="en-US" dirty="0" err="1" smtClean="0">
                <a:solidFill>
                  <a:srgbClr val="C00000"/>
                </a:solidFill>
              </a:rPr>
              <a:t>Abdurra'oof</a:t>
            </a:r>
            <a:r>
              <a:rPr lang="en-US" dirty="0" smtClean="0">
                <a:solidFill>
                  <a:srgbClr val="C00000"/>
                </a:solidFill>
              </a:rPr>
              <a:t> </a:t>
            </a:r>
            <a:r>
              <a:rPr lang="en-US" dirty="0" err="1" smtClean="0">
                <a:solidFill>
                  <a:srgbClr val="C00000"/>
                </a:solidFill>
              </a:rPr>
              <a:t>Huwari</a:t>
            </a:r>
            <a:r>
              <a:rPr lang="en-US" dirty="0" smtClean="0"/>
              <a:t/>
            </a:r>
            <a:br>
              <a:rPr lang="en-US" dirty="0" smtClean="0"/>
            </a:br>
            <a:r>
              <a:rPr lang="en-US" dirty="0" smtClean="0"/>
              <a:t/>
            </a:r>
            <a:br>
              <a:rPr lang="en-US" dirty="0" smtClean="0"/>
            </a:br>
            <a:r>
              <a:rPr lang="en-US" dirty="0" smtClean="0"/>
              <a:t>Under supervision of </a:t>
            </a:r>
            <a:r>
              <a:rPr lang="en-US" dirty="0" smtClean="0">
                <a:solidFill>
                  <a:srgbClr val="C00000"/>
                </a:solidFill>
              </a:rPr>
              <a:t>Dr. Anan </a:t>
            </a:r>
            <a:r>
              <a:rPr lang="en-US" dirty="0" err="1" smtClean="0">
                <a:solidFill>
                  <a:srgbClr val="C00000"/>
                </a:solidFill>
              </a:rPr>
              <a:t>Jayousi</a:t>
            </a:r>
            <a:endParaRPr lang="en-US" dirty="0">
              <a:solidFill>
                <a:srgbClr val="C0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Results of questionnaire</a:t>
            </a:r>
            <a:endParaRPr lang="en-US" dirty="0"/>
          </a:p>
        </p:txBody>
      </p:sp>
      <p:sp>
        <p:nvSpPr>
          <p:cNvPr id="3" name="Content Placeholder 2"/>
          <p:cNvSpPr>
            <a:spLocks noGrp="1"/>
          </p:cNvSpPr>
          <p:nvPr>
            <p:ph idx="1"/>
          </p:nvPr>
        </p:nvSpPr>
        <p:spPr>
          <a:xfrm>
            <a:off x="1295400" y="5638800"/>
            <a:ext cx="7574280" cy="1143000"/>
          </a:xfrm>
        </p:spPr>
        <p:txBody>
          <a:bodyPr>
            <a:normAutofit fontScale="85000" lnSpcReduction="20000"/>
          </a:bodyPr>
          <a:lstStyle/>
          <a:p>
            <a:r>
              <a:rPr lang="en-US" dirty="0" smtClean="0"/>
              <a:t>The </a:t>
            </a:r>
            <a:r>
              <a:rPr lang="en-US" b="1" dirty="0" smtClean="0"/>
              <a:t>figure 2.3.d</a:t>
            </a:r>
            <a:r>
              <a:rPr lang="en-US" dirty="0" smtClean="0"/>
              <a:t> shows an increase in the per capita water consumption with the increase in the monthly income.</a:t>
            </a:r>
          </a:p>
          <a:p>
            <a:endParaRPr lang="en-US" dirty="0"/>
          </a:p>
        </p:txBody>
      </p:sp>
      <p:pic>
        <p:nvPicPr>
          <p:cNvPr id="19458" name="Picture 2"/>
          <p:cNvPicPr>
            <a:picLocks noChangeAspect="1" noChangeArrowheads="1"/>
          </p:cNvPicPr>
          <p:nvPr/>
        </p:nvPicPr>
        <p:blipFill>
          <a:blip r:embed="rId2"/>
          <a:srcRect/>
          <a:stretch>
            <a:fillRect/>
          </a:stretch>
        </p:blipFill>
        <p:spPr bwMode="auto">
          <a:xfrm>
            <a:off x="1828800" y="1219200"/>
            <a:ext cx="6400799" cy="4267200"/>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Results of questionnaire</a:t>
            </a:r>
            <a:endParaRPr lang="en-US" dirty="0"/>
          </a:p>
        </p:txBody>
      </p:sp>
      <p:pic>
        <p:nvPicPr>
          <p:cNvPr id="20482" name="Picture 2"/>
          <p:cNvPicPr>
            <a:picLocks noChangeAspect="1" noChangeArrowheads="1"/>
          </p:cNvPicPr>
          <p:nvPr/>
        </p:nvPicPr>
        <p:blipFill>
          <a:blip r:embed="rId2"/>
          <a:srcRect/>
          <a:stretch>
            <a:fillRect/>
          </a:stretch>
        </p:blipFill>
        <p:spPr bwMode="auto">
          <a:xfrm>
            <a:off x="1143000" y="1828800"/>
            <a:ext cx="7647623" cy="4133850"/>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Results of questionnaire</a:t>
            </a:r>
            <a:endParaRPr lang="en-US" dirty="0"/>
          </a:p>
        </p:txBody>
      </p:sp>
      <p:pic>
        <p:nvPicPr>
          <p:cNvPr id="21506" name="Picture 2"/>
          <p:cNvPicPr>
            <a:picLocks noChangeAspect="1" noChangeArrowheads="1"/>
          </p:cNvPicPr>
          <p:nvPr/>
        </p:nvPicPr>
        <p:blipFill>
          <a:blip r:embed="rId2"/>
          <a:srcRect/>
          <a:stretch>
            <a:fillRect/>
          </a:stretch>
        </p:blipFill>
        <p:spPr bwMode="auto">
          <a:xfrm>
            <a:off x="1143000" y="1752600"/>
            <a:ext cx="7708414" cy="4133850"/>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Results of questionnaire</a:t>
            </a:r>
            <a:endParaRPr lang="en-US" dirty="0"/>
          </a:p>
        </p:txBody>
      </p:sp>
      <p:pic>
        <p:nvPicPr>
          <p:cNvPr id="22530" name="Picture 2"/>
          <p:cNvPicPr>
            <a:picLocks noChangeAspect="1" noChangeArrowheads="1"/>
          </p:cNvPicPr>
          <p:nvPr/>
        </p:nvPicPr>
        <p:blipFill>
          <a:blip r:embed="rId2"/>
          <a:srcRect/>
          <a:stretch>
            <a:fillRect/>
          </a:stretch>
        </p:blipFill>
        <p:spPr bwMode="auto">
          <a:xfrm>
            <a:off x="1371600" y="1600200"/>
            <a:ext cx="7317403" cy="4338637"/>
          </a:xfrm>
          <a:prstGeom prst="rect">
            <a:avLst/>
          </a:prstGeom>
          <a:noFill/>
          <a:ln w="9525">
            <a:noFill/>
            <a:miter lim="800000"/>
            <a:headEnd/>
            <a:tailEnd/>
          </a:ln>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274638"/>
            <a:ext cx="7848600" cy="1096962"/>
          </a:xfrm>
        </p:spPr>
        <p:txBody>
          <a:bodyPr>
            <a:normAutofit fontScale="90000"/>
          </a:bodyPr>
          <a:lstStyle/>
          <a:p>
            <a:r>
              <a:rPr lang="en-US" b="1" dirty="0" smtClean="0"/>
              <a:t>Simulation Model (Water CAD):</a:t>
            </a:r>
            <a:endParaRPr lang="en-US" dirty="0"/>
          </a:p>
        </p:txBody>
      </p:sp>
      <p:pic>
        <p:nvPicPr>
          <p:cNvPr id="23554" name="Picture 2"/>
          <p:cNvPicPr>
            <a:picLocks noGrp="1" noChangeAspect="1" noChangeArrowheads="1"/>
          </p:cNvPicPr>
          <p:nvPr>
            <p:ph idx="1"/>
          </p:nvPr>
        </p:nvPicPr>
        <p:blipFill>
          <a:blip r:embed="rId2"/>
          <a:srcRect/>
          <a:stretch>
            <a:fillRect/>
          </a:stretch>
        </p:blipFill>
        <p:spPr bwMode="auto">
          <a:xfrm>
            <a:off x="2743200" y="3533775"/>
            <a:ext cx="4714875" cy="3324225"/>
          </a:xfrm>
          <a:prstGeom prst="rect">
            <a:avLst/>
          </a:prstGeom>
          <a:noFill/>
          <a:ln w="9525">
            <a:noFill/>
            <a:miter lim="800000"/>
            <a:headEnd/>
            <a:tailEnd/>
          </a:ln>
          <a:effectLst/>
        </p:spPr>
      </p:pic>
      <p:sp>
        <p:nvSpPr>
          <p:cNvPr id="5" name="Rectangle 4"/>
          <p:cNvSpPr/>
          <p:nvPr/>
        </p:nvSpPr>
        <p:spPr>
          <a:xfrm>
            <a:off x="1447800" y="1371600"/>
            <a:ext cx="7467600" cy="1754326"/>
          </a:xfrm>
          <a:prstGeom prst="rect">
            <a:avLst/>
          </a:prstGeom>
        </p:spPr>
        <p:txBody>
          <a:bodyPr wrap="square">
            <a:spAutoFit/>
          </a:bodyPr>
          <a:lstStyle/>
          <a:p>
            <a:r>
              <a:rPr lang="en-US" sz="2700" dirty="0" err="1" smtClean="0"/>
              <a:t>WaterCAD</a:t>
            </a:r>
            <a:r>
              <a:rPr lang="en-US" sz="2700" dirty="0" smtClean="0"/>
              <a:t> which is the software program used for plane, design, analysis and optimize water distribution network.</a:t>
            </a:r>
          </a:p>
          <a:p>
            <a:endParaRPr lang="en-US" sz="27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74638"/>
            <a:ext cx="7790688" cy="1143000"/>
          </a:xfrm>
        </p:spPr>
        <p:txBody>
          <a:bodyPr>
            <a:normAutofit fontScale="90000"/>
          </a:bodyPr>
          <a:lstStyle/>
          <a:p>
            <a:r>
              <a:rPr lang="en-US" b="1" dirty="0" smtClean="0"/>
              <a:t>Simulation Model (</a:t>
            </a:r>
            <a:r>
              <a:rPr lang="en-US" b="1" dirty="0" err="1" smtClean="0"/>
              <a:t>WaterCAD</a:t>
            </a:r>
            <a:r>
              <a:rPr lang="en-US" b="1" dirty="0" smtClean="0"/>
              <a:t>):</a:t>
            </a:r>
            <a:endParaRPr lang="en-US" dirty="0"/>
          </a:p>
        </p:txBody>
      </p:sp>
      <p:sp>
        <p:nvSpPr>
          <p:cNvPr id="3" name="Content Placeholder 2"/>
          <p:cNvSpPr>
            <a:spLocks noGrp="1"/>
          </p:cNvSpPr>
          <p:nvPr>
            <p:ph idx="1"/>
          </p:nvPr>
        </p:nvSpPr>
        <p:spPr>
          <a:xfrm>
            <a:off x="1066800" y="1447800"/>
            <a:ext cx="7866888" cy="5410200"/>
          </a:xfrm>
        </p:spPr>
        <p:txBody>
          <a:bodyPr/>
          <a:lstStyle/>
          <a:p>
            <a:r>
              <a:rPr lang="en-US" b="1" dirty="0" smtClean="0"/>
              <a:t>Equation Used in </a:t>
            </a:r>
            <a:r>
              <a:rPr lang="en-US" b="1" dirty="0" err="1" smtClean="0"/>
              <a:t>WaterCAD</a:t>
            </a:r>
            <a:endParaRPr lang="en-US" b="1" dirty="0" smtClean="0"/>
          </a:p>
          <a:p>
            <a:endParaRPr lang="en-US" b="1" dirty="0" smtClean="0"/>
          </a:p>
          <a:p>
            <a:pPr>
              <a:buNone/>
            </a:pPr>
            <a:r>
              <a:rPr lang="en-US" sz="2500" b="1" dirty="0" smtClean="0"/>
              <a:t>Hazen-William Equation:</a:t>
            </a:r>
          </a:p>
          <a:p>
            <a:pPr>
              <a:buNone/>
            </a:pPr>
            <a:endParaRPr lang="en-US" sz="2500" b="1" dirty="0" smtClean="0"/>
          </a:p>
          <a:p>
            <a:pPr>
              <a:buNone/>
            </a:pPr>
            <a:r>
              <a:rPr lang="en-US" sz="2800" b="1" dirty="0" smtClean="0"/>
              <a:t>Darcy-</a:t>
            </a:r>
            <a:r>
              <a:rPr lang="en-US" sz="2800" b="1" dirty="0" err="1" smtClean="0"/>
              <a:t>Weisbach</a:t>
            </a:r>
            <a:r>
              <a:rPr lang="en-US" sz="2800" b="1" dirty="0" smtClean="0"/>
              <a:t> Equation:</a:t>
            </a:r>
          </a:p>
          <a:p>
            <a:pPr>
              <a:buNone/>
            </a:pPr>
            <a:endParaRPr lang="en-US" sz="2800" b="1" dirty="0" smtClean="0"/>
          </a:p>
          <a:p>
            <a:pPr>
              <a:buNone/>
            </a:pPr>
            <a:r>
              <a:rPr lang="en-US" sz="2800" b="1" dirty="0" smtClean="0"/>
              <a:t>Manning`s Equation:</a:t>
            </a:r>
          </a:p>
          <a:p>
            <a:pPr>
              <a:buNone/>
            </a:pPr>
            <a:endParaRPr lang="en-US" sz="2800" b="1" dirty="0" smtClean="0"/>
          </a:p>
          <a:p>
            <a:pPr>
              <a:buNone/>
            </a:pPr>
            <a:endParaRPr lang="en-US" sz="2500" dirty="0"/>
          </a:p>
        </p:txBody>
      </p:sp>
      <p:pic>
        <p:nvPicPr>
          <p:cNvPr id="24578" name="Picture 2"/>
          <p:cNvPicPr>
            <a:picLocks noChangeAspect="1" noChangeArrowheads="1"/>
          </p:cNvPicPr>
          <p:nvPr/>
        </p:nvPicPr>
        <p:blipFill>
          <a:blip r:embed="rId2"/>
          <a:srcRect/>
          <a:stretch>
            <a:fillRect/>
          </a:stretch>
        </p:blipFill>
        <p:spPr bwMode="auto">
          <a:xfrm>
            <a:off x="5257800" y="2514600"/>
            <a:ext cx="2377440" cy="762000"/>
          </a:xfrm>
          <a:prstGeom prst="rect">
            <a:avLst/>
          </a:prstGeom>
          <a:noFill/>
          <a:ln w="9525">
            <a:noFill/>
            <a:miter lim="800000"/>
            <a:headEnd/>
            <a:tailEnd/>
          </a:ln>
          <a:effectLst/>
        </p:spPr>
      </p:pic>
      <p:pic>
        <p:nvPicPr>
          <p:cNvPr id="24579" name="Picture 3"/>
          <p:cNvPicPr>
            <a:picLocks noChangeAspect="1" noChangeArrowheads="1"/>
          </p:cNvPicPr>
          <p:nvPr/>
        </p:nvPicPr>
        <p:blipFill>
          <a:blip r:embed="rId3"/>
          <a:srcRect/>
          <a:stretch>
            <a:fillRect/>
          </a:stretch>
        </p:blipFill>
        <p:spPr bwMode="auto">
          <a:xfrm>
            <a:off x="5791200" y="3429000"/>
            <a:ext cx="2362200" cy="762000"/>
          </a:xfrm>
          <a:prstGeom prst="rect">
            <a:avLst/>
          </a:prstGeom>
          <a:noFill/>
          <a:ln w="9525">
            <a:noFill/>
            <a:miter lim="800000"/>
            <a:headEnd/>
            <a:tailEnd/>
          </a:ln>
          <a:effectLst/>
        </p:spPr>
      </p:pic>
      <p:pic>
        <p:nvPicPr>
          <p:cNvPr id="24580" name="Picture 4"/>
          <p:cNvPicPr>
            <a:picLocks noChangeAspect="1" noChangeArrowheads="1"/>
          </p:cNvPicPr>
          <p:nvPr/>
        </p:nvPicPr>
        <p:blipFill>
          <a:blip r:embed="rId4"/>
          <a:srcRect/>
          <a:stretch>
            <a:fillRect/>
          </a:stretch>
        </p:blipFill>
        <p:spPr bwMode="auto">
          <a:xfrm>
            <a:off x="5181600" y="4495800"/>
            <a:ext cx="2529305" cy="838200"/>
          </a:xfrm>
          <a:prstGeom prst="rect">
            <a:avLst/>
          </a:prstGeom>
          <a:noFill/>
          <a:ln w="9525">
            <a:noFill/>
            <a:miter lim="800000"/>
            <a:headEnd/>
            <a:tailEnd/>
          </a:ln>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Data collection and calculation:</a:t>
            </a:r>
            <a:endParaRPr lang="en-US" dirty="0"/>
          </a:p>
        </p:txBody>
      </p:sp>
      <p:sp>
        <p:nvSpPr>
          <p:cNvPr id="3" name="Content Placeholder 2"/>
          <p:cNvSpPr>
            <a:spLocks noGrp="1"/>
          </p:cNvSpPr>
          <p:nvPr>
            <p:ph idx="1"/>
          </p:nvPr>
        </p:nvSpPr>
        <p:spPr>
          <a:xfrm>
            <a:off x="1066800" y="1219200"/>
            <a:ext cx="8077200" cy="5638800"/>
          </a:xfrm>
        </p:spPr>
        <p:txBody>
          <a:bodyPr>
            <a:normAutofit/>
          </a:bodyPr>
          <a:lstStyle/>
          <a:p>
            <a:r>
              <a:rPr lang="en-US" b="1" dirty="0" smtClean="0"/>
              <a:t>Existing water distribution network:</a:t>
            </a:r>
          </a:p>
          <a:p>
            <a:r>
              <a:rPr lang="en-US" sz="2800" dirty="0" smtClean="0"/>
              <a:t>Performed and constructed in 2000</a:t>
            </a:r>
          </a:p>
          <a:p>
            <a:r>
              <a:rPr lang="en-US" sz="2800" dirty="0" smtClean="0"/>
              <a:t>the length of the network 14KM</a:t>
            </a:r>
          </a:p>
          <a:p>
            <a:r>
              <a:rPr lang="en-US" sz="2800" dirty="0" smtClean="0"/>
              <a:t>it has a diameters between 4 to 2 Inch.</a:t>
            </a:r>
          </a:p>
          <a:p>
            <a:r>
              <a:rPr lang="en-US" sz="2800" dirty="0" smtClean="0"/>
              <a:t>From </a:t>
            </a:r>
            <a:r>
              <a:rPr lang="en-US" sz="2800" dirty="0" err="1" smtClean="0"/>
              <a:t>Haroon</a:t>
            </a:r>
            <a:r>
              <a:rPr lang="en-US" sz="2800" dirty="0" smtClean="0"/>
              <a:t> spring and water authority</a:t>
            </a:r>
          </a:p>
          <a:p>
            <a:r>
              <a:rPr lang="en-US" sz="2800" dirty="0" smtClean="0"/>
              <a:t>There are three tanks: two connected directly with network and one to collect spring water</a:t>
            </a:r>
          </a:p>
          <a:p>
            <a:r>
              <a:rPr lang="en-US" sz="2800" dirty="0" smtClean="0"/>
              <a:t>the peak amount of water that is pumped to the network in the summer reach to 13000 m</a:t>
            </a:r>
            <a:r>
              <a:rPr lang="en-US" sz="2800" baseline="30000" dirty="0" smtClean="0"/>
              <a:t>3</a:t>
            </a:r>
            <a:r>
              <a:rPr lang="en-US" sz="2800" dirty="0" smtClean="0"/>
              <a:t>/Month</a:t>
            </a:r>
            <a:endParaRPr lang="en-US" sz="2800" dirty="0"/>
          </a:p>
        </p:txBody>
      </p:sp>
      <p:pic>
        <p:nvPicPr>
          <p:cNvPr id="5" name="Picture 5"/>
          <p:cNvPicPr>
            <a:picLocks noChangeAspect="1" noChangeArrowheads="1"/>
          </p:cNvPicPr>
          <p:nvPr/>
        </p:nvPicPr>
        <p:blipFill>
          <a:blip r:embed="rId2"/>
          <a:srcRect/>
          <a:stretch>
            <a:fillRect/>
          </a:stretch>
        </p:blipFill>
        <p:spPr bwMode="auto">
          <a:xfrm>
            <a:off x="1524000" y="5715000"/>
            <a:ext cx="6096000" cy="1143000"/>
          </a:xfrm>
          <a:prstGeom prst="rect">
            <a:avLst/>
          </a:prstGeom>
          <a:noFill/>
          <a:ln w="9525">
            <a:noFill/>
            <a:miter lim="800000"/>
            <a:headEnd/>
            <a:tailEnd/>
          </a:ln>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Data collection and calculation:</a:t>
            </a:r>
            <a:endParaRPr lang="en-US" dirty="0"/>
          </a:p>
        </p:txBody>
      </p:sp>
      <p:pic>
        <p:nvPicPr>
          <p:cNvPr id="25602" name="Picture 2"/>
          <p:cNvPicPr>
            <a:picLocks noChangeAspect="1" noChangeArrowheads="1"/>
          </p:cNvPicPr>
          <p:nvPr/>
        </p:nvPicPr>
        <p:blipFill>
          <a:blip r:embed="rId2"/>
          <a:srcRect/>
          <a:stretch>
            <a:fillRect/>
          </a:stretch>
        </p:blipFill>
        <p:spPr bwMode="auto">
          <a:xfrm>
            <a:off x="1143000" y="2057400"/>
            <a:ext cx="7710935" cy="2895600"/>
          </a:xfrm>
          <a:prstGeom prst="rect">
            <a:avLst/>
          </a:prstGeom>
          <a:noFill/>
          <a:ln w="9525">
            <a:noFill/>
            <a:miter lim="800000"/>
            <a:headEnd/>
            <a:tailEnd/>
          </a:ln>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Data collection and calculation:</a:t>
            </a:r>
            <a:endParaRPr lang="en-US" dirty="0"/>
          </a:p>
        </p:txBody>
      </p:sp>
      <p:pic>
        <p:nvPicPr>
          <p:cNvPr id="26629" name="Picture 5"/>
          <p:cNvPicPr>
            <a:picLocks noChangeAspect="1" noChangeArrowheads="1"/>
          </p:cNvPicPr>
          <p:nvPr/>
        </p:nvPicPr>
        <p:blipFill>
          <a:blip r:embed="rId2"/>
          <a:srcRect/>
          <a:stretch>
            <a:fillRect/>
          </a:stretch>
        </p:blipFill>
        <p:spPr bwMode="auto">
          <a:xfrm>
            <a:off x="5374482" y="1371600"/>
            <a:ext cx="3483768" cy="4191000"/>
          </a:xfrm>
          <a:prstGeom prst="rect">
            <a:avLst/>
          </a:prstGeom>
          <a:noFill/>
          <a:ln w="9525">
            <a:noFill/>
            <a:miter lim="800000"/>
            <a:headEnd/>
            <a:tailEnd/>
          </a:ln>
          <a:effectLst/>
        </p:spPr>
      </p:pic>
      <p:pic>
        <p:nvPicPr>
          <p:cNvPr id="26630" name="Picture 6"/>
          <p:cNvPicPr>
            <a:picLocks noChangeAspect="1" noChangeArrowheads="1"/>
          </p:cNvPicPr>
          <p:nvPr/>
        </p:nvPicPr>
        <p:blipFill>
          <a:blip r:embed="rId3"/>
          <a:srcRect/>
          <a:stretch>
            <a:fillRect/>
          </a:stretch>
        </p:blipFill>
        <p:spPr bwMode="auto">
          <a:xfrm>
            <a:off x="1371600" y="1447800"/>
            <a:ext cx="3788740" cy="4191000"/>
          </a:xfrm>
          <a:prstGeom prst="rect">
            <a:avLst/>
          </a:prstGeom>
          <a:noFill/>
          <a:ln w="9525">
            <a:noFill/>
            <a:miter lim="800000"/>
            <a:headEnd/>
            <a:tailEnd/>
          </a:ln>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Data collection and calculation:</a:t>
            </a:r>
            <a:endParaRPr lang="en-US" dirty="0"/>
          </a:p>
        </p:txBody>
      </p:sp>
      <p:sp>
        <p:nvSpPr>
          <p:cNvPr id="3" name="Content Placeholder 2"/>
          <p:cNvSpPr>
            <a:spLocks noGrp="1"/>
          </p:cNvSpPr>
          <p:nvPr>
            <p:ph idx="1"/>
          </p:nvPr>
        </p:nvSpPr>
        <p:spPr>
          <a:xfrm>
            <a:off x="990600" y="1143000"/>
            <a:ext cx="2971800" cy="5715000"/>
          </a:xfrm>
        </p:spPr>
        <p:txBody>
          <a:bodyPr>
            <a:normAutofit lnSpcReduction="10000"/>
          </a:bodyPr>
          <a:lstStyle/>
          <a:p>
            <a:r>
              <a:rPr lang="en-US" sz="2800" dirty="0" smtClean="0"/>
              <a:t>there's no map for the water network in Sabastia so I layout the network using  </a:t>
            </a:r>
            <a:r>
              <a:rPr lang="en-US" sz="2800" dirty="0" err="1" smtClean="0"/>
              <a:t>Watercad</a:t>
            </a:r>
            <a:r>
              <a:rPr lang="en-US" sz="2800" dirty="0" smtClean="0"/>
              <a:t> program</a:t>
            </a:r>
            <a:r>
              <a:rPr lang="en-US" sz="2800" b="1" dirty="0" smtClean="0"/>
              <a:t> </a:t>
            </a:r>
            <a:r>
              <a:rPr lang="en-US" sz="2800" dirty="0" smtClean="0"/>
              <a:t>according to road network and the other information from Municipal council.</a:t>
            </a:r>
          </a:p>
          <a:p>
            <a:endParaRPr lang="en-US" sz="2800" dirty="0"/>
          </a:p>
        </p:txBody>
      </p:sp>
      <p:pic>
        <p:nvPicPr>
          <p:cNvPr id="4" name="Picture 3"/>
          <p:cNvPicPr/>
          <p:nvPr/>
        </p:nvPicPr>
        <p:blipFill>
          <a:blip r:embed="rId2"/>
          <a:srcRect/>
          <a:stretch>
            <a:fillRect/>
          </a:stretch>
        </p:blipFill>
        <p:spPr bwMode="auto">
          <a:xfrm>
            <a:off x="3981450" y="1143000"/>
            <a:ext cx="5162550" cy="52197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Outline</a:t>
            </a:r>
            <a:endParaRPr lang="en-US" dirty="0"/>
          </a:p>
        </p:txBody>
      </p:sp>
      <p:sp>
        <p:nvSpPr>
          <p:cNvPr id="3" name="Content Placeholder 2"/>
          <p:cNvSpPr>
            <a:spLocks noGrp="1"/>
          </p:cNvSpPr>
          <p:nvPr>
            <p:ph idx="1"/>
          </p:nvPr>
        </p:nvSpPr>
        <p:spPr>
          <a:xfrm>
            <a:off x="1435608" y="1447800"/>
            <a:ext cx="7498080" cy="5410200"/>
          </a:xfrm>
        </p:spPr>
        <p:txBody>
          <a:bodyPr/>
          <a:lstStyle/>
          <a:p>
            <a:r>
              <a:rPr lang="en-US" b="1" dirty="0" smtClean="0"/>
              <a:t>Project objectives</a:t>
            </a:r>
          </a:p>
          <a:p>
            <a:r>
              <a:rPr lang="en-US" b="1" dirty="0" smtClean="0"/>
              <a:t>Study area</a:t>
            </a:r>
          </a:p>
          <a:p>
            <a:r>
              <a:rPr lang="en-US" b="1" dirty="0" smtClean="0"/>
              <a:t>Questionnaire Analysis</a:t>
            </a:r>
          </a:p>
          <a:p>
            <a:r>
              <a:rPr lang="en-US" b="1" dirty="0" smtClean="0"/>
              <a:t>Data </a:t>
            </a:r>
            <a:r>
              <a:rPr lang="en-US" b="1" dirty="0" smtClean="0"/>
              <a:t>collection and calculation</a:t>
            </a:r>
          </a:p>
          <a:p>
            <a:r>
              <a:rPr lang="en-US" b="1" dirty="0" smtClean="0"/>
              <a:t>Results of the current </a:t>
            </a:r>
            <a:r>
              <a:rPr lang="en-US" b="1" dirty="0" smtClean="0"/>
              <a:t>network</a:t>
            </a:r>
          </a:p>
          <a:p>
            <a:r>
              <a:rPr lang="en-US" b="1" dirty="0" smtClean="0"/>
              <a:t>Future water consumption and demand </a:t>
            </a:r>
            <a:r>
              <a:rPr lang="en-US" b="1" dirty="0" smtClean="0"/>
              <a:t>needed</a:t>
            </a:r>
          </a:p>
          <a:p>
            <a:r>
              <a:rPr lang="en-US" b="1" dirty="0" smtClean="0"/>
              <a:t>Redesign </a:t>
            </a:r>
            <a:r>
              <a:rPr lang="en-US" b="1" dirty="0" smtClean="0"/>
              <a:t>the water </a:t>
            </a:r>
            <a:r>
              <a:rPr lang="en-US" b="1" dirty="0" smtClean="0"/>
              <a:t>network</a:t>
            </a:r>
          </a:p>
          <a:p>
            <a:r>
              <a:rPr lang="en-US" b="1" dirty="0" smtClean="0"/>
              <a:t>Cost of the new network</a:t>
            </a:r>
            <a:endParaRPr lang="en-US" b="1" dirty="0" smtClean="0"/>
          </a:p>
          <a:p>
            <a:endParaRPr lang="en-US" b="1" dirty="0" smtClean="0"/>
          </a:p>
          <a:p>
            <a:endParaRPr lang="en-US" b="1" dirty="0" smtClean="0"/>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Data collection and calculation:</a:t>
            </a:r>
            <a:endParaRPr lang="en-US" dirty="0"/>
          </a:p>
        </p:txBody>
      </p:sp>
      <p:sp>
        <p:nvSpPr>
          <p:cNvPr id="3" name="Content Placeholder 2"/>
          <p:cNvSpPr>
            <a:spLocks noGrp="1"/>
          </p:cNvSpPr>
          <p:nvPr>
            <p:ph idx="1"/>
          </p:nvPr>
        </p:nvSpPr>
        <p:spPr>
          <a:xfrm>
            <a:off x="1066800" y="1219200"/>
            <a:ext cx="3886200" cy="5334000"/>
          </a:xfrm>
        </p:spPr>
        <p:txBody>
          <a:bodyPr>
            <a:noAutofit/>
          </a:bodyPr>
          <a:lstStyle/>
          <a:p>
            <a:r>
              <a:rPr lang="en-US" sz="2800" dirty="0" smtClean="0"/>
              <a:t>Total demand=434.3m3/Day</a:t>
            </a:r>
          </a:p>
          <a:p>
            <a:r>
              <a:rPr lang="en-US" sz="2800" dirty="0" smtClean="0"/>
              <a:t>According to distribution of the houses the area in square (</a:t>
            </a:r>
            <a:r>
              <a:rPr lang="en-US" sz="2800" b="1" dirty="0" smtClean="0"/>
              <a:t>figure4.4</a:t>
            </a:r>
            <a:r>
              <a:rPr lang="en-US" sz="2800" dirty="0" smtClean="0"/>
              <a:t>) have the 60% from total demand( equal 261m</a:t>
            </a:r>
            <a:r>
              <a:rPr lang="en-US" sz="2800" baseline="30000" dirty="0" smtClean="0"/>
              <a:t>3</a:t>
            </a:r>
            <a:r>
              <a:rPr lang="en-US" sz="2800" dirty="0" smtClean="0"/>
              <a:t>/Day)  and the other nodes divided the rest (equal 173m</a:t>
            </a:r>
            <a:r>
              <a:rPr lang="en-US" sz="2800" baseline="30000" dirty="0" smtClean="0"/>
              <a:t>3</a:t>
            </a:r>
            <a:r>
              <a:rPr lang="en-US" sz="2800" dirty="0" smtClean="0"/>
              <a:t>/Day).</a:t>
            </a:r>
          </a:p>
          <a:p>
            <a:endParaRPr lang="en-US" sz="2800" dirty="0"/>
          </a:p>
        </p:txBody>
      </p:sp>
      <p:pic>
        <p:nvPicPr>
          <p:cNvPr id="27650" name="Picture 2"/>
          <p:cNvPicPr>
            <a:picLocks noChangeAspect="1" noChangeArrowheads="1"/>
          </p:cNvPicPr>
          <p:nvPr/>
        </p:nvPicPr>
        <p:blipFill>
          <a:blip r:embed="rId2"/>
          <a:srcRect/>
          <a:stretch>
            <a:fillRect/>
          </a:stretch>
        </p:blipFill>
        <p:spPr bwMode="auto">
          <a:xfrm>
            <a:off x="4800600" y="1447800"/>
            <a:ext cx="4112366" cy="5181600"/>
          </a:xfrm>
          <a:prstGeom prst="rect">
            <a:avLst/>
          </a:prstGeom>
          <a:noFill/>
          <a:ln w="9525">
            <a:noFill/>
            <a:miter lim="800000"/>
            <a:headEnd/>
            <a:tailEnd/>
          </a:ln>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Data collection and calculation:</a:t>
            </a:r>
            <a:endParaRPr lang="en-US" dirty="0"/>
          </a:p>
        </p:txBody>
      </p:sp>
      <p:pic>
        <p:nvPicPr>
          <p:cNvPr id="28674" name="Picture 2"/>
          <p:cNvPicPr>
            <a:picLocks noChangeAspect="1" noChangeArrowheads="1"/>
          </p:cNvPicPr>
          <p:nvPr/>
        </p:nvPicPr>
        <p:blipFill>
          <a:blip r:embed="rId2"/>
          <a:srcRect/>
          <a:stretch>
            <a:fillRect/>
          </a:stretch>
        </p:blipFill>
        <p:spPr bwMode="auto">
          <a:xfrm>
            <a:off x="1219200" y="1447799"/>
            <a:ext cx="4191000" cy="5351773"/>
          </a:xfrm>
          <a:prstGeom prst="rect">
            <a:avLst/>
          </a:prstGeom>
          <a:noFill/>
          <a:ln w="9525">
            <a:noFill/>
            <a:miter lim="800000"/>
            <a:headEnd/>
            <a:tailEnd/>
          </a:ln>
          <a:effectLst/>
        </p:spPr>
      </p:pic>
      <p:pic>
        <p:nvPicPr>
          <p:cNvPr id="28675" name="Picture 3"/>
          <p:cNvPicPr>
            <a:picLocks noChangeAspect="1" noChangeArrowheads="1"/>
          </p:cNvPicPr>
          <p:nvPr/>
        </p:nvPicPr>
        <p:blipFill>
          <a:blip r:embed="rId3"/>
          <a:srcRect/>
          <a:stretch>
            <a:fillRect/>
          </a:stretch>
        </p:blipFill>
        <p:spPr bwMode="auto">
          <a:xfrm>
            <a:off x="5562600" y="1447800"/>
            <a:ext cx="2152816" cy="1447800"/>
          </a:xfrm>
          <a:prstGeom prst="rect">
            <a:avLst/>
          </a:prstGeom>
          <a:noFill/>
          <a:ln w="9525">
            <a:noFill/>
            <a:miter lim="800000"/>
            <a:headEnd/>
            <a:tailEnd/>
          </a:ln>
          <a:effectLst/>
        </p:spPr>
      </p:pic>
      <p:pic>
        <p:nvPicPr>
          <p:cNvPr id="28676" name="Picture 4"/>
          <p:cNvPicPr>
            <a:picLocks noChangeAspect="1" noChangeArrowheads="1"/>
          </p:cNvPicPr>
          <p:nvPr/>
        </p:nvPicPr>
        <p:blipFill>
          <a:blip r:embed="rId4"/>
          <a:srcRect/>
          <a:stretch>
            <a:fillRect/>
          </a:stretch>
        </p:blipFill>
        <p:spPr bwMode="auto">
          <a:xfrm>
            <a:off x="5867400" y="3581400"/>
            <a:ext cx="2609850" cy="13049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Data collection and calculation:</a:t>
            </a:r>
            <a:endParaRPr lang="en-US" dirty="0"/>
          </a:p>
        </p:txBody>
      </p:sp>
      <p:pic>
        <p:nvPicPr>
          <p:cNvPr id="29698" name="Picture 2"/>
          <p:cNvPicPr>
            <a:picLocks noChangeAspect="1" noChangeArrowheads="1"/>
          </p:cNvPicPr>
          <p:nvPr/>
        </p:nvPicPr>
        <p:blipFill>
          <a:blip r:embed="rId2"/>
          <a:srcRect/>
          <a:stretch>
            <a:fillRect/>
          </a:stretch>
        </p:blipFill>
        <p:spPr bwMode="auto">
          <a:xfrm>
            <a:off x="1752600" y="1219200"/>
            <a:ext cx="6553200" cy="5486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Results of the current network</a:t>
            </a:r>
          </a:p>
        </p:txBody>
      </p:sp>
      <p:sp>
        <p:nvSpPr>
          <p:cNvPr id="3" name="Content Placeholder 2"/>
          <p:cNvSpPr>
            <a:spLocks noGrp="1"/>
          </p:cNvSpPr>
          <p:nvPr>
            <p:ph idx="1"/>
          </p:nvPr>
        </p:nvSpPr>
        <p:spPr>
          <a:xfrm>
            <a:off x="1447800" y="5181600"/>
            <a:ext cx="7498080" cy="1066800"/>
          </a:xfrm>
        </p:spPr>
        <p:txBody>
          <a:bodyPr/>
          <a:lstStyle/>
          <a:p>
            <a:pPr algn="ctr"/>
            <a:r>
              <a:rPr lang="en-US" dirty="0" smtClean="0"/>
              <a:t>Unsteady state case for Sabastia </a:t>
            </a:r>
            <a:endParaRPr lang="en-US" dirty="0"/>
          </a:p>
        </p:txBody>
      </p:sp>
      <p:pic>
        <p:nvPicPr>
          <p:cNvPr id="5" name="Picture 4"/>
          <p:cNvPicPr/>
          <p:nvPr/>
        </p:nvPicPr>
        <p:blipFill>
          <a:blip r:embed="rId2"/>
          <a:srcRect/>
          <a:stretch>
            <a:fillRect/>
          </a:stretch>
        </p:blipFill>
        <p:spPr bwMode="auto">
          <a:xfrm>
            <a:off x="2819400" y="1347788"/>
            <a:ext cx="4938713" cy="3681412"/>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Result and discussion:</a:t>
            </a:r>
            <a:endParaRPr lang="en-US" dirty="0"/>
          </a:p>
        </p:txBody>
      </p:sp>
      <p:sp>
        <p:nvSpPr>
          <p:cNvPr id="3" name="Content Placeholder 2"/>
          <p:cNvSpPr>
            <a:spLocks noGrp="1"/>
          </p:cNvSpPr>
          <p:nvPr>
            <p:ph idx="1"/>
          </p:nvPr>
        </p:nvSpPr>
        <p:spPr>
          <a:xfrm>
            <a:off x="1219200" y="1371600"/>
            <a:ext cx="7650480" cy="1905000"/>
          </a:xfrm>
        </p:spPr>
        <p:txBody>
          <a:bodyPr>
            <a:normAutofit fontScale="70000" lnSpcReduction="20000"/>
          </a:bodyPr>
          <a:lstStyle/>
          <a:p>
            <a:r>
              <a:rPr lang="en-US" b="1" dirty="0" smtClean="0"/>
              <a:t>Pressure</a:t>
            </a:r>
          </a:p>
          <a:p>
            <a:r>
              <a:rPr lang="en-US" dirty="0" smtClean="0"/>
              <a:t>According to specifications the allowable pressure is within the range ( 20-100 ) m H</a:t>
            </a:r>
            <a:r>
              <a:rPr lang="en-US" baseline="-25000" dirty="0" smtClean="0"/>
              <a:t>2</a:t>
            </a:r>
            <a:r>
              <a:rPr lang="en-US" dirty="0" smtClean="0"/>
              <a:t>O.</a:t>
            </a:r>
          </a:p>
          <a:p>
            <a:r>
              <a:rPr lang="en-US" dirty="0" smtClean="0"/>
              <a:t>In this network almost the nodes within the range except the area that near from the tanks (The Top of the hill)</a:t>
            </a:r>
            <a:endParaRPr lang="en-US" dirty="0"/>
          </a:p>
        </p:txBody>
      </p:sp>
      <p:pic>
        <p:nvPicPr>
          <p:cNvPr id="34819" name="Picture 3"/>
          <p:cNvPicPr>
            <a:picLocks noChangeAspect="1" noChangeArrowheads="1"/>
          </p:cNvPicPr>
          <p:nvPr/>
        </p:nvPicPr>
        <p:blipFill>
          <a:blip r:embed="rId2"/>
          <a:srcRect/>
          <a:stretch>
            <a:fillRect/>
          </a:stretch>
        </p:blipFill>
        <p:spPr bwMode="auto">
          <a:xfrm>
            <a:off x="1371600" y="3276600"/>
            <a:ext cx="7551174" cy="3200400"/>
          </a:xfrm>
          <a:prstGeom prst="rect">
            <a:avLst/>
          </a:prstGeom>
          <a:noFill/>
          <a:ln w="9525">
            <a:noFill/>
            <a:miter lim="800000"/>
            <a:headEnd/>
            <a:tailEnd/>
          </a:ln>
          <a:effectLst/>
        </p:spPr>
      </p:pic>
      <p:sp>
        <p:nvSpPr>
          <p:cNvPr id="7" name="TextBox 6"/>
          <p:cNvSpPr txBox="1"/>
          <p:nvPr/>
        </p:nvSpPr>
        <p:spPr>
          <a:xfrm>
            <a:off x="7162800" y="304800"/>
            <a:ext cx="1981200" cy="1323439"/>
          </a:xfrm>
          <a:prstGeom prst="rect">
            <a:avLst/>
          </a:prstGeom>
          <a:noFill/>
        </p:spPr>
        <p:txBody>
          <a:bodyPr wrap="square" rtlCol="0">
            <a:spAutoFit/>
          </a:bodyPr>
          <a:lstStyle/>
          <a:p>
            <a:r>
              <a:rPr lang="en-US" sz="4000" dirty="0" smtClean="0">
                <a:solidFill>
                  <a:srgbClr val="C00000"/>
                </a:solidFill>
              </a:rPr>
              <a:t>At</a:t>
            </a:r>
          </a:p>
          <a:p>
            <a:r>
              <a:rPr lang="en-US" sz="4000" dirty="0" smtClean="0">
                <a:solidFill>
                  <a:srgbClr val="C00000"/>
                </a:solidFill>
              </a:rPr>
              <a:t> 6:00 am</a:t>
            </a:r>
            <a:endParaRPr lang="en-US" sz="4000" dirty="0">
              <a:solidFill>
                <a:srgbClr val="C00000"/>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Result and discussion:</a:t>
            </a:r>
            <a:endParaRPr lang="en-US" dirty="0"/>
          </a:p>
        </p:txBody>
      </p:sp>
      <p:sp>
        <p:nvSpPr>
          <p:cNvPr id="3" name="Content Placeholder 2"/>
          <p:cNvSpPr>
            <a:spLocks noGrp="1"/>
          </p:cNvSpPr>
          <p:nvPr>
            <p:ph idx="1"/>
          </p:nvPr>
        </p:nvSpPr>
        <p:spPr>
          <a:xfrm>
            <a:off x="1219200" y="1219200"/>
            <a:ext cx="7650480" cy="1905000"/>
          </a:xfrm>
        </p:spPr>
        <p:txBody>
          <a:bodyPr>
            <a:normAutofit fontScale="85000" lnSpcReduction="10000"/>
          </a:bodyPr>
          <a:lstStyle/>
          <a:p>
            <a:r>
              <a:rPr lang="en-US" b="1" dirty="0" smtClean="0"/>
              <a:t>Velocity </a:t>
            </a:r>
            <a:r>
              <a:rPr lang="en-US" dirty="0" smtClean="0"/>
              <a:t>:</a:t>
            </a:r>
          </a:p>
          <a:p>
            <a:r>
              <a:rPr lang="en-US" dirty="0" smtClean="0"/>
              <a:t>The allowable range for velocity is (0.1-3.0)m/s, but there a many of pipes have a velocity under the range specifically between (1-20).</a:t>
            </a:r>
            <a:endParaRPr lang="en-US" dirty="0"/>
          </a:p>
        </p:txBody>
      </p:sp>
      <p:pic>
        <p:nvPicPr>
          <p:cNvPr id="35842" name="Picture 2"/>
          <p:cNvPicPr>
            <a:picLocks noChangeAspect="1" noChangeArrowheads="1"/>
          </p:cNvPicPr>
          <p:nvPr/>
        </p:nvPicPr>
        <p:blipFill>
          <a:blip r:embed="rId2"/>
          <a:srcRect/>
          <a:stretch>
            <a:fillRect/>
          </a:stretch>
        </p:blipFill>
        <p:spPr bwMode="auto">
          <a:xfrm>
            <a:off x="1586400" y="2971800"/>
            <a:ext cx="7024200" cy="3505200"/>
          </a:xfrm>
          <a:prstGeom prst="rect">
            <a:avLst/>
          </a:prstGeom>
          <a:noFill/>
          <a:ln w="9525">
            <a:noFill/>
            <a:miter lim="800000"/>
            <a:headEnd/>
            <a:tailEnd/>
          </a:ln>
          <a:effec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Future water supply Network</a:t>
            </a:r>
            <a:endParaRPr lang="en-US" dirty="0"/>
          </a:p>
        </p:txBody>
      </p:sp>
      <p:pic>
        <p:nvPicPr>
          <p:cNvPr id="6146" name="Picture 2" descr="نتيجة بحث الصور عن ‪Future water‬‏"/>
          <p:cNvPicPr>
            <a:picLocks noChangeAspect="1" noChangeArrowheads="1"/>
          </p:cNvPicPr>
          <p:nvPr/>
        </p:nvPicPr>
        <p:blipFill>
          <a:blip r:embed="rId2"/>
          <a:srcRect/>
          <a:stretch>
            <a:fillRect/>
          </a:stretch>
        </p:blipFill>
        <p:spPr bwMode="auto">
          <a:xfrm>
            <a:off x="1066800" y="1981200"/>
            <a:ext cx="7699375" cy="4330899"/>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Future population </a:t>
            </a:r>
            <a:endParaRPr lang="en-US" dirty="0"/>
          </a:p>
        </p:txBody>
      </p:sp>
      <p:sp>
        <p:nvSpPr>
          <p:cNvPr id="3" name="Content Placeholder 2"/>
          <p:cNvSpPr>
            <a:spLocks noGrp="1"/>
          </p:cNvSpPr>
          <p:nvPr>
            <p:ph idx="1"/>
          </p:nvPr>
        </p:nvSpPr>
        <p:spPr/>
        <p:txBody>
          <a:bodyPr>
            <a:normAutofit lnSpcReduction="10000"/>
          </a:bodyPr>
          <a:lstStyle/>
          <a:p>
            <a:r>
              <a:rPr lang="en-US" dirty="0" smtClean="0"/>
              <a:t>The </a:t>
            </a:r>
            <a:r>
              <a:rPr lang="en-US" dirty="0" smtClean="0"/>
              <a:t>present population in </a:t>
            </a:r>
            <a:r>
              <a:rPr lang="en-US" b="1" dirty="0" smtClean="0"/>
              <a:t>Sabastia</a:t>
            </a:r>
            <a:r>
              <a:rPr lang="en-US" dirty="0" smtClean="0"/>
              <a:t> is 3172 capita, </a:t>
            </a:r>
            <a:endParaRPr lang="en-US" dirty="0" smtClean="0"/>
          </a:p>
          <a:p>
            <a:r>
              <a:rPr lang="en-US" dirty="0" smtClean="0"/>
              <a:t>The </a:t>
            </a:r>
            <a:r>
              <a:rPr lang="en-US" dirty="0" smtClean="0"/>
              <a:t>growth rate "</a:t>
            </a:r>
            <a:r>
              <a:rPr lang="en-US" dirty="0" err="1" smtClean="0"/>
              <a:t>i</a:t>
            </a:r>
            <a:r>
              <a:rPr lang="en-US" dirty="0" smtClean="0"/>
              <a:t>" by our calculation from the past years = 2.3% </a:t>
            </a:r>
            <a:r>
              <a:rPr lang="en-US" dirty="0" smtClean="0"/>
              <a:t>.</a:t>
            </a:r>
          </a:p>
          <a:p>
            <a:r>
              <a:rPr lang="en-US" dirty="0" smtClean="0"/>
              <a:t> </a:t>
            </a:r>
            <a:r>
              <a:rPr lang="en-US" dirty="0" smtClean="0"/>
              <a:t>the future population in Sabastia up year 2046 can be determined by this equation:</a:t>
            </a:r>
          </a:p>
          <a:p>
            <a:r>
              <a:rPr lang="en-US" b="1" dirty="0" smtClean="0"/>
              <a:t>p</a:t>
            </a:r>
            <a:r>
              <a:rPr lang="en-US" b="1" baseline="-25000" dirty="0" smtClean="0"/>
              <a:t>2046</a:t>
            </a:r>
            <a:r>
              <a:rPr lang="en-US" b="1" dirty="0" smtClean="0"/>
              <a:t>=p</a:t>
            </a:r>
            <a:r>
              <a:rPr lang="en-US" b="1" baseline="-25000" dirty="0" smtClean="0"/>
              <a:t>2016</a:t>
            </a:r>
            <a:r>
              <a:rPr lang="en-US" b="1" dirty="0" smtClean="0"/>
              <a:t>(i+1)</a:t>
            </a:r>
            <a:r>
              <a:rPr lang="en-US" b="1" baseline="30000" dirty="0" smtClean="0"/>
              <a:t>30</a:t>
            </a:r>
            <a:endParaRPr lang="en-US" dirty="0" smtClean="0"/>
          </a:p>
          <a:p>
            <a:r>
              <a:rPr lang="en-US" dirty="0" smtClean="0"/>
              <a:t>n=30 ,r=2.3%,P=3172</a:t>
            </a:r>
            <a:r>
              <a:rPr lang="en-US" dirty="0" smtClean="0"/>
              <a:t>.</a:t>
            </a:r>
            <a:endParaRPr lang="en-US" dirty="0" smtClean="0"/>
          </a:p>
          <a:p>
            <a:r>
              <a:rPr lang="en-US" dirty="0" smtClean="0"/>
              <a:t> P30=3172(1+.023)</a:t>
            </a:r>
            <a:r>
              <a:rPr lang="en-US" baseline="30000" dirty="0" smtClean="0"/>
              <a:t>^30</a:t>
            </a:r>
            <a:r>
              <a:rPr lang="en-US" b="1" dirty="0" smtClean="0"/>
              <a:t>= </a:t>
            </a:r>
            <a:r>
              <a:rPr lang="en-US" b="1" dirty="0" smtClean="0">
                <a:solidFill>
                  <a:srgbClr val="FF0000"/>
                </a:solidFill>
              </a:rPr>
              <a:t>6266</a:t>
            </a:r>
            <a:endParaRPr lang="en-US" dirty="0" smtClean="0">
              <a:solidFill>
                <a:srgbClr val="FF0000"/>
              </a:solidFill>
            </a:endParaRPr>
          </a:p>
          <a:p>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Future water consumption and demand needed</a:t>
            </a:r>
            <a:endParaRPr lang="en-US" dirty="0"/>
          </a:p>
        </p:txBody>
      </p:sp>
      <p:sp>
        <p:nvSpPr>
          <p:cNvPr id="3" name="Content Placeholder 2"/>
          <p:cNvSpPr>
            <a:spLocks noGrp="1"/>
          </p:cNvSpPr>
          <p:nvPr>
            <p:ph idx="1"/>
          </p:nvPr>
        </p:nvSpPr>
        <p:spPr/>
        <p:txBody>
          <a:bodyPr/>
          <a:lstStyle/>
          <a:p>
            <a:r>
              <a:rPr lang="en-US" dirty="0" smtClean="0"/>
              <a:t>the future water consumption  was considered  to be </a:t>
            </a:r>
            <a:r>
              <a:rPr lang="en-US" b="1" dirty="0" smtClean="0">
                <a:solidFill>
                  <a:srgbClr val="FF0000"/>
                </a:solidFill>
              </a:rPr>
              <a:t>120 L/</a:t>
            </a:r>
            <a:r>
              <a:rPr lang="en-US" b="1" dirty="0" err="1" smtClean="0">
                <a:solidFill>
                  <a:srgbClr val="FF0000"/>
                </a:solidFill>
              </a:rPr>
              <a:t>c.d</a:t>
            </a:r>
            <a:r>
              <a:rPr lang="en-US" dirty="0" smtClean="0">
                <a:solidFill>
                  <a:srgbClr val="FF0000"/>
                </a:solidFill>
              </a:rPr>
              <a:t>,</a:t>
            </a:r>
          </a:p>
          <a:p>
            <a:r>
              <a:rPr lang="en-US" dirty="0" smtClean="0"/>
              <a:t>the domestic water consumption forms 90% of the municipal water demand, </a:t>
            </a:r>
            <a:r>
              <a:rPr lang="en-US" dirty="0" smtClean="0">
                <a:solidFill>
                  <a:srgbClr val="FF0000"/>
                </a:solidFill>
              </a:rPr>
              <a:t>Municipal</a:t>
            </a:r>
            <a:r>
              <a:rPr lang="en-US" dirty="0" smtClean="0"/>
              <a:t> = 120/.9 </a:t>
            </a:r>
            <a:r>
              <a:rPr lang="en-US" dirty="0" smtClean="0">
                <a:solidFill>
                  <a:srgbClr val="FF0000"/>
                </a:solidFill>
              </a:rPr>
              <a:t>= </a:t>
            </a:r>
            <a:r>
              <a:rPr lang="en-US" b="1" dirty="0" smtClean="0">
                <a:solidFill>
                  <a:srgbClr val="FF0000"/>
                </a:solidFill>
              </a:rPr>
              <a:t>134</a:t>
            </a:r>
            <a:r>
              <a:rPr lang="en-US" dirty="0" smtClean="0">
                <a:solidFill>
                  <a:srgbClr val="FF0000"/>
                </a:solidFill>
              </a:rPr>
              <a:t> </a:t>
            </a:r>
            <a:r>
              <a:rPr lang="en-US" dirty="0" smtClean="0">
                <a:solidFill>
                  <a:srgbClr val="FF0000"/>
                </a:solidFill>
              </a:rPr>
              <a:t>L/</a:t>
            </a:r>
            <a:r>
              <a:rPr lang="en-US" dirty="0" err="1" smtClean="0">
                <a:solidFill>
                  <a:srgbClr val="FF0000"/>
                </a:solidFill>
              </a:rPr>
              <a:t>c.d</a:t>
            </a:r>
            <a:endParaRPr lang="en-US" dirty="0" smtClean="0">
              <a:solidFill>
                <a:srgbClr val="FF0000"/>
              </a:solidFill>
            </a:endParaRPr>
          </a:p>
          <a:p>
            <a:r>
              <a:rPr lang="en-US" dirty="0" smtClean="0"/>
              <a:t>the physical losses which equals 30</a:t>
            </a:r>
            <a:r>
              <a:rPr lang="en-US" dirty="0" smtClean="0"/>
              <a:t>%</a:t>
            </a:r>
          </a:p>
          <a:p>
            <a:r>
              <a:rPr lang="en-US" b="1" dirty="0" smtClean="0">
                <a:solidFill>
                  <a:srgbClr val="FF0000"/>
                </a:solidFill>
              </a:rPr>
              <a:t>Supply</a:t>
            </a:r>
            <a:r>
              <a:rPr lang="en-US" dirty="0" smtClean="0"/>
              <a:t>= Consumption /(1-loss)= </a:t>
            </a:r>
            <a:endParaRPr lang="en-US" dirty="0" smtClean="0"/>
          </a:p>
          <a:p>
            <a:r>
              <a:rPr lang="en-US" dirty="0" smtClean="0"/>
              <a:t>134</a:t>
            </a:r>
            <a:r>
              <a:rPr lang="en-US" dirty="0" smtClean="0"/>
              <a:t>/(1-30%)=</a:t>
            </a:r>
            <a:r>
              <a:rPr lang="en-US" b="1" dirty="0" smtClean="0"/>
              <a:t> </a:t>
            </a:r>
            <a:r>
              <a:rPr lang="en-US" b="1" dirty="0" smtClean="0">
                <a:solidFill>
                  <a:srgbClr val="FF0000"/>
                </a:solidFill>
              </a:rPr>
              <a:t>178 L/c.d.</a:t>
            </a:r>
            <a:endParaRPr lang="en-US" dirty="0" smtClean="0">
              <a:solidFill>
                <a:srgbClr val="FF0000"/>
              </a:solidFill>
            </a:endParaRPr>
          </a:p>
          <a:p>
            <a:endParaRPr lang="en-US" dirty="0" smtClean="0"/>
          </a:p>
          <a:p>
            <a:endParaRPr lang="en-US" dirty="0" smtClean="0"/>
          </a:p>
          <a:p>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Demand factor</a:t>
            </a:r>
            <a:endParaRPr lang="en-US" dirty="0"/>
          </a:p>
        </p:txBody>
      </p:sp>
      <p:sp>
        <p:nvSpPr>
          <p:cNvPr id="3" name="Content Placeholder 2"/>
          <p:cNvSpPr>
            <a:spLocks noGrp="1"/>
          </p:cNvSpPr>
          <p:nvPr>
            <p:ph idx="1"/>
          </p:nvPr>
        </p:nvSpPr>
        <p:spPr>
          <a:xfrm>
            <a:off x="838200" y="1371600"/>
            <a:ext cx="7848600" cy="5486400"/>
          </a:xfrm>
        </p:spPr>
        <p:txBody>
          <a:bodyPr/>
          <a:lstStyle/>
          <a:p>
            <a:r>
              <a:rPr lang="en-US" dirty="0" smtClean="0"/>
              <a:t>to estimate the future water demand for each node, the nodal resent water demand will multiply by a factor, which equal:</a:t>
            </a:r>
          </a:p>
          <a:p>
            <a:r>
              <a:rPr lang="en-US" dirty="0" smtClean="0"/>
              <a:t>Demand factor:(future demand/ existing demand</a:t>
            </a:r>
            <a:r>
              <a:rPr lang="en-US" dirty="0" smtClean="0"/>
              <a:t>) * </a:t>
            </a:r>
            <a:r>
              <a:rPr lang="en-US" dirty="0" smtClean="0"/>
              <a:t>(future population/ existing population). </a:t>
            </a:r>
          </a:p>
          <a:p>
            <a:r>
              <a:rPr lang="en-US" b="1" dirty="0" smtClean="0">
                <a:solidFill>
                  <a:srgbClr val="FF0000"/>
                </a:solidFill>
              </a:rPr>
              <a:t>Demand factor</a:t>
            </a:r>
            <a:r>
              <a:rPr lang="en-US" dirty="0" smtClean="0"/>
              <a:t>= (6266/3172</a:t>
            </a:r>
            <a:r>
              <a:rPr lang="en-US" dirty="0" smtClean="0"/>
              <a:t>)(1115348/433333</a:t>
            </a:r>
            <a:r>
              <a:rPr lang="en-US" dirty="0" smtClean="0"/>
              <a:t>)=</a:t>
            </a:r>
            <a:r>
              <a:rPr lang="en-US" b="1" dirty="0" smtClean="0">
                <a:solidFill>
                  <a:srgbClr val="FF0000"/>
                </a:solidFill>
              </a:rPr>
              <a:t>5.08</a:t>
            </a:r>
            <a:endParaRPr lang="en-US" dirty="0" smtClean="0">
              <a:solidFill>
                <a:srgbClr val="FF0000"/>
              </a:solidFill>
            </a:endParaRPr>
          </a:p>
          <a:p>
            <a:endParaRPr lang="en-US" dirty="0"/>
          </a:p>
        </p:txBody>
      </p:sp>
      <p:pic>
        <p:nvPicPr>
          <p:cNvPr id="3074" name="Picture 2" descr="صورة ذات صلة"/>
          <p:cNvPicPr>
            <a:picLocks noChangeAspect="1" noChangeArrowheads="1"/>
          </p:cNvPicPr>
          <p:nvPr/>
        </p:nvPicPr>
        <p:blipFill>
          <a:blip r:embed="rId2"/>
          <a:srcRect/>
          <a:stretch>
            <a:fillRect/>
          </a:stretch>
        </p:blipFill>
        <p:spPr bwMode="auto">
          <a:xfrm>
            <a:off x="7391400" y="4038599"/>
            <a:ext cx="1752600" cy="2819401"/>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Project objectives</a:t>
            </a:r>
            <a:endParaRPr lang="en-US" dirty="0"/>
          </a:p>
        </p:txBody>
      </p:sp>
      <p:sp>
        <p:nvSpPr>
          <p:cNvPr id="3" name="Content Placeholder 2"/>
          <p:cNvSpPr>
            <a:spLocks noGrp="1"/>
          </p:cNvSpPr>
          <p:nvPr>
            <p:ph idx="1"/>
          </p:nvPr>
        </p:nvSpPr>
        <p:spPr/>
        <p:txBody>
          <a:bodyPr/>
          <a:lstStyle/>
          <a:p>
            <a:r>
              <a:rPr lang="en-US" dirty="0" smtClean="0"/>
              <a:t>1) analyze the existing water distribution network in Sabastia village.          According </a:t>
            </a:r>
            <a:r>
              <a:rPr lang="en-US" dirty="0" smtClean="0"/>
              <a:t>to: </a:t>
            </a:r>
          </a:p>
          <a:p>
            <a:pPr fontAlgn="ctr">
              <a:buNone/>
            </a:pPr>
            <a:r>
              <a:rPr lang="en-US" dirty="0" smtClean="0"/>
              <a:t>     -Questionnaire</a:t>
            </a:r>
          </a:p>
          <a:p>
            <a:pPr>
              <a:buNone/>
            </a:pPr>
            <a:r>
              <a:rPr lang="en-US" dirty="0" smtClean="0"/>
              <a:t>     -layout the exist water network and analysis it by </a:t>
            </a:r>
            <a:r>
              <a:rPr lang="en-US" dirty="0" err="1" smtClean="0"/>
              <a:t>WaterCAD</a:t>
            </a:r>
            <a:endParaRPr lang="en-US" dirty="0" smtClean="0"/>
          </a:p>
          <a:p>
            <a:pPr>
              <a:buNone/>
            </a:pPr>
            <a:endParaRPr lang="en-US" dirty="0" smtClean="0"/>
          </a:p>
          <a:p>
            <a:pPr>
              <a:buNone/>
            </a:pPr>
            <a:r>
              <a:rPr lang="en-US" dirty="0" smtClean="0"/>
              <a:t>2) </a:t>
            </a:r>
            <a:r>
              <a:rPr lang="en-US" dirty="0" smtClean="0"/>
              <a:t>Redesign the water network </a:t>
            </a:r>
            <a:r>
              <a:rPr lang="en-US" dirty="0" smtClean="0"/>
              <a:t> for the future demand and calculate the cost</a:t>
            </a: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Applied the factor</a:t>
            </a:r>
            <a:endParaRPr lang="en-US" dirty="0"/>
          </a:p>
        </p:txBody>
      </p:sp>
      <p:sp>
        <p:nvSpPr>
          <p:cNvPr id="3" name="Content Placeholder 2"/>
          <p:cNvSpPr>
            <a:spLocks noGrp="1"/>
          </p:cNvSpPr>
          <p:nvPr>
            <p:ph idx="1"/>
          </p:nvPr>
        </p:nvSpPr>
        <p:spPr/>
        <p:txBody>
          <a:bodyPr/>
          <a:lstStyle/>
          <a:p>
            <a:r>
              <a:rPr lang="en-US" dirty="0" smtClean="0"/>
              <a:t>The present nodes demand multiplied by the demand factor to obtain the future demand in each node.</a:t>
            </a:r>
          </a:p>
          <a:p>
            <a:pPr>
              <a:buNone/>
            </a:pPr>
            <a:endParaRPr lang="en-US" dirty="0"/>
          </a:p>
        </p:txBody>
      </p:sp>
      <p:pic>
        <p:nvPicPr>
          <p:cNvPr id="2050" name="Picture 2" descr="صورة ذات صلة"/>
          <p:cNvPicPr>
            <a:picLocks noChangeAspect="1" noChangeArrowheads="1"/>
          </p:cNvPicPr>
          <p:nvPr/>
        </p:nvPicPr>
        <p:blipFill>
          <a:blip r:embed="rId2"/>
          <a:srcRect/>
          <a:stretch>
            <a:fillRect/>
          </a:stretch>
        </p:blipFill>
        <p:spPr bwMode="auto">
          <a:xfrm>
            <a:off x="1676400" y="735496"/>
            <a:ext cx="6705600" cy="6122504"/>
          </a:xfrm>
          <a:prstGeom prst="rect">
            <a:avLst/>
          </a:prstGeom>
          <a:noFill/>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srcRect/>
          <a:stretch>
            <a:fillRect/>
          </a:stretch>
        </p:blipFill>
        <p:spPr bwMode="auto">
          <a:xfrm>
            <a:off x="1066800" y="0"/>
            <a:ext cx="2286000" cy="6629400"/>
          </a:xfrm>
          <a:prstGeom prst="rect">
            <a:avLst/>
          </a:prstGeom>
          <a:noFill/>
          <a:ln w="9525">
            <a:noFill/>
            <a:miter lim="800000"/>
            <a:headEnd/>
            <a:tailEnd/>
          </a:ln>
        </p:spPr>
      </p:pic>
      <p:pic>
        <p:nvPicPr>
          <p:cNvPr id="5" name="Picture 4"/>
          <p:cNvPicPr/>
          <p:nvPr/>
        </p:nvPicPr>
        <p:blipFill>
          <a:blip r:embed="rId3"/>
          <a:srcRect/>
          <a:stretch>
            <a:fillRect/>
          </a:stretch>
        </p:blipFill>
        <p:spPr bwMode="auto">
          <a:xfrm>
            <a:off x="3505200" y="0"/>
            <a:ext cx="2286000" cy="6629400"/>
          </a:xfrm>
          <a:prstGeom prst="rect">
            <a:avLst/>
          </a:prstGeom>
          <a:noFill/>
          <a:ln w="9525">
            <a:noFill/>
            <a:miter lim="800000"/>
            <a:headEnd/>
            <a:tailEnd/>
          </a:ln>
        </p:spPr>
      </p:pic>
      <p:pic>
        <p:nvPicPr>
          <p:cNvPr id="7" name="Picture 6"/>
          <p:cNvPicPr/>
          <p:nvPr/>
        </p:nvPicPr>
        <p:blipFill>
          <a:blip r:embed="rId4"/>
          <a:srcRect/>
          <a:stretch>
            <a:fillRect/>
          </a:stretch>
        </p:blipFill>
        <p:spPr bwMode="auto">
          <a:xfrm>
            <a:off x="6096000" y="0"/>
            <a:ext cx="2286000" cy="2209800"/>
          </a:xfrm>
          <a:prstGeom prst="rect">
            <a:avLst/>
          </a:prstGeom>
          <a:noFill/>
          <a:ln w="9525">
            <a:noFill/>
            <a:miter lim="800000"/>
            <a:headEnd/>
            <a:tailEnd/>
          </a:ln>
        </p:spPr>
      </p:pic>
      <p:sp>
        <p:nvSpPr>
          <p:cNvPr id="8" name="Rectangle 7"/>
          <p:cNvSpPr/>
          <p:nvPr/>
        </p:nvSpPr>
        <p:spPr>
          <a:xfrm>
            <a:off x="6096000" y="2667000"/>
            <a:ext cx="2362200" cy="1200329"/>
          </a:xfrm>
          <a:prstGeom prst="rect">
            <a:avLst/>
          </a:prstGeom>
        </p:spPr>
        <p:txBody>
          <a:bodyPr wrap="square">
            <a:spAutoFit/>
          </a:bodyPr>
          <a:lstStyle/>
          <a:p>
            <a:pPr algn="ctr"/>
            <a:r>
              <a:rPr lang="en-US" b="1" dirty="0" smtClean="0">
                <a:solidFill>
                  <a:srgbClr val="FF0000"/>
                </a:solidFill>
              </a:rPr>
              <a:t>the values of pressure in the network  after applied the factor</a:t>
            </a:r>
            <a:endParaRPr lang="en-US" dirty="0">
              <a:solidFill>
                <a:srgbClr val="FF0000"/>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srcRect/>
          <a:stretch>
            <a:fillRect/>
          </a:stretch>
        </p:blipFill>
        <p:spPr bwMode="auto">
          <a:xfrm>
            <a:off x="990600" y="0"/>
            <a:ext cx="2362200" cy="6858000"/>
          </a:xfrm>
          <a:prstGeom prst="rect">
            <a:avLst/>
          </a:prstGeom>
          <a:noFill/>
          <a:ln w="9525">
            <a:noFill/>
            <a:miter lim="800000"/>
            <a:headEnd/>
            <a:tailEnd/>
          </a:ln>
        </p:spPr>
      </p:pic>
      <p:pic>
        <p:nvPicPr>
          <p:cNvPr id="5" name="Picture 4"/>
          <p:cNvPicPr/>
          <p:nvPr/>
        </p:nvPicPr>
        <p:blipFill>
          <a:blip r:embed="rId3"/>
          <a:srcRect/>
          <a:stretch>
            <a:fillRect/>
          </a:stretch>
        </p:blipFill>
        <p:spPr bwMode="auto">
          <a:xfrm>
            <a:off x="3352800" y="0"/>
            <a:ext cx="2286000" cy="6858000"/>
          </a:xfrm>
          <a:prstGeom prst="rect">
            <a:avLst/>
          </a:prstGeom>
          <a:noFill/>
          <a:ln w="9525">
            <a:noFill/>
            <a:miter lim="800000"/>
            <a:headEnd/>
            <a:tailEnd/>
          </a:ln>
        </p:spPr>
      </p:pic>
      <p:pic>
        <p:nvPicPr>
          <p:cNvPr id="6" name="Picture 5"/>
          <p:cNvPicPr/>
          <p:nvPr/>
        </p:nvPicPr>
        <p:blipFill>
          <a:blip r:embed="rId4"/>
          <a:srcRect/>
          <a:stretch>
            <a:fillRect/>
          </a:stretch>
        </p:blipFill>
        <p:spPr bwMode="auto">
          <a:xfrm>
            <a:off x="5638800" y="0"/>
            <a:ext cx="2286000" cy="6858000"/>
          </a:xfrm>
          <a:prstGeom prst="rect">
            <a:avLst/>
          </a:prstGeom>
          <a:noFill/>
          <a:ln w="9525">
            <a:noFill/>
            <a:miter lim="800000"/>
            <a:headEnd/>
            <a:tailEnd/>
          </a:ln>
        </p:spPr>
      </p:pic>
      <p:sp>
        <p:nvSpPr>
          <p:cNvPr id="7" name="Rectangle 6"/>
          <p:cNvSpPr/>
          <p:nvPr/>
        </p:nvSpPr>
        <p:spPr>
          <a:xfrm>
            <a:off x="8077200" y="609600"/>
            <a:ext cx="1066800" cy="2308324"/>
          </a:xfrm>
          <a:prstGeom prst="rect">
            <a:avLst/>
          </a:prstGeom>
        </p:spPr>
        <p:txBody>
          <a:bodyPr wrap="square">
            <a:spAutoFit/>
          </a:bodyPr>
          <a:lstStyle/>
          <a:p>
            <a:r>
              <a:rPr lang="en-US" b="1" dirty="0" smtClean="0">
                <a:solidFill>
                  <a:srgbClr val="FF0000"/>
                </a:solidFill>
              </a:rPr>
              <a:t>(the velocity in the pipes after applied the factor</a:t>
            </a:r>
            <a:endParaRPr lang="en-US" dirty="0">
              <a:solidFill>
                <a:srgbClr val="FF0000"/>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152400"/>
            <a:ext cx="7498080" cy="1143000"/>
          </a:xfrm>
        </p:spPr>
        <p:txBody>
          <a:bodyPr/>
          <a:lstStyle/>
          <a:p>
            <a:r>
              <a:rPr lang="en-US" b="1" dirty="0" smtClean="0"/>
              <a:t>Redesign the water network</a:t>
            </a:r>
            <a:endParaRPr lang="en-US" dirty="0"/>
          </a:p>
        </p:txBody>
      </p:sp>
      <p:sp>
        <p:nvSpPr>
          <p:cNvPr id="3" name="Content Placeholder 2"/>
          <p:cNvSpPr>
            <a:spLocks noGrp="1"/>
          </p:cNvSpPr>
          <p:nvPr>
            <p:ph idx="1"/>
          </p:nvPr>
        </p:nvSpPr>
        <p:spPr/>
        <p:txBody>
          <a:bodyPr/>
          <a:lstStyle/>
          <a:p>
            <a:r>
              <a:rPr lang="en-US" dirty="0" smtClean="0"/>
              <a:t>will used in the design the maximum working that shows the maximum flow rate Q , will be at 6:00 </a:t>
            </a:r>
            <a:r>
              <a:rPr lang="en-US" dirty="0" smtClean="0"/>
              <a:t>am</a:t>
            </a:r>
          </a:p>
          <a:p>
            <a:endParaRPr lang="en-US" dirty="0" smtClean="0"/>
          </a:p>
          <a:p>
            <a:r>
              <a:rPr lang="en-US" b="1" dirty="0" smtClean="0">
                <a:solidFill>
                  <a:srgbClr val="FF0000"/>
                </a:solidFill>
              </a:rPr>
              <a:t>Option 1</a:t>
            </a:r>
            <a:r>
              <a:rPr lang="en-US" b="1" dirty="0" smtClean="0">
                <a:solidFill>
                  <a:srgbClr val="FF0000"/>
                </a:solidFill>
              </a:rPr>
              <a:t>:</a:t>
            </a:r>
          </a:p>
          <a:p>
            <a:r>
              <a:rPr lang="en-US" dirty="0" smtClean="0"/>
              <a:t>this option is based on replace the pipes in other diameters to dispense put a pump</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Option 1</a:t>
            </a:r>
            <a:endParaRPr lang="en-US" dirty="0"/>
          </a:p>
        </p:txBody>
      </p:sp>
      <p:sp>
        <p:nvSpPr>
          <p:cNvPr id="3" name="Content Placeholder 2"/>
          <p:cNvSpPr>
            <a:spLocks noGrp="1"/>
          </p:cNvSpPr>
          <p:nvPr>
            <p:ph idx="1"/>
          </p:nvPr>
        </p:nvSpPr>
        <p:spPr/>
        <p:txBody>
          <a:bodyPr/>
          <a:lstStyle/>
          <a:p>
            <a:endParaRPr lang="en-US" dirty="0"/>
          </a:p>
        </p:txBody>
      </p:sp>
      <p:pic>
        <p:nvPicPr>
          <p:cNvPr id="53250" name="Picture 2"/>
          <p:cNvPicPr>
            <a:picLocks noChangeAspect="1" noChangeArrowheads="1"/>
          </p:cNvPicPr>
          <p:nvPr/>
        </p:nvPicPr>
        <p:blipFill>
          <a:blip r:embed="rId2"/>
          <a:srcRect/>
          <a:stretch>
            <a:fillRect/>
          </a:stretch>
        </p:blipFill>
        <p:spPr bwMode="auto">
          <a:xfrm>
            <a:off x="1600200" y="1219200"/>
            <a:ext cx="6858000" cy="5624623"/>
          </a:xfrm>
          <a:prstGeom prst="rect">
            <a:avLst/>
          </a:prstGeom>
          <a:noFill/>
          <a:ln w="9525">
            <a:noFill/>
            <a:miter lim="800000"/>
            <a:headEnd/>
            <a:tailEnd/>
          </a:ln>
          <a:effec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 1</a:t>
            </a:r>
            <a:endParaRPr lang="en-US" dirty="0"/>
          </a:p>
        </p:txBody>
      </p:sp>
      <p:sp>
        <p:nvSpPr>
          <p:cNvPr id="3" name="Content Placeholder 2"/>
          <p:cNvSpPr>
            <a:spLocks noGrp="1"/>
          </p:cNvSpPr>
          <p:nvPr>
            <p:ph idx="1"/>
          </p:nvPr>
        </p:nvSpPr>
        <p:spPr>
          <a:xfrm>
            <a:off x="1435608" y="1447800"/>
            <a:ext cx="7498080" cy="1219200"/>
          </a:xfrm>
        </p:spPr>
        <p:txBody>
          <a:bodyPr/>
          <a:lstStyle/>
          <a:p>
            <a:r>
              <a:rPr lang="en-US" dirty="0" smtClean="0"/>
              <a:t>S</a:t>
            </a:r>
            <a:r>
              <a:rPr lang="en-US" dirty="0" smtClean="0"/>
              <a:t>um of the pipes that we will replace them = 3 km</a:t>
            </a:r>
          </a:p>
        </p:txBody>
      </p:sp>
      <p:sp>
        <p:nvSpPr>
          <p:cNvPr id="4" name="TextBox 3"/>
          <p:cNvSpPr txBox="1"/>
          <p:nvPr/>
        </p:nvSpPr>
        <p:spPr>
          <a:xfrm>
            <a:off x="1447800" y="2667000"/>
            <a:ext cx="3886200" cy="2308324"/>
          </a:xfrm>
          <a:prstGeom prst="rect">
            <a:avLst/>
          </a:prstGeom>
          <a:noFill/>
        </p:spPr>
        <p:txBody>
          <a:bodyPr wrap="square" rtlCol="0">
            <a:spAutoFit/>
          </a:bodyPr>
          <a:lstStyle/>
          <a:p>
            <a:r>
              <a:rPr lang="en-US" sz="2400" b="1" dirty="0" smtClean="0"/>
              <a:t>But despite of all that </a:t>
            </a:r>
            <a:r>
              <a:rPr lang="en-US" sz="2400" b="1" dirty="0" smtClean="0"/>
              <a:t>!!</a:t>
            </a:r>
            <a:endParaRPr lang="en-US" sz="2400" b="1" dirty="0" smtClean="0"/>
          </a:p>
          <a:p>
            <a:r>
              <a:rPr lang="en-US" sz="2400" dirty="0" smtClean="0"/>
              <a:t> still an area that the pressure is very low "</a:t>
            </a:r>
            <a:r>
              <a:rPr lang="en-US" sz="2400" dirty="0" err="1" smtClean="0"/>
              <a:t>Tarayeb</a:t>
            </a:r>
            <a:r>
              <a:rPr lang="en-US" sz="2400" dirty="0" smtClean="0"/>
              <a:t>" it's a high area and Relatively distant from the sources.</a:t>
            </a:r>
          </a:p>
          <a:p>
            <a:endParaRPr lang="en-US" sz="2400" dirty="0"/>
          </a:p>
        </p:txBody>
      </p:sp>
      <p:pic>
        <p:nvPicPr>
          <p:cNvPr id="5" name="Picture 4"/>
          <p:cNvPicPr/>
          <p:nvPr/>
        </p:nvPicPr>
        <p:blipFill>
          <a:blip r:embed="rId2"/>
          <a:srcRect/>
          <a:stretch>
            <a:fillRect/>
          </a:stretch>
        </p:blipFill>
        <p:spPr bwMode="auto">
          <a:xfrm>
            <a:off x="4800600" y="4410075"/>
            <a:ext cx="4038600" cy="2447925"/>
          </a:xfrm>
          <a:prstGeom prst="rect">
            <a:avLst/>
          </a:prstGeom>
          <a:noFill/>
          <a:ln w="9525">
            <a:noFill/>
            <a:miter lim="800000"/>
            <a:headEnd/>
            <a:tailEnd/>
          </a:ln>
        </p:spPr>
      </p:pic>
      <p:pic>
        <p:nvPicPr>
          <p:cNvPr id="6" name="Picture 5"/>
          <p:cNvPicPr/>
          <p:nvPr/>
        </p:nvPicPr>
        <p:blipFill>
          <a:blip r:embed="rId3"/>
          <a:srcRect/>
          <a:stretch>
            <a:fillRect/>
          </a:stretch>
        </p:blipFill>
        <p:spPr bwMode="auto">
          <a:xfrm>
            <a:off x="5267325" y="3276600"/>
            <a:ext cx="3876675" cy="800100"/>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 1</a:t>
            </a:r>
            <a:endParaRPr lang="en-US" dirty="0"/>
          </a:p>
        </p:txBody>
      </p:sp>
      <p:sp>
        <p:nvSpPr>
          <p:cNvPr id="3" name="Content Placeholder 2"/>
          <p:cNvSpPr>
            <a:spLocks noGrp="1"/>
          </p:cNvSpPr>
          <p:nvPr>
            <p:ph idx="1"/>
          </p:nvPr>
        </p:nvSpPr>
        <p:spPr/>
        <p:txBody>
          <a:bodyPr/>
          <a:lstStyle/>
          <a:p>
            <a:r>
              <a:rPr lang="en-US" dirty="0" smtClean="0"/>
              <a:t>And to solve this problem: </a:t>
            </a:r>
            <a:r>
              <a:rPr lang="en-US" b="1" dirty="0" smtClean="0"/>
              <a:t>anyone wants to build in this area He must put </a:t>
            </a:r>
            <a:r>
              <a:rPr lang="en-US" b="1" dirty="0" smtClean="0"/>
              <a:t>a small pump </a:t>
            </a:r>
            <a:r>
              <a:rPr lang="en-US" b="1" dirty="0" smtClean="0"/>
              <a:t>with the tank home to strengthen the water pressure.</a:t>
            </a:r>
            <a:endParaRPr lang="en-US" dirty="0" smtClean="0"/>
          </a:p>
          <a:p>
            <a:endParaRPr lang="en-US" dirty="0"/>
          </a:p>
        </p:txBody>
      </p:sp>
      <p:pic>
        <p:nvPicPr>
          <p:cNvPr id="54274" name="Picture 2" descr="نتيجة بحث الصور عن ‪pump logo‬‏"/>
          <p:cNvPicPr>
            <a:picLocks noChangeAspect="1" noChangeArrowheads="1"/>
          </p:cNvPicPr>
          <p:nvPr/>
        </p:nvPicPr>
        <p:blipFill>
          <a:blip r:embed="rId2"/>
          <a:srcRect/>
          <a:stretch>
            <a:fillRect/>
          </a:stretch>
        </p:blipFill>
        <p:spPr bwMode="auto">
          <a:xfrm>
            <a:off x="3886200" y="3581399"/>
            <a:ext cx="2819400" cy="3161147"/>
          </a:xfrm>
          <a:prstGeom prst="rect">
            <a:avLst/>
          </a:prstGeom>
          <a:noFill/>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 2</a:t>
            </a:r>
            <a:endParaRPr lang="en-US" dirty="0"/>
          </a:p>
        </p:txBody>
      </p:sp>
      <p:sp>
        <p:nvSpPr>
          <p:cNvPr id="3" name="Content Placeholder 2"/>
          <p:cNvSpPr>
            <a:spLocks noGrp="1"/>
          </p:cNvSpPr>
          <p:nvPr>
            <p:ph idx="1"/>
          </p:nvPr>
        </p:nvSpPr>
        <p:spPr>
          <a:xfrm>
            <a:off x="1295400" y="4419600"/>
            <a:ext cx="2971800" cy="2209800"/>
          </a:xfrm>
        </p:spPr>
        <p:txBody>
          <a:bodyPr>
            <a:normAutofit fontScale="85000" lnSpcReduction="10000"/>
          </a:bodyPr>
          <a:lstStyle/>
          <a:p>
            <a:r>
              <a:rPr lang="en-US" dirty="0" smtClean="0"/>
              <a:t>and to fit the pressure in acceptable range we put a pump near the tank </a:t>
            </a:r>
            <a:r>
              <a:rPr lang="en-US" dirty="0" smtClean="0"/>
              <a:t>1:</a:t>
            </a:r>
            <a:endParaRPr lang="en-US" dirty="0"/>
          </a:p>
        </p:txBody>
      </p:sp>
      <p:pic>
        <p:nvPicPr>
          <p:cNvPr id="56322" name="Picture 2"/>
          <p:cNvPicPr>
            <a:picLocks noChangeAspect="1" noChangeArrowheads="1"/>
          </p:cNvPicPr>
          <p:nvPr/>
        </p:nvPicPr>
        <p:blipFill>
          <a:blip r:embed="rId2"/>
          <a:srcRect/>
          <a:stretch>
            <a:fillRect/>
          </a:stretch>
        </p:blipFill>
        <p:spPr bwMode="auto">
          <a:xfrm>
            <a:off x="1371600" y="1905000"/>
            <a:ext cx="7497017" cy="2514600"/>
          </a:xfrm>
          <a:prstGeom prst="rect">
            <a:avLst/>
          </a:prstGeom>
          <a:noFill/>
          <a:ln w="9525">
            <a:noFill/>
            <a:miter lim="800000"/>
            <a:headEnd/>
            <a:tailEnd/>
          </a:ln>
          <a:effectLst/>
        </p:spPr>
      </p:pic>
      <p:sp>
        <p:nvSpPr>
          <p:cNvPr id="5" name="TextBox 4"/>
          <p:cNvSpPr txBox="1"/>
          <p:nvPr/>
        </p:nvSpPr>
        <p:spPr>
          <a:xfrm>
            <a:off x="1371600" y="1535668"/>
            <a:ext cx="7543800" cy="369332"/>
          </a:xfrm>
          <a:prstGeom prst="rect">
            <a:avLst/>
          </a:prstGeom>
          <a:noFill/>
        </p:spPr>
        <p:txBody>
          <a:bodyPr wrap="square" rtlCol="0">
            <a:spAutoFit/>
          </a:bodyPr>
          <a:lstStyle/>
          <a:p>
            <a:r>
              <a:rPr lang="en-US" dirty="0" smtClean="0"/>
              <a:t>To fit the velocities in range we replace this pipe:</a:t>
            </a:r>
            <a:endParaRPr lang="en-US" dirty="0"/>
          </a:p>
        </p:txBody>
      </p:sp>
      <p:pic>
        <p:nvPicPr>
          <p:cNvPr id="6" name="Picture 5"/>
          <p:cNvPicPr/>
          <p:nvPr/>
        </p:nvPicPr>
        <p:blipFill>
          <a:blip r:embed="rId3"/>
          <a:srcRect/>
          <a:stretch>
            <a:fillRect/>
          </a:stretch>
        </p:blipFill>
        <p:spPr bwMode="auto">
          <a:xfrm>
            <a:off x="4267200" y="4572000"/>
            <a:ext cx="4876800" cy="2028825"/>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 2</a:t>
            </a:r>
            <a:endParaRPr lang="en-US" dirty="0"/>
          </a:p>
        </p:txBody>
      </p:sp>
      <p:sp>
        <p:nvSpPr>
          <p:cNvPr id="3" name="Content Placeholder 2"/>
          <p:cNvSpPr>
            <a:spLocks noGrp="1"/>
          </p:cNvSpPr>
          <p:nvPr>
            <p:ph idx="1"/>
          </p:nvPr>
        </p:nvSpPr>
        <p:spPr>
          <a:xfrm>
            <a:off x="1435608" y="1447800"/>
            <a:ext cx="7498080" cy="990600"/>
          </a:xfrm>
        </p:spPr>
        <p:txBody>
          <a:bodyPr/>
          <a:lstStyle/>
          <a:p>
            <a:r>
              <a:rPr lang="en-US" dirty="0" smtClean="0"/>
              <a:t>Properties of the pump:  </a:t>
            </a:r>
            <a:endParaRPr lang="en-US" dirty="0"/>
          </a:p>
        </p:txBody>
      </p:sp>
      <p:pic>
        <p:nvPicPr>
          <p:cNvPr id="4" name="Picture 3" descr="C:\Users\raoof\Desktop\pump.JPG"/>
          <p:cNvPicPr/>
          <p:nvPr/>
        </p:nvPicPr>
        <p:blipFill>
          <a:blip r:embed="rId2"/>
          <a:srcRect/>
          <a:stretch>
            <a:fillRect/>
          </a:stretch>
        </p:blipFill>
        <p:spPr bwMode="auto">
          <a:xfrm>
            <a:off x="2514600" y="2209800"/>
            <a:ext cx="4267200" cy="4295775"/>
          </a:xfrm>
          <a:prstGeom prst="rect">
            <a:avLst/>
          </a:prstGeom>
          <a:noFill/>
          <a:ln w="9525">
            <a:noFill/>
            <a:miter lim="800000"/>
            <a:headEnd/>
            <a:tailEnd/>
          </a:ln>
        </p:spPr>
      </p:pic>
      <p:sp>
        <p:nvSpPr>
          <p:cNvPr id="5" name="TextBox 4"/>
          <p:cNvSpPr txBox="1"/>
          <p:nvPr/>
        </p:nvSpPr>
        <p:spPr>
          <a:xfrm>
            <a:off x="7086600" y="4267200"/>
            <a:ext cx="1752600" cy="1569660"/>
          </a:xfrm>
          <a:prstGeom prst="rect">
            <a:avLst/>
          </a:prstGeom>
          <a:noFill/>
        </p:spPr>
        <p:txBody>
          <a:bodyPr wrap="square" rtlCol="0">
            <a:spAutoFit/>
          </a:bodyPr>
          <a:lstStyle/>
          <a:p>
            <a:r>
              <a:rPr lang="en-US" sz="2400" dirty="0" smtClean="0"/>
              <a:t>The same problem in</a:t>
            </a:r>
            <a:r>
              <a:rPr lang="en-US" sz="2400" dirty="0" smtClean="0"/>
              <a:t> "</a:t>
            </a:r>
            <a:r>
              <a:rPr lang="en-US" sz="2400" dirty="0" err="1" smtClean="0"/>
              <a:t>Tarayeb</a:t>
            </a:r>
            <a:r>
              <a:rPr lang="en-US" sz="2400" dirty="0" smtClean="0"/>
              <a:t>" </a:t>
            </a:r>
            <a:r>
              <a:rPr lang="en-US" sz="2400" dirty="0" smtClean="0"/>
              <a:t>area</a:t>
            </a:r>
            <a:endParaRPr lang="en-US" sz="24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Cost of </a:t>
            </a:r>
            <a:r>
              <a:rPr lang="en-US" b="1" dirty="0" smtClean="0"/>
              <a:t>the new </a:t>
            </a:r>
            <a:r>
              <a:rPr lang="en-US" b="1" dirty="0" smtClean="0"/>
              <a:t>network</a:t>
            </a:r>
            <a:endParaRPr lang="en-US" dirty="0"/>
          </a:p>
        </p:txBody>
      </p:sp>
      <p:sp>
        <p:nvSpPr>
          <p:cNvPr id="3" name="Content Placeholder 2"/>
          <p:cNvSpPr>
            <a:spLocks noGrp="1"/>
          </p:cNvSpPr>
          <p:nvPr>
            <p:ph idx="1"/>
          </p:nvPr>
        </p:nvSpPr>
        <p:spPr>
          <a:xfrm>
            <a:off x="1371600" y="1143000"/>
            <a:ext cx="7498080" cy="1066800"/>
          </a:xfrm>
        </p:spPr>
        <p:txBody>
          <a:bodyPr/>
          <a:lstStyle/>
          <a:p>
            <a:r>
              <a:rPr lang="en-US" b="1" dirty="0" smtClean="0"/>
              <a:t>costs of  each stage in the process of creating a new network</a:t>
            </a:r>
            <a:endParaRPr lang="en-US" dirty="0"/>
          </a:p>
        </p:txBody>
      </p:sp>
      <p:pic>
        <p:nvPicPr>
          <p:cNvPr id="57346" name="Picture 2"/>
          <p:cNvPicPr>
            <a:picLocks noChangeAspect="1" noChangeArrowheads="1"/>
          </p:cNvPicPr>
          <p:nvPr/>
        </p:nvPicPr>
        <p:blipFill>
          <a:blip r:embed="rId2"/>
          <a:srcRect/>
          <a:stretch>
            <a:fillRect/>
          </a:stretch>
        </p:blipFill>
        <p:spPr bwMode="auto">
          <a:xfrm>
            <a:off x="2286000" y="2209799"/>
            <a:ext cx="5715000" cy="4647801"/>
          </a:xfrm>
          <a:prstGeom prst="rect">
            <a:avLst/>
          </a:prstGeom>
          <a:noFill/>
          <a:ln w="9525">
            <a:noFill/>
            <a:miter lim="800000"/>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0"/>
            <a:ext cx="2667000" cy="1600200"/>
          </a:xfrm>
        </p:spPr>
        <p:txBody>
          <a:bodyPr>
            <a:normAutofit/>
          </a:bodyPr>
          <a:lstStyle/>
          <a:p>
            <a:r>
              <a:rPr lang="en-US" dirty="0" smtClean="0"/>
              <a:t>Study aria:</a:t>
            </a:r>
            <a:br>
              <a:rPr lang="en-US" dirty="0" smtClean="0"/>
            </a:br>
            <a:r>
              <a:rPr lang="en-US" dirty="0" smtClean="0"/>
              <a:t> Sabastia</a:t>
            </a:r>
            <a:endParaRPr lang="en-US" dirty="0"/>
          </a:p>
        </p:txBody>
      </p:sp>
      <p:sp>
        <p:nvSpPr>
          <p:cNvPr id="3" name="Content Placeholder 2"/>
          <p:cNvSpPr>
            <a:spLocks noGrp="1"/>
          </p:cNvSpPr>
          <p:nvPr>
            <p:ph idx="1"/>
          </p:nvPr>
        </p:nvSpPr>
        <p:spPr>
          <a:xfrm>
            <a:off x="914400" y="1676400"/>
            <a:ext cx="8229600" cy="1447800"/>
          </a:xfrm>
        </p:spPr>
        <p:txBody>
          <a:bodyPr>
            <a:normAutofit fontScale="92500" lnSpcReduction="10000"/>
          </a:bodyPr>
          <a:lstStyle/>
          <a:p>
            <a:r>
              <a:rPr lang="en-US" dirty="0" smtClean="0"/>
              <a:t>located 12 km north-west of Nablus city.</a:t>
            </a:r>
          </a:p>
          <a:p>
            <a:r>
              <a:rPr lang="en-US" dirty="0" smtClean="0"/>
              <a:t>It has an area of 5000denims and a population of about 3200.</a:t>
            </a:r>
          </a:p>
          <a:p>
            <a:endParaRPr lang="en-US" dirty="0" smtClean="0"/>
          </a:p>
          <a:p>
            <a:pPr>
              <a:buNone/>
            </a:pPr>
            <a:endParaRPr lang="en-US" dirty="0"/>
          </a:p>
        </p:txBody>
      </p:sp>
      <p:pic>
        <p:nvPicPr>
          <p:cNvPr id="6" name="Picture 5"/>
          <p:cNvPicPr/>
          <p:nvPr/>
        </p:nvPicPr>
        <p:blipFill>
          <a:blip r:embed="rId2"/>
          <a:srcRect/>
          <a:stretch>
            <a:fillRect/>
          </a:stretch>
        </p:blipFill>
        <p:spPr bwMode="auto">
          <a:xfrm>
            <a:off x="2819400" y="3124200"/>
            <a:ext cx="4648200" cy="3552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Cost of the new network</a:t>
            </a:r>
            <a:endParaRPr lang="en-US" dirty="0"/>
          </a:p>
        </p:txBody>
      </p:sp>
      <p:pic>
        <p:nvPicPr>
          <p:cNvPr id="58370" name="Picture 2"/>
          <p:cNvPicPr>
            <a:picLocks noChangeAspect="1" noChangeArrowheads="1"/>
          </p:cNvPicPr>
          <p:nvPr/>
        </p:nvPicPr>
        <p:blipFill>
          <a:blip r:embed="rId2"/>
          <a:srcRect/>
          <a:stretch>
            <a:fillRect/>
          </a:stretch>
        </p:blipFill>
        <p:spPr bwMode="auto">
          <a:xfrm>
            <a:off x="1066800" y="1447800"/>
            <a:ext cx="4191000" cy="5029200"/>
          </a:xfrm>
          <a:prstGeom prst="rect">
            <a:avLst/>
          </a:prstGeom>
          <a:noFill/>
          <a:ln w="9525">
            <a:noFill/>
            <a:miter lim="800000"/>
            <a:headEnd/>
            <a:tailEnd/>
          </a:ln>
          <a:effectLst/>
        </p:spPr>
      </p:pic>
      <p:pic>
        <p:nvPicPr>
          <p:cNvPr id="58371" name="Picture 3"/>
          <p:cNvPicPr>
            <a:picLocks noChangeAspect="1" noChangeArrowheads="1"/>
          </p:cNvPicPr>
          <p:nvPr/>
        </p:nvPicPr>
        <p:blipFill>
          <a:blip r:embed="rId3"/>
          <a:srcRect/>
          <a:stretch>
            <a:fillRect/>
          </a:stretch>
        </p:blipFill>
        <p:spPr bwMode="auto">
          <a:xfrm>
            <a:off x="5257800" y="1447800"/>
            <a:ext cx="3733800" cy="2247900"/>
          </a:xfrm>
          <a:prstGeom prst="rect">
            <a:avLst/>
          </a:prstGeom>
          <a:noFill/>
          <a:ln w="9525">
            <a:noFill/>
            <a:miter lim="800000"/>
            <a:headEnd/>
            <a:tailEnd/>
          </a:ln>
          <a:effectLst/>
        </p:spPr>
      </p:pic>
      <p:sp>
        <p:nvSpPr>
          <p:cNvPr id="6" name="Rectangle 5"/>
          <p:cNvSpPr/>
          <p:nvPr/>
        </p:nvSpPr>
        <p:spPr>
          <a:xfrm>
            <a:off x="5334000" y="4267200"/>
            <a:ext cx="3810000" cy="369332"/>
          </a:xfrm>
          <a:prstGeom prst="rect">
            <a:avLst/>
          </a:prstGeom>
        </p:spPr>
        <p:txBody>
          <a:bodyPr wrap="square">
            <a:spAutoFit/>
          </a:bodyPr>
          <a:lstStyle/>
          <a:p>
            <a:r>
              <a:rPr lang="en-US" b="1" dirty="0" smtClean="0">
                <a:solidFill>
                  <a:srgbClr val="FF0000"/>
                </a:solidFill>
              </a:rPr>
              <a:t>excel sheet to calculate the cost</a:t>
            </a:r>
            <a:endParaRPr lang="en-US" dirty="0">
              <a:solidFill>
                <a:srgbClr val="FF0000"/>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Cost of the new network</a:t>
            </a:r>
            <a:endParaRPr lang="en-US" dirty="0"/>
          </a:p>
        </p:txBody>
      </p:sp>
      <p:sp>
        <p:nvSpPr>
          <p:cNvPr id="3" name="Content Placeholder 2"/>
          <p:cNvSpPr>
            <a:spLocks noGrp="1"/>
          </p:cNvSpPr>
          <p:nvPr>
            <p:ph idx="1"/>
          </p:nvPr>
        </p:nvSpPr>
        <p:spPr/>
        <p:txBody>
          <a:bodyPr/>
          <a:lstStyle/>
          <a:p>
            <a:r>
              <a:rPr lang="en-US" dirty="0" smtClean="0">
                <a:solidFill>
                  <a:srgbClr val="FF0000"/>
                </a:solidFill>
              </a:rPr>
              <a:t>the sum of cost is </a:t>
            </a:r>
            <a:r>
              <a:rPr lang="en-US" dirty="0" smtClean="0">
                <a:solidFill>
                  <a:srgbClr val="FF0000"/>
                </a:solidFill>
              </a:rPr>
              <a:t>equal =</a:t>
            </a:r>
            <a:r>
              <a:rPr lang="en-US" dirty="0" smtClean="0">
                <a:solidFill>
                  <a:srgbClr val="FF0000"/>
                </a:solidFill>
              </a:rPr>
              <a:t>22120+349146+90825= </a:t>
            </a:r>
            <a:r>
              <a:rPr lang="en-US" dirty="0" smtClean="0">
                <a:solidFill>
                  <a:srgbClr val="FF0000"/>
                </a:solidFill>
              </a:rPr>
              <a:t>462,091 </a:t>
            </a:r>
            <a:r>
              <a:rPr lang="en-US" dirty="0" smtClean="0">
                <a:solidFill>
                  <a:srgbClr val="FF0000"/>
                </a:solidFill>
              </a:rPr>
              <a:t>NIS</a:t>
            </a:r>
          </a:p>
          <a:p>
            <a:endParaRPr lang="en-US" dirty="0"/>
          </a:p>
        </p:txBody>
      </p:sp>
      <p:pic>
        <p:nvPicPr>
          <p:cNvPr id="59394" name="Picture 2" descr="نتيجة بحث الصور عن ‪cost‬‏"/>
          <p:cNvPicPr>
            <a:picLocks noChangeAspect="1" noChangeArrowheads="1"/>
          </p:cNvPicPr>
          <p:nvPr/>
        </p:nvPicPr>
        <p:blipFill>
          <a:blip r:embed="rId2"/>
          <a:srcRect/>
          <a:stretch>
            <a:fillRect/>
          </a:stretch>
        </p:blipFill>
        <p:spPr bwMode="auto">
          <a:xfrm>
            <a:off x="1143000" y="2514600"/>
            <a:ext cx="4534420" cy="4060825"/>
          </a:xfrm>
          <a:prstGeom prst="rect">
            <a:avLst/>
          </a:prstGeom>
          <a:noFill/>
        </p:spPr>
      </p:pic>
      <p:pic>
        <p:nvPicPr>
          <p:cNvPr id="59396" name="Picture 4" descr="صورة ذات صلة"/>
          <p:cNvPicPr>
            <a:picLocks noChangeAspect="1" noChangeArrowheads="1"/>
          </p:cNvPicPr>
          <p:nvPr/>
        </p:nvPicPr>
        <p:blipFill>
          <a:blip r:embed="rId3"/>
          <a:srcRect/>
          <a:stretch>
            <a:fillRect/>
          </a:stretch>
        </p:blipFill>
        <p:spPr bwMode="auto">
          <a:xfrm>
            <a:off x="5715000" y="3048000"/>
            <a:ext cx="3429000" cy="3581400"/>
          </a:xfrm>
          <a:prstGeom prst="rect">
            <a:avLst/>
          </a:prstGeom>
          <a:noFill/>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Conclusions</a:t>
            </a:r>
            <a:endParaRPr lang="en-US" dirty="0"/>
          </a:p>
        </p:txBody>
      </p:sp>
      <p:sp>
        <p:nvSpPr>
          <p:cNvPr id="3" name="Content Placeholder 2"/>
          <p:cNvSpPr>
            <a:spLocks noGrp="1"/>
          </p:cNvSpPr>
          <p:nvPr>
            <p:ph idx="1"/>
          </p:nvPr>
        </p:nvSpPr>
        <p:spPr/>
        <p:txBody>
          <a:bodyPr/>
          <a:lstStyle/>
          <a:p>
            <a:r>
              <a:rPr lang="en-US" dirty="0" smtClean="0"/>
              <a:t>- Our design is applicable and serviceable for the selected design period which is 30 years.</a:t>
            </a:r>
          </a:p>
          <a:p>
            <a:r>
              <a:rPr lang="en-US" dirty="0" smtClean="0"/>
              <a:t>- the length of old network is 14 km , and the sum of the part that we redesign it equal 3 km at a cost of  </a:t>
            </a:r>
            <a:r>
              <a:rPr lang="en-US" b="1" dirty="0" smtClean="0"/>
              <a:t>462091</a:t>
            </a:r>
            <a:r>
              <a:rPr lang="en-US" dirty="0" smtClean="0"/>
              <a:t> NIS.</a:t>
            </a:r>
          </a:p>
          <a:p>
            <a:r>
              <a:rPr lang="en-US" dirty="0" smtClean="0"/>
              <a:t>- The value of velocity and pressure in the new network within the allowable ranges and in the design criteria.</a:t>
            </a:r>
          </a:p>
          <a:p>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4034" name="Picture 2" descr="نتيجة بحث الصور عن ‪thank for listening‬‏"/>
          <p:cNvPicPr>
            <a:picLocks noChangeAspect="1" noChangeArrowheads="1"/>
          </p:cNvPicPr>
          <p:nvPr/>
        </p:nvPicPr>
        <p:blipFill>
          <a:blip r:embed="rId2"/>
          <a:srcRect/>
          <a:stretch>
            <a:fillRect/>
          </a:stretch>
        </p:blipFill>
        <p:spPr bwMode="auto">
          <a:xfrm>
            <a:off x="-1" y="0"/>
            <a:ext cx="9144001" cy="68580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1600200"/>
            <a:ext cx="4876800" cy="4800600"/>
          </a:xfrm>
        </p:spPr>
        <p:txBody>
          <a:bodyPr/>
          <a:lstStyle/>
          <a:p>
            <a:r>
              <a:rPr lang="en-US" dirty="0" smtClean="0"/>
              <a:t>460 AMSL</a:t>
            </a:r>
          </a:p>
          <a:p>
            <a:r>
              <a:rPr lang="en-US" dirty="0" smtClean="0"/>
              <a:t>annual precipitation rate of 589 millimeters</a:t>
            </a:r>
          </a:p>
          <a:p>
            <a:r>
              <a:rPr lang="en-US" dirty="0" smtClean="0"/>
              <a:t>Historic village</a:t>
            </a:r>
          </a:p>
          <a:p>
            <a:endParaRPr lang="en-US" dirty="0" smtClean="0"/>
          </a:p>
          <a:p>
            <a:endParaRPr lang="en-US" dirty="0"/>
          </a:p>
        </p:txBody>
      </p:sp>
      <p:pic>
        <p:nvPicPr>
          <p:cNvPr id="4" name="Picture 2" descr="Image may contain: sky, outdoor and nature"/>
          <p:cNvPicPr>
            <a:picLocks noChangeAspect="1" noChangeArrowheads="1"/>
          </p:cNvPicPr>
          <p:nvPr/>
        </p:nvPicPr>
        <p:blipFill>
          <a:blip r:embed="rId2" cstate="print"/>
          <a:srcRect/>
          <a:stretch>
            <a:fillRect/>
          </a:stretch>
        </p:blipFill>
        <p:spPr bwMode="auto">
          <a:xfrm>
            <a:off x="6172200" y="76200"/>
            <a:ext cx="2895600" cy="2819400"/>
          </a:xfrm>
          <a:prstGeom prst="rect">
            <a:avLst/>
          </a:prstGeom>
          <a:noFill/>
        </p:spPr>
      </p:pic>
      <p:pic>
        <p:nvPicPr>
          <p:cNvPr id="5" name="Picture 4" descr="14716282_1209361749131282_746039973062087153_n.jpg"/>
          <p:cNvPicPr>
            <a:picLocks noChangeAspect="1"/>
          </p:cNvPicPr>
          <p:nvPr/>
        </p:nvPicPr>
        <p:blipFill>
          <a:blip r:embed="rId3"/>
          <a:stretch>
            <a:fillRect/>
          </a:stretch>
        </p:blipFill>
        <p:spPr>
          <a:xfrm>
            <a:off x="6172200" y="2931920"/>
            <a:ext cx="2819400" cy="3849880"/>
          </a:xfrm>
          <a:prstGeom prst="rect">
            <a:avLst/>
          </a:prstGeom>
        </p:spPr>
      </p:pic>
      <p:sp>
        <p:nvSpPr>
          <p:cNvPr id="6" name="Title 1"/>
          <p:cNvSpPr txBox="1">
            <a:spLocks/>
          </p:cNvSpPr>
          <p:nvPr/>
        </p:nvSpPr>
        <p:spPr>
          <a:xfrm>
            <a:off x="1143000" y="0"/>
            <a:ext cx="2667000" cy="1600200"/>
          </a:xfrm>
          <a:prstGeom prst="rect">
            <a:avLst/>
          </a:prstGeom>
        </p:spPr>
        <p:txBody>
          <a:bodyPr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300" b="0" i="0" u="none" strike="noStrike" kern="1200" cap="none"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rPr>
              <a:t>Study aria:</a:t>
            </a:r>
            <a:br>
              <a:rPr kumimoji="0" lang="en-US" sz="4300" b="0" i="0" u="none" strike="noStrike" kern="1200" cap="none"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rPr>
            </a:br>
            <a:r>
              <a:rPr kumimoji="0" lang="en-US" sz="4300" b="0" i="0" u="none" strike="noStrike" kern="1200" cap="none"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rPr>
              <a:t> Sabastia</a:t>
            </a:r>
            <a:endParaRPr kumimoji="0" lang="en-US" sz="4300" b="0" i="0" u="none" strike="noStrike" kern="1200" cap="none" spc="0" normalizeH="0" baseline="0" noProof="0" dirty="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Questionnaire Analysis</a:t>
            </a:r>
            <a:endParaRPr lang="en-US" dirty="0"/>
          </a:p>
        </p:txBody>
      </p:sp>
      <p:sp>
        <p:nvSpPr>
          <p:cNvPr id="3" name="Content Placeholder 2"/>
          <p:cNvSpPr>
            <a:spLocks noGrp="1"/>
          </p:cNvSpPr>
          <p:nvPr>
            <p:ph idx="1"/>
          </p:nvPr>
        </p:nvSpPr>
        <p:spPr>
          <a:xfrm>
            <a:off x="1066800" y="1371600"/>
            <a:ext cx="6096000" cy="5257800"/>
          </a:xfrm>
        </p:spPr>
        <p:txBody>
          <a:bodyPr>
            <a:normAutofit fontScale="92500" lnSpcReduction="20000"/>
          </a:bodyPr>
          <a:lstStyle/>
          <a:p>
            <a:r>
              <a:rPr lang="en-US" dirty="0" smtClean="0"/>
              <a:t>main purpose of the questioner is to evaluate the current situation of the network to estimate the main problems and how to fix them. </a:t>
            </a:r>
          </a:p>
          <a:p>
            <a:r>
              <a:rPr lang="en-US" dirty="0" smtClean="0"/>
              <a:t>The main component of the questioner is family size analysis, water resources that the family use, and common problems in the network. The distribution of the questioner were been unbiased and random. </a:t>
            </a:r>
          </a:p>
          <a:p>
            <a:r>
              <a:rPr lang="en-US" dirty="0" smtClean="0"/>
              <a:t>45 questioners were been distribute.</a:t>
            </a:r>
            <a:endParaRPr lang="en-US" dirty="0"/>
          </a:p>
        </p:txBody>
      </p:sp>
      <p:pic>
        <p:nvPicPr>
          <p:cNvPr id="13314" name="Picture 2" descr="نتيجة بحث الصور عن احصاء"/>
          <p:cNvPicPr>
            <a:picLocks noChangeAspect="1" noChangeArrowheads="1"/>
          </p:cNvPicPr>
          <p:nvPr/>
        </p:nvPicPr>
        <p:blipFill>
          <a:blip r:embed="rId2"/>
          <a:srcRect/>
          <a:stretch>
            <a:fillRect/>
          </a:stretch>
        </p:blipFill>
        <p:spPr bwMode="auto">
          <a:xfrm>
            <a:off x="6934200" y="1143000"/>
            <a:ext cx="2133600" cy="2133600"/>
          </a:xfrm>
          <a:prstGeom prst="rect">
            <a:avLst/>
          </a:prstGeom>
          <a:noFill/>
        </p:spPr>
      </p:pic>
      <p:pic>
        <p:nvPicPr>
          <p:cNvPr id="13316" name="Picture 4" descr="صورة ذات صلة"/>
          <p:cNvPicPr>
            <a:picLocks noChangeAspect="1" noChangeArrowheads="1"/>
          </p:cNvPicPr>
          <p:nvPr/>
        </p:nvPicPr>
        <p:blipFill>
          <a:blip r:embed="rId3"/>
          <a:srcRect/>
          <a:stretch>
            <a:fillRect/>
          </a:stretch>
        </p:blipFill>
        <p:spPr bwMode="auto">
          <a:xfrm>
            <a:off x="7086600" y="5029198"/>
            <a:ext cx="1828800" cy="1828802"/>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Results of questionnaire</a:t>
            </a:r>
            <a:endParaRPr lang="en-US" dirty="0"/>
          </a:p>
        </p:txBody>
      </p:sp>
      <p:sp>
        <p:nvSpPr>
          <p:cNvPr id="3" name="Content Placeholder 2"/>
          <p:cNvSpPr>
            <a:spLocks noGrp="1"/>
          </p:cNvSpPr>
          <p:nvPr>
            <p:ph idx="1"/>
          </p:nvPr>
        </p:nvSpPr>
        <p:spPr>
          <a:xfrm>
            <a:off x="1219200" y="1447800"/>
            <a:ext cx="7714488" cy="4800600"/>
          </a:xfrm>
        </p:spPr>
        <p:txBody>
          <a:bodyPr/>
          <a:lstStyle/>
          <a:p>
            <a:r>
              <a:rPr lang="en-US" dirty="0" smtClean="0"/>
              <a:t>Average family size = 6.37 capita</a:t>
            </a:r>
          </a:p>
          <a:p>
            <a:r>
              <a:rPr lang="en-US" dirty="0" smtClean="0"/>
              <a:t>water consumption = 31.8 m3/month</a:t>
            </a:r>
          </a:p>
          <a:p>
            <a:r>
              <a:rPr lang="en-US" dirty="0" smtClean="0"/>
              <a:t>So the average consumption = (31.6*1000)/(30*6.37)=165.3=165 L/C/day</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Results of questionnaire</a:t>
            </a:r>
            <a:endParaRPr lang="en-US" dirty="0"/>
          </a:p>
        </p:txBody>
      </p:sp>
      <p:sp>
        <p:nvSpPr>
          <p:cNvPr id="3" name="Content Placeholder 2"/>
          <p:cNvSpPr>
            <a:spLocks noGrp="1"/>
          </p:cNvSpPr>
          <p:nvPr>
            <p:ph idx="1"/>
          </p:nvPr>
        </p:nvSpPr>
        <p:spPr>
          <a:xfrm>
            <a:off x="1417320" y="5562600"/>
            <a:ext cx="7574280" cy="1143000"/>
          </a:xfrm>
        </p:spPr>
        <p:txBody>
          <a:bodyPr>
            <a:normAutofit fontScale="85000" lnSpcReduction="20000"/>
          </a:bodyPr>
          <a:lstStyle/>
          <a:p>
            <a:r>
              <a:rPr lang="en-US" dirty="0" smtClean="0"/>
              <a:t>The </a:t>
            </a:r>
            <a:r>
              <a:rPr lang="en-US" b="1" dirty="0" smtClean="0"/>
              <a:t>figure2.1.a </a:t>
            </a:r>
            <a:r>
              <a:rPr lang="en-US" dirty="0" smtClean="0"/>
              <a:t>shows that there is a trend to decrease in consumption with increasing the number of family members.</a:t>
            </a:r>
          </a:p>
          <a:p>
            <a:endParaRPr lang="en-US" dirty="0"/>
          </a:p>
        </p:txBody>
      </p:sp>
      <p:pic>
        <p:nvPicPr>
          <p:cNvPr id="17410" name="Picture 2"/>
          <p:cNvPicPr>
            <a:picLocks noChangeAspect="1" noChangeArrowheads="1"/>
          </p:cNvPicPr>
          <p:nvPr/>
        </p:nvPicPr>
        <p:blipFill>
          <a:blip r:embed="rId2"/>
          <a:srcRect/>
          <a:stretch>
            <a:fillRect/>
          </a:stretch>
        </p:blipFill>
        <p:spPr bwMode="auto">
          <a:xfrm>
            <a:off x="1524000" y="1344521"/>
            <a:ext cx="7162800" cy="4141879"/>
          </a:xfrm>
          <a:prstGeom prst="rect">
            <a:avLst/>
          </a:prstGeom>
          <a:noFill/>
          <a:ln w="9525">
            <a:noFill/>
            <a:miter lim="800000"/>
            <a:headEnd/>
            <a:tailEnd/>
          </a:ln>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Results of questionnaire</a:t>
            </a:r>
            <a:endParaRPr lang="en-US" dirty="0"/>
          </a:p>
        </p:txBody>
      </p:sp>
      <p:sp>
        <p:nvSpPr>
          <p:cNvPr id="3" name="Content Placeholder 2"/>
          <p:cNvSpPr>
            <a:spLocks noGrp="1"/>
          </p:cNvSpPr>
          <p:nvPr>
            <p:ph idx="1"/>
          </p:nvPr>
        </p:nvSpPr>
        <p:spPr>
          <a:xfrm>
            <a:off x="1295400" y="5715000"/>
            <a:ext cx="7574280" cy="1143000"/>
          </a:xfrm>
        </p:spPr>
        <p:txBody>
          <a:bodyPr>
            <a:normAutofit fontScale="85000" lnSpcReduction="20000"/>
          </a:bodyPr>
          <a:lstStyle/>
          <a:p>
            <a:r>
              <a:rPr lang="en-US" dirty="0" smtClean="0"/>
              <a:t>The </a:t>
            </a:r>
            <a:r>
              <a:rPr lang="en-US" b="1" dirty="0" smtClean="0"/>
              <a:t>figure 2.2.b </a:t>
            </a:r>
            <a:r>
              <a:rPr lang="en-US" dirty="0" smtClean="0"/>
              <a:t>shows that there is a Positive relationship between the consumption (L/C/day) and the area home.</a:t>
            </a:r>
          </a:p>
          <a:p>
            <a:endParaRPr lang="en-US" dirty="0"/>
          </a:p>
        </p:txBody>
      </p:sp>
      <p:pic>
        <p:nvPicPr>
          <p:cNvPr id="18435" name="Picture 3"/>
          <p:cNvPicPr>
            <a:picLocks noChangeAspect="1" noChangeArrowheads="1"/>
          </p:cNvPicPr>
          <p:nvPr/>
        </p:nvPicPr>
        <p:blipFill>
          <a:blip r:embed="rId2"/>
          <a:srcRect/>
          <a:stretch>
            <a:fillRect/>
          </a:stretch>
        </p:blipFill>
        <p:spPr bwMode="auto">
          <a:xfrm>
            <a:off x="1981200" y="1219200"/>
            <a:ext cx="5729287" cy="4400757"/>
          </a:xfrm>
          <a:prstGeom prst="rect">
            <a:avLst/>
          </a:prstGeom>
          <a:noFill/>
          <a:ln w="9525">
            <a:noFill/>
            <a:miter lim="800000"/>
            <a:headEnd/>
            <a:tailEnd/>
          </a:ln>
          <a:effec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2326</TotalTime>
  <Words>1086</Words>
  <Application>Microsoft Office PowerPoint</Application>
  <PresentationFormat>On-screen Show (4:3)</PresentationFormat>
  <Paragraphs>130</Paragraphs>
  <Slides>43</Slides>
  <Notes>0</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Solstice</vt:lpstr>
      <vt:lpstr>Graduation Project II  Analysis and redesign of water network  for Sabastia Village   By: Abdurra'oof Huwari  Under supervision of Dr. Anan Jayousi</vt:lpstr>
      <vt:lpstr>Outline</vt:lpstr>
      <vt:lpstr>Project objectives</vt:lpstr>
      <vt:lpstr>Study aria:  Sabastia</vt:lpstr>
      <vt:lpstr>Slide 5</vt:lpstr>
      <vt:lpstr>Questionnaire Analysis</vt:lpstr>
      <vt:lpstr>Results of questionnaire</vt:lpstr>
      <vt:lpstr>Results of questionnaire</vt:lpstr>
      <vt:lpstr>Results of questionnaire</vt:lpstr>
      <vt:lpstr>Results of questionnaire</vt:lpstr>
      <vt:lpstr>Results of questionnaire</vt:lpstr>
      <vt:lpstr>Results of questionnaire</vt:lpstr>
      <vt:lpstr>Results of questionnaire</vt:lpstr>
      <vt:lpstr>Simulation Model (Water CAD):</vt:lpstr>
      <vt:lpstr>Simulation Model (WaterCAD):</vt:lpstr>
      <vt:lpstr>Data collection and calculation:</vt:lpstr>
      <vt:lpstr>Data collection and calculation:</vt:lpstr>
      <vt:lpstr>Data collection and calculation:</vt:lpstr>
      <vt:lpstr>Data collection and calculation:</vt:lpstr>
      <vt:lpstr>Data collection and calculation:</vt:lpstr>
      <vt:lpstr>Data collection and calculation:</vt:lpstr>
      <vt:lpstr>Data collection and calculation:</vt:lpstr>
      <vt:lpstr>Results of the current network</vt:lpstr>
      <vt:lpstr>Result and discussion:</vt:lpstr>
      <vt:lpstr>Result and discussion:</vt:lpstr>
      <vt:lpstr>Future water supply Network</vt:lpstr>
      <vt:lpstr>Future population </vt:lpstr>
      <vt:lpstr>Future water consumption and demand needed</vt:lpstr>
      <vt:lpstr>Demand factor</vt:lpstr>
      <vt:lpstr>Applied the factor</vt:lpstr>
      <vt:lpstr>Slide 31</vt:lpstr>
      <vt:lpstr>Slide 32</vt:lpstr>
      <vt:lpstr>Redesign the water network</vt:lpstr>
      <vt:lpstr>Option 1</vt:lpstr>
      <vt:lpstr>Option 1</vt:lpstr>
      <vt:lpstr>Option 1</vt:lpstr>
      <vt:lpstr>Option 2</vt:lpstr>
      <vt:lpstr>Option 2</vt:lpstr>
      <vt:lpstr>Cost of the new network</vt:lpstr>
      <vt:lpstr>Cost of the new network</vt:lpstr>
      <vt:lpstr>Cost of the new network</vt:lpstr>
      <vt:lpstr>Conclusions</vt:lpstr>
      <vt:lpstr>Slide 43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raoof</dc:creator>
  <cp:lastModifiedBy>raoof</cp:lastModifiedBy>
  <cp:revision>124</cp:revision>
  <dcterms:created xsi:type="dcterms:W3CDTF">2006-08-16T00:00:00Z</dcterms:created>
  <dcterms:modified xsi:type="dcterms:W3CDTF">2017-05-23T23:04:42Z</dcterms:modified>
</cp:coreProperties>
</file>