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83"/>
  </p:notesMasterIdLst>
  <p:sldIdLst>
    <p:sldId id="256" r:id="rId2"/>
    <p:sldId id="257" r:id="rId3"/>
    <p:sldId id="260" r:id="rId4"/>
    <p:sldId id="263" r:id="rId5"/>
    <p:sldId id="285" r:id="rId6"/>
    <p:sldId id="318" r:id="rId7"/>
    <p:sldId id="319" r:id="rId8"/>
    <p:sldId id="320" r:id="rId9"/>
    <p:sldId id="321" r:id="rId10"/>
    <p:sldId id="322" r:id="rId11"/>
    <p:sldId id="323" r:id="rId12"/>
    <p:sldId id="324" r:id="rId13"/>
    <p:sldId id="325" r:id="rId14"/>
    <p:sldId id="326" r:id="rId15"/>
    <p:sldId id="327" r:id="rId16"/>
    <p:sldId id="262" r:id="rId17"/>
    <p:sldId id="347" r:id="rId18"/>
    <p:sldId id="328" r:id="rId19"/>
    <p:sldId id="330" r:id="rId20"/>
    <p:sldId id="332" r:id="rId21"/>
    <p:sldId id="333" r:id="rId22"/>
    <p:sldId id="334" r:id="rId23"/>
    <p:sldId id="335" r:id="rId24"/>
    <p:sldId id="336" r:id="rId25"/>
    <p:sldId id="337" r:id="rId26"/>
    <p:sldId id="338" r:id="rId27"/>
    <p:sldId id="340" r:id="rId28"/>
    <p:sldId id="341" r:id="rId29"/>
    <p:sldId id="342" r:id="rId30"/>
    <p:sldId id="343" r:id="rId31"/>
    <p:sldId id="344" r:id="rId32"/>
    <p:sldId id="346" r:id="rId33"/>
    <p:sldId id="286" r:id="rId34"/>
    <p:sldId id="349" r:id="rId35"/>
    <p:sldId id="264" r:id="rId36"/>
    <p:sldId id="261" r:id="rId37"/>
    <p:sldId id="348" r:id="rId38"/>
    <p:sldId id="265" r:id="rId39"/>
    <p:sldId id="266" r:id="rId40"/>
    <p:sldId id="267" r:id="rId41"/>
    <p:sldId id="268" r:id="rId42"/>
    <p:sldId id="272" r:id="rId43"/>
    <p:sldId id="271" r:id="rId44"/>
    <p:sldId id="270" r:id="rId45"/>
    <p:sldId id="269" r:id="rId46"/>
    <p:sldId id="273" r:id="rId47"/>
    <p:sldId id="274" r:id="rId48"/>
    <p:sldId id="275" r:id="rId49"/>
    <p:sldId id="277" r:id="rId50"/>
    <p:sldId id="278" r:id="rId51"/>
    <p:sldId id="279" r:id="rId52"/>
    <p:sldId id="290" r:id="rId53"/>
    <p:sldId id="293" r:id="rId54"/>
    <p:sldId id="294" r:id="rId55"/>
    <p:sldId id="296" r:id="rId56"/>
    <p:sldId id="297" r:id="rId57"/>
    <p:sldId id="298" r:id="rId58"/>
    <p:sldId id="299" r:id="rId59"/>
    <p:sldId id="300" r:id="rId60"/>
    <p:sldId id="301" r:id="rId61"/>
    <p:sldId id="302" r:id="rId62"/>
    <p:sldId id="303" r:id="rId63"/>
    <p:sldId id="304" r:id="rId64"/>
    <p:sldId id="307" r:id="rId65"/>
    <p:sldId id="306" r:id="rId66"/>
    <p:sldId id="311" r:id="rId67"/>
    <p:sldId id="310" r:id="rId68"/>
    <p:sldId id="312" r:id="rId69"/>
    <p:sldId id="313" r:id="rId70"/>
    <p:sldId id="356" r:id="rId71"/>
    <p:sldId id="357" r:id="rId72"/>
    <p:sldId id="358" r:id="rId73"/>
    <p:sldId id="359" r:id="rId74"/>
    <p:sldId id="360" r:id="rId75"/>
    <p:sldId id="361" r:id="rId76"/>
    <p:sldId id="363" r:id="rId77"/>
    <p:sldId id="287" r:id="rId78"/>
    <p:sldId id="282" r:id="rId79"/>
    <p:sldId id="283" r:id="rId80"/>
    <p:sldId id="284" r:id="rId81"/>
    <p:sldId id="364"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47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62" autoAdjust="0"/>
  </p:normalViewPr>
  <p:slideViewPr>
    <p:cSldViewPr>
      <p:cViewPr varScale="1">
        <p:scale>
          <a:sx n="105" d="100"/>
          <a:sy n="105" d="100"/>
        </p:scale>
        <p:origin x="180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6DA75-EF70-4FE8-AE82-9F59C75AABC9}"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45799A1F-58C7-48BC-9DD8-11CEE17D1767}">
      <dgm:prSet phldrT="[نص]" custT="1">
        <dgm:style>
          <a:lnRef idx="2">
            <a:schemeClr val="accent4"/>
          </a:lnRef>
          <a:fillRef idx="1">
            <a:schemeClr val="lt1"/>
          </a:fillRef>
          <a:effectRef idx="0">
            <a:schemeClr val="accent4"/>
          </a:effectRef>
          <a:fontRef idx="minor">
            <a:schemeClr val="dk1"/>
          </a:fontRef>
        </dgm:style>
      </dgm:prSet>
      <dgm:spPr/>
      <dgm:t>
        <a:bodyPr/>
        <a:lstStyle/>
        <a:p>
          <a:pPr algn="l"/>
          <a:r>
            <a:rPr lang="en-US" sz="1100" dirty="0">
              <a:latin typeface="Times New Roman" pitchFamily="18" charset="0"/>
              <a:cs typeface="Times New Roman" pitchFamily="18" charset="0"/>
            </a:rPr>
            <a:t>1) </a:t>
          </a:r>
          <a:r>
            <a:rPr lang="en-GB" sz="1100" dirty="0">
              <a:latin typeface="Times New Roman" pitchFamily="18" charset="0"/>
              <a:cs typeface="Times New Roman" pitchFamily="18" charset="0"/>
            </a:rPr>
            <a:t>Detection and notification system.</a:t>
          </a:r>
          <a:endParaRPr lang="en-US" sz="1100" dirty="0">
            <a:latin typeface="Times New Roman" pitchFamily="18" charset="0"/>
            <a:cs typeface="Times New Roman" pitchFamily="18" charset="0"/>
          </a:endParaRPr>
        </a:p>
      </dgm:t>
    </dgm:pt>
    <dgm:pt modelId="{946AD6E1-EE23-420A-B348-3E1CAAA205E4}" type="parTrans" cxnId="{0B8DEBDA-4DEB-4940-9FB1-39FC36AE0C86}">
      <dgm:prSet/>
      <dgm:spPr/>
      <dgm:t>
        <a:bodyPr/>
        <a:lstStyle/>
        <a:p>
          <a:pPr algn="ctr"/>
          <a:endParaRPr lang="en-US"/>
        </a:p>
      </dgm:t>
    </dgm:pt>
    <dgm:pt modelId="{00F6F4DD-F8AA-4635-971C-55D5128A71A6}" type="sibTrans" cxnId="{0B8DEBDA-4DEB-4940-9FB1-39FC36AE0C86}">
      <dgm:prSet/>
      <dgm:spPr/>
      <dgm:t>
        <a:bodyPr/>
        <a:lstStyle/>
        <a:p>
          <a:pPr algn="ctr"/>
          <a:endParaRPr lang="en-US"/>
        </a:p>
      </dgm:t>
    </dgm:pt>
    <dgm:pt modelId="{F3174735-5263-4F31-A48F-69515125387F}">
      <dgm:prSet phldrT="[نص]" custT="1">
        <dgm:style>
          <a:lnRef idx="2">
            <a:schemeClr val="accent4"/>
          </a:lnRef>
          <a:fillRef idx="1">
            <a:schemeClr val="lt1"/>
          </a:fillRef>
          <a:effectRef idx="0">
            <a:schemeClr val="accent4"/>
          </a:effectRef>
          <a:fontRef idx="minor">
            <a:schemeClr val="dk1"/>
          </a:fontRef>
        </dgm:style>
      </dgm:prSet>
      <dgm:spPr/>
      <dgm:t>
        <a:bodyPr/>
        <a:lstStyle/>
        <a:p>
          <a:pPr algn="l"/>
          <a:r>
            <a:rPr lang="en-US" sz="1100" dirty="0">
              <a:latin typeface="Times New Roman" pitchFamily="18" charset="0"/>
              <a:cs typeface="Times New Roman" pitchFamily="18" charset="0"/>
            </a:rPr>
            <a:t>2) </a:t>
          </a:r>
          <a:r>
            <a:rPr lang="en-GB" sz="1100" dirty="0">
              <a:latin typeface="Times New Roman" pitchFamily="18" charset="0"/>
              <a:cs typeface="Times New Roman" pitchFamily="18" charset="0"/>
            </a:rPr>
            <a:t>Suppression System.</a:t>
          </a:r>
          <a:endParaRPr lang="en-US" sz="1100" dirty="0">
            <a:latin typeface="Times New Roman" pitchFamily="18" charset="0"/>
            <a:cs typeface="Times New Roman" pitchFamily="18" charset="0"/>
          </a:endParaRPr>
        </a:p>
      </dgm:t>
    </dgm:pt>
    <dgm:pt modelId="{00745F11-C55F-430B-9C36-0F7C12F5C48B}" type="parTrans" cxnId="{19B32D07-2624-4D4F-9E64-D1ED52742B75}">
      <dgm:prSet/>
      <dgm:spPr/>
      <dgm:t>
        <a:bodyPr/>
        <a:lstStyle/>
        <a:p>
          <a:pPr algn="ctr"/>
          <a:endParaRPr lang="en-US"/>
        </a:p>
      </dgm:t>
    </dgm:pt>
    <dgm:pt modelId="{35352C73-C711-49F5-847C-15DD58C248E5}" type="sibTrans" cxnId="{19B32D07-2624-4D4F-9E64-D1ED52742B75}">
      <dgm:prSet/>
      <dgm:spPr/>
      <dgm:t>
        <a:bodyPr/>
        <a:lstStyle/>
        <a:p>
          <a:pPr algn="ctr"/>
          <a:endParaRPr lang="en-US"/>
        </a:p>
      </dgm:t>
    </dgm:pt>
    <dgm:pt modelId="{14521FBD-3453-4AC3-85DD-471AE59E527A}">
      <dgm:prSet custT="1">
        <dgm:style>
          <a:lnRef idx="2">
            <a:schemeClr val="accent4"/>
          </a:lnRef>
          <a:fillRef idx="1">
            <a:schemeClr val="lt1"/>
          </a:fillRef>
          <a:effectRef idx="0">
            <a:schemeClr val="accent4"/>
          </a:effectRef>
          <a:fontRef idx="minor">
            <a:schemeClr val="dk1"/>
          </a:fontRef>
        </dgm:style>
      </dgm:prSet>
      <dgm:spPr/>
      <dgm:t>
        <a:bodyPr/>
        <a:lstStyle/>
        <a:p>
          <a:r>
            <a:rPr lang="en-US" sz="1100">
              <a:latin typeface="Times New Roman" pitchFamily="18" charset="0"/>
              <a:cs typeface="Times New Roman" pitchFamily="18" charset="0"/>
            </a:rPr>
            <a:t>3) Emergency signs and lights.</a:t>
          </a:r>
        </a:p>
      </dgm:t>
    </dgm:pt>
    <dgm:pt modelId="{62922E3D-FCD2-45CC-AE35-501484972071}" type="parTrans" cxnId="{1A92073C-5209-43A0-AE93-59CBAD41B3FB}">
      <dgm:prSet/>
      <dgm:spPr/>
      <dgm:t>
        <a:bodyPr/>
        <a:lstStyle/>
        <a:p>
          <a:endParaRPr lang="en-US"/>
        </a:p>
      </dgm:t>
    </dgm:pt>
    <dgm:pt modelId="{81169858-D3CF-418E-B86F-A81BD42A519A}" type="sibTrans" cxnId="{1A92073C-5209-43A0-AE93-59CBAD41B3FB}">
      <dgm:prSet/>
      <dgm:spPr/>
      <dgm:t>
        <a:bodyPr/>
        <a:lstStyle/>
        <a:p>
          <a:endParaRPr lang="en-US"/>
        </a:p>
      </dgm:t>
    </dgm:pt>
    <dgm:pt modelId="{E8648C4C-B933-40CA-900A-A79248B4FBE4}" type="pres">
      <dgm:prSet presAssocID="{F2F6DA75-EF70-4FE8-AE82-9F59C75AABC9}" presName="Name0" presStyleCnt="0">
        <dgm:presLayoutVars>
          <dgm:dir/>
          <dgm:resizeHandles val="exact"/>
        </dgm:presLayoutVars>
      </dgm:prSet>
      <dgm:spPr/>
    </dgm:pt>
    <dgm:pt modelId="{83B0A82F-10F4-4362-A3BB-1EBB64D5AE8D}" type="pres">
      <dgm:prSet presAssocID="{45799A1F-58C7-48BC-9DD8-11CEE17D1767}" presName="node" presStyleLbl="node1" presStyleIdx="0" presStyleCnt="3">
        <dgm:presLayoutVars>
          <dgm:bulletEnabled val="1"/>
        </dgm:presLayoutVars>
      </dgm:prSet>
      <dgm:spPr/>
    </dgm:pt>
    <dgm:pt modelId="{A6EC4931-F1F6-4489-B6DE-3E94C12FBF9C}" type="pres">
      <dgm:prSet presAssocID="{00F6F4DD-F8AA-4635-971C-55D5128A71A6}" presName="sibTrans" presStyleCnt="0"/>
      <dgm:spPr/>
    </dgm:pt>
    <dgm:pt modelId="{5C0E35E1-D032-44EA-A6CC-84B1EA8FE7A0}" type="pres">
      <dgm:prSet presAssocID="{F3174735-5263-4F31-A48F-69515125387F}" presName="node" presStyleLbl="node1" presStyleIdx="1" presStyleCnt="3">
        <dgm:presLayoutVars>
          <dgm:bulletEnabled val="1"/>
        </dgm:presLayoutVars>
      </dgm:prSet>
      <dgm:spPr/>
    </dgm:pt>
    <dgm:pt modelId="{50DA2220-F45B-4947-80C2-5CF60F0DE0CE}" type="pres">
      <dgm:prSet presAssocID="{35352C73-C711-49F5-847C-15DD58C248E5}" presName="sibTrans" presStyleCnt="0"/>
      <dgm:spPr/>
    </dgm:pt>
    <dgm:pt modelId="{31595006-A0FF-49E0-BA7A-3946351BE1B9}" type="pres">
      <dgm:prSet presAssocID="{14521FBD-3453-4AC3-85DD-471AE59E527A}" presName="node" presStyleLbl="node1" presStyleIdx="2" presStyleCnt="3">
        <dgm:presLayoutVars>
          <dgm:bulletEnabled val="1"/>
        </dgm:presLayoutVars>
      </dgm:prSet>
      <dgm:spPr/>
    </dgm:pt>
  </dgm:ptLst>
  <dgm:cxnLst>
    <dgm:cxn modelId="{19B32D07-2624-4D4F-9E64-D1ED52742B75}" srcId="{F2F6DA75-EF70-4FE8-AE82-9F59C75AABC9}" destId="{F3174735-5263-4F31-A48F-69515125387F}" srcOrd="1" destOrd="0" parTransId="{00745F11-C55F-430B-9C36-0F7C12F5C48B}" sibTransId="{35352C73-C711-49F5-847C-15DD58C248E5}"/>
    <dgm:cxn modelId="{1A92073C-5209-43A0-AE93-59CBAD41B3FB}" srcId="{F2F6DA75-EF70-4FE8-AE82-9F59C75AABC9}" destId="{14521FBD-3453-4AC3-85DD-471AE59E527A}" srcOrd="2" destOrd="0" parTransId="{62922E3D-FCD2-45CC-AE35-501484972071}" sibTransId="{81169858-D3CF-418E-B86F-A81BD42A519A}"/>
    <dgm:cxn modelId="{EA52EB6C-283C-4BCF-A917-99529BF3606B}" type="presOf" srcId="{F3174735-5263-4F31-A48F-69515125387F}" destId="{5C0E35E1-D032-44EA-A6CC-84B1EA8FE7A0}" srcOrd="0" destOrd="0" presId="urn:microsoft.com/office/officeart/2005/8/layout/hList6"/>
    <dgm:cxn modelId="{F28C9B8A-E453-4E67-948E-584E98589C0D}" type="presOf" srcId="{14521FBD-3453-4AC3-85DD-471AE59E527A}" destId="{31595006-A0FF-49E0-BA7A-3946351BE1B9}" srcOrd="0" destOrd="0" presId="urn:microsoft.com/office/officeart/2005/8/layout/hList6"/>
    <dgm:cxn modelId="{A5C8B496-96C9-4C45-A7CA-BA1A54D3C11A}" type="presOf" srcId="{F2F6DA75-EF70-4FE8-AE82-9F59C75AABC9}" destId="{E8648C4C-B933-40CA-900A-A79248B4FBE4}" srcOrd="0" destOrd="0" presId="urn:microsoft.com/office/officeart/2005/8/layout/hList6"/>
    <dgm:cxn modelId="{F134BE96-BC5B-4051-B95E-C7A1EB47E2AD}" type="presOf" srcId="{45799A1F-58C7-48BC-9DD8-11CEE17D1767}" destId="{83B0A82F-10F4-4362-A3BB-1EBB64D5AE8D}" srcOrd="0" destOrd="0" presId="urn:microsoft.com/office/officeart/2005/8/layout/hList6"/>
    <dgm:cxn modelId="{0B8DEBDA-4DEB-4940-9FB1-39FC36AE0C86}" srcId="{F2F6DA75-EF70-4FE8-AE82-9F59C75AABC9}" destId="{45799A1F-58C7-48BC-9DD8-11CEE17D1767}" srcOrd="0" destOrd="0" parTransId="{946AD6E1-EE23-420A-B348-3E1CAAA205E4}" sibTransId="{00F6F4DD-F8AA-4635-971C-55D5128A71A6}"/>
    <dgm:cxn modelId="{00426AD4-C1D8-4DE3-A894-CA5AC5D3C4EB}" type="presParOf" srcId="{E8648C4C-B933-40CA-900A-A79248B4FBE4}" destId="{83B0A82F-10F4-4362-A3BB-1EBB64D5AE8D}" srcOrd="0" destOrd="0" presId="urn:microsoft.com/office/officeart/2005/8/layout/hList6"/>
    <dgm:cxn modelId="{B8CFAFAF-E67E-4BB1-8294-D335C2A18F01}" type="presParOf" srcId="{E8648C4C-B933-40CA-900A-A79248B4FBE4}" destId="{A6EC4931-F1F6-4489-B6DE-3E94C12FBF9C}" srcOrd="1" destOrd="0" presId="urn:microsoft.com/office/officeart/2005/8/layout/hList6"/>
    <dgm:cxn modelId="{35514FF1-542D-4E95-8190-AF177BAEBD3D}" type="presParOf" srcId="{E8648C4C-B933-40CA-900A-A79248B4FBE4}" destId="{5C0E35E1-D032-44EA-A6CC-84B1EA8FE7A0}" srcOrd="2" destOrd="0" presId="urn:microsoft.com/office/officeart/2005/8/layout/hList6"/>
    <dgm:cxn modelId="{28051959-BBAD-4E5E-89EA-AF7A84B398A3}" type="presParOf" srcId="{E8648C4C-B933-40CA-900A-A79248B4FBE4}" destId="{50DA2220-F45B-4947-80C2-5CF60F0DE0CE}" srcOrd="3" destOrd="0" presId="urn:microsoft.com/office/officeart/2005/8/layout/hList6"/>
    <dgm:cxn modelId="{0E348B31-10AB-489E-AF05-BAC7AD93332E}" type="presParOf" srcId="{E8648C4C-B933-40CA-900A-A79248B4FBE4}" destId="{31595006-A0FF-49E0-BA7A-3946351BE1B9}"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0A82F-10F4-4362-A3BB-1EBB64D5AE8D}">
      <dsp:nvSpPr>
        <dsp:cNvPr id="0" name=""/>
        <dsp:cNvSpPr/>
      </dsp:nvSpPr>
      <dsp:spPr>
        <a:xfrm rot="16200000">
          <a:off x="21868" y="-21394"/>
          <a:ext cx="1190625" cy="1233413"/>
        </a:xfrm>
        <a:prstGeom prst="flowChartManualOperation">
          <a:avLst/>
        </a:prstGeom>
        <a:solidFill>
          <a:schemeClr val="lt1"/>
        </a:solidFill>
        <a:ln w="15875"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9850" tIns="0" rIns="69850" bIns="0" numCol="1" spcCol="1270" anchor="ctr" anchorCtr="0">
          <a:noAutofit/>
        </a:bodyPr>
        <a:lstStyle/>
        <a:p>
          <a:pPr marL="0" lvl="0" indent="0" algn="l" defTabSz="488950">
            <a:lnSpc>
              <a:spcPct val="90000"/>
            </a:lnSpc>
            <a:spcBef>
              <a:spcPct val="0"/>
            </a:spcBef>
            <a:spcAft>
              <a:spcPct val="35000"/>
            </a:spcAft>
            <a:buNone/>
          </a:pPr>
          <a:r>
            <a:rPr lang="en-US" sz="1100" kern="1200" dirty="0">
              <a:latin typeface="Times New Roman" pitchFamily="18" charset="0"/>
              <a:cs typeface="Times New Roman" pitchFamily="18" charset="0"/>
            </a:rPr>
            <a:t>1) </a:t>
          </a:r>
          <a:r>
            <a:rPr lang="en-GB" sz="1100" kern="1200" dirty="0">
              <a:latin typeface="Times New Roman" pitchFamily="18" charset="0"/>
              <a:cs typeface="Times New Roman" pitchFamily="18" charset="0"/>
            </a:rPr>
            <a:t>Detection and notification system.</a:t>
          </a:r>
          <a:endParaRPr lang="en-US" sz="1100" kern="1200" dirty="0">
            <a:latin typeface="Times New Roman" pitchFamily="18" charset="0"/>
            <a:cs typeface="Times New Roman" pitchFamily="18" charset="0"/>
          </a:endParaRPr>
        </a:p>
      </dsp:txBody>
      <dsp:txXfrm rot="5400000">
        <a:off x="474" y="238125"/>
        <a:ext cx="1233413" cy="714375"/>
      </dsp:txXfrm>
    </dsp:sp>
    <dsp:sp modelId="{5C0E35E1-D032-44EA-A6CC-84B1EA8FE7A0}">
      <dsp:nvSpPr>
        <dsp:cNvPr id="0" name=""/>
        <dsp:cNvSpPr/>
      </dsp:nvSpPr>
      <dsp:spPr>
        <a:xfrm rot="16200000">
          <a:off x="1347787" y="-21394"/>
          <a:ext cx="1190625" cy="1233413"/>
        </a:xfrm>
        <a:prstGeom prst="flowChartManualOperation">
          <a:avLst/>
        </a:prstGeom>
        <a:solidFill>
          <a:schemeClr val="lt1"/>
        </a:solidFill>
        <a:ln w="15875"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9850" tIns="0" rIns="69850" bIns="0" numCol="1" spcCol="1270" anchor="ctr" anchorCtr="0">
          <a:noAutofit/>
        </a:bodyPr>
        <a:lstStyle/>
        <a:p>
          <a:pPr marL="0" lvl="0" indent="0" algn="l" defTabSz="488950">
            <a:lnSpc>
              <a:spcPct val="90000"/>
            </a:lnSpc>
            <a:spcBef>
              <a:spcPct val="0"/>
            </a:spcBef>
            <a:spcAft>
              <a:spcPct val="35000"/>
            </a:spcAft>
            <a:buNone/>
          </a:pPr>
          <a:r>
            <a:rPr lang="en-US" sz="1100" kern="1200" dirty="0">
              <a:latin typeface="Times New Roman" pitchFamily="18" charset="0"/>
              <a:cs typeface="Times New Roman" pitchFamily="18" charset="0"/>
            </a:rPr>
            <a:t>2) </a:t>
          </a:r>
          <a:r>
            <a:rPr lang="en-GB" sz="1100" kern="1200" dirty="0">
              <a:latin typeface="Times New Roman" pitchFamily="18" charset="0"/>
              <a:cs typeface="Times New Roman" pitchFamily="18" charset="0"/>
            </a:rPr>
            <a:t>Suppression System.</a:t>
          </a:r>
          <a:endParaRPr lang="en-US" sz="1100" kern="1200" dirty="0">
            <a:latin typeface="Times New Roman" pitchFamily="18" charset="0"/>
            <a:cs typeface="Times New Roman" pitchFamily="18" charset="0"/>
          </a:endParaRPr>
        </a:p>
      </dsp:txBody>
      <dsp:txXfrm rot="5400000">
        <a:off x="1326393" y="238125"/>
        <a:ext cx="1233413" cy="714375"/>
      </dsp:txXfrm>
    </dsp:sp>
    <dsp:sp modelId="{31595006-A0FF-49E0-BA7A-3946351BE1B9}">
      <dsp:nvSpPr>
        <dsp:cNvPr id="0" name=""/>
        <dsp:cNvSpPr/>
      </dsp:nvSpPr>
      <dsp:spPr>
        <a:xfrm rot="16200000">
          <a:off x="2673706" y="-21394"/>
          <a:ext cx="1190625" cy="1233413"/>
        </a:xfrm>
        <a:prstGeom prst="flowChartManualOperation">
          <a:avLst/>
        </a:prstGeom>
        <a:solidFill>
          <a:schemeClr val="lt1"/>
        </a:solidFill>
        <a:ln w="15875"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9850" tIns="0" rIns="69850" bIns="0" numCol="1" spcCol="1270" anchor="ctr" anchorCtr="0">
          <a:noAutofit/>
        </a:bodyPr>
        <a:lstStyle/>
        <a:p>
          <a:pPr marL="0" lvl="0" indent="0" algn="ctr" defTabSz="488950">
            <a:lnSpc>
              <a:spcPct val="90000"/>
            </a:lnSpc>
            <a:spcBef>
              <a:spcPct val="0"/>
            </a:spcBef>
            <a:spcAft>
              <a:spcPct val="35000"/>
            </a:spcAft>
            <a:buNone/>
          </a:pPr>
          <a:r>
            <a:rPr lang="en-US" sz="1100" kern="1200">
              <a:latin typeface="Times New Roman" pitchFamily="18" charset="0"/>
              <a:cs typeface="Times New Roman" pitchFamily="18" charset="0"/>
            </a:rPr>
            <a:t>3) Emergency signs and lights.</a:t>
          </a:r>
        </a:p>
      </dsp:txBody>
      <dsp:txXfrm rot="5400000">
        <a:off x="2652312" y="238125"/>
        <a:ext cx="1233413" cy="714375"/>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085D84-8D55-44E4-BFC3-6B730B3BAC5C}" type="datetimeFigureOut">
              <a:rPr lang="en-US" smtClean="0"/>
              <a:t>7/1/2020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1ABB5B-76A1-43A5-99E1-6F752186AC68}" type="slidenum">
              <a:rPr lang="en-US" smtClean="0"/>
              <a:t>‹#›</a:t>
            </a:fld>
            <a:endParaRPr lang="en-US"/>
          </a:p>
        </p:txBody>
      </p:sp>
    </p:spTree>
    <p:extLst>
      <p:ext uri="{BB962C8B-B14F-4D97-AF65-F5344CB8AC3E}">
        <p14:creationId xmlns:p14="http://schemas.microsoft.com/office/powerpoint/2010/main" val="2458926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1ABB5B-76A1-43A5-99E1-6F752186AC68}" type="slidenum">
              <a:rPr lang="en-US" smtClean="0"/>
              <a:t>1</a:t>
            </a:fld>
            <a:endParaRPr lang="en-US"/>
          </a:p>
        </p:txBody>
      </p:sp>
    </p:spTree>
    <p:extLst>
      <p:ext uri="{BB962C8B-B14F-4D97-AF65-F5344CB8AC3E}">
        <p14:creationId xmlns:p14="http://schemas.microsoft.com/office/powerpoint/2010/main" val="4134064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1ABB5B-76A1-43A5-99E1-6F752186AC68}" type="slidenum">
              <a:rPr lang="en-US" smtClean="0"/>
              <a:t>77</a:t>
            </a:fld>
            <a:endParaRPr lang="en-US"/>
          </a:p>
        </p:txBody>
      </p:sp>
    </p:spTree>
    <p:extLst>
      <p:ext uri="{BB962C8B-B14F-4D97-AF65-F5344CB8AC3E}">
        <p14:creationId xmlns:p14="http://schemas.microsoft.com/office/powerpoint/2010/main" val="4058678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1ABB5B-76A1-43A5-99E1-6F752186AC68}" type="slidenum">
              <a:rPr lang="en-US" smtClean="0"/>
              <a:t>78</a:t>
            </a:fld>
            <a:endParaRPr lang="en-US"/>
          </a:p>
        </p:txBody>
      </p:sp>
    </p:spTree>
    <p:extLst>
      <p:ext uri="{BB962C8B-B14F-4D97-AF65-F5344CB8AC3E}">
        <p14:creationId xmlns:p14="http://schemas.microsoft.com/office/powerpoint/2010/main" val="4058678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9A1A23-854F-4B8A-8C7D-D73FA19BD5EF}" type="datetime1">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7F685A77-C0CC-41DD-977A-A9FFA2732B1D}" type="slidenum">
              <a:rPr lang="en-US" smtClean="0"/>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01D1FB-E3B6-45DA-85AF-8D83D08EDD93}" type="datetime1">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685A77-C0CC-41DD-977A-A9FFA2732B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ACF113-1BAD-44A8-A8EB-01D6057DD779}" type="datetime1">
              <a:rPr lang="en-US" smtClean="0"/>
              <a:t>7/1/2020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685A77-C0CC-41DD-977A-A9FFA2732B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FC5E890-FA33-475F-8951-4F789030AFEC}" type="datetime1">
              <a:rPr lang="en-US" smtClean="0"/>
              <a:t>7/1/2020</a:t>
            </a:fld>
            <a:endParaRPr lang="en-US"/>
          </a:p>
        </p:txBody>
      </p:sp>
      <p:sp>
        <p:nvSpPr>
          <p:cNvPr id="10" name="Slide Number Placeholder 9"/>
          <p:cNvSpPr>
            <a:spLocks noGrp="1"/>
          </p:cNvSpPr>
          <p:nvPr>
            <p:ph type="sldNum" sz="quarter" idx="11"/>
          </p:nvPr>
        </p:nvSpPr>
        <p:spPr/>
        <p:txBody>
          <a:bodyPr/>
          <a:lstStyle/>
          <a:p>
            <a:fld id="{7F685A77-C0CC-41DD-977A-A9FFA2732B1D}"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a:t>Click to edit Master title style</a:t>
            </a:r>
            <a:endParaRPr lang="en-US" dirty="0"/>
          </a:p>
        </p:txBody>
      </p:sp>
      <p:sp>
        <p:nvSpPr>
          <p:cNvPr id="19" name="Date Placeholder 18"/>
          <p:cNvSpPr>
            <a:spLocks noGrp="1"/>
          </p:cNvSpPr>
          <p:nvPr>
            <p:ph type="dt" sz="half" idx="10"/>
          </p:nvPr>
        </p:nvSpPr>
        <p:spPr/>
        <p:txBody>
          <a:bodyPr/>
          <a:lstStyle/>
          <a:p>
            <a:fld id="{E3BEB4BF-A5C2-44A1-BE61-F391391B762C}" type="datetime1">
              <a:rPr lang="en-US" smtClean="0"/>
              <a:t>7/1/2020</a:t>
            </a:fld>
            <a:endParaRPr lang="en-US"/>
          </a:p>
        </p:txBody>
      </p:sp>
      <p:sp>
        <p:nvSpPr>
          <p:cNvPr id="20" name="Slide Number Placeholder 19"/>
          <p:cNvSpPr>
            <a:spLocks noGrp="1"/>
          </p:cNvSpPr>
          <p:nvPr>
            <p:ph type="sldNum" sz="quarter" idx="11"/>
          </p:nvPr>
        </p:nvSpPr>
        <p:spPr/>
        <p:txBody>
          <a:bodyPr/>
          <a:lstStyle/>
          <a:p>
            <a:fld id="{7F685A77-C0CC-41DD-977A-A9FFA2732B1D}"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5" name="Date Placeholder 4"/>
          <p:cNvSpPr>
            <a:spLocks noGrp="1"/>
          </p:cNvSpPr>
          <p:nvPr>
            <p:ph type="dt" sz="half" idx="10"/>
          </p:nvPr>
        </p:nvSpPr>
        <p:spPr/>
        <p:txBody>
          <a:bodyPr/>
          <a:lstStyle/>
          <a:p>
            <a:fld id="{453CA8BC-2F3D-4A49-BABE-7C9C8F1EA690}" type="datetime1">
              <a:rPr lang="en-US" smtClean="0"/>
              <a:t>7/1/2020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685A77-C0CC-41DD-977A-A9FFA2732B1D}" type="slidenum">
              <a:rPr lang="en-US" smtClean="0"/>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5102352" y="841248"/>
            <a:ext cx="3730752" cy="4389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A8552694-E703-4D36-81BE-84C83268B36E}" type="datetime1">
              <a:rPr lang="en-US" smtClean="0"/>
              <a:t>7/1/2020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685A77-C0CC-41DD-977A-A9FFA2732B1D}" type="slidenum">
              <a:rPr lang="en-US" smtClean="0"/>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14"/>
          </p:nvPr>
        </p:nvSpPr>
        <p:spPr>
          <a:xfrm>
            <a:off x="5102352" y="1380743"/>
            <a:ext cx="3730752" cy="384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5C5845-544F-42C2-9E70-698D2DACADBF}" type="datetime1">
              <a:rPr lang="en-US" smtClean="0"/>
              <a:t>7/1/2020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685A77-C0CC-41DD-977A-A9FFA2732B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A68B9E6-C1EF-4D49-AB1E-2CA6FC2D620E}" type="datetime1">
              <a:rPr lang="en-US" smtClean="0"/>
              <a:t>7/1/2020</a:t>
            </a:fld>
            <a:endParaRPr lang="en-US"/>
          </a:p>
        </p:txBody>
      </p:sp>
      <p:sp>
        <p:nvSpPr>
          <p:cNvPr id="6" name="Slide Number Placeholder 5"/>
          <p:cNvSpPr>
            <a:spLocks noGrp="1"/>
          </p:cNvSpPr>
          <p:nvPr>
            <p:ph type="sldNum" sz="quarter" idx="11"/>
          </p:nvPr>
        </p:nvSpPr>
        <p:spPr/>
        <p:txBody>
          <a:bodyPr/>
          <a:lstStyle/>
          <a:p>
            <a:fld id="{7F685A77-C0CC-41DD-977A-A9FFA2732B1D}"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8"/>
          <p:cNvSpPr>
            <a:spLocks noGrp="1"/>
          </p:cNvSpPr>
          <p:nvPr>
            <p:ph type="dt" sz="half" idx="14"/>
          </p:nvPr>
        </p:nvSpPr>
        <p:spPr/>
        <p:txBody>
          <a:bodyPr/>
          <a:lstStyle/>
          <a:p>
            <a:fld id="{F6598BDC-291B-4A0B-AA54-DC556805BD9E}" type="datetime1">
              <a:rPr lang="en-US" smtClean="0"/>
              <a:t>7/1/2020</a:t>
            </a:fld>
            <a:endParaRPr lang="en-US"/>
          </a:p>
        </p:txBody>
      </p:sp>
      <p:sp>
        <p:nvSpPr>
          <p:cNvPr id="10" name="Slide Number Placeholder 9"/>
          <p:cNvSpPr>
            <a:spLocks noGrp="1"/>
          </p:cNvSpPr>
          <p:nvPr>
            <p:ph type="sldNum" sz="quarter" idx="15"/>
          </p:nvPr>
        </p:nvSpPr>
        <p:spPr/>
        <p:txBody>
          <a:bodyPr/>
          <a:lstStyle/>
          <a:p>
            <a:fld id="{7F685A77-C0CC-41DD-977A-A9FFA2732B1D}"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EC61CA-BA3D-42E5-A61B-146ABFEDC7B5}" type="datetime1">
              <a:rPr lang="en-US" smtClean="0"/>
              <a:t>7/1/2020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685A77-C0CC-41DD-977A-A9FFA2732B1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7F685A77-C0CC-41DD-977A-A9FFA2732B1D}" type="slidenum">
              <a:rPr lang="en-US" smtClean="0"/>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1EE24767-4CE0-4138-AA33-CDD486B3BD1A}" type="datetime1">
              <a:rPr lang="en-US" smtClean="0"/>
              <a:t>7/1/2020</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hf hdr="0" ftr="0" dt="0"/>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52.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65.png"/></Relationships>
</file>

<file path=ppt/slides/_rels/slide5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xml"/><Relationship Id="rId4" Type="http://schemas.openxmlformats.org/officeDocument/2006/relationships/image" Target="../media/image86.png"/></Relationships>
</file>

<file path=ppt/slides/_rels/slide7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7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95.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9E0F015B-AFD0-4D37-B8D6-7B205EAFBDA0}"/>
              </a:ext>
            </a:extLst>
          </p:cNvPr>
          <p:cNvSpPr>
            <a:spLocks noGrp="1"/>
          </p:cNvSpPr>
          <p:nvPr>
            <p:ph type="ctrTitle"/>
          </p:nvPr>
        </p:nvSpPr>
        <p:spPr>
          <a:xfrm>
            <a:off x="2133600" y="629972"/>
            <a:ext cx="5562600" cy="762000"/>
          </a:xfrm>
        </p:spPr>
        <p:txBody>
          <a:bodyPr>
            <a:normAutofit/>
          </a:bodyPr>
          <a:lstStyle/>
          <a:p>
            <a:pPr algn="ctr"/>
            <a:r>
              <a:rPr lang="en-GB" sz="4400" b="1" dirty="0">
                <a:solidFill>
                  <a:schemeClr val="bg2">
                    <a:lumMod val="10000"/>
                  </a:schemeClr>
                </a:solidFill>
                <a:latin typeface="Times New Roman" panose="02020603050405020304" pitchFamily="18" charset="0"/>
                <a:cs typeface="Times New Roman" panose="02020603050405020304" pitchFamily="18" charset="0"/>
              </a:rPr>
              <a:t>Graduation Project 2</a:t>
            </a:r>
          </a:p>
        </p:txBody>
      </p:sp>
      <p:sp>
        <p:nvSpPr>
          <p:cNvPr id="6" name="Title 1">
            <a:extLst>
              <a:ext uri="{FF2B5EF4-FFF2-40B4-BE49-F238E27FC236}">
                <a16:creationId xmlns:a16="http://schemas.microsoft.com/office/drawing/2014/main" id="{BE4F3BBD-D491-44F0-ABE1-C8188D2F8A3B}"/>
              </a:ext>
            </a:extLst>
          </p:cNvPr>
          <p:cNvSpPr txBox="1">
            <a:spLocks/>
          </p:cNvSpPr>
          <p:nvPr/>
        </p:nvSpPr>
        <p:spPr>
          <a:xfrm>
            <a:off x="2209800" y="1219200"/>
            <a:ext cx="5486401" cy="1244744"/>
          </a:xfrm>
          <a:prstGeom prst="rect">
            <a:avLst/>
          </a:prstGeom>
          <a:effectLst/>
        </p:spPr>
        <p:txBody>
          <a:bodyPr vert="horz" lIns="91440" tIns="45720" rIns="91440" bIns="45720" rtlCol="0" anchor="b">
            <a:normAutofit/>
          </a:bodyPr>
          <a:lstStyle>
            <a:lvl1pPr algn="r" defTabSz="457200" rtl="0" eaLnBrk="1" latinLnBrk="0" hangingPunct="1">
              <a:spcBef>
                <a:spcPct val="0"/>
              </a:spcBef>
              <a:buNone/>
              <a:defRPr sz="6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sz="2800" b="1" dirty="0">
                <a:latin typeface="Times New Roman" panose="02020603050405020304" pitchFamily="18" charset="0"/>
                <a:cs typeface="Times New Roman" panose="02020603050405020304" pitchFamily="18" charset="0"/>
              </a:rPr>
              <a:t>Integrated Redesign of an                 Olympic building </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9994" y="2463943"/>
            <a:ext cx="1878013" cy="188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334001" y="4371819"/>
            <a:ext cx="3810000" cy="1200329"/>
          </a:xfrm>
          <a:prstGeom prst="rect">
            <a:avLst/>
          </a:prstGeom>
        </p:spPr>
        <p:txBody>
          <a:bodyPr wrap="square">
            <a:spAutoFit/>
          </a:bodyPr>
          <a:lstStyle/>
          <a:p>
            <a:pPr algn="ctr" defTabSz="457200"/>
            <a:r>
              <a:rPr lang="en-US" b="1" dirty="0">
                <a:solidFill>
                  <a:prstClr val="black"/>
                </a:solidFill>
                <a:latin typeface="Times New Roman" panose="02020603050405020304" pitchFamily="18" charset="0"/>
                <a:cs typeface="Times New Roman" panose="02020603050405020304" pitchFamily="18" charset="0"/>
              </a:rPr>
              <a:t>An-</a:t>
            </a:r>
            <a:r>
              <a:rPr lang="en-US" b="1" dirty="0" err="1">
                <a:solidFill>
                  <a:prstClr val="black"/>
                </a:solidFill>
                <a:latin typeface="Times New Roman" panose="02020603050405020304" pitchFamily="18" charset="0"/>
                <a:cs typeface="Times New Roman" panose="02020603050405020304" pitchFamily="18" charset="0"/>
              </a:rPr>
              <a:t>Najah</a:t>
            </a:r>
            <a:r>
              <a:rPr lang="en-US" b="1" dirty="0">
                <a:solidFill>
                  <a:prstClr val="black"/>
                </a:solidFill>
                <a:latin typeface="Times New Roman" panose="02020603050405020304" pitchFamily="18" charset="0"/>
                <a:cs typeface="Times New Roman" panose="02020603050405020304" pitchFamily="18" charset="0"/>
              </a:rPr>
              <a:t> National University</a:t>
            </a:r>
          </a:p>
          <a:p>
            <a:pPr defTabSz="457200"/>
            <a:endParaRPr lang="en-US" b="1" dirty="0">
              <a:solidFill>
                <a:prstClr val="black"/>
              </a:solidFill>
              <a:latin typeface="Times New Roman" panose="02020603050405020304" pitchFamily="18" charset="0"/>
              <a:cs typeface="Times New Roman" panose="02020603050405020304" pitchFamily="18" charset="0"/>
            </a:endParaRPr>
          </a:p>
          <a:p>
            <a:pPr algn="ctr" defTabSz="457200"/>
            <a:r>
              <a:rPr lang="en-US" b="1" dirty="0">
                <a:solidFill>
                  <a:prstClr val="black"/>
                </a:solidFill>
                <a:latin typeface="Times New Roman" panose="02020603050405020304" pitchFamily="18" charset="0"/>
                <a:cs typeface="Times New Roman" panose="02020603050405020304" pitchFamily="18" charset="0"/>
              </a:rPr>
              <a:t>Faculty of Engineering</a:t>
            </a:r>
          </a:p>
          <a:p>
            <a:pPr algn="ctr" defTabSz="457200"/>
            <a:r>
              <a:rPr lang="en-US" b="1" dirty="0">
                <a:solidFill>
                  <a:prstClr val="black"/>
                </a:solidFill>
                <a:latin typeface="Times New Roman" panose="02020603050405020304" pitchFamily="18" charset="0"/>
                <a:cs typeface="Times New Roman" panose="02020603050405020304" pitchFamily="18" charset="0"/>
              </a:rPr>
              <a:t>Building Engineering Department</a:t>
            </a:r>
          </a:p>
        </p:txBody>
      </p:sp>
      <p:sp>
        <p:nvSpPr>
          <p:cNvPr id="9" name="TextBox 8">
            <a:extLst>
              <a:ext uri="{FF2B5EF4-FFF2-40B4-BE49-F238E27FC236}">
                <a16:creationId xmlns:a16="http://schemas.microsoft.com/office/drawing/2014/main" id="{16218ADD-F52B-4285-850F-2AB64C4E7C32}"/>
              </a:ext>
            </a:extLst>
          </p:cNvPr>
          <p:cNvSpPr txBox="1"/>
          <p:nvPr/>
        </p:nvSpPr>
        <p:spPr>
          <a:xfrm>
            <a:off x="1219200" y="2622837"/>
            <a:ext cx="2826068" cy="2677656"/>
          </a:xfrm>
          <a:prstGeom prst="rect">
            <a:avLst/>
          </a:prstGeom>
          <a:noFill/>
        </p:spPr>
        <p:txBody>
          <a:bodyPr wrap="square" rtlCol="0">
            <a:spAutoFit/>
          </a:bodyPr>
          <a:lstStyle/>
          <a:p>
            <a:pPr>
              <a:lnSpc>
                <a:spcPct val="150000"/>
              </a:lnSpc>
            </a:pPr>
            <a:r>
              <a:rPr lang="en-GB" sz="2400" b="1" dirty="0">
                <a:solidFill>
                  <a:schemeClr val="bg2">
                    <a:lumMod val="10000"/>
                  </a:schemeClr>
                </a:solidFill>
                <a:latin typeface="Times New Roman" panose="02020603050405020304" pitchFamily="18" charset="0"/>
                <a:cs typeface="Times New Roman" panose="02020603050405020304" pitchFamily="18" charset="0"/>
              </a:rPr>
              <a:t>Prepared by :</a:t>
            </a:r>
            <a:br>
              <a:rPr lang="en-GB" sz="2400" b="1" dirty="0">
                <a:solidFill>
                  <a:schemeClr val="bg2">
                    <a:lumMod val="10000"/>
                  </a:schemeClr>
                </a:solidFill>
                <a:latin typeface="Times New Roman" panose="02020603050405020304" pitchFamily="18" charset="0"/>
                <a:cs typeface="Times New Roman" panose="02020603050405020304" pitchFamily="18" charset="0"/>
              </a:rPr>
            </a:br>
            <a:r>
              <a:rPr lang="en-GB" sz="2400" dirty="0">
                <a:latin typeface="Times New Roman" panose="02020603050405020304" pitchFamily="18" charset="0"/>
                <a:cs typeface="Times New Roman" panose="02020603050405020304" pitchFamily="18" charset="0"/>
              </a:rPr>
              <a:t>Hamsa Rajab   Seham Mahajna</a:t>
            </a:r>
          </a:p>
          <a:p>
            <a:pPr>
              <a:lnSpc>
                <a:spcPct val="150000"/>
              </a:lnSpc>
            </a:pPr>
            <a:r>
              <a:rPr lang="en-GB" sz="2400" dirty="0">
                <a:latin typeface="Times New Roman" panose="02020603050405020304" pitchFamily="18" charset="0"/>
                <a:cs typeface="Times New Roman" panose="02020603050405020304" pitchFamily="18" charset="0"/>
              </a:rPr>
              <a:t>Farah Ibrahim</a:t>
            </a:r>
          </a:p>
          <a:p>
            <a:endParaRPr lang="en-GB" sz="24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6FBBE4C1-DC3C-40FF-A124-3A81888CF4C0}"/>
              </a:ext>
            </a:extLst>
          </p:cNvPr>
          <p:cNvSpPr txBox="1"/>
          <p:nvPr/>
        </p:nvSpPr>
        <p:spPr>
          <a:xfrm>
            <a:off x="1097160" y="5162295"/>
            <a:ext cx="2948108" cy="1200329"/>
          </a:xfrm>
          <a:prstGeom prst="rect">
            <a:avLst/>
          </a:prstGeom>
          <a:noFill/>
        </p:spPr>
        <p:txBody>
          <a:bodyPr wrap="square" rtlCol="0">
            <a:spAutoFit/>
          </a:bodyPr>
          <a:lstStyle/>
          <a:p>
            <a:pPr defTabSz="457200"/>
            <a:r>
              <a:rPr lang="en-GB" sz="2400" b="1" dirty="0">
                <a:solidFill>
                  <a:prstClr val="black"/>
                </a:solidFill>
                <a:latin typeface="Times New Roman" panose="02020603050405020304" pitchFamily="18" charset="0"/>
                <a:cs typeface="Times New Roman" panose="02020603050405020304" pitchFamily="18" charset="0"/>
              </a:rPr>
              <a:t>Supervisor</a:t>
            </a:r>
            <a:r>
              <a:rPr lang="en-GB" b="1" dirty="0">
                <a:solidFill>
                  <a:prstClr val="black"/>
                </a:solidFill>
                <a:latin typeface="Corbel"/>
              </a:rPr>
              <a:t>  :-</a:t>
            </a:r>
          </a:p>
          <a:p>
            <a:pPr defTabSz="457200"/>
            <a:r>
              <a:rPr lang="en-GB" sz="2400" dirty="0" err="1">
                <a:latin typeface="Times New Roman" panose="02020603050405020304" pitchFamily="18" charset="0"/>
                <a:cs typeface="Times New Roman" panose="02020603050405020304" pitchFamily="18" charset="0"/>
              </a:rPr>
              <a:t>Dr.</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Mutasim</a:t>
            </a:r>
            <a:r>
              <a:rPr lang="en-GB" sz="2400" dirty="0">
                <a:latin typeface="Times New Roman" panose="02020603050405020304" pitchFamily="18" charset="0"/>
                <a:cs typeface="Times New Roman" panose="02020603050405020304" pitchFamily="18" charset="0"/>
              </a:rPr>
              <a:t> Baba</a:t>
            </a:r>
          </a:p>
          <a:p>
            <a:pPr defTabSz="457200"/>
            <a:endParaRPr lang="en-GB" sz="2400" dirty="0">
              <a:solidFill>
                <a:prstClr val="black"/>
              </a:solidFill>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7F685A77-C0CC-41DD-977A-A9FFA2732B1D}" type="slidenum">
              <a:rPr lang="en-US" sz="2400" smtClean="0"/>
              <a:t>1</a:t>
            </a:fld>
            <a:endParaRPr lang="en-US" sz="2400" dirty="0"/>
          </a:p>
        </p:txBody>
      </p:sp>
    </p:spTree>
    <p:extLst>
      <p:ext uri="{BB962C8B-B14F-4D97-AF65-F5344CB8AC3E}">
        <p14:creationId xmlns:p14="http://schemas.microsoft.com/office/powerpoint/2010/main" val="315785847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12AF873-E3C9-4FFC-B715-089D9D8F2444}"/>
              </a:ext>
            </a:extLst>
          </p:cNvPr>
          <p:cNvSpPr>
            <a:spLocks noGrp="1"/>
          </p:cNvSpPr>
          <p:nvPr>
            <p:ph type="title"/>
          </p:nvPr>
        </p:nvSpPr>
        <p:spPr>
          <a:xfrm>
            <a:off x="1222342" y="457200"/>
            <a:ext cx="7239000" cy="1143000"/>
          </a:xfrm>
        </p:spPr>
        <p:txBody>
          <a:bodyPr/>
          <a:lstStyle/>
          <a:p>
            <a:r>
              <a:rPr lang="en-US" dirty="0">
                <a:solidFill>
                  <a:schemeClr val="tx1"/>
                </a:solidFill>
                <a:effectLst/>
              </a:rPr>
              <a:t>Third floor</a:t>
            </a:r>
            <a:endParaRPr lang="en-US" dirty="0"/>
          </a:p>
        </p:txBody>
      </p:sp>
      <p:pic>
        <p:nvPicPr>
          <p:cNvPr id="5" name="عنصر نائب للمحتوى 4">
            <a:extLst>
              <a:ext uri="{FF2B5EF4-FFF2-40B4-BE49-F238E27FC236}">
                <a16:creationId xmlns:a16="http://schemas.microsoft.com/office/drawing/2014/main" id="{CA3D772A-AF79-4321-9C22-1928E3289E26}"/>
              </a:ext>
            </a:extLst>
          </p:cNvPr>
          <p:cNvPicPr>
            <a:picLocks noGrp="1" noChangeAspect="1"/>
          </p:cNvPicPr>
          <p:nvPr>
            <p:ph idx="1"/>
          </p:nvPr>
        </p:nvPicPr>
        <p:blipFill>
          <a:blip r:embed="rId2"/>
          <a:stretch>
            <a:fillRect/>
          </a:stretch>
        </p:blipFill>
        <p:spPr>
          <a:xfrm>
            <a:off x="1222342" y="1828800"/>
            <a:ext cx="7239000" cy="4419600"/>
          </a:xfrm>
          <a:prstGeom prst="rect">
            <a:avLst/>
          </a:prstGeom>
        </p:spPr>
      </p:pic>
      <p:sp>
        <p:nvSpPr>
          <p:cNvPr id="4" name="عنصر نائب لرقم الشريحة 3">
            <a:extLst>
              <a:ext uri="{FF2B5EF4-FFF2-40B4-BE49-F238E27FC236}">
                <a16:creationId xmlns:a16="http://schemas.microsoft.com/office/drawing/2014/main" id="{55892D7E-F52D-4491-AFFF-23FD03729BB0}"/>
              </a:ext>
            </a:extLst>
          </p:cNvPr>
          <p:cNvSpPr>
            <a:spLocks noGrp="1"/>
          </p:cNvSpPr>
          <p:nvPr>
            <p:ph type="sldNum" sz="quarter" idx="11"/>
          </p:nvPr>
        </p:nvSpPr>
        <p:spPr/>
        <p:txBody>
          <a:bodyPr/>
          <a:lstStyle/>
          <a:p>
            <a:fld id="{7F685A77-C0CC-41DD-977A-A9FFA2732B1D}" type="slidenum">
              <a:rPr lang="en-US" sz="2400" smtClean="0"/>
              <a:t>10</a:t>
            </a:fld>
            <a:endParaRPr lang="en-US" dirty="0"/>
          </a:p>
        </p:txBody>
      </p:sp>
    </p:spTree>
    <p:extLst>
      <p:ext uri="{BB962C8B-B14F-4D97-AF65-F5344CB8AC3E}">
        <p14:creationId xmlns:p14="http://schemas.microsoft.com/office/powerpoint/2010/main" val="1364397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B9766AC-1E2B-42A3-A8C3-D0A022675EA7}"/>
              </a:ext>
            </a:extLst>
          </p:cNvPr>
          <p:cNvSpPr>
            <a:spLocks noGrp="1"/>
          </p:cNvSpPr>
          <p:nvPr>
            <p:ph type="title"/>
          </p:nvPr>
        </p:nvSpPr>
        <p:spPr>
          <a:xfrm>
            <a:off x="1250623" y="126771"/>
            <a:ext cx="7239000" cy="1143000"/>
          </a:xfrm>
        </p:spPr>
        <p:txBody>
          <a:bodyPr/>
          <a:lstStyle/>
          <a:p>
            <a:r>
              <a:rPr lang="en-US" dirty="0">
                <a:solidFill>
                  <a:schemeClr val="tx1"/>
                </a:solidFill>
                <a:effectLst/>
              </a:rPr>
              <a:t>South elevation</a:t>
            </a:r>
            <a:endParaRPr lang="en-US" dirty="0"/>
          </a:p>
        </p:txBody>
      </p:sp>
      <p:pic>
        <p:nvPicPr>
          <p:cNvPr id="5" name="عنصر نائب للمحتوى 4">
            <a:extLst>
              <a:ext uri="{FF2B5EF4-FFF2-40B4-BE49-F238E27FC236}">
                <a16:creationId xmlns:a16="http://schemas.microsoft.com/office/drawing/2014/main" id="{0CB5AB97-A439-4725-9928-292059572815}"/>
              </a:ext>
            </a:extLst>
          </p:cNvPr>
          <p:cNvPicPr>
            <a:picLocks noGrp="1" noChangeAspect="1"/>
          </p:cNvPicPr>
          <p:nvPr>
            <p:ph idx="1"/>
          </p:nvPr>
        </p:nvPicPr>
        <p:blipFill>
          <a:blip r:embed="rId2"/>
          <a:stretch>
            <a:fillRect/>
          </a:stretch>
        </p:blipFill>
        <p:spPr>
          <a:xfrm>
            <a:off x="1250623" y="1739900"/>
            <a:ext cx="7238999" cy="4419600"/>
          </a:xfrm>
          <a:prstGeom prst="rect">
            <a:avLst/>
          </a:prstGeom>
        </p:spPr>
      </p:pic>
      <p:sp>
        <p:nvSpPr>
          <p:cNvPr id="4" name="عنصر نائب لرقم الشريحة 3">
            <a:extLst>
              <a:ext uri="{FF2B5EF4-FFF2-40B4-BE49-F238E27FC236}">
                <a16:creationId xmlns:a16="http://schemas.microsoft.com/office/drawing/2014/main" id="{A0C7AF44-FA9A-4C17-A712-D67B5C4FB1C6}"/>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11</a:t>
            </a:fld>
            <a:endParaRPr lang="en-US" sz="2400" dirty="0"/>
          </a:p>
        </p:txBody>
      </p:sp>
    </p:spTree>
    <p:extLst>
      <p:ext uri="{BB962C8B-B14F-4D97-AF65-F5344CB8AC3E}">
        <p14:creationId xmlns:p14="http://schemas.microsoft.com/office/powerpoint/2010/main" val="3129376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D5EE4D4-A74F-4F54-BF20-58D2BC298CBB}"/>
              </a:ext>
            </a:extLst>
          </p:cNvPr>
          <p:cNvSpPr>
            <a:spLocks noGrp="1"/>
          </p:cNvSpPr>
          <p:nvPr>
            <p:ph type="title"/>
          </p:nvPr>
        </p:nvSpPr>
        <p:spPr>
          <a:xfrm>
            <a:off x="1219200" y="381000"/>
            <a:ext cx="7239000" cy="1143000"/>
          </a:xfrm>
        </p:spPr>
        <p:txBody>
          <a:bodyPr/>
          <a:lstStyle/>
          <a:p>
            <a:r>
              <a:rPr lang="en-US" dirty="0">
                <a:solidFill>
                  <a:schemeClr val="tx1"/>
                </a:solidFill>
                <a:effectLst/>
              </a:rPr>
              <a:t>North elevation</a:t>
            </a:r>
            <a:endParaRPr lang="en-US" dirty="0"/>
          </a:p>
        </p:txBody>
      </p:sp>
      <p:pic>
        <p:nvPicPr>
          <p:cNvPr id="6" name="عنصر نائب للمحتوى 5">
            <a:extLst>
              <a:ext uri="{FF2B5EF4-FFF2-40B4-BE49-F238E27FC236}">
                <a16:creationId xmlns:a16="http://schemas.microsoft.com/office/drawing/2014/main" id="{AD4873F9-8BA2-4191-8E0A-91019240AADC}"/>
              </a:ext>
            </a:extLst>
          </p:cNvPr>
          <p:cNvPicPr>
            <a:picLocks noGrp="1" noChangeAspect="1"/>
          </p:cNvPicPr>
          <p:nvPr>
            <p:ph idx="1"/>
          </p:nvPr>
        </p:nvPicPr>
        <p:blipFill>
          <a:blip r:embed="rId2"/>
          <a:stretch>
            <a:fillRect/>
          </a:stretch>
        </p:blipFill>
        <p:spPr>
          <a:xfrm>
            <a:off x="1219200" y="1828800"/>
            <a:ext cx="7239000" cy="4419600"/>
          </a:xfrm>
          <a:prstGeom prst="rect">
            <a:avLst/>
          </a:prstGeom>
        </p:spPr>
      </p:pic>
      <p:sp>
        <p:nvSpPr>
          <p:cNvPr id="4" name="عنصر نائب لرقم الشريحة 3">
            <a:extLst>
              <a:ext uri="{FF2B5EF4-FFF2-40B4-BE49-F238E27FC236}">
                <a16:creationId xmlns:a16="http://schemas.microsoft.com/office/drawing/2014/main" id="{DB49447A-7F64-40A0-BE9D-8414FE5B5A38}"/>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12</a:t>
            </a:fld>
            <a:endParaRPr lang="en-US" sz="2400" dirty="0"/>
          </a:p>
        </p:txBody>
      </p:sp>
    </p:spTree>
    <p:extLst>
      <p:ext uri="{BB962C8B-B14F-4D97-AF65-F5344CB8AC3E}">
        <p14:creationId xmlns:p14="http://schemas.microsoft.com/office/powerpoint/2010/main" val="4280252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E2321F1-0757-4272-9CE8-C3A07977DAC5}"/>
              </a:ext>
            </a:extLst>
          </p:cNvPr>
          <p:cNvSpPr>
            <a:spLocks noGrp="1"/>
          </p:cNvSpPr>
          <p:nvPr>
            <p:ph type="title"/>
          </p:nvPr>
        </p:nvSpPr>
        <p:spPr>
          <a:xfrm>
            <a:off x="1231769" y="533400"/>
            <a:ext cx="7239000" cy="1143000"/>
          </a:xfrm>
        </p:spPr>
        <p:txBody>
          <a:bodyPr/>
          <a:lstStyle/>
          <a:p>
            <a:r>
              <a:rPr lang="en-US" dirty="0">
                <a:solidFill>
                  <a:schemeClr val="tx1"/>
                </a:solidFill>
                <a:effectLst/>
              </a:rPr>
              <a:t>East elevation</a:t>
            </a:r>
            <a:endParaRPr lang="en-US" dirty="0"/>
          </a:p>
        </p:txBody>
      </p:sp>
      <p:pic>
        <p:nvPicPr>
          <p:cNvPr id="5" name="عنصر نائب للمحتوى 4">
            <a:extLst>
              <a:ext uri="{FF2B5EF4-FFF2-40B4-BE49-F238E27FC236}">
                <a16:creationId xmlns:a16="http://schemas.microsoft.com/office/drawing/2014/main" id="{BBFF84DD-DC01-44B5-A82D-B46E94DF0F0D}"/>
              </a:ext>
            </a:extLst>
          </p:cNvPr>
          <p:cNvPicPr>
            <a:picLocks noGrp="1" noChangeAspect="1"/>
          </p:cNvPicPr>
          <p:nvPr>
            <p:ph idx="1"/>
          </p:nvPr>
        </p:nvPicPr>
        <p:blipFill>
          <a:blip r:embed="rId2"/>
          <a:stretch>
            <a:fillRect/>
          </a:stretch>
        </p:blipFill>
        <p:spPr>
          <a:xfrm>
            <a:off x="1231768" y="1828800"/>
            <a:ext cx="7238999" cy="4419600"/>
          </a:xfrm>
          <a:prstGeom prst="rect">
            <a:avLst/>
          </a:prstGeom>
        </p:spPr>
      </p:pic>
      <p:sp>
        <p:nvSpPr>
          <p:cNvPr id="4" name="عنصر نائب لرقم الشريحة 3">
            <a:extLst>
              <a:ext uri="{FF2B5EF4-FFF2-40B4-BE49-F238E27FC236}">
                <a16:creationId xmlns:a16="http://schemas.microsoft.com/office/drawing/2014/main" id="{6643AB9D-1339-4C2F-A944-D7A49F666442}"/>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13</a:t>
            </a:fld>
            <a:endParaRPr lang="en-US" dirty="0"/>
          </a:p>
        </p:txBody>
      </p:sp>
    </p:spTree>
    <p:extLst>
      <p:ext uri="{BB962C8B-B14F-4D97-AF65-F5344CB8AC3E}">
        <p14:creationId xmlns:p14="http://schemas.microsoft.com/office/powerpoint/2010/main" val="2710225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0B105F2-DC8C-4F69-ADBF-D3DD47D58827}"/>
              </a:ext>
            </a:extLst>
          </p:cNvPr>
          <p:cNvSpPr>
            <a:spLocks noGrp="1"/>
          </p:cNvSpPr>
          <p:nvPr>
            <p:ph type="title"/>
          </p:nvPr>
        </p:nvSpPr>
        <p:spPr>
          <a:xfrm>
            <a:off x="1203489" y="228600"/>
            <a:ext cx="7239000" cy="1143000"/>
          </a:xfrm>
        </p:spPr>
        <p:txBody>
          <a:bodyPr/>
          <a:lstStyle/>
          <a:p>
            <a:r>
              <a:rPr lang="en-US" dirty="0">
                <a:solidFill>
                  <a:schemeClr val="tx1"/>
                </a:solidFill>
                <a:effectLst/>
              </a:rPr>
              <a:t>West elevation</a:t>
            </a:r>
            <a:endParaRPr lang="en-US" dirty="0"/>
          </a:p>
        </p:txBody>
      </p:sp>
      <p:pic>
        <p:nvPicPr>
          <p:cNvPr id="5" name="عنصر نائب للمحتوى 4">
            <a:extLst>
              <a:ext uri="{FF2B5EF4-FFF2-40B4-BE49-F238E27FC236}">
                <a16:creationId xmlns:a16="http://schemas.microsoft.com/office/drawing/2014/main" id="{718E9C53-2437-4947-B05F-FC64613572A4}"/>
              </a:ext>
            </a:extLst>
          </p:cNvPr>
          <p:cNvPicPr>
            <a:picLocks noGrp="1" noChangeAspect="1"/>
          </p:cNvPicPr>
          <p:nvPr>
            <p:ph idx="1"/>
          </p:nvPr>
        </p:nvPicPr>
        <p:blipFill>
          <a:blip r:embed="rId2"/>
          <a:stretch>
            <a:fillRect/>
          </a:stretch>
        </p:blipFill>
        <p:spPr>
          <a:xfrm>
            <a:off x="1203488" y="1701800"/>
            <a:ext cx="7238999" cy="4419600"/>
          </a:xfrm>
          <a:prstGeom prst="rect">
            <a:avLst/>
          </a:prstGeom>
        </p:spPr>
      </p:pic>
      <p:sp>
        <p:nvSpPr>
          <p:cNvPr id="4" name="عنصر نائب لرقم الشريحة 3">
            <a:extLst>
              <a:ext uri="{FF2B5EF4-FFF2-40B4-BE49-F238E27FC236}">
                <a16:creationId xmlns:a16="http://schemas.microsoft.com/office/drawing/2014/main" id="{7B6C953E-D417-4A61-BB82-72D81AE762DB}"/>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14</a:t>
            </a:fld>
            <a:endParaRPr lang="en-US" dirty="0"/>
          </a:p>
        </p:txBody>
      </p:sp>
    </p:spTree>
    <p:extLst>
      <p:ext uri="{BB962C8B-B14F-4D97-AF65-F5344CB8AC3E}">
        <p14:creationId xmlns:p14="http://schemas.microsoft.com/office/powerpoint/2010/main" val="3200501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3E90568-3382-4513-86D3-BF47DC9B79D9}"/>
              </a:ext>
            </a:extLst>
          </p:cNvPr>
          <p:cNvSpPr>
            <a:spLocks noGrp="1"/>
          </p:cNvSpPr>
          <p:nvPr>
            <p:ph type="title"/>
          </p:nvPr>
        </p:nvSpPr>
        <p:spPr>
          <a:xfrm>
            <a:off x="1222342" y="457200"/>
            <a:ext cx="7239000" cy="1143000"/>
          </a:xfrm>
        </p:spPr>
        <p:txBody>
          <a:bodyPr/>
          <a:lstStyle/>
          <a:p>
            <a:r>
              <a:rPr lang="en-US" dirty="0">
                <a:solidFill>
                  <a:schemeClr val="tx1"/>
                </a:solidFill>
                <a:effectLst/>
              </a:rPr>
              <a:t>Sections </a:t>
            </a:r>
            <a:endParaRPr lang="en-US" dirty="0"/>
          </a:p>
        </p:txBody>
      </p:sp>
      <p:sp>
        <p:nvSpPr>
          <p:cNvPr id="4" name="عنصر نائب لرقم الشريحة 3">
            <a:extLst>
              <a:ext uri="{FF2B5EF4-FFF2-40B4-BE49-F238E27FC236}">
                <a16:creationId xmlns:a16="http://schemas.microsoft.com/office/drawing/2014/main" id="{2941E586-D7A1-4B2F-A785-1E2CF0739054}"/>
              </a:ext>
            </a:extLst>
          </p:cNvPr>
          <p:cNvSpPr>
            <a:spLocks noGrp="1"/>
          </p:cNvSpPr>
          <p:nvPr>
            <p:ph type="sldNum" sz="quarter" idx="11"/>
          </p:nvPr>
        </p:nvSpPr>
        <p:spPr/>
        <p:txBody>
          <a:bodyPr/>
          <a:lstStyle/>
          <a:p>
            <a:fld id="{7F685A77-C0CC-41DD-977A-A9FFA2732B1D}" type="slidenum">
              <a:rPr lang="en-US" smtClean="0"/>
              <a:t>15</a:t>
            </a:fld>
            <a:endParaRPr lang="en-US"/>
          </a:p>
        </p:txBody>
      </p:sp>
      <p:pic>
        <p:nvPicPr>
          <p:cNvPr id="7" name="عنصر نائب للمحتوى 6">
            <a:extLst>
              <a:ext uri="{FF2B5EF4-FFF2-40B4-BE49-F238E27FC236}">
                <a16:creationId xmlns:a16="http://schemas.microsoft.com/office/drawing/2014/main" id="{7DBF8A1B-C56C-47F2-AAD0-AAC53DC19169}"/>
              </a:ext>
            </a:extLst>
          </p:cNvPr>
          <p:cNvPicPr>
            <a:picLocks noGrp="1" noChangeAspect="1"/>
          </p:cNvPicPr>
          <p:nvPr>
            <p:ph idx="1"/>
          </p:nvPr>
        </p:nvPicPr>
        <p:blipFill>
          <a:blip r:embed="rId2"/>
          <a:stretch>
            <a:fillRect/>
          </a:stretch>
        </p:blipFill>
        <p:spPr>
          <a:xfrm>
            <a:off x="457200" y="1600200"/>
            <a:ext cx="4114800" cy="5038953"/>
          </a:xfrm>
          <a:prstGeom prst="rect">
            <a:avLst/>
          </a:prstGeom>
        </p:spPr>
      </p:pic>
      <p:pic>
        <p:nvPicPr>
          <p:cNvPr id="8" name="صورة 7">
            <a:extLst>
              <a:ext uri="{FF2B5EF4-FFF2-40B4-BE49-F238E27FC236}">
                <a16:creationId xmlns:a16="http://schemas.microsoft.com/office/drawing/2014/main" id="{B59942E9-5A9C-467C-8C0B-A625996C94BC}"/>
              </a:ext>
            </a:extLst>
          </p:cNvPr>
          <p:cNvPicPr>
            <a:picLocks noChangeAspect="1"/>
          </p:cNvPicPr>
          <p:nvPr/>
        </p:nvPicPr>
        <p:blipFill>
          <a:blip r:embed="rId3"/>
          <a:stretch>
            <a:fillRect/>
          </a:stretch>
        </p:blipFill>
        <p:spPr>
          <a:xfrm>
            <a:off x="4872148" y="1600200"/>
            <a:ext cx="4046927" cy="5038953"/>
          </a:xfrm>
          <a:prstGeom prst="rect">
            <a:avLst/>
          </a:prstGeom>
        </p:spPr>
      </p:pic>
    </p:spTree>
    <p:extLst>
      <p:ext uri="{BB962C8B-B14F-4D97-AF65-F5344CB8AC3E}">
        <p14:creationId xmlns:p14="http://schemas.microsoft.com/office/powerpoint/2010/main" val="2743779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1143000"/>
          </a:xfrm>
        </p:spPr>
        <p:txBody>
          <a:bodyPr/>
          <a:lstStyle/>
          <a:p>
            <a:r>
              <a:rPr lang="en-US" dirty="0">
                <a:solidFill>
                  <a:schemeClr val="tx1"/>
                </a:solidFill>
                <a:effectLst/>
              </a:rPr>
              <a:t>3D view</a:t>
            </a:r>
            <a:endParaRPr lang="en-US" dirty="0"/>
          </a:p>
        </p:txBody>
      </p:sp>
      <p:pic>
        <p:nvPicPr>
          <p:cNvPr id="2" name="عنصر نائب للمحتوى 1">
            <a:extLst>
              <a:ext uri="{FF2B5EF4-FFF2-40B4-BE49-F238E27FC236}">
                <a16:creationId xmlns:a16="http://schemas.microsoft.com/office/drawing/2014/main" id="{0BCB1907-AAE6-4041-B06A-B5B563B6D0FC}"/>
              </a:ext>
            </a:extLst>
          </p:cNvPr>
          <p:cNvPicPr>
            <a:picLocks noGrp="1" noChangeAspect="1"/>
          </p:cNvPicPr>
          <p:nvPr>
            <p:ph idx="1"/>
          </p:nvPr>
        </p:nvPicPr>
        <p:blipFill>
          <a:blip r:embed="rId2"/>
          <a:stretch>
            <a:fillRect/>
          </a:stretch>
        </p:blipFill>
        <p:spPr>
          <a:xfrm>
            <a:off x="762001" y="1250444"/>
            <a:ext cx="7691150" cy="4693156"/>
          </a:xfrm>
          <a:prstGeom prst="rect">
            <a:avLst/>
          </a:prstGeom>
        </p:spPr>
      </p:pic>
      <p:sp>
        <p:nvSpPr>
          <p:cNvPr id="4" name="Slide Number Placeholder 3"/>
          <p:cNvSpPr>
            <a:spLocks noGrp="1"/>
          </p:cNvSpPr>
          <p:nvPr>
            <p:ph type="sldNum" sz="quarter" idx="11"/>
          </p:nvPr>
        </p:nvSpPr>
        <p:spPr>
          <a:xfrm>
            <a:off x="8686800" y="5740400"/>
            <a:ext cx="685800" cy="365125"/>
          </a:xfrm>
        </p:spPr>
        <p:txBody>
          <a:bodyPr/>
          <a:lstStyle/>
          <a:p>
            <a:fld id="{7F685A77-C0CC-41DD-977A-A9FFA2732B1D}" type="slidenum">
              <a:rPr lang="en-US" sz="2400" smtClean="0"/>
              <a:t>16</a:t>
            </a:fld>
            <a:endParaRPr lang="en-US" sz="2400" dirty="0"/>
          </a:p>
        </p:txBody>
      </p:sp>
    </p:spTree>
    <p:extLst>
      <p:ext uri="{BB962C8B-B14F-4D97-AF65-F5344CB8AC3E}">
        <p14:creationId xmlns:p14="http://schemas.microsoft.com/office/powerpoint/2010/main" val="1426319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D8A6F66-3F6A-49DD-80F5-1264C6D30C07}"/>
              </a:ext>
            </a:extLst>
          </p:cNvPr>
          <p:cNvSpPr>
            <a:spLocks noGrp="1"/>
          </p:cNvSpPr>
          <p:nvPr>
            <p:ph type="title"/>
          </p:nvPr>
        </p:nvSpPr>
        <p:spPr>
          <a:xfrm>
            <a:off x="1109334" y="180975"/>
            <a:ext cx="7239000" cy="1143000"/>
          </a:xfrm>
        </p:spPr>
        <p:txBody>
          <a:bodyPr/>
          <a:lstStyle/>
          <a:p>
            <a:r>
              <a:rPr lang="en-US" dirty="0">
                <a:solidFill>
                  <a:schemeClr val="tx1"/>
                </a:solidFill>
                <a:effectLst/>
              </a:rPr>
              <a:t>3D view</a:t>
            </a:r>
            <a:endParaRPr lang="en-US" dirty="0"/>
          </a:p>
        </p:txBody>
      </p:sp>
      <p:pic>
        <p:nvPicPr>
          <p:cNvPr id="5" name="عنصر نائب للمحتوى 4">
            <a:extLst>
              <a:ext uri="{FF2B5EF4-FFF2-40B4-BE49-F238E27FC236}">
                <a16:creationId xmlns:a16="http://schemas.microsoft.com/office/drawing/2014/main" id="{E79DF8F5-ACDA-4A4C-BFB6-460B6F574344}"/>
              </a:ext>
            </a:extLst>
          </p:cNvPr>
          <p:cNvPicPr>
            <a:picLocks noGrp="1" noChangeAspect="1"/>
          </p:cNvPicPr>
          <p:nvPr>
            <p:ph idx="1"/>
          </p:nvPr>
        </p:nvPicPr>
        <p:blipFill>
          <a:blip r:embed="rId2"/>
          <a:stretch>
            <a:fillRect/>
          </a:stretch>
        </p:blipFill>
        <p:spPr>
          <a:xfrm>
            <a:off x="594753" y="1447800"/>
            <a:ext cx="7863447" cy="4657725"/>
          </a:xfrm>
          <a:prstGeom prst="rect">
            <a:avLst/>
          </a:prstGeom>
        </p:spPr>
      </p:pic>
      <p:sp>
        <p:nvSpPr>
          <p:cNvPr id="4" name="عنصر نائب لرقم الشريحة 3">
            <a:extLst>
              <a:ext uri="{FF2B5EF4-FFF2-40B4-BE49-F238E27FC236}">
                <a16:creationId xmlns:a16="http://schemas.microsoft.com/office/drawing/2014/main" id="{6E27A480-9CC7-431D-8C1A-8B747277DEE7}"/>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17</a:t>
            </a:fld>
            <a:endParaRPr lang="en-US" sz="2400" dirty="0"/>
          </a:p>
        </p:txBody>
      </p:sp>
    </p:spTree>
    <p:extLst>
      <p:ext uri="{BB962C8B-B14F-4D97-AF65-F5344CB8AC3E}">
        <p14:creationId xmlns:p14="http://schemas.microsoft.com/office/powerpoint/2010/main" val="4044159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7DA9E87-BD2E-4297-83A4-BD7E5939C31F}"/>
              </a:ext>
            </a:extLst>
          </p:cNvPr>
          <p:cNvSpPr>
            <a:spLocks noGrp="1"/>
          </p:cNvSpPr>
          <p:nvPr>
            <p:ph type="title"/>
          </p:nvPr>
        </p:nvSpPr>
        <p:spPr>
          <a:xfrm>
            <a:off x="1066800" y="1447800"/>
            <a:ext cx="7239000" cy="1143000"/>
          </a:xfrm>
        </p:spPr>
        <p:txBody>
          <a:bodyPr/>
          <a:lstStyle/>
          <a:p>
            <a:r>
              <a:rPr lang="en-US" sz="6000" dirty="0">
                <a:solidFill>
                  <a:schemeClr val="tx1"/>
                </a:solidFill>
                <a:effectLst/>
              </a:rPr>
              <a:t>Environmental Design</a:t>
            </a:r>
            <a:br>
              <a:rPr lang="en-US" dirty="0">
                <a:solidFill>
                  <a:schemeClr val="tx1"/>
                </a:solidFill>
                <a:effectLst/>
              </a:rPr>
            </a:br>
            <a:endParaRPr lang="en-US" dirty="0"/>
          </a:p>
        </p:txBody>
      </p:sp>
      <p:sp>
        <p:nvSpPr>
          <p:cNvPr id="3" name="عنصر نائب للمحتوى 2">
            <a:extLst>
              <a:ext uri="{FF2B5EF4-FFF2-40B4-BE49-F238E27FC236}">
                <a16:creationId xmlns:a16="http://schemas.microsoft.com/office/drawing/2014/main" id="{BED88DB6-D94C-47C5-A578-A0C0849AAE19}"/>
              </a:ext>
            </a:extLst>
          </p:cNvPr>
          <p:cNvSpPr>
            <a:spLocks noGrp="1"/>
          </p:cNvSpPr>
          <p:nvPr>
            <p:ph idx="1"/>
          </p:nvPr>
        </p:nvSpPr>
        <p:spPr>
          <a:xfrm>
            <a:off x="1219200" y="1905000"/>
            <a:ext cx="7467600" cy="4419600"/>
          </a:xfrm>
        </p:spPr>
        <p:txBody>
          <a:bodyPr/>
          <a:lstStyle/>
          <a:p>
            <a:r>
              <a:rPr lang="en-US" dirty="0"/>
              <a:t>Thermal Design</a:t>
            </a:r>
          </a:p>
          <a:p>
            <a:r>
              <a:rPr lang="en-US" dirty="0"/>
              <a:t>Shading</a:t>
            </a:r>
          </a:p>
          <a:p>
            <a:r>
              <a:rPr lang="en-US" dirty="0"/>
              <a:t>Daylight</a:t>
            </a:r>
          </a:p>
          <a:p>
            <a:r>
              <a:rPr lang="en-US" dirty="0"/>
              <a:t>CFD</a:t>
            </a:r>
          </a:p>
          <a:p>
            <a:r>
              <a:rPr lang="en-US" dirty="0"/>
              <a:t>Acoustics</a:t>
            </a:r>
          </a:p>
          <a:p>
            <a:endParaRPr lang="en-US" dirty="0"/>
          </a:p>
        </p:txBody>
      </p:sp>
      <p:sp>
        <p:nvSpPr>
          <p:cNvPr id="4" name="عنصر نائب لرقم الشريحة 3">
            <a:extLst>
              <a:ext uri="{FF2B5EF4-FFF2-40B4-BE49-F238E27FC236}">
                <a16:creationId xmlns:a16="http://schemas.microsoft.com/office/drawing/2014/main" id="{4FF611EC-D2F5-4AF7-B434-6349A30F4EDB}"/>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18</a:t>
            </a:fld>
            <a:endParaRPr lang="en-US" dirty="0"/>
          </a:p>
        </p:txBody>
      </p:sp>
    </p:spTree>
    <p:extLst>
      <p:ext uri="{BB962C8B-B14F-4D97-AF65-F5344CB8AC3E}">
        <p14:creationId xmlns:p14="http://schemas.microsoft.com/office/powerpoint/2010/main" val="2844711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9C0B5B5-B02D-43B4-8DCF-996A143842AA}"/>
              </a:ext>
            </a:extLst>
          </p:cNvPr>
          <p:cNvSpPr>
            <a:spLocks noGrp="1"/>
          </p:cNvSpPr>
          <p:nvPr>
            <p:ph type="title"/>
          </p:nvPr>
        </p:nvSpPr>
        <p:spPr>
          <a:xfrm>
            <a:off x="1219200" y="1257300"/>
            <a:ext cx="7239000" cy="1143000"/>
          </a:xfrm>
        </p:spPr>
        <p:txBody>
          <a:bodyPr/>
          <a:lstStyle/>
          <a:p>
            <a:r>
              <a:rPr lang="en-US" dirty="0">
                <a:solidFill>
                  <a:schemeClr val="tx1"/>
                </a:solidFill>
                <a:effectLst/>
              </a:rPr>
              <a:t>Thermal design:</a:t>
            </a:r>
            <a:br>
              <a:rPr lang="en-US" dirty="0">
                <a:solidFill>
                  <a:schemeClr val="tx1"/>
                </a:solidFill>
                <a:effectLst/>
              </a:rPr>
            </a:br>
            <a:endParaRPr lang="en-US" dirty="0"/>
          </a:p>
        </p:txBody>
      </p:sp>
      <p:sp>
        <p:nvSpPr>
          <p:cNvPr id="4" name="عنصر نائب لرقم الشريحة 3">
            <a:extLst>
              <a:ext uri="{FF2B5EF4-FFF2-40B4-BE49-F238E27FC236}">
                <a16:creationId xmlns:a16="http://schemas.microsoft.com/office/drawing/2014/main" id="{7AA2F2E1-066B-4629-9F72-0C0A0D59BC0F}"/>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19</a:t>
            </a:fld>
            <a:endParaRPr lang="en-US" sz="2400" dirty="0"/>
          </a:p>
        </p:txBody>
      </p:sp>
      <p:pic>
        <p:nvPicPr>
          <p:cNvPr id="7" name="عنصر نائب للمحتوى 6">
            <a:extLst>
              <a:ext uri="{FF2B5EF4-FFF2-40B4-BE49-F238E27FC236}">
                <a16:creationId xmlns:a16="http://schemas.microsoft.com/office/drawing/2014/main" id="{4E2C8962-E0F5-41AD-8B97-566BD7382AA8}"/>
              </a:ext>
            </a:extLst>
          </p:cNvPr>
          <p:cNvPicPr>
            <a:picLocks noGrp="1" noChangeAspect="1"/>
          </p:cNvPicPr>
          <p:nvPr>
            <p:ph idx="1"/>
          </p:nvPr>
        </p:nvPicPr>
        <p:blipFill>
          <a:blip r:embed="rId2"/>
          <a:stretch>
            <a:fillRect/>
          </a:stretch>
        </p:blipFill>
        <p:spPr>
          <a:xfrm>
            <a:off x="2057400" y="1752600"/>
            <a:ext cx="4876800" cy="2895600"/>
          </a:xfrm>
          <a:prstGeom prst="rect">
            <a:avLst/>
          </a:prstGeom>
        </p:spPr>
      </p:pic>
    </p:spTree>
    <p:extLst>
      <p:ext uri="{BB962C8B-B14F-4D97-AF65-F5344CB8AC3E}">
        <p14:creationId xmlns:p14="http://schemas.microsoft.com/office/powerpoint/2010/main" val="3011603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977153"/>
          </a:xfrm>
        </p:spPr>
        <p:txBody>
          <a:bodyPr/>
          <a:lstStyle/>
          <a:p>
            <a:pPr lvl="0">
              <a:spcBef>
                <a:spcPts val="0"/>
              </a:spcBef>
            </a:pPr>
            <a:br>
              <a:rPr lang="en-US" sz="2900" dirty="0">
                <a:ln w="22225">
                  <a:solidFill>
                    <a:srgbClr val="FFFFFF">
                      <a:lumMod val="95000"/>
                      <a:lumOff val="5000"/>
                    </a:srgbClr>
                  </a:solidFill>
                  <a:prstDash val="solid"/>
                </a:ln>
                <a:solidFill>
                  <a:srgbClr val="3F3F3F"/>
                </a:solidFill>
                <a:effectLst/>
                <a:latin typeface="Arial Black"/>
                <a:cs typeface="Times New Roman" panose="02020603050405020304" pitchFamily="18" charset="0"/>
              </a:rPr>
            </a:br>
            <a:r>
              <a:rPr lang="en-US" sz="4000" dirty="0">
                <a:ln w="22225">
                  <a:solidFill>
                    <a:srgbClr val="FFFFFF">
                      <a:lumMod val="95000"/>
                      <a:lumOff val="5000"/>
                    </a:srgbClr>
                  </a:solidFill>
                  <a:prstDash val="solid"/>
                </a:ln>
                <a:solidFill>
                  <a:srgbClr val="3F3F3F"/>
                </a:solidFill>
                <a:effectLst/>
                <a:latin typeface="Arial Black"/>
                <a:cs typeface="Times New Roman" panose="02020603050405020304" pitchFamily="18" charset="0"/>
              </a:rPr>
              <a:t>Layout:</a:t>
            </a:r>
            <a:endParaRPr lang="en-US" dirty="0"/>
          </a:p>
        </p:txBody>
      </p:sp>
      <p:sp>
        <p:nvSpPr>
          <p:cNvPr id="8" name="Content Placeholder 7"/>
          <p:cNvSpPr>
            <a:spLocks noGrp="1"/>
          </p:cNvSpPr>
          <p:nvPr>
            <p:ph idx="1"/>
          </p:nvPr>
        </p:nvSpPr>
        <p:spPr>
          <a:xfrm>
            <a:off x="1219200" y="1143000"/>
            <a:ext cx="7467600" cy="4495800"/>
          </a:xfrm>
        </p:spPr>
        <p:txBody>
          <a:bodyPr>
            <a:normAutofit/>
          </a:bodyPr>
          <a:lstStyle/>
          <a:p>
            <a:pPr>
              <a:lnSpc>
                <a:spcPct val="150000"/>
              </a:lnSpc>
            </a:pPr>
            <a:r>
              <a:rPr lang="en-US" dirty="0"/>
              <a:t>Architectural- Environmental Aspects</a:t>
            </a:r>
          </a:p>
          <a:p>
            <a:pPr>
              <a:lnSpc>
                <a:spcPct val="150000"/>
              </a:lnSpc>
            </a:pPr>
            <a:r>
              <a:rPr lang="en-US" dirty="0"/>
              <a:t> Structure Aspects</a:t>
            </a:r>
          </a:p>
          <a:p>
            <a:pPr>
              <a:lnSpc>
                <a:spcPct val="150000"/>
              </a:lnSpc>
            </a:pPr>
            <a:r>
              <a:rPr lang="en-US" dirty="0"/>
              <a:t>Electro - Mechanical Aspects </a:t>
            </a:r>
          </a:p>
          <a:p>
            <a:pPr>
              <a:lnSpc>
                <a:spcPct val="150000"/>
              </a:lnSpc>
            </a:pPr>
            <a:r>
              <a:rPr lang="en-US" dirty="0"/>
              <a:t>Quantity Surveying &amp; Cost Estimate</a:t>
            </a:r>
          </a:p>
          <a:p>
            <a:pPr marL="0" indent="0">
              <a:buNone/>
            </a:pPr>
            <a:endParaRPr lang="en-US" dirty="0"/>
          </a:p>
          <a:p>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z="2400" smtClean="0"/>
              <a:t>2</a:t>
            </a:fld>
            <a:endParaRPr lang="en-US" sz="2400" dirty="0"/>
          </a:p>
        </p:txBody>
      </p:sp>
    </p:spTree>
    <p:extLst>
      <p:ext uri="{BB962C8B-B14F-4D97-AF65-F5344CB8AC3E}">
        <p14:creationId xmlns:p14="http://schemas.microsoft.com/office/powerpoint/2010/main" val="22862484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DD7B856-D2DC-42A2-BA34-664B7BC81633}"/>
              </a:ext>
            </a:extLst>
          </p:cNvPr>
          <p:cNvSpPr>
            <a:spLocks noGrp="1"/>
          </p:cNvSpPr>
          <p:nvPr>
            <p:ph type="title"/>
          </p:nvPr>
        </p:nvSpPr>
        <p:spPr>
          <a:xfrm>
            <a:off x="533400" y="190500"/>
            <a:ext cx="7240024" cy="2057400"/>
          </a:xfrm>
        </p:spPr>
        <p:txBody>
          <a:bodyPr/>
          <a:lstStyle/>
          <a:p>
            <a:r>
              <a:rPr lang="en-US" sz="6000" dirty="0">
                <a:solidFill>
                  <a:schemeClr val="tx1"/>
                </a:solidFill>
                <a:effectLst/>
              </a:rPr>
              <a:t>PMV and comfortable</a:t>
            </a:r>
            <a:br>
              <a:rPr lang="en-US" dirty="0">
                <a:solidFill>
                  <a:schemeClr val="tx1"/>
                </a:solidFill>
                <a:effectLst/>
              </a:rPr>
            </a:br>
            <a:endParaRPr lang="en-US" dirty="0"/>
          </a:p>
        </p:txBody>
      </p:sp>
      <p:pic>
        <p:nvPicPr>
          <p:cNvPr id="7" name="عنصر نائب للمحتوى 6">
            <a:extLst>
              <a:ext uri="{FF2B5EF4-FFF2-40B4-BE49-F238E27FC236}">
                <a16:creationId xmlns:a16="http://schemas.microsoft.com/office/drawing/2014/main" id="{3B2B81E4-4503-4088-8E52-077CB9D4B270}"/>
              </a:ext>
            </a:extLst>
          </p:cNvPr>
          <p:cNvPicPr>
            <a:picLocks noGrp="1" noChangeAspect="1"/>
          </p:cNvPicPr>
          <p:nvPr>
            <p:ph idx="1"/>
          </p:nvPr>
        </p:nvPicPr>
        <p:blipFill>
          <a:blip r:embed="rId2"/>
          <a:stretch>
            <a:fillRect/>
          </a:stretch>
        </p:blipFill>
        <p:spPr>
          <a:xfrm>
            <a:off x="1212130" y="2819400"/>
            <a:ext cx="6103070" cy="3153247"/>
          </a:xfrm>
          <a:prstGeom prst="rect">
            <a:avLst/>
          </a:prstGeom>
        </p:spPr>
      </p:pic>
      <p:sp>
        <p:nvSpPr>
          <p:cNvPr id="4" name="عنصر نائب لرقم الشريحة 3">
            <a:extLst>
              <a:ext uri="{FF2B5EF4-FFF2-40B4-BE49-F238E27FC236}">
                <a16:creationId xmlns:a16="http://schemas.microsoft.com/office/drawing/2014/main" id="{28F3A58C-555B-49CA-B156-1EB2CE1CBFD6}"/>
              </a:ext>
            </a:extLst>
          </p:cNvPr>
          <p:cNvSpPr>
            <a:spLocks noGrp="1"/>
          </p:cNvSpPr>
          <p:nvPr>
            <p:ph type="sldNum" sz="quarter" idx="11"/>
          </p:nvPr>
        </p:nvSpPr>
        <p:spPr>
          <a:xfrm>
            <a:off x="8686800" y="5740400"/>
            <a:ext cx="533400" cy="365125"/>
          </a:xfrm>
        </p:spPr>
        <p:txBody>
          <a:bodyPr/>
          <a:lstStyle/>
          <a:p>
            <a:fld id="{7F685A77-C0CC-41DD-977A-A9FFA2732B1D}" type="slidenum">
              <a:rPr lang="en-US" sz="2400" smtClean="0"/>
              <a:t>20</a:t>
            </a:fld>
            <a:endParaRPr lang="en-US" sz="2400" dirty="0"/>
          </a:p>
        </p:txBody>
      </p:sp>
      <p:pic>
        <p:nvPicPr>
          <p:cNvPr id="3" name="صورة 2">
            <a:extLst>
              <a:ext uri="{FF2B5EF4-FFF2-40B4-BE49-F238E27FC236}">
                <a16:creationId xmlns:a16="http://schemas.microsoft.com/office/drawing/2014/main" id="{1E6C5E68-A680-44DB-BEB5-B982E371B4FF}"/>
              </a:ext>
            </a:extLst>
          </p:cNvPr>
          <p:cNvPicPr>
            <a:picLocks noChangeAspect="1"/>
          </p:cNvPicPr>
          <p:nvPr/>
        </p:nvPicPr>
        <p:blipFill>
          <a:blip r:embed="rId3"/>
          <a:stretch>
            <a:fillRect/>
          </a:stretch>
        </p:blipFill>
        <p:spPr>
          <a:xfrm>
            <a:off x="1211106" y="1219200"/>
            <a:ext cx="6103070" cy="1600200"/>
          </a:xfrm>
          <a:prstGeom prst="rect">
            <a:avLst/>
          </a:prstGeom>
        </p:spPr>
      </p:pic>
    </p:spTree>
    <p:extLst>
      <p:ext uri="{BB962C8B-B14F-4D97-AF65-F5344CB8AC3E}">
        <p14:creationId xmlns:p14="http://schemas.microsoft.com/office/powerpoint/2010/main" val="29388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F6CD758-0B9F-4C12-881E-80A1FBEA6FA4}"/>
              </a:ext>
            </a:extLst>
          </p:cNvPr>
          <p:cNvSpPr>
            <a:spLocks noGrp="1"/>
          </p:cNvSpPr>
          <p:nvPr>
            <p:ph type="title"/>
          </p:nvPr>
        </p:nvSpPr>
        <p:spPr>
          <a:xfrm>
            <a:off x="609600" y="1721078"/>
            <a:ext cx="7239000" cy="1143000"/>
          </a:xfrm>
        </p:spPr>
        <p:txBody>
          <a:bodyPr/>
          <a:lstStyle/>
          <a:p>
            <a:r>
              <a:rPr lang="en-US" sz="4800" dirty="0">
                <a:solidFill>
                  <a:schemeClr val="tx1"/>
                </a:solidFill>
                <a:effectLst/>
              </a:rPr>
              <a:t>Shading system:</a:t>
            </a:r>
            <a:br>
              <a:rPr lang="en-US" sz="6000" dirty="0">
                <a:solidFill>
                  <a:schemeClr val="tx1"/>
                </a:solidFill>
                <a:effectLst/>
              </a:rPr>
            </a:br>
            <a:r>
              <a:rPr lang="en-US" sz="6000" dirty="0">
                <a:solidFill>
                  <a:schemeClr val="tx1"/>
                </a:solidFill>
                <a:effectLst/>
              </a:rPr>
              <a:t>1.</a:t>
            </a:r>
            <a:r>
              <a:rPr lang="en-US" sz="4000" dirty="0">
                <a:solidFill>
                  <a:schemeClr val="tx1"/>
                </a:solidFill>
                <a:effectLst/>
              </a:rPr>
              <a:t>South windows (cantilever)</a:t>
            </a:r>
            <a:br>
              <a:rPr lang="en-US" dirty="0">
                <a:solidFill>
                  <a:schemeClr val="tx1"/>
                </a:solidFill>
                <a:effectLst/>
              </a:rPr>
            </a:br>
            <a:endParaRPr lang="en-US" dirty="0"/>
          </a:p>
        </p:txBody>
      </p:sp>
      <p:pic>
        <p:nvPicPr>
          <p:cNvPr id="5" name="عنصر نائب للمحتوى 4">
            <a:extLst>
              <a:ext uri="{FF2B5EF4-FFF2-40B4-BE49-F238E27FC236}">
                <a16:creationId xmlns:a16="http://schemas.microsoft.com/office/drawing/2014/main" id="{86D3D8FD-8624-4F3E-AFAB-BB978B3EA4FF}"/>
              </a:ext>
            </a:extLst>
          </p:cNvPr>
          <p:cNvPicPr>
            <a:picLocks noGrp="1" noChangeAspect="1"/>
          </p:cNvPicPr>
          <p:nvPr>
            <p:ph idx="1"/>
          </p:nvPr>
        </p:nvPicPr>
        <p:blipFill>
          <a:blip r:embed="rId2"/>
          <a:stretch>
            <a:fillRect/>
          </a:stretch>
        </p:blipFill>
        <p:spPr>
          <a:xfrm>
            <a:off x="457200" y="2086233"/>
            <a:ext cx="4615072" cy="4048123"/>
          </a:xfrm>
          <a:prstGeom prst="rect">
            <a:avLst/>
          </a:prstGeom>
        </p:spPr>
      </p:pic>
      <p:sp>
        <p:nvSpPr>
          <p:cNvPr id="4" name="عنصر نائب لرقم الشريحة 3">
            <a:extLst>
              <a:ext uri="{FF2B5EF4-FFF2-40B4-BE49-F238E27FC236}">
                <a16:creationId xmlns:a16="http://schemas.microsoft.com/office/drawing/2014/main" id="{40E8FBFC-4640-480F-BB15-940CCC763CE5}"/>
              </a:ext>
            </a:extLst>
          </p:cNvPr>
          <p:cNvSpPr>
            <a:spLocks noGrp="1"/>
          </p:cNvSpPr>
          <p:nvPr>
            <p:ph type="sldNum" sz="quarter" idx="11"/>
          </p:nvPr>
        </p:nvSpPr>
        <p:spPr>
          <a:xfrm>
            <a:off x="8686800" y="5740400"/>
            <a:ext cx="533400" cy="365125"/>
          </a:xfrm>
        </p:spPr>
        <p:txBody>
          <a:bodyPr/>
          <a:lstStyle/>
          <a:p>
            <a:fld id="{7F685A77-C0CC-41DD-977A-A9FFA2732B1D}" type="slidenum">
              <a:rPr lang="en-US" sz="2400" smtClean="0"/>
              <a:t>21</a:t>
            </a:fld>
            <a:endParaRPr lang="en-US" dirty="0"/>
          </a:p>
        </p:txBody>
      </p:sp>
      <p:pic>
        <p:nvPicPr>
          <p:cNvPr id="6" name="صورة 5">
            <a:extLst>
              <a:ext uri="{FF2B5EF4-FFF2-40B4-BE49-F238E27FC236}">
                <a16:creationId xmlns:a16="http://schemas.microsoft.com/office/drawing/2014/main" id="{3A2DD8ED-23F2-409C-9349-08B34D58D173}"/>
              </a:ext>
            </a:extLst>
          </p:cNvPr>
          <p:cNvPicPr>
            <a:picLocks noChangeAspect="1"/>
          </p:cNvPicPr>
          <p:nvPr/>
        </p:nvPicPr>
        <p:blipFill>
          <a:blip r:embed="rId3"/>
          <a:stretch>
            <a:fillRect/>
          </a:stretch>
        </p:blipFill>
        <p:spPr>
          <a:xfrm>
            <a:off x="5105400" y="2057400"/>
            <a:ext cx="3276600" cy="2438399"/>
          </a:xfrm>
          <a:prstGeom prst="rect">
            <a:avLst/>
          </a:prstGeom>
        </p:spPr>
      </p:pic>
      <p:pic>
        <p:nvPicPr>
          <p:cNvPr id="7" name="صورة 6">
            <a:extLst>
              <a:ext uri="{FF2B5EF4-FFF2-40B4-BE49-F238E27FC236}">
                <a16:creationId xmlns:a16="http://schemas.microsoft.com/office/drawing/2014/main" id="{011A3AF0-1B2B-4D2D-A6EF-5D2C128F9B20}"/>
              </a:ext>
            </a:extLst>
          </p:cNvPr>
          <p:cNvPicPr>
            <a:picLocks noChangeAspect="1"/>
          </p:cNvPicPr>
          <p:nvPr/>
        </p:nvPicPr>
        <p:blipFill>
          <a:blip r:embed="rId4"/>
          <a:stretch>
            <a:fillRect/>
          </a:stretch>
        </p:blipFill>
        <p:spPr>
          <a:xfrm>
            <a:off x="5038338" y="4495798"/>
            <a:ext cx="3343662" cy="1609725"/>
          </a:xfrm>
          <a:prstGeom prst="rect">
            <a:avLst/>
          </a:prstGeom>
        </p:spPr>
      </p:pic>
    </p:spTree>
    <p:extLst>
      <p:ext uri="{BB962C8B-B14F-4D97-AF65-F5344CB8AC3E}">
        <p14:creationId xmlns:p14="http://schemas.microsoft.com/office/powerpoint/2010/main" val="3530878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DD2BB54-336E-4D3A-ACDA-D2F500A2306C}"/>
              </a:ext>
            </a:extLst>
          </p:cNvPr>
          <p:cNvSpPr>
            <a:spLocks noGrp="1"/>
          </p:cNvSpPr>
          <p:nvPr>
            <p:ph type="title"/>
          </p:nvPr>
        </p:nvSpPr>
        <p:spPr>
          <a:xfrm>
            <a:off x="685800" y="1828800"/>
            <a:ext cx="7239000" cy="1143000"/>
          </a:xfrm>
        </p:spPr>
        <p:txBody>
          <a:bodyPr/>
          <a:lstStyle/>
          <a:p>
            <a:r>
              <a:rPr lang="en-US" sz="6000" dirty="0">
                <a:solidFill>
                  <a:schemeClr val="tx1"/>
                </a:solidFill>
                <a:effectLst/>
              </a:rPr>
              <a:t>2.West windows (horizontal louver)</a:t>
            </a:r>
            <a:br>
              <a:rPr lang="en-US" dirty="0">
                <a:solidFill>
                  <a:schemeClr val="tx1"/>
                </a:solidFill>
                <a:effectLst/>
              </a:rPr>
            </a:br>
            <a:endParaRPr lang="en-US" dirty="0"/>
          </a:p>
        </p:txBody>
      </p:sp>
      <p:pic>
        <p:nvPicPr>
          <p:cNvPr id="5" name="عنصر نائب للمحتوى 4">
            <a:extLst>
              <a:ext uri="{FF2B5EF4-FFF2-40B4-BE49-F238E27FC236}">
                <a16:creationId xmlns:a16="http://schemas.microsoft.com/office/drawing/2014/main" id="{CD56B6E5-3EA0-47FD-8032-3204EF12613D}"/>
              </a:ext>
            </a:extLst>
          </p:cNvPr>
          <p:cNvPicPr>
            <a:picLocks noGrp="1" noChangeAspect="1"/>
          </p:cNvPicPr>
          <p:nvPr>
            <p:ph idx="1"/>
          </p:nvPr>
        </p:nvPicPr>
        <p:blipFill>
          <a:blip r:embed="rId2"/>
          <a:stretch>
            <a:fillRect/>
          </a:stretch>
        </p:blipFill>
        <p:spPr>
          <a:xfrm>
            <a:off x="762000" y="2027548"/>
            <a:ext cx="4950381" cy="4191000"/>
          </a:xfrm>
          <a:prstGeom prst="rect">
            <a:avLst/>
          </a:prstGeom>
        </p:spPr>
      </p:pic>
      <p:sp>
        <p:nvSpPr>
          <p:cNvPr id="4" name="عنصر نائب لرقم الشريحة 3">
            <a:extLst>
              <a:ext uri="{FF2B5EF4-FFF2-40B4-BE49-F238E27FC236}">
                <a16:creationId xmlns:a16="http://schemas.microsoft.com/office/drawing/2014/main" id="{E285DB7D-2D30-4681-8341-C83EFE91CCED}"/>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22</a:t>
            </a:fld>
            <a:endParaRPr lang="en-US" dirty="0"/>
          </a:p>
        </p:txBody>
      </p:sp>
      <p:pic>
        <p:nvPicPr>
          <p:cNvPr id="6" name="صورة 5">
            <a:extLst>
              <a:ext uri="{FF2B5EF4-FFF2-40B4-BE49-F238E27FC236}">
                <a16:creationId xmlns:a16="http://schemas.microsoft.com/office/drawing/2014/main" id="{E5BE67A8-09B6-48E0-88F2-3DF56C6F9664}"/>
              </a:ext>
            </a:extLst>
          </p:cNvPr>
          <p:cNvPicPr>
            <a:picLocks noChangeAspect="1"/>
          </p:cNvPicPr>
          <p:nvPr/>
        </p:nvPicPr>
        <p:blipFill>
          <a:blip r:embed="rId3"/>
          <a:stretch>
            <a:fillRect/>
          </a:stretch>
        </p:blipFill>
        <p:spPr>
          <a:xfrm>
            <a:off x="5715000" y="2027548"/>
            <a:ext cx="2625574" cy="4191000"/>
          </a:xfrm>
          <a:prstGeom prst="rect">
            <a:avLst/>
          </a:prstGeom>
        </p:spPr>
      </p:pic>
    </p:spTree>
    <p:extLst>
      <p:ext uri="{BB962C8B-B14F-4D97-AF65-F5344CB8AC3E}">
        <p14:creationId xmlns:p14="http://schemas.microsoft.com/office/powerpoint/2010/main" val="2048170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016FAE9-8C51-413E-9A16-58CFFA15A34D}"/>
              </a:ext>
            </a:extLst>
          </p:cNvPr>
          <p:cNvSpPr>
            <a:spLocks noGrp="1"/>
          </p:cNvSpPr>
          <p:nvPr>
            <p:ph type="title"/>
          </p:nvPr>
        </p:nvSpPr>
        <p:spPr>
          <a:xfrm>
            <a:off x="1219200" y="457200"/>
            <a:ext cx="7239000" cy="1143000"/>
          </a:xfrm>
        </p:spPr>
        <p:txBody>
          <a:bodyPr/>
          <a:lstStyle/>
          <a:p>
            <a:r>
              <a:rPr lang="en-US" dirty="0">
                <a:solidFill>
                  <a:schemeClr val="tx1"/>
                </a:solidFill>
                <a:effectLst/>
              </a:rPr>
              <a:t>Day light factor</a:t>
            </a:r>
            <a:endParaRPr lang="en-US" dirty="0"/>
          </a:p>
        </p:txBody>
      </p:sp>
      <p:pic>
        <p:nvPicPr>
          <p:cNvPr id="5" name="عنصر نائب للمحتوى 4">
            <a:extLst>
              <a:ext uri="{FF2B5EF4-FFF2-40B4-BE49-F238E27FC236}">
                <a16:creationId xmlns:a16="http://schemas.microsoft.com/office/drawing/2014/main" id="{94CCF6B9-D14B-42BC-B130-961F23A34335}"/>
              </a:ext>
            </a:extLst>
          </p:cNvPr>
          <p:cNvPicPr>
            <a:picLocks noGrp="1" noChangeAspect="1"/>
          </p:cNvPicPr>
          <p:nvPr>
            <p:ph idx="1"/>
          </p:nvPr>
        </p:nvPicPr>
        <p:blipFill>
          <a:blip r:embed="rId2"/>
          <a:stretch>
            <a:fillRect/>
          </a:stretch>
        </p:blipFill>
        <p:spPr>
          <a:xfrm>
            <a:off x="1340333" y="2209800"/>
            <a:ext cx="7224386" cy="3429000"/>
          </a:xfrm>
          <a:prstGeom prst="rect">
            <a:avLst/>
          </a:prstGeom>
        </p:spPr>
      </p:pic>
      <p:sp>
        <p:nvSpPr>
          <p:cNvPr id="4" name="عنصر نائب لرقم الشريحة 3">
            <a:extLst>
              <a:ext uri="{FF2B5EF4-FFF2-40B4-BE49-F238E27FC236}">
                <a16:creationId xmlns:a16="http://schemas.microsoft.com/office/drawing/2014/main" id="{B97088A0-F183-4E7A-A6A8-58A58730D7EB}"/>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23</a:t>
            </a:fld>
            <a:endParaRPr lang="en-US" sz="2400" dirty="0"/>
          </a:p>
        </p:txBody>
      </p:sp>
    </p:spTree>
    <p:extLst>
      <p:ext uri="{BB962C8B-B14F-4D97-AF65-F5344CB8AC3E}">
        <p14:creationId xmlns:p14="http://schemas.microsoft.com/office/powerpoint/2010/main" val="2684771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23DB813-FD49-4B62-9252-20DBFB5C2EAE}"/>
              </a:ext>
            </a:extLst>
          </p:cNvPr>
          <p:cNvSpPr>
            <a:spLocks noGrp="1"/>
          </p:cNvSpPr>
          <p:nvPr>
            <p:ph type="title"/>
          </p:nvPr>
        </p:nvSpPr>
        <p:spPr>
          <a:xfrm>
            <a:off x="1219200" y="228600"/>
            <a:ext cx="7239000" cy="1143000"/>
          </a:xfrm>
        </p:spPr>
        <p:txBody>
          <a:bodyPr/>
          <a:lstStyle/>
          <a:p>
            <a:r>
              <a:rPr lang="en-US" dirty="0">
                <a:solidFill>
                  <a:schemeClr val="tx1"/>
                </a:solidFill>
                <a:effectLst/>
              </a:rPr>
              <a:t>CFD external</a:t>
            </a:r>
            <a:endParaRPr lang="en-US" dirty="0"/>
          </a:p>
        </p:txBody>
      </p:sp>
      <p:sp>
        <p:nvSpPr>
          <p:cNvPr id="3" name="عنصر نائب للمحتوى 2">
            <a:extLst>
              <a:ext uri="{FF2B5EF4-FFF2-40B4-BE49-F238E27FC236}">
                <a16:creationId xmlns:a16="http://schemas.microsoft.com/office/drawing/2014/main" id="{AC6C1E4E-5946-492B-A171-4D8603BF7578}"/>
              </a:ext>
            </a:extLst>
          </p:cNvPr>
          <p:cNvSpPr>
            <a:spLocks noGrp="1"/>
          </p:cNvSpPr>
          <p:nvPr>
            <p:ph idx="1"/>
          </p:nvPr>
        </p:nvSpPr>
        <p:spPr>
          <a:xfrm>
            <a:off x="1219200" y="1371600"/>
            <a:ext cx="7467600" cy="5181600"/>
          </a:xfrm>
        </p:spPr>
        <p:txBody>
          <a:bodyPr/>
          <a:lstStyle/>
          <a:p>
            <a:pPr marL="0" indent="0">
              <a:buNone/>
            </a:pPr>
            <a:endParaRPr lang="en-US" dirty="0"/>
          </a:p>
          <a:p>
            <a:pPr marL="0" indent="0">
              <a:buNone/>
            </a:pPr>
            <a:endParaRPr lang="en-US" dirty="0"/>
          </a:p>
        </p:txBody>
      </p:sp>
      <p:sp>
        <p:nvSpPr>
          <p:cNvPr id="4" name="عنصر نائب لرقم الشريحة 3">
            <a:extLst>
              <a:ext uri="{FF2B5EF4-FFF2-40B4-BE49-F238E27FC236}">
                <a16:creationId xmlns:a16="http://schemas.microsoft.com/office/drawing/2014/main" id="{488135B9-777A-4603-82EE-2F643FBE838A}"/>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24</a:t>
            </a:fld>
            <a:endParaRPr lang="en-US" dirty="0"/>
          </a:p>
        </p:txBody>
      </p:sp>
      <p:pic>
        <p:nvPicPr>
          <p:cNvPr id="5" name="صورة 4">
            <a:extLst>
              <a:ext uri="{FF2B5EF4-FFF2-40B4-BE49-F238E27FC236}">
                <a16:creationId xmlns:a16="http://schemas.microsoft.com/office/drawing/2014/main" id="{996C76B8-6C8E-418E-A7C0-3F4DDAD8A3BE}"/>
              </a:ext>
            </a:extLst>
          </p:cNvPr>
          <p:cNvPicPr>
            <a:picLocks noChangeAspect="1"/>
          </p:cNvPicPr>
          <p:nvPr/>
        </p:nvPicPr>
        <p:blipFill>
          <a:blip r:embed="rId2"/>
          <a:stretch>
            <a:fillRect/>
          </a:stretch>
        </p:blipFill>
        <p:spPr>
          <a:xfrm>
            <a:off x="838200" y="1447800"/>
            <a:ext cx="7467600" cy="4953000"/>
          </a:xfrm>
          <a:prstGeom prst="rect">
            <a:avLst/>
          </a:prstGeom>
        </p:spPr>
      </p:pic>
    </p:spTree>
    <p:extLst>
      <p:ext uri="{BB962C8B-B14F-4D97-AF65-F5344CB8AC3E}">
        <p14:creationId xmlns:p14="http://schemas.microsoft.com/office/powerpoint/2010/main" val="1290888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7D3A0F7-CF1E-433D-9AA5-DE8EDA4D600E}"/>
              </a:ext>
            </a:extLst>
          </p:cNvPr>
          <p:cNvSpPr>
            <a:spLocks noGrp="1"/>
          </p:cNvSpPr>
          <p:nvPr>
            <p:ph type="title"/>
          </p:nvPr>
        </p:nvSpPr>
        <p:spPr>
          <a:xfrm>
            <a:off x="1219200" y="457200"/>
            <a:ext cx="7239000" cy="1143000"/>
          </a:xfrm>
        </p:spPr>
        <p:txBody>
          <a:bodyPr/>
          <a:lstStyle/>
          <a:p>
            <a:r>
              <a:rPr lang="en-US" dirty="0">
                <a:solidFill>
                  <a:schemeClr val="tx1"/>
                </a:solidFill>
                <a:effectLst/>
              </a:rPr>
              <a:t>CFD internal</a:t>
            </a:r>
            <a:endParaRPr lang="en-US" dirty="0"/>
          </a:p>
        </p:txBody>
      </p:sp>
      <p:sp>
        <p:nvSpPr>
          <p:cNvPr id="4" name="عنصر نائب لرقم الشريحة 3">
            <a:extLst>
              <a:ext uri="{FF2B5EF4-FFF2-40B4-BE49-F238E27FC236}">
                <a16:creationId xmlns:a16="http://schemas.microsoft.com/office/drawing/2014/main" id="{CA9FEDFE-D202-49C3-BFD6-6B62A63E0062}"/>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25</a:t>
            </a:fld>
            <a:endParaRPr lang="en-US" dirty="0"/>
          </a:p>
        </p:txBody>
      </p:sp>
      <p:pic>
        <p:nvPicPr>
          <p:cNvPr id="8" name="عنصر نائب للمحتوى 7">
            <a:extLst>
              <a:ext uri="{FF2B5EF4-FFF2-40B4-BE49-F238E27FC236}">
                <a16:creationId xmlns:a16="http://schemas.microsoft.com/office/drawing/2014/main" id="{1902E47A-288B-4E36-B6CE-081433D44049}"/>
              </a:ext>
            </a:extLst>
          </p:cNvPr>
          <p:cNvPicPr>
            <a:picLocks noGrp="1" noChangeAspect="1"/>
          </p:cNvPicPr>
          <p:nvPr>
            <p:ph idx="1"/>
          </p:nvPr>
        </p:nvPicPr>
        <p:blipFill>
          <a:blip r:embed="rId2"/>
          <a:stretch>
            <a:fillRect/>
          </a:stretch>
        </p:blipFill>
        <p:spPr>
          <a:xfrm>
            <a:off x="1066800" y="1752600"/>
            <a:ext cx="7239000" cy="4191000"/>
          </a:xfrm>
          <a:prstGeom prst="rect">
            <a:avLst/>
          </a:prstGeom>
        </p:spPr>
      </p:pic>
    </p:spTree>
    <p:extLst>
      <p:ext uri="{BB962C8B-B14F-4D97-AF65-F5344CB8AC3E}">
        <p14:creationId xmlns:p14="http://schemas.microsoft.com/office/powerpoint/2010/main" val="2204476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882F4B3-4268-404E-96C7-10251006BA0D}"/>
              </a:ext>
            </a:extLst>
          </p:cNvPr>
          <p:cNvSpPr>
            <a:spLocks noGrp="1"/>
          </p:cNvSpPr>
          <p:nvPr>
            <p:ph type="title"/>
          </p:nvPr>
        </p:nvSpPr>
        <p:spPr>
          <a:xfrm>
            <a:off x="1219200" y="533400"/>
            <a:ext cx="7239000" cy="1905000"/>
          </a:xfrm>
        </p:spPr>
        <p:txBody>
          <a:bodyPr/>
          <a:lstStyle/>
          <a:p>
            <a:r>
              <a:rPr lang="en-US" dirty="0">
                <a:solidFill>
                  <a:schemeClr val="tx1"/>
                </a:solidFill>
                <a:effectLst/>
              </a:rPr>
              <a:t>Acoustics</a:t>
            </a:r>
            <a:br>
              <a:rPr lang="en-US" dirty="0">
                <a:solidFill>
                  <a:schemeClr val="tx1"/>
                </a:solidFill>
                <a:effectLst/>
              </a:rPr>
            </a:br>
            <a:endParaRPr lang="en-US" dirty="0"/>
          </a:p>
        </p:txBody>
      </p:sp>
      <p:sp>
        <p:nvSpPr>
          <p:cNvPr id="3" name="عنصر نائب للمحتوى 2">
            <a:extLst>
              <a:ext uri="{FF2B5EF4-FFF2-40B4-BE49-F238E27FC236}">
                <a16:creationId xmlns:a16="http://schemas.microsoft.com/office/drawing/2014/main" id="{667C5A65-56A8-4C73-BB20-84CEA4AB6D76}"/>
              </a:ext>
            </a:extLst>
          </p:cNvPr>
          <p:cNvSpPr>
            <a:spLocks noGrp="1"/>
          </p:cNvSpPr>
          <p:nvPr>
            <p:ph idx="1"/>
          </p:nvPr>
        </p:nvSpPr>
        <p:spPr>
          <a:xfrm>
            <a:off x="1219200" y="2133600"/>
            <a:ext cx="7467600" cy="4419600"/>
          </a:xfrm>
        </p:spPr>
        <p:txBody>
          <a:bodyPr/>
          <a:lstStyle/>
          <a:p>
            <a:pPr lvl="0">
              <a:lnSpc>
                <a:spcPct val="107000"/>
              </a:lnSpc>
              <a:spcBef>
                <a:spcPts val="0"/>
              </a:spcBef>
              <a:spcAft>
                <a:spcPts val="800"/>
              </a:spcAft>
              <a:buFont typeface="Wingdings" panose="05000000000000000000" pitchFamily="2" charset="2"/>
              <a:buChar char=""/>
            </a:pPr>
            <a:r>
              <a:rPr lang="en-US" b="1" dirty="0">
                <a:latin typeface="Times New Roman" panose="02020603050405020304" pitchFamily="18" charset="0"/>
                <a:ea typeface="Calibri" panose="020F0502020204030204" pitchFamily="34" charset="0"/>
                <a:cs typeface="Times New Roman" panose="02020603050405020304" pitchFamily="18" charset="0"/>
              </a:rPr>
              <a:t>Reverberation time (RT60):</a:t>
            </a:r>
            <a:endParaRPr lang="en-US" dirty="0">
              <a:cs typeface="Wingdings" panose="05000000000000000000" pitchFamily="2" charset="2"/>
            </a:endParaRPr>
          </a:p>
          <a:p>
            <a:endParaRPr lang="en-US" dirty="0"/>
          </a:p>
        </p:txBody>
      </p:sp>
      <p:sp>
        <p:nvSpPr>
          <p:cNvPr id="4" name="عنصر نائب لرقم الشريحة 3">
            <a:extLst>
              <a:ext uri="{FF2B5EF4-FFF2-40B4-BE49-F238E27FC236}">
                <a16:creationId xmlns:a16="http://schemas.microsoft.com/office/drawing/2014/main" id="{6B25F98D-60D7-4EEA-B387-7A25BB95B397}"/>
              </a:ext>
            </a:extLst>
          </p:cNvPr>
          <p:cNvSpPr>
            <a:spLocks noGrp="1"/>
          </p:cNvSpPr>
          <p:nvPr>
            <p:ph type="sldNum" sz="quarter" idx="11"/>
          </p:nvPr>
        </p:nvSpPr>
        <p:spPr>
          <a:xfrm>
            <a:off x="8686800" y="5740400"/>
            <a:ext cx="685800" cy="365125"/>
          </a:xfrm>
        </p:spPr>
        <p:txBody>
          <a:bodyPr/>
          <a:lstStyle/>
          <a:p>
            <a:fld id="{7F685A77-C0CC-41DD-977A-A9FFA2732B1D}" type="slidenum">
              <a:rPr lang="en-US" sz="2400" smtClean="0"/>
              <a:t>26</a:t>
            </a:fld>
            <a:endParaRPr lang="en-US" sz="2400" dirty="0"/>
          </a:p>
        </p:txBody>
      </p:sp>
      <p:pic>
        <p:nvPicPr>
          <p:cNvPr id="5" name="صورة 4">
            <a:extLst>
              <a:ext uri="{FF2B5EF4-FFF2-40B4-BE49-F238E27FC236}">
                <a16:creationId xmlns:a16="http://schemas.microsoft.com/office/drawing/2014/main" id="{A0F010F4-B6E6-4E46-8C59-D19ADB06051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048001"/>
            <a:ext cx="6248400" cy="1447800"/>
          </a:xfrm>
          <a:prstGeom prst="rect">
            <a:avLst/>
          </a:prstGeom>
          <a:noFill/>
          <a:ln>
            <a:noFill/>
          </a:ln>
        </p:spPr>
      </p:pic>
    </p:spTree>
    <p:extLst>
      <p:ext uri="{BB962C8B-B14F-4D97-AF65-F5344CB8AC3E}">
        <p14:creationId xmlns:p14="http://schemas.microsoft.com/office/powerpoint/2010/main" val="12808385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72499AA-3773-4FD6-A164-C01E030CF97A}"/>
              </a:ext>
            </a:extLst>
          </p:cNvPr>
          <p:cNvSpPr>
            <a:spLocks noGrp="1"/>
          </p:cNvSpPr>
          <p:nvPr>
            <p:ph type="title"/>
          </p:nvPr>
        </p:nvSpPr>
        <p:spPr>
          <a:xfrm>
            <a:off x="1219200" y="522664"/>
            <a:ext cx="7239000" cy="1143000"/>
          </a:xfrm>
        </p:spPr>
        <p:txBody>
          <a:bodyPr/>
          <a:lstStyle/>
          <a:p>
            <a:r>
              <a:rPr lang="en-US" sz="4000" dirty="0">
                <a:solidFill>
                  <a:schemeClr val="tx1"/>
                </a:solidFill>
                <a:effectLst/>
              </a:rPr>
              <a:t>Reverberation time(RT60) for office room</a:t>
            </a:r>
            <a:endParaRPr lang="en-US" sz="4000" dirty="0"/>
          </a:p>
        </p:txBody>
      </p:sp>
      <p:pic>
        <p:nvPicPr>
          <p:cNvPr id="5" name="عنصر نائب للمحتوى 4">
            <a:extLst>
              <a:ext uri="{FF2B5EF4-FFF2-40B4-BE49-F238E27FC236}">
                <a16:creationId xmlns:a16="http://schemas.microsoft.com/office/drawing/2014/main" id="{4757E7BF-5C56-4932-A1B3-0CEC1CCE13F5}"/>
              </a:ext>
            </a:extLst>
          </p:cNvPr>
          <p:cNvPicPr>
            <a:picLocks noGrp="1" noChangeAspect="1"/>
          </p:cNvPicPr>
          <p:nvPr>
            <p:ph idx="1"/>
          </p:nvPr>
        </p:nvPicPr>
        <p:blipFill>
          <a:blip r:embed="rId2"/>
          <a:stretch>
            <a:fillRect/>
          </a:stretch>
        </p:blipFill>
        <p:spPr>
          <a:xfrm>
            <a:off x="1219200" y="1752600"/>
            <a:ext cx="7239000" cy="4582735"/>
          </a:xfrm>
          <a:prstGeom prst="rect">
            <a:avLst/>
          </a:prstGeom>
        </p:spPr>
      </p:pic>
      <p:sp>
        <p:nvSpPr>
          <p:cNvPr id="4" name="عنصر نائب لرقم الشريحة 3">
            <a:extLst>
              <a:ext uri="{FF2B5EF4-FFF2-40B4-BE49-F238E27FC236}">
                <a16:creationId xmlns:a16="http://schemas.microsoft.com/office/drawing/2014/main" id="{9DFF4FA3-E754-4AC8-BEF3-2E99ABC993B4}"/>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27</a:t>
            </a:fld>
            <a:endParaRPr lang="en-US" dirty="0"/>
          </a:p>
        </p:txBody>
      </p:sp>
    </p:spTree>
    <p:extLst>
      <p:ext uri="{BB962C8B-B14F-4D97-AF65-F5344CB8AC3E}">
        <p14:creationId xmlns:p14="http://schemas.microsoft.com/office/powerpoint/2010/main" val="35842091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DAE8F77-983A-419A-A1D1-E0CC3EA6ED7D}"/>
              </a:ext>
            </a:extLst>
          </p:cNvPr>
          <p:cNvSpPr>
            <a:spLocks noGrp="1"/>
          </p:cNvSpPr>
          <p:nvPr>
            <p:ph type="title"/>
          </p:nvPr>
        </p:nvSpPr>
        <p:spPr>
          <a:xfrm>
            <a:off x="1219200" y="685800"/>
            <a:ext cx="7195008" cy="1143000"/>
          </a:xfrm>
        </p:spPr>
        <p:txBody>
          <a:bodyPr/>
          <a:lstStyle/>
          <a:p>
            <a:r>
              <a:rPr lang="en-US" sz="5400" dirty="0">
                <a:solidFill>
                  <a:schemeClr val="tx1"/>
                </a:solidFill>
                <a:effectLst/>
              </a:rPr>
              <a:t>Sound transmission class (STC) standard</a:t>
            </a:r>
            <a:endParaRPr lang="en-US" sz="5400" dirty="0"/>
          </a:p>
        </p:txBody>
      </p:sp>
      <p:pic>
        <p:nvPicPr>
          <p:cNvPr id="5" name="عنصر نائب للمحتوى 4">
            <a:extLst>
              <a:ext uri="{FF2B5EF4-FFF2-40B4-BE49-F238E27FC236}">
                <a16:creationId xmlns:a16="http://schemas.microsoft.com/office/drawing/2014/main" id="{6C35860A-9FFB-4B6A-814B-21980CDFF927}"/>
              </a:ext>
            </a:extLst>
          </p:cNvPr>
          <p:cNvPicPr>
            <a:picLocks noGrp="1" noChangeAspect="1"/>
          </p:cNvPicPr>
          <p:nvPr>
            <p:ph idx="1"/>
          </p:nvPr>
        </p:nvPicPr>
        <p:blipFill>
          <a:blip r:embed="rId2"/>
          <a:stretch>
            <a:fillRect/>
          </a:stretch>
        </p:blipFill>
        <p:spPr>
          <a:xfrm>
            <a:off x="1295400" y="1905000"/>
            <a:ext cx="7010399" cy="4152925"/>
          </a:xfrm>
          <a:prstGeom prst="rect">
            <a:avLst/>
          </a:prstGeom>
        </p:spPr>
      </p:pic>
      <p:sp>
        <p:nvSpPr>
          <p:cNvPr id="4" name="عنصر نائب لرقم الشريحة 3">
            <a:extLst>
              <a:ext uri="{FF2B5EF4-FFF2-40B4-BE49-F238E27FC236}">
                <a16:creationId xmlns:a16="http://schemas.microsoft.com/office/drawing/2014/main" id="{C7F3BE90-1EA6-4C53-AD39-C970572B1DB6}"/>
              </a:ext>
            </a:extLst>
          </p:cNvPr>
          <p:cNvSpPr>
            <a:spLocks noGrp="1"/>
          </p:cNvSpPr>
          <p:nvPr>
            <p:ph type="sldNum" sz="quarter" idx="11"/>
          </p:nvPr>
        </p:nvSpPr>
        <p:spPr>
          <a:xfrm>
            <a:off x="8686800" y="5740400"/>
            <a:ext cx="609600" cy="365125"/>
          </a:xfrm>
        </p:spPr>
        <p:txBody>
          <a:bodyPr/>
          <a:lstStyle/>
          <a:p>
            <a:fld id="{7F685A77-C0CC-41DD-977A-A9FFA2732B1D}" type="slidenum">
              <a:rPr lang="en-US" sz="2400" smtClean="0"/>
              <a:t>28</a:t>
            </a:fld>
            <a:endParaRPr lang="en-US" dirty="0"/>
          </a:p>
        </p:txBody>
      </p:sp>
    </p:spTree>
    <p:extLst>
      <p:ext uri="{BB962C8B-B14F-4D97-AF65-F5344CB8AC3E}">
        <p14:creationId xmlns:p14="http://schemas.microsoft.com/office/powerpoint/2010/main" val="905816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CD90FA8-2C72-47D7-9C13-F7BF1797CD2C}"/>
              </a:ext>
            </a:extLst>
          </p:cNvPr>
          <p:cNvSpPr>
            <a:spLocks noGrp="1"/>
          </p:cNvSpPr>
          <p:nvPr>
            <p:ph type="title"/>
          </p:nvPr>
        </p:nvSpPr>
        <p:spPr>
          <a:xfrm>
            <a:off x="1219200" y="685800"/>
            <a:ext cx="7260996" cy="1219200"/>
          </a:xfrm>
        </p:spPr>
        <p:txBody>
          <a:bodyPr/>
          <a:lstStyle/>
          <a:p>
            <a:r>
              <a:rPr lang="en-US" sz="4800" dirty="0">
                <a:solidFill>
                  <a:schemeClr val="tx1"/>
                </a:solidFill>
                <a:effectLst/>
              </a:rPr>
              <a:t>STC of the partition between two office rooms.</a:t>
            </a:r>
            <a:endParaRPr lang="en-US" sz="4800" dirty="0"/>
          </a:p>
        </p:txBody>
      </p:sp>
      <p:pic>
        <p:nvPicPr>
          <p:cNvPr id="5" name="عنصر نائب للمحتوى 4">
            <a:extLst>
              <a:ext uri="{FF2B5EF4-FFF2-40B4-BE49-F238E27FC236}">
                <a16:creationId xmlns:a16="http://schemas.microsoft.com/office/drawing/2014/main" id="{D0612543-4264-433E-B39D-170206659697}"/>
              </a:ext>
            </a:extLst>
          </p:cNvPr>
          <p:cNvPicPr>
            <a:picLocks noGrp="1" noChangeAspect="1"/>
          </p:cNvPicPr>
          <p:nvPr>
            <p:ph idx="1"/>
          </p:nvPr>
        </p:nvPicPr>
        <p:blipFill>
          <a:blip r:embed="rId2"/>
          <a:stretch>
            <a:fillRect/>
          </a:stretch>
        </p:blipFill>
        <p:spPr>
          <a:xfrm>
            <a:off x="1219200" y="2057400"/>
            <a:ext cx="7260996" cy="4048125"/>
          </a:xfrm>
          <a:prstGeom prst="rect">
            <a:avLst/>
          </a:prstGeom>
        </p:spPr>
      </p:pic>
      <p:sp>
        <p:nvSpPr>
          <p:cNvPr id="4" name="عنصر نائب لرقم الشريحة 3">
            <a:extLst>
              <a:ext uri="{FF2B5EF4-FFF2-40B4-BE49-F238E27FC236}">
                <a16:creationId xmlns:a16="http://schemas.microsoft.com/office/drawing/2014/main" id="{DCC05EAD-0086-4284-BFE0-B9D510752A1B}"/>
              </a:ext>
            </a:extLst>
          </p:cNvPr>
          <p:cNvSpPr>
            <a:spLocks noGrp="1"/>
          </p:cNvSpPr>
          <p:nvPr>
            <p:ph type="sldNum" sz="quarter" idx="11"/>
          </p:nvPr>
        </p:nvSpPr>
        <p:spPr>
          <a:xfrm>
            <a:off x="8686800" y="5740400"/>
            <a:ext cx="685800" cy="365125"/>
          </a:xfrm>
        </p:spPr>
        <p:txBody>
          <a:bodyPr/>
          <a:lstStyle/>
          <a:p>
            <a:fld id="{7F685A77-C0CC-41DD-977A-A9FFA2732B1D}" type="slidenum">
              <a:rPr lang="en-US" sz="2400" smtClean="0"/>
              <a:t>29</a:t>
            </a:fld>
            <a:endParaRPr lang="en-US" sz="2400" dirty="0"/>
          </a:p>
        </p:txBody>
      </p:sp>
    </p:spTree>
    <p:extLst>
      <p:ext uri="{BB962C8B-B14F-4D97-AF65-F5344CB8AC3E}">
        <p14:creationId xmlns:p14="http://schemas.microsoft.com/office/powerpoint/2010/main" val="358622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7F685A77-C0CC-41DD-977A-A9FFA2732B1D}" type="slidenum">
              <a:rPr lang="en-US" sz="2400" smtClean="0"/>
              <a:t>3</a:t>
            </a:fld>
            <a:endParaRPr lang="en-US" sz="2400" dirty="0"/>
          </a:p>
        </p:txBody>
      </p:sp>
      <p:sp>
        <p:nvSpPr>
          <p:cNvPr id="6" name="Content Placeholder 2">
            <a:extLst>
              <a:ext uri="{FF2B5EF4-FFF2-40B4-BE49-F238E27FC236}">
                <a16:creationId xmlns:a16="http://schemas.microsoft.com/office/drawing/2014/main" id="{8522A39E-3D5B-455F-9FE1-B063F29F7734}"/>
              </a:ext>
            </a:extLst>
          </p:cNvPr>
          <p:cNvSpPr txBox="1">
            <a:spLocks/>
          </p:cNvSpPr>
          <p:nvPr/>
        </p:nvSpPr>
        <p:spPr>
          <a:xfrm>
            <a:off x="506506" y="914400"/>
            <a:ext cx="8462721" cy="4772758"/>
          </a:xfrm>
          <a:prstGeom prst="rect">
            <a:avLst/>
          </a:prstGeom>
        </p:spPr>
        <p:txBody>
          <a:bodyPr vert="horz" lIns="91440" tIns="45720" rIns="91440" bIns="45720" rtlCol="0" anchor="ctr">
            <a:normAutofit fontScale="25000" lnSpcReduction="2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US" sz="6200" b="1" i="1" u="none" strike="noStrike" kern="1200" cap="none" spc="0" normalizeH="0" baseline="0" noProof="0" dirty="0">
              <a:ln>
                <a:noFill/>
              </a:ln>
              <a:solidFill>
                <a:srgbClr val="323232">
                  <a:lumMod val="50000"/>
                </a:srgbClr>
              </a:solidFill>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20000"/>
              </a:lnSpc>
              <a:spcBef>
                <a:spcPct val="20000"/>
              </a:spcBef>
              <a:spcAft>
                <a:spcPts val="600"/>
              </a:spcAft>
              <a:buClr>
                <a:srgbClr val="F07F09">
                  <a:lumMod val="75000"/>
                </a:srgbClr>
              </a:buClr>
              <a:buSzPct val="145000"/>
              <a:buFont typeface="Arial"/>
              <a:buNone/>
              <a:tabLst/>
              <a:defRPr/>
            </a:pPr>
            <a:r>
              <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Architectural - Environmental</a:t>
            </a:r>
            <a:r>
              <a:rPr kumimoji="0" lang="en-US" sz="32000" b="1" i="0" u="none" strike="noStrike" kern="1200" cap="none" spc="0" normalizeH="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a:t>
            </a:r>
            <a:endPar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20000"/>
              </a:lnSpc>
              <a:spcBef>
                <a:spcPct val="20000"/>
              </a:spcBef>
              <a:spcAft>
                <a:spcPts val="600"/>
              </a:spcAft>
              <a:buClr>
                <a:srgbClr val="F07F09">
                  <a:lumMod val="75000"/>
                </a:srgbClr>
              </a:buClr>
              <a:buSzPct val="145000"/>
              <a:buFont typeface="Arial"/>
              <a:buNone/>
              <a:tabLst/>
              <a:defRPr/>
            </a:pPr>
            <a:r>
              <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Design</a:t>
            </a:r>
            <a:endParaRPr kumimoji="0" lang="en-GB"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51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76620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333042F-185A-4F24-AFA1-BB487367A6A1}"/>
              </a:ext>
            </a:extLst>
          </p:cNvPr>
          <p:cNvSpPr>
            <a:spLocks noGrp="1"/>
          </p:cNvSpPr>
          <p:nvPr>
            <p:ph type="title"/>
          </p:nvPr>
        </p:nvSpPr>
        <p:spPr>
          <a:xfrm>
            <a:off x="1219200" y="533400"/>
            <a:ext cx="7239000" cy="1143000"/>
          </a:xfrm>
        </p:spPr>
        <p:txBody>
          <a:bodyPr/>
          <a:lstStyle/>
          <a:p>
            <a:r>
              <a:rPr lang="en-US" sz="4400" dirty="0">
                <a:solidFill>
                  <a:schemeClr val="tx1"/>
                </a:solidFill>
                <a:effectLst/>
              </a:rPr>
              <a:t>STC of the partition between  office room and corridor</a:t>
            </a:r>
            <a:endParaRPr lang="en-US" sz="4400" dirty="0"/>
          </a:p>
        </p:txBody>
      </p:sp>
      <p:pic>
        <p:nvPicPr>
          <p:cNvPr id="5" name="عنصر نائب للمحتوى 4">
            <a:extLst>
              <a:ext uri="{FF2B5EF4-FFF2-40B4-BE49-F238E27FC236}">
                <a16:creationId xmlns:a16="http://schemas.microsoft.com/office/drawing/2014/main" id="{325CC510-3252-4BC0-AE53-3185B4FF4666}"/>
              </a:ext>
            </a:extLst>
          </p:cNvPr>
          <p:cNvPicPr>
            <a:picLocks noGrp="1" noChangeAspect="1"/>
          </p:cNvPicPr>
          <p:nvPr>
            <p:ph idx="1"/>
          </p:nvPr>
        </p:nvPicPr>
        <p:blipFill>
          <a:blip r:embed="rId2"/>
          <a:stretch>
            <a:fillRect/>
          </a:stretch>
        </p:blipFill>
        <p:spPr>
          <a:xfrm>
            <a:off x="838200" y="2133600"/>
            <a:ext cx="7380576" cy="3886200"/>
          </a:xfrm>
          <a:prstGeom prst="rect">
            <a:avLst/>
          </a:prstGeom>
        </p:spPr>
      </p:pic>
      <p:sp>
        <p:nvSpPr>
          <p:cNvPr id="4" name="عنصر نائب لرقم الشريحة 3">
            <a:extLst>
              <a:ext uri="{FF2B5EF4-FFF2-40B4-BE49-F238E27FC236}">
                <a16:creationId xmlns:a16="http://schemas.microsoft.com/office/drawing/2014/main" id="{5DF8D989-1C69-44DF-A354-9B78932B4799}"/>
              </a:ext>
            </a:extLst>
          </p:cNvPr>
          <p:cNvSpPr>
            <a:spLocks noGrp="1"/>
          </p:cNvSpPr>
          <p:nvPr>
            <p:ph type="sldNum" sz="quarter" idx="11"/>
          </p:nvPr>
        </p:nvSpPr>
        <p:spPr>
          <a:xfrm>
            <a:off x="8686800" y="5740400"/>
            <a:ext cx="533400" cy="365125"/>
          </a:xfrm>
        </p:spPr>
        <p:txBody>
          <a:bodyPr/>
          <a:lstStyle/>
          <a:p>
            <a:fld id="{7F685A77-C0CC-41DD-977A-A9FFA2732B1D}" type="slidenum">
              <a:rPr lang="en-US" sz="2400" smtClean="0"/>
              <a:t>30</a:t>
            </a:fld>
            <a:endParaRPr lang="en-US" dirty="0"/>
          </a:p>
        </p:txBody>
      </p:sp>
    </p:spTree>
    <p:extLst>
      <p:ext uri="{BB962C8B-B14F-4D97-AF65-F5344CB8AC3E}">
        <p14:creationId xmlns:p14="http://schemas.microsoft.com/office/powerpoint/2010/main" val="3906163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56FF32B-1720-4DFA-AB58-8E35A69568B3}"/>
              </a:ext>
            </a:extLst>
          </p:cNvPr>
          <p:cNvSpPr>
            <a:spLocks noGrp="1"/>
          </p:cNvSpPr>
          <p:nvPr>
            <p:ph type="title"/>
          </p:nvPr>
        </p:nvSpPr>
        <p:spPr>
          <a:xfrm>
            <a:off x="1219200" y="1143000"/>
            <a:ext cx="7239000" cy="1143000"/>
          </a:xfrm>
        </p:spPr>
        <p:txBody>
          <a:bodyPr/>
          <a:lstStyle/>
          <a:p>
            <a:r>
              <a:rPr lang="en-US" sz="6600" dirty="0">
                <a:solidFill>
                  <a:schemeClr val="tx1"/>
                </a:solidFill>
                <a:effectLst/>
              </a:rPr>
              <a:t>The IICC for the internal floor</a:t>
            </a:r>
            <a:endParaRPr lang="en-US" sz="6600" dirty="0"/>
          </a:p>
        </p:txBody>
      </p:sp>
      <p:pic>
        <p:nvPicPr>
          <p:cNvPr id="5" name="عنصر نائب للمحتوى 4">
            <a:extLst>
              <a:ext uri="{FF2B5EF4-FFF2-40B4-BE49-F238E27FC236}">
                <a16:creationId xmlns:a16="http://schemas.microsoft.com/office/drawing/2014/main" id="{25D73E72-29F9-48A1-B8E8-13A2C6032E3D}"/>
              </a:ext>
            </a:extLst>
          </p:cNvPr>
          <p:cNvPicPr>
            <a:picLocks noGrp="1" noChangeAspect="1"/>
          </p:cNvPicPr>
          <p:nvPr>
            <p:ph idx="1"/>
          </p:nvPr>
        </p:nvPicPr>
        <p:blipFill>
          <a:blip r:embed="rId2"/>
          <a:stretch>
            <a:fillRect/>
          </a:stretch>
        </p:blipFill>
        <p:spPr>
          <a:xfrm>
            <a:off x="1315651" y="2438400"/>
            <a:ext cx="7155118" cy="3819525"/>
          </a:xfrm>
          <a:prstGeom prst="rect">
            <a:avLst/>
          </a:prstGeom>
        </p:spPr>
      </p:pic>
      <p:sp>
        <p:nvSpPr>
          <p:cNvPr id="4" name="عنصر نائب لرقم الشريحة 3">
            <a:extLst>
              <a:ext uri="{FF2B5EF4-FFF2-40B4-BE49-F238E27FC236}">
                <a16:creationId xmlns:a16="http://schemas.microsoft.com/office/drawing/2014/main" id="{BCC5C14B-C66B-43D5-9390-08A95681B361}"/>
              </a:ext>
            </a:extLst>
          </p:cNvPr>
          <p:cNvSpPr>
            <a:spLocks noGrp="1"/>
          </p:cNvSpPr>
          <p:nvPr>
            <p:ph type="sldNum" sz="quarter" idx="11"/>
          </p:nvPr>
        </p:nvSpPr>
        <p:spPr>
          <a:xfrm>
            <a:off x="8686800" y="5740400"/>
            <a:ext cx="533400" cy="365125"/>
          </a:xfrm>
        </p:spPr>
        <p:txBody>
          <a:bodyPr/>
          <a:lstStyle/>
          <a:p>
            <a:fld id="{7F685A77-C0CC-41DD-977A-A9FFA2732B1D}" type="slidenum">
              <a:rPr lang="en-US" sz="2400" smtClean="0"/>
              <a:t>31</a:t>
            </a:fld>
            <a:endParaRPr lang="en-US" dirty="0"/>
          </a:p>
        </p:txBody>
      </p:sp>
    </p:spTree>
    <p:extLst>
      <p:ext uri="{BB962C8B-B14F-4D97-AF65-F5344CB8AC3E}">
        <p14:creationId xmlns:p14="http://schemas.microsoft.com/office/powerpoint/2010/main" val="10150877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E6E74C1-7267-4F9B-9AD2-26D518A41E39}"/>
              </a:ext>
            </a:extLst>
          </p:cNvPr>
          <p:cNvSpPr>
            <a:spLocks noGrp="1"/>
          </p:cNvSpPr>
          <p:nvPr>
            <p:ph type="title"/>
          </p:nvPr>
        </p:nvSpPr>
        <p:spPr>
          <a:xfrm>
            <a:off x="914400" y="381000"/>
            <a:ext cx="7584649" cy="990600"/>
          </a:xfrm>
        </p:spPr>
        <p:txBody>
          <a:bodyPr/>
          <a:lstStyle/>
          <a:p>
            <a:r>
              <a:rPr lang="en-US" sz="4400" dirty="0">
                <a:solidFill>
                  <a:schemeClr val="tx1"/>
                </a:solidFill>
                <a:effectLst/>
              </a:rPr>
              <a:t>Speaker distribution in the conference hall</a:t>
            </a:r>
            <a:endParaRPr lang="en-US" sz="4400" dirty="0"/>
          </a:p>
        </p:txBody>
      </p:sp>
      <p:pic>
        <p:nvPicPr>
          <p:cNvPr id="5" name="عنصر نائب للمحتوى 4">
            <a:extLst>
              <a:ext uri="{FF2B5EF4-FFF2-40B4-BE49-F238E27FC236}">
                <a16:creationId xmlns:a16="http://schemas.microsoft.com/office/drawing/2014/main" id="{277FB116-005E-47D7-9395-D52D0066A056}"/>
              </a:ext>
            </a:extLst>
          </p:cNvPr>
          <p:cNvPicPr>
            <a:picLocks noGrp="1" noChangeAspect="1"/>
          </p:cNvPicPr>
          <p:nvPr>
            <p:ph idx="1"/>
          </p:nvPr>
        </p:nvPicPr>
        <p:blipFill>
          <a:blip r:embed="rId2"/>
          <a:stretch>
            <a:fillRect/>
          </a:stretch>
        </p:blipFill>
        <p:spPr>
          <a:xfrm>
            <a:off x="920685" y="2438400"/>
            <a:ext cx="2487384" cy="3352800"/>
          </a:xfrm>
          <a:prstGeom prst="rect">
            <a:avLst/>
          </a:prstGeom>
        </p:spPr>
      </p:pic>
      <p:sp>
        <p:nvSpPr>
          <p:cNvPr id="4" name="عنصر نائب لرقم الشريحة 3">
            <a:extLst>
              <a:ext uri="{FF2B5EF4-FFF2-40B4-BE49-F238E27FC236}">
                <a16:creationId xmlns:a16="http://schemas.microsoft.com/office/drawing/2014/main" id="{3815EC79-BBD3-4D68-8826-05FCBE6C8180}"/>
              </a:ext>
            </a:extLst>
          </p:cNvPr>
          <p:cNvSpPr>
            <a:spLocks noGrp="1"/>
          </p:cNvSpPr>
          <p:nvPr>
            <p:ph type="sldNum" sz="quarter" idx="11"/>
          </p:nvPr>
        </p:nvSpPr>
        <p:spPr>
          <a:xfrm>
            <a:off x="8686800" y="5740400"/>
            <a:ext cx="533400" cy="365125"/>
          </a:xfrm>
        </p:spPr>
        <p:txBody>
          <a:bodyPr/>
          <a:lstStyle/>
          <a:p>
            <a:fld id="{7F685A77-C0CC-41DD-977A-A9FFA2732B1D}" type="slidenum">
              <a:rPr lang="en-US" sz="2400" smtClean="0"/>
              <a:t>32</a:t>
            </a:fld>
            <a:endParaRPr lang="en-US" dirty="0"/>
          </a:p>
        </p:txBody>
      </p:sp>
      <p:sp>
        <p:nvSpPr>
          <p:cNvPr id="6" name="مستطيل 5">
            <a:extLst>
              <a:ext uri="{FF2B5EF4-FFF2-40B4-BE49-F238E27FC236}">
                <a16:creationId xmlns:a16="http://schemas.microsoft.com/office/drawing/2014/main" id="{D590B177-7879-4025-ABAB-A8D3ACACA13F}"/>
              </a:ext>
            </a:extLst>
          </p:cNvPr>
          <p:cNvSpPr/>
          <p:nvPr/>
        </p:nvSpPr>
        <p:spPr>
          <a:xfrm>
            <a:off x="762000" y="1334083"/>
            <a:ext cx="4572000" cy="923330"/>
          </a:xfrm>
          <a:prstGeom prst="rect">
            <a:avLst/>
          </a:prstGeom>
        </p:spPr>
        <p:txBody>
          <a:bodyPr wrap="square">
            <a:spAutoFit/>
          </a:bodyPr>
          <a:lstStyle/>
          <a:p>
            <a:r>
              <a:rPr lang="en-US" dirty="0"/>
              <a:t> The # of speaker=</a:t>
            </a:r>
          </a:p>
          <a:p>
            <a:r>
              <a:rPr lang="en-US" dirty="0"/>
              <a:t>(area of space )/(coverage area)</a:t>
            </a:r>
          </a:p>
          <a:p>
            <a:r>
              <a:rPr lang="en-US" dirty="0"/>
              <a:t>=(177.5 )/25.2 = 7 speakers.</a:t>
            </a:r>
          </a:p>
        </p:txBody>
      </p:sp>
      <p:pic>
        <p:nvPicPr>
          <p:cNvPr id="7" name="صورة 6">
            <a:extLst>
              <a:ext uri="{FF2B5EF4-FFF2-40B4-BE49-F238E27FC236}">
                <a16:creationId xmlns:a16="http://schemas.microsoft.com/office/drawing/2014/main" id="{F62AD4F0-6595-4212-B34C-BEE786B35084}"/>
              </a:ext>
            </a:extLst>
          </p:cNvPr>
          <p:cNvPicPr>
            <a:picLocks noChangeAspect="1"/>
          </p:cNvPicPr>
          <p:nvPr/>
        </p:nvPicPr>
        <p:blipFill>
          <a:blip r:embed="rId3"/>
          <a:stretch>
            <a:fillRect/>
          </a:stretch>
        </p:blipFill>
        <p:spPr>
          <a:xfrm>
            <a:off x="3962400" y="1371600"/>
            <a:ext cx="4191000" cy="4419600"/>
          </a:xfrm>
          <a:prstGeom prst="rect">
            <a:avLst/>
          </a:prstGeom>
        </p:spPr>
      </p:pic>
    </p:spTree>
    <p:extLst>
      <p:ext uri="{BB962C8B-B14F-4D97-AF65-F5344CB8AC3E}">
        <p14:creationId xmlns:p14="http://schemas.microsoft.com/office/powerpoint/2010/main" val="14829239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672353"/>
          </a:xfrm>
        </p:spPr>
        <p:txBody>
          <a:bodyPr/>
          <a:lstStyle/>
          <a:p>
            <a:r>
              <a:rPr lang="en-US" sz="4400" dirty="0">
                <a:solidFill>
                  <a:schemeClr val="tx1"/>
                </a:solidFill>
                <a:effectLst/>
              </a:rPr>
              <a:t>Photovoltaic </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33</a:t>
            </a:fld>
            <a:endParaRPr lang="en-US" sz="2400" dirty="0"/>
          </a:p>
        </p:txBody>
      </p:sp>
      <p:sp>
        <p:nvSpPr>
          <p:cNvPr id="3" name="Content Placeholder 2"/>
          <p:cNvSpPr>
            <a:spLocks noGrp="1"/>
          </p:cNvSpPr>
          <p:nvPr>
            <p:ph idx="1"/>
          </p:nvPr>
        </p:nvSpPr>
        <p:spPr>
          <a:xfrm>
            <a:off x="609600" y="609600"/>
            <a:ext cx="8003059" cy="5791200"/>
          </a:xfrm>
        </p:spPr>
        <p:txBody>
          <a:bodyPr>
            <a:normAutofit/>
          </a:bodyPr>
          <a:lstStyle/>
          <a:p>
            <a:pPr marL="0" indent="0">
              <a:buNone/>
            </a:pPr>
            <a:r>
              <a:rPr lang="en-US" dirty="0" err="1"/>
              <a:t>Monocrystalline</a:t>
            </a:r>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987754"/>
            <a:ext cx="2209800" cy="208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074583"/>
            <a:ext cx="6019800" cy="3706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2586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672353"/>
          </a:xfrm>
        </p:spPr>
        <p:txBody>
          <a:bodyPr/>
          <a:lstStyle/>
          <a:p>
            <a:r>
              <a:rPr lang="en-US" sz="4400" dirty="0">
                <a:solidFill>
                  <a:schemeClr val="tx1"/>
                </a:solidFill>
                <a:effectLst/>
              </a:rPr>
              <a:t>Photovoltaic </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34</a:t>
            </a:fld>
            <a:endParaRPr lang="en-US" sz="2400" dirty="0"/>
          </a:p>
        </p:txBody>
      </p:sp>
      <p:sp>
        <p:nvSpPr>
          <p:cNvPr id="3" name="Content Placeholder 2"/>
          <p:cNvSpPr>
            <a:spLocks noGrp="1"/>
          </p:cNvSpPr>
          <p:nvPr>
            <p:ph idx="1"/>
          </p:nvPr>
        </p:nvSpPr>
        <p:spPr>
          <a:xfrm>
            <a:off x="1219200" y="838200"/>
            <a:ext cx="7467600" cy="5791200"/>
          </a:xfrm>
        </p:spPr>
        <p:txBody>
          <a:bodyPr>
            <a:normAutofit fontScale="92500" lnSpcReduction="1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r>
              <a:rPr lang="en-US" sz="1900" dirty="0">
                <a:solidFill>
                  <a:schemeClr val="tx2">
                    <a:lumMod val="50000"/>
                  </a:schemeClr>
                </a:solidFill>
                <a:latin typeface="Times New Roman" panose="02020603050405020304" pitchFamily="18" charset="0"/>
                <a:cs typeface="Times New Roman" panose="02020603050405020304" pitchFamily="18" charset="0"/>
              </a:rPr>
              <a:t>Total energy Produces the PV system=1348KWh/</a:t>
            </a:r>
            <a:r>
              <a:rPr lang="en-US" sz="1900" dirty="0" err="1">
                <a:solidFill>
                  <a:schemeClr val="tx2">
                    <a:lumMod val="50000"/>
                  </a:schemeClr>
                </a:solidFill>
                <a:latin typeface="Times New Roman" panose="02020603050405020304" pitchFamily="18" charset="0"/>
                <a:cs typeface="Times New Roman" panose="02020603050405020304" pitchFamily="18" charset="0"/>
              </a:rPr>
              <a:t>KWp</a:t>
            </a:r>
            <a:r>
              <a:rPr lang="en-US" sz="1900" dirty="0">
                <a:solidFill>
                  <a:schemeClr val="tx2">
                    <a:lumMod val="50000"/>
                  </a:schemeClr>
                </a:solidFill>
                <a:latin typeface="Times New Roman" panose="02020603050405020304" pitchFamily="18" charset="0"/>
                <a:cs typeface="Times New Roman" panose="02020603050405020304" pitchFamily="18" charset="0"/>
              </a:rPr>
              <a:t>/year*120KWp=161,760 KWh/year</a:t>
            </a:r>
          </a:p>
          <a:p>
            <a:pPr marL="0" indent="0">
              <a:buNone/>
            </a:pPr>
            <a:r>
              <a:rPr lang="en-US" sz="1900" dirty="0">
                <a:solidFill>
                  <a:schemeClr val="tx2">
                    <a:lumMod val="50000"/>
                  </a:schemeClr>
                </a:solidFill>
                <a:latin typeface="Times New Roman" panose="02020603050405020304" pitchFamily="18" charset="0"/>
                <a:cs typeface="Times New Roman" panose="02020603050405020304" pitchFamily="18" charset="0"/>
              </a:rPr>
              <a:t>Total energy Consumed the Building = 216,225.29 KWh/year</a:t>
            </a:r>
          </a:p>
          <a:p>
            <a:pPr marL="0" indent="0">
              <a:buNone/>
            </a:pPr>
            <a:r>
              <a:rPr lang="en-US" sz="1900" dirty="0">
                <a:solidFill>
                  <a:schemeClr val="tx2">
                    <a:lumMod val="50000"/>
                  </a:schemeClr>
                </a:solidFill>
                <a:latin typeface="Times New Roman" panose="02020603050405020304" pitchFamily="18" charset="0"/>
                <a:cs typeface="Times New Roman" panose="02020603050405020304" pitchFamily="18" charset="0"/>
              </a:rPr>
              <a:t>Plus Energy consumed from building = 216,225.29-161,760=54,465.29 KWh</a:t>
            </a:r>
          </a:p>
          <a:p>
            <a:pPr marL="0" indent="0">
              <a:buNone/>
            </a:pPr>
            <a:r>
              <a:rPr lang="en-US" sz="1900" dirty="0">
                <a:solidFill>
                  <a:schemeClr val="tx2">
                    <a:lumMod val="50000"/>
                  </a:schemeClr>
                </a:solidFill>
                <a:latin typeface="Times New Roman" panose="02020603050405020304" pitchFamily="18" charset="0"/>
                <a:cs typeface="Times New Roman" panose="02020603050405020304" pitchFamily="18" charset="0"/>
              </a:rPr>
              <a:t>Percentage of consumed energy from produced energy = 161760/216225.29×100=74.81%</a:t>
            </a:r>
          </a:p>
          <a:p>
            <a:pPr marL="0" indent="0">
              <a:buNone/>
            </a:pPr>
            <a:r>
              <a:rPr lang="en-US" sz="1900" b="1" dirty="0">
                <a:solidFill>
                  <a:schemeClr val="tx2">
                    <a:lumMod val="50000"/>
                  </a:schemeClr>
                </a:solidFill>
                <a:latin typeface="Times New Roman" panose="02020603050405020304" pitchFamily="18" charset="0"/>
                <a:cs typeface="Times New Roman" panose="02020603050405020304" pitchFamily="18" charset="0"/>
              </a:rPr>
              <a:t>This building is Nearly Zero Energy.</a:t>
            </a:r>
          </a:p>
          <a:p>
            <a:pPr marL="0" indent="0">
              <a:buNone/>
            </a:pPr>
            <a:endParaRPr lang="en-US" dirty="0"/>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762000"/>
            <a:ext cx="5486400" cy="3498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5424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8686800" y="5740400"/>
            <a:ext cx="533400" cy="365125"/>
          </a:xfrm>
        </p:spPr>
        <p:txBody>
          <a:bodyPr/>
          <a:lstStyle/>
          <a:p>
            <a:fld id="{7F685A77-C0CC-41DD-977A-A9FFA2732B1D}" type="slidenum">
              <a:rPr lang="en-US" sz="2400" smtClean="0"/>
              <a:t>35</a:t>
            </a:fld>
            <a:endParaRPr lang="en-US" sz="2400" dirty="0"/>
          </a:p>
        </p:txBody>
      </p:sp>
      <p:sp>
        <p:nvSpPr>
          <p:cNvPr id="6" name="Content Placeholder 2">
            <a:extLst>
              <a:ext uri="{FF2B5EF4-FFF2-40B4-BE49-F238E27FC236}">
                <a16:creationId xmlns:a16="http://schemas.microsoft.com/office/drawing/2014/main" id="{8522A39E-3D5B-455F-9FE1-B063F29F7734}"/>
              </a:ext>
            </a:extLst>
          </p:cNvPr>
          <p:cNvSpPr txBox="1">
            <a:spLocks/>
          </p:cNvSpPr>
          <p:nvPr/>
        </p:nvSpPr>
        <p:spPr>
          <a:xfrm>
            <a:off x="506506" y="914400"/>
            <a:ext cx="8462721" cy="4772758"/>
          </a:xfrm>
          <a:prstGeom prst="rect">
            <a:avLst/>
          </a:prstGeom>
        </p:spPr>
        <p:txBody>
          <a:bodyPr vert="horz" lIns="91440" tIns="45720" rIns="91440" bIns="45720" rtlCol="0" anchor="ctr">
            <a:normAutofit fontScale="25000" lnSpcReduction="2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US" sz="6200" b="1" i="1" u="none" strike="noStrike" kern="1200" cap="none" spc="0" normalizeH="0" baseline="0" noProof="0" dirty="0">
              <a:ln>
                <a:noFill/>
              </a:ln>
              <a:solidFill>
                <a:srgbClr val="323232">
                  <a:lumMod val="50000"/>
                </a:srgbClr>
              </a:solidFill>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20000"/>
              </a:lnSpc>
              <a:spcBef>
                <a:spcPct val="20000"/>
              </a:spcBef>
              <a:spcAft>
                <a:spcPts val="600"/>
              </a:spcAft>
              <a:buClr>
                <a:srgbClr val="F07F09">
                  <a:lumMod val="75000"/>
                </a:srgbClr>
              </a:buClr>
              <a:buSzPct val="145000"/>
              <a:buFont typeface="Arial"/>
              <a:buNone/>
              <a:tabLst/>
              <a:defRPr/>
            </a:pPr>
            <a:r>
              <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Structural</a:t>
            </a:r>
          </a:p>
          <a:p>
            <a:pPr marL="0" marR="0" lvl="0" indent="0" algn="ctr" defTabSz="457200" rtl="0" eaLnBrk="1" fontAlgn="auto" latinLnBrk="0" hangingPunct="1">
              <a:lnSpc>
                <a:spcPct val="120000"/>
              </a:lnSpc>
              <a:spcBef>
                <a:spcPct val="20000"/>
              </a:spcBef>
              <a:spcAft>
                <a:spcPts val="600"/>
              </a:spcAft>
              <a:buClr>
                <a:srgbClr val="F07F09">
                  <a:lumMod val="75000"/>
                </a:srgbClr>
              </a:buClr>
              <a:buSzPct val="145000"/>
              <a:buFont typeface="Arial"/>
              <a:buNone/>
              <a:tabLst/>
              <a:defRPr/>
            </a:pPr>
            <a:r>
              <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Design</a:t>
            </a:r>
            <a:endParaRPr kumimoji="0" lang="en-GB"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51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037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36</a:t>
            </a:fld>
            <a:endParaRPr lang="en-US" sz="2400" dirty="0"/>
          </a:p>
        </p:txBody>
      </p:sp>
      <p:sp>
        <p:nvSpPr>
          <p:cNvPr id="5" name="Title 1"/>
          <p:cNvSpPr>
            <a:spLocks noGrp="1"/>
          </p:cNvSpPr>
          <p:nvPr>
            <p:ph idx="1"/>
          </p:nvPr>
        </p:nvSpPr>
        <p:spPr>
          <a:xfrm>
            <a:off x="457200" y="966196"/>
            <a:ext cx="2209800" cy="609600"/>
          </a:xfrm>
        </p:spPr>
        <p:txBody>
          <a:bodyPr>
            <a:normAutofit fontScale="92500"/>
          </a:bodyPr>
          <a:lstStyle/>
          <a:p>
            <a:pPr marL="0" indent="0" algn="l">
              <a:buNone/>
            </a:pPr>
            <a:r>
              <a:rPr lang="en-US" sz="2800" b="1" dirty="0">
                <a:solidFill>
                  <a:schemeClr val="bg2">
                    <a:lumMod val="10000"/>
                  </a:schemeClr>
                </a:solidFill>
                <a:latin typeface="Times New Roman" panose="02020603050405020304" pitchFamily="18" charset="0"/>
                <a:cs typeface="Times New Roman" panose="02020603050405020304" pitchFamily="18" charset="0"/>
              </a:rPr>
              <a:t>Design Data </a:t>
            </a:r>
            <a:r>
              <a:rPr lang="en-US" sz="2800" b="1" dirty="0">
                <a:solidFill>
                  <a:schemeClr val="bg2">
                    <a:lumMod val="10000"/>
                  </a:schemeClr>
                </a:solidFill>
              </a:rPr>
              <a:t>:</a:t>
            </a:r>
          </a:p>
          <a:p>
            <a:pPr marL="0" indent="0" algn="l">
              <a:buNone/>
            </a:pPr>
            <a:endParaRPr lang="en-US" sz="2800" b="1" dirty="0">
              <a:solidFill>
                <a:schemeClr val="tx2">
                  <a:lumMod val="50000"/>
                </a:schemeClr>
              </a:solidFill>
            </a:endParaRPr>
          </a:p>
        </p:txBody>
      </p:sp>
      <p:sp>
        <p:nvSpPr>
          <p:cNvPr id="6" name="TextBox 5"/>
          <p:cNvSpPr txBox="1"/>
          <p:nvPr/>
        </p:nvSpPr>
        <p:spPr>
          <a:xfrm>
            <a:off x="457200" y="1752600"/>
            <a:ext cx="2809815" cy="1015663"/>
          </a:xfrm>
          <a:prstGeom prst="rect">
            <a:avLst/>
          </a:prstGeom>
          <a:noFill/>
          <a:ln w="15875" cap="rnd" cmpd="sng" algn="ctr">
            <a:solidFill>
              <a:srgbClr val="F07F09"/>
            </a:solidFill>
            <a:prstDash val="solid"/>
          </a:ln>
          <a:effectLst/>
        </p:spPr>
        <p:txBody>
          <a:bodyPr wrap="square"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Structural system</a:t>
            </a:r>
            <a:endPar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342900" marR="0" lvl="0" indent="-342900" defTabSz="4572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Two way ribbed slab</a:t>
            </a:r>
          </a:p>
        </p:txBody>
      </p:sp>
      <p:sp>
        <p:nvSpPr>
          <p:cNvPr id="9" name="TextBox 8"/>
          <p:cNvSpPr txBox="1"/>
          <p:nvPr/>
        </p:nvSpPr>
        <p:spPr>
          <a:xfrm>
            <a:off x="457200" y="2940202"/>
            <a:ext cx="4343400" cy="1754326"/>
          </a:xfrm>
          <a:prstGeom prst="rect">
            <a:avLst/>
          </a:prstGeom>
          <a:noFill/>
          <a:ln w="15875" cap="rnd" cmpd="sng" algn="ctr">
            <a:solidFill>
              <a:srgbClr val="F07F09"/>
            </a:solidFill>
            <a:prstDash val="solid"/>
          </a:ln>
          <a:effectLst/>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Concrete Compressive Strength </a:t>
            </a: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Concrete B300</a:t>
            </a: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f’c</a:t>
            </a: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=28 </a:t>
            </a:r>
            <a:r>
              <a:rPr kumimoji="0" lang="en-US"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MPa</a:t>
            </a: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Yielding Strength Of Steel :                                            </a:t>
            </a: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The Yield strength of steel  </a:t>
            </a:r>
            <a:r>
              <a:rPr kumimoji="0" lang="en-US" b="0" i="0" u="none" strike="noStrike" kern="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Fy</a:t>
            </a: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420MPa       </a:t>
            </a:r>
          </a:p>
        </p:txBody>
      </p:sp>
      <p:sp>
        <p:nvSpPr>
          <p:cNvPr id="10" name="TextBox 9"/>
          <p:cNvSpPr txBox="1"/>
          <p:nvPr/>
        </p:nvSpPr>
        <p:spPr>
          <a:xfrm>
            <a:off x="5016655" y="990600"/>
            <a:ext cx="3962399" cy="4647426"/>
          </a:xfrm>
          <a:prstGeom prst="rect">
            <a:avLst/>
          </a:prstGeom>
          <a:noFill/>
          <a:ln w="15875" cap="rnd" cmpd="sng" algn="ctr">
            <a:solidFill>
              <a:srgbClr val="F07F09"/>
            </a:solidFill>
            <a:prstDash val="solid"/>
          </a:ln>
          <a:effectLst/>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Primary Design Assumptions</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Slabs thickness                0.25 m</a:t>
            </a:r>
          </a:p>
          <a:p>
            <a:pPr marR="0" lvl="0" defTabSz="457200" eaLnBrk="1" fontAlgn="auto" latinLnBrk="0" hangingPunct="1">
              <a:lnSpc>
                <a:spcPct val="100000"/>
              </a:lnSpc>
              <a:spcBef>
                <a:spcPts val="0"/>
              </a:spcBef>
              <a:spcAft>
                <a:spcPts val="0"/>
              </a:spcAft>
              <a:buClrTx/>
              <a:buSzTx/>
              <a:tabLst/>
              <a:defRPr/>
            </a:pPr>
            <a:endPar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Columns(rectangular)      0.6×0.3m</a:t>
            </a:r>
          </a:p>
          <a:p>
            <a:pPr lvl="0" defTabSz="457200">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600" b="0"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lang="en-US" sz="1600" kern="0" dirty="0">
                <a:solidFill>
                  <a:prstClr val="black"/>
                </a:solidFill>
                <a:latin typeface="Times New Roman" panose="02020603050405020304" pitchFamily="18" charset="0"/>
                <a:cs typeface="Times New Roman" panose="02020603050405020304" pitchFamily="18" charset="0"/>
              </a:rPr>
              <a:t>0.6×0.4m</a:t>
            </a:r>
          </a:p>
          <a:p>
            <a:pPr lvl="0" defTabSz="457200">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lang="en-US" sz="1600" kern="0" dirty="0">
                <a:solidFill>
                  <a:prstClr val="black"/>
                </a:solidFill>
                <a:latin typeface="Times New Roman" panose="02020603050405020304" pitchFamily="18" charset="0"/>
                <a:cs typeface="Times New Roman" panose="02020603050405020304" pitchFamily="18" charset="0"/>
              </a:rPr>
              <a:t>0.6×0.3m</a:t>
            </a:r>
          </a:p>
          <a:p>
            <a:pPr lvl="0" defTabSz="457200">
              <a:defRPr/>
            </a:pPr>
            <a:r>
              <a:rPr lang="en-US" sz="1600" kern="0" dirty="0">
                <a:solidFill>
                  <a:prstClr val="black"/>
                </a:solidFill>
                <a:latin typeface="Times New Roman" panose="02020603050405020304" pitchFamily="18" charset="0"/>
                <a:cs typeface="Times New Roman" panose="02020603050405020304" pitchFamily="18" charset="0"/>
              </a:rPr>
              <a:t>                                                0.6×0.6m</a:t>
            </a:r>
          </a:p>
          <a:p>
            <a:pPr lvl="0" defTabSz="457200">
              <a:defRPr/>
            </a:pPr>
            <a:r>
              <a:rPr lang="en-US" sz="1600" kern="0" dirty="0">
                <a:solidFill>
                  <a:prstClr val="black"/>
                </a:solidFill>
                <a:latin typeface="Times New Roman" panose="02020603050405020304" pitchFamily="18" charset="0"/>
                <a:cs typeface="Times New Roman" panose="02020603050405020304" pitchFamily="18" charset="0"/>
              </a:rPr>
              <a:t>                                                0.5×0.5m                                </a:t>
            </a:r>
          </a:p>
          <a:p>
            <a:pPr lvl="0" defTabSz="457200">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Beams  dimensions          0.6*0.25 m</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0.6*0.35 m</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0.6*0.40 m</a:t>
            </a:r>
          </a:p>
          <a:p>
            <a:pPr marL="0" marR="0" lvl="0" indent="0" defTabSz="457200" eaLnBrk="1" fontAlgn="auto" latinLnBrk="0" hangingPunct="1">
              <a:lnSpc>
                <a:spcPct val="100000"/>
              </a:lnSpc>
              <a:spcBef>
                <a:spcPts val="0"/>
              </a:spcBef>
              <a:spcAft>
                <a:spcPts val="0"/>
              </a:spcAft>
              <a:buClrTx/>
              <a:buSzTx/>
              <a:buFontTx/>
              <a:buNone/>
              <a:tabLst/>
              <a:defRPr/>
            </a:pPr>
            <a:r>
              <a:rPr lang="en-US" sz="1600" kern="0" dirty="0">
                <a:solidFill>
                  <a:prstClr val="black"/>
                </a:solidFill>
                <a:latin typeface="Times New Roman" panose="02020603050405020304" pitchFamily="18" charset="0"/>
                <a:cs typeface="Times New Roman" panose="02020603050405020304" pitchFamily="18" charset="0"/>
              </a:rPr>
              <a:t>                                                0.6*0.50 m</a:t>
            </a:r>
          </a:p>
          <a:p>
            <a:pPr marL="0" marR="0" lvl="0" indent="0" defTabSz="457200" eaLnBrk="1" fontAlgn="auto" latinLnBrk="0" hangingPunct="1">
              <a:lnSpc>
                <a:spcPct val="100000"/>
              </a:lnSpc>
              <a:spcBef>
                <a:spcPts val="0"/>
              </a:spcBef>
              <a:spcAft>
                <a:spcPts val="0"/>
              </a:spcAft>
              <a:buClrTx/>
              <a:buSzTx/>
              <a:buFontTx/>
              <a:buNone/>
              <a:tabLst/>
              <a:defRPr/>
            </a:pPr>
            <a:r>
              <a:rPr lang="en-US" sz="1600" kern="0" dirty="0">
                <a:solidFill>
                  <a:prstClr val="black"/>
                </a:solidFill>
                <a:latin typeface="Times New Roman" panose="02020603050405020304" pitchFamily="18" charset="0"/>
                <a:cs typeface="Times New Roman" panose="02020603050405020304" pitchFamily="18" charset="0"/>
              </a:rPr>
              <a:t>                                                0.25*0.25m</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Shear Walls  thicknesses   0.25 m</a:t>
            </a: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
        <p:nvSpPr>
          <p:cNvPr id="11" name="TextBox 10"/>
          <p:cNvSpPr txBox="1"/>
          <p:nvPr/>
        </p:nvSpPr>
        <p:spPr>
          <a:xfrm>
            <a:off x="457201" y="4914751"/>
            <a:ext cx="3209778" cy="954107"/>
          </a:xfrm>
          <a:prstGeom prst="rect">
            <a:avLst/>
          </a:prstGeom>
          <a:noFill/>
          <a:ln w="15875" cap="rnd" cmpd="sng" algn="ctr">
            <a:solidFill>
              <a:srgbClr val="C19859"/>
            </a:solidFill>
            <a:prstDash val="solid"/>
          </a:ln>
          <a:effectLst/>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Loads:</a:t>
            </a: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Live Load = 𝟒.𝟕𝟗 𝑲𝑵/𝒎</a:t>
            </a:r>
            <a:r>
              <a:rPr kumimoji="0" lang="en-US" b="0" i="0" u="none" strike="noStrike" kern="0" cap="none" spc="0" normalizeH="0" baseline="0" noProof="0" dirty="0">
                <a:ln>
                  <a:noFill/>
                </a:ln>
                <a:solidFill>
                  <a:prstClr val="black"/>
                </a:solidFill>
                <a:effectLst/>
                <a:uLnTx/>
                <a:uFillTx/>
                <a:latin typeface="Corbel"/>
                <a:cs typeface="Calibri"/>
              </a:rPr>
              <a:t>²</a:t>
            </a:r>
            <a:endPar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342900" marR="0" lvl="0" indent="-3429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SID= 2.5 𝑲𝑵/𝒎</a:t>
            </a:r>
            <a:r>
              <a:rPr kumimoji="0" lang="en-US" b="0" i="0" u="none" strike="noStrike" kern="0" cap="none" spc="0" normalizeH="0" baseline="0" noProof="0" dirty="0">
                <a:ln>
                  <a:noFill/>
                </a:ln>
                <a:solidFill>
                  <a:prstClr val="black"/>
                </a:solidFill>
                <a:effectLst/>
                <a:uLnTx/>
                <a:uFillTx/>
                <a:latin typeface="Corbel"/>
                <a:cs typeface="Calibri"/>
              </a:rPr>
              <a:t>²</a:t>
            </a:r>
          </a:p>
        </p:txBody>
      </p:sp>
    </p:spTree>
    <p:extLst>
      <p:ext uri="{BB962C8B-B14F-4D97-AF65-F5344CB8AC3E}">
        <p14:creationId xmlns:p14="http://schemas.microsoft.com/office/powerpoint/2010/main" val="1971937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4" name="Slide Number Placeholder 3"/>
          <p:cNvSpPr>
            <a:spLocks noGrp="1"/>
          </p:cNvSpPr>
          <p:nvPr>
            <p:ph type="sldNum" sz="quarter" idx="11"/>
          </p:nvPr>
        </p:nvSpPr>
        <p:spPr>
          <a:xfrm>
            <a:off x="8686800" y="5740400"/>
            <a:ext cx="685800" cy="365125"/>
          </a:xfrm>
        </p:spPr>
        <p:txBody>
          <a:bodyPr/>
          <a:lstStyle/>
          <a:p>
            <a:fld id="{7F685A77-C0CC-41DD-977A-A9FFA2732B1D}" type="slidenum">
              <a:rPr lang="en-US" sz="2400" smtClean="0"/>
              <a:t>37</a:t>
            </a:fld>
            <a:endParaRPr lang="en-US" sz="2400" dirty="0"/>
          </a:p>
        </p:txBody>
      </p:sp>
      <p:sp>
        <p:nvSpPr>
          <p:cNvPr id="5" name="Title 1"/>
          <p:cNvSpPr>
            <a:spLocks noGrp="1"/>
          </p:cNvSpPr>
          <p:nvPr>
            <p:ph idx="1"/>
          </p:nvPr>
        </p:nvSpPr>
        <p:spPr>
          <a:xfrm>
            <a:off x="319216" y="685800"/>
            <a:ext cx="2209800" cy="609600"/>
          </a:xfrm>
        </p:spPr>
        <p:txBody>
          <a:bodyPr>
            <a:normAutofit fontScale="85000" lnSpcReduction="10000"/>
          </a:bodyPr>
          <a:lstStyle/>
          <a:p>
            <a:pPr marL="0" indent="0" algn="l">
              <a:buNone/>
            </a:pPr>
            <a:r>
              <a:rPr lang="en-US" sz="2800" b="1" dirty="0">
                <a:solidFill>
                  <a:schemeClr val="bg2">
                    <a:lumMod val="10000"/>
                  </a:schemeClr>
                </a:solidFill>
                <a:latin typeface="Times New Roman" panose="02020603050405020304" pitchFamily="18" charset="0"/>
                <a:cs typeface="Times New Roman" panose="02020603050405020304" pitchFamily="18" charset="0"/>
              </a:rPr>
              <a:t>Columns Axis</a:t>
            </a:r>
            <a:r>
              <a:rPr lang="en-US" sz="2800" b="1" dirty="0">
                <a:solidFill>
                  <a:schemeClr val="bg2">
                    <a:lumMod val="10000"/>
                  </a:schemeClr>
                </a:solidFill>
              </a:rPr>
              <a:t>:</a:t>
            </a:r>
          </a:p>
          <a:p>
            <a:pPr marL="0" indent="0" algn="l">
              <a:buNone/>
            </a:pPr>
            <a:endParaRPr lang="en-US" sz="2800" b="1" dirty="0">
              <a:solidFill>
                <a:schemeClr val="tx2">
                  <a:lumMod val="50000"/>
                </a:schemeClr>
              </a:solidFill>
            </a:endParaRPr>
          </a:p>
        </p:txBody>
      </p:sp>
      <p:pic>
        <p:nvPicPr>
          <p:cNvPr id="1026" name="Picture 2" descr="https://scontent.fjrs4-1.fna.fbcdn.net/v/t1.15752-9/103016555_1754747177997707_2815689029126196496_n.png?_nc_cat=108&amp;_nc_sid=b96e70&amp;_nc_ohc=2bpae3I0zr0AX_vvxmy&amp;_nc_ht=scontent.fjrs4-1.fna&amp;oh=45788698f2efabdb087186dac30faeb8&amp;oe=5F0352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47716"/>
            <a:ext cx="6705600" cy="5129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9949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1143000"/>
            <a:ext cx="7467600" cy="5562600"/>
          </a:xfrm>
        </p:spPr>
        <p:txBody>
          <a:bodyPr>
            <a:normAutofit fontScale="92500" lnSpcReduction="10000"/>
          </a:bodyPr>
          <a:lstStyle/>
          <a:p>
            <a:r>
              <a:rPr lang="en-US" b="1" dirty="0"/>
              <a:t>Compatibility  Check</a:t>
            </a:r>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endParaRPr lang="en-US" b="1" dirty="0"/>
          </a:p>
          <a:p>
            <a:pPr marL="0" indent="0">
              <a:buNone/>
            </a:pPr>
            <a:endParaRPr lang="en-US" b="1" dirty="0"/>
          </a:p>
          <a:p>
            <a:pPr marL="0" indent="0">
              <a:buNone/>
            </a:pPr>
            <a:endParaRPr lang="en-US" sz="2200" b="1" dirty="0">
              <a:solidFill>
                <a:schemeClr val="bg2">
                  <a:lumMod val="10000"/>
                </a:schemeClr>
              </a:solidFill>
            </a:endParaRPr>
          </a:p>
          <a:p>
            <a:pPr marL="0" indent="0">
              <a:buNone/>
            </a:pPr>
            <a:r>
              <a:rPr lang="en-US" sz="2200" b="1" dirty="0">
                <a:solidFill>
                  <a:schemeClr val="bg2">
                    <a:lumMod val="10000"/>
                  </a:schemeClr>
                </a:solidFill>
              </a:rPr>
              <a:t>Check is OK</a:t>
            </a:r>
          </a:p>
          <a:p>
            <a:pPr marL="0" indent="0">
              <a:buNone/>
            </a:pPr>
            <a:endParaRPr lang="en-US" b="1" dirty="0"/>
          </a:p>
        </p:txBody>
      </p:sp>
      <p:sp>
        <p:nvSpPr>
          <p:cNvPr id="4" name="Slide Number Placeholder 3"/>
          <p:cNvSpPr>
            <a:spLocks noGrp="1"/>
          </p:cNvSpPr>
          <p:nvPr>
            <p:ph type="sldNum" sz="quarter" idx="11"/>
          </p:nvPr>
        </p:nvSpPr>
        <p:spPr>
          <a:xfrm>
            <a:off x="8686800" y="5740400"/>
            <a:ext cx="685800" cy="365125"/>
          </a:xfrm>
        </p:spPr>
        <p:txBody>
          <a:bodyPr/>
          <a:lstStyle/>
          <a:p>
            <a:fld id="{7F685A77-C0CC-41DD-977A-A9FFA2732B1D}" type="slidenum">
              <a:rPr lang="en-US" sz="2400" smtClean="0"/>
              <a:t>38</a:t>
            </a:fld>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21860"/>
            <a:ext cx="4760913" cy="427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4313" y="1721860"/>
            <a:ext cx="3752850" cy="370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97773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733425" y="838200"/>
            <a:ext cx="7848600" cy="5334000"/>
          </a:xfrm>
        </p:spPr>
        <p:txBody>
          <a:bodyPr/>
          <a:lstStyle/>
          <a:p>
            <a:pPr lvl="0"/>
            <a:r>
              <a:rPr lang="en-US" sz="2600" b="1" dirty="0">
                <a:solidFill>
                  <a:srgbClr val="675D59"/>
                </a:solidFill>
              </a:rPr>
              <a:t>Equilibrium Check</a:t>
            </a:r>
          </a:p>
          <a:p>
            <a:pPr marL="0" lvl="0" indent="0">
              <a:buNone/>
            </a:pPr>
            <a:endParaRPr lang="en-US" sz="1800" b="1" dirty="0">
              <a:solidFill>
                <a:schemeClr val="bg2">
                  <a:lumMod val="10000"/>
                </a:schemeClr>
              </a:solidFill>
            </a:endParaRPr>
          </a:p>
          <a:p>
            <a:pPr marL="0" lvl="0" indent="0">
              <a:buNone/>
            </a:pPr>
            <a:endParaRPr lang="en-US" sz="1800" b="1" dirty="0">
              <a:solidFill>
                <a:schemeClr val="bg2">
                  <a:lumMod val="10000"/>
                </a:schemeClr>
              </a:solidFill>
            </a:endParaRPr>
          </a:p>
          <a:p>
            <a:pPr marL="0" lvl="0" indent="0">
              <a:buNone/>
            </a:pPr>
            <a:endParaRPr lang="en-US" sz="1800" b="1" dirty="0">
              <a:solidFill>
                <a:schemeClr val="bg2">
                  <a:lumMod val="10000"/>
                </a:schemeClr>
              </a:solidFill>
            </a:endParaRPr>
          </a:p>
          <a:p>
            <a:pPr marL="0" lvl="0" indent="0">
              <a:buNone/>
            </a:pPr>
            <a:r>
              <a:rPr lang="en-US" sz="1800" b="1" dirty="0">
                <a:solidFill>
                  <a:schemeClr val="bg2">
                    <a:lumMod val="10000"/>
                  </a:schemeClr>
                </a:solidFill>
              </a:rPr>
              <a:t>Manually dead </a:t>
            </a:r>
          </a:p>
          <a:p>
            <a:pPr marL="0" lvl="0" indent="0">
              <a:buNone/>
            </a:pPr>
            <a:r>
              <a:rPr lang="en-US" sz="1800" b="1" dirty="0">
                <a:solidFill>
                  <a:schemeClr val="bg2">
                    <a:lumMod val="10000"/>
                  </a:schemeClr>
                </a:solidFill>
              </a:rPr>
              <a:t>load calculations</a:t>
            </a:r>
          </a:p>
          <a:p>
            <a:pPr marL="0" indent="0">
              <a:buNone/>
            </a:pPr>
            <a:endParaRPr lang="en-US" sz="1800" dirty="0">
              <a:solidFill>
                <a:schemeClr val="bg2">
                  <a:lumMod val="10000"/>
                </a:schemeClr>
              </a:solidFill>
            </a:endParaRPr>
          </a:p>
          <a:p>
            <a:pPr marL="0" indent="0">
              <a:buNone/>
            </a:pPr>
            <a:endParaRPr lang="en-US" sz="1800" dirty="0">
              <a:solidFill>
                <a:schemeClr val="bg2">
                  <a:lumMod val="10000"/>
                </a:schemeClr>
              </a:solidFill>
            </a:endParaRPr>
          </a:p>
          <a:p>
            <a:pPr marL="0" indent="0">
              <a:buNone/>
            </a:pPr>
            <a:endParaRPr lang="en-US" sz="1800" dirty="0">
              <a:solidFill>
                <a:schemeClr val="bg2">
                  <a:lumMod val="10000"/>
                </a:schemeClr>
              </a:solidFill>
            </a:endParaRPr>
          </a:p>
          <a:p>
            <a:pPr marL="0" indent="0">
              <a:buNone/>
            </a:pPr>
            <a:endParaRPr lang="en-US" sz="1800" dirty="0">
              <a:solidFill>
                <a:schemeClr val="bg2">
                  <a:lumMod val="10000"/>
                </a:schemeClr>
              </a:solidFill>
            </a:endParaRPr>
          </a:p>
          <a:p>
            <a:pPr marL="0" lvl="0" indent="0">
              <a:buNone/>
            </a:pPr>
            <a:r>
              <a:rPr lang="en-US" sz="1800" b="1" dirty="0">
                <a:solidFill>
                  <a:srgbClr val="E8DED8">
                    <a:lumMod val="10000"/>
                  </a:srgbClr>
                </a:solidFill>
              </a:rPr>
              <a:t>ETABS results</a:t>
            </a:r>
          </a:p>
          <a:p>
            <a:pPr marL="0" indent="0">
              <a:buNone/>
            </a:pPr>
            <a:endParaRPr lang="en-US" sz="1800" dirty="0">
              <a:solidFill>
                <a:schemeClr val="bg2">
                  <a:lumMod val="10000"/>
                </a:schemeClr>
              </a:solidFill>
            </a:endParaRPr>
          </a:p>
          <a:p>
            <a:pPr marL="0" indent="0">
              <a:buNone/>
            </a:pPr>
            <a:endParaRPr lang="en-US" sz="1800" dirty="0">
              <a:solidFill>
                <a:schemeClr val="bg2">
                  <a:lumMod val="10000"/>
                </a:schemeClr>
              </a:solidFill>
            </a:endParaRPr>
          </a:p>
          <a:p>
            <a:pPr marL="0" indent="0">
              <a:buNone/>
            </a:pPr>
            <a:endParaRPr lang="en-US" sz="1800" dirty="0">
              <a:solidFill>
                <a:schemeClr val="bg2">
                  <a:lumMod val="10000"/>
                </a:schemeClr>
              </a:solidFill>
            </a:endParaRPr>
          </a:p>
          <a:p>
            <a:pPr marL="0" indent="0">
              <a:buNone/>
            </a:pPr>
            <a:r>
              <a:rPr lang="en-US" sz="1800" b="1" dirty="0">
                <a:solidFill>
                  <a:schemeClr val="bg2">
                    <a:lumMod val="10000"/>
                  </a:schemeClr>
                </a:solidFill>
              </a:rPr>
              <a:t>Error %</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39</a:t>
            </a:fld>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3247597022"/>
              </p:ext>
            </p:extLst>
          </p:nvPr>
        </p:nvGraphicFramePr>
        <p:xfrm>
          <a:off x="2514600" y="1371600"/>
          <a:ext cx="6309360" cy="2410333"/>
        </p:xfrm>
        <a:graphic>
          <a:graphicData uri="http://schemas.openxmlformats.org/drawingml/2006/table">
            <a:tbl>
              <a:tblPr firstRow="1" firstCol="1" bandRow="1"/>
              <a:tblGrid>
                <a:gridCol w="1062990">
                  <a:extLst>
                    <a:ext uri="{9D8B030D-6E8A-4147-A177-3AD203B41FA5}">
                      <a16:colId xmlns:a16="http://schemas.microsoft.com/office/drawing/2014/main" val="20000"/>
                    </a:ext>
                  </a:extLst>
                </a:gridCol>
                <a:gridCol w="657225">
                  <a:extLst>
                    <a:ext uri="{9D8B030D-6E8A-4147-A177-3AD203B41FA5}">
                      <a16:colId xmlns:a16="http://schemas.microsoft.com/office/drawing/2014/main" val="20001"/>
                    </a:ext>
                  </a:extLst>
                </a:gridCol>
                <a:gridCol w="789940">
                  <a:extLst>
                    <a:ext uri="{9D8B030D-6E8A-4147-A177-3AD203B41FA5}">
                      <a16:colId xmlns:a16="http://schemas.microsoft.com/office/drawing/2014/main" val="20002"/>
                    </a:ext>
                  </a:extLst>
                </a:gridCol>
                <a:gridCol w="789940">
                  <a:extLst>
                    <a:ext uri="{9D8B030D-6E8A-4147-A177-3AD203B41FA5}">
                      <a16:colId xmlns:a16="http://schemas.microsoft.com/office/drawing/2014/main" val="20003"/>
                    </a:ext>
                  </a:extLst>
                </a:gridCol>
                <a:gridCol w="745490">
                  <a:extLst>
                    <a:ext uri="{9D8B030D-6E8A-4147-A177-3AD203B41FA5}">
                      <a16:colId xmlns:a16="http://schemas.microsoft.com/office/drawing/2014/main" val="20004"/>
                    </a:ext>
                  </a:extLst>
                </a:gridCol>
                <a:gridCol w="686435">
                  <a:extLst>
                    <a:ext uri="{9D8B030D-6E8A-4147-A177-3AD203B41FA5}">
                      <a16:colId xmlns:a16="http://schemas.microsoft.com/office/drawing/2014/main" val="20005"/>
                    </a:ext>
                  </a:extLst>
                </a:gridCol>
                <a:gridCol w="719455">
                  <a:extLst>
                    <a:ext uri="{9D8B030D-6E8A-4147-A177-3AD203B41FA5}">
                      <a16:colId xmlns:a16="http://schemas.microsoft.com/office/drawing/2014/main" val="20006"/>
                    </a:ext>
                  </a:extLst>
                </a:gridCol>
                <a:gridCol w="857885">
                  <a:extLst>
                    <a:ext uri="{9D8B030D-6E8A-4147-A177-3AD203B41FA5}">
                      <a16:colId xmlns:a16="http://schemas.microsoft.com/office/drawing/2014/main" val="20007"/>
                    </a:ext>
                  </a:extLst>
                </a:gridCol>
              </a:tblGrid>
              <a:tr h="948055">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FLOOR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Slab area (m</a:t>
                      </a:r>
                      <a:r>
                        <a:rPr lang="en-US" sz="1200" baseline="30000" dirty="0">
                          <a:solidFill>
                            <a:sysClr val="windowText" lastClr="000000"/>
                          </a:solidFill>
                          <a:effectLst/>
                          <a:latin typeface="Times New Roman"/>
                          <a:ea typeface="Calibri"/>
                          <a:cs typeface="Arial"/>
                        </a:rPr>
                        <a:t>2</a:t>
                      </a:r>
                      <a:r>
                        <a:rPr lang="en-US" sz="1200" dirty="0">
                          <a:solidFill>
                            <a:sysClr val="windowText" lastClr="000000"/>
                          </a:solidFill>
                          <a:effectLst/>
                          <a:latin typeface="Times New Roman"/>
                          <a:ea typeface="Calibri"/>
                          <a:cs typeface="Arial"/>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DL </a:t>
                      </a:r>
                      <a:r>
                        <a:rPr lang="en-US" sz="1200" baseline="-25000" dirty="0">
                          <a:solidFill>
                            <a:sysClr val="windowText" lastClr="000000"/>
                          </a:solidFill>
                          <a:effectLst/>
                          <a:latin typeface="Times New Roman"/>
                          <a:ea typeface="Calibri"/>
                          <a:cs typeface="Arial"/>
                        </a:rPr>
                        <a:t>SLAB</a:t>
                      </a:r>
                      <a:r>
                        <a:rPr lang="en-US" sz="1200" dirty="0">
                          <a:solidFill>
                            <a:sysClr val="windowText" lastClr="000000"/>
                          </a:solidFill>
                          <a:effectLst/>
                          <a:latin typeface="Times New Roman"/>
                          <a:ea typeface="Calibri"/>
                          <a:cs typeface="Arial"/>
                        </a:rPr>
                        <a:t> (KN)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DL </a:t>
                      </a:r>
                      <a:r>
                        <a:rPr lang="en-US" sz="1200" baseline="-25000" dirty="0">
                          <a:solidFill>
                            <a:sysClr val="windowText" lastClr="000000"/>
                          </a:solidFill>
                          <a:effectLst/>
                          <a:latin typeface="Times New Roman"/>
                          <a:ea typeface="Calibri"/>
                          <a:cs typeface="Arial"/>
                        </a:rPr>
                        <a:t>BEAM</a:t>
                      </a:r>
                      <a:r>
                        <a:rPr lang="en-US" sz="1200" dirty="0">
                          <a:solidFill>
                            <a:sysClr val="windowText" lastClr="000000"/>
                          </a:solidFill>
                          <a:effectLst/>
                          <a:latin typeface="Times New Roman"/>
                          <a:ea typeface="Calibri"/>
                          <a:cs typeface="Arial"/>
                        </a:rPr>
                        <a:t> (KN)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DL </a:t>
                      </a:r>
                      <a:r>
                        <a:rPr lang="en-US" sz="1200" baseline="-25000" dirty="0">
                          <a:solidFill>
                            <a:sysClr val="windowText" lastClr="000000"/>
                          </a:solidFill>
                          <a:effectLst/>
                          <a:latin typeface="Times New Roman"/>
                          <a:ea typeface="Calibri"/>
                          <a:cs typeface="Arial"/>
                        </a:rPr>
                        <a:t>COLUMN</a:t>
                      </a:r>
                      <a:r>
                        <a:rPr lang="en-US" sz="1200" dirty="0">
                          <a:solidFill>
                            <a:sysClr val="windowText" lastClr="000000"/>
                          </a:solidFill>
                          <a:effectLst/>
                          <a:latin typeface="Times New Roman"/>
                          <a:ea typeface="Calibri"/>
                          <a:cs typeface="Arial"/>
                        </a:rPr>
                        <a:t> (KN)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DL </a:t>
                      </a:r>
                      <a:r>
                        <a:rPr lang="en-US" sz="1200" baseline="-25000" dirty="0">
                          <a:solidFill>
                            <a:sysClr val="windowText" lastClr="000000"/>
                          </a:solidFill>
                          <a:effectLst/>
                          <a:latin typeface="Times New Roman"/>
                          <a:ea typeface="Calibri"/>
                          <a:cs typeface="Arial"/>
                        </a:rPr>
                        <a:t>SHEAR WALL</a:t>
                      </a:r>
                      <a:r>
                        <a:rPr lang="en-US" sz="1200" dirty="0">
                          <a:solidFill>
                            <a:sysClr val="windowText" lastClr="000000"/>
                          </a:solidFill>
                          <a:effectLst/>
                          <a:latin typeface="Times New Roman"/>
                          <a:ea typeface="Calibri"/>
                          <a:cs typeface="Arial"/>
                        </a:rPr>
                        <a:t>    (KN)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DL </a:t>
                      </a:r>
                      <a:r>
                        <a:rPr lang="en-US" sz="1200" baseline="-25000" dirty="0">
                          <a:solidFill>
                            <a:sysClr val="windowText" lastClr="000000"/>
                          </a:solidFill>
                          <a:effectLst/>
                          <a:latin typeface="Times New Roman"/>
                          <a:ea typeface="Calibri"/>
                          <a:cs typeface="Arial"/>
                        </a:rPr>
                        <a:t>STAIRS</a:t>
                      </a:r>
                      <a:r>
                        <a:rPr lang="en-US" sz="1200" dirty="0">
                          <a:solidFill>
                            <a:sysClr val="windowText" lastClr="000000"/>
                          </a:solidFill>
                          <a:effectLst/>
                          <a:latin typeface="Times New Roman"/>
                          <a:ea typeface="Calibri"/>
                          <a:cs typeface="Arial"/>
                        </a:rPr>
                        <a:t> (KN)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DL </a:t>
                      </a:r>
                      <a:r>
                        <a:rPr lang="en-US" sz="1200" baseline="-25000" dirty="0">
                          <a:solidFill>
                            <a:sysClr val="windowText" lastClr="000000"/>
                          </a:solidFill>
                          <a:effectLst/>
                          <a:latin typeface="Times New Roman"/>
                          <a:ea typeface="Calibri"/>
                          <a:cs typeface="Arial"/>
                        </a:rPr>
                        <a:t>TOTAL</a:t>
                      </a:r>
                      <a:r>
                        <a:rPr lang="en-US" sz="1200" dirty="0">
                          <a:solidFill>
                            <a:sysClr val="windowText" lastClr="000000"/>
                          </a:solidFill>
                          <a:effectLst/>
                          <a:latin typeface="Times New Roman"/>
                          <a:ea typeface="Calibri"/>
                          <a:cs typeface="Arial"/>
                        </a:rPr>
                        <a:t> (KN)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34950">
                <a:tc>
                  <a:txBody>
                    <a:bodyPr/>
                    <a:lstStyle/>
                    <a:p>
                      <a:pPr marL="0" marR="0">
                        <a:lnSpc>
                          <a:spcPct val="150000"/>
                        </a:lnSpc>
                        <a:spcBef>
                          <a:spcPts val="0"/>
                        </a:spcBef>
                        <a:spcAft>
                          <a:spcPts val="0"/>
                        </a:spcAft>
                      </a:pPr>
                      <a:r>
                        <a:rPr lang="en-US" sz="1200">
                          <a:solidFill>
                            <a:sysClr val="windowText" lastClr="000000"/>
                          </a:solidFill>
                          <a:effectLst/>
                          <a:latin typeface="Times New Roman"/>
                          <a:ea typeface="Calibri"/>
                          <a:cs typeface="Arial"/>
                        </a:rPr>
                        <a:t>basement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524.57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3,019.73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1,082.98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671.88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985.5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157.54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5,917.6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4950">
                <a:tc>
                  <a:txBody>
                    <a:bodyPr/>
                    <a:lstStyle/>
                    <a:p>
                      <a:pPr marL="0" marR="0">
                        <a:lnSpc>
                          <a:spcPct val="150000"/>
                        </a:lnSpc>
                        <a:spcBef>
                          <a:spcPts val="0"/>
                        </a:spcBef>
                        <a:spcAft>
                          <a:spcPts val="0"/>
                        </a:spcAft>
                      </a:pPr>
                      <a:r>
                        <a:rPr lang="en-US" sz="1200">
                          <a:solidFill>
                            <a:sysClr val="windowText" lastClr="000000"/>
                          </a:solidFill>
                          <a:effectLst/>
                          <a:latin typeface="Times New Roman"/>
                          <a:ea typeface="Calibri"/>
                          <a:cs typeface="Arial"/>
                        </a:rPr>
                        <a:t>GF +FF+SF</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524.57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3,019.73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1,082.98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762.18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776.9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157.54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17,407.99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34950">
                <a:tc>
                  <a:txBody>
                    <a:bodyPr/>
                    <a:lstStyle/>
                    <a:p>
                      <a:pPr marL="0" marR="0">
                        <a:lnSpc>
                          <a:spcPct val="150000"/>
                        </a:lnSpc>
                        <a:spcBef>
                          <a:spcPts val="0"/>
                        </a:spcBef>
                        <a:spcAft>
                          <a:spcPts val="0"/>
                        </a:spcAft>
                      </a:pPr>
                      <a:r>
                        <a:rPr lang="en-US" sz="1200">
                          <a:solidFill>
                            <a:sysClr val="windowText" lastClr="000000"/>
                          </a:solidFill>
                          <a:effectLst/>
                          <a:latin typeface="Times New Roman"/>
                          <a:ea typeface="Calibri"/>
                          <a:cs typeface="Arial"/>
                        </a:rPr>
                        <a:t>Third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420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2,417.76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936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668.58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776.9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157.54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4,956.78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7213">
                <a:tc>
                  <a:txBody>
                    <a:bodyPr/>
                    <a:lstStyle/>
                    <a:p>
                      <a:pPr marL="0" marR="0">
                        <a:lnSpc>
                          <a:spcPct val="150000"/>
                        </a:lnSpc>
                        <a:spcBef>
                          <a:spcPts val="0"/>
                        </a:spcBef>
                        <a:spcAft>
                          <a:spcPts val="0"/>
                        </a:spcAft>
                      </a:pPr>
                      <a:r>
                        <a:rPr lang="en-US" sz="1200">
                          <a:solidFill>
                            <a:sysClr val="windowText" lastClr="000000"/>
                          </a:solidFill>
                          <a:effectLst/>
                          <a:latin typeface="Times New Roman"/>
                          <a:ea typeface="Calibri"/>
                          <a:cs typeface="Arial"/>
                        </a:rPr>
                        <a:t>Four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67.57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17.73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191.93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277.23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34950">
                <a:tc gridSpan="7">
                  <a:txBody>
                    <a:bodyPr/>
                    <a:lstStyle/>
                    <a:p>
                      <a:pPr marL="0" marR="0">
                        <a:lnSpc>
                          <a:spcPct val="150000"/>
                        </a:lnSpc>
                        <a:spcBef>
                          <a:spcPts val="0"/>
                        </a:spcBef>
                        <a:spcAft>
                          <a:spcPts val="0"/>
                        </a:spcAft>
                      </a:pPr>
                      <a:r>
                        <a:rPr lang="en-US" sz="1200" dirty="0">
                          <a:solidFill>
                            <a:sysClr val="windowText" lastClr="000000"/>
                          </a:solidFill>
                          <a:effectLst/>
                          <a:latin typeface="Times New Roman"/>
                          <a:ea typeface="Calibri"/>
                          <a:cs typeface="Arial"/>
                        </a:rPr>
                        <a:t>TOTAL DEAD LOAD (KN)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0"/>
                        </a:spcAft>
                      </a:pPr>
                      <a:r>
                        <a:rPr lang="en-US" sz="1200" b="1" dirty="0">
                          <a:solidFill>
                            <a:sysClr val="windowText" lastClr="000000"/>
                          </a:solidFill>
                          <a:effectLst/>
                          <a:latin typeface="Times New Roman"/>
                          <a:ea typeface="Calibri"/>
                          <a:cs typeface="Arial"/>
                        </a:rPr>
                        <a:t>28,549.63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886200"/>
            <a:ext cx="3829050"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 2"/>
          <p:cNvGraphicFramePr>
            <a:graphicFrameLocks noGrp="1"/>
          </p:cNvGraphicFramePr>
          <p:nvPr>
            <p:extLst>
              <p:ext uri="{D42A27DB-BD31-4B8C-83A1-F6EECF244321}">
                <p14:modId xmlns:p14="http://schemas.microsoft.com/office/powerpoint/2010/main" val="3651166098"/>
              </p:ext>
            </p:extLst>
          </p:nvPr>
        </p:nvGraphicFramePr>
        <p:xfrm>
          <a:off x="2491409" y="4953000"/>
          <a:ext cx="4747591" cy="1371600"/>
        </p:xfrm>
        <a:graphic>
          <a:graphicData uri="http://schemas.openxmlformats.org/drawingml/2006/table">
            <a:tbl>
              <a:tblPr firstRow="1" firstCol="1" bandRow="1"/>
              <a:tblGrid>
                <a:gridCol w="1089991">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tblGrid>
              <a:tr h="0">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LOAD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Manually calculation (KN)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ETABS        Results (KN)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ERROR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nSpc>
                          <a:spcPct val="150000"/>
                        </a:lnSpc>
                        <a:spcBef>
                          <a:spcPts val="0"/>
                        </a:spcBef>
                        <a:spcAft>
                          <a:spcPts val="0"/>
                        </a:spcAft>
                      </a:pPr>
                      <a:r>
                        <a:rPr lang="en-US" sz="1200">
                          <a:solidFill>
                            <a:sysClr val="windowText" lastClr="000000"/>
                          </a:solidFill>
                          <a:effectLst/>
                          <a:latin typeface="Times New Roman"/>
                          <a:ea typeface="Calibri"/>
                          <a:cs typeface="Arial"/>
                        </a:rPr>
                        <a:t>Dead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28,549.63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27,417.68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4.13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marL="0" marR="0">
                        <a:lnSpc>
                          <a:spcPct val="150000"/>
                        </a:lnSpc>
                        <a:spcBef>
                          <a:spcPts val="0"/>
                        </a:spcBef>
                        <a:spcAft>
                          <a:spcPts val="0"/>
                        </a:spcAft>
                      </a:pPr>
                      <a:r>
                        <a:rPr lang="en-US" sz="1200">
                          <a:solidFill>
                            <a:sysClr val="windowText" lastClr="000000"/>
                          </a:solidFill>
                          <a:effectLst/>
                          <a:latin typeface="Times New Roman"/>
                          <a:ea typeface="Calibri"/>
                          <a:cs typeface="Arial"/>
                        </a:rPr>
                        <a:t>Live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12,866.86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12,979.5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0.87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marL="0" marR="0">
                        <a:lnSpc>
                          <a:spcPct val="150000"/>
                        </a:lnSpc>
                        <a:spcBef>
                          <a:spcPts val="0"/>
                        </a:spcBef>
                        <a:spcAft>
                          <a:spcPts val="0"/>
                        </a:spcAft>
                      </a:pPr>
                      <a:r>
                        <a:rPr lang="en-US" sz="1200">
                          <a:solidFill>
                            <a:sysClr val="windowText" lastClr="000000"/>
                          </a:solidFill>
                          <a:effectLst/>
                          <a:latin typeface="Times New Roman"/>
                          <a:ea typeface="Calibri"/>
                          <a:cs typeface="Arial"/>
                        </a:rPr>
                        <a:t>Superimposed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solidFill>
                            <a:sysClr val="windowText" lastClr="000000"/>
                          </a:solidFill>
                          <a:effectLst/>
                          <a:latin typeface="Times New Roman"/>
                          <a:ea typeface="Calibri"/>
                          <a:cs typeface="Arial"/>
                        </a:rPr>
                        <a:t>7,100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6,890.14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ysClr val="windowText" lastClr="000000"/>
                          </a:solidFill>
                          <a:effectLst/>
                          <a:latin typeface="Times New Roman"/>
                          <a:ea typeface="Calibri"/>
                          <a:cs typeface="Arial"/>
                        </a:rPr>
                        <a:t>3.05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48336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977153"/>
          </a:xfrm>
        </p:spPr>
        <p:txBody>
          <a:bodyPr/>
          <a:lstStyle/>
          <a:p>
            <a:r>
              <a:rPr lang="en-US" sz="4800" dirty="0">
                <a:solidFill>
                  <a:schemeClr val="tx1"/>
                </a:solidFill>
                <a:effectLst/>
              </a:rPr>
              <a:t>introduction</a:t>
            </a:r>
          </a:p>
        </p:txBody>
      </p:sp>
      <p:sp>
        <p:nvSpPr>
          <p:cNvPr id="8" name="Content Placeholder 7"/>
          <p:cNvSpPr>
            <a:spLocks noGrp="1"/>
          </p:cNvSpPr>
          <p:nvPr>
            <p:ph idx="1"/>
          </p:nvPr>
        </p:nvSpPr>
        <p:spPr>
          <a:xfrm>
            <a:off x="1219200" y="990600"/>
            <a:ext cx="7467600" cy="4572000"/>
          </a:xfrm>
        </p:spPr>
        <p:txBody>
          <a:bodyPr>
            <a:normAutofit lnSpcReduction="10000"/>
          </a:bodyPr>
          <a:lstStyle/>
          <a:p>
            <a:pPr lvl="0">
              <a:buFont typeface="Wingdings" panose="05000000000000000000" pitchFamily="2" charset="2"/>
              <a:buChar char="Ø"/>
            </a:pPr>
            <a:r>
              <a:rPr lang="en-US" sz="2600" dirty="0">
                <a:solidFill>
                  <a:srgbClr val="675D59"/>
                </a:solidFill>
              </a:rPr>
              <a:t>The Olympic building</a:t>
            </a:r>
            <a:r>
              <a:rPr lang="ar-SA" sz="2600" dirty="0">
                <a:solidFill>
                  <a:srgbClr val="675D59"/>
                </a:solidFill>
              </a:rPr>
              <a:t> </a:t>
            </a:r>
            <a:r>
              <a:rPr lang="en-US" sz="2600" dirty="0">
                <a:solidFill>
                  <a:srgbClr val="675D59"/>
                </a:solidFill>
              </a:rPr>
              <a:t>its a Sports administrative building and</a:t>
            </a:r>
            <a:r>
              <a:rPr lang="ar-SA" sz="2600" dirty="0">
                <a:solidFill>
                  <a:srgbClr val="675D59"/>
                </a:solidFill>
              </a:rPr>
              <a:t> </a:t>
            </a:r>
            <a:r>
              <a:rPr lang="en-US" sz="2600" dirty="0">
                <a:solidFill>
                  <a:srgbClr val="675D59"/>
                </a:solidFill>
              </a:rPr>
              <a:t>located in Ram city in Palestine. </a:t>
            </a:r>
          </a:p>
          <a:p>
            <a:pPr marL="0" indent="0">
              <a:buNone/>
            </a:pPr>
            <a:endParaRPr lang="en-US" b="1" dirty="0">
              <a:latin typeface="Cambria" panose="02040503050406030204" pitchFamily="18" charset="0"/>
              <a:cs typeface="Times New Roman" panose="02020603050405020304" pitchFamily="18" charset="0"/>
            </a:endParaRPr>
          </a:p>
          <a:p>
            <a:r>
              <a:rPr lang="en-US" dirty="0"/>
              <a:t>The Olympic building have 5 stories, in each story have different area. Each story (basement, ground, first and second floor) have 4-5 employees offices, 1 manger office, kitchen, 5 toilets and 1 server room. Cafeteria located in third floor included kitchen,1 library, 5 toilets, closet area fit 25 tables and open area fit 6 tables.</a:t>
            </a:r>
          </a:p>
          <a:p>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z="2400" smtClean="0"/>
              <a:t>4</a:t>
            </a:fld>
            <a:endParaRPr lang="en-US" sz="2400" dirty="0"/>
          </a:p>
        </p:txBody>
      </p:sp>
    </p:spTree>
    <p:extLst>
      <p:ext uri="{BB962C8B-B14F-4D97-AF65-F5344CB8AC3E}">
        <p14:creationId xmlns:p14="http://schemas.microsoft.com/office/powerpoint/2010/main" val="4286237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762000"/>
            <a:ext cx="7467600" cy="4419600"/>
          </a:xfrm>
        </p:spPr>
        <p:txBody>
          <a:bodyPr/>
          <a:lstStyle/>
          <a:p>
            <a:r>
              <a:rPr lang="en-US" b="1" dirty="0">
                <a:solidFill>
                  <a:schemeClr val="bg1">
                    <a:lumMod val="50000"/>
                  </a:schemeClr>
                </a:solidFill>
                <a:latin typeface="Times New Roman" panose="02020603050405020304" pitchFamily="18" charset="0"/>
                <a:cs typeface="Times New Roman" panose="02020603050405020304" pitchFamily="18" charset="0"/>
              </a:rPr>
              <a:t>Stress &amp;Strain check</a:t>
            </a:r>
          </a:p>
          <a:p>
            <a:pPr marL="0" indent="0">
              <a:buNone/>
            </a:pPr>
            <a:endParaRPr lang="en-US" dirty="0"/>
          </a:p>
        </p:txBody>
      </p:sp>
      <p:sp>
        <p:nvSpPr>
          <p:cNvPr id="4" name="Slide Number Placeholder 3"/>
          <p:cNvSpPr>
            <a:spLocks noGrp="1"/>
          </p:cNvSpPr>
          <p:nvPr>
            <p:ph type="sldNum" sz="quarter" idx="11"/>
          </p:nvPr>
        </p:nvSpPr>
        <p:spPr>
          <a:xfrm>
            <a:off x="8610600" y="5740400"/>
            <a:ext cx="533400" cy="365125"/>
          </a:xfrm>
        </p:spPr>
        <p:txBody>
          <a:bodyPr/>
          <a:lstStyle/>
          <a:p>
            <a:fld id="{7F685A77-C0CC-41DD-977A-A9FFA2732B1D}" type="slidenum">
              <a:rPr lang="en-US" sz="2400" smtClean="0"/>
              <a:t>40</a:t>
            </a:fld>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4002010607"/>
              </p:ext>
            </p:extLst>
          </p:nvPr>
        </p:nvGraphicFramePr>
        <p:xfrm>
          <a:off x="1676400" y="1219200"/>
          <a:ext cx="6210299" cy="1116330"/>
        </p:xfrm>
        <a:graphic>
          <a:graphicData uri="http://schemas.openxmlformats.org/drawingml/2006/table">
            <a:tbl>
              <a:tblPr firstRow="1" firstCol="1" bandRow="1"/>
              <a:tblGrid>
                <a:gridCol w="1676400">
                  <a:extLst>
                    <a:ext uri="{9D8B030D-6E8A-4147-A177-3AD203B41FA5}">
                      <a16:colId xmlns:a16="http://schemas.microsoft.com/office/drawing/2014/main" val="20000"/>
                    </a:ext>
                  </a:extLst>
                </a:gridCol>
                <a:gridCol w="2209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647699">
                  <a:extLst>
                    <a:ext uri="{9D8B030D-6E8A-4147-A177-3AD203B41FA5}">
                      <a16:colId xmlns:a16="http://schemas.microsoft.com/office/drawing/2014/main" val="20003"/>
                    </a:ext>
                  </a:extLst>
                </a:gridCol>
              </a:tblGrid>
              <a:tr h="740410">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Type</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Manual Moment calculations  (</a:t>
                      </a:r>
                      <a:r>
                        <a:rPr lang="en-US" sz="1600" b="1" kern="1200" dirty="0" err="1">
                          <a:solidFill>
                            <a:srgbClr val="000000"/>
                          </a:solidFill>
                          <a:effectLst/>
                          <a:latin typeface="Times New Roman"/>
                          <a:ea typeface="Times New Roman"/>
                          <a:cs typeface="Times New Roman"/>
                        </a:rPr>
                        <a:t>KN.m</a:t>
                      </a:r>
                      <a:r>
                        <a:rPr lang="en-US" sz="1600" b="1" kern="1200" dirty="0">
                          <a:solidFill>
                            <a:srgbClr val="000000"/>
                          </a:solidFill>
                          <a:effectLst/>
                          <a:latin typeface="Times New Roman"/>
                          <a:ea typeface="Times New Roman"/>
                          <a:cs typeface="Times New Roman"/>
                        </a:rPr>
                        <a:t>)</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ETABS Moment Result (</a:t>
                      </a:r>
                      <a:r>
                        <a:rPr lang="en-US" sz="1600" b="1" kern="1200" dirty="0" err="1">
                          <a:solidFill>
                            <a:srgbClr val="000000"/>
                          </a:solidFill>
                          <a:effectLst/>
                          <a:latin typeface="Times New Roman"/>
                          <a:ea typeface="Times New Roman"/>
                          <a:cs typeface="Times New Roman"/>
                        </a:rPr>
                        <a:t>KN.m</a:t>
                      </a:r>
                      <a:r>
                        <a:rPr lang="en-US" sz="1600" b="1" kern="1200" dirty="0">
                          <a:solidFill>
                            <a:srgbClr val="000000"/>
                          </a:solidFill>
                          <a:effectLst/>
                          <a:latin typeface="Times New Roman"/>
                          <a:ea typeface="Times New Roman"/>
                          <a:cs typeface="Times New Roman"/>
                        </a:rPr>
                        <a:t>)</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a:solidFill>
                            <a:srgbClr val="000000"/>
                          </a:solidFill>
                          <a:effectLst/>
                          <a:latin typeface="Times New Roman"/>
                          <a:ea typeface="Calibri"/>
                          <a:cs typeface="Times New Roman"/>
                        </a:rPr>
                        <a:t>Error %</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0205">
                <a:tc>
                  <a:txBody>
                    <a:bodyPr/>
                    <a:lstStyle/>
                    <a:p>
                      <a:pPr marL="0" marR="0" algn="ctr">
                        <a:lnSpc>
                          <a:spcPct val="150000"/>
                        </a:lnSpc>
                        <a:spcBef>
                          <a:spcPts val="0"/>
                        </a:spcBef>
                        <a:spcAft>
                          <a:spcPts val="0"/>
                        </a:spcAft>
                      </a:pPr>
                      <a:r>
                        <a:rPr lang="en-US" sz="1600" kern="1200" dirty="0">
                          <a:solidFill>
                            <a:srgbClr val="FF0000"/>
                          </a:solidFill>
                          <a:effectLst/>
                          <a:latin typeface="Times New Roman"/>
                          <a:ea typeface="Times New Roman"/>
                          <a:cs typeface="Times New Roman"/>
                        </a:rPr>
                        <a:t>Slab</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64.76</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62.42</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dirty="0">
                          <a:solidFill>
                            <a:srgbClr val="000000"/>
                          </a:solidFill>
                          <a:effectLst/>
                          <a:latin typeface="Times New Roman"/>
                          <a:ea typeface="Calibri"/>
                          <a:cs typeface="Times New Roman"/>
                        </a:rPr>
                        <a:t>3.75</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911067787"/>
              </p:ext>
            </p:extLst>
          </p:nvPr>
        </p:nvGraphicFramePr>
        <p:xfrm>
          <a:off x="1676400" y="2514600"/>
          <a:ext cx="6210299" cy="1866900"/>
        </p:xfrm>
        <a:graphic>
          <a:graphicData uri="http://schemas.openxmlformats.org/drawingml/2006/table">
            <a:tbl>
              <a:tblPr firstRow="1" firstCol="1" bandRow="1"/>
              <a:tblGrid>
                <a:gridCol w="1676400">
                  <a:extLst>
                    <a:ext uri="{9D8B030D-6E8A-4147-A177-3AD203B41FA5}">
                      <a16:colId xmlns:a16="http://schemas.microsoft.com/office/drawing/2014/main" val="20000"/>
                    </a:ext>
                  </a:extLst>
                </a:gridCol>
                <a:gridCol w="2209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647699">
                  <a:extLst>
                    <a:ext uri="{9D8B030D-6E8A-4147-A177-3AD203B41FA5}">
                      <a16:colId xmlns:a16="http://schemas.microsoft.com/office/drawing/2014/main" val="20003"/>
                    </a:ext>
                  </a:extLst>
                </a:gridCol>
              </a:tblGrid>
              <a:tr h="740410">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Type</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Manual Axial calculations (KN)</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ETABS Axial Result (KN)</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a:solidFill>
                            <a:srgbClr val="000000"/>
                          </a:solidFill>
                          <a:effectLst/>
                          <a:latin typeface="Times New Roman"/>
                          <a:ea typeface="Calibri"/>
                          <a:cs typeface="Times New Roman"/>
                        </a:rPr>
                        <a:t>Error %</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0205">
                <a:tc>
                  <a:txBody>
                    <a:bodyPr/>
                    <a:lstStyle/>
                    <a:p>
                      <a:pPr marL="0" marR="0">
                        <a:lnSpc>
                          <a:spcPct val="150000"/>
                        </a:lnSpc>
                        <a:spcBef>
                          <a:spcPts val="0"/>
                        </a:spcBef>
                        <a:spcAft>
                          <a:spcPts val="0"/>
                        </a:spcAft>
                      </a:pPr>
                      <a:r>
                        <a:rPr lang="en-US" sz="1600" kern="1200">
                          <a:solidFill>
                            <a:srgbClr val="FF0000"/>
                          </a:solidFill>
                          <a:effectLst/>
                          <a:latin typeface="Times New Roman"/>
                          <a:ea typeface="Times New Roman"/>
                          <a:cs typeface="Times New Roman"/>
                        </a:rPr>
                        <a:t>Column (corner)</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923.77</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952.75</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3.04</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70205">
                <a:tc>
                  <a:txBody>
                    <a:bodyPr/>
                    <a:lstStyle/>
                    <a:p>
                      <a:pPr marL="0" marR="0">
                        <a:lnSpc>
                          <a:spcPct val="150000"/>
                        </a:lnSpc>
                        <a:spcBef>
                          <a:spcPts val="0"/>
                        </a:spcBef>
                        <a:spcAft>
                          <a:spcPts val="0"/>
                        </a:spcAft>
                      </a:pPr>
                      <a:r>
                        <a:rPr lang="en-US" sz="1600" kern="1200">
                          <a:solidFill>
                            <a:srgbClr val="FF0000"/>
                          </a:solidFill>
                          <a:effectLst/>
                          <a:latin typeface="Times New Roman"/>
                          <a:ea typeface="Calibri"/>
                          <a:cs typeface="Times New Roman"/>
                        </a:rPr>
                        <a:t>Column (edge)</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1,025.5</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993.43</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3.23</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70205">
                <a:tc>
                  <a:txBody>
                    <a:bodyPr/>
                    <a:lstStyle/>
                    <a:p>
                      <a:pPr marL="0" marR="0">
                        <a:lnSpc>
                          <a:spcPct val="150000"/>
                        </a:lnSpc>
                        <a:spcBef>
                          <a:spcPts val="0"/>
                        </a:spcBef>
                        <a:spcAft>
                          <a:spcPts val="0"/>
                        </a:spcAft>
                      </a:pPr>
                      <a:r>
                        <a:rPr lang="en-US" sz="1600" kern="1200">
                          <a:solidFill>
                            <a:srgbClr val="FF0000"/>
                          </a:solidFill>
                          <a:effectLst/>
                          <a:latin typeface="Times New Roman"/>
                          <a:ea typeface="Calibri"/>
                          <a:cs typeface="Times New Roman"/>
                        </a:rPr>
                        <a:t>Column (Interior)</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3,244.2</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3128.83</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dirty="0">
                          <a:solidFill>
                            <a:srgbClr val="000000"/>
                          </a:solidFill>
                          <a:effectLst/>
                          <a:latin typeface="Times New Roman"/>
                          <a:ea typeface="Calibri"/>
                          <a:cs typeface="Times New Roman"/>
                        </a:rPr>
                        <a:t>3.68</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42898883"/>
              </p:ext>
            </p:extLst>
          </p:nvPr>
        </p:nvGraphicFramePr>
        <p:xfrm>
          <a:off x="1676400" y="4572000"/>
          <a:ext cx="6210299" cy="1116330"/>
        </p:xfrm>
        <a:graphic>
          <a:graphicData uri="http://schemas.openxmlformats.org/drawingml/2006/table">
            <a:tbl>
              <a:tblPr firstRow="1" firstCol="1" bandRow="1"/>
              <a:tblGrid>
                <a:gridCol w="1676400">
                  <a:extLst>
                    <a:ext uri="{9D8B030D-6E8A-4147-A177-3AD203B41FA5}">
                      <a16:colId xmlns:a16="http://schemas.microsoft.com/office/drawing/2014/main" val="20000"/>
                    </a:ext>
                  </a:extLst>
                </a:gridCol>
                <a:gridCol w="2209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647699">
                  <a:extLst>
                    <a:ext uri="{9D8B030D-6E8A-4147-A177-3AD203B41FA5}">
                      <a16:colId xmlns:a16="http://schemas.microsoft.com/office/drawing/2014/main" val="20003"/>
                    </a:ext>
                  </a:extLst>
                </a:gridCol>
              </a:tblGrid>
              <a:tr h="740410">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Type</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Manual Moment calculations</a:t>
                      </a:r>
                      <a:r>
                        <a:rPr lang="en-US" sz="1600" b="1" kern="1200" baseline="0" dirty="0">
                          <a:solidFill>
                            <a:srgbClr val="000000"/>
                          </a:solidFill>
                          <a:effectLst/>
                          <a:latin typeface="Times New Roman"/>
                          <a:ea typeface="Times New Roman"/>
                          <a:cs typeface="Times New Roman"/>
                        </a:rPr>
                        <a:t> </a:t>
                      </a:r>
                      <a:r>
                        <a:rPr lang="en-US" sz="1600" b="1" kern="1200" dirty="0">
                          <a:solidFill>
                            <a:srgbClr val="000000"/>
                          </a:solidFill>
                          <a:effectLst/>
                          <a:latin typeface="Times New Roman"/>
                          <a:ea typeface="Times New Roman"/>
                          <a:cs typeface="Times New Roman"/>
                        </a:rPr>
                        <a:t>(</a:t>
                      </a:r>
                      <a:r>
                        <a:rPr lang="en-US" sz="1600" b="1" kern="1200" dirty="0" err="1">
                          <a:solidFill>
                            <a:srgbClr val="000000"/>
                          </a:solidFill>
                          <a:effectLst/>
                          <a:latin typeface="Times New Roman"/>
                          <a:ea typeface="Times New Roman"/>
                          <a:cs typeface="Times New Roman"/>
                        </a:rPr>
                        <a:t>KN.m</a:t>
                      </a:r>
                      <a:r>
                        <a:rPr lang="en-US" sz="1600" b="1" kern="1200" dirty="0">
                          <a:solidFill>
                            <a:srgbClr val="000000"/>
                          </a:solidFill>
                          <a:effectLst/>
                          <a:latin typeface="Times New Roman"/>
                          <a:ea typeface="Times New Roman"/>
                          <a:cs typeface="Times New Roman"/>
                        </a:rPr>
                        <a:t>)</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dirty="0">
                          <a:solidFill>
                            <a:srgbClr val="000000"/>
                          </a:solidFill>
                          <a:effectLst/>
                          <a:latin typeface="Times New Roman"/>
                          <a:ea typeface="Times New Roman"/>
                          <a:cs typeface="Times New Roman"/>
                        </a:rPr>
                        <a:t>ETABS Moment Result (</a:t>
                      </a:r>
                      <a:r>
                        <a:rPr lang="en-US" sz="1600" b="1" kern="1200" dirty="0" err="1">
                          <a:solidFill>
                            <a:srgbClr val="000000"/>
                          </a:solidFill>
                          <a:effectLst/>
                          <a:latin typeface="Times New Roman"/>
                          <a:ea typeface="Times New Roman"/>
                          <a:cs typeface="Times New Roman"/>
                        </a:rPr>
                        <a:t>KN.m</a:t>
                      </a:r>
                      <a:r>
                        <a:rPr lang="en-US" sz="1600" b="1" kern="1200" dirty="0">
                          <a:solidFill>
                            <a:srgbClr val="000000"/>
                          </a:solidFill>
                          <a:effectLst/>
                          <a:latin typeface="Times New Roman"/>
                          <a:ea typeface="Times New Roman"/>
                          <a:cs typeface="Times New Roman"/>
                        </a:rPr>
                        <a:t>)</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b="1" kern="1200">
                          <a:solidFill>
                            <a:srgbClr val="000000"/>
                          </a:solidFill>
                          <a:effectLst/>
                          <a:latin typeface="Times New Roman"/>
                          <a:ea typeface="Calibri"/>
                          <a:cs typeface="Times New Roman"/>
                        </a:rPr>
                        <a:t>Error %</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0205">
                <a:tc>
                  <a:txBody>
                    <a:bodyPr/>
                    <a:lstStyle/>
                    <a:p>
                      <a:pPr marL="0" marR="0" algn="ctr">
                        <a:lnSpc>
                          <a:spcPct val="150000"/>
                        </a:lnSpc>
                        <a:spcBef>
                          <a:spcPts val="0"/>
                        </a:spcBef>
                        <a:spcAft>
                          <a:spcPts val="0"/>
                        </a:spcAft>
                      </a:pPr>
                      <a:r>
                        <a:rPr lang="en-US" sz="1600" kern="1200" dirty="0">
                          <a:solidFill>
                            <a:srgbClr val="FF0000"/>
                          </a:solidFill>
                          <a:effectLst/>
                          <a:latin typeface="Times New Roman"/>
                          <a:ea typeface="Times New Roman"/>
                          <a:cs typeface="Times New Roman"/>
                        </a:rPr>
                        <a:t>Beam</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33.2</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a:solidFill>
                            <a:srgbClr val="000000"/>
                          </a:solidFill>
                          <a:effectLst/>
                          <a:latin typeface="Times New Roman"/>
                          <a:ea typeface="Calibri"/>
                          <a:cs typeface="Times New Roman"/>
                        </a:rPr>
                        <a:t>31.8</a:t>
                      </a:r>
                      <a:endParaRPr lang="en-US" sz="120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600" kern="1200" dirty="0">
                          <a:solidFill>
                            <a:srgbClr val="000000"/>
                          </a:solidFill>
                          <a:effectLst/>
                          <a:latin typeface="Times New Roman"/>
                          <a:ea typeface="Calibri"/>
                          <a:cs typeface="Times New Roman"/>
                        </a:rPr>
                        <a:t>4.42</a:t>
                      </a:r>
                      <a:endParaRPr lang="en-US" sz="1200" dirty="0">
                        <a:effectLst/>
                        <a:latin typeface="Times New Roman"/>
                        <a:ea typeface="Calibri"/>
                        <a:cs typeface="Arial"/>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5070194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838200"/>
            <a:ext cx="7467600" cy="4419600"/>
          </a:xfrm>
        </p:spPr>
        <p:txBody>
          <a:bodyPr>
            <a:normAutofit/>
          </a:bodyPr>
          <a:lstStyle/>
          <a:p>
            <a:r>
              <a:rPr lang="en-US" sz="2400" dirty="0">
                <a:solidFill>
                  <a:schemeClr val="bg1">
                    <a:lumMod val="50000"/>
                  </a:schemeClr>
                </a:solidFill>
                <a:latin typeface="Times New Roman"/>
                <a:ea typeface="Calibri"/>
                <a:cs typeface="Arial"/>
              </a:rPr>
              <a:t>Check designed member</a:t>
            </a:r>
          </a:p>
          <a:p>
            <a:pPr marL="0" indent="0">
              <a:buNone/>
            </a:pPr>
            <a:endParaRPr lang="en-US" sz="2400" dirty="0">
              <a:solidFill>
                <a:schemeClr val="bg1">
                  <a:lumMod val="50000"/>
                </a:schemeClr>
              </a:solidFill>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41</a:t>
            </a:fld>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72209"/>
            <a:ext cx="4267200" cy="429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4876800" y="1272209"/>
            <a:ext cx="3429000" cy="2667000"/>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4906617" y="3902764"/>
            <a:ext cx="3399183" cy="2665095"/>
          </a:xfrm>
          <a:prstGeom prst="rect">
            <a:avLst/>
          </a:prstGeom>
        </p:spPr>
      </p:pic>
    </p:spTree>
    <p:extLst>
      <p:ext uri="{BB962C8B-B14F-4D97-AF65-F5344CB8AC3E}">
        <p14:creationId xmlns:p14="http://schemas.microsoft.com/office/powerpoint/2010/main" val="37996036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457200" y="685800"/>
            <a:ext cx="8391939" cy="4419600"/>
          </a:xfrm>
        </p:spPr>
        <p:txBody>
          <a:bodyPr>
            <a:normAutofit/>
          </a:bodyPr>
          <a:lstStyle/>
          <a:p>
            <a:pPr marL="0" indent="0">
              <a:buNone/>
            </a:pPr>
            <a:r>
              <a:rPr lang="en-US" b="1" dirty="0">
                <a:solidFill>
                  <a:schemeClr val="accent1">
                    <a:lumMod val="75000"/>
                  </a:schemeClr>
                </a:solidFill>
                <a:latin typeface="Times New Roman"/>
                <a:ea typeface="Calibri"/>
                <a:cs typeface="Arial"/>
              </a:rPr>
              <a:t>   Seismic load</a:t>
            </a:r>
          </a:p>
          <a:p>
            <a:pPr marL="0" indent="0">
              <a:buNone/>
            </a:pPr>
            <a:r>
              <a:rPr lang="en-US" sz="3200" b="1" dirty="0">
                <a:solidFill>
                  <a:schemeClr val="accent1">
                    <a:lumMod val="75000"/>
                  </a:schemeClr>
                </a:solidFill>
                <a:latin typeface="Times New Roman"/>
                <a:ea typeface="Calibri"/>
                <a:cs typeface="Arial"/>
              </a:rPr>
              <a:t> </a:t>
            </a:r>
            <a:endParaRPr lang="en-US" sz="3200" b="1" dirty="0">
              <a:solidFill>
                <a:schemeClr val="accent1">
                  <a:lumMod val="75000"/>
                </a:schemeClr>
              </a:solidFill>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42</a:t>
            </a:fld>
            <a:endParaRPr lang="en-US" sz="2400" dirty="0"/>
          </a:p>
        </p:txBody>
      </p:sp>
      <p:sp>
        <p:nvSpPr>
          <p:cNvPr id="5" name="TextBox 4"/>
          <p:cNvSpPr txBox="1"/>
          <p:nvPr/>
        </p:nvSpPr>
        <p:spPr>
          <a:xfrm>
            <a:off x="5019260" y="1371600"/>
            <a:ext cx="2295939" cy="553998"/>
          </a:xfrm>
          <a:prstGeom prst="rect">
            <a:avLst/>
          </a:prstGeom>
          <a:noFill/>
          <a:ln w="15875" cap="rnd" cmpd="sng" algn="ctr">
            <a:solidFill>
              <a:srgbClr val="F07F09"/>
            </a:solidFill>
            <a:prstDash val="solid"/>
          </a:ln>
          <a:effectLst/>
        </p:spPr>
        <p:txBody>
          <a:bodyPr wrap="square"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Code:</a:t>
            </a:r>
            <a:r>
              <a:rPr kumimoji="0" lang="en-US" sz="2000" b="1"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UBC-97</a:t>
            </a:r>
          </a:p>
        </p:txBody>
      </p:sp>
      <p:sp>
        <p:nvSpPr>
          <p:cNvPr id="6" name="TextBox 5"/>
          <p:cNvSpPr txBox="1"/>
          <p:nvPr/>
        </p:nvSpPr>
        <p:spPr>
          <a:xfrm>
            <a:off x="675859" y="1419999"/>
            <a:ext cx="2295939" cy="1477328"/>
          </a:xfrm>
          <a:prstGeom prst="rect">
            <a:avLst/>
          </a:prstGeom>
          <a:noFill/>
          <a:ln w="15875" cap="rnd" cmpd="sng" algn="ctr">
            <a:solidFill>
              <a:srgbClr val="F07F09"/>
            </a:solidFill>
            <a:prstDash val="solid"/>
          </a:ln>
          <a:effectLst/>
        </p:spPr>
        <p:txBody>
          <a:bodyPr wrap="square"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Load</a:t>
            </a:r>
            <a:r>
              <a:rPr kumimoji="0" lang="en-US" b="1"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rPr>
              <a:t> definition:</a:t>
            </a:r>
          </a:p>
          <a:p>
            <a:pPr marL="342900" marR="0" lvl="0" indent="-342900" defTabSz="4572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100%(D.L+SID)</a:t>
            </a:r>
          </a:p>
          <a:p>
            <a:pPr marL="342900" marR="0" lvl="0" indent="-342900" defTabSz="457200" eaLnBrk="1" fontAlgn="auto" latinLnBrk="0" hangingPunct="1">
              <a:lnSpc>
                <a:spcPct val="150000"/>
              </a:lnSpc>
              <a:spcBef>
                <a:spcPts val="0"/>
              </a:spcBef>
              <a:spcAft>
                <a:spcPts val="0"/>
              </a:spcAft>
              <a:buClrTx/>
              <a:buSzTx/>
              <a:buFont typeface="Arial" panose="020B0604020202020204" pitchFamily="34" charset="0"/>
              <a:buChar char="•"/>
              <a:tabLst/>
              <a:defRPr/>
            </a:pPr>
            <a:r>
              <a:rPr lang="en-US" sz="2000" kern="0" dirty="0">
                <a:solidFill>
                  <a:prstClr val="black"/>
                </a:solidFill>
                <a:latin typeface="Times New Roman" panose="02020603050405020304" pitchFamily="18" charset="0"/>
                <a:cs typeface="Times New Roman" panose="02020603050405020304" pitchFamily="18" charset="0"/>
              </a:rPr>
              <a:t>25% L.L</a:t>
            </a:r>
            <a:endParaRPr kumimoji="0" lang="en-US"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
        <p:nvSpPr>
          <p:cNvPr id="9" name="TextBox 8"/>
          <p:cNvSpPr txBox="1"/>
          <p:nvPr/>
        </p:nvSpPr>
        <p:spPr>
          <a:xfrm>
            <a:off x="3462130" y="2201733"/>
            <a:ext cx="5410200" cy="3462486"/>
          </a:xfrm>
          <a:prstGeom prst="rect">
            <a:avLst/>
          </a:prstGeom>
          <a:noFill/>
          <a:ln w="15875" cap="rnd" cmpd="sng" algn="ctr">
            <a:solidFill>
              <a:srgbClr val="F07F09"/>
            </a:solidFill>
            <a:prstDash val="solid"/>
          </a:ln>
          <a:effectLst/>
        </p:spPr>
        <p:txBody>
          <a:bodyPr wrap="square"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Definition</a:t>
            </a:r>
            <a:r>
              <a:rPr kumimoji="0" lang="en-US" sz="2000" b="1"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rPr>
              <a:t> function:</a:t>
            </a:r>
          </a:p>
          <a:p>
            <a:pPr marL="285750" lvl="0" indent="-285750" defTabSz="457200">
              <a:lnSpc>
                <a:spcPct val="150000"/>
              </a:lnSpc>
              <a:buFont typeface="Arial" panose="020B0604020202020204" pitchFamily="34" charset="0"/>
              <a:buChar char="•"/>
            </a:pPr>
            <a:r>
              <a:rPr lang="en-US" dirty="0">
                <a:solidFill>
                  <a:schemeClr val="tx2">
                    <a:lumMod val="50000"/>
                  </a:schemeClr>
                </a:solidFill>
                <a:effectLst/>
                <a:latin typeface="Times New Roman"/>
                <a:ea typeface="Calibri"/>
                <a:cs typeface="Arial"/>
              </a:rPr>
              <a:t>zone at </a:t>
            </a:r>
            <a:r>
              <a:rPr lang="en-US" b="1" dirty="0">
                <a:solidFill>
                  <a:schemeClr val="tx2">
                    <a:lumMod val="50000"/>
                  </a:schemeClr>
                </a:solidFill>
                <a:effectLst/>
                <a:latin typeface="Times New Roman"/>
                <a:ea typeface="Calibri"/>
                <a:cs typeface="Arial"/>
              </a:rPr>
              <a:t>Jerusalem</a:t>
            </a:r>
            <a:r>
              <a:rPr lang="en-US" dirty="0">
                <a:solidFill>
                  <a:schemeClr val="tx2">
                    <a:lumMod val="50000"/>
                  </a:schemeClr>
                </a:solidFill>
                <a:effectLst/>
                <a:latin typeface="Times New Roman"/>
                <a:ea typeface="Calibri"/>
                <a:cs typeface="Arial"/>
              </a:rPr>
              <a:t>, 2A</a:t>
            </a:r>
          </a:p>
          <a:p>
            <a:pPr marL="285750" lvl="0" indent="-285750" defTabSz="457200">
              <a:lnSpc>
                <a:spcPct val="150000"/>
              </a:lnSpc>
              <a:buFont typeface="Arial" panose="020B0604020202020204" pitchFamily="34" charset="0"/>
              <a:buChar char="•"/>
            </a:pPr>
            <a:r>
              <a:rPr kumimoji="0" lang="en-US" i="0" u="none" strike="noStrike" kern="0" cap="none" spc="0" normalizeH="0" noProof="0" dirty="0">
                <a:ln>
                  <a:noFill/>
                </a:ln>
                <a:solidFill>
                  <a:schemeClr val="tx2">
                    <a:lumMod val="50000"/>
                  </a:schemeClr>
                </a:solidFill>
                <a:uLnTx/>
                <a:uFillTx/>
                <a:latin typeface="Times New Roman"/>
                <a:cs typeface="Arial"/>
              </a:rPr>
              <a:t>Seismic zone </a:t>
            </a:r>
            <a:r>
              <a:rPr kumimoji="0" lang="en-US" b="1" i="0" u="none" strike="noStrike" kern="0" cap="none" spc="0" normalizeH="0" noProof="0" dirty="0">
                <a:ln>
                  <a:noFill/>
                </a:ln>
                <a:solidFill>
                  <a:schemeClr val="tx2">
                    <a:lumMod val="50000"/>
                  </a:schemeClr>
                </a:solidFill>
                <a:uLnTx/>
                <a:uFillTx/>
                <a:latin typeface="Times New Roman"/>
                <a:cs typeface="Arial"/>
              </a:rPr>
              <a:t>z=0.15</a:t>
            </a:r>
          </a:p>
          <a:p>
            <a:pPr marL="285750" lvl="0" indent="-285750" defTabSz="457200">
              <a:lnSpc>
                <a:spcPct val="150000"/>
              </a:lnSpc>
              <a:buFont typeface="Arial" panose="020B0604020202020204" pitchFamily="34" charset="0"/>
              <a:buChar char="•"/>
            </a:pPr>
            <a:r>
              <a:rPr lang="en-US" dirty="0">
                <a:solidFill>
                  <a:schemeClr val="tx2">
                    <a:lumMod val="50000"/>
                  </a:schemeClr>
                </a:solidFill>
                <a:effectLst/>
                <a:latin typeface="Times New Roman"/>
                <a:ea typeface="Calibri"/>
                <a:cs typeface="Arial"/>
              </a:rPr>
              <a:t>The soil type =</a:t>
            </a:r>
            <a:r>
              <a:rPr lang="en-US" b="1" dirty="0">
                <a:solidFill>
                  <a:schemeClr val="tx2">
                    <a:lumMod val="50000"/>
                  </a:schemeClr>
                </a:solidFill>
                <a:effectLst/>
                <a:latin typeface="Times New Roman"/>
                <a:ea typeface="Calibri"/>
                <a:cs typeface="Arial"/>
              </a:rPr>
              <a:t>S</a:t>
            </a:r>
            <a:r>
              <a:rPr lang="en-US" b="1" baseline="-25000" dirty="0">
                <a:solidFill>
                  <a:schemeClr val="tx2">
                    <a:lumMod val="50000"/>
                  </a:schemeClr>
                </a:solidFill>
                <a:effectLst/>
                <a:latin typeface="Times New Roman"/>
                <a:ea typeface="Calibri"/>
                <a:cs typeface="Arial"/>
              </a:rPr>
              <a:t>C</a:t>
            </a:r>
          </a:p>
          <a:p>
            <a:pPr marL="285750" lvl="0" indent="-285750" defTabSz="457200">
              <a:lnSpc>
                <a:spcPct val="150000"/>
              </a:lnSpc>
              <a:buFont typeface="Arial" panose="020B0604020202020204" pitchFamily="34" charset="0"/>
              <a:buChar char="•"/>
            </a:pPr>
            <a:r>
              <a:rPr lang="en-US" dirty="0">
                <a:solidFill>
                  <a:schemeClr val="tx2">
                    <a:lumMod val="50000"/>
                  </a:schemeClr>
                </a:solidFill>
                <a:effectLst/>
                <a:latin typeface="Times New Roman"/>
                <a:ea typeface="Calibri"/>
                <a:cs typeface="Arial"/>
              </a:rPr>
              <a:t>Acceleration-dependent seismic coefficients </a:t>
            </a:r>
            <a:r>
              <a:rPr lang="en-US" b="1" dirty="0" err="1">
                <a:solidFill>
                  <a:schemeClr val="tx2">
                    <a:lumMod val="50000"/>
                  </a:schemeClr>
                </a:solidFill>
                <a:effectLst/>
                <a:latin typeface="Times New Roman"/>
                <a:ea typeface="Calibri"/>
                <a:cs typeface="Arial"/>
              </a:rPr>
              <a:t>Ca</a:t>
            </a:r>
            <a:r>
              <a:rPr lang="en-US" b="1" dirty="0">
                <a:solidFill>
                  <a:schemeClr val="tx2">
                    <a:lumMod val="50000"/>
                  </a:schemeClr>
                </a:solidFill>
                <a:effectLst/>
                <a:latin typeface="Times New Roman"/>
                <a:ea typeface="Calibri"/>
                <a:cs typeface="Arial"/>
              </a:rPr>
              <a:t>=0.18</a:t>
            </a:r>
          </a:p>
          <a:p>
            <a:pPr marL="342900" lvl="0" indent="-342900">
              <a:lnSpc>
                <a:spcPct val="150000"/>
              </a:lnSpc>
              <a:buFont typeface="Symbol"/>
              <a:buChar char=""/>
            </a:pPr>
            <a:r>
              <a:rPr lang="en-US" dirty="0">
                <a:solidFill>
                  <a:schemeClr val="tx2">
                    <a:lumMod val="50000"/>
                  </a:schemeClr>
                </a:solidFill>
                <a:effectLst/>
                <a:latin typeface="Times New Roman"/>
                <a:ea typeface="Calibri"/>
                <a:cs typeface="Arial"/>
              </a:rPr>
              <a:t>Velocity-dependent seismic coefficients </a:t>
            </a:r>
            <a:r>
              <a:rPr lang="en-US" b="1" dirty="0" err="1">
                <a:solidFill>
                  <a:schemeClr val="tx2">
                    <a:lumMod val="50000"/>
                  </a:schemeClr>
                </a:solidFill>
                <a:effectLst/>
                <a:latin typeface="Times New Roman"/>
                <a:ea typeface="Calibri"/>
                <a:cs typeface="Arial"/>
              </a:rPr>
              <a:t>Cv</a:t>
            </a:r>
            <a:r>
              <a:rPr lang="en-US" b="1" dirty="0">
                <a:solidFill>
                  <a:schemeClr val="tx2">
                    <a:lumMod val="50000"/>
                  </a:schemeClr>
                </a:solidFill>
                <a:effectLst/>
                <a:latin typeface="Times New Roman"/>
                <a:ea typeface="Calibri"/>
                <a:cs typeface="Arial"/>
              </a:rPr>
              <a:t>= 0.25.</a:t>
            </a:r>
          </a:p>
          <a:p>
            <a:pPr marL="342900" marR="0" lvl="0" indent="-342900">
              <a:lnSpc>
                <a:spcPct val="150000"/>
              </a:lnSpc>
              <a:spcBef>
                <a:spcPts val="0"/>
              </a:spcBef>
              <a:spcAft>
                <a:spcPts val="0"/>
              </a:spcAft>
              <a:buFont typeface="Symbol"/>
              <a:buChar char=""/>
            </a:pPr>
            <a:r>
              <a:rPr lang="en-US" dirty="0">
                <a:solidFill>
                  <a:schemeClr val="tx2">
                    <a:lumMod val="50000"/>
                  </a:schemeClr>
                </a:solidFill>
                <a:effectLst/>
                <a:latin typeface="Times New Roman"/>
                <a:ea typeface="Calibri"/>
                <a:cs typeface="Arial"/>
              </a:rPr>
              <a:t>Importance factor </a:t>
            </a:r>
            <a:r>
              <a:rPr lang="en-US" b="1" dirty="0">
                <a:solidFill>
                  <a:schemeClr val="tx2">
                    <a:lumMod val="50000"/>
                  </a:schemeClr>
                </a:solidFill>
                <a:effectLst/>
                <a:latin typeface="Times New Roman"/>
                <a:ea typeface="Calibri"/>
                <a:cs typeface="Arial"/>
              </a:rPr>
              <a:t>I=1.25</a:t>
            </a:r>
          </a:p>
          <a:p>
            <a:pPr marL="342900" marR="0" lvl="0" indent="-342900">
              <a:lnSpc>
                <a:spcPct val="150000"/>
              </a:lnSpc>
              <a:spcBef>
                <a:spcPts val="0"/>
              </a:spcBef>
              <a:spcAft>
                <a:spcPts val="1000"/>
              </a:spcAft>
              <a:buFont typeface="Symbol"/>
              <a:buChar char=""/>
            </a:pPr>
            <a:r>
              <a:rPr lang="en-US" dirty="0">
                <a:solidFill>
                  <a:schemeClr val="tx2">
                    <a:lumMod val="50000"/>
                  </a:schemeClr>
                </a:solidFill>
                <a:effectLst/>
                <a:latin typeface="Times New Roman"/>
                <a:ea typeface="Calibri"/>
                <a:cs typeface="Arial"/>
              </a:rPr>
              <a:t>Force reduction factor </a:t>
            </a:r>
            <a:r>
              <a:rPr lang="en-US" b="1" dirty="0">
                <a:solidFill>
                  <a:schemeClr val="tx2">
                    <a:lumMod val="50000"/>
                  </a:schemeClr>
                </a:solidFill>
                <a:effectLst/>
                <a:latin typeface="Times New Roman"/>
                <a:ea typeface="Calibri"/>
                <a:cs typeface="Arial"/>
              </a:rPr>
              <a:t>R=5.5</a:t>
            </a:r>
            <a:endParaRPr lang="en-US" b="1" baseline="-25000" dirty="0">
              <a:solidFill>
                <a:schemeClr val="tx2">
                  <a:lumMod val="50000"/>
                </a:schemeClr>
              </a:solidFill>
              <a:effectLst/>
              <a:latin typeface="Times New Roman"/>
              <a:ea typeface="Calibri"/>
              <a:cs typeface="Arial"/>
            </a:endParaRPr>
          </a:p>
        </p:txBody>
      </p:sp>
      <p:sp>
        <p:nvSpPr>
          <p:cNvPr id="10" name="TextBox 9"/>
          <p:cNvSpPr txBox="1"/>
          <p:nvPr/>
        </p:nvSpPr>
        <p:spPr>
          <a:xfrm>
            <a:off x="447259" y="3048000"/>
            <a:ext cx="2753141" cy="3567643"/>
          </a:xfrm>
          <a:prstGeom prst="rect">
            <a:avLst/>
          </a:prstGeom>
          <a:noFill/>
          <a:ln w="15875" cap="rnd" cmpd="sng" algn="ctr">
            <a:solidFill>
              <a:srgbClr val="F07F09"/>
            </a:solidFill>
            <a:prstDash val="solid"/>
          </a:ln>
          <a:effectLst/>
        </p:spPr>
        <p:txBody>
          <a:bodyPr wrap="square"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Load</a:t>
            </a:r>
            <a:r>
              <a:rPr kumimoji="0" lang="en-US" b="1" i="0" u="none" strike="noStrike" kern="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rPr>
              <a:t> Combination:</a:t>
            </a:r>
          </a:p>
          <a:p>
            <a:pPr lvl="0">
              <a:lnSpc>
                <a:spcPct val="150000"/>
              </a:lnSpc>
            </a:pPr>
            <a:r>
              <a:rPr lang="en-US" sz="1100" dirty="0" err="1">
                <a:solidFill>
                  <a:schemeClr val="tx2">
                    <a:lumMod val="50000"/>
                  </a:schemeClr>
                </a:solidFill>
                <a:effectLst/>
                <a:latin typeface="Times New Roman"/>
                <a:ea typeface="Calibri"/>
                <a:cs typeface="Arial"/>
              </a:rPr>
              <a:t>Ws</a:t>
            </a:r>
            <a:r>
              <a:rPr lang="en-US" sz="1100" dirty="0">
                <a:solidFill>
                  <a:schemeClr val="tx2">
                    <a:lumMod val="50000"/>
                  </a:schemeClr>
                </a:solidFill>
                <a:effectLst/>
                <a:latin typeface="Times New Roman"/>
                <a:ea typeface="Calibri"/>
                <a:cs typeface="Arial"/>
              </a:rPr>
              <a:t> = 1.D.L +1.L.L +1.S.I.</a:t>
            </a:r>
          </a:p>
          <a:p>
            <a:pPr marR="0" lvl="0">
              <a:lnSpc>
                <a:spcPct val="150000"/>
              </a:lnSpc>
              <a:spcBef>
                <a:spcPts val="0"/>
              </a:spcBef>
              <a:spcAft>
                <a:spcPts val="0"/>
              </a:spcAft>
            </a:pPr>
            <a:r>
              <a:rPr lang="en-US" sz="1100" dirty="0" err="1">
                <a:solidFill>
                  <a:schemeClr val="tx2">
                    <a:lumMod val="50000"/>
                  </a:schemeClr>
                </a:solidFill>
                <a:effectLst/>
                <a:latin typeface="Times New Roman"/>
                <a:ea typeface="Calibri"/>
                <a:cs typeface="Arial"/>
              </a:rPr>
              <a:t>Ws</a:t>
            </a:r>
            <a:r>
              <a:rPr lang="en-US" sz="1100" dirty="0">
                <a:solidFill>
                  <a:schemeClr val="tx2">
                    <a:lumMod val="50000"/>
                  </a:schemeClr>
                </a:solidFill>
                <a:effectLst/>
                <a:latin typeface="Times New Roman"/>
                <a:ea typeface="Calibri"/>
                <a:cs typeface="Arial"/>
              </a:rPr>
              <a:t> = 0.9 D.L + 0.9S.I + 0.71EQx.</a:t>
            </a:r>
          </a:p>
          <a:p>
            <a:pPr marR="0" lvl="0">
              <a:lnSpc>
                <a:spcPct val="150000"/>
              </a:lnSpc>
              <a:spcBef>
                <a:spcPts val="0"/>
              </a:spcBef>
              <a:spcAft>
                <a:spcPts val="0"/>
              </a:spcAft>
            </a:pPr>
            <a:r>
              <a:rPr lang="en-US" sz="1100" dirty="0" err="1">
                <a:solidFill>
                  <a:schemeClr val="tx2">
                    <a:lumMod val="50000"/>
                  </a:schemeClr>
                </a:solidFill>
                <a:effectLst/>
                <a:latin typeface="Times New Roman"/>
                <a:ea typeface="Calibri"/>
                <a:cs typeface="Arial"/>
              </a:rPr>
              <a:t>Ws</a:t>
            </a:r>
            <a:r>
              <a:rPr lang="en-US" sz="1100" dirty="0">
                <a:solidFill>
                  <a:schemeClr val="tx2">
                    <a:lumMod val="50000"/>
                  </a:schemeClr>
                </a:solidFill>
                <a:effectLst/>
                <a:latin typeface="Times New Roman"/>
                <a:ea typeface="Calibri"/>
                <a:cs typeface="Arial"/>
              </a:rPr>
              <a:t> = 0.9 D.L + 0.9S.I + 0.71EQy.</a:t>
            </a:r>
          </a:p>
          <a:p>
            <a:pPr marR="0" lvl="0">
              <a:lnSpc>
                <a:spcPct val="150000"/>
              </a:lnSpc>
              <a:spcBef>
                <a:spcPts val="0"/>
              </a:spcBef>
              <a:spcAft>
                <a:spcPts val="0"/>
              </a:spcAft>
            </a:pPr>
            <a:r>
              <a:rPr lang="en-US" sz="1100" dirty="0" err="1">
                <a:solidFill>
                  <a:schemeClr val="tx2">
                    <a:lumMod val="50000"/>
                  </a:schemeClr>
                </a:solidFill>
                <a:effectLst/>
                <a:latin typeface="Times New Roman"/>
                <a:ea typeface="Calibri"/>
                <a:cs typeface="Arial"/>
              </a:rPr>
              <a:t>Ws</a:t>
            </a:r>
            <a:r>
              <a:rPr lang="en-US" sz="1100" dirty="0">
                <a:solidFill>
                  <a:schemeClr val="tx2">
                    <a:lumMod val="50000"/>
                  </a:schemeClr>
                </a:solidFill>
                <a:effectLst/>
                <a:latin typeface="Times New Roman"/>
                <a:ea typeface="Calibri"/>
                <a:cs typeface="Arial"/>
              </a:rPr>
              <a:t> = 0.9 D.L + 0.9S.I + 0.75L.L+ 0.54EQx.</a:t>
            </a:r>
          </a:p>
          <a:p>
            <a:pPr marR="0" lvl="0">
              <a:lnSpc>
                <a:spcPct val="150000"/>
              </a:lnSpc>
              <a:spcBef>
                <a:spcPts val="0"/>
              </a:spcBef>
              <a:spcAft>
                <a:spcPts val="1000"/>
              </a:spcAft>
            </a:pPr>
            <a:r>
              <a:rPr lang="en-US" sz="1100" dirty="0" err="1">
                <a:solidFill>
                  <a:schemeClr val="tx2">
                    <a:lumMod val="50000"/>
                  </a:schemeClr>
                </a:solidFill>
                <a:effectLst/>
                <a:latin typeface="Times New Roman"/>
                <a:ea typeface="Calibri"/>
                <a:cs typeface="Arial"/>
              </a:rPr>
              <a:t>Ws</a:t>
            </a:r>
            <a:r>
              <a:rPr lang="en-US" sz="1100" dirty="0">
                <a:solidFill>
                  <a:schemeClr val="tx2">
                    <a:lumMod val="50000"/>
                  </a:schemeClr>
                </a:solidFill>
                <a:effectLst/>
                <a:latin typeface="Times New Roman"/>
                <a:ea typeface="Calibri"/>
                <a:cs typeface="Arial"/>
              </a:rPr>
              <a:t> = 0.9 D.L + 0.9S.I + 0.75L.L + 0.54EQy.</a:t>
            </a:r>
          </a:p>
          <a:p>
            <a:pPr lvl="0" defTabSz="457200">
              <a:lnSpc>
                <a:spcPct val="150000"/>
              </a:lnSpc>
            </a:pPr>
            <a:r>
              <a:rPr kumimoji="0" lang="en-US" sz="1200" i="0" u="none" strike="noStrike" kern="0" cap="none" spc="0" normalizeH="0" noProof="0" dirty="0">
                <a:ln>
                  <a:noFill/>
                </a:ln>
                <a:solidFill>
                  <a:schemeClr val="tx2">
                    <a:lumMod val="50000"/>
                  </a:schemeClr>
                </a:solidFill>
                <a:effectLst/>
                <a:uLnTx/>
                <a:uFillTx/>
                <a:latin typeface="Times New Roman" panose="02020603050405020304" pitchFamily="18" charset="0"/>
                <a:cs typeface="Times New Roman" panose="02020603050405020304" pitchFamily="18" charset="0"/>
              </a:rPr>
              <a:t>Wu= 1.2D.L + 1.2S.I + 1.6L.L.</a:t>
            </a:r>
          </a:p>
          <a:p>
            <a:pPr lvl="0" defTabSz="457200">
              <a:lnSpc>
                <a:spcPct val="150000"/>
              </a:lnSpc>
            </a:pPr>
            <a:r>
              <a:rPr kumimoji="0" lang="en-US" sz="1200" i="0" u="none" strike="noStrike" kern="0" cap="none" spc="0" normalizeH="0" noProof="0" dirty="0">
                <a:ln>
                  <a:noFill/>
                </a:ln>
                <a:solidFill>
                  <a:schemeClr val="tx2">
                    <a:lumMod val="50000"/>
                  </a:schemeClr>
                </a:solidFill>
                <a:effectLst/>
                <a:uLnTx/>
                <a:uFillTx/>
                <a:latin typeface="Times New Roman" panose="02020603050405020304" pitchFamily="18" charset="0"/>
                <a:cs typeface="Times New Roman" panose="02020603050405020304" pitchFamily="18" charset="0"/>
              </a:rPr>
              <a:t>Wu= 1.4D.L + 1.4S.I.</a:t>
            </a:r>
          </a:p>
          <a:p>
            <a:pPr lvl="0" defTabSz="457200">
              <a:lnSpc>
                <a:spcPct val="150000"/>
              </a:lnSpc>
            </a:pPr>
            <a:r>
              <a:rPr kumimoji="0" lang="en-US" sz="1200" i="0" u="none" strike="noStrike" kern="0" cap="none" spc="0" normalizeH="0" noProof="0" dirty="0">
                <a:ln>
                  <a:noFill/>
                </a:ln>
                <a:solidFill>
                  <a:schemeClr val="tx2">
                    <a:lumMod val="50000"/>
                  </a:schemeClr>
                </a:solidFill>
                <a:effectLst/>
                <a:uLnTx/>
                <a:uFillTx/>
                <a:latin typeface="Times New Roman" panose="02020603050405020304" pitchFamily="18" charset="0"/>
                <a:cs typeface="Times New Roman" panose="02020603050405020304" pitchFamily="18" charset="0"/>
              </a:rPr>
              <a:t>Wu= 1.3D.L + 1.3S.I + 1L.L ± 1EQx.</a:t>
            </a:r>
          </a:p>
          <a:p>
            <a:pPr lvl="0" defTabSz="457200">
              <a:lnSpc>
                <a:spcPct val="150000"/>
              </a:lnSpc>
            </a:pPr>
            <a:r>
              <a:rPr kumimoji="0" lang="en-US" sz="1200" i="0" u="none" strike="noStrike" kern="0" cap="none" spc="0" normalizeH="0" noProof="0" dirty="0">
                <a:ln>
                  <a:noFill/>
                </a:ln>
                <a:solidFill>
                  <a:schemeClr val="tx2">
                    <a:lumMod val="50000"/>
                  </a:schemeClr>
                </a:solidFill>
                <a:effectLst/>
                <a:uLnTx/>
                <a:uFillTx/>
                <a:latin typeface="Times New Roman" panose="02020603050405020304" pitchFamily="18" charset="0"/>
                <a:cs typeface="Times New Roman" panose="02020603050405020304" pitchFamily="18" charset="0"/>
              </a:rPr>
              <a:t>Wu= 1.3D.L + 1.3S.I + 1L.L ± 1EQy.</a:t>
            </a:r>
          </a:p>
          <a:p>
            <a:pPr lvl="0" defTabSz="457200">
              <a:lnSpc>
                <a:spcPct val="150000"/>
              </a:lnSpc>
            </a:pPr>
            <a:r>
              <a:rPr kumimoji="0" lang="en-US" sz="1200" i="0" u="none" strike="noStrike" kern="0" cap="none" spc="0" normalizeH="0" noProof="0" dirty="0">
                <a:ln>
                  <a:noFill/>
                </a:ln>
                <a:solidFill>
                  <a:schemeClr val="tx2">
                    <a:lumMod val="50000"/>
                  </a:schemeClr>
                </a:solidFill>
                <a:effectLst/>
                <a:uLnTx/>
                <a:uFillTx/>
                <a:latin typeface="Times New Roman" panose="02020603050405020304" pitchFamily="18" charset="0"/>
                <a:cs typeface="Times New Roman" panose="02020603050405020304" pitchFamily="18" charset="0"/>
              </a:rPr>
              <a:t>Wu= 0.8D.L + 0.8S.I ± 1EQx.</a:t>
            </a:r>
          </a:p>
          <a:p>
            <a:pPr lvl="0" defTabSz="457200">
              <a:lnSpc>
                <a:spcPct val="150000"/>
              </a:lnSpc>
            </a:pPr>
            <a:r>
              <a:rPr kumimoji="0" lang="en-US" sz="1200" i="0" u="none" strike="noStrike" kern="0" cap="none" spc="0" normalizeH="0" noProof="0" dirty="0">
                <a:ln>
                  <a:noFill/>
                </a:ln>
                <a:solidFill>
                  <a:schemeClr val="tx2">
                    <a:lumMod val="50000"/>
                  </a:schemeClr>
                </a:solidFill>
                <a:effectLst/>
                <a:uLnTx/>
                <a:uFillTx/>
                <a:latin typeface="Times New Roman" panose="02020603050405020304" pitchFamily="18" charset="0"/>
                <a:cs typeface="Times New Roman" panose="02020603050405020304" pitchFamily="18" charset="0"/>
              </a:rPr>
              <a:t>Wu= 0.8D.L + 0.8S.I ± 1EQy.</a:t>
            </a:r>
          </a:p>
        </p:txBody>
      </p:sp>
    </p:spTree>
    <p:extLst>
      <p:ext uri="{BB962C8B-B14F-4D97-AF65-F5344CB8AC3E}">
        <p14:creationId xmlns:p14="http://schemas.microsoft.com/office/powerpoint/2010/main" val="21160396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762000"/>
            <a:ext cx="7467600" cy="5029200"/>
          </a:xfrm>
        </p:spPr>
        <p:txBody>
          <a:bodyPr>
            <a:normAutofit/>
          </a:bodyPr>
          <a:lstStyle/>
          <a:p>
            <a:r>
              <a:rPr lang="en-US" sz="2000" b="1" dirty="0"/>
              <a:t>Modal Participating Mass Ratio Check</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1800" b="1" dirty="0"/>
              <a:t>Period Check  </a:t>
            </a:r>
          </a:p>
        </p:txBody>
      </p:sp>
      <p:sp>
        <p:nvSpPr>
          <p:cNvPr id="4" name="Slide Number Placeholder 3"/>
          <p:cNvSpPr>
            <a:spLocks noGrp="1"/>
          </p:cNvSpPr>
          <p:nvPr>
            <p:ph type="sldNum" sz="quarter" idx="11"/>
          </p:nvPr>
        </p:nvSpPr>
        <p:spPr>
          <a:xfrm>
            <a:off x="8686800" y="5740400"/>
            <a:ext cx="533400" cy="365125"/>
          </a:xfrm>
        </p:spPr>
        <p:txBody>
          <a:bodyPr/>
          <a:lstStyle/>
          <a:p>
            <a:fld id="{7F685A77-C0CC-41DD-977A-A9FFA2732B1D}" type="slidenum">
              <a:rPr lang="en-US" sz="2400" smtClean="0"/>
              <a:t>43</a:t>
            </a:fld>
            <a:endParaRPr lang="en-US"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119809"/>
            <a:ext cx="5505450" cy="2036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762000" y="3156571"/>
            <a:ext cx="7772400" cy="338554"/>
          </a:xfrm>
          <a:prstGeom prst="rect">
            <a:avLst/>
          </a:prstGeom>
        </p:spPr>
        <p:txBody>
          <a:bodyPr wrap="square">
            <a:spAutoFit/>
          </a:bodyPr>
          <a:lstStyle/>
          <a:p>
            <a:r>
              <a:rPr lang="en-US" sz="1600" dirty="0">
                <a:solidFill>
                  <a:schemeClr val="tx2">
                    <a:lumMod val="50000"/>
                  </a:schemeClr>
                </a:solidFill>
              </a:rPr>
              <a:t>9 modal needed to get 95.42 % in x and 93.65% in y-direction from the full mass of model.</a:t>
            </a:r>
          </a:p>
        </p:txBody>
      </p:sp>
      <p:graphicFrame>
        <p:nvGraphicFramePr>
          <p:cNvPr id="5" name="Table 4"/>
          <p:cNvGraphicFramePr>
            <a:graphicFrameLocks noGrp="1"/>
          </p:cNvGraphicFramePr>
          <p:nvPr>
            <p:extLst>
              <p:ext uri="{D42A27DB-BD31-4B8C-83A1-F6EECF244321}">
                <p14:modId xmlns:p14="http://schemas.microsoft.com/office/powerpoint/2010/main" val="92075671"/>
              </p:ext>
            </p:extLst>
          </p:nvPr>
        </p:nvGraphicFramePr>
        <p:xfrm>
          <a:off x="1600200" y="4419600"/>
          <a:ext cx="5920409" cy="1193800"/>
        </p:xfrm>
        <a:graphic>
          <a:graphicData uri="http://schemas.openxmlformats.org/drawingml/2006/table">
            <a:tbl>
              <a:tblPr firstRow="1" bandRow="1">
                <a:tableStyleId>{5940675A-B579-460E-94D1-54222C63F5DA}</a:tableStyleId>
              </a:tblPr>
              <a:tblGrid>
                <a:gridCol w="1196009">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tblGrid>
              <a:tr h="822960">
                <a:tc>
                  <a:txBody>
                    <a:bodyPr/>
                    <a:lstStyle/>
                    <a:p>
                      <a:pPr algn="ctr"/>
                      <a:r>
                        <a:rPr lang="en-US" sz="1600" dirty="0"/>
                        <a:t>T manually</a:t>
                      </a:r>
                    </a:p>
                  </a:txBody>
                  <a:tcPr/>
                </a:tc>
                <a:tc>
                  <a:txBody>
                    <a:bodyPr/>
                    <a:lstStyle/>
                    <a:p>
                      <a:pPr algn="ctr"/>
                      <a:r>
                        <a:rPr lang="en-US" sz="1600" dirty="0"/>
                        <a:t>1.4*T Manually</a:t>
                      </a:r>
                    </a:p>
                  </a:txBody>
                  <a:tcPr/>
                </a:tc>
                <a:tc>
                  <a:txBody>
                    <a:bodyPr/>
                    <a:lstStyle/>
                    <a:p>
                      <a:pPr algn="ctr"/>
                      <a:r>
                        <a:rPr lang="en-US" sz="1600" dirty="0"/>
                        <a:t>T ETABS</a:t>
                      </a:r>
                    </a:p>
                  </a:txBody>
                  <a:tcPr/>
                </a:tc>
                <a:tc>
                  <a:txBody>
                    <a:bodyPr/>
                    <a:lstStyle/>
                    <a:p>
                      <a:pPr algn="ctr"/>
                      <a:r>
                        <a:rPr lang="en-US" sz="1600" dirty="0"/>
                        <a:t>T ETABS &lt; 1.4*T Manually</a:t>
                      </a:r>
                    </a:p>
                    <a:p>
                      <a:pPr algn="ctr"/>
                      <a:endParaRPr lang="en-US" sz="1600" dirty="0"/>
                    </a:p>
                  </a:txBody>
                  <a:tcPr/>
                </a:tc>
                <a:extLst>
                  <a:ext uri="{0D108BD9-81ED-4DB2-BD59-A6C34878D82A}">
                    <a16:rowId xmlns:a16="http://schemas.microsoft.com/office/drawing/2014/main" val="10000"/>
                  </a:ext>
                </a:extLst>
              </a:tr>
              <a:tr h="370840">
                <a:tc>
                  <a:txBody>
                    <a:bodyPr/>
                    <a:lstStyle/>
                    <a:p>
                      <a:pPr algn="ctr"/>
                      <a:r>
                        <a:rPr lang="en-US" sz="1600" dirty="0">
                          <a:solidFill>
                            <a:schemeClr val="tx2">
                              <a:lumMod val="50000"/>
                            </a:schemeClr>
                          </a:solidFill>
                          <a:effectLst/>
                          <a:latin typeface="Times New Roman"/>
                          <a:ea typeface="Calibri"/>
                          <a:cs typeface="Arial"/>
                        </a:rPr>
                        <a:t>0.468 sec</a:t>
                      </a:r>
                      <a:endParaRPr lang="en-US" sz="1600" dirty="0">
                        <a:solidFill>
                          <a:schemeClr val="tx2">
                            <a:lumMod val="50000"/>
                          </a:schemeClr>
                        </a:solidFill>
                      </a:endParaRPr>
                    </a:p>
                  </a:txBody>
                  <a:tcPr/>
                </a:tc>
                <a:tc>
                  <a:txBody>
                    <a:bodyPr/>
                    <a:lstStyle/>
                    <a:p>
                      <a:pPr algn="ctr"/>
                      <a:r>
                        <a:rPr lang="en-US" sz="1600" dirty="0">
                          <a:solidFill>
                            <a:schemeClr val="tx2">
                              <a:lumMod val="50000"/>
                            </a:schemeClr>
                          </a:solidFill>
                          <a:effectLst/>
                          <a:latin typeface="Times New Roman"/>
                          <a:ea typeface="Calibri"/>
                          <a:cs typeface="Arial"/>
                        </a:rPr>
                        <a:t>0.6552 sec</a:t>
                      </a:r>
                      <a:endParaRPr lang="en-US" sz="1600" dirty="0">
                        <a:solidFill>
                          <a:schemeClr val="tx2">
                            <a:lumMod val="50000"/>
                          </a:schemeClr>
                        </a:solidFill>
                      </a:endParaRPr>
                    </a:p>
                  </a:txBody>
                  <a:tcPr/>
                </a:tc>
                <a:tc>
                  <a:txBody>
                    <a:bodyPr/>
                    <a:lstStyle/>
                    <a:p>
                      <a:pPr algn="ctr"/>
                      <a:r>
                        <a:rPr lang="en-US" sz="1600" dirty="0">
                          <a:solidFill>
                            <a:schemeClr val="tx2">
                              <a:lumMod val="50000"/>
                            </a:schemeClr>
                          </a:solidFill>
                        </a:rPr>
                        <a:t>0.641 sec</a:t>
                      </a:r>
                    </a:p>
                  </a:txBody>
                  <a:tcPr/>
                </a:tc>
                <a:tc>
                  <a:txBody>
                    <a:bodyPr/>
                    <a:lstStyle/>
                    <a:p>
                      <a:pPr algn="ctr"/>
                      <a:r>
                        <a:rPr lang="en-US" sz="1600" dirty="0">
                          <a:solidFill>
                            <a:schemeClr val="tx2">
                              <a:lumMod val="50000"/>
                            </a:schemeClr>
                          </a:solidFill>
                        </a:rPr>
                        <a:t>0.641&lt;0.6552</a:t>
                      </a:r>
                      <a:r>
                        <a:rPr lang="en-US" sz="1600" baseline="0" dirty="0">
                          <a:solidFill>
                            <a:schemeClr val="tx2">
                              <a:lumMod val="50000"/>
                            </a:schemeClr>
                          </a:solidFill>
                        </a:rPr>
                        <a:t> </a:t>
                      </a:r>
                      <a:r>
                        <a:rPr lang="en-US" sz="1600" b="1" baseline="0" dirty="0">
                          <a:solidFill>
                            <a:schemeClr val="tx2">
                              <a:lumMod val="50000"/>
                            </a:schemeClr>
                          </a:solidFill>
                        </a:rPr>
                        <a:t>OK</a:t>
                      </a:r>
                      <a:endParaRPr lang="en-US" sz="1600" b="1" dirty="0">
                        <a:solidFill>
                          <a:schemeClr val="tx2">
                            <a:lumMod val="50000"/>
                          </a:schemeClr>
                        </a:solidFill>
                      </a:endParaRP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962676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914400"/>
            <a:ext cx="7467600" cy="5486400"/>
          </a:xfrm>
        </p:spPr>
        <p:txBody>
          <a:bodyPr>
            <a:normAutofit/>
          </a:bodyPr>
          <a:lstStyle/>
          <a:p>
            <a:r>
              <a:rPr lang="en-US" sz="2000" b="1" dirty="0"/>
              <a:t>Base shear check</a:t>
            </a:r>
          </a:p>
          <a:p>
            <a:pPr marL="0" marR="0" indent="0">
              <a:lnSpc>
                <a:spcPct val="150000"/>
              </a:lnSpc>
              <a:spcBef>
                <a:spcPts val="0"/>
              </a:spcBef>
              <a:spcAft>
                <a:spcPts val="1000"/>
              </a:spcAft>
              <a:buNone/>
            </a:pPr>
            <a:r>
              <a:rPr lang="en-US" sz="1600" u="sng" dirty="0">
                <a:solidFill>
                  <a:schemeClr val="tx2">
                    <a:lumMod val="50000"/>
                  </a:schemeClr>
                </a:solidFill>
                <a:latin typeface="Times New Roman"/>
                <a:ea typeface="Calibri"/>
                <a:cs typeface="Arial"/>
              </a:rPr>
              <a:t>Manually Calculations: </a:t>
            </a:r>
            <a:r>
              <a:rPr lang="en-US" sz="1600" dirty="0">
                <a:solidFill>
                  <a:schemeClr val="tx2">
                    <a:lumMod val="50000"/>
                  </a:schemeClr>
                </a:solidFill>
                <a:latin typeface="Times New Roman"/>
                <a:ea typeface="Calibri"/>
                <a:cs typeface="Arial"/>
              </a:rPr>
              <a:t>V=3,894.5 KN</a:t>
            </a:r>
          </a:p>
          <a:p>
            <a:pPr marL="0" indent="0">
              <a:buNone/>
            </a:pPr>
            <a:r>
              <a:rPr lang="en-US" sz="1600" u="sng" dirty="0">
                <a:solidFill>
                  <a:schemeClr val="tx2">
                    <a:lumMod val="50000"/>
                  </a:schemeClr>
                </a:solidFill>
                <a:latin typeface="Times New Roman" panose="02020603050405020304" pitchFamily="18" charset="0"/>
                <a:cs typeface="Times New Roman" panose="02020603050405020304" pitchFamily="18" charset="0"/>
              </a:rPr>
              <a:t>ETABS Result:  </a:t>
            </a:r>
            <a:r>
              <a:rPr lang="en-US" sz="1600" dirty="0" err="1">
                <a:solidFill>
                  <a:schemeClr val="tx2">
                    <a:lumMod val="50000"/>
                  </a:schemeClr>
                </a:solidFill>
                <a:latin typeface="Times New Roman" panose="02020603050405020304" pitchFamily="18" charset="0"/>
                <a:cs typeface="Times New Roman" panose="02020603050405020304" pitchFamily="18" charset="0"/>
              </a:rPr>
              <a:t>EQx</a:t>
            </a:r>
            <a:r>
              <a:rPr lang="en-US" sz="1600" dirty="0">
                <a:solidFill>
                  <a:schemeClr val="tx2">
                    <a:lumMod val="50000"/>
                  </a:schemeClr>
                </a:solidFill>
                <a:latin typeface="Times New Roman" panose="02020603050405020304" pitchFamily="18" charset="0"/>
                <a:cs typeface="Times New Roman" panose="02020603050405020304" pitchFamily="18" charset="0"/>
              </a:rPr>
              <a:t> (ETABS) = 5784.75 &gt; 3894.5 (Manually)</a:t>
            </a:r>
          </a:p>
          <a:p>
            <a:pPr marL="0" indent="0">
              <a:buNone/>
            </a:pPr>
            <a:r>
              <a:rPr lang="en-US" sz="1600" dirty="0">
                <a:solidFill>
                  <a:schemeClr val="tx2">
                    <a:lumMod val="50000"/>
                  </a:schemeClr>
                </a:solidFill>
                <a:latin typeface="Times New Roman" panose="02020603050405020304" pitchFamily="18" charset="0"/>
                <a:cs typeface="Times New Roman" panose="02020603050405020304" pitchFamily="18" charset="0"/>
              </a:rPr>
              <a:t>                           </a:t>
            </a:r>
            <a:r>
              <a:rPr lang="en-US" sz="1600" dirty="0" err="1">
                <a:solidFill>
                  <a:schemeClr val="tx2">
                    <a:lumMod val="50000"/>
                  </a:schemeClr>
                </a:solidFill>
                <a:latin typeface="Times New Roman" panose="02020603050405020304" pitchFamily="18" charset="0"/>
                <a:cs typeface="Times New Roman" panose="02020603050405020304" pitchFamily="18" charset="0"/>
              </a:rPr>
              <a:t>EQy</a:t>
            </a:r>
            <a:r>
              <a:rPr lang="en-US" sz="1600" dirty="0">
                <a:solidFill>
                  <a:schemeClr val="tx2">
                    <a:lumMod val="50000"/>
                  </a:schemeClr>
                </a:solidFill>
                <a:latin typeface="Times New Roman" panose="02020603050405020304" pitchFamily="18" charset="0"/>
                <a:cs typeface="Times New Roman" panose="02020603050405020304" pitchFamily="18" charset="0"/>
              </a:rPr>
              <a:t> (ETABS) = 3901.31 &gt; 3894.5 (Manually) 	check is OK.</a:t>
            </a:r>
          </a:p>
          <a:p>
            <a:pPr marL="0" indent="0">
              <a:buNone/>
            </a:pPr>
            <a:endParaRPr lang="en-US" sz="1600" u="sng" dirty="0">
              <a:solidFill>
                <a:schemeClr val="tx2">
                  <a:lumMod val="50000"/>
                </a:schemeClr>
              </a:solidFill>
              <a:latin typeface="Times New Roman" panose="02020603050405020304" pitchFamily="18" charset="0"/>
              <a:cs typeface="Times New Roman" panose="02020603050405020304" pitchFamily="18" charset="0"/>
            </a:endParaRPr>
          </a:p>
          <a:p>
            <a:r>
              <a:rPr lang="en-US" sz="1800" b="1" dirty="0">
                <a:latin typeface="Times New Roman"/>
                <a:ea typeface="Times New Roman"/>
                <a:cs typeface="Times New Roman"/>
              </a:rPr>
              <a:t>Story drift check</a:t>
            </a:r>
          </a:p>
          <a:p>
            <a:pPr marL="0" indent="0">
              <a:buNone/>
            </a:pPr>
            <a:endParaRPr lang="en-US" sz="1800" u="sng"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44</a:t>
            </a:fld>
            <a:endParaRPr lang="en-US" sz="2400" dirty="0"/>
          </a:p>
        </p:txBody>
      </p:sp>
      <p:cxnSp>
        <p:nvCxnSpPr>
          <p:cNvPr id="3" name="Straight Arrow Connector 2"/>
          <p:cNvCxnSpPr/>
          <p:nvPr/>
        </p:nvCxnSpPr>
        <p:spPr>
          <a:xfrm>
            <a:off x="6477000" y="2286000"/>
            <a:ext cx="304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1780018736"/>
              </p:ext>
            </p:extLst>
          </p:nvPr>
        </p:nvGraphicFramePr>
        <p:xfrm>
          <a:off x="1676400" y="3048000"/>
          <a:ext cx="5568315" cy="3140075"/>
        </p:xfrm>
        <a:graphic>
          <a:graphicData uri="http://schemas.openxmlformats.org/drawingml/2006/table">
            <a:tbl>
              <a:tblPr firstRow="1" firstCol="1" bandRow="1"/>
              <a:tblGrid>
                <a:gridCol w="599440">
                  <a:extLst>
                    <a:ext uri="{9D8B030D-6E8A-4147-A177-3AD203B41FA5}">
                      <a16:colId xmlns:a16="http://schemas.microsoft.com/office/drawing/2014/main" val="20000"/>
                    </a:ext>
                  </a:extLst>
                </a:gridCol>
                <a:gridCol w="1159510">
                  <a:extLst>
                    <a:ext uri="{9D8B030D-6E8A-4147-A177-3AD203B41FA5}">
                      <a16:colId xmlns:a16="http://schemas.microsoft.com/office/drawing/2014/main" val="20001"/>
                    </a:ext>
                  </a:extLst>
                </a:gridCol>
                <a:gridCol w="599440">
                  <a:extLst>
                    <a:ext uri="{9D8B030D-6E8A-4147-A177-3AD203B41FA5}">
                      <a16:colId xmlns:a16="http://schemas.microsoft.com/office/drawing/2014/main" val="20002"/>
                    </a:ext>
                  </a:extLst>
                </a:gridCol>
                <a:gridCol w="599440">
                  <a:extLst>
                    <a:ext uri="{9D8B030D-6E8A-4147-A177-3AD203B41FA5}">
                      <a16:colId xmlns:a16="http://schemas.microsoft.com/office/drawing/2014/main" val="20003"/>
                    </a:ext>
                  </a:extLst>
                </a:gridCol>
                <a:gridCol w="612140">
                  <a:extLst>
                    <a:ext uri="{9D8B030D-6E8A-4147-A177-3AD203B41FA5}">
                      <a16:colId xmlns:a16="http://schemas.microsoft.com/office/drawing/2014/main" val="20004"/>
                    </a:ext>
                  </a:extLst>
                </a:gridCol>
                <a:gridCol w="778510">
                  <a:extLst>
                    <a:ext uri="{9D8B030D-6E8A-4147-A177-3AD203B41FA5}">
                      <a16:colId xmlns:a16="http://schemas.microsoft.com/office/drawing/2014/main" val="20005"/>
                    </a:ext>
                  </a:extLst>
                </a:gridCol>
                <a:gridCol w="492760">
                  <a:extLst>
                    <a:ext uri="{9D8B030D-6E8A-4147-A177-3AD203B41FA5}">
                      <a16:colId xmlns:a16="http://schemas.microsoft.com/office/drawing/2014/main" val="20006"/>
                    </a:ext>
                  </a:extLst>
                </a:gridCol>
                <a:gridCol w="727075">
                  <a:extLst>
                    <a:ext uri="{9D8B030D-6E8A-4147-A177-3AD203B41FA5}">
                      <a16:colId xmlns:a16="http://schemas.microsoft.com/office/drawing/2014/main" val="20007"/>
                    </a:ext>
                  </a:extLst>
                </a:gridCol>
              </a:tblGrid>
              <a:tr h="370840">
                <a:tc gridSpan="4">
                  <a:txBody>
                    <a:bodyPr/>
                    <a:lstStyle/>
                    <a:p>
                      <a:pPr marL="0" marR="0" algn="ctr">
                        <a:lnSpc>
                          <a:spcPct val="150000"/>
                        </a:lnSpc>
                        <a:spcBef>
                          <a:spcPts val="0"/>
                        </a:spcBef>
                        <a:spcAft>
                          <a:spcPts val="1000"/>
                        </a:spcAft>
                      </a:pPr>
                      <a:r>
                        <a:rPr lang="en-US" sz="1200" dirty="0">
                          <a:effectLst/>
                          <a:latin typeface="Times New Roman"/>
                          <a:ea typeface="Calibri"/>
                          <a:cs typeface="Arial"/>
                        </a:rPr>
                        <a:t>TABLE:  Diaphragm Center of Mass Displacements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lnSpc>
                          <a:spcPct val="150000"/>
                        </a:lnSpc>
                        <a:spcBef>
                          <a:spcPts val="0"/>
                        </a:spcBef>
                        <a:spcAft>
                          <a:spcPts val="1000"/>
                        </a:spcAft>
                      </a:pPr>
                      <a:r>
                        <a:rPr lang="en-US" sz="1200" dirty="0">
                          <a:effectLst/>
                          <a:latin typeface="Times New Roman"/>
                          <a:ea typeface="Calibri"/>
                          <a:cs typeface="Arial"/>
                        </a:rPr>
                        <a:t>ΔS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gridSpan="2">
                  <a:txBody>
                    <a:bodyPr/>
                    <a:lstStyle/>
                    <a:p>
                      <a:pPr marL="0" marR="0" algn="ctr">
                        <a:lnSpc>
                          <a:spcPct val="150000"/>
                        </a:lnSpc>
                        <a:spcBef>
                          <a:spcPts val="0"/>
                        </a:spcBef>
                        <a:spcAft>
                          <a:spcPts val="1000"/>
                        </a:spcAft>
                      </a:pPr>
                      <a:r>
                        <a:rPr lang="en-US" sz="1200" dirty="0">
                          <a:effectLst/>
                          <a:latin typeface="Times New Roman"/>
                          <a:ea typeface="Calibri"/>
                          <a:cs typeface="Arial"/>
                        </a:rPr>
                        <a:t>ΔM</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extLst>
                  <a:ext uri="{0D108BD9-81ED-4DB2-BD59-A6C34878D82A}">
                    <a16:rowId xmlns:a16="http://schemas.microsoft.com/office/drawing/2014/main" val="10000"/>
                  </a:ext>
                </a:extLst>
              </a:tr>
              <a:tr h="0">
                <a:tc>
                  <a:txBody>
                    <a:bodyPr/>
                    <a:lstStyle/>
                    <a:p>
                      <a:pPr marL="0" marR="0" algn="ctr">
                        <a:lnSpc>
                          <a:spcPct val="150000"/>
                        </a:lnSpc>
                        <a:spcBef>
                          <a:spcPts val="0"/>
                        </a:spcBef>
                        <a:spcAft>
                          <a:spcPts val="1000"/>
                        </a:spcAft>
                      </a:pPr>
                      <a:r>
                        <a:rPr lang="en-US" sz="1200">
                          <a:effectLst/>
                          <a:latin typeface="Times New Roman"/>
                          <a:ea typeface="Calibri"/>
                          <a:cs typeface="Arial"/>
                        </a:rPr>
                        <a:t>Story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gn="ctr">
                        <a:lnSpc>
                          <a:spcPct val="150000"/>
                        </a:lnSpc>
                        <a:spcBef>
                          <a:spcPts val="0"/>
                        </a:spcBef>
                        <a:spcAft>
                          <a:spcPts val="1000"/>
                        </a:spcAft>
                      </a:pPr>
                      <a:r>
                        <a:rPr lang="en-US" sz="1200">
                          <a:effectLst/>
                          <a:latin typeface="Times New Roman"/>
                          <a:ea typeface="Calibri"/>
                          <a:cs typeface="Arial"/>
                        </a:rPr>
                        <a:t>Load Case/Combo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gn="ctr">
                        <a:lnSpc>
                          <a:spcPct val="150000"/>
                        </a:lnSpc>
                        <a:spcBef>
                          <a:spcPts val="0"/>
                        </a:spcBef>
                        <a:spcAft>
                          <a:spcPts val="1000"/>
                        </a:spcAft>
                      </a:pPr>
                      <a:r>
                        <a:rPr lang="en-US" sz="1200">
                          <a:effectLst/>
                          <a:latin typeface="Times New Roman"/>
                          <a:ea typeface="Calibri"/>
                          <a:cs typeface="Arial"/>
                        </a:rPr>
                        <a:t>UX      (mm)</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gn="ctr">
                        <a:lnSpc>
                          <a:spcPct val="150000"/>
                        </a:lnSpc>
                        <a:spcBef>
                          <a:spcPts val="0"/>
                        </a:spcBef>
                        <a:spcAft>
                          <a:spcPts val="1000"/>
                        </a:spcAft>
                      </a:pPr>
                      <a:r>
                        <a:rPr lang="en-US" sz="1200" dirty="0">
                          <a:effectLst/>
                          <a:latin typeface="Times New Roman"/>
                          <a:ea typeface="Calibri"/>
                          <a:cs typeface="Arial"/>
                        </a:rPr>
                        <a:t>UY      (mm)</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gn="ctr">
                        <a:lnSpc>
                          <a:spcPct val="150000"/>
                        </a:lnSpc>
                        <a:spcBef>
                          <a:spcPts val="0"/>
                        </a:spcBef>
                        <a:spcAft>
                          <a:spcPts val="1000"/>
                        </a:spcAft>
                      </a:pPr>
                      <a:r>
                        <a:rPr lang="en-US" sz="1200">
                          <a:effectLst/>
                          <a:latin typeface="Times New Roman"/>
                          <a:ea typeface="Calibri"/>
                          <a:cs typeface="Arial"/>
                        </a:rPr>
                        <a:t>Drift 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gn="ctr">
                        <a:lnSpc>
                          <a:spcPct val="150000"/>
                        </a:lnSpc>
                        <a:spcBef>
                          <a:spcPts val="0"/>
                        </a:spcBef>
                        <a:spcAft>
                          <a:spcPts val="1000"/>
                        </a:spcAft>
                      </a:pPr>
                      <a:r>
                        <a:rPr lang="en-US" sz="1200">
                          <a:effectLst/>
                          <a:latin typeface="Times New Roman"/>
                          <a:ea typeface="Calibri"/>
                          <a:cs typeface="Arial"/>
                        </a:rPr>
                        <a:t>Drift 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gn="ctr">
                        <a:lnSpc>
                          <a:spcPct val="150000"/>
                        </a:lnSpc>
                        <a:spcBef>
                          <a:spcPts val="0"/>
                        </a:spcBef>
                        <a:spcAft>
                          <a:spcPts val="1000"/>
                        </a:spcAft>
                      </a:pPr>
                      <a:r>
                        <a:rPr lang="en-US" sz="1200">
                          <a:effectLst/>
                          <a:latin typeface="Times New Roman"/>
                          <a:ea typeface="Calibri"/>
                          <a:cs typeface="Arial"/>
                        </a:rPr>
                        <a:t>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gn="ctr">
                        <a:lnSpc>
                          <a:spcPct val="150000"/>
                        </a:lnSpc>
                        <a:spcBef>
                          <a:spcPts val="0"/>
                        </a:spcBef>
                        <a:spcAft>
                          <a:spcPts val="1000"/>
                        </a:spcAft>
                      </a:pPr>
                      <a:r>
                        <a:rPr lang="en-US" sz="1200">
                          <a:effectLst/>
                          <a:latin typeface="Times New Roman"/>
                          <a:ea typeface="Calibri"/>
                          <a:cs typeface="Arial"/>
                        </a:rPr>
                        <a:t>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extLst>
                  <a:ext uri="{0D108BD9-81ED-4DB2-BD59-A6C34878D82A}">
                    <a16:rowId xmlns:a16="http://schemas.microsoft.com/office/drawing/2014/main" val="10001"/>
                  </a:ext>
                </a:extLst>
              </a:tr>
              <a:tr h="396875">
                <a:tc>
                  <a:txBody>
                    <a:bodyPr/>
                    <a:lstStyle/>
                    <a:p>
                      <a:pPr marL="0" marR="0">
                        <a:lnSpc>
                          <a:spcPct val="150000"/>
                        </a:lnSpc>
                        <a:spcBef>
                          <a:spcPts val="0"/>
                        </a:spcBef>
                        <a:spcAft>
                          <a:spcPts val="1000"/>
                        </a:spcAft>
                      </a:pPr>
                      <a:r>
                        <a:rPr lang="en-US" sz="1200">
                          <a:effectLst/>
                          <a:latin typeface="Times New Roman"/>
                          <a:ea typeface="Calibri"/>
                          <a:cs typeface="Arial"/>
                        </a:rPr>
                        <a:t>Story6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dirty="0">
                          <a:effectLst/>
                          <a:latin typeface="Times New Roman"/>
                          <a:ea typeface="Calibri"/>
                          <a:cs typeface="Arial"/>
                        </a:rPr>
                        <a:t>envelope Max</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23.405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6.288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3.442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-21.378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13.25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-82.3053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0970">
                <a:tc>
                  <a:txBody>
                    <a:bodyPr/>
                    <a:lstStyle/>
                    <a:p>
                      <a:pPr marL="0" marR="0">
                        <a:lnSpc>
                          <a:spcPct val="150000"/>
                        </a:lnSpc>
                        <a:spcBef>
                          <a:spcPts val="0"/>
                        </a:spcBef>
                        <a:spcAft>
                          <a:spcPts val="1000"/>
                        </a:spcAft>
                      </a:pPr>
                      <a:r>
                        <a:rPr lang="en-US" sz="1200">
                          <a:effectLst/>
                          <a:latin typeface="Times New Roman"/>
                          <a:ea typeface="Calibri"/>
                          <a:cs typeface="Arial"/>
                        </a:rPr>
                        <a:t>Story5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envelope Max</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19.963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27.666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5.174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10.669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19.92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41.07565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40970">
                <a:tc>
                  <a:txBody>
                    <a:bodyPr/>
                    <a:lstStyle/>
                    <a:p>
                      <a:pPr marL="0" marR="0">
                        <a:lnSpc>
                          <a:spcPct val="150000"/>
                        </a:lnSpc>
                        <a:spcBef>
                          <a:spcPts val="0"/>
                        </a:spcBef>
                        <a:spcAft>
                          <a:spcPts val="1000"/>
                        </a:spcAft>
                      </a:pPr>
                      <a:r>
                        <a:rPr lang="en-US" sz="1200">
                          <a:effectLst/>
                          <a:latin typeface="Times New Roman"/>
                          <a:ea typeface="Calibri"/>
                          <a:cs typeface="Arial"/>
                        </a:rPr>
                        <a:t>Story4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envelope Max</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14.789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16.997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5.47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8.347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21.06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32.13595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40970">
                <a:tc>
                  <a:txBody>
                    <a:bodyPr/>
                    <a:lstStyle/>
                    <a:p>
                      <a:pPr marL="0" marR="0">
                        <a:lnSpc>
                          <a:spcPct val="150000"/>
                        </a:lnSpc>
                        <a:spcBef>
                          <a:spcPts val="0"/>
                        </a:spcBef>
                        <a:spcAft>
                          <a:spcPts val="1000"/>
                        </a:spcAft>
                      </a:pPr>
                      <a:r>
                        <a:rPr lang="en-US" sz="1200">
                          <a:effectLst/>
                          <a:latin typeface="Times New Roman"/>
                          <a:ea typeface="Calibri"/>
                          <a:cs typeface="Arial"/>
                        </a:rPr>
                        <a:t>Story3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dirty="0">
                          <a:effectLst/>
                          <a:latin typeface="Times New Roman"/>
                          <a:ea typeface="Calibri"/>
                          <a:cs typeface="Arial"/>
                        </a:rPr>
                        <a:t>envelope Max</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9.319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8.65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4.856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6.059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18.70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23.32715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40970">
                <a:tc>
                  <a:txBody>
                    <a:bodyPr/>
                    <a:lstStyle/>
                    <a:p>
                      <a:pPr marL="0" marR="0">
                        <a:lnSpc>
                          <a:spcPct val="150000"/>
                        </a:lnSpc>
                        <a:spcBef>
                          <a:spcPts val="0"/>
                        </a:spcBef>
                        <a:spcAft>
                          <a:spcPts val="1000"/>
                        </a:spcAft>
                      </a:pPr>
                      <a:r>
                        <a:rPr lang="en-US" sz="1200">
                          <a:effectLst/>
                          <a:latin typeface="Times New Roman"/>
                          <a:ea typeface="Calibri"/>
                          <a:cs typeface="Arial"/>
                        </a:rPr>
                        <a:t>Story2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envelope Max</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4.463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2.591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3.38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2.03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13.01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7.8155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40970">
                <a:tc>
                  <a:txBody>
                    <a:bodyPr/>
                    <a:lstStyle/>
                    <a:p>
                      <a:pPr marL="0" marR="0">
                        <a:lnSpc>
                          <a:spcPct val="150000"/>
                        </a:lnSpc>
                        <a:spcBef>
                          <a:spcPts val="0"/>
                        </a:spcBef>
                        <a:spcAft>
                          <a:spcPts val="1000"/>
                        </a:spcAft>
                      </a:pPr>
                      <a:r>
                        <a:rPr lang="en-US" sz="1200">
                          <a:effectLst/>
                          <a:latin typeface="Times New Roman"/>
                          <a:ea typeface="Calibri"/>
                          <a:cs typeface="Arial"/>
                        </a:rPr>
                        <a:t>Story1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envelope Max</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1.083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0.561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1.083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0.561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4.17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2.15985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47955">
                <a:tc>
                  <a:txBody>
                    <a:bodyPr/>
                    <a:lstStyle/>
                    <a:p>
                      <a:pPr marL="0" marR="0">
                        <a:lnSpc>
                          <a:spcPct val="150000"/>
                        </a:lnSpc>
                        <a:spcBef>
                          <a:spcPts val="0"/>
                        </a:spcBef>
                        <a:spcAft>
                          <a:spcPts val="1000"/>
                        </a:spcAft>
                      </a:pPr>
                      <a:r>
                        <a:rPr lang="en-US" sz="1200">
                          <a:effectLst/>
                          <a:latin typeface="Times New Roman"/>
                          <a:ea typeface="Calibri"/>
                          <a:cs typeface="Arial"/>
                        </a:rPr>
                        <a:t>Base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a:effectLst/>
                          <a:latin typeface="Times New Roman"/>
                          <a:ea typeface="Calibri"/>
                          <a:cs typeface="Arial"/>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200" dirty="0">
                          <a:effectLst/>
                          <a:latin typeface="Times New Roman"/>
                          <a:ea typeface="Calibri"/>
                          <a:cs typeface="Arial"/>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306852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838200"/>
            <a:ext cx="7467600" cy="4419600"/>
          </a:xfrm>
        </p:spPr>
        <p:txBody>
          <a:bodyPr/>
          <a:lstStyle/>
          <a:p>
            <a:pPr marL="0" indent="0">
              <a:buNone/>
            </a:pPr>
            <a:r>
              <a:rPr lang="en-US" b="1" dirty="0">
                <a:solidFill>
                  <a:schemeClr val="accent1">
                    <a:lumMod val="75000"/>
                  </a:schemeClr>
                </a:solidFill>
              </a:rPr>
              <a:t>Detailing</a:t>
            </a:r>
          </a:p>
          <a:p>
            <a:r>
              <a:rPr lang="en-US" b="1" dirty="0">
                <a:solidFill>
                  <a:schemeClr val="tx1">
                    <a:lumMod val="50000"/>
                  </a:schemeClr>
                </a:solidFill>
              </a:rPr>
              <a:t>Slab</a:t>
            </a:r>
          </a:p>
          <a:p>
            <a:pPr marL="0" indent="0">
              <a:buNone/>
            </a:pPr>
            <a:endParaRPr lang="en-US" b="1" dirty="0">
              <a:solidFill>
                <a:schemeClr val="tx1">
                  <a:lumMod val="50000"/>
                </a:schemeClr>
              </a:solidFill>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45</a:t>
            </a:fld>
            <a:endParaRPr lang="en-US"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724" y="1143000"/>
            <a:ext cx="5572276"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752600"/>
            <a:ext cx="3438496"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19094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838200"/>
            <a:ext cx="7467600" cy="4419600"/>
          </a:xfrm>
        </p:spPr>
        <p:txBody>
          <a:bodyPr/>
          <a:lstStyle/>
          <a:p>
            <a:pPr marL="0" indent="0">
              <a:buNone/>
            </a:pPr>
            <a:r>
              <a:rPr lang="en-US" b="1" dirty="0">
                <a:solidFill>
                  <a:schemeClr val="accent1">
                    <a:lumMod val="75000"/>
                  </a:schemeClr>
                </a:solidFill>
              </a:rPr>
              <a:t>Detailing</a:t>
            </a:r>
          </a:p>
          <a:p>
            <a:r>
              <a:rPr lang="en-US" b="1" dirty="0">
                <a:solidFill>
                  <a:schemeClr val="tx1">
                    <a:lumMod val="50000"/>
                  </a:schemeClr>
                </a:solidFill>
              </a:rPr>
              <a:t>Beam</a:t>
            </a:r>
          </a:p>
          <a:p>
            <a:pPr marL="0" indent="0">
              <a:buNone/>
            </a:pPr>
            <a:endParaRPr lang="en-US" b="1" dirty="0">
              <a:solidFill>
                <a:schemeClr val="tx1">
                  <a:lumMod val="50000"/>
                </a:schemeClr>
              </a:solidFill>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46</a:t>
            </a:fld>
            <a:endParaRPr lang="en-US" sz="2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52600"/>
            <a:ext cx="8017565"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5334000"/>
            <a:ext cx="2819400" cy="1505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90792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838200"/>
            <a:ext cx="7467600" cy="4419600"/>
          </a:xfrm>
        </p:spPr>
        <p:txBody>
          <a:bodyPr/>
          <a:lstStyle/>
          <a:p>
            <a:pPr marL="0" indent="0">
              <a:buNone/>
            </a:pPr>
            <a:r>
              <a:rPr lang="en-US" b="1" dirty="0">
                <a:solidFill>
                  <a:schemeClr val="accent1">
                    <a:lumMod val="75000"/>
                  </a:schemeClr>
                </a:solidFill>
              </a:rPr>
              <a:t>Detailing</a:t>
            </a:r>
          </a:p>
          <a:p>
            <a:r>
              <a:rPr lang="en-US" b="1" dirty="0">
                <a:solidFill>
                  <a:schemeClr val="tx1">
                    <a:lumMod val="50000"/>
                  </a:schemeClr>
                </a:solidFill>
              </a:rPr>
              <a:t>Column &amp; footing</a:t>
            </a:r>
          </a:p>
          <a:p>
            <a:pPr marL="0" indent="0">
              <a:buNone/>
            </a:pPr>
            <a:endParaRPr lang="en-US" b="1" dirty="0">
              <a:solidFill>
                <a:schemeClr val="tx1">
                  <a:lumMod val="50000"/>
                </a:schemeClr>
              </a:solidFill>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47</a:t>
            </a:fld>
            <a:endParaRPr lang="en-US" sz="24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840396"/>
            <a:ext cx="2743200" cy="499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52600"/>
            <a:ext cx="32766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58192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838200"/>
            <a:ext cx="7467600" cy="4419600"/>
          </a:xfrm>
        </p:spPr>
        <p:txBody>
          <a:bodyPr/>
          <a:lstStyle/>
          <a:p>
            <a:pPr marL="0" indent="0">
              <a:buNone/>
            </a:pPr>
            <a:r>
              <a:rPr lang="en-US" b="1" dirty="0">
                <a:solidFill>
                  <a:schemeClr val="accent1">
                    <a:lumMod val="75000"/>
                  </a:schemeClr>
                </a:solidFill>
              </a:rPr>
              <a:t>Detailing</a:t>
            </a:r>
          </a:p>
          <a:p>
            <a:r>
              <a:rPr lang="en-US" b="1" dirty="0">
                <a:solidFill>
                  <a:schemeClr val="tx1">
                    <a:lumMod val="50000"/>
                  </a:schemeClr>
                </a:solidFill>
              </a:rPr>
              <a:t>Shear wall</a:t>
            </a:r>
          </a:p>
          <a:p>
            <a:pPr marL="0" indent="0">
              <a:buNone/>
            </a:pPr>
            <a:endParaRPr lang="en-US" b="1" dirty="0">
              <a:solidFill>
                <a:schemeClr val="tx1">
                  <a:lumMod val="50000"/>
                </a:schemeClr>
              </a:solidFill>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48</a:t>
            </a:fld>
            <a:endParaRPr lang="en-US" sz="24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193" y="2438400"/>
            <a:ext cx="3905250"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355652"/>
            <a:ext cx="3505200" cy="4773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72120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4000" dirty="0">
                <a:solidFill>
                  <a:schemeClr val="tx1"/>
                </a:solidFill>
              </a:rPr>
              <a:t>Structural Design</a:t>
            </a:r>
          </a:p>
        </p:txBody>
      </p:sp>
      <p:sp>
        <p:nvSpPr>
          <p:cNvPr id="8" name="Content Placeholder 7"/>
          <p:cNvSpPr>
            <a:spLocks noGrp="1"/>
          </p:cNvSpPr>
          <p:nvPr>
            <p:ph idx="1"/>
          </p:nvPr>
        </p:nvSpPr>
        <p:spPr>
          <a:xfrm>
            <a:off x="1219200" y="838200"/>
            <a:ext cx="7467600" cy="4419600"/>
          </a:xfrm>
        </p:spPr>
        <p:txBody>
          <a:bodyPr/>
          <a:lstStyle/>
          <a:p>
            <a:pPr marL="0" indent="0">
              <a:buNone/>
            </a:pPr>
            <a:r>
              <a:rPr lang="en-US" b="1" dirty="0">
                <a:solidFill>
                  <a:schemeClr val="accent1">
                    <a:lumMod val="75000"/>
                  </a:schemeClr>
                </a:solidFill>
              </a:rPr>
              <a:t>Detailing</a:t>
            </a:r>
          </a:p>
          <a:p>
            <a:r>
              <a:rPr lang="en-US" b="1" dirty="0">
                <a:solidFill>
                  <a:schemeClr val="tx1">
                    <a:lumMod val="50000"/>
                  </a:schemeClr>
                </a:solidFill>
              </a:rPr>
              <a:t>Stairs</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49</a:t>
            </a:fld>
            <a:endParaRPr lang="en-US" sz="24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828800"/>
            <a:ext cx="6553200" cy="4664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4277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1143000"/>
          </a:xfrm>
        </p:spPr>
        <p:txBody>
          <a:bodyPr/>
          <a:lstStyle/>
          <a:p>
            <a:r>
              <a:rPr lang="en-US" dirty="0">
                <a:solidFill>
                  <a:schemeClr val="tx1"/>
                </a:solidFill>
                <a:effectLst/>
              </a:rPr>
              <a:t>Site plan</a:t>
            </a:r>
            <a:endParaRPr lang="en-US" dirty="0"/>
          </a:p>
        </p:txBody>
      </p:sp>
      <p:pic>
        <p:nvPicPr>
          <p:cNvPr id="2" name="عنصر نائب للمحتوى 1">
            <a:extLst>
              <a:ext uri="{FF2B5EF4-FFF2-40B4-BE49-F238E27FC236}">
                <a16:creationId xmlns:a16="http://schemas.microsoft.com/office/drawing/2014/main" id="{86ACD01B-F7F3-40AA-B1B6-2C969F352DA4}"/>
              </a:ext>
            </a:extLst>
          </p:cNvPr>
          <p:cNvPicPr>
            <a:picLocks noGrp="1" noChangeAspect="1"/>
          </p:cNvPicPr>
          <p:nvPr>
            <p:ph idx="1"/>
          </p:nvPr>
        </p:nvPicPr>
        <p:blipFill>
          <a:blip r:embed="rId2"/>
          <a:stretch>
            <a:fillRect/>
          </a:stretch>
        </p:blipFill>
        <p:spPr>
          <a:xfrm>
            <a:off x="1436870" y="1143000"/>
            <a:ext cx="7032259" cy="4419600"/>
          </a:xfrm>
          <a:prstGeom prst="rect">
            <a:avLst/>
          </a:prstGeom>
        </p:spPr>
      </p:pic>
      <p:sp>
        <p:nvSpPr>
          <p:cNvPr id="4" name="Slide Number Placeholder 3"/>
          <p:cNvSpPr>
            <a:spLocks noGrp="1"/>
          </p:cNvSpPr>
          <p:nvPr>
            <p:ph type="sldNum" sz="quarter" idx="11"/>
          </p:nvPr>
        </p:nvSpPr>
        <p:spPr/>
        <p:txBody>
          <a:bodyPr/>
          <a:lstStyle/>
          <a:p>
            <a:fld id="{7F685A77-C0CC-41DD-977A-A9FFA2732B1D}" type="slidenum">
              <a:rPr lang="en-US" sz="2400" smtClean="0"/>
              <a:t>5</a:t>
            </a:fld>
            <a:endParaRPr lang="en-US" sz="2400" dirty="0"/>
          </a:p>
        </p:txBody>
      </p:sp>
    </p:spTree>
    <p:extLst>
      <p:ext uri="{BB962C8B-B14F-4D97-AF65-F5344CB8AC3E}">
        <p14:creationId xmlns:p14="http://schemas.microsoft.com/office/powerpoint/2010/main" val="15272649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50</a:t>
            </a:fld>
            <a:endParaRPr lang="en-US" sz="2400" dirty="0"/>
          </a:p>
        </p:txBody>
      </p:sp>
      <p:sp>
        <p:nvSpPr>
          <p:cNvPr id="6" name="Content Placeholder 2">
            <a:extLst>
              <a:ext uri="{FF2B5EF4-FFF2-40B4-BE49-F238E27FC236}">
                <a16:creationId xmlns:a16="http://schemas.microsoft.com/office/drawing/2014/main" id="{8522A39E-3D5B-455F-9FE1-B063F29F7734}"/>
              </a:ext>
            </a:extLst>
          </p:cNvPr>
          <p:cNvSpPr txBox="1">
            <a:spLocks/>
          </p:cNvSpPr>
          <p:nvPr/>
        </p:nvSpPr>
        <p:spPr>
          <a:xfrm>
            <a:off x="506506" y="914400"/>
            <a:ext cx="8462721" cy="4772758"/>
          </a:xfrm>
          <a:prstGeom prst="rect">
            <a:avLst/>
          </a:prstGeom>
        </p:spPr>
        <p:txBody>
          <a:bodyPr vert="horz" lIns="91440" tIns="45720" rIns="91440" bIns="45720" rtlCol="0" anchor="ctr">
            <a:normAutofit fontScale="25000" lnSpcReduction="2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US" sz="6200" b="1" i="1" u="none" strike="noStrike" kern="1200" cap="none" spc="0" normalizeH="0" baseline="0" noProof="0" dirty="0">
              <a:ln>
                <a:noFill/>
              </a:ln>
              <a:solidFill>
                <a:srgbClr val="323232">
                  <a:lumMod val="50000"/>
                </a:srgbClr>
              </a:solidFill>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20000"/>
              </a:lnSpc>
              <a:spcBef>
                <a:spcPct val="20000"/>
              </a:spcBef>
              <a:spcAft>
                <a:spcPts val="600"/>
              </a:spcAft>
              <a:buClr>
                <a:srgbClr val="F07F09">
                  <a:lumMod val="75000"/>
                </a:srgbClr>
              </a:buClr>
              <a:buSzPct val="145000"/>
              <a:buFont typeface="Arial"/>
              <a:buNone/>
              <a:tabLst/>
              <a:defRPr/>
            </a:pPr>
            <a:r>
              <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Electro - Mechanical</a:t>
            </a:r>
            <a:r>
              <a:rPr kumimoji="0" lang="en-US" sz="32000" b="1" i="0" u="none" strike="noStrike" kern="1200" cap="none" spc="0" normalizeH="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a:t>
            </a:r>
            <a:endPar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20000"/>
              </a:lnSpc>
              <a:spcBef>
                <a:spcPct val="20000"/>
              </a:spcBef>
              <a:spcAft>
                <a:spcPts val="600"/>
              </a:spcAft>
              <a:buClr>
                <a:srgbClr val="F07F09">
                  <a:lumMod val="75000"/>
                </a:srgbClr>
              </a:buClr>
              <a:buSzPct val="145000"/>
              <a:buFont typeface="Arial"/>
              <a:buNone/>
              <a:tabLst/>
              <a:defRPr/>
            </a:pPr>
            <a:r>
              <a:rPr kumimoji="0" lang="en-US"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Design</a:t>
            </a:r>
            <a:endParaRPr kumimoji="0" lang="en-GB" sz="32000" b="1" i="0" u="none" strike="noStrike" kern="1200" cap="none" spc="0" normalizeH="0" baseline="0" noProof="0" dirty="0">
              <a:ln>
                <a:noFill/>
              </a:ln>
              <a:solidFill>
                <a:srgbClr val="F07F09">
                  <a:lumMod val="60000"/>
                  <a:lumOff val="40000"/>
                </a:srgbClr>
              </a:solidFill>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51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38237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1143000"/>
          </a:xfrm>
        </p:spPr>
        <p:txBody>
          <a:bodyPr/>
          <a:lstStyle/>
          <a:p>
            <a:br>
              <a:rPr lang="en-US" sz="1400" dirty="0">
                <a:effectLst/>
              </a:rPr>
            </a:br>
            <a:endParaRPr lang="en-US" sz="1400" dirty="0"/>
          </a:p>
        </p:txBody>
      </p:sp>
      <p:sp>
        <p:nvSpPr>
          <p:cNvPr id="8" name="Content Placeholder 7"/>
          <p:cNvSpPr>
            <a:spLocks noGrp="1"/>
          </p:cNvSpPr>
          <p:nvPr>
            <p:ph idx="1"/>
          </p:nvPr>
        </p:nvSpPr>
        <p:spPr>
          <a:xfrm>
            <a:off x="381000" y="152400"/>
            <a:ext cx="8077200" cy="4800600"/>
          </a:xfrm>
        </p:spPr>
        <p:txBody>
          <a:bodyPr>
            <a:normAutofit/>
          </a:bodyPr>
          <a:lstStyle/>
          <a:p>
            <a:pPr>
              <a:buFont typeface="Arial" charset="0"/>
              <a:buChar char="•"/>
            </a:pPr>
            <a:r>
              <a:rPr lang="en-US" sz="2600" b="1" dirty="0">
                <a:solidFill>
                  <a:srgbClr val="002060"/>
                </a:solidFill>
              </a:rPr>
              <a:t>HVAC system design for heating and cooling</a:t>
            </a:r>
            <a:r>
              <a:rPr lang="ar-SA" sz="2600" b="1" dirty="0">
                <a:solidFill>
                  <a:srgbClr val="002060"/>
                </a:solidFill>
              </a:rPr>
              <a:t>: </a:t>
            </a:r>
            <a:endParaRPr lang="en-US" sz="2600" b="1" dirty="0">
              <a:solidFill>
                <a:srgbClr val="002060"/>
              </a:solidFill>
            </a:endParaRPr>
          </a:p>
          <a:p>
            <a:pPr marL="0" indent="0">
              <a:buNone/>
            </a:pPr>
            <a:endParaRPr lang="en-US" sz="1600" b="1" dirty="0">
              <a:solidFill>
                <a:srgbClr val="002060"/>
              </a:solidFill>
            </a:endParaRPr>
          </a:p>
          <a:p>
            <a:pPr marL="0" indent="0">
              <a:buNone/>
            </a:pPr>
            <a:r>
              <a:rPr lang="en-US" sz="1600" b="1" dirty="0">
                <a:solidFill>
                  <a:srgbClr val="002060"/>
                </a:solidFill>
              </a:rPr>
              <a:t> </a:t>
            </a:r>
            <a:r>
              <a:rPr lang="en-US" sz="1900" dirty="0">
                <a:solidFill>
                  <a:srgbClr val="002060"/>
                </a:solidFill>
              </a:rPr>
              <a:t> </a:t>
            </a:r>
            <a:r>
              <a:rPr lang="en-US" sz="1800" dirty="0"/>
              <a:t>This system is to make sure that all the employees in the building are comfortable in winter and</a:t>
            </a:r>
            <a:r>
              <a:rPr lang="ar-SA" sz="1800" dirty="0"/>
              <a:t> </a:t>
            </a:r>
            <a:r>
              <a:rPr lang="en-US" sz="1800" dirty="0"/>
              <a:t>summer. There are many HVAC system that can be used, but the VRF System are the suitable for the cooling and heating in the building</a:t>
            </a:r>
            <a:endParaRPr lang="en-US" sz="1800" dirty="0">
              <a:solidFill>
                <a:srgbClr val="002060"/>
              </a:solidFill>
            </a:endParaRPr>
          </a:p>
          <a:p>
            <a:pPr marL="0" indent="0">
              <a:buNone/>
            </a:pPr>
            <a:endParaRPr lang="en-US" sz="1800" dirty="0">
              <a:solidFill>
                <a:srgbClr val="002060"/>
              </a:solidFill>
            </a:endParaRPr>
          </a:p>
          <a:p>
            <a:pPr marL="0" indent="0">
              <a:buNone/>
            </a:pPr>
            <a:r>
              <a:rPr lang="en-US" sz="1800" dirty="0"/>
              <a:t>From Design Builder program simulation.  the cooling load was a 117.4 KW and the heating load was 80.7 KW.</a:t>
            </a:r>
          </a:p>
          <a:p>
            <a:pPr marL="0" indent="0">
              <a:buNone/>
            </a:pPr>
            <a:endParaRPr lang="en-US" sz="1800" dirty="0"/>
          </a:p>
          <a:p>
            <a:r>
              <a:rPr lang="en-US" sz="1600" dirty="0">
                <a:solidFill>
                  <a:srgbClr val="002060"/>
                </a:solidFill>
              </a:rPr>
              <a:t> </a:t>
            </a:r>
            <a:r>
              <a:rPr lang="en-US" sz="1800" b="1" dirty="0"/>
              <a:t>The components of the VRF system from Samsung Company:</a:t>
            </a:r>
          </a:p>
          <a:p>
            <a:pPr marL="0" indent="0">
              <a:buNone/>
            </a:pPr>
            <a:r>
              <a:rPr lang="en-US" sz="1600" dirty="0"/>
              <a:t>1) Outdoor unit</a:t>
            </a:r>
          </a:p>
          <a:p>
            <a:pPr marL="0" indent="0">
              <a:buNone/>
            </a:pPr>
            <a:r>
              <a:rPr lang="en-US" sz="1600" dirty="0"/>
              <a:t>The building needs a capacity of 118 KW (37 Ton).</a:t>
            </a:r>
            <a:r>
              <a:rPr lang="en-US" sz="1600" dirty="0">
                <a:solidFill>
                  <a:srgbClr val="002060"/>
                </a:solidFill>
              </a:rPr>
              <a:t> </a:t>
            </a:r>
          </a:p>
          <a:p>
            <a:pPr marL="0" indent="0">
              <a:buNone/>
            </a:pPr>
            <a:r>
              <a:rPr lang="en-US" sz="1600" dirty="0"/>
              <a:t>2) Indoor unit</a:t>
            </a:r>
          </a:p>
          <a:p>
            <a:pPr lvl="0">
              <a:buFontTx/>
              <a:buChar char="-"/>
            </a:pPr>
            <a:r>
              <a:rPr lang="en-US" sz="1600" dirty="0">
                <a:latin typeface="Times New Roman" pitchFamily="18" charset="0"/>
                <a:cs typeface="Times New Roman" pitchFamily="18" charset="0"/>
              </a:rPr>
              <a:t>Fan coil: it has flow rate of 0.61 m</a:t>
            </a:r>
            <a:r>
              <a:rPr lang="en-US" sz="1600" baseline="30000" dirty="0">
                <a:latin typeface="Times New Roman" pitchFamily="18" charset="0"/>
                <a:cs typeface="Times New Roman" pitchFamily="18" charset="0"/>
              </a:rPr>
              <a:t>3 ,</a:t>
            </a:r>
            <a:r>
              <a:rPr lang="en-US" sz="1600" dirty="0">
                <a:latin typeface="Times New Roman" pitchFamily="18" charset="0"/>
                <a:cs typeface="Times New Roman" pitchFamily="18" charset="0"/>
              </a:rPr>
              <a:t> 0.28 m</a:t>
            </a:r>
            <a:r>
              <a:rPr lang="en-US" sz="1600" baseline="30000" dirty="0">
                <a:latin typeface="Times New Roman" pitchFamily="18" charset="0"/>
                <a:cs typeface="Times New Roman" pitchFamily="18" charset="0"/>
              </a:rPr>
              <a:t>3</a:t>
            </a:r>
            <a:r>
              <a:rPr lang="en-US" sz="1600" dirty="0">
                <a:latin typeface="Times New Roman" pitchFamily="18" charset="0"/>
                <a:cs typeface="Times New Roman" pitchFamily="18" charset="0"/>
              </a:rPr>
              <a:t>/s and 0.19 m</a:t>
            </a:r>
            <a:r>
              <a:rPr lang="en-US" sz="1600" baseline="30000" dirty="0">
                <a:latin typeface="Times New Roman" pitchFamily="18" charset="0"/>
                <a:cs typeface="Times New Roman" pitchFamily="18" charset="0"/>
              </a:rPr>
              <a:t>3</a:t>
            </a:r>
            <a:r>
              <a:rPr lang="en-US" sz="1600" dirty="0">
                <a:latin typeface="Times New Roman" pitchFamily="18" charset="0"/>
                <a:cs typeface="Times New Roman" pitchFamily="18" charset="0"/>
              </a:rPr>
              <a:t>/s  </a:t>
            </a:r>
          </a:p>
          <a:p>
            <a:pPr>
              <a:buFontTx/>
              <a:buChar char="-"/>
            </a:pPr>
            <a:r>
              <a:rPr lang="en-US" sz="1600" dirty="0">
                <a:latin typeface="Times New Roman" pitchFamily="18" charset="0"/>
                <a:cs typeface="Times New Roman" pitchFamily="18" charset="0"/>
              </a:rPr>
              <a:t>Diffusers (60*60): with  a flow rate of 0.10 m</a:t>
            </a:r>
            <a:r>
              <a:rPr lang="en-US" sz="1600" baseline="30000" dirty="0">
                <a:latin typeface="Times New Roman" pitchFamily="18" charset="0"/>
                <a:cs typeface="Times New Roman" pitchFamily="18" charset="0"/>
              </a:rPr>
              <a:t>3</a:t>
            </a:r>
            <a:r>
              <a:rPr lang="en-US" sz="1600" dirty="0">
                <a:latin typeface="Times New Roman" pitchFamily="18" charset="0"/>
                <a:cs typeface="Times New Roman" pitchFamily="18" charset="0"/>
              </a:rPr>
              <a:t>/s . </a:t>
            </a:r>
            <a:endParaRPr lang="en-US" sz="1600" dirty="0"/>
          </a:p>
          <a:p>
            <a:pPr marL="0" lvl="0" indent="0">
              <a:buNone/>
            </a:pPr>
            <a:endParaRPr lang="en-US" sz="1600" baseline="30000" dirty="0">
              <a:latin typeface="Times New Roman" pitchFamily="18" charset="0"/>
              <a:cs typeface="Times New Roman" pitchFamily="18" charset="0"/>
            </a:endParaRPr>
          </a:p>
          <a:p>
            <a:pPr marL="0" indent="0">
              <a:buNone/>
            </a:pPr>
            <a:endParaRPr lang="en-US" sz="1600" dirty="0"/>
          </a:p>
          <a:p>
            <a:pPr marL="0" indent="0">
              <a:buNone/>
            </a:pPr>
            <a:endParaRPr lang="ar-SA" sz="1600" b="1" dirty="0">
              <a:solidFill>
                <a:srgbClr val="002060"/>
              </a:solidFill>
            </a:endParaRPr>
          </a:p>
          <a:p>
            <a:pPr marL="0" indent="0">
              <a:buNone/>
            </a:pPr>
            <a:endParaRPr lang="en-US" sz="1600" b="1" dirty="0">
              <a:solidFill>
                <a:srgbClr val="002060"/>
              </a:solidFill>
            </a:endParaRP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51</a:t>
            </a:fld>
            <a:endParaRPr lang="en-US" sz="2400" dirty="0"/>
          </a:p>
        </p:txBody>
      </p:sp>
      <p:pic>
        <p:nvPicPr>
          <p:cNvPr id="6" name="صورة 159"/>
          <p:cNvPicPr/>
          <p:nvPr/>
        </p:nvPicPr>
        <p:blipFill>
          <a:blip r:embed="rId2">
            <a:extLst>
              <a:ext uri="{28A0092B-C50C-407E-A947-70E740481C1C}">
                <a14:useLocalDpi xmlns:a14="http://schemas.microsoft.com/office/drawing/2010/main" val="0"/>
              </a:ext>
            </a:extLst>
          </a:blip>
          <a:srcRect/>
          <a:stretch>
            <a:fillRect/>
          </a:stretch>
        </p:blipFill>
        <p:spPr bwMode="auto">
          <a:xfrm>
            <a:off x="6352677" y="4038600"/>
            <a:ext cx="2083752" cy="2499995"/>
          </a:xfrm>
          <a:prstGeom prst="rect">
            <a:avLst/>
          </a:prstGeom>
          <a:noFill/>
          <a:ln>
            <a:noFill/>
          </a:ln>
        </p:spPr>
      </p:pic>
      <p:pic>
        <p:nvPicPr>
          <p:cNvPr id="9" name="صورة 193"/>
          <p:cNvPicPr/>
          <p:nvPr/>
        </p:nvPicPr>
        <p:blipFill>
          <a:blip r:embed="rId3">
            <a:extLst>
              <a:ext uri="{28A0092B-C50C-407E-A947-70E740481C1C}">
                <a14:useLocalDpi xmlns:a14="http://schemas.microsoft.com/office/drawing/2010/main" val="0"/>
              </a:ext>
            </a:extLst>
          </a:blip>
          <a:srcRect/>
          <a:stretch>
            <a:fillRect/>
          </a:stretch>
        </p:blipFill>
        <p:spPr bwMode="auto">
          <a:xfrm>
            <a:off x="3581400" y="5091953"/>
            <a:ext cx="2158365" cy="1225550"/>
          </a:xfrm>
          <a:prstGeom prst="rect">
            <a:avLst/>
          </a:prstGeom>
          <a:noFill/>
          <a:ln>
            <a:noFill/>
          </a:ln>
        </p:spPr>
      </p:pic>
      <p:pic>
        <p:nvPicPr>
          <p:cNvPr id="10" name="صورة 2053"/>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980506" y="4787900"/>
            <a:ext cx="2267224" cy="1905000"/>
          </a:xfrm>
          <a:prstGeom prst="rect">
            <a:avLst/>
          </a:prstGeom>
          <a:noFill/>
          <a:ln>
            <a:noFill/>
          </a:ln>
        </p:spPr>
      </p:pic>
      <p:sp>
        <p:nvSpPr>
          <p:cNvPr id="11" name="Rectangle 10"/>
          <p:cNvSpPr/>
          <p:nvPr/>
        </p:nvSpPr>
        <p:spPr>
          <a:xfrm>
            <a:off x="5943600" y="6479010"/>
            <a:ext cx="2743200" cy="246221"/>
          </a:xfrm>
          <a:prstGeom prst="rect">
            <a:avLst/>
          </a:prstGeom>
        </p:spPr>
        <p:txBody>
          <a:bodyPr wrap="square">
            <a:spAutoFit/>
          </a:bodyPr>
          <a:lstStyle/>
          <a:p>
            <a:pPr algn="ctr"/>
            <a:r>
              <a:rPr lang="en-US" sz="1000" b="1" dirty="0">
                <a:solidFill>
                  <a:srgbClr val="FFC000"/>
                </a:solidFill>
              </a:rPr>
              <a:t>outdoor unit</a:t>
            </a:r>
            <a:endParaRPr lang="en-US" sz="1000" i="1" dirty="0">
              <a:solidFill>
                <a:srgbClr val="FFC000"/>
              </a:solidFill>
            </a:endParaRPr>
          </a:p>
        </p:txBody>
      </p:sp>
      <p:sp>
        <p:nvSpPr>
          <p:cNvPr id="2" name="Rectangle 1"/>
          <p:cNvSpPr/>
          <p:nvPr/>
        </p:nvSpPr>
        <p:spPr>
          <a:xfrm>
            <a:off x="4228019" y="6479010"/>
            <a:ext cx="814647" cy="246221"/>
          </a:xfrm>
          <a:prstGeom prst="rect">
            <a:avLst/>
          </a:prstGeom>
        </p:spPr>
        <p:txBody>
          <a:bodyPr wrap="none">
            <a:spAutoFit/>
          </a:bodyPr>
          <a:lstStyle/>
          <a:p>
            <a:pPr algn="ctr"/>
            <a:r>
              <a:rPr lang="en-US" sz="1000" b="1" dirty="0">
                <a:solidFill>
                  <a:srgbClr val="FFC000"/>
                </a:solidFill>
              </a:rPr>
              <a:t>fan coil unit</a:t>
            </a:r>
            <a:endParaRPr lang="en-US" sz="1000" dirty="0">
              <a:solidFill>
                <a:srgbClr val="FFC000"/>
              </a:solidFill>
            </a:endParaRPr>
          </a:p>
        </p:txBody>
      </p:sp>
      <p:sp>
        <p:nvSpPr>
          <p:cNvPr id="12" name="Rectangle 11"/>
          <p:cNvSpPr/>
          <p:nvPr/>
        </p:nvSpPr>
        <p:spPr>
          <a:xfrm>
            <a:off x="1736450" y="6577484"/>
            <a:ext cx="1002197" cy="246221"/>
          </a:xfrm>
          <a:prstGeom prst="rect">
            <a:avLst/>
          </a:prstGeom>
        </p:spPr>
        <p:txBody>
          <a:bodyPr wrap="none">
            <a:spAutoFit/>
          </a:bodyPr>
          <a:lstStyle/>
          <a:p>
            <a:r>
              <a:rPr lang="en-US" sz="1000" b="1" dirty="0">
                <a:solidFill>
                  <a:srgbClr val="FFC000"/>
                </a:solidFill>
              </a:rPr>
              <a:t>Diffuser model </a:t>
            </a:r>
            <a:endParaRPr lang="en-US" sz="1000" b="1" i="1" dirty="0">
              <a:solidFill>
                <a:srgbClr val="FFC000"/>
              </a:solidFill>
            </a:endParaRPr>
          </a:p>
        </p:txBody>
      </p:sp>
    </p:spTree>
    <p:extLst>
      <p:ext uri="{BB962C8B-B14F-4D97-AF65-F5344CB8AC3E}">
        <p14:creationId xmlns:p14="http://schemas.microsoft.com/office/powerpoint/2010/main" val="3986797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7F685A77-C0CC-41DD-977A-A9FFA2732B1D}" type="slidenum">
              <a:rPr lang="en-US" smtClean="0"/>
              <a:t>52</a:t>
            </a:fld>
            <a:endParaRPr lang="en-US"/>
          </a:p>
        </p:txBody>
      </p:sp>
      <p:sp>
        <p:nvSpPr>
          <p:cNvPr id="7" name="Rectangle 6"/>
          <p:cNvSpPr/>
          <p:nvPr/>
        </p:nvSpPr>
        <p:spPr>
          <a:xfrm>
            <a:off x="533400" y="304800"/>
            <a:ext cx="8011633" cy="646331"/>
          </a:xfrm>
          <a:prstGeom prst="rect">
            <a:avLst/>
          </a:prstGeom>
        </p:spPr>
        <p:txBody>
          <a:bodyPr wrap="square">
            <a:spAutoFit/>
          </a:bodyPr>
          <a:lstStyle/>
          <a:p>
            <a:r>
              <a:rPr lang="en-US" dirty="0">
                <a:solidFill>
                  <a:schemeClr val="tx2"/>
                </a:solidFill>
              </a:rPr>
              <a:t>The volumetric flow rate for each space in the building calculated from  Design Builder program as can be noticed in below Table.</a:t>
            </a:r>
          </a:p>
        </p:txBody>
      </p:sp>
      <p:pic>
        <p:nvPicPr>
          <p:cNvPr id="9" name="صورة 7"/>
          <p:cNvPicPr/>
          <p:nvPr/>
        </p:nvPicPr>
        <p:blipFill>
          <a:blip r:embed="rId2">
            <a:extLst>
              <a:ext uri="{28A0092B-C50C-407E-A947-70E740481C1C}">
                <a14:useLocalDpi xmlns:a14="http://schemas.microsoft.com/office/drawing/2010/main" val="0"/>
              </a:ext>
            </a:extLst>
          </a:blip>
          <a:srcRect/>
          <a:stretch>
            <a:fillRect/>
          </a:stretch>
        </p:blipFill>
        <p:spPr bwMode="auto">
          <a:xfrm>
            <a:off x="3472416" y="1072243"/>
            <a:ext cx="2133600" cy="1781618"/>
          </a:xfrm>
          <a:prstGeom prst="rect">
            <a:avLst/>
          </a:prstGeom>
          <a:noFill/>
          <a:ln>
            <a:noFill/>
          </a:ln>
        </p:spPr>
      </p:pic>
      <p:sp>
        <p:nvSpPr>
          <p:cNvPr id="14" name="Rectangle 13"/>
          <p:cNvSpPr/>
          <p:nvPr/>
        </p:nvSpPr>
        <p:spPr>
          <a:xfrm>
            <a:off x="3048000" y="2929273"/>
            <a:ext cx="3200400" cy="276999"/>
          </a:xfrm>
          <a:prstGeom prst="rect">
            <a:avLst/>
          </a:prstGeom>
        </p:spPr>
        <p:txBody>
          <a:bodyPr wrap="square">
            <a:spAutoFit/>
          </a:bodyPr>
          <a:lstStyle/>
          <a:p>
            <a:pPr algn="ctr"/>
            <a:r>
              <a:rPr lang="en-US" sz="1200" b="1" dirty="0">
                <a:solidFill>
                  <a:srgbClr val="FFC000"/>
                </a:solidFill>
              </a:rPr>
              <a:t>The calculated air flow for the basement floor</a:t>
            </a:r>
          </a:p>
        </p:txBody>
      </p:sp>
      <p:sp>
        <p:nvSpPr>
          <p:cNvPr id="11" name="Rectangle 2"/>
          <p:cNvSpPr>
            <a:spLocks noChangeArrowheads="1"/>
          </p:cNvSpPr>
          <p:nvPr/>
        </p:nvSpPr>
        <p:spPr bwMode="auto">
          <a:xfrm>
            <a:off x="533400" y="3305334"/>
            <a:ext cx="7467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a:solidFill>
                  <a:schemeClr val="tx2"/>
                </a:solidFill>
              </a:rPr>
              <a:t>*</a:t>
            </a:r>
            <a:r>
              <a:rPr kumimoji="0" lang="en-US" sz="1600" b="0" i="0" u="none" strike="noStrike" cap="none" normalizeH="0" baseline="0" dirty="0">
                <a:ln>
                  <a:noFill/>
                </a:ln>
                <a:solidFill>
                  <a:srgbClr val="002060"/>
                </a:solidFill>
                <a:effectLst/>
                <a:latin typeface="Times New Roman" pitchFamily="18" charset="0"/>
                <a:ea typeface="Times New Roman" pitchFamily="18" charset="0"/>
                <a:cs typeface="Arial" pitchFamily="34" charset="0"/>
              </a:rPr>
              <a:t> </a:t>
            </a:r>
            <a:r>
              <a:rPr lang="en-US" dirty="0">
                <a:solidFill>
                  <a:schemeClr val="tx2"/>
                </a:solidFill>
              </a:rPr>
              <a:t>From the calculated air flow, the number of fan coil calculated shown in below table.</a:t>
            </a:r>
          </a:p>
        </p:txBody>
      </p:sp>
      <p:pic>
        <p:nvPicPr>
          <p:cNvPr id="12" name="صورة 2482"/>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43000" y="3951665"/>
            <a:ext cx="6980733" cy="2018813"/>
          </a:xfrm>
          <a:prstGeom prst="rect">
            <a:avLst/>
          </a:prstGeom>
          <a:noFill/>
          <a:ln>
            <a:noFill/>
          </a:ln>
        </p:spPr>
      </p:pic>
      <p:sp>
        <p:nvSpPr>
          <p:cNvPr id="15" name="Rectangle 14"/>
          <p:cNvSpPr/>
          <p:nvPr/>
        </p:nvSpPr>
        <p:spPr>
          <a:xfrm>
            <a:off x="2362200" y="5982772"/>
            <a:ext cx="4724400" cy="276999"/>
          </a:xfrm>
          <a:prstGeom prst="rect">
            <a:avLst/>
          </a:prstGeom>
        </p:spPr>
        <p:txBody>
          <a:bodyPr wrap="square">
            <a:spAutoFit/>
          </a:bodyPr>
          <a:lstStyle/>
          <a:p>
            <a:r>
              <a:rPr lang="en-US" sz="1200" b="1" dirty="0">
                <a:solidFill>
                  <a:srgbClr val="FFC000"/>
                </a:solidFill>
              </a:rPr>
              <a:t>The number of the indoor units that are needed in the basement floor</a:t>
            </a:r>
          </a:p>
        </p:txBody>
      </p:sp>
    </p:spTree>
    <p:extLst>
      <p:ext uri="{BB962C8B-B14F-4D97-AF65-F5344CB8AC3E}">
        <p14:creationId xmlns:p14="http://schemas.microsoft.com/office/powerpoint/2010/main" val="34527433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382000" cy="6324600"/>
          </a:xfrm>
        </p:spPr>
        <p:txBody>
          <a:bodyPr/>
          <a:lstStyle/>
          <a:p>
            <a:r>
              <a:rPr lang="en-US" sz="2000" dirty="0">
                <a:solidFill>
                  <a:srgbClr val="002060"/>
                </a:solidFill>
              </a:rPr>
              <a:t>Below Figure, shows the HVAC design for the basement floor.</a:t>
            </a:r>
          </a:p>
          <a:p>
            <a:endParaRPr lang="en-US" sz="2000" b="1" dirty="0">
              <a:solidFill>
                <a:srgbClr val="002060"/>
              </a:solidFill>
            </a:endParaRPr>
          </a:p>
        </p:txBody>
      </p:sp>
      <p:sp>
        <p:nvSpPr>
          <p:cNvPr id="4" name="Slide Number Placeholder 3"/>
          <p:cNvSpPr>
            <a:spLocks noGrp="1"/>
          </p:cNvSpPr>
          <p:nvPr>
            <p:ph type="sldNum" sz="quarter" idx="11"/>
          </p:nvPr>
        </p:nvSpPr>
        <p:spPr/>
        <p:txBody>
          <a:bodyPr/>
          <a:lstStyle/>
          <a:p>
            <a:fld id="{7F685A77-C0CC-41DD-977A-A9FFA2732B1D}" type="slidenum">
              <a:rPr lang="en-US" smtClean="0"/>
              <a:t>53</a:t>
            </a:fld>
            <a:endParaRPr lang="en-US"/>
          </a:p>
        </p:txBody>
      </p:sp>
      <p:pic>
        <p:nvPicPr>
          <p:cNvPr id="5" name="صورة 1"/>
          <p:cNvPicPr/>
          <p:nvPr/>
        </p:nvPicPr>
        <p:blipFill rotWithShape="1">
          <a:blip r:embed="rId2"/>
          <a:srcRect l="19872" t="7697" r="27243" b="6215"/>
          <a:stretch/>
        </p:blipFill>
        <p:spPr bwMode="auto">
          <a:xfrm>
            <a:off x="2057400" y="1219200"/>
            <a:ext cx="5486400" cy="4724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228809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6200"/>
            <a:ext cx="8305800" cy="6553200"/>
          </a:xfrm>
        </p:spPr>
        <p:txBody>
          <a:bodyPr/>
          <a:lstStyle/>
          <a:p>
            <a:endParaRPr lang="en-US" b="1" dirty="0">
              <a:solidFill>
                <a:srgbClr val="002060"/>
              </a:solidFill>
            </a:endParaRPr>
          </a:p>
          <a:p>
            <a:r>
              <a:rPr lang="en-US" b="1" dirty="0">
                <a:solidFill>
                  <a:srgbClr val="002060"/>
                </a:solidFill>
              </a:rPr>
              <a:t>Duct sizing by using balanced pressure drop method</a:t>
            </a:r>
          </a:p>
          <a:p>
            <a:r>
              <a:rPr lang="en-US" sz="2000" dirty="0"/>
              <a:t>The balanced pressure drop method was used to find the channel diameters in the building.</a:t>
            </a:r>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mtClean="0"/>
              <a:t>54</a:t>
            </a:fld>
            <a:endParaRPr lang="en-US"/>
          </a:p>
        </p:txBody>
      </p:sp>
      <p:pic>
        <p:nvPicPr>
          <p:cNvPr id="5" name="صورة 2469"/>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828800"/>
            <a:ext cx="5943600" cy="971550"/>
          </a:xfrm>
          <a:prstGeom prst="rect">
            <a:avLst/>
          </a:prstGeom>
          <a:noFill/>
          <a:ln>
            <a:noFill/>
          </a:ln>
        </p:spPr>
      </p:pic>
      <p:sp>
        <p:nvSpPr>
          <p:cNvPr id="6" name="Rectangle 5"/>
          <p:cNvSpPr/>
          <p:nvPr/>
        </p:nvSpPr>
        <p:spPr>
          <a:xfrm>
            <a:off x="2971800" y="2871719"/>
            <a:ext cx="4114800" cy="276999"/>
          </a:xfrm>
          <a:prstGeom prst="rect">
            <a:avLst/>
          </a:prstGeom>
        </p:spPr>
        <p:txBody>
          <a:bodyPr wrap="square">
            <a:spAutoFit/>
          </a:bodyPr>
          <a:lstStyle/>
          <a:p>
            <a:r>
              <a:rPr lang="en-US" sz="1200" b="1" dirty="0">
                <a:solidFill>
                  <a:srgbClr val="FFC000"/>
                </a:solidFill>
              </a:rPr>
              <a:t>The distribution of the ducts in the corridor</a:t>
            </a:r>
          </a:p>
        </p:txBody>
      </p:sp>
      <p:sp>
        <p:nvSpPr>
          <p:cNvPr id="7" name="Rectangle 6"/>
          <p:cNvSpPr/>
          <p:nvPr/>
        </p:nvSpPr>
        <p:spPr>
          <a:xfrm>
            <a:off x="723900" y="3352800"/>
            <a:ext cx="6286500" cy="400110"/>
          </a:xfrm>
          <a:prstGeom prst="rect">
            <a:avLst/>
          </a:prstGeom>
        </p:spPr>
        <p:txBody>
          <a:bodyPr wrap="square">
            <a:spAutoFit/>
          </a:bodyPr>
          <a:lstStyle/>
          <a:p>
            <a:r>
              <a:rPr lang="en-US" sz="2000" dirty="0">
                <a:solidFill>
                  <a:schemeClr val="tx2"/>
                </a:solidFill>
              </a:rPr>
              <a:t>To calculate the channel size, Duct </a:t>
            </a:r>
            <a:r>
              <a:rPr lang="en-US" sz="2000" dirty="0" err="1">
                <a:solidFill>
                  <a:schemeClr val="tx2"/>
                </a:solidFill>
              </a:rPr>
              <a:t>Sizer</a:t>
            </a:r>
            <a:r>
              <a:rPr lang="en-US" sz="2000" dirty="0">
                <a:solidFill>
                  <a:schemeClr val="tx2"/>
                </a:solidFill>
              </a:rPr>
              <a:t> Program was used.</a:t>
            </a:r>
          </a:p>
        </p:txBody>
      </p:sp>
    </p:spTree>
    <p:extLst>
      <p:ext uri="{BB962C8B-B14F-4D97-AF65-F5344CB8AC3E}">
        <p14:creationId xmlns:p14="http://schemas.microsoft.com/office/powerpoint/2010/main" val="13922546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248400"/>
          </a:xfrm>
        </p:spPr>
        <p:txBody>
          <a:bodyPr/>
          <a:lstStyle/>
          <a:p>
            <a:endParaRPr lang="ar-SA" dirty="0"/>
          </a:p>
          <a:p>
            <a:r>
              <a:rPr lang="en-US" b="1" dirty="0">
                <a:solidFill>
                  <a:srgbClr val="002060"/>
                </a:solidFill>
              </a:rPr>
              <a:t>Safety design</a:t>
            </a:r>
            <a:endParaRPr lang="ar-SA" b="1" dirty="0">
              <a:solidFill>
                <a:srgbClr val="002060"/>
              </a:solidFill>
            </a:endParaRPr>
          </a:p>
          <a:p>
            <a:endParaRPr lang="en-US" sz="2000" dirty="0"/>
          </a:p>
          <a:p>
            <a:r>
              <a:rPr lang="en-US" sz="2000" dirty="0"/>
              <a:t>The most usual hazard that occurs is fire hazard, and to protect the occupants, there is three stages as can be noticed in the following Figure .</a:t>
            </a:r>
          </a:p>
        </p:txBody>
      </p:sp>
      <p:sp>
        <p:nvSpPr>
          <p:cNvPr id="4" name="Slide Number Placeholder 3"/>
          <p:cNvSpPr>
            <a:spLocks noGrp="1"/>
          </p:cNvSpPr>
          <p:nvPr>
            <p:ph type="sldNum" sz="quarter" idx="11"/>
          </p:nvPr>
        </p:nvSpPr>
        <p:spPr/>
        <p:txBody>
          <a:bodyPr/>
          <a:lstStyle/>
          <a:p>
            <a:fld id="{7F685A77-C0CC-41DD-977A-A9FFA2732B1D}" type="slidenum">
              <a:rPr lang="en-US" smtClean="0"/>
              <a:t>55</a:t>
            </a:fld>
            <a:endParaRPr lang="en-US"/>
          </a:p>
        </p:txBody>
      </p:sp>
      <p:graphicFrame>
        <p:nvGraphicFramePr>
          <p:cNvPr id="9" name="رسم تخطيطي 2073"/>
          <p:cNvGraphicFramePr/>
          <p:nvPr>
            <p:extLst>
              <p:ext uri="{D42A27DB-BD31-4B8C-83A1-F6EECF244321}">
                <p14:modId xmlns:p14="http://schemas.microsoft.com/office/powerpoint/2010/main" val="1209889222"/>
              </p:ext>
            </p:extLst>
          </p:nvPr>
        </p:nvGraphicFramePr>
        <p:xfrm>
          <a:off x="2667000" y="2590800"/>
          <a:ext cx="3886200" cy="1190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914400" y="4361936"/>
            <a:ext cx="7467600" cy="1200329"/>
          </a:xfrm>
          <a:prstGeom prst="rect">
            <a:avLst/>
          </a:prstGeom>
        </p:spPr>
        <p:txBody>
          <a:bodyPr wrap="square">
            <a:spAutoFit/>
          </a:bodyPr>
          <a:lstStyle/>
          <a:p>
            <a:r>
              <a:rPr lang="en-US" dirty="0"/>
              <a:t>1)	Detection and notification system</a:t>
            </a:r>
          </a:p>
          <a:p>
            <a:r>
              <a:rPr lang="en-US" dirty="0"/>
              <a:t>The importance of this system is to alarm the occupancies when the hazard occurs immediately, to stop the fire before it spread and cause many damages. </a:t>
            </a:r>
          </a:p>
        </p:txBody>
      </p:sp>
    </p:spTree>
    <p:extLst>
      <p:ext uri="{BB962C8B-B14F-4D97-AF65-F5344CB8AC3E}">
        <p14:creationId xmlns:p14="http://schemas.microsoft.com/office/powerpoint/2010/main" val="7741116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
            <a:ext cx="8153400" cy="6477000"/>
          </a:xfrm>
        </p:spPr>
        <p:txBody>
          <a:bodyPr/>
          <a:lstStyle/>
          <a:p>
            <a:endParaRPr lang="en-US" dirty="0"/>
          </a:p>
          <a:p>
            <a:endParaRPr lang="en-US" sz="1400" dirty="0">
              <a:solidFill>
                <a:srgbClr val="002060"/>
              </a:solidFill>
            </a:endParaRPr>
          </a:p>
        </p:txBody>
      </p:sp>
      <p:sp>
        <p:nvSpPr>
          <p:cNvPr id="4" name="Slide Number Placeholder 3"/>
          <p:cNvSpPr>
            <a:spLocks noGrp="1"/>
          </p:cNvSpPr>
          <p:nvPr>
            <p:ph type="sldNum" sz="quarter" idx="11"/>
          </p:nvPr>
        </p:nvSpPr>
        <p:spPr/>
        <p:txBody>
          <a:bodyPr/>
          <a:lstStyle/>
          <a:p>
            <a:fld id="{7F685A77-C0CC-41DD-977A-A9FFA2732B1D}" type="slidenum">
              <a:rPr lang="en-US" smtClean="0"/>
              <a:t>56</a:t>
            </a:fld>
            <a:endParaRPr lang="en-US"/>
          </a:p>
        </p:txBody>
      </p:sp>
      <p:pic>
        <p:nvPicPr>
          <p:cNvPr id="5" name="صورة 20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13964" y="152400"/>
            <a:ext cx="2743199" cy="1804036"/>
          </a:xfrm>
          <a:prstGeom prst="rect">
            <a:avLst/>
          </a:prstGeom>
          <a:noFill/>
          <a:ln>
            <a:noFill/>
          </a:ln>
        </p:spPr>
      </p:pic>
      <p:sp>
        <p:nvSpPr>
          <p:cNvPr id="6" name="Rectangle 5"/>
          <p:cNvSpPr/>
          <p:nvPr/>
        </p:nvSpPr>
        <p:spPr>
          <a:xfrm>
            <a:off x="2167075" y="2057400"/>
            <a:ext cx="4636975" cy="369332"/>
          </a:xfrm>
          <a:prstGeom prst="rect">
            <a:avLst/>
          </a:prstGeom>
        </p:spPr>
        <p:txBody>
          <a:bodyPr wrap="none">
            <a:spAutoFit/>
          </a:bodyPr>
          <a:lstStyle/>
          <a:p>
            <a:r>
              <a:rPr lang="en-US" b="1" dirty="0">
                <a:solidFill>
                  <a:srgbClr val="FFC000"/>
                </a:solidFill>
              </a:rPr>
              <a:t>the detection and notification system symbols </a:t>
            </a:r>
          </a:p>
        </p:txBody>
      </p:sp>
      <p:pic>
        <p:nvPicPr>
          <p:cNvPr id="7" name="Picture 6"/>
          <p:cNvPicPr/>
          <p:nvPr/>
        </p:nvPicPr>
        <p:blipFill rotWithShape="1">
          <a:blip r:embed="rId3" cstate="print">
            <a:extLst>
              <a:ext uri="{28A0092B-C50C-407E-A947-70E740481C1C}">
                <a14:useLocalDpi xmlns:a14="http://schemas.microsoft.com/office/drawing/2010/main" val="0"/>
              </a:ext>
            </a:extLst>
          </a:blip>
          <a:srcRect l="3765" t="2566" r="4016" b="6330"/>
          <a:stretch/>
        </p:blipFill>
        <p:spPr bwMode="auto">
          <a:xfrm>
            <a:off x="719275" y="2971800"/>
            <a:ext cx="1447800" cy="1295401"/>
          </a:xfrm>
          <a:prstGeom prst="rect">
            <a:avLst/>
          </a:prstGeom>
          <a:noFill/>
          <a:ln>
            <a:noFill/>
          </a:ln>
          <a:extLst>
            <a:ext uri="{53640926-AAD7-44D8-BBD7-CCE9431645EC}">
              <a14:shadowObscured xmlns:a14="http://schemas.microsoft.com/office/drawing/2010/main"/>
            </a:ext>
          </a:extLst>
        </p:spPr>
      </p:pic>
      <p:sp>
        <p:nvSpPr>
          <p:cNvPr id="8" name="Rectangle 7"/>
          <p:cNvSpPr/>
          <p:nvPr/>
        </p:nvSpPr>
        <p:spPr>
          <a:xfrm>
            <a:off x="643323" y="4571998"/>
            <a:ext cx="1488741" cy="307777"/>
          </a:xfrm>
          <a:prstGeom prst="rect">
            <a:avLst/>
          </a:prstGeom>
        </p:spPr>
        <p:txBody>
          <a:bodyPr wrap="none">
            <a:spAutoFit/>
          </a:bodyPr>
          <a:lstStyle/>
          <a:p>
            <a:r>
              <a:rPr lang="en-US" sz="1400" dirty="0">
                <a:solidFill>
                  <a:srgbClr val="002060"/>
                </a:solidFill>
              </a:rPr>
              <a:t>Manual fire alarm</a:t>
            </a:r>
          </a:p>
        </p:txBody>
      </p:sp>
      <p:pic>
        <p:nvPicPr>
          <p:cNvPr id="9" name="Picture 8"/>
          <p:cNvPicPr/>
          <p:nvPr/>
        </p:nvPicPr>
        <p:blipFill rotWithShape="1">
          <a:blip r:embed="rId4">
            <a:extLst>
              <a:ext uri="{28A0092B-C50C-407E-A947-70E740481C1C}">
                <a14:useLocalDpi xmlns:a14="http://schemas.microsoft.com/office/drawing/2010/main" val="0"/>
              </a:ext>
            </a:extLst>
          </a:blip>
          <a:srcRect l="11439" t="12204" r="17293"/>
          <a:stretch/>
        </p:blipFill>
        <p:spPr bwMode="auto">
          <a:xfrm>
            <a:off x="2905958" y="2971799"/>
            <a:ext cx="1600200" cy="1295401"/>
          </a:xfrm>
          <a:prstGeom prst="rect">
            <a:avLst/>
          </a:prstGeom>
          <a:noFill/>
          <a:ln>
            <a:noFill/>
          </a:ln>
          <a:extLst>
            <a:ext uri="{53640926-AAD7-44D8-BBD7-CCE9431645EC}">
              <a14:shadowObscured xmlns:a14="http://schemas.microsoft.com/office/drawing/2010/main"/>
            </a:ext>
          </a:extLst>
        </p:spPr>
      </p:pic>
      <p:sp>
        <p:nvSpPr>
          <p:cNvPr id="10" name="Rectangle 9"/>
          <p:cNvSpPr/>
          <p:nvPr/>
        </p:nvSpPr>
        <p:spPr>
          <a:xfrm>
            <a:off x="2956605" y="4571999"/>
            <a:ext cx="1333250" cy="307777"/>
          </a:xfrm>
          <a:prstGeom prst="rect">
            <a:avLst/>
          </a:prstGeom>
        </p:spPr>
        <p:txBody>
          <a:bodyPr wrap="none">
            <a:spAutoFit/>
          </a:bodyPr>
          <a:lstStyle/>
          <a:p>
            <a:r>
              <a:rPr lang="en-US" sz="1400" dirty="0">
                <a:solidFill>
                  <a:srgbClr val="002060"/>
                </a:solidFill>
              </a:rPr>
              <a:t>Smoke detector</a:t>
            </a:r>
          </a:p>
        </p:txBody>
      </p:sp>
      <p:pic>
        <p:nvPicPr>
          <p:cNvPr id="11" name="Picture 10"/>
          <p:cNvPicPr/>
          <p:nvPr/>
        </p:nvPicPr>
        <p:blipFill rotWithShape="1">
          <a:blip r:embed="rId5" cstate="print">
            <a:extLst>
              <a:ext uri="{28A0092B-C50C-407E-A947-70E740481C1C}">
                <a14:useLocalDpi xmlns:a14="http://schemas.microsoft.com/office/drawing/2010/main" val="0"/>
              </a:ext>
            </a:extLst>
          </a:blip>
          <a:srcRect l="7252" r="7633" b="3896"/>
          <a:stretch/>
        </p:blipFill>
        <p:spPr bwMode="auto">
          <a:xfrm>
            <a:off x="5610357" y="2942968"/>
            <a:ext cx="1600200" cy="1295401"/>
          </a:xfrm>
          <a:prstGeom prst="rect">
            <a:avLst/>
          </a:prstGeom>
          <a:noFill/>
          <a:ln>
            <a:noFill/>
          </a:ln>
          <a:extLst>
            <a:ext uri="{53640926-AAD7-44D8-BBD7-CCE9431645EC}">
              <a14:shadowObscured xmlns:a14="http://schemas.microsoft.com/office/drawing/2010/main"/>
            </a:ext>
          </a:extLst>
        </p:spPr>
      </p:pic>
      <p:sp>
        <p:nvSpPr>
          <p:cNvPr id="12" name="Rectangle 11"/>
          <p:cNvSpPr/>
          <p:nvPr/>
        </p:nvSpPr>
        <p:spPr>
          <a:xfrm>
            <a:off x="5857163" y="4572000"/>
            <a:ext cx="1196290" cy="307777"/>
          </a:xfrm>
          <a:prstGeom prst="rect">
            <a:avLst/>
          </a:prstGeom>
        </p:spPr>
        <p:txBody>
          <a:bodyPr wrap="none">
            <a:spAutoFit/>
          </a:bodyPr>
          <a:lstStyle/>
          <a:p>
            <a:r>
              <a:rPr lang="en-US" sz="1400" dirty="0">
                <a:solidFill>
                  <a:srgbClr val="002060"/>
                </a:solidFill>
              </a:rPr>
              <a:t>Heat detector</a:t>
            </a:r>
          </a:p>
        </p:txBody>
      </p:sp>
    </p:spTree>
    <p:extLst>
      <p:ext uri="{BB962C8B-B14F-4D97-AF65-F5344CB8AC3E}">
        <p14:creationId xmlns:p14="http://schemas.microsoft.com/office/powerpoint/2010/main" val="13792974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
            <a:ext cx="8458200" cy="6400800"/>
          </a:xfrm>
        </p:spPr>
        <p:txBody>
          <a:bodyPr/>
          <a:lstStyle/>
          <a:p>
            <a:endParaRPr lang="en-US" dirty="0"/>
          </a:p>
          <a:p>
            <a:r>
              <a:rPr lang="en-US" dirty="0"/>
              <a:t>2)	Suppression System</a:t>
            </a:r>
          </a:p>
          <a:p>
            <a:r>
              <a:rPr lang="en-US" dirty="0"/>
              <a:t>In the following Figure, shows the symbols that will be used in the plans for this system.</a:t>
            </a:r>
          </a:p>
        </p:txBody>
      </p:sp>
      <p:sp>
        <p:nvSpPr>
          <p:cNvPr id="4" name="Slide Number Placeholder 3"/>
          <p:cNvSpPr>
            <a:spLocks noGrp="1"/>
          </p:cNvSpPr>
          <p:nvPr>
            <p:ph type="sldNum" sz="quarter" idx="11"/>
          </p:nvPr>
        </p:nvSpPr>
        <p:spPr/>
        <p:txBody>
          <a:bodyPr/>
          <a:lstStyle/>
          <a:p>
            <a:fld id="{7F685A77-C0CC-41DD-977A-A9FFA2732B1D}" type="slidenum">
              <a:rPr lang="en-US" smtClean="0"/>
              <a:t>57</a:t>
            </a:fld>
            <a:endParaRPr lang="en-US"/>
          </a:p>
        </p:txBody>
      </p:sp>
      <p:pic>
        <p:nvPicPr>
          <p:cNvPr id="5" name="Picture 4"/>
          <p:cNvPicPr/>
          <p:nvPr/>
        </p:nvPicPr>
        <p:blipFill rotWithShape="1">
          <a:blip r:embed="rId2">
            <a:extLst>
              <a:ext uri="{28A0092B-C50C-407E-A947-70E740481C1C}">
                <a14:useLocalDpi xmlns:a14="http://schemas.microsoft.com/office/drawing/2010/main" val="0"/>
              </a:ext>
            </a:extLst>
          </a:blip>
          <a:srcRect t="5304"/>
          <a:stretch/>
        </p:blipFill>
        <p:spPr bwMode="auto">
          <a:xfrm>
            <a:off x="3124200" y="2514600"/>
            <a:ext cx="2819400" cy="34290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601001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7F685A77-C0CC-41DD-977A-A9FFA2732B1D}" type="slidenum">
              <a:rPr lang="en-US" smtClean="0"/>
              <a:t>58</a:t>
            </a:fld>
            <a:endParaRPr lang="en-US"/>
          </a:p>
        </p:txBody>
      </p:sp>
      <p:pic>
        <p:nvPicPr>
          <p:cNvPr id="5" name="صورة 249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53773" y="1447800"/>
            <a:ext cx="2712653" cy="1676400"/>
          </a:xfrm>
          <a:prstGeom prst="rect">
            <a:avLst/>
          </a:prstGeom>
          <a:noFill/>
          <a:ln>
            <a:noFill/>
          </a:ln>
        </p:spPr>
      </p:pic>
      <p:sp>
        <p:nvSpPr>
          <p:cNvPr id="6" name="Rectangle 5"/>
          <p:cNvSpPr/>
          <p:nvPr/>
        </p:nvSpPr>
        <p:spPr>
          <a:xfrm>
            <a:off x="762000" y="609600"/>
            <a:ext cx="7696200" cy="707886"/>
          </a:xfrm>
          <a:prstGeom prst="rect">
            <a:avLst/>
          </a:prstGeom>
        </p:spPr>
        <p:txBody>
          <a:bodyPr wrap="square">
            <a:spAutoFit/>
          </a:bodyPr>
          <a:lstStyle/>
          <a:p>
            <a:r>
              <a:rPr lang="en-US" sz="2000" dirty="0">
                <a:solidFill>
                  <a:schemeClr val="tx2"/>
                </a:solidFill>
              </a:rPr>
              <a:t>In the following table, it shows the location of each type of sprinkler used that depends on the function of each space.</a:t>
            </a:r>
          </a:p>
        </p:txBody>
      </p:sp>
      <p:sp>
        <p:nvSpPr>
          <p:cNvPr id="2" name="Rectangle 1"/>
          <p:cNvSpPr/>
          <p:nvPr/>
        </p:nvSpPr>
        <p:spPr>
          <a:xfrm>
            <a:off x="780534" y="4191000"/>
            <a:ext cx="7372865" cy="646331"/>
          </a:xfrm>
          <a:prstGeom prst="rect">
            <a:avLst/>
          </a:prstGeom>
        </p:spPr>
        <p:txBody>
          <a:bodyPr wrap="square">
            <a:spAutoFit/>
          </a:bodyPr>
          <a:lstStyle/>
          <a:p>
            <a:r>
              <a:rPr lang="en-US" dirty="0"/>
              <a:t>In the following Table , it shows the location of each type of extinguisher used depending on the function of each space.</a:t>
            </a:r>
          </a:p>
        </p:txBody>
      </p:sp>
      <p:pic>
        <p:nvPicPr>
          <p:cNvPr id="9" name="صورة 2492"/>
          <p:cNvPicPr/>
          <p:nvPr/>
        </p:nvPicPr>
        <p:blipFill>
          <a:blip r:embed="rId3">
            <a:extLst>
              <a:ext uri="{28A0092B-C50C-407E-A947-70E740481C1C}">
                <a14:useLocalDpi xmlns:a14="http://schemas.microsoft.com/office/drawing/2010/main" val="0"/>
              </a:ext>
            </a:extLst>
          </a:blip>
          <a:srcRect/>
          <a:stretch>
            <a:fillRect/>
          </a:stretch>
        </p:blipFill>
        <p:spPr bwMode="auto">
          <a:xfrm>
            <a:off x="3276600" y="5029200"/>
            <a:ext cx="3019425" cy="1424842"/>
          </a:xfrm>
          <a:prstGeom prst="rect">
            <a:avLst/>
          </a:prstGeom>
          <a:noFill/>
          <a:ln>
            <a:noFill/>
          </a:ln>
        </p:spPr>
      </p:pic>
    </p:spTree>
    <p:extLst>
      <p:ext uri="{BB962C8B-B14F-4D97-AF65-F5344CB8AC3E}">
        <p14:creationId xmlns:p14="http://schemas.microsoft.com/office/powerpoint/2010/main" val="42469156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lstStyle/>
          <a:p>
            <a:pPr marL="0" indent="0">
              <a:buNone/>
            </a:pPr>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mtClean="0"/>
              <a:t>59</a:t>
            </a:fld>
            <a:endParaRPr lang="en-US"/>
          </a:p>
        </p:txBody>
      </p:sp>
      <p:sp>
        <p:nvSpPr>
          <p:cNvPr id="6" name="Rectangle 5"/>
          <p:cNvSpPr/>
          <p:nvPr/>
        </p:nvSpPr>
        <p:spPr>
          <a:xfrm>
            <a:off x="834578" y="685800"/>
            <a:ext cx="7467600" cy="923330"/>
          </a:xfrm>
          <a:prstGeom prst="rect">
            <a:avLst/>
          </a:prstGeom>
        </p:spPr>
        <p:txBody>
          <a:bodyPr wrap="square">
            <a:spAutoFit/>
          </a:bodyPr>
          <a:lstStyle/>
          <a:p>
            <a:r>
              <a:rPr lang="en-US" dirty="0"/>
              <a:t>3)   Emergency Lighting and signs</a:t>
            </a:r>
          </a:p>
          <a:p>
            <a:r>
              <a:rPr lang="en-US" dirty="0"/>
              <a:t>The importance of this system when the fire occurred and the occupants are panic, so these signs tell them where to go and escape form the building safe.</a:t>
            </a:r>
          </a:p>
        </p:txBody>
      </p:sp>
      <p:pic>
        <p:nvPicPr>
          <p:cNvPr id="7" name="Picture 6"/>
          <p:cNvPicPr/>
          <p:nvPr/>
        </p:nvPicPr>
        <p:blipFill rotWithShape="1">
          <a:blip r:embed="rId2">
            <a:extLst>
              <a:ext uri="{28A0092B-C50C-407E-A947-70E740481C1C}">
                <a14:useLocalDpi xmlns:a14="http://schemas.microsoft.com/office/drawing/2010/main" val="0"/>
              </a:ext>
            </a:extLst>
          </a:blip>
          <a:srcRect l="10252" t="13136" r="10449" b="9236"/>
          <a:stretch/>
        </p:blipFill>
        <p:spPr bwMode="auto">
          <a:xfrm>
            <a:off x="914897" y="2286000"/>
            <a:ext cx="1562100" cy="918845"/>
          </a:xfrm>
          <a:prstGeom prst="rect">
            <a:avLst/>
          </a:prstGeom>
          <a:noFill/>
          <a:ln>
            <a:noFill/>
          </a:ln>
          <a:extLst>
            <a:ext uri="{53640926-AAD7-44D8-BBD7-CCE9431645EC}">
              <a14:shadowObscured xmlns:a14="http://schemas.microsoft.com/office/drawing/2010/main"/>
            </a:ext>
          </a:extLst>
        </p:spPr>
      </p:pic>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306595"/>
            <a:ext cx="2071688" cy="918845"/>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38800" y="2285999"/>
            <a:ext cx="1628775" cy="918845"/>
          </a:xfrm>
          <a:prstGeom prst="rect">
            <a:avLst/>
          </a:prstGeom>
          <a:noFill/>
          <a:ln>
            <a:noFill/>
          </a:ln>
        </p:spPr>
      </p:pic>
      <p:sp>
        <p:nvSpPr>
          <p:cNvPr id="10" name="Rectangle 9"/>
          <p:cNvSpPr/>
          <p:nvPr/>
        </p:nvSpPr>
        <p:spPr>
          <a:xfrm>
            <a:off x="5821592" y="3352800"/>
            <a:ext cx="1573701" cy="307777"/>
          </a:xfrm>
          <a:prstGeom prst="rect">
            <a:avLst/>
          </a:prstGeom>
        </p:spPr>
        <p:txBody>
          <a:bodyPr wrap="none">
            <a:spAutoFit/>
          </a:bodyPr>
          <a:lstStyle/>
          <a:p>
            <a:r>
              <a:rPr lang="en-US" sz="1400" dirty="0">
                <a:solidFill>
                  <a:srgbClr val="002060"/>
                </a:solidFill>
              </a:rPr>
              <a:t>Emergency lighting</a:t>
            </a:r>
          </a:p>
        </p:txBody>
      </p:sp>
      <p:sp>
        <p:nvSpPr>
          <p:cNvPr id="11" name="Rectangle 10"/>
          <p:cNvSpPr/>
          <p:nvPr/>
        </p:nvSpPr>
        <p:spPr>
          <a:xfrm>
            <a:off x="3378306" y="3352800"/>
            <a:ext cx="785793" cy="307777"/>
          </a:xfrm>
          <a:prstGeom prst="rect">
            <a:avLst/>
          </a:prstGeom>
        </p:spPr>
        <p:txBody>
          <a:bodyPr wrap="none">
            <a:spAutoFit/>
          </a:bodyPr>
          <a:lstStyle/>
          <a:p>
            <a:r>
              <a:rPr lang="en-US" sz="1400" dirty="0">
                <a:solidFill>
                  <a:srgbClr val="002060"/>
                </a:solidFill>
              </a:rPr>
              <a:t>Exit sign</a:t>
            </a:r>
          </a:p>
        </p:txBody>
      </p:sp>
      <p:sp>
        <p:nvSpPr>
          <p:cNvPr id="12" name="Rectangle 11"/>
          <p:cNvSpPr/>
          <p:nvPr/>
        </p:nvSpPr>
        <p:spPr>
          <a:xfrm>
            <a:off x="838697" y="3352800"/>
            <a:ext cx="1671868" cy="307777"/>
          </a:xfrm>
          <a:prstGeom prst="rect">
            <a:avLst/>
          </a:prstGeom>
        </p:spPr>
        <p:txBody>
          <a:bodyPr wrap="none">
            <a:spAutoFit/>
          </a:bodyPr>
          <a:lstStyle/>
          <a:p>
            <a:r>
              <a:rPr lang="en-US" sz="1400" dirty="0">
                <a:solidFill>
                  <a:srgbClr val="002060"/>
                </a:solidFill>
              </a:rPr>
              <a:t>Emergency rout sign</a:t>
            </a:r>
          </a:p>
        </p:txBody>
      </p:sp>
    </p:spTree>
    <p:extLst>
      <p:ext uri="{BB962C8B-B14F-4D97-AF65-F5344CB8AC3E}">
        <p14:creationId xmlns:p14="http://schemas.microsoft.com/office/powerpoint/2010/main" val="1301746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F49123F-28B9-412B-8628-49EC3009453F}"/>
              </a:ext>
            </a:extLst>
          </p:cNvPr>
          <p:cNvSpPr>
            <a:spLocks noGrp="1"/>
          </p:cNvSpPr>
          <p:nvPr>
            <p:ph type="title"/>
          </p:nvPr>
        </p:nvSpPr>
        <p:spPr>
          <a:xfrm>
            <a:off x="1002776" y="381000"/>
            <a:ext cx="7239000" cy="1143000"/>
          </a:xfrm>
        </p:spPr>
        <p:txBody>
          <a:bodyPr/>
          <a:lstStyle/>
          <a:p>
            <a:r>
              <a:rPr lang="en-US" dirty="0">
                <a:solidFill>
                  <a:schemeClr val="tx1"/>
                </a:solidFill>
                <a:effectLst/>
              </a:rPr>
              <a:t>Basement floor</a:t>
            </a:r>
            <a:endParaRPr lang="en-US" dirty="0"/>
          </a:p>
        </p:txBody>
      </p:sp>
      <p:pic>
        <p:nvPicPr>
          <p:cNvPr id="5" name="عنصر نائب للمحتوى 4">
            <a:extLst>
              <a:ext uri="{FF2B5EF4-FFF2-40B4-BE49-F238E27FC236}">
                <a16:creationId xmlns:a16="http://schemas.microsoft.com/office/drawing/2014/main" id="{E8F49C4C-0CB5-478D-8786-074EC8950D4B}"/>
              </a:ext>
            </a:extLst>
          </p:cNvPr>
          <p:cNvPicPr>
            <a:picLocks noGrp="1" noChangeAspect="1"/>
          </p:cNvPicPr>
          <p:nvPr>
            <p:ph idx="1"/>
          </p:nvPr>
        </p:nvPicPr>
        <p:blipFill>
          <a:blip r:embed="rId2"/>
          <a:stretch>
            <a:fillRect/>
          </a:stretch>
        </p:blipFill>
        <p:spPr>
          <a:xfrm>
            <a:off x="1002776" y="1600200"/>
            <a:ext cx="7239000" cy="4648200"/>
          </a:xfrm>
          <a:prstGeom prst="rect">
            <a:avLst/>
          </a:prstGeom>
        </p:spPr>
      </p:pic>
      <p:sp>
        <p:nvSpPr>
          <p:cNvPr id="4" name="عنصر نائب لرقم الشريحة 3">
            <a:extLst>
              <a:ext uri="{FF2B5EF4-FFF2-40B4-BE49-F238E27FC236}">
                <a16:creationId xmlns:a16="http://schemas.microsoft.com/office/drawing/2014/main" id="{5BA58D4C-F5AE-412B-BC8C-25A686835E4D}"/>
              </a:ext>
            </a:extLst>
          </p:cNvPr>
          <p:cNvSpPr>
            <a:spLocks noGrp="1"/>
          </p:cNvSpPr>
          <p:nvPr>
            <p:ph type="sldNum" sz="quarter" idx="11"/>
          </p:nvPr>
        </p:nvSpPr>
        <p:spPr/>
        <p:txBody>
          <a:bodyPr/>
          <a:lstStyle/>
          <a:p>
            <a:fld id="{7F685A77-C0CC-41DD-977A-A9FFA2732B1D}" type="slidenum">
              <a:rPr lang="en-US" sz="2400" smtClean="0"/>
              <a:t>6</a:t>
            </a:fld>
            <a:endParaRPr lang="en-US" sz="2400" dirty="0"/>
          </a:p>
        </p:txBody>
      </p:sp>
    </p:spTree>
    <p:extLst>
      <p:ext uri="{BB962C8B-B14F-4D97-AF65-F5344CB8AC3E}">
        <p14:creationId xmlns:p14="http://schemas.microsoft.com/office/powerpoint/2010/main" val="264228215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029200"/>
          </a:xfrm>
        </p:spPr>
        <p:txBody>
          <a:bodyPr/>
          <a:lstStyle/>
          <a:p>
            <a:endParaRPr lang="en-US" dirty="0"/>
          </a:p>
          <a:p>
            <a:r>
              <a:rPr lang="en-US" dirty="0"/>
              <a:t>In Figure the following, shows  the second floor  that contains the safety and fire design.</a:t>
            </a:r>
          </a:p>
          <a:p>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mtClean="0"/>
              <a:t>60</a:t>
            </a:fld>
            <a:endParaRPr lang="en-US"/>
          </a:p>
        </p:txBody>
      </p:sp>
      <p:pic>
        <p:nvPicPr>
          <p:cNvPr id="5" name="Picture 4"/>
          <p:cNvPicPr/>
          <p:nvPr/>
        </p:nvPicPr>
        <p:blipFill>
          <a:blip r:embed="rId2"/>
          <a:stretch>
            <a:fillRect/>
          </a:stretch>
        </p:blipFill>
        <p:spPr>
          <a:xfrm>
            <a:off x="2111057" y="1905000"/>
            <a:ext cx="4921885" cy="4307205"/>
          </a:xfrm>
          <a:prstGeom prst="rect">
            <a:avLst/>
          </a:prstGeom>
        </p:spPr>
      </p:pic>
    </p:spTree>
    <p:extLst>
      <p:ext uri="{BB962C8B-B14F-4D97-AF65-F5344CB8AC3E}">
        <p14:creationId xmlns:p14="http://schemas.microsoft.com/office/powerpoint/2010/main" val="42661484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
            <a:ext cx="8001000" cy="6324600"/>
          </a:xfrm>
        </p:spPr>
        <p:txBody>
          <a:bodyPr/>
          <a:lstStyle/>
          <a:p>
            <a:endParaRPr lang="en-US" dirty="0"/>
          </a:p>
          <a:p>
            <a:r>
              <a:rPr lang="en-US" b="1" dirty="0"/>
              <a:t>Water supply system</a:t>
            </a:r>
          </a:p>
          <a:p>
            <a:r>
              <a:rPr lang="en-US" sz="1800" dirty="0"/>
              <a:t>Capacities and Tanks</a:t>
            </a:r>
          </a:p>
          <a:p>
            <a:r>
              <a:rPr lang="en-US" sz="1800" dirty="0"/>
              <a:t>In the beginning, volume and number of tanks must be determined. To start with this step, it is required to evaluate the amount of water that used in building per person.</a:t>
            </a:r>
          </a:p>
          <a:p>
            <a:endParaRPr lang="en-US" sz="1800" dirty="0"/>
          </a:p>
        </p:txBody>
      </p:sp>
      <p:sp>
        <p:nvSpPr>
          <p:cNvPr id="4" name="Slide Number Placeholder 3"/>
          <p:cNvSpPr>
            <a:spLocks noGrp="1"/>
          </p:cNvSpPr>
          <p:nvPr>
            <p:ph type="sldNum" sz="quarter" idx="11"/>
          </p:nvPr>
        </p:nvSpPr>
        <p:spPr/>
        <p:txBody>
          <a:bodyPr/>
          <a:lstStyle/>
          <a:p>
            <a:fld id="{7F685A77-C0CC-41DD-977A-A9FFA2732B1D}" type="slidenum">
              <a:rPr lang="en-US" smtClean="0"/>
              <a:t>61</a:t>
            </a:fld>
            <a:endParaRPr 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438400" y="2590800"/>
            <a:ext cx="3969385" cy="2590800"/>
          </a:xfrm>
          <a:prstGeom prst="rect">
            <a:avLst/>
          </a:prstGeom>
        </p:spPr>
      </p:pic>
      <p:sp>
        <p:nvSpPr>
          <p:cNvPr id="6" name="Rectangle 5"/>
          <p:cNvSpPr/>
          <p:nvPr/>
        </p:nvSpPr>
        <p:spPr>
          <a:xfrm>
            <a:off x="2240828" y="5440066"/>
            <a:ext cx="4364528" cy="369332"/>
          </a:xfrm>
          <a:prstGeom prst="rect">
            <a:avLst/>
          </a:prstGeom>
        </p:spPr>
        <p:txBody>
          <a:bodyPr wrap="none">
            <a:spAutoFit/>
          </a:bodyPr>
          <a:lstStyle/>
          <a:p>
            <a:r>
              <a:rPr lang="en-US" b="1" dirty="0">
                <a:solidFill>
                  <a:srgbClr val="FFC000"/>
                </a:solidFill>
              </a:rPr>
              <a:t>Amount of water for institutions per person</a:t>
            </a:r>
          </a:p>
        </p:txBody>
      </p:sp>
    </p:spTree>
    <p:extLst>
      <p:ext uri="{BB962C8B-B14F-4D97-AF65-F5344CB8AC3E}">
        <p14:creationId xmlns:p14="http://schemas.microsoft.com/office/powerpoint/2010/main" val="25660515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0"/>
            <a:ext cx="8305800" cy="6781800"/>
          </a:xfrm>
        </p:spPr>
        <p:txBody>
          <a:bodyPr/>
          <a:lstStyle/>
          <a:p>
            <a:pPr lvl="0"/>
            <a:endParaRPr lang="en-US" sz="2000" dirty="0"/>
          </a:p>
          <a:p>
            <a:pPr lvl="0"/>
            <a:r>
              <a:rPr lang="en-US" sz="2000" dirty="0"/>
              <a:t>Water Usage = 45  L/day. Person.</a:t>
            </a:r>
          </a:p>
          <a:p>
            <a:pPr lvl="0"/>
            <a:r>
              <a:rPr lang="en-US" sz="2000" dirty="0"/>
              <a:t>Average yearly rainwater fall thickness on meter</a:t>
            </a:r>
            <a:r>
              <a:rPr lang="en-US" sz="2000" baseline="30000" dirty="0"/>
              <a:t>2</a:t>
            </a:r>
            <a:r>
              <a:rPr lang="en-US" sz="2000" baseline="-25000" dirty="0"/>
              <a:t> </a:t>
            </a:r>
            <a:r>
              <a:rPr lang="en-US" sz="2000" dirty="0"/>
              <a:t> in Palestine = 600 ml.</a:t>
            </a:r>
          </a:p>
          <a:p>
            <a:pPr lvl="0"/>
            <a:r>
              <a:rPr lang="en-US" sz="2000" dirty="0"/>
              <a:t>18% from rainwater fall stored in water tank (W*L*H = 3*6*3) = 54 m</a:t>
            </a:r>
            <a:r>
              <a:rPr lang="en-US" sz="2000" baseline="30000" dirty="0"/>
              <a:t>3</a:t>
            </a:r>
            <a:r>
              <a:rPr lang="en-US" sz="2000" dirty="0"/>
              <a:t> </a:t>
            </a:r>
          </a:p>
          <a:p>
            <a:pPr lvl="0"/>
            <a:r>
              <a:rPr lang="en-US" sz="2000" dirty="0"/>
              <a:t>Minimum amount of water for firefighting 30% from total water demand.</a:t>
            </a:r>
          </a:p>
          <a:p>
            <a:pPr lvl="0"/>
            <a:r>
              <a:rPr lang="en-US" sz="2000" dirty="0"/>
              <a:t>Capacity of each tank used = 3000 Liter, with 1.42 m width (radius) and 2 m height.</a:t>
            </a:r>
          </a:p>
          <a:p>
            <a:pPr lvl="0"/>
            <a:r>
              <a:rPr lang="en-US" sz="2000" dirty="0"/>
              <a:t>Tanks connection with each other in series mode.</a:t>
            </a:r>
          </a:p>
          <a:p>
            <a:pPr lvl="0"/>
            <a:r>
              <a:rPr lang="en-US" sz="2000" dirty="0"/>
              <a:t>Using </a:t>
            </a:r>
            <a:r>
              <a:rPr lang="en-US" sz="2000" dirty="0" err="1"/>
              <a:t>Atmor</a:t>
            </a:r>
            <a:r>
              <a:rPr lang="en-US" sz="2000" dirty="0"/>
              <a:t> devices beside lavatories for hot water.</a:t>
            </a:r>
            <a:endParaRPr lang="ar-SA" sz="2000" dirty="0"/>
          </a:p>
          <a:p>
            <a:pPr lvl="0"/>
            <a:endParaRPr lang="en-US" sz="2000" dirty="0"/>
          </a:p>
          <a:p>
            <a:pPr lvl="0"/>
            <a:endParaRPr lang="en-US" sz="2000" dirty="0"/>
          </a:p>
          <a:p>
            <a:pPr lvl="0"/>
            <a:endParaRPr lang="en-US" sz="2000" dirty="0"/>
          </a:p>
          <a:p>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mtClean="0"/>
              <a:t>62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804785152"/>
              </p:ext>
            </p:extLst>
          </p:nvPr>
        </p:nvGraphicFramePr>
        <p:xfrm>
          <a:off x="1600200" y="3581400"/>
          <a:ext cx="5848985" cy="2390140"/>
        </p:xfrm>
        <a:graphic>
          <a:graphicData uri="http://schemas.openxmlformats.org/drawingml/2006/table">
            <a:tbl>
              <a:tblPr firstRow="1" firstCol="1" bandRow="1"/>
              <a:tblGrid>
                <a:gridCol w="1497330">
                  <a:extLst>
                    <a:ext uri="{9D8B030D-6E8A-4147-A177-3AD203B41FA5}">
                      <a16:colId xmlns:a16="http://schemas.microsoft.com/office/drawing/2014/main" val="20000"/>
                    </a:ext>
                  </a:extLst>
                </a:gridCol>
                <a:gridCol w="1240155">
                  <a:extLst>
                    <a:ext uri="{9D8B030D-6E8A-4147-A177-3AD203B41FA5}">
                      <a16:colId xmlns:a16="http://schemas.microsoft.com/office/drawing/2014/main" val="20001"/>
                    </a:ext>
                  </a:extLst>
                </a:gridCol>
                <a:gridCol w="610870">
                  <a:extLst>
                    <a:ext uri="{9D8B030D-6E8A-4147-A177-3AD203B41FA5}">
                      <a16:colId xmlns:a16="http://schemas.microsoft.com/office/drawing/2014/main" val="20002"/>
                    </a:ext>
                  </a:extLst>
                </a:gridCol>
                <a:gridCol w="432435">
                  <a:extLst>
                    <a:ext uri="{9D8B030D-6E8A-4147-A177-3AD203B41FA5}">
                      <a16:colId xmlns:a16="http://schemas.microsoft.com/office/drawing/2014/main" val="20003"/>
                    </a:ext>
                  </a:extLst>
                </a:gridCol>
                <a:gridCol w="901700">
                  <a:extLst>
                    <a:ext uri="{9D8B030D-6E8A-4147-A177-3AD203B41FA5}">
                      <a16:colId xmlns:a16="http://schemas.microsoft.com/office/drawing/2014/main" val="20004"/>
                    </a:ext>
                  </a:extLst>
                </a:gridCol>
                <a:gridCol w="1166495">
                  <a:extLst>
                    <a:ext uri="{9D8B030D-6E8A-4147-A177-3AD203B41FA5}">
                      <a16:colId xmlns:a16="http://schemas.microsoft.com/office/drawing/2014/main" val="20005"/>
                    </a:ext>
                  </a:extLst>
                </a:gridCol>
              </a:tblGrid>
              <a:tr h="296545">
                <a:tc>
                  <a:txBody>
                    <a:bodyPr/>
                    <a:lstStyle/>
                    <a:p>
                      <a:pPr algn="ctr">
                        <a:lnSpc>
                          <a:spcPct val="150000"/>
                        </a:lnSpc>
                        <a:spcBef>
                          <a:spcPts val="500"/>
                        </a:spcBef>
                        <a:spcAft>
                          <a:spcPts val="0"/>
                        </a:spcAft>
                      </a:pPr>
                      <a:r>
                        <a:rPr lang="en-US" sz="1100" b="1">
                          <a:effectLst/>
                          <a:latin typeface="Times New Roman"/>
                          <a:ea typeface="Times New Roman"/>
                          <a:cs typeface="Arial"/>
                        </a:rPr>
                        <a:t>Usage of water</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Liter /P.day</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Person number</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Days</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Total Liters</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Tanks number</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Fresh water</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45</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200</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27000</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50000"/>
                        </a:lnSpc>
                        <a:spcBef>
                          <a:spcPts val="500"/>
                        </a:spcBef>
                        <a:spcAft>
                          <a:spcPts val="0"/>
                        </a:spcAft>
                      </a:pPr>
                      <a:r>
                        <a:rPr lang="en-US" sz="1100">
                          <a:solidFill>
                            <a:srgbClr val="FF0000"/>
                          </a:solidFill>
                          <a:effectLst/>
                          <a:latin typeface="Times New Roman"/>
                          <a:ea typeface="Times New Roman"/>
                          <a:cs typeface="Arial"/>
                        </a:rPr>
                        <a:t>9 </a:t>
                      </a:r>
                      <a:r>
                        <a:rPr lang="en-US" sz="1100">
                          <a:effectLst/>
                          <a:latin typeface="Times New Roman"/>
                          <a:ea typeface="Times New Roman"/>
                          <a:cs typeface="Arial"/>
                        </a:rPr>
                        <a:t>( 3 m</a:t>
                      </a:r>
                      <a:r>
                        <a:rPr lang="en-US" sz="1100" baseline="30000">
                          <a:effectLst/>
                          <a:latin typeface="Times New Roman"/>
                          <a:ea typeface="Times New Roman"/>
                          <a:cs typeface="Arial"/>
                        </a:rPr>
                        <a:t>3 </a:t>
                      </a:r>
                      <a:r>
                        <a:rPr lang="en-US" sz="1100">
                          <a:effectLst/>
                          <a:latin typeface="Times New Roman"/>
                          <a:ea typeface="Times New Roman"/>
                          <a:cs typeface="Arial"/>
                        </a:rPr>
                        <a:t>per Tank)</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Rainwater (Cleaning)</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tabLst>
                          <a:tab pos="551180" algn="ctr"/>
                        </a:tabLs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54000</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50000"/>
                        </a:lnSpc>
                        <a:spcBef>
                          <a:spcPts val="500"/>
                        </a:spcBef>
                        <a:spcAft>
                          <a:spcPts val="0"/>
                        </a:spcAft>
                      </a:pPr>
                      <a:r>
                        <a:rPr lang="en-US" sz="1100">
                          <a:solidFill>
                            <a:srgbClr val="FF0000"/>
                          </a:solidFill>
                          <a:effectLst/>
                          <a:latin typeface="Times New Roman"/>
                          <a:ea typeface="Times New Roman"/>
                          <a:cs typeface="Arial"/>
                        </a:rPr>
                        <a:t>1 </a:t>
                      </a:r>
                      <a:r>
                        <a:rPr lang="en-US" sz="1100">
                          <a:effectLst/>
                          <a:latin typeface="Times New Roman"/>
                          <a:ea typeface="Times New Roman"/>
                          <a:cs typeface="Arial"/>
                        </a:rPr>
                        <a:t>( 3*6*3 Tank)</a:t>
                      </a:r>
                      <a:endParaRPr lang="en-US" sz="1000">
                        <a:effectLst/>
                        <a:latin typeface="Calibri"/>
                        <a:ea typeface="Times New Roman"/>
                        <a:cs typeface="Arial"/>
                      </a:endParaRPr>
                    </a:p>
                    <a:p>
                      <a:pPr algn="ctr">
                        <a:lnSpc>
                          <a:spcPct val="150000"/>
                        </a:lnSpc>
                        <a:spcBef>
                          <a:spcPts val="500"/>
                        </a:spcBef>
                        <a:spcAft>
                          <a:spcPts val="0"/>
                        </a:spcAft>
                      </a:pPr>
                      <a:r>
                        <a:rPr lang="en-US" sz="1100">
                          <a:effectLst/>
                          <a:latin typeface="Times New Roman"/>
                          <a:ea typeface="Times New Roman"/>
                          <a:cs typeface="Arial"/>
                        </a:rPr>
                        <a:t>On basement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Rainwater (Cleaning)</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tabLst>
                          <a:tab pos="551180" algn="ctr"/>
                        </a:tabLs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6000</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50000"/>
                        </a:lnSpc>
                        <a:spcBef>
                          <a:spcPts val="500"/>
                        </a:spcBef>
                        <a:spcAft>
                          <a:spcPts val="0"/>
                        </a:spcAft>
                      </a:pPr>
                      <a:r>
                        <a:rPr lang="en-US" sz="1100">
                          <a:solidFill>
                            <a:srgbClr val="FF0000"/>
                          </a:solidFill>
                          <a:effectLst/>
                          <a:latin typeface="Times New Roman"/>
                          <a:ea typeface="Times New Roman"/>
                          <a:cs typeface="Arial"/>
                        </a:rPr>
                        <a:t>2 </a:t>
                      </a:r>
                      <a:r>
                        <a:rPr lang="en-US" sz="1100">
                          <a:effectLst/>
                          <a:latin typeface="Times New Roman"/>
                          <a:ea typeface="Times New Roman"/>
                          <a:cs typeface="Arial"/>
                        </a:rPr>
                        <a:t>(3 m</a:t>
                      </a:r>
                      <a:r>
                        <a:rPr lang="en-US" sz="1100" baseline="30000">
                          <a:effectLst/>
                          <a:latin typeface="Times New Roman"/>
                          <a:ea typeface="Times New Roman"/>
                          <a:cs typeface="Arial"/>
                        </a:rPr>
                        <a:t>3 </a:t>
                      </a:r>
                      <a:r>
                        <a:rPr lang="en-US" sz="1100">
                          <a:effectLst/>
                          <a:latin typeface="Times New Roman"/>
                          <a:ea typeface="Times New Roman"/>
                          <a:cs typeface="Arial"/>
                        </a:rPr>
                        <a:t>per Tank)</a:t>
                      </a:r>
                      <a:endParaRPr lang="en-US" sz="1000">
                        <a:effectLst/>
                        <a:latin typeface="Calibri"/>
                        <a:ea typeface="Times New Roman"/>
                        <a:cs typeface="Arial"/>
                      </a:endParaRPr>
                    </a:p>
                    <a:p>
                      <a:pPr algn="ctr">
                        <a:lnSpc>
                          <a:spcPct val="150000"/>
                        </a:lnSpc>
                        <a:spcBef>
                          <a:spcPts val="500"/>
                        </a:spcBef>
                        <a:spcAft>
                          <a:spcPts val="0"/>
                        </a:spcAft>
                      </a:pPr>
                      <a:r>
                        <a:rPr lang="en-US" sz="1100">
                          <a:effectLst/>
                          <a:latin typeface="Times New Roman"/>
                          <a:ea typeface="Times New Roman"/>
                          <a:cs typeface="Arial"/>
                        </a:rPr>
                        <a:t>On Roof</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50000"/>
                        </a:lnSpc>
                        <a:spcBef>
                          <a:spcPts val="500"/>
                        </a:spcBef>
                        <a:spcAft>
                          <a:spcPts val="0"/>
                        </a:spcAft>
                      </a:pPr>
                      <a:r>
                        <a:rPr lang="en-US" sz="1100" b="1" dirty="0">
                          <a:effectLst/>
                          <a:latin typeface="Times New Roman"/>
                          <a:ea typeface="Times New Roman"/>
                          <a:cs typeface="Arial"/>
                        </a:rPr>
                        <a:t>Firefighting water</a:t>
                      </a:r>
                      <a:endParaRPr lang="en-US" sz="1000" dirty="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30% of fresh water demand</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9000</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nSpc>
                          <a:spcPct val="150000"/>
                        </a:lnSpc>
                        <a:spcBef>
                          <a:spcPts val="500"/>
                        </a:spcBef>
                        <a:spcAft>
                          <a:spcPts val="0"/>
                        </a:spcAft>
                      </a:pPr>
                      <a:r>
                        <a:rPr lang="en-US" sz="1100" dirty="0">
                          <a:solidFill>
                            <a:srgbClr val="FF0000"/>
                          </a:solidFill>
                          <a:effectLst/>
                          <a:latin typeface="Times New Roman"/>
                          <a:ea typeface="Times New Roman"/>
                          <a:cs typeface="Arial"/>
                        </a:rPr>
                        <a:t>3 </a:t>
                      </a:r>
                      <a:r>
                        <a:rPr lang="en-US" sz="1100" dirty="0">
                          <a:effectLst/>
                          <a:latin typeface="Times New Roman"/>
                          <a:ea typeface="Times New Roman"/>
                          <a:cs typeface="Arial"/>
                        </a:rPr>
                        <a:t>( 3 m</a:t>
                      </a:r>
                      <a:r>
                        <a:rPr lang="en-US" sz="1100" baseline="30000" dirty="0">
                          <a:effectLst/>
                          <a:latin typeface="Times New Roman"/>
                          <a:ea typeface="Times New Roman"/>
                          <a:cs typeface="Arial"/>
                        </a:rPr>
                        <a:t>3 </a:t>
                      </a:r>
                      <a:r>
                        <a:rPr lang="en-US" sz="1100" dirty="0">
                          <a:effectLst/>
                          <a:latin typeface="Times New Roman"/>
                          <a:ea typeface="Times New Roman"/>
                          <a:cs typeface="Arial"/>
                        </a:rPr>
                        <a:t>per Tank)</a:t>
                      </a:r>
                      <a:endParaRPr lang="en-US" sz="1000" dirty="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7" name="Rectangle 6"/>
          <p:cNvSpPr/>
          <p:nvPr/>
        </p:nvSpPr>
        <p:spPr>
          <a:xfrm>
            <a:off x="2895600" y="6019800"/>
            <a:ext cx="3038652" cy="369332"/>
          </a:xfrm>
          <a:prstGeom prst="rect">
            <a:avLst/>
          </a:prstGeom>
        </p:spPr>
        <p:txBody>
          <a:bodyPr wrap="none">
            <a:spAutoFit/>
          </a:bodyPr>
          <a:lstStyle/>
          <a:p>
            <a:r>
              <a:rPr lang="en-US" b="1" dirty="0">
                <a:solidFill>
                  <a:srgbClr val="FFC000"/>
                </a:solidFill>
              </a:rPr>
              <a:t>Capacity and number of tanks</a:t>
            </a:r>
          </a:p>
        </p:txBody>
      </p:sp>
    </p:spTree>
    <p:extLst>
      <p:ext uri="{BB962C8B-B14F-4D97-AF65-F5344CB8AC3E}">
        <p14:creationId xmlns:p14="http://schemas.microsoft.com/office/powerpoint/2010/main" val="378212273"/>
      </p:ext>
    </p:extLst>
  </p:cSld>
  <p:clrMapOvr>
    <a:overrideClrMapping bg1="lt1" tx1="dk1" bg2="lt2" tx2="dk2" accent1="accent1" accent2="accent2" accent3="accent3" accent4="accent4" accent5="accent5" accent6="accent6" hlink="hlink" folHlink="folHlink"/>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6200"/>
            <a:ext cx="8305800" cy="6477000"/>
          </a:xfrm>
        </p:spPr>
        <p:txBody>
          <a:bodyPr/>
          <a:lstStyle/>
          <a:p>
            <a:endParaRPr lang="ar-SA" b="1" dirty="0"/>
          </a:p>
          <a:p>
            <a:r>
              <a:rPr lang="en-US" b="1" dirty="0">
                <a:solidFill>
                  <a:srgbClr val="002060"/>
                </a:solidFill>
              </a:rPr>
              <a:t>Pumps</a:t>
            </a:r>
            <a:endParaRPr lang="en-US" dirty="0">
              <a:solidFill>
                <a:srgbClr val="002060"/>
              </a:solidFill>
            </a:endParaRPr>
          </a:p>
          <a:p>
            <a:pPr lvl="0"/>
            <a:r>
              <a:rPr lang="en-US" sz="1800" dirty="0"/>
              <a:t>Pump for rainwater tank on basement to supply water to rainwater tank on roof.</a:t>
            </a:r>
          </a:p>
          <a:p>
            <a:pPr lvl="0"/>
            <a:r>
              <a:rPr lang="en-US" sz="1800" dirty="0"/>
              <a:t>Two Pumps for firefighting tank on roof  to supply water with suitable pressure to sprinklers and hoses.</a:t>
            </a:r>
          </a:p>
          <a:p>
            <a:pPr lvl="0"/>
            <a:r>
              <a:rPr lang="en-US" sz="1800" dirty="0"/>
              <a:t>Auxiliary pump for Second and Third floor with 6 Psi (Pressure).</a:t>
            </a:r>
          </a:p>
          <a:p>
            <a:r>
              <a:rPr lang="en-US" sz="1800" dirty="0"/>
              <a:t> </a:t>
            </a:r>
            <a:r>
              <a:rPr lang="en-US" sz="2400" b="1" dirty="0">
                <a:solidFill>
                  <a:srgbClr val="002060"/>
                </a:solidFill>
              </a:rPr>
              <a:t>Pipes for water supply system</a:t>
            </a:r>
            <a:endParaRPr lang="ar-SA" sz="2400" b="1" dirty="0">
              <a:solidFill>
                <a:srgbClr val="002060"/>
              </a:solidFill>
            </a:endParaRPr>
          </a:p>
          <a:p>
            <a:r>
              <a:rPr lang="ar-SA" sz="1800" dirty="0"/>
              <a:t> </a:t>
            </a:r>
            <a:r>
              <a:rPr lang="en-US" sz="1800" dirty="0"/>
              <a:t>From MEEB book </a:t>
            </a:r>
            <a:r>
              <a:rPr lang="ar-SA" sz="1800" dirty="0"/>
              <a:t> </a:t>
            </a:r>
            <a:r>
              <a:rPr lang="en-US" sz="1800" dirty="0"/>
              <a:t>the Number of fixture units was calculated :</a:t>
            </a:r>
          </a:p>
          <a:p>
            <a:endParaRPr lang="en-US" sz="1800" b="1" dirty="0">
              <a:solidFill>
                <a:srgbClr val="FFC000"/>
              </a:solidFill>
            </a:endParaRPr>
          </a:p>
        </p:txBody>
      </p:sp>
      <p:sp>
        <p:nvSpPr>
          <p:cNvPr id="4" name="Slide Number Placeholder 3"/>
          <p:cNvSpPr>
            <a:spLocks noGrp="1"/>
          </p:cNvSpPr>
          <p:nvPr>
            <p:ph type="sldNum" sz="quarter" idx="11"/>
          </p:nvPr>
        </p:nvSpPr>
        <p:spPr/>
        <p:txBody>
          <a:bodyPr/>
          <a:lstStyle/>
          <a:p>
            <a:fld id="{7F685A77-C0CC-41DD-977A-A9FFA2732B1D}" type="slidenum">
              <a:rPr lang="en-US" smtClean="0"/>
              <a:t>63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843041704"/>
              </p:ext>
            </p:extLst>
          </p:nvPr>
        </p:nvGraphicFramePr>
        <p:xfrm>
          <a:off x="990600" y="3657600"/>
          <a:ext cx="7467600" cy="1508760"/>
        </p:xfrm>
        <a:graphic>
          <a:graphicData uri="http://schemas.openxmlformats.org/drawingml/2006/table">
            <a:tbl>
              <a:tblPr firstRow="1" firstCol="1" bandRow="1"/>
              <a:tblGrid>
                <a:gridCol w="1393454">
                  <a:extLst>
                    <a:ext uri="{9D8B030D-6E8A-4147-A177-3AD203B41FA5}">
                      <a16:colId xmlns:a16="http://schemas.microsoft.com/office/drawing/2014/main" val="20000"/>
                    </a:ext>
                  </a:extLst>
                </a:gridCol>
                <a:gridCol w="1132088">
                  <a:extLst>
                    <a:ext uri="{9D8B030D-6E8A-4147-A177-3AD203B41FA5}">
                      <a16:colId xmlns:a16="http://schemas.microsoft.com/office/drawing/2014/main" val="20001"/>
                    </a:ext>
                  </a:extLst>
                </a:gridCol>
                <a:gridCol w="1303843">
                  <a:extLst>
                    <a:ext uri="{9D8B030D-6E8A-4147-A177-3AD203B41FA5}">
                      <a16:colId xmlns:a16="http://schemas.microsoft.com/office/drawing/2014/main" val="20002"/>
                    </a:ext>
                  </a:extLst>
                </a:gridCol>
                <a:gridCol w="1465143">
                  <a:extLst>
                    <a:ext uri="{9D8B030D-6E8A-4147-A177-3AD203B41FA5}">
                      <a16:colId xmlns:a16="http://schemas.microsoft.com/office/drawing/2014/main" val="20003"/>
                    </a:ext>
                  </a:extLst>
                </a:gridCol>
                <a:gridCol w="1253064">
                  <a:extLst>
                    <a:ext uri="{9D8B030D-6E8A-4147-A177-3AD203B41FA5}">
                      <a16:colId xmlns:a16="http://schemas.microsoft.com/office/drawing/2014/main" val="20004"/>
                    </a:ext>
                  </a:extLst>
                </a:gridCol>
                <a:gridCol w="920008">
                  <a:extLst>
                    <a:ext uri="{9D8B030D-6E8A-4147-A177-3AD203B41FA5}">
                      <a16:colId xmlns:a16="http://schemas.microsoft.com/office/drawing/2014/main" val="20005"/>
                    </a:ext>
                  </a:extLst>
                </a:gridCol>
              </a:tblGrid>
              <a:tr h="249563">
                <a:tc>
                  <a:txBody>
                    <a:bodyPr/>
                    <a:lstStyle/>
                    <a:p>
                      <a:pPr algn="ctr">
                        <a:lnSpc>
                          <a:spcPct val="150000"/>
                        </a:lnSpc>
                        <a:spcBef>
                          <a:spcPts val="500"/>
                        </a:spcBef>
                        <a:spcAft>
                          <a:spcPts val="0"/>
                        </a:spcAft>
                      </a:pPr>
                      <a:r>
                        <a:rPr lang="en-US" sz="1100" b="1">
                          <a:effectLst/>
                          <a:latin typeface="Times New Roman"/>
                          <a:ea typeface="Times New Roman"/>
                          <a:cs typeface="Arial"/>
                        </a:rPr>
                        <a:t>Type of fixture</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Occupancy</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Type of supply</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Fixtures number</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Fixture Units</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Total</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249563">
                <a:tc>
                  <a:txBody>
                    <a:bodyPr/>
                    <a:lstStyle/>
                    <a:p>
                      <a:pPr>
                        <a:lnSpc>
                          <a:spcPct val="150000"/>
                        </a:lnSpc>
                        <a:spcBef>
                          <a:spcPts val="500"/>
                        </a:spcBef>
                        <a:spcAft>
                          <a:spcPts val="0"/>
                        </a:spcAft>
                      </a:pPr>
                      <a:r>
                        <a:rPr lang="en-US" sz="1100" b="1">
                          <a:effectLst/>
                          <a:latin typeface="Times New Roman"/>
                          <a:ea typeface="Times New Roman"/>
                          <a:cs typeface="Arial"/>
                        </a:rPr>
                        <a:t>W.C</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Flush Tank</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5</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5</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25</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r h="249563">
                <a:tc>
                  <a:txBody>
                    <a:bodyPr/>
                    <a:lstStyle/>
                    <a:p>
                      <a:pPr>
                        <a:lnSpc>
                          <a:spcPct val="150000"/>
                        </a:lnSpc>
                        <a:spcBef>
                          <a:spcPts val="500"/>
                        </a:spcBef>
                        <a:spcAft>
                          <a:spcPts val="0"/>
                        </a:spcAft>
                      </a:pPr>
                      <a:r>
                        <a:rPr lang="en-US" sz="1100" b="1">
                          <a:effectLst/>
                          <a:latin typeface="Times New Roman"/>
                          <a:ea typeface="Times New Roman"/>
                          <a:cs typeface="Arial"/>
                        </a:rPr>
                        <a:t>Urinal</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2</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6</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2"/>
                  </a:ext>
                </a:extLst>
              </a:tr>
              <a:tr h="249563">
                <a:tc>
                  <a:txBody>
                    <a:bodyPr/>
                    <a:lstStyle/>
                    <a:p>
                      <a:pPr>
                        <a:lnSpc>
                          <a:spcPct val="150000"/>
                        </a:lnSpc>
                        <a:spcBef>
                          <a:spcPts val="500"/>
                        </a:spcBef>
                        <a:spcAft>
                          <a:spcPts val="0"/>
                        </a:spcAft>
                      </a:pPr>
                      <a:r>
                        <a:rPr lang="en-US" sz="1100" b="1">
                          <a:effectLst/>
                          <a:latin typeface="Times New Roman"/>
                          <a:ea typeface="Times New Roman"/>
                          <a:cs typeface="Arial"/>
                        </a:rPr>
                        <a:t>Lavatory </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Faucet</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5</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2</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10</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3"/>
                  </a:ext>
                </a:extLst>
              </a:tr>
              <a:tr h="249563">
                <a:tc>
                  <a:txBody>
                    <a:bodyPr/>
                    <a:lstStyle/>
                    <a:p>
                      <a:pPr>
                        <a:lnSpc>
                          <a:spcPct val="150000"/>
                        </a:lnSpc>
                        <a:spcBef>
                          <a:spcPts val="500"/>
                        </a:spcBef>
                        <a:spcAft>
                          <a:spcPts val="0"/>
                        </a:spcAft>
                      </a:pPr>
                      <a:r>
                        <a:rPr lang="en-US" sz="1100" b="1">
                          <a:effectLst/>
                          <a:latin typeface="Times New Roman"/>
                          <a:ea typeface="Times New Roman"/>
                          <a:cs typeface="Arial"/>
                        </a:rPr>
                        <a:t>Kitchen sink</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Faucet</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1</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4"/>
                  </a:ext>
                </a:extLst>
              </a:tr>
              <a:tr h="249563">
                <a:tc gridSpan="5">
                  <a:txBody>
                    <a:bodyPr/>
                    <a:lstStyle/>
                    <a:p>
                      <a:pPr algn="ctr">
                        <a:lnSpc>
                          <a:spcPct val="150000"/>
                        </a:lnSpc>
                        <a:spcBef>
                          <a:spcPts val="500"/>
                        </a:spcBef>
                        <a:spcAft>
                          <a:spcPts val="0"/>
                        </a:spcAft>
                      </a:pPr>
                      <a:r>
                        <a:rPr lang="en-US" sz="1100" b="1">
                          <a:effectLst/>
                          <a:latin typeface="Times New Roman"/>
                          <a:ea typeface="Times New Roman"/>
                          <a:cs typeface="Arial"/>
                        </a:rPr>
                        <a:t>Total Fixture units</a:t>
                      </a:r>
                      <a:endParaRPr lang="en-US" sz="100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50000"/>
                        </a:lnSpc>
                        <a:spcBef>
                          <a:spcPts val="500"/>
                        </a:spcBef>
                        <a:spcAft>
                          <a:spcPts val="0"/>
                        </a:spcAft>
                      </a:pPr>
                      <a:r>
                        <a:rPr lang="en-US" sz="1100" dirty="0">
                          <a:effectLst/>
                          <a:latin typeface="Times New Roman"/>
                          <a:ea typeface="Times New Roman"/>
                          <a:cs typeface="Arial"/>
                        </a:rPr>
                        <a:t>44</a:t>
                      </a:r>
                      <a:endParaRPr lang="en-US" sz="1000" dirty="0">
                        <a:effectLst/>
                        <a:latin typeface="Calibri"/>
                        <a:ea typeface="Times New Roman"/>
                        <a:cs typeface="Arial"/>
                      </a:endParaRPr>
                    </a:p>
                  </a:txBody>
                  <a:tcPr marL="68063" marR="68063"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9" name="Rectangle 8"/>
          <p:cNvSpPr/>
          <p:nvPr/>
        </p:nvSpPr>
        <p:spPr>
          <a:xfrm>
            <a:off x="3150725" y="5410200"/>
            <a:ext cx="2453557" cy="369332"/>
          </a:xfrm>
          <a:prstGeom prst="rect">
            <a:avLst/>
          </a:prstGeom>
        </p:spPr>
        <p:txBody>
          <a:bodyPr wrap="none">
            <a:spAutoFit/>
          </a:bodyPr>
          <a:lstStyle/>
          <a:p>
            <a:r>
              <a:rPr lang="en-US" b="1" dirty="0">
                <a:solidFill>
                  <a:srgbClr val="FFC000"/>
                </a:solidFill>
              </a:rPr>
              <a:t>Fixture units in B1 Floor</a:t>
            </a:r>
          </a:p>
        </p:txBody>
      </p:sp>
    </p:spTree>
    <p:extLst>
      <p:ext uri="{BB962C8B-B14F-4D97-AF65-F5344CB8AC3E}">
        <p14:creationId xmlns:p14="http://schemas.microsoft.com/office/powerpoint/2010/main" val="27266934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37605948"/>
              </p:ext>
            </p:extLst>
          </p:nvPr>
        </p:nvGraphicFramePr>
        <p:xfrm>
          <a:off x="816704" y="854532"/>
          <a:ext cx="7524353" cy="1760220"/>
        </p:xfrm>
        <a:graphic>
          <a:graphicData uri="http://schemas.openxmlformats.org/drawingml/2006/table">
            <a:tbl>
              <a:tblPr firstRow="1" firstCol="1" bandRow="1"/>
              <a:tblGrid>
                <a:gridCol w="1404044">
                  <a:extLst>
                    <a:ext uri="{9D8B030D-6E8A-4147-A177-3AD203B41FA5}">
                      <a16:colId xmlns:a16="http://schemas.microsoft.com/office/drawing/2014/main" val="20000"/>
                    </a:ext>
                  </a:extLst>
                </a:gridCol>
                <a:gridCol w="1140692">
                  <a:extLst>
                    <a:ext uri="{9D8B030D-6E8A-4147-A177-3AD203B41FA5}">
                      <a16:colId xmlns:a16="http://schemas.microsoft.com/office/drawing/2014/main" val="20001"/>
                    </a:ext>
                  </a:extLst>
                </a:gridCol>
                <a:gridCol w="1313752">
                  <a:extLst>
                    <a:ext uri="{9D8B030D-6E8A-4147-A177-3AD203B41FA5}">
                      <a16:colId xmlns:a16="http://schemas.microsoft.com/office/drawing/2014/main" val="20002"/>
                    </a:ext>
                  </a:extLst>
                </a:gridCol>
                <a:gridCol w="1476278">
                  <a:extLst>
                    <a:ext uri="{9D8B030D-6E8A-4147-A177-3AD203B41FA5}">
                      <a16:colId xmlns:a16="http://schemas.microsoft.com/office/drawing/2014/main" val="20003"/>
                    </a:ext>
                  </a:extLst>
                </a:gridCol>
                <a:gridCol w="1262587">
                  <a:extLst>
                    <a:ext uri="{9D8B030D-6E8A-4147-A177-3AD203B41FA5}">
                      <a16:colId xmlns:a16="http://schemas.microsoft.com/office/drawing/2014/main" val="20004"/>
                    </a:ext>
                  </a:extLst>
                </a:gridCol>
                <a:gridCol w="927000">
                  <a:extLst>
                    <a:ext uri="{9D8B030D-6E8A-4147-A177-3AD203B41FA5}">
                      <a16:colId xmlns:a16="http://schemas.microsoft.com/office/drawing/2014/main" val="20005"/>
                    </a:ext>
                  </a:extLst>
                </a:gridCol>
              </a:tblGrid>
              <a:tr h="0">
                <a:tc>
                  <a:txBody>
                    <a:bodyPr/>
                    <a:lstStyle/>
                    <a:p>
                      <a:pPr algn="ctr">
                        <a:lnSpc>
                          <a:spcPct val="150000"/>
                        </a:lnSpc>
                        <a:spcBef>
                          <a:spcPts val="500"/>
                        </a:spcBef>
                        <a:spcAft>
                          <a:spcPts val="0"/>
                        </a:spcAft>
                      </a:pPr>
                      <a:r>
                        <a:rPr lang="en-US" sz="1100" b="1" dirty="0">
                          <a:effectLst/>
                          <a:latin typeface="Times New Roman"/>
                          <a:ea typeface="Times New Roman"/>
                          <a:cs typeface="Arial"/>
                        </a:rPr>
                        <a:t>Type of fixture</a:t>
                      </a:r>
                      <a:endParaRPr lang="en-US" sz="1000" dirty="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Occupancy</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Type of supply</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Fixtures number</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Fixture Units</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b="1">
                          <a:effectLst/>
                          <a:latin typeface="Times New Roman"/>
                          <a:ea typeface="Times New Roman"/>
                          <a:cs typeface="Arial"/>
                        </a:rPr>
                        <a:t>Total</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9050" cap="flat" cmpd="sng" algn="ctr">
                      <a:solidFill>
                        <a:srgbClr val="666666"/>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W.C</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Flush Tank</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6</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5</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30</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9050" cap="flat" cmpd="sng" algn="ctr">
                      <a:solidFill>
                        <a:srgbClr val="666666"/>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Urinal</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2</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6</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Lavatory </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Faucet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6</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2</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12</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Kitchen sink</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Faucet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1</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3</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nSpc>
                          <a:spcPct val="150000"/>
                        </a:lnSpc>
                        <a:spcBef>
                          <a:spcPts val="500"/>
                        </a:spcBef>
                        <a:spcAft>
                          <a:spcPts val="0"/>
                        </a:spcAft>
                      </a:pPr>
                      <a:r>
                        <a:rPr lang="en-US" sz="1100" b="1">
                          <a:effectLst/>
                          <a:latin typeface="Times New Roman"/>
                          <a:ea typeface="Times New Roman"/>
                          <a:cs typeface="Arial"/>
                        </a:rPr>
                        <a:t>Cafeteria Sink</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Public</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Faucet</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1</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4</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a:txBody>
                    <a:bodyPr/>
                    <a:lstStyle/>
                    <a:p>
                      <a:pPr algn="ctr">
                        <a:lnSpc>
                          <a:spcPct val="150000"/>
                        </a:lnSpc>
                        <a:spcBef>
                          <a:spcPts val="500"/>
                        </a:spcBef>
                        <a:spcAft>
                          <a:spcPts val="0"/>
                        </a:spcAft>
                      </a:pPr>
                      <a:r>
                        <a:rPr lang="en-US" sz="1100">
                          <a:effectLst/>
                          <a:latin typeface="Times New Roman"/>
                          <a:ea typeface="Times New Roman"/>
                          <a:cs typeface="Arial"/>
                        </a:rPr>
                        <a:t>4</a:t>
                      </a:r>
                      <a:endParaRPr lang="en-US" sz="100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5"/>
                  </a:ext>
                </a:extLst>
              </a:tr>
              <a:tr h="0">
                <a:tc gridSpan="5">
                  <a:txBody>
                    <a:bodyPr/>
                    <a:lstStyle/>
                    <a:p>
                      <a:pPr algn="ctr">
                        <a:lnSpc>
                          <a:spcPct val="150000"/>
                        </a:lnSpc>
                        <a:spcBef>
                          <a:spcPts val="500"/>
                        </a:spcBef>
                        <a:spcAft>
                          <a:spcPts val="0"/>
                        </a:spcAft>
                      </a:pPr>
                      <a:r>
                        <a:rPr lang="en-US" sz="1100" b="1" dirty="0">
                          <a:effectLst/>
                          <a:latin typeface="Times New Roman"/>
                          <a:ea typeface="Times New Roman"/>
                          <a:cs typeface="Arial"/>
                        </a:rPr>
                        <a:t>Total Fixture units</a:t>
                      </a:r>
                      <a:endParaRPr lang="en-US" sz="1000" dirty="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50000"/>
                        </a:lnSpc>
                        <a:spcBef>
                          <a:spcPts val="500"/>
                        </a:spcBef>
                        <a:spcAft>
                          <a:spcPts val="0"/>
                        </a:spcAft>
                      </a:pPr>
                      <a:r>
                        <a:rPr lang="en-US" sz="1100" dirty="0">
                          <a:effectLst/>
                          <a:latin typeface="Times New Roman"/>
                          <a:ea typeface="Times New Roman"/>
                          <a:cs typeface="Arial"/>
                        </a:rPr>
                        <a:t>55</a:t>
                      </a:r>
                      <a:endParaRPr lang="en-US" sz="1000" dirty="0">
                        <a:effectLst/>
                        <a:latin typeface="Calibri"/>
                        <a:ea typeface="Times New Roman"/>
                        <a:cs typeface="Arial"/>
                      </a:endParaRPr>
                    </a:p>
                  </a:txBody>
                  <a:tcPr marL="68580" marR="68580" marT="0" marB="0">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Slide Number Placeholder 3"/>
          <p:cNvSpPr>
            <a:spLocks noGrp="1"/>
          </p:cNvSpPr>
          <p:nvPr>
            <p:ph type="sldNum" sz="quarter" idx="11"/>
          </p:nvPr>
        </p:nvSpPr>
        <p:spPr/>
        <p:txBody>
          <a:bodyPr/>
          <a:lstStyle/>
          <a:p>
            <a:fld id="{7F685A77-C0CC-41DD-977A-A9FFA2732B1D}" type="slidenum">
              <a:rPr lang="en-US" smtClean="0"/>
              <a:t>64</a:t>
            </a:fld>
            <a:endParaRPr lang="en-US"/>
          </a:p>
        </p:txBody>
      </p:sp>
      <p:sp>
        <p:nvSpPr>
          <p:cNvPr id="6" name="Rectangle 5"/>
          <p:cNvSpPr/>
          <p:nvPr/>
        </p:nvSpPr>
        <p:spPr>
          <a:xfrm>
            <a:off x="3211138" y="2662577"/>
            <a:ext cx="2526076" cy="369332"/>
          </a:xfrm>
          <a:prstGeom prst="rect">
            <a:avLst/>
          </a:prstGeom>
        </p:spPr>
        <p:txBody>
          <a:bodyPr wrap="none">
            <a:spAutoFit/>
          </a:bodyPr>
          <a:lstStyle/>
          <a:p>
            <a:r>
              <a:rPr lang="en-US" b="1" dirty="0">
                <a:solidFill>
                  <a:srgbClr val="FFC000"/>
                </a:solidFill>
              </a:rPr>
              <a:t>Fixture units in 3rd Floor</a:t>
            </a:r>
          </a:p>
        </p:txBody>
      </p:sp>
      <p:sp>
        <p:nvSpPr>
          <p:cNvPr id="7" name="Rectangle 6"/>
          <p:cNvSpPr/>
          <p:nvPr/>
        </p:nvSpPr>
        <p:spPr>
          <a:xfrm>
            <a:off x="881418" y="3733800"/>
            <a:ext cx="7086600" cy="1477328"/>
          </a:xfrm>
          <a:prstGeom prst="rect">
            <a:avLst/>
          </a:prstGeom>
        </p:spPr>
        <p:txBody>
          <a:bodyPr wrap="square">
            <a:spAutoFit/>
          </a:bodyPr>
          <a:lstStyle/>
          <a:p>
            <a:pPr lvl="0"/>
            <a:r>
              <a:rPr lang="en-US" dirty="0">
                <a:solidFill>
                  <a:srgbClr val="002060"/>
                </a:solidFill>
              </a:rPr>
              <a:t>* Total Fixture Units for Basement Floor = 44 F.U.</a:t>
            </a:r>
          </a:p>
          <a:p>
            <a:pPr lvl="0"/>
            <a:r>
              <a:rPr lang="en-US" dirty="0">
                <a:solidFill>
                  <a:srgbClr val="002060"/>
                </a:solidFill>
              </a:rPr>
              <a:t>* Total Fixture Units for Ground Floor = 44 F.U.</a:t>
            </a:r>
          </a:p>
          <a:p>
            <a:pPr lvl="0"/>
            <a:r>
              <a:rPr lang="en-US" dirty="0">
                <a:solidFill>
                  <a:srgbClr val="002060"/>
                </a:solidFill>
              </a:rPr>
              <a:t>* Total Fixture Units for First Floor = 44 F.U.</a:t>
            </a:r>
          </a:p>
          <a:p>
            <a:pPr lvl="0"/>
            <a:r>
              <a:rPr lang="en-US" dirty="0">
                <a:solidFill>
                  <a:srgbClr val="002060"/>
                </a:solidFill>
              </a:rPr>
              <a:t>* Total Fixture Units for Second Floor = 44 F.U.</a:t>
            </a:r>
          </a:p>
          <a:p>
            <a:pPr lvl="0"/>
            <a:r>
              <a:rPr lang="en-US" dirty="0">
                <a:solidFill>
                  <a:srgbClr val="002060"/>
                </a:solidFill>
              </a:rPr>
              <a:t>* Total Fixture Units for Third Floor = 55 F.U.</a:t>
            </a:r>
          </a:p>
        </p:txBody>
      </p:sp>
    </p:spTree>
    <p:extLst>
      <p:ext uri="{BB962C8B-B14F-4D97-AF65-F5344CB8AC3E}">
        <p14:creationId xmlns:p14="http://schemas.microsoft.com/office/powerpoint/2010/main" val="2341915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00800"/>
          </a:xfrm>
        </p:spPr>
        <p:txBody>
          <a:bodyPr/>
          <a:lstStyle/>
          <a:p>
            <a:endParaRPr lang="en-US" b="1" dirty="0"/>
          </a:p>
          <a:p>
            <a:r>
              <a:rPr lang="en-US" b="1" dirty="0">
                <a:solidFill>
                  <a:srgbClr val="002060"/>
                </a:solidFill>
              </a:rPr>
              <a:t>Diameters for pipes:</a:t>
            </a:r>
            <a:endParaRPr lang="en-US" dirty="0">
              <a:solidFill>
                <a:srgbClr val="002060"/>
              </a:solidFill>
            </a:endParaRPr>
          </a:p>
          <a:p>
            <a:r>
              <a:rPr lang="en-US" sz="1800" dirty="0"/>
              <a:t>First step is finding water flow rates with </a:t>
            </a:r>
            <a:r>
              <a:rPr lang="en-US" sz="1800" dirty="0" err="1"/>
              <a:t>gpm</a:t>
            </a:r>
            <a:r>
              <a:rPr lang="en-US" sz="1800" dirty="0"/>
              <a:t> unit, Figure 1 is used to determine the water flow rates and Figure 2 used to find diameters of vertical, horizontal and branches for floors.</a:t>
            </a:r>
          </a:p>
          <a:p>
            <a:endParaRPr lang="en-US" sz="1800" dirty="0"/>
          </a:p>
        </p:txBody>
      </p:sp>
      <p:sp>
        <p:nvSpPr>
          <p:cNvPr id="4" name="Slide Number Placeholder 3"/>
          <p:cNvSpPr>
            <a:spLocks noGrp="1"/>
          </p:cNvSpPr>
          <p:nvPr>
            <p:ph type="sldNum" sz="quarter" idx="11"/>
          </p:nvPr>
        </p:nvSpPr>
        <p:spPr/>
        <p:txBody>
          <a:bodyPr/>
          <a:lstStyle/>
          <a:p>
            <a:fld id="{7F685A77-C0CC-41DD-977A-A9FFA2732B1D}" type="slidenum">
              <a:rPr lang="en-US" smtClean="0"/>
              <a:t>65</a:t>
            </a:fld>
            <a:endParaRPr lang="en-US"/>
          </a:p>
        </p:txBody>
      </p:sp>
      <p:pic>
        <p:nvPicPr>
          <p:cNvPr id="5" name="Picture 4"/>
          <p:cNvPicPr/>
          <p:nvPr/>
        </p:nvPicPr>
        <p:blipFill>
          <a:blip r:embed="rId2">
            <a:lum contrast="40000"/>
            <a:extLst>
              <a:ext uri="{28A0092B-C50C-407E-A947-70E740481C1C}">
                <a14:useLocalDpi xmlns:a14="http://schemas.microsoft.com/office/drawing/2010/main" val="0"/>
              </a:ext>
            </a:extLst>
          </a:blip>
          <a:srcRect/>
          <a:stretch>
            <a:fillRect/>
          </a:stretch>
        </p:blipFill>
        <p:spPr bwMode="auto">
          <a:xfrm>
            <a:off x="4736910" y="2383810"/>
            <a:ext cx="3882390" cy="3048001"/>
          </a:xfrm>
          <a:prstGeom prst="rect">
            <a:avLst/>
          </a:prstGeom>
          <a:noFill/>
          <a:ln>
            <a:noFill/>
          </a:ln>
        </p:spPr>
      </p:pic>
      <p:pic>
        <p:nvPicPr>
          <p:cNvPr id="6" name="Picture 5"/>
          <p:cNvPicPr/>
          <p:nvPr/>
        </p:nvPicPr>
        <p:blipFill>
          <a:blip r:embed="rId3">
            <a:lum contrast="40000"/>
            <a:extLst>
              <a:ext uri="{28A0092B-C50C-407E-A947-70E740481C1C}">
                <a14:useLocalDpi xmlns:a14="http://schemas.microsoft.com/office/drawing/2010/main" val="0"/>
              </a:ext>
            </a:extLst>
          </a:blip>
          <a:srcRect/>
          <a:stretch>
            <a:fillRect/>
          </a:stretch>
        </p:blipFill>
        <p:spPr bwMode="auto">
          <a:xfrm>
            <a:off x="720982" y="2460011"/>
            <a:ext cx="3895725" cy="2971800"/>
          </a:xfrm>
          <a:prstGeom prst="rect">
            <a:avLst/>
          </a:prstGeom>
          <a:noFill/>
          <a:ln>
            <a:noFill/>
          </a:ln>
        </p:spPr>
      </p:pic>
      <p:sp>
        <p:nvSpPr>
          <p:cNvPr id="7" name="Rectangle 6"/>
          <p:cNvSpPr/>
          <p:nvPr/>
        </p:nvSpPr>
        <p:spPr>
          <a:xfrm>
            <a:off x="4876800" y="5531601"/>
            <a:ext cx="4232916" cy="369332"/>
          </a:xfrm>
          <a:prstGeom prst="rect">
            <a:avLst/>
          </a:prstGeom>
        </p:spPr>
        <p:txBody>
          <a:bodyPr wrap="square">
            <a:spAutoFit/>
          </a:bodyPr>
          <a:lstStyle/>
          <a:p>
            <a:r>
              <a:rPr lang="en-US" dirty="0"/>
              <a:t>     </a:t>
            </a:r>
            <a:r>
              <a:rPr lang="en-US" b="1" dirty="0">
                <a:solidFill>
                  <a:srgbClr val="FFC000"/>
                </a:solidFill>
              </a:rPr>
              <a:t>Figure 1: Water flow rates (</a:t>
            </a:r>
            <a:r>
              <a:rPr lang="en-US" b="1" dirty="0" err="1">
                <a:solidFill>
                  <a:srgbClr val="FFC000"/>
                </a:solidFill>
              </a:rPr>
              <a:t>gpm</a:t>
            </a:r>
            <a:r>
              <a:rPr lang="en-US" b="1" dirty="0">
                <a:solidFill>
                  <a:srgbClr val="FFC000"/>
                </a:solidFill>
              </a:rPr>
              <a:t>)</a:t>
            </a:r>
          </a:p>
        </p:txBody>
      </p:sp>
      <p:sp>
        <p:nvSpPr>
          <p:cNvPr id="8" name="Rectangle 7"/>
          <p:cNvSpPr/>
          <p:nvPr/>
        </p:nvSpPr>
        <p:spPr>
          <a:xfrm>
            <a:off x="720982" y="5517110"/>
            <a:ext cx="4141262" cy="369332"/>
          </a:xfrm>
          <a:prstGeom prst="rect">
            <a:avLst/>
          </a:prstGeom>
        </p:spPr>
        <p:txBody>
          <a:bodyPr wrap="none">
            <a:spAutoFit/>
          </a:bodyPr>
          <a:lstStyle/>
          <a:p>
            <a:r>
              <a:rPr lang="en-US" b="1" dirty="0">
                <a:solidFill>
                  <a:srgbClr val="FFC000"/>
                </a:solidFill>
              </a:rPr>
              <a:t>Figure 2: Diameters of water supply pipes</a:t>
            </a:r>
          </a:p>
        </p:txBody>
      </p:sp>
    </p:spTree>
    <p:extLst>
      <p:ext uri="{BB962C8B-B14F-4D97-AF65-F5344CB8AC3E}">
        <p14:creationId xmlns:p14="http://schemas.microsoft.com/office/powerpoint/2010/main" val="22256093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
            <a:ext cx="8153400" cy="6629400"/>
          </a:xfrm>
        </p:spPr>
        <p:txBody>
          <a:bodyPr>
            <a:normAutofit/>
          </a:bodyPr>
          <a:lstStyle/>
          <a:p>
            <a:endParaRPr lang="en-US" b="1" dirty="0"/>
          </a:p>
          <a:p>
            <a:pPr lvl="0"/>
            <a:endParaRPr lang="en-US" dirty="0"/>
          </a:p>
          <a:p>
            <a:pPr lvl="0"/>
            <a:r>
              <a:rPr lang="en-US" sz="1800" dirty="0">
                <a:solidFill>
                  <a:srgbClr val="002060"/>
                </a:solidFill>
              </a:rPr>
              <a:t>Total Available losses = available pressure – critical pressure = 23.15 – 5 = 18.15 Psi</a:t>
            </a:r>
          </a:p>
          <a:p>
            <a:pPr lvl="0"/>
            <a:r>
              <a:rPr lang="en-US" sz="1800" dirty="0">
                <a:solidFill>
                  <a:srgbClr val="002060"/>
                </a:solidFill>
              </a:rPr>
              <a:t>Main Vertical feeder = 2</a:t>
            </a:r>
            <a:r>
              <a:rPr lang="ar-SA" sz="1800" dirty="0">
                <a:solidFill>
                  <a:srgbClr val="002060"/>
                </a:solidFill>
              </a:rPr>
              <a:t>"</a:t>
            </a:r>
            <a:r>
              <a:rPr lang="en-US" sz="1800" dirty="0">
                <a:solidFill>
                  <a:srgbClr val="002060"/>
                </a:solidFill>
              </a:rPr>
              <a:t> with 3.8 Psi loss.</a:t>
            </a:r>
          </a:p>
          <a:p>
            <a:pPr lvl="0"/>
            <a:r>
              <a:rPr lang="en-US" sz="1800" dirty="0">
                <a:solidFill>
                  <a:srgbClr val="002060"/>
                </a:solidFill>
              </a:rPr>
              <a:t>Horizontal feeder = 1</a:t>
            </a:r>
            <a:r>
              <a:rPr lang="ar-SA" sz="1800" dirty="0">
                <a:solidFill>
                  <a:srgbClr val="002060"/>
                </a:solidFill>
              </a:rPr>
              <a:t>"</a:t>
            </a:r>
            <a:r>
              <a:rPr lang="en-US" sz="1800" dirty="0">
                <a:solidFill>
                  <a:srgbClr val="002060"/>
                </a:solidFill>
              </a:rPr>
              <a:t> with 1.7 Psi loss.</a:t>
            </a:r>
          </a:p>
          <a:p>
            <a:pPr lvl="0"/>
            <a:r>
              <a:rPr lang="en-US" sz="1800" dirty="0">
                <a:solidFill>
                  <a:srgbClr val="002060"/>
                </a:solidFill>
              </a:rPr>
              <a:t>Branch feeder = 3/4</a:t>
            </a:r>
            <a:r>
              <a:rPr lang="ar-SA" sz="1800" dirty="0">
                <a:solidFill>
                  <a:srgbClr val="002060"/>
                </a:solidFill>
              </a:rPr>
              <a:t>"</a:t>
            </a:r>
            <a:r>
              <a:rPr lang="en-US" sz="1800" dirty="0">
                <a:solidFill>
                  <a:srgbClr val="002060"/>
                </a:solidFill>
              </a:rPr>
              <a:t> with 1.2 Psi loss.</a:t>
            </a:r>
          </a:p>
          <a:p>
            <a:pPr lvl="0"/>
            <a:r>
              <a:rPr lang="en-US" sz="1800" dirty="0">
                <a:solidFill>
                  <a:srgbClr val="002060"/>
                </a:solidFill>
              </a:rPr>
              <a:t>Total Losses = 3.8 + 1.7 + 1.2 = 6.7 Psi &lt; 18.15 Psi (Ok).</a:t>
            </a:r>
          </a:p>
          <a:p>
            <a:endParaRPr lang="en-US" sz="1800" b="1" dirty="0">
              <a:solidFill>
                <a:srgbClr val="002060"/>
              </a:solidFill>
            </a:endParaRPr>
          </a:p>
          <a:p>
            <a:r>
              <a:rPr lang="en-US" sz="1800" b="1" dirty="0">
                <a:solidFill>
                  <a:srgbClr val="002060"/>
                </a:solidFill>
              </a:rPr>
              <a:t>Diameters for pipes in all floors: -</a:t>
            </a:r>
            <a:endParaRPr lang="en-US" sz="1800" dirty="0">
              <a:solidFill>
                <a:srgbClr val="002060"/>
              </a:solidFill>
            </a:endParaRPr>
          </a:p>
          <a:p>
            <a:pPr lvl="0"/>
            <a:r>
              <a:rPr lang="en-US" sz="1800" dirty="0">
                <a:solidFill>
                  <a:srgbClr val="002060"/>
                </a:solidFill>
              </a:rPr>
              <a:t>Main Vertical feeder = 2</a:t>
            </a:r>
            <a:r>
              <a:rPr lang="ar-SA" sz="1800" dirty="0">
                <a:solidFill>
                  <a:srgbClr val="002060"/>
                </a:solidFill>
              </a:rPr>
              <a:t>"</a:t>
            </a:r>
            <a:r>
              <a:rPr lang="en-US" sz="1800" dirty="0">
                <a:solidFill>
                  <a:srgbClr val="002060"/>
                </a:solidFill>
              </a:rPr>
              <a:t>.</a:t>
            </a:r>
          </a:p>
          <a:p>
            <a:pPr lvl="0"/>
            <a:r>
              <a:rPr lang="en-US" sz="1800" dirty="0">
                <a:solidFill>
                  <a:srgbClr val="002060"/>
                </a:solidFill>
              </a:rPr>
              <a:t>Horizontal feeder = 1</a:t>
            </a:r>
            <a:r>
              <a:rPr lang="ar-SA" sz="1800" dirty="0">
                <a:solidFill>
                  <a:srgbClr val="002060"/>
                </a:solidFill>
              </a:rPr>
              <a:t>"</a:t>
            </a:r>
            <a:r>
              <a:rPr lang="en-US" sz="1800" dirty="0">
                <a:solidFill>
                  <a:srgbClr val="002060"/>
                </a:solidFill>
              </a:rPr>
              <a:t>.</a:t>
            </a:r>
          </a:p>
          <a:p>
            <a:pPr lvl="0"/>
            <a:r>
              <a:rPr lang="en-US" sz="1800" dirty="0">
                <a:solidFill>
                  <a:srgbClr val="002060"/>
                </a:solidFill>
              </a:rPr>
              <a:t>Branch feeder = 3/4</a:t>
            </a:r>
            <a:r>
              <a:rPr lang="ar-SA" sz="1800" dirty="0">
                <a:solidFill>
                  <a:srgbClr val="002060"/>
                </a:solidFill>
              </a:rPr>
              <a:t>"</a:t>
            </a:r>
            <a:r>
              <a:rPr lang="en-US" sz="1800" dirty="0">
                <a:solidFill>
                  <a:srgbClr val="002060"/>
                </a:solidFill>
              </a:rPr>
              <a:t>.</a:t>
            </a:r>
          </a:p>
          <a:p>
            <a:endParaRPr lang="en-US" sz="1800" dirty="0">
              <a:solidFill>
                <a:srgbClr val="002060"/>
              </a:solidFill>
            </a:endParaRPr>
          </a:p>
        </p:txBody>
      </p:sp>
      <p:sp>
        <p:nvSpPr>
          <p:cNvPr id="4" name="Slide Number Placeholder 3"/>
          <p:cNvSpPr>
            <a:spLocks noGrp="1"/>
          </p:cNvSpPr>
          <p:nvPr>
            <p:ph type="sldNum" sz="quarter" idx="11"/>
          </p:nvPr>
        </p:nvSpPr>
        <p:spPr/>
        <p:txBody>
          <a:bodyPr/>
          <a:lstStyle/>
          <a:p>
            <a:fld id="{7F685A77-C0CC-41DD-977A-A9FFA2732B1D}" type="slidenum">
              <a:rPr lang="en-US" smtClean="0"/>
              <a:t>66</a:t>
            </a:fld>
            <a:endParaRPr lang="en-US"/>
          </a:p>
        </p:txBody>
      </p:sp>
    </p:spTree>
    <p:extLst>
      <p:ext uri="{BB962C8B-B14F-4D97-AF65-F5344CB8AC3E}">
        <p14:creationId xmlns:p14="http://schemas.microsoft.com/office/powerpoint/2010/main" val="12875768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382000" cy="6477000"/>
          </a:xfrm>
        </p:spPr>
        <p:txBody>
          <a:bodyPr/>
          <a:lstStyle/>
          <a:p>
            <a:endParaRPr lang="en-US" b="1" dirty="0"/>
          </a:p>
          <a:p>
            <a:r>
              <a:rPr lang="en-US" b="1" dirty="0"/>
              <a:t>Drainage system</a:t>
            </a:r>
            <a:endParaRPr lang="en-US" dirty="0"/>
          </a:p>
          <a:p>
            <a:r>
              <a:rPr lang="en-US" sz="1800" dirty="0"/>
              <a:t>Design and determine appropriate diameter for pipes of drainage system depend on water flow for these stacks and sewers. Manholes that used to collect water from water closets and urinals called black manholes, and from showers, lavatories, sinks, water traps and drains called gray manholes.</a:t>
            </a:r>
          </a:p>
          <a:p>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mtClean="0"/>
              <a:t>67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479483494"/>
              </p:ext>
            </p:extLst>
          </p:nvPr>
        </p:nvGraphicFramePr>
        <p:xfrm>
          <a:off x="1624140" y="2994406"/>
          <a:ext cx="5612130" cy="2263394"/>
        </p:xfrm>
        <a:graphic>
          <a:graphicData uri="http://schemas.openxmlformats.org/drawingml/2006/table">
            <a:tbl>
              <a:tblPr firstRow="1" firstCol="1" bandRow="1"/>
              <a:tblGrid>
                <a:gridCol w="1611630">
                  <a:extLst>
                    <a:ext uri="{9D8B030D-6E8A-4147-A177-3AD203B41FA5}">
                      <a16:colId xmlns:a16="http://schemas.microsoft.com/office/drawing/2014/main" val="20000"/>
                    </a:ext>
                  </a:extLst>
                </a:gridCol>
                <a:gridCol w="1428750">
                  <a:extLst>
                    <a:ext uri="{9D8B030D-6E8A-4147-A177-3AD203B41FA5}">
                      <a16:colId xmlns:a16="http://schemas.microsoft.com/office/drawing/2014/main" val="20001"/>
                    </a:ext>
                  </a:extLst>
                </a:gridCol>
                <a:gridCol w="1543050">
                  <a:extLst>
                    <a:ext uri="{9D8B030D-6E8A-4147-A177-3AD203B41FA5}">
                      <a16:colId xmlns:a16="http://schemas.microsoft.com/office/drawing/2014/main" val="20002"/>
                    </a:ext>
                  </a:extLst>
                </a:gridCol>
                <a:gridCol w="1028700">
                  <a:extLst>
                    <a:ext uri="{9D8B030D-6E8A-4147-A177-3AD203B41FA5}">
                      <a16:colId xmlns:a16="http://schemas.microsoft.com/office/drawing/2014/main" val="20003"/>
                    </a:ext>
                  </a:extLst>
                </a:gridCol>
              </a:tblGrid>
              <a:tr h="267970">
                <a:tc>
                  <a:txBody>
                    <a:bodyPr/>
                    <a:lstStyle/>
                    <a:p>
                      <a:pPr algn="ctr">
                        <a:lnSpc>
                          <a:spcPct val="115000"/>
                        </a:lnSpc>
                        <a:spcBef>
                          <a:spcPts val="500"/>
                        </a:spcBef>
                        <a:spcAft>
                          <a:spcPts val="0"/>
                        </a:spcAft>
                      </a:pPr>
                      <a:r>
                        <a:rPr lang="en-US" sz="1200" dirty="0">
                          <a:solidFill>
                            <a:srgbClr val="000000"/>
                          </a:solidFill>
                          <a:effectLst/>
                          <a:latin typeface="Times New Roman"/>
                          <a:ea typeface="Calibri"/>
                          <a:cs typeface="Arial"/>
                        </a:rPr>
                        <a:t> </a:t>
                      </a:r>
                      <a:endParaRPr lang="en-US" sz="1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Diameter (Inch)</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Direction of pipe</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Slope</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9400">
                <a:tc>
                  <a:txBody>
                    <a:bodyPr/>
                    <a:lstStyle/>
                    <a:p>
                      <a:pPr>
                        <a:lnSpc>
                          <a:spcPct val="115000"/>
                        </a:lnSpc>
                        <a:spcBef>
                          <a:spcPts val="500"/>
                        </a:spcBef>
                        <a:spcAft>
                          <a:spcPts val="0"/>
                        </a:spcAft>
                      </a:pPr>
                      <a:r>
                        <a:rPr lang="en-US" sz="1200">
                          <a:solidFill>
                            <a:srgbClr val="000000"/>
                          </a:solidFill>
                          <a:effectLst/>
                          <a:latin typeface="Times New Roman"/>
                          <a:ea typeface="Calibri"/>
                          <a:cs typeface="Arial"/>
                        </a:rPr>
                        <a:t>Lavatories</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2"</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Horizontal</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2%</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9400">
                <a:tc>
                  <a:txBody>
                    <a:bodyPr/>
                    <a:lstStyle/>
                    <a:p>
                      <a:pPr>
                        <a:lnSpc>
                          <a:spcPct val="115000"/>
                        </a:lnSpc>
                        <a:spcBef>
                          <a:spcPts val="500"/>
                        </a:spcBef>
                        <a:spcAft>
                          <a:spcPts val="0"/>
                        </a:spcAft>
                      </a:pPr>
                      <a:r>
                        <a:rPr lang="en-US" sz="1200">
                          <a:solidFill>
                            <a:srgbClr val="000000"/>
                          </a:solidFill>
                          <a:effectLst/>
                          <a:latin typeface="Times New Roman"/>
                          <a:ea typeface="Calibri"/>
                          <a:cs typeface="Arial"/>
                        </a:rPr>
                        <a:t>Kitchen sink</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2"</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Horizontal</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2%</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9400">
                <a:tc>
                  <a:txBody>
                    <a:bodyPr/>
                    <a:lstStyle/>
                    <a:p>
                      <a:pPr>
                        <a:lnSpc>
                          <a:spcPct val="115000"/>
                        </a:lnSpc>
                        <a:spcBef>
                          <a:spcPts val="500"/>
                        </a:spcBef>
                        <a:spcAft>
                          <a:spcPts val="0"/>
                        </a:spcAft>
                      </a:pPr>
                      <a:r>
                        <a:rPr lang="en-US" sz="1200">
                          <a:solidFill>
                            <a:srgbClr val="000000"/>
                          </a:solidFill>
                          <a:effectLst/>
                          <a:latin typeface="Times New Roman"/>
                          <a:ea typeface="Calibri"/>
                          <a:cs typeface="Arial"/>
                        </a:rPr>
                        <a:t>Water closet (W.C)</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4"</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Horizontal</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1%</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3700">
                <a:tc>
                  <a:txBody>
                    <a:bodyPr/>
                    <a:lstStyle/>
                    <a:p>
                      <a:pPr>
                        <a:lnSpc>
                          <a:spcPct val="115000"/>
                        </a:lnSpc>
                        <a:spcBef>
                          <a:spcPts val="500"/>
                        </a:spcBef>
                        <a:spcAft>
                          <a:spcPts val="0"/>
                        </a:spcAft>
                      </a:pPr>
                      <a:r>
                        <a:rPr lang="en-US" sz="1200" dirty="0">
                          <a:solidFill>
                            <a:srgbClr val="000000"/>
                          </a:solidFill>
                          <a:effectLst/>
                          <a:latin typeface="Times New Roman"/>
                          <a:ea typeface="Calibri"/>
                          <a:cs typeface="Arial"/>
                        </a:rPr>
                        <a:t>Pipe for floor Traps connects to stacks</a:t>
                      </a:r>
                      <a:endParaRPr lang="en-US" sz="1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4"</a:t>
                      </a:r>
                      <a:endParaRPr lang="en-US" sz="1000">
                        <a:effectLst/>
                        <a:latin typeface="Calibri"/>
                        <a:ea typeface="Times New Roman"/>
                        <a:cs typeface="Arial"/>
                      </a:endParaRPr>
                    </a:p>
                    <a:p>
                      <a:pPr>
                        <a:lnSpc>
                          <a:spcPct val="115000"/>
                        </a:lnSpc>
                        <a:spcBef>
                          <a:spcPts val="500"/>
                        </a:spcBef>
                        <a:spcAft>
                          <a:spcPts val="0"/>
                        </a:spcAft>
                      </a:pPr>
                      <a:r>
                        <a:rPr lang="en-US" sz="1200">
                          <a:solidFill>
                            <a:srgbClr val="000000"/>
                          </a:solidFill>
                          <a:effectLst/>
                          <a:latin typeface="Times New Roman"/>
                          <a:ea typeface="Calibri"/>
                          <a:cs typeface="Arial"/>
                        </a:rPr>
                        <a:t> </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Horizontal</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1%</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9400">
                <a:tc>
                  <a:txBody>
                    <a:bodyPr/>
                    <a:lstStyle/>
                    <a:p>
                      <a:pPr>
                        <a:lnSpc>
                          <a:spcPct val="115000"/>
                        </a:lnSpc>
                        <a:spcBef>
                          <a:spcPts val="500"/>
                        </a:spcBef>
                        <a:spcAft>
                          <a:spcPts val="0"/>
                        </a:spcAft>
                      </a:pPr>
                      <a:r>
                        <a:rPr lang="en-US" sz="1200">
                          <a:solidFill>
                            <a:srgbClr val="000000"/>
                          </a:solidFill>
                          <a:effectLst/>
                          <a:latin typeface="Times New Roman"/>
                          <a:ea typeface="Calibri"/>
                          <a:cs typeface="Arial"/>
                        </a:rPr>
                        <a:t>Pipe of Vent</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2"</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Vertical</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0%</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3700">
                <a:tc>
                  <a:txBody>
                    <a:bodyPr/>
                    <a:lstStyle/>
                    <a:p>
                      <a:pPr>
                        <a:lnSpc>
                          <a:spcPct val="115000"/>
                        </a:lnSpc>
                        <a:spcBef>
                          <a:spcPts val="500"/>
                        </a:spcBef>
                        <a:spcAft>
                          <a:spcPts val="0"/>
                        </a:spcAft>
                      </a:pPr>
                      <a:r>
                        <a:rPr lang="en-US" sz="1200">
                          <a:solidFill>
                            <a:srgbClr val="000000"/>
                          </a:solidFill>
                          <a:effectLst/>
                          <a:latin typeface="Times New Roman"/>
                          <a:ea typeface="Calibri"/>
                          <a:cs typeface="Arial"/>
                        </a:rPr>
                        <a:t>Pipe between manholes</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6''</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a:solidFill>
                            <a:srgbClr val="000000"/>
                          </a:solidFill>
                          <a:effectLst/>
                          <a:latin typeface="Times New Roman"/>
                          <a:ea typeface="Calibri"/>
                          <a:cs typeface="Arial"/>
                        </a:rPr>
                        <a:t>Horizontal</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200" dirty="0">
                          <a:solidFill>
                            <a:srgbClr val="000000"/>
                          </a:solidFill>
                          <a:effectLst/>
                          <a:latin typeface="Times New Roman"/>
                          <a:ea typeface="Calibri"/>
                          <a:cs typeface="Arial"/>
                        </a:rPr>
                        <a:t>1%</a:t>
                      </a:r>
                      <a:endParaRPr lang="en-US" sz="1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7" name="Rectangle 6"/>
          <p:cNvSpPr/>
          <p:nvPr/>
        </p:nvSpPr>
        <p:spPr>
          <a:xfrm>
            <a:off x="3052549" y="5377639"/>
            <a:ext cx="2764411" cy="369332"/>
          </a:xfrm>
          <a:prstGeom prst="rect">
            <a:avLst/>
          </a:prstGeom>
        </p:spPr>
        <p:txBody>
          <a:bodyPr wrap="none">
            <a:spAutoFit/>
          </a:bodyPr>
          <a:lstStyle/>
          <a:p>
            <a:r>
              <a:rPr lang="en-US" b="1" dirty="0">
                <a:solidFill>
                  <a:srgbClr val="FFC000"/>
                </a:solidFill>
              </a:rPr>
              <a:t>Drainage system diameters</a:t>
            </a:r>
          </a:p>
        </p:txBody>
      </p:sp>
    </p:spTree>
    <p:extLst>
      <p:ext uri="{BB962C8B-B14F-4D97-AF65-F5344CB8AC3E}">
        <p14:creationId xmlns:p14="http://schemas.microsoft.com/office/powerpoint/2010/main" val="41498435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105400"/>
          </a:xfrm>
        </p:spPr>
        <p:txBody>
          <a:bodyPr/>
          <a:lstStyle/>
          <a:p>
            <a:pPr lvl="0"/>
            <a:r>
              <a:rPr lang="en-US" sz="2000" dirty="0">
                <a:solidFill>
                  <a:srgbClr val="002060"/>
                </a:solidFill>
              </a:rPr>
              <a:t>DFUs in large stack = (</a:t>
            </a:r>
            <a:r>
              <a:rPr lang="en-US" sz="2000" dirty="0" err="1">
                <a:solidFill>
                  <a:srgbClr val="002060"/>
                </a:solidFill>
              </a:rPr>
              <a:t>dfu</a:t>
            </a:r>
            <a:r>
              <a:rPr lang="en-US" sz="2000" dirty="0">
                <a:solidFill>
                  <a:srgbClr val="002060"/>
                </a:solidFill>
              </a:rPr>
              <a:t> of Urinal * 2 + </a:t>
            </a:r>
            <a:r>
              <a:rPr lang="en-US" sz="2000" dirty="0" err="1">
                <a:solidFill>
                  <a:srgbClr val="002060"/>
                </a:solidFill>
              </a:rPr>
              <a:t>dfu</a:t>
            </a:r>
            <a:r>
              <a:rPr lang="en-US" sz="2000" dirty="0">
                <a:solidFill>
                  <a:srgbClr val="002060"/>
                </a:solidFill>
              </a:rPr>
              <a:t> of W.C *  2) * number of floors</a:t>
            </a:r>
          </a:p>
          <a:p>
            <a:r>
              <a:rPr lang="en-US" sz="2000" dirty="0">
                <a:solidFill>
                  <a:srgbClr val="002060"/>
                </a:solidFill>
              </a:rPr>
              <a:t>= ( 4 * 2 + 4 * 2 ) * 5 = 80 </a:t>
            </a:r>
            <a:r>
              <a:rPr lang="en-US" sz="2000" dirty="0" err="1">
                <a:solidFill>
                  <a:srgbClr val="002060"/>
                </a:solidFill>
              </a:rPr>
              <a:t>dfu</a:t>
            </a:r>
            <a:r>
              <a:rPr lang="en-US" sz="2000" dirty="0">
                <a:solidFill>
                  <a:srgbClr val="002060"/>
                </a:solidFill>
              </a:rPr>
              <a:t>.</a:t>
            </a:r>
          </a:p>
          <a:p>
            <a:pPr lvl="0"/>
            <a:r>
              <a:rPr lang="en-US" sz="2000" dirty="0">
                <a:solidFill>
                  <a:srgbClr val="002060"/>
                </a:solidFill>
              </a:rPr>
              <a:t>Maximum number of  DFUs for stacks in building = 80.</a:t>
            </a:r>
          </a:p>
          <a:p>
            <a:pPr lvl="0"/>
            <a:r>
              <a:rPr lang="en-US" sz="2000" dirty="0">
                <a:solidFill>
                  <a:srgbClr val="002060"/>
                </a:solidFill>
              </a:rPr>
              <a:t> Three branch intervals. </a:t>
            </a:r>
          </a:p>
          <a:p>
            <a:pPr lvl="0"/>
            <a:r>
              <a:rPr lang="en-US" sz="2000" dirty="0">
                <a:solidFill>
                  <a:srgbClr val="002060"/>
                </a:solidFill>
              </a:rPr>
              <a:t>Stacks diameter = 4</a:t>
            </a:r>
            <a:r>
              <a:rPr lang="ar-SA" sz="2000" dirty="0">
                <a:solidFill>
                  <a:srgbClr val="002060"/>
                </a:solidFill>
              </a:rPr>
              <a:t>"</a:t>
            </a:r>
            <a:r>
              <a:rPr lang="en-US" sz="2000" dirty="0">
                <a:solidFill>
                  <a:srgbClr val="002060"/>
                </a:solidFill>
              </a:rPr>
              <a:t>.</a:t>
            </a:r>
          </a:p>
          <a:p>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mtClean="0"/>
              <a:t>68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911482087"/>
              </p:ext>
            </p:extLst>
          </p:nvPr>
        </p:nvGraphicFramePr>
        <p:xfrm>
          <a:off x="3276600" y="2362200"/>
          <a:ext cx="2438400" cy="2988310"/>
        </p:xfrm>
        <a:graphic>
          <a:graphicData uri="http://schemas.openxmlformats.org/drawingml/2006/table">
            <a:tbl>
              <a:tblPr firstRow="1" firstCol="1" bandRow="1"/>
              <a:tblGrid>
                <a:gridCol w="1445260">
                  <a:extLst>
                    <a:ext uri="{9D8B030D-6E8A-4147-A177-3AD203B41FA5}">
                      <a16:colId xmlns:a16="http://schemas.microsoft.com/office/drawing/2014/main" val="20000"/>
                    </a:ext>
                  </a:extLst>
                </a:gridCol>
                <a:gridCol w="993140">
                  <a:extLst>
                    <a:ext uri="{9D8B030D-6E8A-4147-A177-3AD203B41FA5}">
                      <a16:colId xmlns:a16="http://schemas.microsoft.com/office/drawing/2014/main" val="20001"/>
                    </a:ext>
                  </a:extLst>
                </a:gridCol>
              </a:tblGrid>
              <a:tr h="325120">
                <a:tc>
                  <a:txBody>
                    <a:bodyPr/>
                    <a:lstStyle/>
                    <a:p>
                      <a:pPr>
                        <a:lnSpc>
                          <a:spcPct val="150000"/>
                        </a:lnSpc>
                        <a:spcBef>
                          <a:spcPts val="500"/>
                        </a:spcBef>
                        <a:spcAft>
                          <a:spcPts val="1000"/>
                        </a:spcAft>
                      </a:pPr>
                      <a:r>
                        <a:rPr lang="en-US" sz="1200" b="1">
                          <a:effectLst/>
                          <a:latin typeface="Times New Roman"/>
                          <a:ea typeface="Times New Roman"/>
                          <a:cs typeface="Arial"/>
                        </a:rPr>
                        <a:t>Fixtures</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500"/>
                        </a:spcBef>
                        <a:spcAft>
                          <a:spcPts val="1000"/>
                        </a:spcAft>
                      </a:pPr>
                      <a:r>
                        <a:rPr lang="en-US" sz="1200" b="1">
                          <a:effectLst/>
                          <a:latin typeface="Times New Roman"/>
                          <a:ea typeface="Times New Roman"/>
                          <a:cs typeface="Arial"/>
                        </a:rPr>
                        <a:t>Diameter </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3850">
                <a:tc>
                  <a:txBody>
                    <a:bodyPr/>
                    <a:lstStyle/>
                    <a:p>
                      <a:pPr>
                        <a:lnSpc>
                          <a:spcPct val="150000"/>
                        </a:lnSpc>
                        <a:spcBef>
                          <a:spcPts val="500"/>
                        </a:spcBef>
                        <a:spcAft>
                          <a:spcPts val="1000"/>
                        </a:spcAft>
                      </a:pPr>
                      <a:r>
                        <a:rPr lang="en-US" sz="1200">
                          <a:effectLst/>
                          <a:latin typeface="Times New Roman"/>
                          <a:ea typeface="Times New Roman"/>
                          <a:cs typeface="Arial"/>
                        </a:rPr>
                        <a:t>Lavatory</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1000"/>
                        </a:spcAft>
                      </a:pPr>
                      <a:r>
                        <a:rPr lang="en-US" sz="1200">
                          <a:effectLst/>
                          <a:latin typeface="Times New Roman"/>
                          <a:ea typeface="Times New Roman"/>
                          <a:cs typeface="Arial"/>
                        </a:rPr>
                        <a:t>2 in</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2270">
                <a:tc>
                  <a:txBody>
                    <a:bodyPr/>
                    <a:lstStyle/>
                    <a:p>
                      <a:pPr>
                        <a:lnSpc>
                          <a:spcPct val="150000"/>
                        </a:lnSpc>
                        <a:spcBef>
                          <a:spcPts val="500"/>
                        </a:spcBef>
                        <a:spcAft>
                          <a:spcPts val="1000"/>
                        </a:spcAft>
                      </a:pPr>
                      <a:r>
                        <a:rPr lang="en-US" sz="1200">
                          <a:effectLst/>
                          <a:latin typeface="Times New Roman"/>
                          <a:ea typeface="Times New Roman"/>
                          <a:cs typeface="Arial"/>
                        </a:rPr>
                        <a:t>Water closet (W.C)</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1000"/>
                        </a:spcAft>
                      </a:pPr>
                      <a:r>
                        <a:rPr lang="en-US" sz="1200">
                          <a:effectLst/>
                          <a:latin typeface="Times New Roman"/>
                          <a:ea typeface="Times New Roman"/>
                          <a:cs typeface="Arial"/>
                        </a:rPr>
                        <a:t>4 in</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2270">
                <a:tc>
                  <a:txBody>
                    <a:bodyPr/>
                    <a:lstStyle/>
                    <a:p>
                      <a:pPr>
                        <a:lnSpc>
                          <a:spcPct val="150000"/>
                        </a:lnSpc>
                        <a:spcBef>
                          <a:spcPts val="500"/>
                        </a:spcBef>
                        <a:spcAft>
                          <a:spcPts val="0"/>
                        </a:spcAft>
                      </a:pPr>
                      <a:r>
                        <a:rPr lang="en-US" sz="1200">
                          <a:effectLst/>
                          <a:latin typeface="Times New Roman"/>
                          <a:ea typeface="Times New Roman"/>
                          <a:cs typeface="Arial"/>
                        </a:rPr>
                        <a:t>Kitchen Sink</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200">
                          <a:effectLst/>
                          <a:latin typeface="Times New Roman"/>
                          <a:ea typeface="Times New Roman"/>
                          <a:cs typeface="Arial"/>
                        </a:rPr>
                        <a:t>2 in</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3700">
                <a:tc>
                  <a:txBody>
                    <a:bodyPr/>
                    <a:lstStyle/>
                    <a:p>
                      <a:pPr>
                        <a:lnSpc>
                          <a:spcPct val="150000"/>
                        </a:lnSpc>
                        <a:spcBef>
                          <a:spcPts val="500"/>
                        </a:spcBef>
                        <a:spcAft>
                          <a:spcPts val="0"/>
                        </a:spcAft>
                      </a:pPr>
                      <a:r>
                        <a:rPr lang="en-US" sz="1200">
                          <a:effectLst/>
                          <a:latin typeface="Times New Roman"/>
                          <a:ea typeface="Times New Roman"/>
                          <a:cs typeface="Arial"/>
                        </a:rPr>
                        <a:t>Urinal</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200">
                          <a:effectLst/>
                          <a:latin typeface="Times New Roman"/>
                          <a:ea typeface="Times New Roman"/>
                          <a:cs typeface="Arial"/>
                        </a:rPr>
                        <a:t>2 in</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3700">
                <a:tc>
                  <a:txBody>
                    <a:bodyPr/>
                    <a:lstStyle/>
                    <a:p>
                      <a:pPr>
                        <a:lnSpc>
                          <a:spcPct val="150000"/>
                        </a:lnSpc>
                        <a:spcBef>
                          <a:spcPts val="500"/>
                        </a:spcBef>
                        <a:spcAft>
                          <a:spcPts val="0"/>
                        </a:spcAft>
                      </a:pPr>
                      <a:r>
                        <a:rPr lang="en-US" sz="1200">
                          <a:effectLst/>
                          <a:latin typeface="Times New Roman"/>
                          <a:ea typeface="Times New Roman"/>
                          <a:cs typeface="Arial"/>
                        </a:rPr>
                        <a:t>Vent Pipe</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200">
                          <a:effectLst/>
                          <a:latin typeface="Times New Roman"/>
                          <a:ea typeface="Times New Roman"/>
                          <a:cs typeface="Arial"/>
                        </a:rPr>
                        <a:t>2 in</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3700">
                <a:tc>
                  <a:txBody>
                    <a:bodyPr/>
                    <a:lstStyle/>
                    <a:p>
                      <a:pPr>
                        <a:lnSpc>
                          <a:spcPct val="150000"/>
                        </a:lnSpc>
                        <a:spcBef>
                          <a:spcPts val="500"/>
                        </a:spcBef>
                        <a:spcAft>
                          <a:spcPts val="0"/>
                        </a:spcAft>
                      </a:pPr>
                      <a:r>
                        <a:rPr lang="en-US" sz="1200">
                          <a:effectLst/>
                          <a:latin typeface="Times New Roman"/>
                          <a:ea typeface="Times New Roman"/>
                          <a:cs typeface="Arial"/>
                        </a:rPr>
                        <a:t>Stacks</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200">
                          <a:effectLst/>
                          <a:latin typeface="Times New Roman"/>
                          <a:ea typeface="Times New Roman"/>
                          <a:cs typeface="Arial"/>
                        </a:rPr>
                        <a:t>4 in</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3700">
                <a:tc>
                  <a:txBody>
                    <a:bodyPr/>
                    <a:lstStyle/>
                    <a:p>
                      <a:pPr>
                        <a:lnSpc>
                          <a:spcPct val="150000"/>
                        </a:lnSpc>
                        <a:spcBef>
                          <a:spcPts val="500"/>
                        </a:spcBef>
                        <a:spcAft>
                          <a:spcPts val="0"/>
                        </a:spcAft>
                      </a:pPr>
                      <a:r>
                        <a:rPr lang="en-US" sz="1200">
                          <a:effectLst/>
                          <a:latin typeface="Times New Roman"/>
                          <a:ea typeface="Times New Roman"/>
                          <a:cs typeface="Arial"/>
                        </a:rPr>
                        <a:t>Between Manholes</a:t>
                      </a:r>
                      <a:endParaRPr lang="en-US" sz="100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200" dirty="0">
                          <a:effectLst/>
                          <a:latin typeface="Times New Roman"/>
                          <a:ea typeface="Times New Roman"/>
                          <a:cs typeface="Arial"/>
                        </a:rPr>
                        <a:t>6 in</a:t>
                      </a:r>
                      <a:endParaRPr lang="en-US" sz="1000" dirty="0">
                        <a:effectLst/>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6" name="Rectangle 5"/>
          <p:cNvSpPr/>
          <p:nvPr/>
        </p:nvSpPr>
        <p:spPr>
          <a:xfrm>
            <a:off x="2743200" y="5486400"/>
            <a:ext cx="3965701" cy="369332"/>
          </a:xfrm>
          <a:prstGeom prst="rect">
            <a:avLst/>
          </a:prstGeom>
        </p:spPr>
        <p:txBody>
          <a:bodyPr wrap="none">
            <a:spAutoFit/>
          </a:bodyPr>
          <a:lstStyle/>
          <a:p>
            <a:r>
              <a:rPr lang="en-US" b="1" dirty="0">
                <a:solidFill>
                  <a:srgbClr val="FFC000"/>
                </a:solidFill>
              </a:rPr>
              <a:t>Fixtures and system drainage diameters</a:t>
            </a:r>
          </a:p>
        </p:txBody>
      </p:sp>
    </p:spTree>
    <p:extLst>
      <p:ext uri="{BB962C8B-B14F-4D97-AF65-F5344CB8AC3E}">
        <p14:creationId xmlns:p14="http://schemas.microsoft.com/office/powerpoint/2010/main" val="14868345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153400" cy="6248400"/>
          </a:xfrm>
        </p:spPr>
        <p:txBody>
          <a:bodyPr/>
          <a:lstStyle/>
          <a:p>
            <a:r>
              <a:rPr lang="en-US" b="1" dirty="0">
                <a:solidFill>
                  <a:srgbClr val="002060"/>
                </a:solidFill>
              </a:rPr>
              <a:t>Manholes</a:t>
            </a:r>
            <a:endParaRPr lang="en-US" dirty="0">
              <a:solidFill>
                <a:srgbClr val="002060"/>
              </a:solidFill>
            </a:endParaRPr>
          </a:p>
          <a:p>
            <a:pPr lvl="0" algn="just">
              <a:lnSpc>
                <a:spcPct val="150000"/>
              </a:lnSpc>
              <a:spcAft>
                <a:spcPts val="800"/>
              </a:spcAft>
              <a:buFont typeface="Times New Roman"/>
              <a:buChar char="-"/>
            </a:pPr>
            <a:r>
              <a:rPr lang="en-US" sz="1800" dirty="0">
                <a:latin typeface="Times New Roman"/>
                <a:ea typeface="Times New Roman"/>
                <a:cs typeface="Times New Roman"/>
              </a:rPr>
              <a:t>Two types of manholes, first one for black water that collect it and move through Main City sewer line for black water, and the second type manholes gray water that collect these water for store it in special tank and reuse it for flushing or get rid of these water through main city sewer for gray water.</a:t>
            </a:r>
          </a:p>
          <a:p>
            <a:endParaRPr lang="en-US" dirty="0"/>
          </a:p>
        </p:txBody>
      </p:sp>
      <p:sp>
        <p:nvSpPr>
          <p:cNvPr id="4" name="Slide Number Placeholder 3"/>
          <p:cNvSpPr>
            <a:spLocks noGrp="1"/>
          </p:cNvSpPr>
          <p:nvPr>
            <p:ph type="sldNum" sz="quarter" idx="11"/>
          </p:nvPr>
        </p:nvSpPr>
        <p:spPr/>
        <p:txBody>
          <a:bodyPr/>
          <a:lstStyle/>
          <a:p>
            <a:fld id="{7F685A77-C0CC-41DD-977A-A9FFA2732B1D}" type="slidenum">
              <a:rPr lang="en-US" smtClean="0"/>
              <a:t>69</a:t>
            </a:fld>
            <a:endParaRPr lang="en-US"/>
          </a:p>
        </p:txBody>
      </p:sp>
      <p:pic>
        <p:nvPicPr>
          <p:cNvPr id="5" name="Picture 4"/>
          <p:cNvPicPr/>
          <p:nvPr/>
        </p:nvPicPr>
        <p:blipFill>
          <a:blip r:embed="rId2"/>
          <a:stretch>
            <a:fillRect/>
          </a:stretch>
        </p:blipFill>
        <p:spPr>
          <a:xfrm>
            <a:off x="2246194" y="2743200"/>
            <a:ext cx="4358640" cy="2828925"/>
          </a:xfrm>
          <a:prstGeom prst="rect">
            <a:avLst/>
          </a:prstGeom>
        </p:spPr>
      </p:pic>
      <p:sp>
        <p:nvSpPr>
          <p:cNvPr id="6" name="Rectangle 5"/>
          <p:cNvSpPr/>
          <p:nvPr/>
        </p:nvSpPr>
        <p:spPr>
          <a:xfrm>
            <a:off x="1676400" y="5715000"/>
            <a:ext cx="6781800" cy="369332"/>
          </a:xfrm>
          <a:prstGeom prst="rect">
            <a:avLst/>
          </a:prstGeom>
        </p:spPr>
        <p:txBody>
          <a:bodyPr wrap="square">
            <a:spAutoFit/>
          </a:bodyPr>
          <a:lstStyle/>
          <a:p>
            <a:r>
              <a:rPr lang="en-US" b="1" dirty="0">
                <a:solidFill>
                  <a:srgbClr val="FB47BF"/>
                </a:solidFill>
                <a:latin typeface="Times New Roman"/>
                <a:ea typeface="Times New Roman"/>
              </a:rPr>
              <a:t>Manholes (G) for gray water and manholes (B) for black water</a:t>
            </a:r>
            <a:endParaRPr lang="en-US" b="1" dirty="0">
              <a:solidFill>
                <a:srgbClr val="FB47BF"/>
              </a:solidFill>
            </a:endParaRPr>
          </a:p>
        </p:txBody>
      </p:sp>
    </p:spTree>
    <p:extLst>
      <p:ext uri="{BB962C8B-B14F-4D97-AF65-F5344CB8AC3E}">
        <p14:creationId xmlns:p14="http://schemas.microsoft.com/office/powerpoint/2010/main" val="3936230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0C7FF91-C6D3-4ADE-A181-A548CF39ED36}"/>
              </a:ext>
            </a:extLst>
          </p:cNvPr>
          <p:cNvSpPr>
            <a:spLocks noGrp="1"/>
          </p:cNvSpPr>
          <p:nvPr>
            <p:ph type="title"/>
          </p:nvPr>
        </p:nvSpPr>
        <p:spPr>
          <a:xfrm>
            <a:off x="1241196" y="152400"/>
            <a:ext cx="7239000" cy="1143000"/>
          </a:xfrm>
        </p:spPr>
        <p:txBody>
          <a:bodyPr/>
          <a:lstStyle/>
          <a:p>
            <a:r>
              <a:rPr lang="en-US" dirty="0">
                <a:solidFill>
                  <a:schemeClr val="tx1"/>
                </a:solidFill>
                <a:effectLst/>
              </a:rPr>
              <a:t>Ground floor</a:t>
            </a:r>
            <a:endParaRPr lang="en-US" dirty="0"/>
          </a:p>
        </p:txBody>
      </p:sp>
      <p:pic>
        <p:nvPicPr>
          <p:cNvPr id="5" name="عنصر نائب للمحتوى 4">
            <a:extLst>
              <a:ext uri="{FF2B5EF4-FFF2-40B4-BE49-F238E27FC236}">
                <a16:creationId xmlns:a16="http://schemas.microsoft.com/office/drawing/2014/main" id="{53FA6AB8-7BC9-4731-945A-127701D359D4}"/>
              </a:ext>
            </a:extLst>
          </p:cNvPr>
          <p:cNvPicPr>
            <a:picLocks noGrp="1" noChangeAspect="1"/>
          </p:cNvPicPr>
          <p:nvPr>
            <p:ph idx="1"/>
          </p:nvPr>
        </p:nvPicPr>
        <p:blipFill>
          <a:blip r:embed="rId2"/>
          <a:stretch>
            <a:fillRect/>
          </a:stretch>
        </p:blipFill>
        <p:spPr>
          <a:xfrm>
            <a:off x="1241196" y="1295400"/>
            <a:ext cx="7369404" cy="4953000"/>
          </a:xfrm>
          <a:prstGeom prst="rect">
            <a:avLst/>
          </a:prstGeom>
        </p:spPr>
      </p:pic>
      <p:sp>
        <p:nvSpPr>
          <p:cNvPr id="4" name="عنصر نائب لرقم الشريحة 3">
            <a:extLst>
              <a:ext uri="{FF2B5EF4-FFF2-40B4-BE49-F238E27FC236}">
                <a16:creationId xmlns:a16="http://schemas.microsoft.com/office/drawing/2014/main" id="{D1FC7FD8-5EE5-4498-8B17-07D66AD2C4E6}"/>
              </a:ext>
            </a:extLst>
          </p:cNvPr>
          <p:cNvSpPr>
            <a:spLocks noGrp="1"/>
          </p:cNvSpPr>
          <p:nvPr>
            <p:ph type="sldNum" sz="quarter" idx="11"/>
          </p:nvPr>
        </p:nvSpPr>
        <p:spPr/>
        <p:txBody>
          <a:bodyPr/>
          <a:lstStyle/>
          <a:p>
            <a:fld id="{7F685A77-C0CC-41DD-977A-A9FFA2732B1D}" type="slidenum">
              <a:rPr lang="en-US" sz="2400" smtClean="0"/>
              <a:t>7</a:t>
            </a:fld>
            <a:endParaRPr lang="en-US" sz="2400" dirty="0"/>
          </a:p>
        </p:txBody>
      </p:sp>
    </p:spTree>
    <p:extLst>
      <p:ext uri="{BB962C8B-B14F-4D97-AF65-F5344CB8AC3E}">
        <p14:creationId xmlns:p14="http://schemas.microsoft.com/office/powerpoint/2010/main" val="412135929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67240" y="466531"/>
            <a:ext cx="3524251" cy="664880"/>
          </a:xfrm>
        </p:spPr>
        <p:txBody>
          <a:bodyPr>
            <a:normAutofit/>
          </a:bodyPr>
          <a:lstStyle/>
          <a:p>
            <a:r>
              <a:rPr lang="en-US" sz="3300" dirty="0">
                <a:solidFill>
                  <a:srgbClr val="0070C0"/>
                </a:solidFill>
              </a:rPr>
              <a:t>Power Distribution</a:t>
            </a:r>
          </a:p>
        </p:txBody>
      </p:sp>
      <p:pic>
        <p:nvPicPr>
          <p:cNvPr id="4" name="Picture 3"/>
          <p:cNvPicPr>
            <a:picLocks noChangeAspect="1"/>
          </p:cNvPicPr>
          <p:nvPr/>
        </p:nvPicPr>
        <p:blipFill rotWithShape="1">
          <a:blip r:embed="rId2"/>
          <a:srcRect t="3647" b="4941"/>
          <a:stretch/>
        </p:blipFill>
        <p:spPr>
          <a:xfrm>
            <a:off x="762000" y="3303268"/>
            <a:ext cx="6232190" cy="3378773"/>
          </a:xfrm>
          <a:prstGeom prst="rect">
            <a:avLst/>
          </a:prstGeom>
        </p:spPr>
      </p:pic>
      <p:sp>
        <p:nvSpPr>
          <p:cNvPr id="3" name="Subtitle 2"/>
          <p:cNvSpPr>
            <a:spLocks noGrp="1"/>
          </p:cNvSpPr>
          <p:nvPr>
            <p:ph type="subTitle" idx="1"/>
          </p:nvPr>
        </p:nvSpPr>
        <p:spPr>
          <a:xfrm>
            <a:off x="861332" y="1214534"/>
            <a:ext cx="6468836" cy="1223866"/>
          </a:xfrm>
        </p:spPr>
        <p:txBody>
          <a:bodyPr>
            <a:noAutofit/>
          </a:bodyPr>
          <a:lstStyle/>
          <a:p>
            <a:pPr marL="214313" indent="-214313" algn="l">
              <a:buFont typeface="Arial" panose="020B0604020202020204" pitchFamily="34" charset="0"/>
              <a:buChar char="•"/>
            </a:pPr>
            <a:r>
              <a:rPr lang="en-US" sz="1400" dirty="0">
                <a:solidFill>
                  <a:srgbClr val="002060"/>
                </a:solidFill>
              </a:rPr>
              <a:t>Our Building Supplied from two sources. Normal supply and Solar PV (without Battery).</a:t>
            </a:r>
          </a:p>
          <a:p>
            <a:pPr marL="214313" indent="-214313" algn="l">
              <a:buFont typeface="Arial" panose="020B0604020202020204" pitchFamily="34" charset="0"/>
              <a:buChar char="•"/>
            </a:pPr>
            <a:r>
              <a:rPr lang="en-US" sz="1400" dirty="0">
                <a:solidFill>
                  <a:srgbClr val="002060"/>
                </a:solidFill>
              </a:rPr>
              <a:t>As our Building is NZEB, During Day time it will be supplied from PV. While, during night time will be supplied from Normal supply.</a:t>
            </a:r>
          </a:p>
          <a:p>
            <a:pPr marL="214313" indent="-214313" algn="l">
              <a:buFont typeface="Arial" panose="020B0604020202020204" pitchFamily="34" charset="0"/>
              <a:buChar char="•"/>
            </a:pPr>
            <a:r>
              <a:rPr lang="en-US" sz="1400" dirty="0">
                <a:solidFill>
                  <a:srgbClr val="002060"/>
                </a:solidFill>
              </a:rPr>
              <a:t>The switching from Solar to Normal supply done by automatic controller</a:t>
            </a:r>
          </a:p>
        </p:txBody>
      </p:sp>
      <p:pic>
        <p:nvPicPr>
          <p:cNvPr id="6" name="Picture 5"/>
          <p:cNvPicPr>
            <a:picLocks noChangeAspect="1"/>
          </p:cNvPicPr>
          <p:nvPr/>
        </p:nvPicPr>
        <p:blipFill>
          <a:blip r:embed="rId3"/>
          <a:stretch>
            <a:fillRect/>
          </a:stretch>
        </p:blipFill>
        <p:spPr>
          <a:xfrm>
            <a:off x="6388188" y="2438400"/>
            <a:ext cx="2557746" cy="2637843"/>
          </a:xfrm>
          <a:prstGeom prst="rect">
            <a:avLst/>
          </a:prstGeom>
        </p:spPr>
      </p:pic>
      <p:sp>
        <p:nvSpPr>
          <p:cNvPr id="8" name="Oval 7"/>
          <p:cNvSpPr/>
          <p:nvPr/>
        </p:nvSpPr>
        <p:spPr>
          <a:xfrm>
            <a:off x="1143000" y="3506709"/>
            <a:ext cx="3562350" cy="1790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ight Arrow 12"/>
          <p:cNvSpPr/>
          <p:nvPr/>
        </p:nvSpPr>
        <p:spPr>
          <a:xfrm>
            <a:off x="4685685" y="4286808"/>
            <a:ext cx="1605806" cy="132791"/>
          </a:xfrm>
          <a:prstGeom prst="rightArrow">
            <a:avLst>
              <a:gd name="adj1" fmla="val 50000"/>
              <a:gd name="adj2" fmla="val 22261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40818889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1800" y="596164"/>
            <a:ext cx="3900948" cy="570649"/>
          </a:xfrm>
        </p:spPr>
        <p:txBody>
          <a:bodyPr>
            <a:normAutofit fontScale="90000"/>
          </a:bodyPr>
          <a:lstStyle/>
          <a:p>
            <a:r>
              <a:rPr lang="en-US" sz="3300" dirty="0">
                <a:solidFill>
                  <a:srgbClr val="0070C0"/>
                </a:solidFill>
              </a:rPr>
              <a:t>Electrical Installations</a:t>
            </a:r>
          </a:p>
        </p:txBody>
      </p:sp>
      <p:sp>
        <p:nvSpPr>
          <p:cNvPr id="3" name="Subtitle 2"/>
          <p:cNvSpPr>
            <a:spLocks noGrp="1"/>
          </p:cNvSpPr>
          <p:nvPr>
            <p:ph type="subTitle" idx="1"/>
          </p:nvPr>
        </p:nvSpPr>
        <p:spPr>
          <a:xfrm>
            <a:off x="1098644" y="1936680"/>
            <a:ext cx="1836965" cy="1348722"/>
          </a:xfrm>
        </p:spPr>
        <p:txBody>
          <a:bodyPr>
            <a:noAutofit/>
          </a:bodyPr>
          <a:lstStyle/>
          <a:p>
            <a:pPr marL="257175" indent="-257175" algn="l">
              <a:buFontTx/>
              <a:buChar char="-"/>
            </a:pPr>
            <a:r>
              <a:rPr lang="en-US" sz="1400" dirty="0">
                <a:solidFill>
                  <a:srgbClr val="002060"/>
                </a:solidFill>
              </a:rPr>
              <a:t>Lighting System</a:t>
            </a:r>
          </a:p>
          <a:p>
            <a:pPr marL="257175" indent="-257175" algn="l">
              <a:buFontTx/>
              <a:buChar char="-"/>
            </a:pPr>
            <a:r>
              <a:rPr lang="en-US" sz="1400" dirty="0">
                <a:solidFill>
                  <a:srgbClr val="002060"/>
                </a:solidFill>
              </a:rPr>
              <a:t>Power Sockets</a:t>
            </a:r>
          </a:p>
          <a:p>
            <a:pPr marL="257175" indent="-257175" algn="l">
              <a:buFontTx/>
              <a:buChar char="-"/>
            </a:pPr>
            <a:r>
              <a:rPr lang="en-US" sz="1400" dirty="0">
                <a:solidFill>
                  <a:srgbClr val="002060"/>
                </a:solidFill>
              </a:rPr>
              <a:t>Telephone System</a:t>
            </a:r>
          </a:p>
          <a:p>
            <a:pPr marL="257175" indent="-257175" algn="l">
              <a:buFontTx/>
              <a:buChar char="-"/>
            </a:pPr>
            <a:r>
              <a:rPr lang="en-US" sz="1400" dirty="0">
                <a:solidFill>
                  <a:srgbClr val="002060"/>
                </a:solidFill>
              </a:rPr>
              <a:t>TV System</a:t>
            </a:r>
          </a:p>
          <a:p>
            <a:pPr marL="257175" indent="-257175" algn="l">
              <a:buFontTx/>
              <a:buChar char="-"/>
            </a:pPr>
            <a:r>
              <a:rPr lang="en-US" sz="1400" dirty="0">
                <a:solidFill>
                  <a:srgbClr val="002060"/>
                </a:solidFill>
              </a:rPr>
              <a:t>Data System</a:t>
            </a:r>
          </a:p>
        </p:txBody>
      </p:sp>
      <p:sp>
        <p:nvSpPr>
          <p:cNvPr id="5" name="Subtitle 2"/>
          <p:cNvSpPr txBox="1">
            <a:spLocks/>
          </p:cNvSpPr>
          <p:nvPr/>
        </p:nvSpPr>
        <p:spPr>
          <a:xfrm>
            <a:off x="1379654" y="1414252"/>
            <a:ext cx="7459546" cy="465278"/>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400" dirty="0">
                <a:solidFill>
                  <a:srgbClr val="002060"/>
                </a:solidFill>
              </a:rPr>
              <a:t>All Electrical Systems design was coordinated with other systems either ceiling Light (Coordinated with Fire, Sound, false ceiling) or wall Sockets/switches (Coordinated with Furniture).</a:t>
            </a:r>
          </a:p>
          <a:p>
            <a:pPr marL="257175" indent="-257175" algn="l">
              <a:buFontTx/>
              <a:buChar char="-"/>
            </a:pPr>
            <a:endParaRPr lang="en-US" sz="1400" dirty="0">
              <a:solidFill>
                <a:srgbClr val="002060"/>
              </a:solidFill>
            </a:endParaRPr>
          </a:p>
        </p:txBody>
      </p:sp>
      <p:pic>
        <p:nvPicPr>
          <p:cNvPr id="6" name="Picture 5"/>
          <p:cNvPicPr>
            <a:picLocks noChangeAspect="1"/>
          </p:cNvPicPr>
          <p:nvPr/>
        </p:nvPicPr>
        <p:blipFill rotWithShape="1">
          <a:blip r:embed="rId2"/>
          <a:srcRect r="5079" b="3453"/>
          <a:stretch/>
        </p:blipFill>
        <p:spPr>
          <a:xfrm>
            <a:off x="5094678" y="3630266"/>
            <a:ext cx="3291689" cy="2924380"/>
          </a:xfrm>
          <a:prstGeom prst="rect">
            <a:avLst/>
          </a:prstGeom>
        </p:spPr>
      </p:pic>
      <p:pic>
        <p:nvPicPr>
          <p:cNvPr id="7" name="Picture 6"/>
          <p:cNvPicPr>
            <a:picLocks noChangeAspect="1"/>
          </p:cNvPicPr>
          <p:nvPr/>
        </p:nvPicPr>
        <p:blipFill rotWithShape="1">
          <a:blip r:embed="rId3"/>
          <a:srcRect b="2660"/>
          <a:stretch/>
        </p:blipFill>
        <p:spPr>
          <a:xfrm>
            <a:off x="1600200" y="3630266"/>
            <a:ext cx="3404759" cy="2924380"/>
          </a:xfrm>
          <a:prstGeom prst="rect">
            <a:avLst/>
          </a:prstGeom>
        </p:spPr>
      </p:pic>
    </p:spTree>
    <p:extLst>
      <p:ext uri="{BB962C8B-B14F-4D97-AF65-F5344CB8AC3E}">
        <p14:creationId xmlns:p14="http://schemas.microsoft.com/office/powerpoint/2010/main" val="183547062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81400" y="864650"/>
            <a:ext cx="2514600" cy="529828"/>
          </a:xfrm>
        </p:spPr>
        <p:txBody>
          <a:bodyPr>
            <a:normAutofit fontScale="90000"/>
          </a:bodyPr>
          <a:lstStyle/>
          <a:p>
            <a:r>
              <a:rPr lang="en-US" sz="3000" dirty="0">
                <a:solidFill>
                  <a:srgbClr val="0070C0"/>
                </a:solidFill>
              </a:rPr>
              <a:t>Lighting System</a:t>
            </a:r>
          </a:p>
        </p:txBody>
      </p:sp>
      <p:sp>
        <p:nvSpPr>
          <p:cNvPr id="3" name="Subtitle 2"/>
          <p:cNvSpPr>
            <a:spLocks noGrp="1"/>
          </p:cNvSpPr>
          <p:nvPr>
            <p:ph type="subTitle" idx="1"/>
          </p:nvPr>
        </p:nvSpPr>
        <p:spPr>
          <a:xfrm>
            <a:off x="914400" y="2057400"/>
            <a:ext cx="5334000" cy="1828800"/>
          </a:xfrm>
        </p:spPr>
        <p:txBody>
          <a:bodyPr>
            <a:noAutofit/>
          </a:bodyPr>
          <a:lstStyle/>
          <a:p>
            <a:pPr marL="214313" indent="-214313" algn="l">
              <a:buFont typeface="Arial" panose="020B0604020202020204" pitchFamily="34" charset="0"/>
              <a:buChar char="•"/>
            </a:pPr>
            <a:r>
              <a:rPr lang="en-US" sz="1400" dirty="0">
                <a:solidFill>
                  <a:schemeClr val="tx1"/>
                </a:solidFill>
              </a:rPr>
              <a:t>We make Lighting System design by </a:t>
            </a:r>
            <a:r>
              <a:rPr lang="en-US" sz="1400" dirty="0" err="1">
                <a:solidFill>
                  <a:schemeClr val="tx1"/>
                </a:solidFill>
              </a:rPr>
              <a:t>DiaLUX</a:t>
            </a:r>
            <a:r>
              <a:rPr lang="en-US" sz="1400" dirty="0">
                <a:solidFill>
                  <a:schemeClr val="tx1"/>
                </a:solidFill>
              </a:rPr>
              <a:t> </a:t>
            </a:r>
            <a:r>
              <a:rPr lang="en-US" sz="1400" dirty="0" err="1">
                <a:solidFill>
                  <a:schemeClr val="tx1"/>
                </a:solidFill>
              </a:rPr>
              <a:t>Evo</a:t>
            </a:r>
            <a:r>
              <a:rPr lang="en-US" sz="1400" dirty="0">
                <a:solidFill>
                  <a:schemeClr val="tx1"/>
                </a:solidFill>
              </a:rPr>
              <a:t> Software. According to Illumination Level requirement for each area.</a:t>
            </a:r>
          </a:p>
          <a:p>
            <a:pPr marL="214313" indent="-214313" algn="l">
              <a:buFont typeface="Arial" panose="020B0604020202020204" pitchFamily="34" charset="0"/>
              <a:buChar char="•"/>
            </a:pPr>
            <a:r>
              <a:rPr lang="en-US" sz="1400" dirty="0">
                <a:solidFill>
                  <a:schemeClr val="tx1"/>
                </a:solidFill>
              </a:rPr>
              <a:t>We select all our Light fixtures LED Type and we take in consideration the Architectural view also</a:t>
            </a:r>
          </a:p>
          <a:p>
            <a:pPr marL="214313" indent="-214313" algn="l">
              <a:buFont typeface="Arial" panose="020B0604020202020204" pitchFamily="34" charset="0"/>
              <a:buChar char="•"/>
            </a:pPr>
            <a:r>
              <a:rPr lang="en-US" sz="1400" dirty="0">
                <a:solidFill>
                  <a:schemeClr val="tx1"/>
                </a:solidFill>
              </a:rPr>
              <a:t>Each Area have it’s on/off control switch. Beside that, for corridors and large room with multiple doors we use 2-way switches.</a:t>
            </a:r>
          </a:p>
        </p:txBody>
      </p:sp>
      <p:graphicFrame>
        <p:nvGraphicFramePr>
          <p:cNvPr id="5" name="Table 4"/>
          <p:cNvGraphicFramePr>
            <a:graphicFrameLocks noGrp="1"/>
          </p:cNvGraphicFramePr>
          <p:nvPr>
            <p:extLst>
              <p:ext uri="{D42A27DB-BD31-4B8C-83A1-F6EECF244321}">
                <p14:modId xmlns:p14="http://schemas.microsoft.com/office/powerpoint/2010/main" val="2169219411"/>
              </p:ext>
            </p:extLst>
          </p:nvPr>
        </p:nvGraphicFramePr>
        <p:xfrm>
          <a:off x="6324600" y="2105824"/>
          <a:ext cx="2545897" cy="2537460"/>
        </p:xfrm>
        <a:graphic>
          <a:graphicData uri="http://schemas.openxmlformats.org/drawingml/2006/table">
            <a:tbl>
              <a:tblPr firstRow="1" bandRow="1">
                <a:tableStyleId>{5C22544A-7EE6-4342-B048-85BDC9FD1C3A}</a:tableStyleId>
              </a:tblPr>
              <a:tblGrid>
                <a:gridCol w="1431473">
                  <a:extLst>
                    <a:ext uri="{9D8B030D-6E8A-4147-A177-3AD203B41FA5}">
                      <a16:colId xmlns:a16="http://schemas.microsoft.com/office/drawing/2014/main" val="20000"/>
                    </a:ext>
                  </a:extLst>
                </a:gridCol>
                <a:gridCol w="1114424">
                  <a:extLst>
                    <a:ext uri="{9D8B030D-6E8A-4147-A177-3AD203B41FA5}">
                      <a16:colId xmlns:a16="http://schemas.microsoft.com/office/drawing/2014/main" val="20001"/>
                    </a:ext>
                  </a:extLst>
                </a:gridCol>
              </a:tblGrid>
              <a:tr h="274320">
                <a:tc>
                  <a:txBody>
                    <a:bodyPr/>
                    <a:lstStyle/>
                    <a:p>
                      <a:pPr algn="ctr"/>
                      <a:r>
                        <a:rPr lang="en-US" sz="1400" dirty="0"/>
                        <a:t>Area</a:t>
                      </a:r>
                    </a:p>
                  </a:txBody>
                  <a:tcPr marL="68580" marR="68580" marT="34290" marB="34290"/>
                </a:tc>
                <a:tc>
                  <a:txBody>
                    <a:bodyPr/>
                    <a:lstStyle/>
                    <a:p>
                      <a:pPr algn="ctr"/>
                      <a:r>
                        <a:rPr lang="en-US" sz="1400" dirty="0"/>
                        <a:t>Illumination</a:t>
                      </a:r>
                    </a:p>
                  </a:txBody>
                  <a:tcPr marL="68580" marR="68580" marT="34290" marB="34290"/>
                </a:tc>
                <a:extLst>
                  <a:ext uri="{0D108BD9-81ED-4DB2-BD59-A6C34878D82A}">
                    <a16:rowId xmlns:a16="http://schemas.microsoft.com/office/drawing/2014/main" val="10000"/>
                  </a:ext>
                </a:extLst>
              </a:tr>
              <a:tr h="274320">
                <a:tc>
                  <a:txBody>
                    <a:bodyPr/>
                    <a:lstStyle/>
                    <a:p>
                      <a:pPr algn="ctr"/>
                      <a:r>
                        <a:rPr lang="en-US" sz="1400" b="0" i="0" u="none" strike="noStrike" kern="1200" baseline="0" dirty="0">
                          <a:solidFill>
                            <a:schemeClr val="dk1"/>
                          </a:solidFill>
                          <a:latin typeface="+mn-lt"/>
                          <a:ea typeface="+mn-ea"/>
                          <a:cs typeface="+mn-cs"/>
                        </a:rPr>
                        <a:t>Bath room</a:t>
                      </a:r>
                      <a:endParaRPr lang="en-US" sz="1400" dirty="0"/>
                    </a:p>
                  </a:txBody>
                  <a:tcPr marL="68580" marR="68580" marT="34290" marB="34290"/>
                </a:tc>
                <a:tc>
                  <a:txBody>
                    <a:bodyPr/>
                    <a:lstStyle/>
                    <a:p>
                      <a:pPr algn="ctr"/>
                      <a:r>
                        <a:rPr lang="en-US" sz="1400" dirty="0"/>
                        <a:t>200</a:t>
                      </a:r>
                    </a:p>
                  </a:txBody>
                  <a:tcPr marL="68580" marR="68580" marT="34290" marB="34290"/>
                </a:tc>
                <a:extLst>
                  <a:ext uri="{0D108BD9-81ED-4DB2-BD59-A6C34878D82A}">
                    <a16:rowId xmlns:a16="http://schemas.microsoft.com/office/drawing/2014/main" val="10001"/>
                  </a:ext>
                </a:extLst>
              </a:tr>
              <a:tr h="274320">
                <a:tc>
                  <a:txBody>
                    <a:bodyPr/>
                    <a:lstStyle/>
                    <a:p>
                      <a:pPr algn="ctr"/>
                      <a:r>
                        <a:rPr lang="en-US" sz="1400" b="0" i="0" u="none" strike="noStrike" kern="1200" baseline="0" dirty="0">
                          <a:solidFill>
                            <a:schemeClr val="dk1"/>
                          </a:solidFill>
                          <a:latin typeface="+mn-lt"/>
                          <a:ea typeface="+mn-ea"/>
                          <a:cs typeface="+mn-cs"/>
                        </a:rPr>
                        <a:t>kitchen</a:t>
                      </a:r>
                      <a:endParaRPr lang="en-US" sz="1400" dirty="0"/>
                    </a:p>
                  </a:txBody>
                  <a:tcPr marL="68580" marR="68580" marT="34290" marB="34290"/>
                </a:tc>
                <a:tc>
                  <a:txBody>
                    <a:bodyPr/>
                    <a:lstStyle/>
                    <a:p>
                      <a:pPr algn="ctr"/>
                      <a:r>
                        <a:rPr lang="en-US" sz="1400" dirty="0"/>
                        <a:t>200</a:t>
                      </a:r>
                    </a:p>
                  </a:txBody>
                  <a:tcPr marL="68580" marR="68580" marT="34290" marB="34290"/>
                </a:tc>
                <a:extLst>
                  <a:ext uri="{0D108BD9-81ED-4DB2-BD59-A6C34878D82A}">
                    <a16:rowId xmlns:a16="http://schemas.microsoft.com/office/drawing/2014/main" val="10002"/>
                  </a:ext>
                </a:extLst>
              </a:tr>
              <a:tr h="274320">
                <a:tc>
                  <a:txBody>
                    <a:bodyPr/>
                    <a:lstStyle/>
                    <a:p>
                      <a:pPr algn="ctr"/>
                      <a:r>
                        <a:rPr lang="en-US" sz="1400" b="0" i="0" u="none" strike="noStrike" kern="1200" baseline="0" dirty="0">
                          <a:solidFill>
                            <a:schemeClr val="dk1"/>
                          </a:solidFill>
                          <a:latin typeface="+mn-lt"/>
                          <a:ea typeface="+mn-ea"/>
                          <a:cs typeface="+mn-cs"/>
                        </a:rPr>
                        <a:t>Corridor</a:t>
                      </a:r>
                      <a:endParaRPr lang="en-US" sz="1400" dirty="0"/>
                    </a:p>
                  </a:txBody>
                  <a:tcPr marL="68580" marR="68580" marT="34290" marB="34290"/>
                </a:tc>
                <a:tc>
                  <a:txBody>
                    <a:bodyPr/>
                    <a:lstStyle/>
                    <a:p>
                      <a:pPr algn="ctr"/>
                      <a:r>
                        <a:rPr lang="en-US" sz="1400" dirty="0"/>
                        <a:t>200</a:t>
                      </a:r>
                    </a:p>
                  </a:txBody>
                  <a:tcPr marL="68580" marR="68580" marT="34290" marB="34290"/>
                </a:tc>
                <a:extLst>
                  <a:ext uri="{0D108BD9-81ED-4DB2-BD59-A6C34878D82A}">
                    <a16:rowId xmlns:a16="http://schemas.microsoft.com/office/drawing/2014/main" val="10003"/>
                  </a:ext>
                </a:extLst>
              </a:tr>
              <a:tr h="274320">
                <a:tc>
                  <a:txBody>
                    <a:bodyPr/>
                    <a:lstStyle/>
                    <a:p>
                      <a:pPr algn="ctr"/>
                      <a:r>
                        <a:rPr lang="en-US" sz="1400" b="0" i="0" u="none" strike="noStrike" kern="1200" baseline="0" dirty="0">
                          <a:solidFill>
                            <a:schemeClr val="dk1"/>
                          </a:solidFill>
                          <a:latin typeface="+mn-lt"/>
                          <a:ea typeface="+mn-ea"/>
                          <a:cs typeface="+mn-cs"/>
                        </a:rPr>
                        <a:t>Meeting room</a:t>
                      </a:r>
                      <a:endParaRPr lang="en-US" sz="1400" dirty="0"/>
                    </a:p>
                  </a:txBody>
                  <a:tcPr marL="68580" marR="68580" marT="34290" marB="34290"/>
                </a:tc>
                <a:tc>
                  <a:txBody>
                    <a:bodyPr/>
                    <a:lstStyle/>
                    <a:p>
                      <a:pPr algn="ctr"/>
                      <a:r>
                        <a:rPr lang="en-US" sz="1400" dirty="0"/>
                        <a:t>500</a:t>
                      </a:r>
                    </a:p>
                  </a:txBody>
                  <a:tcPr marL="68580" marR="68580" marT="34290" marB="34290"/>
                </a:tc>
                <a:extLst>
                  <a:ext uri="{0D108BD9-81ED-4DB2-BD59-A6C34878D82A}">
                    <a16:rowId xmlns:a16="http://schemas.microsoft.com/office/drawing/2014/main" val="10004"/>
                  </a:ext>
                </a:extLst>
              </a:tr>
              <a:tr h="274320">
                <a:tc>
                  <a:txBody>
                    <a:bodyPr/>
                    <a:lstStyle/>
                    <a:p>
                      <a:pPr algn="ctr"/>
                      <a:r>
                        <a:rPr lang="en-US" sz="1400" b="0" i="0" u="none" strike="noStrike" kern="1200" baseline="0" dirty="0">
                          <a:solidFill>
                            <a:schemeClr val="dk1"/>
                          </a:solidFill>
                          <a:latin typeface="+mn-lt"/>
                          <a:ea typeface="+mn-ea"/>
                          <a:cs typeface="+mn-cs"/>
                        </a:rPr>
                        <a:t>Manager room</a:t>
                      </a:r>
                      <a:endParaRPr lang="en-US" sz="1400" dirty="0"/>
                    </a:p>
                  </a:txBody>
                  <a:tcPr marL="68580" marR="68580" marT="34290" marB="34290"/>
                </a:tc>
                <a:tc>
                  <a:txBody>
                    <a:bodyPr/>
                    <a:lstStyle/>
                    <a:p>
                      <a:pPr algn="ctr"/>
                      <a:r>
                        <a:rPr lang="en-US" sz="1400" dirty="0"/>
                        <a:t>500</a:t>
                      </a:r>
                    </a:p>
                  </a:txBody>
                  <a:tcPr marL="68580" marR="68580" marT="34290" marB="34290"/>
                </a:tc>
                <a:extLst>
                  <a:ext uri="{0D108BD9-81ED-4DB2-BD59-A6C34878D82A}">
                    <a16:rowId xmlns:a16="http://schemas.microsoft.com/office/drawing/2014/main" val="10005"/>
                  </a:ext>
                </a:extLst>
              </a:tr>
              <a:tr h="274320">
                <a:tc>
                  <a:txBody>
                    <a:bodyPr/>
                    <a:lstStyle/>
                    <a:p>
                      <a:pPr algn="ctr"/>
                      <a:r>
                        <a:rPr lang="en-US" sz="1400" b="0" i="0" u="none" strike="noStrike" kern="1200" baseline="0" dirty="0">
                          <a:solidFill>
                            <a:schemeClr val="dk1"/>
                          </a:solidFill>
                          <a:latin typeface="+mn-lt"/>
                          <a:ea typeface="+mn-ea"/>
                          <a:cs typeface="+mn-cs"/>
                        </a:rPr>
                        <a:t>office</a:t>
                      </a:r>
                      <a:endParaRPr lang="en-US" sz="1400" dirty="0"/>
                    </a:p>
                  </a:txBody>
                  <a:tcPr marL="68580" marR="68580" marT="34290" marB="34290"/>
                </a:tc>
                <a:tc>
                  <a:txBody>
                    <a:bodyPr/>
                    <a:lstStyle/>
                    <a:p>
                      <a:pPr algn="ctr"/>
                      <a:r>
                        <a:rPr lang="en-US" sz="1400" dirty="0"/>
                        <a:t>500</a:t>
                      </a:r>
                    </a:p>
                  </a:txBody>
                  <a:tcPr marL="68580" marR="68580" marT="34290" marB="34290"/>
                </a:tc>
                <a:extLst>
                  <a:ext uri="{0D108BD9-81ED-4DB2-BD59-A6C34878D82A}">
                    <a16:rowId xmlns:a16="http://schemas.microsoft.com/office/drawing/2014/main" val="10006"/>
                  </a:ext>
                </a:extLst>
              </a:tr>
              <a:tr h="274320">
                <a:tc>
                  <a:txBody>
                    <a:bodyPr/>
                    <a:lstStyle/>
                    <a:p>
                      <a:pPr algn="ctr"/>
                      <a:r>
                        <a:rPr lang="en-US" sz="1400" b="0" i="0" u="none" strike="noStrike" kern="1200" baseline="0" dirty="0">
                          <a:solidFill>
                            <a:schemeClr val="dk1"/>
                          </a:solidFill>
                          <a:latin typeface="+mn-lt"/>
                          <a:ea typeface="+mn-ea"/>
                          <a:cs typeface="+mn-cs"/>
                        </a:rPr>
                        <a:t>library</a:t>
                      </a:r>
                      <a:endParaRPr lang="en-US" sz="1400" dirty="0"/>
                    </a:p>
                  </a:txBody>
                  <a:tcPr marL="68580" marR="68580" marT="34290" marB="34290"/>
                </a:tc>
                <a:tc>
                  <a:txBody>
                    <a:bodyPr/>
                    <a:lstStyle/>
                    <a:p>
                      <a:pPr algn="ctr"/>
                      <a:r>
                        <a:rPr lang="en-US" sz="1400" dirty="0"/>
                        <a:t>500</a:t>
                      </a:r>
                    </a:p>
                  </a:txBody>
                  <a:tcPr marL="68580" marR="68580" marT="34290" marB="34290"/>
                </a:tc>
                <a:extLst>
                  <a:ext uri="{0D108BD9-81ED-4DB2-BD59-A6C34878D82A}">
                    <a16:rowId xmlns:a16="http://schemas.microsoft.com/office/drawing/2014/main" val="10007"/>
                  </a:ext>
                </a:extLst>
              </a:tr>
              <a:tr h="274320">
                <a:tc>
                  <a:txBody>
                    <a:bodyPr/>
                    <a:lstStyle/>
                    <a:p>
                      <a:pPr algn="ctr"/>
                      <a:r>
                        <a:rPr lang="en-US" sz="1400" b="0" i="0" u="none" strike="noStrike" kern="1200" baseline="0" dirty="0">
                          <a:solidFill>
                            <a:schemeClr val="dk1"/>
                          </a:solidFill>
                          <a:latin typeface="+mn-lt"/>
                          <a:ea typeface="+mn-ea"/>
                          <a:cs typeface="+mn-cs"/>
                        </a:rPr>
                        <a:t>cafeteria</a:t>
                      </a:r>
                      <a:endParaRPr lang="en-US" sz="1400" dirty="0"/>
                    </a:p>
                  </a:txBody>
                  <a:tcPr marL="68580" marR="68580" marT="34290" marB="34290"/>
                </a:tc>
                <a:tc>
                  <a:txBody>
                    <a:bodyPr/>
                    <a:lstStyle/>
                    <a:p>
                      <a:pPr algn="ctr"/>
                      <a:r>
                        <a:rPr lang="en-US" sz="1400" dirty="0"/>
                        <a:t>200</a:t>
                      </a:r>
                    </a:p>
                  </a:txBody>
                  <a:tcPr marL="68580" marR="68580" marT="34290" marB="34290"/>
                </a:tc>
                <a:extLst>
                  <a:ext uri="{0D108BD9-81ED-4DB2-BD59-A6C34878D82A}">
                    <a16:rowId xmlns:a16="http://schemas.microsoft.com/office/drawing/2014/main" val="10008"/>
                  </a:ext>
                </a:extLst>
              </a:tr>
            </a:tbl>
          </a:graphicData>
        </a:graphic>
      </p:graphicFrame>
      <p:pic>
        <p:nvPicPr>
          <p:cNvPr id="6" name="Picture 5"/>
          <p:cNvPicPr>
            <a:picLocks noChangeAspect="1"/>
          </p:cNvPicPr>
          <p:nvPr/>
        </p:nvPicPr>
        <p:blipFill>
          <a:blip r:embed="rId2"/>
          <a:stretch>
            <a:fillRect/>
          </a:stretch>
        </p:blipFill>
        <p:spPr>
          <a:xfrm>
            <a:off x="762000" y="4648200"/>
            <a:ext cx="3124200" cy="2116722"/>
          </a:xfrm>
          <a:prstGeom prst="rect">
            <a:avLst/>
          </a:prstGeom>
        </p:spPr>
      </p:pic>
      <p:pic>
        <p:nvPicPr>
          <p:cNvPr id="7" name="Picture 6"/>
          <p:cNvPicPr>
            <a:picLocks noChangeAspect="1"/>
          </p:cNvPicPr>
          <p:nvPr/>
        </p:nvPicPr>
        <p:blipFill>
          <a:blip r:embed="rId3"/>
          <a:stretch>
            <a:fillRect/>
          </a:stretch>
        </p:blipFill>
        <p:spPr>
          <a:xfrm>
            <a:off x="3962400" y="4662948"/>
            <a:ext cx="3307378" cy="2116722"/>
          </a:xfrm>
          <a:prstGeom prst="rect">
            <a:avLst/>
          </a:prstGeom>
        </p:spPr>
      </p:pic>
    </p:spTree>
    <p:extLst>
      <p:ext uri="{BB962C8B-B14F-4D97-AF65-F5344CB8AC3E}">
        <p14:creationId xmlns:p14="http://schemas.microsoft.com/office/powerpoint/2010/main" val="185593689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2300" y="394153"/>
            <a:ext cx="2819400" cy="682228"/>
          </a:xfrm>
        </p:spPr>
        <p:txBody>
          <a:bodyPr>
            <a:normAutofit/>
          </a:bodyPr>
          <a:lstStyle/>
          <a:p>
            <a:r>
              <a:rPr lang="en-US" sz="3300" dirty="0">
                <a:solidFill>
                  <a:srgbClr val="0070C0"/>
                </a:solidFill>
              </a:rPr>
              <a:t>Power Socket</a:t>
            </a:r>
          </a:p>
        </p:txBody>
      </p:sp>
      <p:sp>
        <p:nvSpPr>
          <p:cNvPr id="3" name="Subtitle 2"/>
          <p:cNvSpPr>
            <a:spLocks noGrp="1"/>
          </p:cNvSpPr>
          <p:nvPr>
            <p:ph type="subTitle" idx="1"/>
          </p:nvPr>
        </p:nvSpPr>
        <p:spPr>
          <a:xfrm>
            <a:off x="990600" y="1273220"/>
            <a:ext cx="7410450" cy="443507"/>
          </a:xfrm>
        </p:spPr>
        <p:txBody>
          <a:bodyPr>
            <a:normAutofit fontScale="70000" lnSpcReduction="20000"/>
          </a:bodyPr>
          <a:lstStyle/>
          <a:p>
            <a:pPr algn="l"/>
            <a:r>
              <a:rPr lang="en-US" dirty="0">
                <a:solidFill>
                  <a:schemeClr val="tx1"/>
                </a:solidFill>
              </a:rPr>
              <a:t>We distribute the Power Sockets according to space requirements. Including:</a:t>
            </a:r>
          </a:p>
        </p:txBody>
      </p:sp>
      <p:sp>
        <p:nvSpPr>
          <p:cNvPr id="4" name="Subtitle 2"/>
          <p:cNvSpPr txBox="1">
            <a:spLocks/>
          </p:cNvSpPr>
          <p:nvPr/>
        </p:nvSpPr>
        <p:spPr>
          <a:xfrm>
            <a:off x="983226" y="1913566"/>
            <a:ext cx="3219450" cy="1054391"/>
          </a:xfrm>
          <a:prstGeom prst="rect">
            <a:avLst/>
          </a:prstGeom>
        </p:spPr>
        <p:txBody>
          <a:bodyPr vert="horz" lIns="68580" tIns="34290" rIns="68580" bIns="3429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t>-    Single power socket</a:t>
            </a:r>
          </a:p>
          <a:p>
            <a:pPr marL="257175" indent="-257175" algn="l">
              <a:buFontTx/>
              <a:buChar char="-"/>
            </a:pPr>
            <a:r>
              <a:rPr lang="en-US" sz="1800" dirty="0"/>
              <a:t>Double power socket</a:t>
            </a:r>
          </a:p>
          <a:p>
            <a:pPr marL="257175" indent="-257175" algn="l">
              <a:buFontTx/>
              <a:buChar char="-"/>
            </a:pPr>
            <a:r>
              <a:rPr lang="en-US" sz="1800" dirty="0"/>
              <a:t>Floor mounted power socket.</a:t>
            </a:r>
          </a:p>
        </p:txBody>
      </p:sp>
      <p:pic>
        <p:nvPicPr>
          <p:cNvPr id="5" name="Picture 4"/>
          <p:cNvPicPr>
            <a:picLocks noChangeAspect="1"/>
          </p:cNvPicPr>
          <p:nvPr/>
        </p:nvPicPr>
        <p:blipFill>
          <a:blip r:embed="rId2"/>
          <a:stretch>
            <a:fillRect/>
          </a:stretch>
        </p:blipFill>
        <p:spPr>
          <a:xfrm>
            <a:off x="7010400" y="3768257"/>
            <a:ext cx="1805575" cy="1878974"/>
          </a:xfrm>
          <a:prstGeom prst="rect">
            <a:avLst/>
          </a:prstGeom>
        </p:spPr>
      </p:pic>
      <p:pic>
        <p:nvPicPr>
          <p:cNvPr id="6" name="Picture 5"/>
          <p:cNvPicPr>
            <a:picLocks noChangeAspect="1"/>
          </p:cNvPicPr>
          <p:nvPr/>
        </p:nvPicPr>
        <p:blipFill>
          <a:blip r:embed="rId3"/>
          <a:stretch>
            <a:fillRect/>
          </a:stretch>
        </p:blipFill>
        <p:spPr>
          <a:xfrm>
            <a:off x="4464569" y="3802714"/>
            <a:ext cx="2539686" cy="1844517"/>
          </a:xfrm>
          <a:prstGeom prst="rect">
            <a:avLst/>
          </a:prstGeom>
        </p:spPr>
      </p:pic>
      <p:pic>
        <p:nvPicPr>
          <p:cNvPr id="7" name="Picture 6"/>
          <p:cNvPicPr>
            <a:picLocks noChangeAspect="1"/>
          </p:cNvPicPr>
          <p:nvPr/>
        </p:nvPicPr>
        <p:blipFill rotWithShape="1">
          <a:blip r:embed="rId4"/>
          <a:srcRect r="1989"/>
          <a:stretch/>
        </p:blipFill>
        <p:spPr>
          <a:xfrm>
            <a:off x="990600" y="3748592"/>
            <a:ext cx="3372266" cy="3019386"/>
          </a:xfrm>
          <a:prstGeom prst="rect">
            <a:avLst/>
          </a:prstGeom>
        </p:spPr>
      </p:pic>
    </p:spTree>
    <p:extLst>
      <p:ext uri="{BB962C8B-B14F-4D97-AF65-F5344CB8AC3E}">
        <p14:creationId xmlns:p14="http://schemas.microsoft.com/office/powerpoint/2010/main" val="12978973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55964" y="533400"/>
            <a:ext cx="3943350" cy="644128"/>
          </a:xfrm>
        </p:spPr>
        <p:txBody>
          <a:bodyPr>
            <a:normAutofit/>
          </a:bodyPr>
          <a:lstStyle/>
          <a:p>
            <a:r>
              <a:rPr lang="en-US" sz="3300" dirty="0">
                <a:solidFill>
                  <a:srgbClr val="0070C0"/>
                </a:solidFill>
              </a:rPr>
              <a:t>Low Current Systems</a:t>
            </a:r>
          </a:p>
        </p:txBody>
      </p:sp>
      <p:sp>
        <p:nvSpPr>
          <p:cNvPr id="3" name="Subtitle 2"/>
          <p:cNvSpPr>
            <a:spLocks noGrp="1"/>
          </p:cNvSpPr>
          <p:nvPr>
            <p:ph type="subTitle" idx="1"/>
          </p:nvPr>
        </p:nvSpPr>
        <p:spPr>
          <a:xfrm>
            <a:off x="1004132" y="1524000"/>
            <a:ext cx="5930068" cy="1756172"/>
          </a:xfrm>
        </p:spPr>
        <p:txBody>
          <a:bodyPr>
            <a:normAutofit fontScale="70000" lnSpcReduction="20000"/>
          </a:bodyPr>
          <a:lstStyle/>
          <a:p>
            <a:pPr marL="257175" indent="-257175" algn="l">
              <a:buFont typeface="Arial" panose="020B0604020202020204" pitchFamily="34" charset="0"/>
              <a:buChar char="•"/>
            </a:pPr>
            <a:r>
              <a:rPr lang="en-US" b="1" dirty="0">
                <a:solidFill>
                  <a:schemeClr val="tx1"/>
                </a:solidFill>
              </a:rPr>
              <a:t>Telephone System: </a:t>
            </a:r>
          </a:p>
          <a:p>
            <a:pPr algn="l"/>
            <a:r>
              <a:rPr lang="en-US" dirty="0">
                <a:solidFill>
                  <a:schemeClr val="tx1"/>
                </a:solidFill>
              </a:rPr>
              <a:t>We use IP Telephones in all office, meeting &amp; Manager rooms.</a:t>
            </a:r>
          </a:p>
          <a:p>
            <a:pPr marL="257175" indent="-257175" algn="l">
              <a:buFont typeface="Arial" panose="020B0604020202020204" pitchFamily="34" charset="0"/>
              <a:buChar char="•"/>
            </a:pPr>
            <a:r>
              <a:rPr lang="en-US" b="1" dirty="0">
                <a:solidFill>
                  <a:schemeClr val="tx1"/>
                </a:solidFill>
              </a:rPr>
              <a:t>TV System:</a:t>
            </a:r>
          </a:p>
          <a:p>
            <a:pPr algn="l"/>
            <a:r>
              <a:rPr lang="en-US" dirty="0">
                <a:solidFill>
                  <a:schemeClr val="tx1"/>
                </a:solidFill>
              </a:rPr>
              <a:t>We add TV Sockets for Manager Rooms, cafeteria &amp; Library.</a:t>
            </a:r>
          </a:p>
          <a:p>
            <a:pPr marL="257175" indent="-257175" algn="l">
              <a:buFont typeface="Arial" panose="020B0604020202020204" pitchFamily="34" charset="0"/>
              <a:buChar char="•"/>
            </a:pPr>
            <a:r>
              <a:rPr lang="en-US" b="1" dirty="0">
                <a:solidFill>
                  <a:schemeClr val="tx1"/>
                </a:solidFill>
              </a:rPr>
              <a:t>Data System:</a:t>
            </a:r>
          </a:p>
          <a:p>
            <a:pPr algn="l"/>
            <a:r>
              <a:rPr lang="en-US" dirty="0">
                <a:solidFill>
                  <a:schemeClr val="tx1"/>
                </a:solidFill>
              </a:rPr>
              <a:t>We add 2 </a:t>
            </a:r>
            <a:r>
              <a:rPr lang="en-US" dirty="0" err="1">
                <a:solidFill>
                  <a:schemeClr val="tx1"/>
                </a:solidFill>
              </a:rPr>
              <a:t>wifi</a:t>
            </a:r>
            <a:r>
              <a:rPr lang="en-US" dirty="0">
                <a:solidFill>
                  <a:schemeClr val="tx1"/>
                </a:solidFill>
              </a:rPr>
              <a:t> routers -Ceiling mounted- in each floor.</a:t>
            </a:r>
          </a:p>
        </p:txBody>
      </p:sp>
      <p:pic>
        <p:nvPicPr>
          <p:cNvPr id="4" name="Picture 3"/>
          <p:cNvPicPr>
            <a:picLocks noChangeAspect="1"/>
          </p:cNvPicPr>
          <p:nvPr/>
        </p:nvPicPr>
        <p:blipFill>
          <a:blip r:embed="rId2"/>
          <a:stretch>
            <a:fillRect/>
          </a:stretch>
        </p:blipFill>
        <p:spPr>
          <a:xfrm>
            <a:off x="1004132" y="4088072"/>
            <a:ext cx="2209800" cy="2223698"/>
          </a:xfrm>
          <a:prstGeom prst="rect">
            <a:avLst/>
          </a:prstGeom>
        </p:spPr>
      </p:pic>
      <p:pic>
        <p:nvPicPr>
          <p:cNvPr id="5" name="Picture 4"/>
          <p:cNvPicPr>
            <a:picLocks noChangeAspect="1"/>
          </p:cNvPicPr>
          <p:nvPr/>
        </p:nvPicPr>
        <p:blipFill>
          <a:blip r:embed="rId3"/>
          <a:stretch>
            <a:fillRect/>
          </a:stretch>
        </p:blipFill>
        <p:spPr>
          <a:xfrm>
            <a:off x="3352800" y="4135726"/>
            <a:ext cx="2209800" cy="2151262"/>
          </a:xfrm>
          <a:prstGeom prst="rect">
            <a:avLst/>
          </a:prstGeom>
        </p:spPr>
      </p:pic>
      <p:pic>
        <p:nvPicPr>
          <p:cNvPr id="6" name="Picture 5"/>
          <p:cNvPicPr>
            <a:picLocks noChangeAspect="1"/>
          </p:cNvPicPr>
          <p:nvPr/>
        </p:nvPicPr>
        <p:blipFill>
          <a:blip r:embed="rId4"/>
          <a:stretch>
            <a:fillRect/>
          </a:stretch>
        </p:blipFill>
        <p:spPr>
          <a:xfrm>
            <a:off x="5701468" y="4140642"/>
            <a:ext cx="2649286" cy="2146346"/>
          </a:xfrm>
          <a:prstGeom prst="rect">
            <a:avLst/>
          </a:prstGeom>
        </p:spPr>
      </p:pic>
    </p:spTree>
    <p:extLst>
      <p:ext uri="{BB962C8B-B14F-4D97-AF65-F5344CB8AC3E}">
        <p14:creationId xmlns:p14="http://schemas.microsoft.com/office/powerpoint/2010/main" val="26875285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87561"/>
            <a:ext cx="4038600" cy="644128"/>
          </a:xfrm>
        </p:spPr>
        <p:txBody>
          <a:bodyPr>
            <a:normAutofit/>
          </a:bodyPr>
          <a:lstStyle/>
          <a:p>
            <a:r>
              <a:rPr lang="en-US" sz="3300" dirty="0">
                <a:solidFill>
                  <a:srgbClr val="0070C0"/>
                </a:solidFill>
              </a:rPr>
              <a:t>Electrical Calculations</a:t>
            </a:r>
          </a:p>
        </p:txBody>
      </p:sp>
      <p:sp>
        <p:nvSpPr>
          <p:cNvPr id="3" name="Subtitle 2"/>
          <p:cNvSpPr>
            <a:spLocks noGrp="1"/>
          </p:cNvSpPr>
          <p:nvPr>
            <p:ph type="subTitle" idx="1"/>
          </p:nvPr>
        </p:nvSpPr>
        <p:spPr>
          <a:xfrm>
            <a:off x="789946" y="1504197"/>
            <a:ext cx="6858000" cy="1241822"/>
          </a:xfrm>
        </p:spPr>
        <p:txBody>
          <a:bodyPr>
            <a:normAutofit fontScale="92500" lnSpcReduction="10000"/>
          </a:bodyPr>
          <a:lstStyle/>
          <a:p>
            <a:pPr marL="257175" indent="-257175" algn="l">
              <a:buFont typeface="Arial" panose="020B0604020202020204" pitchFamily="34" charset="0"/>
              <a:buChar char="•"/>
            </a:pPr>
            <a:r>
              <a:rPr lang="en-US" b="1" dirty="0">
                <a:solidFill>
                  <a:schemeClr val="tx1"/>
                </a:solidFill>
              </a:rPr>
              <a:t>Cable Sizing: </a:t>
            </a:r>
          </a:p>
          <a:p>
            <a:pPr algn="l"/>
            <a:r>
              <a:rPr lang="en-US" sz="1650" dirty="0">
                <a:solidFill>
                  <a:schemeClr val="tx1"/>
                </a:solidFill>
              </a:rPr>
              <a:t>The size of all power cables shall be determined in accordance with:</a:t>
            </a:r>
          </a:p>
          <a:p>
            <a:pPr marL="257175" indent="-257175" algn="l">
              <a:buFontTx/>
              <a:buChar char="-"/>
            </a:pPr>
            <a:r>
              <a:rPr lang="en-US" sz="1650" dirty="0">
                <a:solidFill>
                  <a:schemeClr val="tx1"/>
                </a:solidFill>
              </a:rPr>
              <a:t>Load Current taking in consideration the de-rating factor for cable installation.</a:t>
            </a:r>
          </a:p>
          <a:p>
            <a:pPr marL="257175" indent="-257175" algn="l">
              <a:buFontTx/>
              <a:buChar char="-"/>
            </a:pPr>
            <a:r>
              <a:rPr lang="en-US" sz="1650" dirty="0">
                <a:solidFill>
                  <a:schemeClr val="tx1"/>
                </a:solidFill>
              </a:rPr>
              <a:t>max. Permissible voltage drop (3%).</a:t>
            </a:r>
          </a:p>
        </p:txBody>
      </p:sp>
      <p:sp>
        <p:nvSpPr>
          <p:cNvPr id="4" name="Subtitle 2"/>
          <p:cNvSpPr txBox="1">
            <a:spLocks/>
          </p:cNvSpPr>
          <p:nvPr/>
        </p:nvSpPr>
        <p:spPr>
          <a:xfrm>
            <a:off x="761999" y="2958565"/>
            <a:ext cx="6858000" cy="935444"/>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a:buFont typeface="Arial" panose="020B0604020202020204" pitchFamily="34" charset="0"/>
              <a:buChar char="•"/>
            </a:pPr>
            <a:r>
              <a:rPr lang="en-US" sz="1800" b="1" dirty="0"/>
              <a:t>Breaker Sizing: </a:t>
            </a:r>
          </a:p>
          <a:p>
            <a:pPr algn="l"/>
            <a:r>
              <a:rPr lang="en-US" sz="1500" dirty="0"/>
              <a:t>Breaker sizing determined after calculating the Load current X 1.25</a:t>
            </a:r>
            <a:br>
              <a:rPr lang="en-US" sz="1500" dirty="0"/>
            </a:br>
            <a:r>
              <a:rPr lang="en-US" sz="1500" dirty="0"/>
              <a:t>and selecting the next upper standard breaker rating.</a:t>
            </a:r>
          </a:p>
        </p:txBody>
      </p:sp>
      <p:sp>
        <p:nvSpPr>
          <p:cNvPr id="5" name="Subtitle 2"/>
          <p:cNvSpPr txBox="1">
            <a:spLocks/>
          </p:cNvSpPr>
          <p:nvPr/>
        </p:nvSpPr>
        <p:spPr>
          <a:xfrm>
            <a:off x="762000" y="3937397"/>
            <a:ext cx="2724150" cy="373607"/>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57175" indent="-257175" algn="l">
              <a:buFont typeface="Arial" panose="020B0604020202020204" pitchFamily="34" charset="0"/>
              <a:buChar char="•"/>
            </a:pPr>
            <a:r>
              <a:rPr lang="en-US" sz="1800" b="1" dirty="0"/>
              <a:t>Important Equations:</a:t>
            </a:r>
          </a:p>
        </p:txBody>
      </p:sp>
      <mc:AlternateContent xmlns:mc="http://schemas.openxmlformats.org/markup-compatibility/2006" xmlns:a14="http://schemas.microsoft.com/office/drawing/2010/main">
        <mc:Choice Requires="a14">
          <p:sp>
            <p:nvSpPr>
              <p:cNvPr id="6" name="Rectangle 5"/>
              <p:cNvSpPr/>
              <p:nvPr/>
            </p:nvSpPr>
            <p:spPr>
              <a:xfrm>
                <a:off x="762000" y="4311004"/>
                <a:ext cx="1861663" cy="517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350" i="1">
                          <a:latin typeface="Cambria Math" panose="02040503050406030204" pitchFamily="18" charset="0"/>
                        </a:rPr>
                        <m:t>𝐼</m:t>
                      </m:r>
                      <m:r>
                        <a:rPr lang="en-US" sz="1350" i="1">
                          <a:latin typeface="Cambria Math" panose="02040503050406030204" pitchFamily="18" charset="0"/>
                        </a:rPr>
                        <m:t> (1−</m:t>
                      </m:r>
                      <m:r>
                        <a:rPr lang="en-US" sz="1350" i="1">
                          <a:latin typeface="Cambria Math" panose="02040503050406030204" pitchFamily="18" charset="0"/>
                        </a:rPr>
                        <m:t>𝑝h</m:t>
                      </m:r>
                      <m:r>
                        <a:rPr lang="en-US" sz="1350" i="1">
                          <a:latin typeface="Cambria Math" panose="02040503050406030204" pitchFamily="18" charset="0"/>
                        </a:rPr>
                        <m:t>)= </m:t>
                      </m:r>
                      <m:f>
                        <m:fPr>
                          <m:ctrlPr>
                            <a:rPr lang="en-US" sz="1350" i="1">
                              <a:latin typeface="Cambria Math" panose="02040503050406030204" pitchFamily="18" charset="0"/>
                            </a:rPr>
                          </m:ctrlPr>
                        </m:fPr>
                        <m:num>
                          <m:r>
                            <a:rPr lang="en-US" sz="1350" i="1">
                              <a:latin typeface="Cambria Math" panose="02040503050406030204" pitchFamily="18" charset="0"/>
                            </a:rPr>
                            <m:t>𝑃</m:t>
                          </m:r>
                        </m:num>
                        <m:den>
                          <m:r>
                            <a:rPr lang="en-US" sz="1350" i="1">
                              <a:latin typeface="Cambria Math" panose="02040503050406030204" pitchFamily="18" charset="0"/>
                            </a:rPr>
                            <m:t>𝑉</m:t>
                          </m:r>
                          <m:r>
                            <a:rPr lang="en-US" sz="1350" i="1">
                              <a:latin typeface="Cambria Math" panose="02040503050406030204" pitchFamily="18" charset="0"/>
                            </a:rPr>
                            <m:t> </m:t>
                          </m:r>
                          <m:r>
                            <a:rPr lang="en-US" sz="1350" i="1">
                              <a:latin typeface="Cambria Math" panose="02040503050406030204" pitchFamily="18" charset="0"/>
                            </a:rPr>
                            <m:t>𝑋</m:t>
                          </m:r>
                          <m:r>
                            <a:rPr lang="en-US" sz="1350" i="1">
                              <a:latin typeface="Cambria Math" panose="02040503050406030204" pitchFamily="18" charset="0"/>
                            </a:rPr>
                            <m:t> </m:t>
                          </m:r>
                          <m:r>
                            <a:rPr lang="en-US" sz="1350" i="1">
                              <a:latin typeface="Cambria Math" panose="02040503050406030204" pitchFamily="18" charset="0"/>
                            </a:rPr>
                            <m:t>𝑃</m:t>
                          </m:r>
                          <m:r>
                            <a:rPr lang="en-US" sz="1350" i="1">
                              <a:latin typeface="Cambria Math" panose="02040503050406030204" pitchFamily="18" charset="0"/>
                            </a:rPr>
                            <m:t>.</m:t>
                          </m:r>
                          <m:r>
                            <a:rPr lang="en-US" sz="1350" i="1">
                              <a:latin typeface="Cambria Math" panose="02040503050406030204" pitchFamily="18" charset="0"/>
                            </a:rPr>
                            <m:t>𝑓</m:t>
                          </m:r>
                          <m:r>
                            <a:rPr lang="en-US" sz="1350" i="1">
                              <a:latin typeface="Cambria Math" panose="02040503050406030204" pitchFamily="18" charset="0"/>
                            </a:rPr>
                            <m:t> </m:t>
                          </m:r>
                        </m:den>
                      </m:f>
                    </m:oMath>
                  </m:oMathPara>
                </a14:m>
                <a:endParaRPr lang="en-US" sz="1350" dirty="0"/>
              </a:p>
            </p:txBody>
          </p:sp>
        </mc:Choice>
        <mc:Fallback xmlns="">
          <p:sp>
            <p:nvSpPr>
              <p:cNvPr id="6" name="Rectangle 5"/>
              <p:cNvSpPr>
                <a:spLocks noRot="1" noChangeAspect="1" noMove="1" noResize="1" noEditPoints="1" noAdjustHandles="1" noChangeArrowheads="1" noChangeShapeType="1" noTextEdit="1"/>
              </p:cNvSpPr>
              <p:nvPr/>
            </p:nvSpPr>
            <p:spPr>
              <a:xfrm>
                <a:off x="762000" y="4311004"/>
                <a:ext cx="1861663" cy="517706"/>
              </a:xfrm>
              <a:prstGeom prst="rect">
                <a:avLst/>
              </a:prstGeom>
              <a:blipFill rotWithShape="0">
                <a:blip r:embed="rId2"/>
                <a:stretch>
                  <a:fillRect b="-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61999" y="4836984"/>
                <a:ext cx="2315827" cy="54354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350" i="1">
                          <a:latin typeface="Cambria Math" panose="02040503050406030204" pitchFamily="18" charset="0"/>
                        </a:rPr>
                        <m:t>𝐼</m:t>
                      </m:r>
                      <m:r>
                        <a:rPr lang="en-US" sz="1350" i="1">
                          <a:latin typeface="Cambria Math" panose="02040503050406030204" pitchFamily="18" charset="0"/>
                        </a:rPr>
                        <m:t> (3−</m:t>
                      </m:r>
                      <m:r>
                        <a:rPr lang="en-US" sz="1350" i="1">
                          <a:latin typeface="Cambria Math" panose="02040503050406030204" pitchFamily="18" charset="0"/>
                        </a:rPr>
                        <m:t>𝑝h</m:t>
                      </m:r>
                      <m:r>
                        <a:rPr lang="en-US" sz="1350" i="1">
                          <a:latin typeface="Cambria Math" panose="02040503050406030204" pitchFamily="18" charset="0"/>
                        </a:rPr>
                        <m:t>)= </m:t>
                      </m:r>
                      <m:f>
                        <m:fPr>
                          <m:ctrlPr>
                            <a:rPr lang="en-US" sz="1350" i="1">
                              <a:latin typeface="Cambria Math" panose="02040503050406030204" pitchFamily="18" charset="0"/>
                            </a:rPr>
                          </m:ctrlPr>
                        </m:fPr>
                        <m:num>
                          <m:r>
                            <a:rPr lang="en-US" sz="1350" i="1">
                              <a:latin typeface="Cambria Math" panose="02040503050406030204" pitchFamily="18" charset="0"/>
                            </a:rPr>
                            <m:t>𝑃</m:t>
                          </m:r>
                        </m:num>
                        <m:den>
                          <m:rad>
                            <m:radPr>
                              <m:degHide m:val="on"/>
                              <m:ctrlPr>
                                <a:rPr lang="en-US" sz="1350" i="1">
                                  <a:latin typeface="Cambria Math" panose="02040503050406030204" pitchFamily="18" charset="0"/>
                                </a:rPr>
                              </m:ctrlPr>
                            </m:radPr>
                            <m:deg/>
                            <m:e>
                              <m:r>
                                <a:rPr lang="en-US" sz="1350" i="1">
                                  <a:latin typeface="Cambria Math" panose="02040503050406030204" pitchFamily="18" charset="0"/>
                                </a:rPr>
                                <m:t>3</m:t>
                              </m:r>
                            </m:e>
                          </m:rad>
                          <m:r>
                            <a:rPr lang="en-US" sz="1350" i="1">
                              <a:latin typeface="Cambria Math" panose="02040503050406030204" pitchFamily="18" charset="0"/>
                            </a:rPr>
                            <m:t>𝑋</m:t>
                          </m:r>
                          <m:r>
                            <a:rPr lang="en-US" sz="1350" i="1">
                              <a:latin typeface="Cambria Math" panose="02040503050406030204" pitchFamily="18" charset="0"/>
                            </a:rPr>
                            <m:t> </m:t>
                          </m:r>
                          <m:r>
                            <a:rPr lang="en-US" sz="1350" i="1">
                              <a:latin typeface="Cambria Math" panose="02040503050406030204" pitchFamily="18" charset="0"/>
                            </a:rPr>
                            <m:t>𝑉𝐿</m:t>
                          </m:r>
                          <m:r>
                            <a:rPr lang="en-US" sz="1350" i="1">
                              <a:latin typeface="Cambria Math" panose="02040503050406030204" pitchFamily="18" charset="0"/>
                            </a:rPr>
                            <m:t> </m:t>
                          </m:r>
                          <m:r>
                            <a:rPr lang="en-US" sz="1350" i="1">
                              <a:latin typeface="Cambria Math" panose="02040503050406030204" pitchFamily="18" charset="0"/>
                            </a:rPr>
                            <m:t>𝑋</m:t>
                          </m:r>
                          <m:r>
                            <a:rPr lang="en-US" sz="1350" i="1">
                              <a:latin typeface="Cambria Math" panose="02040503050406030204" pitchFamily="18" charset="0"/>
                            </a:rPr>
                            <m:t> </m:t>
                          </m:r>
                          <m:r>
                            <a:rPr lang="en-US" sz="1350" i="1">
                              <a:latin typeface="Cambria Math" panose="02040503050406030204" pitchFamily="18" charset="0"/>
                            </a:rPr>
                            <m:t>𝑃</m:t>
                          </m:r>
                          <m:r>
                            <a:rPr lang="en-US" sz="1350" i="1">
                              <a:latin typeface="Cambria Math" panose="02040503050406030204" pitchFamily="18" charset="0"/>
                            </a:rPr>
                            <m:t>.</m:t>
                          </m:r>
                          <m:r>
                            <a:rPr lang="en-US" sz="1350" i="1">
                              <a:latin typeface="Cambria Math" panose="02040503050406030204" pitchFamily="18" charset="0"/>
                            </a:rPr>
                            <m:t>𝑓</m:t>
                          </m:r>
                          <m:r>
                            <a:rPr lang="en-US" sz="1350" i="1">
                              <a:latin typeface="Cambria Math" panose="02040503050406030204" pitchFamily="18" charset="0"/>
                            </a:rPr>
                            <m:t> </m:t>
                          </m:r>
                        </m:den>
                      </m:f>
                    </m:oMath>
                  </m:oMathPara>
                </a14:m>
                <a:endParaRPr lang="en-US" sz="1350" dirty="0"/>
              </a:p>
            </p:txBody>
          </p:sp>
        </mc:Choice>
        <mc:Fallback xmlns="">
          <p:sp>
            <p:nvSpPr>
              <p:cNvPr id="7" name="Rectangle 6"/>
              <p:cNvSpPr>
                <a:spLocks noRot="1" noChangeAspect="1" noMove="1" noResize="1" noEditPoints="1" noAdjustHandles="1" noChangeArrowheads="1" noChangeShapeType="1" noTextEdit="1"/>
              </p:cNvSpPr>
              <p:nvPr/>
            </p:nvSpPr>
            <p:spPr>
              <a:xfrm>
                <a:off x="761999" y="4836984"/>
                <a:ext cx="2315827" cy="543547"/>
              </a:xfrm>
              <a:prstGeom prst="rect">
                <a:avLst/>
              </a:prstGeom>
              <a:blipFill rotWithShape="0">
                <a:blip r:embed="rId3"/>
                <a:stretch>
                  <a:fillRect b="-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28675" y="5552826"/>
                <a:ext cx="2657475" cy="207749"/>
              </a:xfrm>
              <a:prstGeom prst="rect">
                <a:avLst/>
              </a:prstGeom>
              <a:noFill/>
            </p:spPr>
            <p:txBody>
              <a:bodyPr wrap="square" lIns="0" tIns="0" rIns="0" bIns="0" rtlCol="0">
                <a:spAutoFit/>
              </a:bodyPr>
              <a:lstStyle/>
              <a:p>
                <a14:m>
                  <m:oMath xmlns:m="http://schemas.openxmlformats.org/officeDocument/2006/math">
                    <m:r>
                      <a:rPr lang="en-US" sz="1350" i="1">
                        <a:latin typeface="Cambria Math" panose="02040503050406030204" pitchFamily="18" charset="0"/>
                      </a:rPr>
                      <m:t>𝑉𝑑</m:t>
                    </m:r>
                    <m:r>
                      <a:rPr lang="en-US" sz="1350" i="1">
                        <a:latin typeface="Cambria Math" panose="02040503050406030204" pitchFamily="18" charset="0"/>
                      </a:rPr>
                      <m:t>=</m:t>
                    </m:r>
                    <m:d>
                      <m:dPr>
                        <m:ctrlPr>
                          <a:rPr lang="en-US" sz="1350" i="1">
                            <a:latin typeface="Cambria Math" panose="02040503050406030204" pitchFamily="18" charset="0"/>
                          </a:rPr>
                        </m:ctrlPr>
                      </m:dPr>
                      <m:e>
                        <m:r>
                          <a:rPr lang="en-US" sz="1350" i="1">
                            <a:latin typeface="Cambria Math" panose="02040503050406030204" pitchFamily="18" charset="0"/>
                          </a:rPr>
                          <m:t>𝑚𝑣</m:t>
                        </m:r>
                        <m:r>
                          <a:rPr lang="en-US" sz="1350" i="1">
                            <a:latin typeface="Cambria Math" panose="02040503050406030204" pitchFamily="18" charset="0"/>
                          </a:rPr>
                          <m:t>.</m:t>
                        </m:r>
                        <m:r>
                          <a:rPr lang="en-US" sz="1350" i="1">
                            <a:latin typeface="Cambria Math" panose="02040503050406030204" pitchFamily="18" charset="0"/>
                          </a:rPr>
                          <m:t>𝐴</m:t>
                        </m:r>
                        <m:r>
                          <a:rPr lang="en-US" sz="1350" i="1">
                            <a:latin typeface="Cambria Math" panose="02040503050406030204" pitchFamily="18" charset="0"/>
                          </a:rPr>
                          <m:t>.</m:t>
                        </m:r>
                        <m:r>
                          <a:rPr lang="en-US" sz="1350" i="1">
                            <a:latin typeface="Cambria Math" panose="02040503050406030204" pitchFamily="18" charset="0"/>
                          </a:rPr>
                          <m:t>𝑚</m:t>
                        </m:r>
                      </m:e>
                    </m:d>
                    <m:r>
                      <a:rPr lang="en-US" sz="1350" i="1">
                        <a:latin typeface="Cambria Math" panose="02040503050406030204" pitchFamily="18" charset="0"/>
                      </a:rPr>
                      <m:t> </m:t>
                    </m:r>
                    <m:r>
                      <a:rPr lang="en-US" sz="1350" i="1">
                        <a:latin typeface="Cambria Math" panose="02040503050406030204" pitchFamily="18" charset="0"/>
                      </a:rPr>
                      <m:t>𝑋</m:t>
                    </m:r>
                    <m:r>
                      <a:rPr lang="en-US" sz="1350" i="1">
                        <a:latin typeface="Cambria Math" panose="02040503050406030204" pitchFamily="18" charset="0"/>
                      </a:rPr>
                      <m:t> </m:t>
                    </m:r>
                  </m:oMath>
                </a14:m>
                <a:r>
                  <a:rPr lang="en-US" sz="1350" dirty="0">
                    <a:latin typeface="Cambria" panose="02040503050406030204" pitchFamily="18" charset="0"/>
                  </a:rPr>
                  <a:t>I X L</a:t>
                </a:r>
              </a:p>
            </p:txBody>
          </p:sp>
        </mc:Choice>
        <mc:Fallback xmlns="">
          <p:sp>
            <p:nvSpPr>
              <p:cNvPr id="9" name="TextBox 8"/>
              <p:cNvSpPr txBox="1">
                <a:spLocks noRot="1" noChangeAspect="1" noMove="1" noResize="1" noEditPoints="1" noAdjustHandles="1" noChangeArrowheads="1" noChangeShapeType="1" noTextEdit="1"/>
              </p:cNvSpPr>
              <p:nvPr/>
            </p:nvSpPr>
            <p:spPr>
              <a:xfrm>
                <a:off x="828675" y="5552826"/>
                <a:ext cx="2657475" cy="207749"/>
              </a:xfrm>
              <a:prstGeom prst="rect">
                <a:avLst/>
              </a:prstGeom>
              <a:blipFill rotWithShape="0">
                <a:blip r:embed="rId4"/>
                <a:stretch>
                  <a:fillRect l="-2523" t="-29412" b="-47059"/>
                </a:stretch>
              </a:blipFill>
            </p:spPr>
            <p:txBody>
              <a:bodyPr/>
              <a:lstStyle/>
              <a:p>
                <a:r>
                  <a:rPr lang="en-US">
                    <a:noFill/>
                  </a:rPr>
                  <a:t> </a:t>
                </a:r>
              </a:p>
            </p:txBody>
          </p:sp>
        </mc:Fallback>
      </mc:AlternateContent>
      <p:sp>
        <p:nvSpPr>
          <p:cNvPr id="11" name="Subtitle 2"/>
          <p:cNvSpPr txBox="1">
            <a:spLocks/>
          </p:cNvSpPr>
          <p:nvPr/>
        </p:nvSpPr>
        <p:spPr>
          <a:xfrm>
            <a:off x="4119563" y="4372565"/>
            <a:ext cx="3248025" cy="928838"/>
          </a:xfrm>
          <a:prstGeom prst="rect">
            <a:avLst/>
          </a:prstGeom>
        </p:spPr>
        <p:txBody>
          <a:bodyPr vert="horz" lIns="68580" tIns="34290" rIns="68580" bIns="3429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350" u="sng" dirty="0"/>
              <a:t>Where</a:t>
            </a:r>
            <a:r>
              <a:rPr lang="en-US" sz="1350" b="1" dirty="0"/>
              <a:t>:</a:t>
            </a:r>
          </a:p>
          <a:p>
            <a:pPr algn="l"/>
            <a:r>
              <a:rPr lang="en-US" sz="1350" b="1" dirty="0"/>
              <a:t>I(A): </a:t>
            </a:r>
            <a:r>
              <a:rPr lang="en-US" sz="1350" dirty="0"/>
              <a:t>Current</a:t>
            </a:r>
            <a:r>
              <a:rPr lang="en-US" sz="1350" b="1" dirty="0"/>
              <a:t>, P(w): </a:t>
            </a:r>
            <a:r>
              <a:rPr lang="en-US" sz="1350" dirty="0"/>
              <a:t>Power</a:t>
            </a:r>
            <a:r>
              <a:rPr lang="en-US" sz="1350" b="1" dirty="0"/>
              <a:t>, </a:t>
            </a:r>
            <a:r>
              <a:rPr lang="en-US" sz="1350" b="1" dirty="0" err="1"/>
              <a:t>P.f</a:t>
            </a:r>
            <a:r>
              <a:rPr lang="en-US" sz="1350" b="1" dirty="0"/>
              <a:t>: </a:t>
            </a:r>
            <a:r>
              <a:rPr lang="en-US" sz="1350" dirty="0"/>
              <a:t>Power factor</a:t>
            </a:r>
            <a:br>
              <a:rPr lang="en-US" sz="1350" dirty="0"/>
            </a:br>
            <a:r>
              <a:rPr lang="en-US" sz="1350" b="1" dirty="0"/>
              <a:t>V(v): </a:t>
            </a:r>
            <a:r>
              <a:rPr lang="en-US" sz="1350" dirty="0"/>
              <a:t>1-phase volt, </a:t>
            </a:r>
            <a:r>
              <a:rPr lang="en-US" sz="1350" b="1" dirty="0"/>
              <a:t>VL(v):</a:t>
            </a:r>
            <a:r>
              <a:rPr lang="en-US" sz="1350" dirty="0"/>
              <a:t> 3-phase volt</a:t>
            </a:r>
            <a:br>
              <a:rPr lang="en-US" sz="1350" dirty="0"/>
            </a:br>
            <a:r>
              <a:rPr lang="en-US" sz="1350" b="1" dirty="0" err="1"/>
              <a:t>Vd</a:t>
            </a:r>
            <a:r>
              <a:rPr lang="en-US" sz="1350" b="1" dirty="0"/>
              <a:t>(v): </a:t>
            </a:r>
            <a:r>
              <a:rPr lang="en-US" sz="1350" dirty="0"/>
              <a:t>Voltage drop, </a:t>
            </a:r>
            <a:r>
              <a:rPr lang="en-US" sz="1350" b="1" dirty="0"/>
              <a:t>L:</a:t>
            </a:r>
            <a:r>
              <a:rPr lang="en-US" sz="1350" dirty="0"/>
              <a:t> Cable Length</a:t>
            </a:r>
          </a:p>
        </p:txBody>
      </p:sp>
      <p:pic>
        <p:nvPicPr>
          <p:cNvPr id="12" name="Picture 11"/>
          <p:cNvPicPr>
            <a:picLocks noChangeAspect="1"/>
          </p:cNvPicPr>
          <p:nvPr/>
        </p:nvPicPr>
        <p:blipFill>
          <a:blip r:embed="rId5"/>
          <a:stretch>
            <a:fillRect/>
          </a:stretch>
        </p:blipFill>
        <p:spPr>
          <a:xfrm>
            <a:off x="5103536" y="2541570"/>
            <a:ext cx="2635477" cy="675936"/>
          </a:xfrm>
          <a:prstGeom prst="rect">
            <a:avLst/>
          </a:prstGeom>
        </p:spPr>
      </p:pic>
      <p:pic>
        <p:nvPicPr>
          <p:cNvPr id="13" name="Picture 12"/>
          <p:cNvPicPr>
            <a:picLocks noChangeAspect="1"/>
          </p:cNvPicPr>
          <p:nvPr/>
        </p:nvPicPr>
        <p:blipFill>
          <a:blip r:embed="rId6"/>
          <a:stretch>
            <a:fillRect/>
          </a:stretch>
        </p:blipFill>
        <p:spPr>
          <a:xfrm>
            <a:off x="7830080" y="2730311"/>
            <a:ext cx="1125854" cy="2451289"/>
          </a:xfrm>
          <a:prstGeom prst="rect">
            <a:avLst/>
          </a:prstGeom>
        </p:spPr>
      </p:pic>
    </p:spTree>
    <p:extLst>
      <p:ext uri="{BB962C8B-B14F-4D97-AF65-F5344CB8AC3E}">
        <p14:creationId xmlns:p14="http://schemas.microsoft.com/office/powerpoint/2010/main" val="24552671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76</a:t>
            </a:fld>
            <a:endParaRPr lang="en-US" sz="2400" dirty="0"/>
          </a:p>
        </p:txBody>
      </p:sp>
      <p:sp>
        <p:nvSpPr>
          <p:cNvPr id="6" name="Content Placeholder 2">
            <a:extLst>
              <a:ext uri="{FF2B5EF4-FFF2-40B4-BE49-F238E27FC236}">
                <a16:creationId xmlns:a16="http://schemas.microsoft.com/office/drawing/2014/main" id="{8522A39E-3D5B-455F-9FE1-B063F29F7734}"/>
              </a:ext>
            </a:extLst>
          </p:cNvPr>
          <p:cNvSpPr txBox="1">
            <a:spLocks/>
          </p:cNvSpPr>
          <p:nvPr/>
        </p:nvSpPr>
        <p:spPr>
          <a:xfrm>
            <a:off x="506506" y="914400"/>
            <a:ext cx="8462721" cy="4772758"/>
          </a:xfrm>
          <a:prstGeom prst="rect">
            <a:avLst/>
          </a:prstGeom>
        </p:spPr>
        <p:txBody>
          <a:bodyPr vert="horz" lIns="91440" tIns="45720" rIns="91440" bIns="45720" rtlCol="0" anchor="ctr">
            <a:normAutofit fontScale="25000" lnSpcReduction="2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ctr"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US" sz="6200" b="1" i="1" u="none" strike="noStrike" kern="1200" cap="none" spc="0" normalizeH="0" baseline="0" noProof="0" dirty="0">
              <a:ln>
                <a:noFill/>
              </a:ln>
              <a:solidFill>
                <a:srgbClr val="323232">
                  <a:lumMod val="50000"/>
                </a:srgbClr>
              </a:solidFill>
              <a:effectLst/>
              <a:uLnTx/>
              <a:uFillTx/>
              <a:latin typeface="Times New Roman" panose="02020603050405020304" pitchFamily="18" charset="0"/>
              <a:cs typeface="Times New Roman" panose="02020603050405020304" pitchFamily="18" charset="0"/>
            </a:endParaRPr>
          </a:p>
          <a:p>
            <a:pPr marL="0" lvl="0" indent="0" algn="ctr">
              <a:lnSpc>
                <a:spcPct val="120000"/>
              </a:lnSpc>
              <a:buClr>
                <a:srgbClr val="F07F09">
                  <a:lumMod val="75000"/>
                </a:srgbClr>
              </a:buClr>
              <a:buNone/>
            </a:pPr>
            <a:r>
              <a:rPr lang="en-US" sz="31200" b="1" dirty="0">
                <a:solidFill>
                  <a:srgbClr val="F07F09">
                    <a:lumMod val="60000"/>
                    <a:lumOff val="40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Quantity Surveying &amp; Cost Estimate</a:t>
            </a: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3200" b="1"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0" marR="0" lvl="0" indent="0" algn="l" defTabSz="457200" rtl="0" eaLnBrk="1" fontAlgn="auto" latinLnBrk="0" hangingPunct="1">
              <a:lnSpc>
                <a:spcPct val="100000"/>
              </a:lnSpc>
              <a:spcBef>
                <a:spcPct val="20000"/>
              </a:spcBef>
              <a:spcAft>
                <a:spcPts val="600"/>
              </a:spcAft>
              <a:buClr>
                <a:srgbClr val="F07F09">
                  <a:lumMod val="75000"/>
                </a:srgbClr>
              </a:buClr>
              <a:buSzPct val="145000"/>
              <a:buFont typeface="Arial"/>
              <a:buNone/>
              <a:tabLst/>
              <a:defRPr/>
            </a:pPr>
            <a:endParaRPr kumimoji="0" lang="en-GB" sz="51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panose="020B0604020202020204" pitchFamily="34" charset="0"/>
              <a:buChar char="•"/>
              <a:tabLst/>
              <a:defRPr/>
            </a:pPr>
            <a:endParaRPr kumimoji="0" lang="en-GB" sz="24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a:p>
            <a:pPr marL="285750" marR="0" lvl="0" indent="-285750" algn="l" defTabSz="457200" rtl="0" eaLnBrk="1" fontAlgn="auto" latinLnBrk="0" hangingPunct="1">
              <a:lnSpc>
                <a:spcPct val="100000"/>
              </a:lnSpc>
              <a:spcBef>
                <a:spcPct val="20000"/>
              </a:spcBef>
              <a:spcAft>
                <a:spcPts val="600"/>
              </a:spcAft>
              <a:buClr>
                <a:srgbClr val="F07F09">
                  <a:lumMod val="75000"/>
                </a:srgbClr>
              </a:buClr>
              <a:buSzPct val="145000"/>
              <a:buFont typeface="Arial"/>
              <a:buChar char="•"/>
              <a:tabLst/>
              <a:defRPr/>
            </a:pPr>
            <a:endParaRPr kumimoji="0" lang="en-GB" sz="32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079790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3600" dirty="0">
                <a:solidFill>
                  <a:schemeClr val="tx1"/>
                </a:solidFill>
                <a:effectLst/>
              </a:rPr>
              <a:t>Quantity Surveying &amp; Cost Estimate</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77</a:t>
            </a:fld>
            <a:endParaRPr lang="en-US" sz="2400" dirty="0"/>
          </a:p>
        </p:txBody>
      </p:sp>
      <p:sp>
        <p:nvSpPr>
          <p:cNvPr id="3" name="Content Placeholder 2"/>
          <p:cNvSpPr>
            <a:spLocks noGrp="1"/>
          </p:cNvSpPr>
          <p:nvPr>
            <p:ph idx="1"/>
          </p:nvPr>
        </p:nvSpPr>
        <p:spPr>
          <a:xfrm>
            <a:off x="457200" y="838200"/>
            <a:ext cx="8229600" cy="4419600"/>
          </a:xfrm>
        </p:spPr>
        <p:txBody>
          <a:bodyPr/>
          <a:lstStyle/>
          <a:p>
            <a:pPr marL="0" marR="0" indent="0">
              <a:lnSpc>
                <a:spcPct val="150000"/>
              </a:lnSpc>
              <a:spcBef>
                <a:spcPts val="1000"/>
              </a:spcBef>
              <a:spcAft>
                <a:spcPts val="0"/>
              </a:spcAft>
              <a:buNone/>
            </a:pPr>
            <a:r>
              <a:rPr lang="en-US" b="1" dirty="0">
                <a:latin typeface="Times New Roman"/>
                <a:ea typeface="Times New Roman"/>
                <a:cs typeface="Times New Roman"/>
              </a:rPr>
              <a:t>Cost Breakdown Structure (CBS)</a:t>
            </a:r>
          </a:p>
          <a:p>
            <a:endParaRPr lang="en-US" dirty="0"/>
          </a:p>
        </p:txBody>
      </p:sp>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543878"/>
            <a:ext cx="8240527"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617738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3600" dirty="0">
                <a:solidFill>
                  <a:schemeClr val="tx1"/>
                </a:solidFill>
                <a:effectLst/>
              </a:rPr>
              <a:t>Quantity Surveying &amp; Cost Estimate</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680730753"/>
              </p:ext>
            </p:extLst>
          </p:nvPr>
        </p:nvGraphicFramePr>
        <p:xfrm>
          <a:off x="1219200" y="762000"/>
          <a:ext cx="7239000" cy="5760720"/>
        </p:xfrm>
        <a:graphic>
          <a:graphicData uri="http://schemas.openxmlformats.org/drawingml/2006/table">
            <a:tbl>
              <a:tblPr firstRow="1" bandRow="1">
                <a:tableStyleId>{5940675A-B579-460E-94D1-54222C63F5DA}</a:tableStyleId>
              </a:tblPr>
              <a:tblGrid>
                <a:gridCol w="16764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600200">
                  <a:extLst>
                    <a:ext uri="{9D8B030D-6E8A-4147-A177-3AD203B41FA5}">
                      <a16:colId xmlns:a16="http://schemas.microsoft.com/office/drawing/2014/main" val="20004"/>
                    </a:ext>
                  </a:extLst>
                </a:gridCol>
              </a:tblGrid>
              <a:tr h="370840">
                <a:tc gridSpan="5">
                  <a:txBody>
                    <a:bodyPr/>
                    <a:lstStyle/>
                    <a:p>
                      <a:pPr algn="ctr"/>
                      <a:r>
                        <a:rPr lang="en-US" b="1" dirty="0"/>
                        <a:t>Material cost of Structure</a:t>
                      </a:r>
                    </a:p>
                  </a:txBody>
                  <a:tcPr>
                    <a:solidFill>
                      <a:schemeClr val="tx2">
                        <a:lumMod val="40000"/>
                        <a:lumOff val="60000"/>
                      </a:schemeClr>
                    </a:solidFill>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1600" b="1" dirty="0">
                          <a:solidFill>
                            <a:schemeClr val="tx1"/>
                          </a:solidFill>
                        </a:rPr>
                        <a:t>material</a:t>
                      </a:r>
                    </a:p>
                  </a:txBody>
                  <a:tcPr>
                    <a:solidFill>
                      <a:schemeClr val="tx1">
                        <a:lumMod val="20000"/>
                        <a:lumOff val="80000"/>
                      </a:schemeClr>
                    </a:solidFill>
                  </a:tcPr>
                </a:tc>
                <a:tc>
                  <a:txBody>
                    <a:bodyPr/>
                    <a:lstStyle/>
                    <a:p>
                      <a:pPr algn="ctr"/>
                      <a:r>
                        <a:rPr lang="en-US" sz="1600" b="1" dirty="0">
                          <a:solidFill>
                            <a:schemeClr val="tx1"/>
                          </a:solidFill>
                        </a:rPr>
                        <a:t>Unit </a:t>
                      </a:r>
                    </a:p>
                  </a:txBody>
                  <a:tcPr>
                    <a:solidFill>
                      <a:schemeClr val="tx1">
                        <a:lumMod val="20000"/>
                        <a:lumOff val="80000"/>
                      </a:schemeClr>
                    </a:solidFill>
                  </a:tcPr>
                </a:tc>
                <a:tc>
                  <a:txBody>
                    <a:bodyPr/>
                    <a:lstStyle/>
                    <a:p>
                      <a:pPr algn="ctr"/>
                      <a:r>
                        <a:rPr lang="en-US" sz="1600" b="1" dirty="0">
                          <a:solidFill>
                            <a:schemeClr val="tx1"/>
                          </a:solidFill>
                        </a:rPr>
                        <a:t>Cost (ILS)</a:t>
                      </a:r>
                    </a:p>
                  </a:txBody>
                  <a:tcPr>
                    <a:solidFill>
                      <a:schemeClr val="tx1">
                        <a:lumMod val="20000"/>
                        <a:lumOff val="80000"/>
                      </a:schemeClr>
                    </a:solidFill>
                  </a:tcPr>
                </a:tc>
                <a:tc>
                  <a:txBody>
                    <a:bodyPr/>
                    <a:lstStyle/>
                    <a:p>
                      <a:pPr algn="ctr"/>
                      <a:r>
                        <a:rPr lang="en-US" sz="1400" b="1" dirty="0">
                          <a:solidFill>
                            <a:schemeClr val="tx1"/>
                          </a:solidFill>
                        </a:rPr>
                        <a:t>Waste factor %</a:t>
                      </a:r>
                    </a:p>
                  </a:txBody>
                  <a:tcPr>
                    <a:solidFill>
                      <a:schemeClr val="tx1">
                        <a:lumMod val="20000"/>
                        <a:lumOff val="80000"/>
                      </a:schemeClr>
                    </a:solidFill>
                  </a:tcPr>
                </a:tc>
                <a:tc>
                  <a:txBody>
                    <a:bodyPr/>
                    <a:lstStyle/>
                    <a:p>
                      <a:pPr algn="ctr"/>
                      <a:r>
                        <a:rPr lang="en-US" sz="1600" b="1" dirty="0">
                          <a:solidFill>
                            <a:schemeClr val="tx1"/>
                          </a:solidFill>
                        </a:rPr>
                        <a:t>Total cost (ILS)</a:t>
                      </a:r>
                    </a:p>
                  </a:txBody>
                  <a:tcPr>
                    <a:solidFill>
                      <a:schemeClr val="tx1">
                        <a:lumMod val="20000"/>
                        <a:lumOff val="80000"/>
                      </a:schemeClr>
                    </a:solidFill>
                  </a:tcPr>
                </a:tc>
                <a:extLst>
                  <a:ext uri="{0D108BD9-81ED-4DB2-BD59-A6C34878D82A}">
                    <a16:rowId xmlns:a16="http://schemas.microsoft.com/office/drawing/2014/main" val="10001"/>
                  </a:ext>
                </a:extLst>
              </a:tr>
              <a:tr h="325120">
                <a:tc>
                  <a:txBody>
                    <a:bodyPr/>
                    <a:lstStyle/>
                    <a:p>
                      <a:r>
                        <a:rPr lang="en-US" sz="1800" dirty="0"/>
                        <a:t>Concrete</a:t>
                      </a:r>
                    </a:p>
                  </a:txBody>
                  <a:tcPr/>
                </a:tc>
                <a:tc>
                  <a:txBody>
                    <a:bodyPr/>
                    <a:lstStyle/>
                    <a:p>
                      <a:pPr algn="ctr"/>
                      <a:r>
                        <a:rPr lang="en-US" sz="1800" dirty="0"/>
                        <a:t>CM</a:t>
                      </a:r>
                    </a:p>
                  </a:txBody>
                  <a:tcPr/>
                </a:tc>
                <a:tc>
                  <a:txBody>
                    <a:bodyPr/>
                    <a:lstStyle/>
                    <a:p>
                      <a:pPr algn="ctr"/>
                      <a:r>
                        <a:rPr lang="en-US" sz="1800" dirty="0"/>
                        <a:t>320</a:t>
                      </a:r>
                    </a:p>
                  </a:txBody>
                  <a:tcPr/>
                </a:tc>
                <a:tc>
                  <a:txBody>
                    <a:bodyPr/>
                    <a:lstStyle/>
                    <a:p>
                      <a:pPr algn="ctr"/>
                      <a:r>
                        <a:rPr lang="en-US" sz="1800" dirty="0"/>
                        <a:t>7</a:t>
                      </a:r>
                    </a:p>
                  </a:txBody>
                  <a:tcPr/>
                </a:tc>
                <a:tc>
                  <a:txBody>
                    <a:bodyPr/>
                    <a:lstStyle/>
                    <a:p>
                      <a:pPr algn="ctr"/>
                      <a:r>
                        <a:rPr lang="en-US" sz="1800" dirty="0"/>
                        <a:t>342.4</a:t>
                      </a:r>
                    </a:p>
                  </a:txBody>
                  <a:tcPr/>
                </a:tc>
                <a:extLst>
                  <a:ext uri="{0D108BD9-81ED-4DB2-BD59-A6C34878D82A}">
                    <a16:rowId xmlns:a16="http://schemas.microsoft.com/office/drawing/2014/main" val="10002"/>
                  </a:ext>
                </a:extLst>
              </a:tr>
              <a:tr h="340360">
                <a:tc>
                  <a:txBody>
                    <a:bodyPr/>
                    <a:lstStyle/>
                    <a:p>
                      <a:r>
                        <a:rPr lang="en-US" sz="1800" dirty="0"/>
                        <a:t>reinforcement</a:t>
                      </a:r>
                    </a:p>
                  </a:txBody>
                  <a:tcPr/>
                </a:tc>
                <a:tc>
                  <a:txBody>
                    <a:bodyPr/>
                    <a:lstStyle/>
                    <a:p>
                      <a:pPr algn="ctr"/>
                      <a:r>
                        <a:rPr lang="en-US" sz="1800" dirty="0"/>
                        <a:t>Ton</a:t>
                      </a:r>
                    </a:p>
                  </a:txBody>
                  <a:tcPr/>
                </a:tc>
                <a:tc>
                  <a:txBody>
                    <a:bodyPr/>
                    <a:lstStyle/>
                    <a:p>
                      <a:pPr algn="ctr"/>
                      <a:r>
                        <a:rPr lang="en-US" sz="1800" dirty="0"/>
                        <a:t>2800</a:t>
                      </a:r>
                    </a:p>
                  </a:txBody>
                  <a:tcPr/>
                </a:tc>
                <a:tc>
                  <a:txBody>
                    <a:bodyPr/>
                    <a:lstStyle/>
                    <a:p>
                      <a:pPr algn="ctr"/>
                      <a:r>
                        <a:rPr lang="en-US" sz="1800" dirty="0"/>
                        <a:t>8</a:t>
                      </a:r>
                    </a:p>
                  </a:txBody>
                  <a:tcPr/>
                </a:tc>
                <a:tc>
                  <a:txBody>
                    <a:bodyPr/>
                    <a:lstStyle/>
                    <a:p>
                      <a:pPr algn="ctr"/>
                      <a:r>
                        <a:rPr lang="en-US" sz="1800" dirty="0"/>
                        <a:t>2808</a:t>
                      </a:r>
                    </a:p>
                  </a:txBody>
                  <a:tcPr/>
                </a:tc>
                <a:extLst>
                  <a:ext uri="{0D108BD9-81ED-4DB2-BD59-A6C34878D82A}">
                    <a16:rowId xmlns:a16="http://schemas.microsoft.com/office/drawing/2014/main" val="10003"/>
                  </a:ext>
                </a:extLst>
              </a:tr>
              <a:tr h="370840">
                <a:tc>
                  <a:txBody>
                    <a:bodyPr/>
                    <a:lstStyle/>
                    <a:p>
                      <a:r>
                        <a:rPr lang="en-US" sz="1800" dirty="0"/>
                        <a:t>formwork</a:t>
                      </a:r>
                    </a:p>
                  </a:txBody>
                  <a:tcPr/>
                </a:tc>
                <a:tc>
                  <a:txBody>
                    <a:bodyPr/>
                    <a:lstStyle/>
                    <a:p>
                      <a:pPr algn="ctr"/>
                      <a:r>
                        <a:rPr lang="en-US" sz="1800" dirty="0"/>
                        <a:t>SM</a:t>
                      </a:r>
                    </a:p>
                  </a:txBody>
                  <a:tcPr/>
                </a:tc>
                <a:tc>
                  <a:txBody>
                    <a:bodyPr/>
                    <a:lstStyle/>
                    <a:p>
                      <a:pPr algn="ctr"/>
                      <a:r>
                        <a:rPr lang="en-US" sz="1800" dirty="0"/>
                        <a:t>20</a:t>
                      </a:r>
                    </a:p>
                  </a:txBody>
                  <a:tcPr/>
                </a:tc>
                <a:tc>
                  <a:txBody>
                    <a:bodyPr/>
                    <a:lstStyle/>
                    <a:p>
                      <a:pPr algn="ctr"/>
                      <a:r>
                        <a:rPr lang="en-US" sz="1800" dirty="0"/>
                        <a:t>11.5</a:t>
                      </a:r>
                    </a:p>
                  </a:txBody>
                  <a:tcPr/>
                </a:tc>
                <a:tc>
                  <a:txBody>
                    <a:bodyPr/>
                    <a:lstStyle/>
                    <a:p>
                      <a:pPr algn="ctr"/>
                      <a:r>
                        <a:rPr lang="en-US" sz="1800" dirty="0"/>
                        <a:t>22.3</a:t>
                      </a:r>
                    </a:p>
                  </a:txBody>
                  <a:tcPr/>
                </a:tc>
                <a:extLst>
                  <a:ext uri="{0D108BD9-81ED-4DB2-BD59-A6C34878D82A}">
                    <a16:rowId xmlns:a16="http://schemas.microsoft.com/office/drawing/2014/main" val="10004"/>
                  </a:ext>
                </a:extLst>
              </a:tr>
              <a:tr h="370840">
                <a:tc>
                  <a:txBody>
                    <a:bodyPr/>
                    <a:lstStyle/>
                    <a:p>
                      <a:r>
                        <a:rPr lang="en-US" sz="1800" dirty="0"/>
                        <a:t>Stone</a:t>
                      </a:r>
                    </a:p>
                  </a:txBody>
                  <a:tcPr/>
                </a:tc>
                <a:tc>
                  <a:txBody>
                    <a:bodyPr/>
                    <a:lstStyle/>
                    <a:p>
                      <a:pPr algn="ctr"/>
                      <a:r>
                        <a:rPr lang="en-US" sz="1800" dirty="0"/>
                        <a:t>SM</a:t>
                      </a:r>
                    </a:p>
                  </a:txBody>
                  <a:tcPr/>
                </a:tc>
                <a:tc>
                  <a:txBody>
                    <a:bodyPr/>
                    <a:lstStyle/>
                    <a:p>
                      <a:pPr algn="ctr"/>
                      <a:r>
                        <a:rPr lang="en-US" sz="1800" dirty="0"/>
                        <a:t>120</a:t>
                      </a:r>
                    </a:p>
                  </a:txBody>
                  <a:tcPr/>
                </a:tc>
                <a:tc>
                  <a:txBody>
                    <a:bodyPr/>
                    <a:lstStyle/>
                    <a:p>
                      <a:pPr algn="ctr"/>
                      <a:r>
                        <a:rPr lang="en-US" sz="1800" dirty="0"/>
                        <a:t>10</a:t>
                      </a:r>
                    </a:p>
                  </a:txBody>
                  <a:tcPr/>
                </a:tc>
                <a:tc>
                  <a:txBody>
                    <a:bodyPr/>
                    <a:lstStyle/>
                    <a:p>
                      <a:pPr algn="ctr"/>
                      <a:r>
                        <a:rPr lang="en-US" sz="1800" dirty="0"/>
                        <a:t>132</a:t>
                      </a:r>
                    </a:p>
                  </a:txBody>
                  <a:tcPr/>
                </a:tc>
                <a:extLst>
                  <a:ext uri="{0D108BD9-81ED-4DB2-BD59-A6C34878D82A}">
                    <a16:rowId xmlns:a16="http://schemas.microsoft.com/office/drawing/2014/main" val="10005"/>
                  </a:ext>
                </a:extLst>
              </a:tr>
              <a:tr h="370840">
                <a:tc>
                  <a:txBody>
                    <a:bodyPr/>
                    <a:lstStyle/>
                    <a:p>
                      <a:r>
                        <a:rPr lang="en-US" sz="1800" dirty="0"/>
                        <a:t>Cement</a:t>
                      </a:r>
                    </a:p>
                  </a:txBody>
                  <a:tcPr/>
                </a:tc>
                <a:tc>
                  <a:txBody>
                    <a:bodyPr/>
                    <a:lstStyle/>
                    <a:p>
                      <a:pPr algn="ctr"/>
                      <a:r>
                        <a:rPr lang="en-US" sz="1800" dirty="0"/>
                        <a:t>bags</a:t>
                      </a:r>
                    </a:p>
                  </a:txBody>
                  <a:tcPr/>
                </a:tc>
                <a:tc>
                  <a:txBody>
                    <a:bodyPr/>
                    <a:lstStyle/>
                    <a:p>
                      <a:pPr algn="ctr"/>
                      <a:r>
                        <a:rPr lang="en-US" sz="1800" dirty="0"/>
                        <a:t>30</a:t>
                      </a:r>
                    </a:p>
                  </a:txBody>
                  <a:tcPr/>
                </a:tc>
                <a:tc>
                  <a:txBody>
                    <a:bodyPr/>
                    <a:lstStyle/>
                    <a:p>
                      <a:pPr algn="ctr"/>
                      <a:r>
                        <a:rPr lang="en-US" sz="1800" dirty="0"/>
                        <a:t>5</a:t>
                      </a:r>
                    </a:p>
                  </a:txBody>
                  <a:tcPr/>
                </a:tc>
                <a:tc>
                  <a:txBody>
                    <a:bodyPr/>
                    <a:lstStyle/>
                    <a:p>
                      <a:pPr algn="ctr"/>
                      <a:r>
                        <a:rPr lang="en-US" sz="1800" dirty="0"/>
                        <a:t>31.5</a:t>
                      </a:r>
                    </a:p>
                  </a:txBody>
                  <a:tcPr/>
                </a:tc>
                <a:extLst>
                  <a:ext uri="{0D108BD9-81ED-4DB2-BD59-A6C34878D82A}">
                    <a16:rowId xmlns:a16="http://schemas.microsoft.com/office/drawing/2014/main" val="10006"/>
                  </a:ext>
                </a:extLst>
              </a:tr>
              <a:tr h="370840">
                <a:tc>
                  <a:txBody>
                    <a:bodyPr/>
                    <a:lstStyle/>
                    <a:p>
                      <a:r>
                        <a:rPr lang="en-US" sz="1800" dirty="0"/>
                        <a:t>Sand</a:t>
                      </a:r>
                    </a:p>
                  </a:txBody>
                  <a:tcPr/>
                </a:tc>
                <a:tc>
                  <a:txBody>
                    <a:bodyPr/>
                    <a:lstStyle/>
                    <a:p>
                      <a:pPr algn="ctr"/>
                      <a:r>
                        <a:rPr lang="en-US" sz="1800" dirty="0"/>
                        <a:t>CM</a:t>
                      </a:r>
                    </a:p>
                  </a:txBody>
                  <a:tcPr/>
                </a:tc>
                <a:tc>
                  <a:txBody>
                    <a:bodyPr/>
                    <a:lstStyle/>
                    <a:p>
                      <a:pPr algn="ctr"/>
                      <a:r>
                        <a:rPr lang="en-US" sz="1800" dirty="0"/>
                        <a:t>60</a:t>
                      </a:r>
                    </a:p>
                  </a:txBody>
                  <a:tcPr/>
                </a:tc>
                <a:tc>
                  <a:txBody>
                    <a:bodyPr/>
                    <a:lstStyle/>
                    <a:p>
                      <a:pPr algn="ctr"/>
                      <a:r>
                        <a:rPr lang="en-US" sz="1800" dirty="0"/>
                        <a:t>10</a:t>
                      </a:r>
                    </a:p>
                  </a:txBody>
                  <a:tcPr/>
                </a:tc>
                <a:tc>
                  <a:txBody>
                    <a:bodyPr/>
                    <a:lstStyle/>
                    <a:p>
                      <a:pPr algn="ctr"/>
                      <a:r>
                        <a:rPr lang="en-US" sz="1800" dirty="0"/>
                        <a:t>66</a:t>
                      </a:r>
                    </a:p>
                  </a:txBody>
                  <a:tcPr/>
                </a:tc>
                <a:extLst>
                  <a:ext uri="{0D108BD9-81ED-4DB2-BD59-A6C34878D82A}">
                    <a16:rowId xmlns:a16="http://schemas.microsoft.com/office/drawing/2014/main" val="10007"/>
                  </a:ext>
                </a:extLst>
              </a:tr>
              <a:tr h="370840">
                <a:tc>
                  <a:txBody>
                    <a:bodyPr/>
                    <a:lstStyle/>
                    <a:p>
                      <a:r>
                        <a:rPr lang="en-US" sz="1800" dirty="0"/>
                        <a:t>Insulation</a:t>
                      </a:r>
                    </a:p>
                  </a:txBody>
                  <a:tcPr/>
                </a:tc>
                <a:tc>
                  <a:txBody>
                    <a:bodyPr/>
                    <a:lstStyle/>
                    <a:p>
                      <a:pPr algn="ctr"/>
                      <a:r>
                        <a:rPr lang="en-US" sz="1800" dirty="0"/>
                        <a:t>CM</a:t>
                      </a:r>
                    </a:p>
                  </a:txBody>
                  <a:tcPr/>
                </a:tc>
                <a:tc>
                  <a:txBody>
                    <a:bodyPr/>
                    <a:lstStyle/>
                    <a:p>
                      <a:pPr algn="ctr"/>
                      <a:r>
                        <a:rPr lang="en-US" sz="1800" dirty="0"/>
                        <a:t>150</a:t>
                      </a:r>
                    </a:p>
                  </a:txBody>
                  <a:tcPr/>
                </a:tc>
                <a:tc>
                  <a:txBody>
                    <a:bodyPr/>
                    <a:lstStyle/>
                    <a:p>
                      <a:pPr algn="ctr"/>
                      <a:r>
                        <a:rPr lang="en-US" sz="1800" dirty="0"/>
                        <a:t>-</a:t>
                      </a:r>
                    </a:p>
                  </a:txBody>
                  <a:tcPr/>
                </a:tc>
                <a:tc>
                  <a:txBody>
                    <a:bodyPr/>
                    <a:lstStyle/>
                    <a:p>
                      <a:pPr algn="ctr"/>
                      <a:r>
                        <a:rPr lang="en-US" sz="1800" dirty="0"/>
                        <a:t>150</a:t>
                      </a:r>
                    </a:p>
                  </a:txBody>
                  <a:tcPr/>
                </a:tc>
                <a:extLst>
                  <a:ext uri="{0D108BD9-81ED-4DB2-BD59-A6C34878D82A}">
                    <a16:rowId xmlns:a16="http://schemas.microsoft.com/office/drawing/2014/main" val="10008"/>
                  </a:ext>
                </a:extLst>
              </a:tr>
              <a:tr h="370840">
                <a:tc>
                  <a:txBody>
                    <a:bodyPr/>
                    <a:lstStyle/>
                    <a:p>
                      <a:r>
                        <a:rPr lang="en-US" sz="1800" dirty="0"/>
                        <a:t>Block</a:t>
                      </a:r>
                    </a:p>
                  </a:txBody>
                  <a:tcPr/>
                </a:tc>
                <a:tc>
                  <a:txBody>
                    <a:bodyPr/>
                    <a:lstStyle/>
                    <a:p>
                      <a:pPr algn="ctr"/>
                      <a:r>
                        <a:rPr lang="en-US" sz="1800" dirty="0"/>
                        <a:t>unit</a:t>
                      </a:r>
                    </a:p>
                  </a:txBody>
                  <a:tcPr/>
                </a:tc>
                <a:tc>
                  <a:txBody>
                    <a:bodyPr/>
                    <a:lstStyle/>
                    <a:p>
                      <a:pPr algn="ctr"/>
                      <a:r>
                        <a:rPr lang="en-US" sz="1800" dirty="0"/>
                        <a:t>2</a:t>
                      </a:r>
                    </a:p>
                  </a:txBody>
                  <a:tcPr/>
                </a:tc>
                <a:tc>
                  <a:txBody>
                    <a:bodyPr/>
                    <a:lstStyle/>
                    <a:p>
                      <a:pPr algn="ctr"/>
                      <a:r>
                        <a:rPr lang="en-US" sz="1800" dirty="0"/>
                        <a:t>9</a:t>
                      </a:r>
                    </a:p>
                  </a:txBody>
                  <a:tcPr/>
                </a:tc>
                <a:tc>
                  <a:txBody>
                    <a:bodyPr/>
                    <a:lstStyle/>
                    <a:p>
                      <a:pPr algn="ctr"/>
                      <a:r>
                        <a:rPr lang="en-US" sz="1800" dirty="0"/>
                        <a:t>2.18</a:t>
                      </a:r>
                    </a:p>
                  </a:txBody>
                  <a:tcPr/>
                </a:tc>
                <a:extLst>
                  <a:ext uri="{0D108BD9-81ED-4DB2-BD59-A6C34878D82A}">
                    <a16:rowId xmlns:a16="http://schemas.microsoft.com/office/drawing/2014/main" val="10009"/>
                  </a:ext>
                </a:extLst>
              </a:tr>
              <a:tr h="370840">
                <a:tc>
                  <a:txBody>
                    <a:bodyPr/>
                    <a:lstStyle/>
                    <a:p>
                      <a:r>
                        <a:rPr lang="en-US" sz="1800" dirty="0"/>
                        <a:t>Tile</a:t>
                      </a:r>
                    </a:p>
                  </a:txBody>
                  <a:tcPr/>
                </a:tc>
                <a:tc>
                  <a:txBody>
                    <a:bodyPr/>
                    <a:lstStyle/>
                    <a:p>
                      <a:pPr algn="ctr"/>
                      <a:r>
                        <a:rPr lang="en-US" sz="1800" dirty="0"/>
                        <a:t>SM</a:t>
                      </a:r>
                    </a:p>
                  </a:txBody>
                  <a:tcPr/>
                </a:tc>
                <a:tc>
                  <a:txBody>
                    <a:bodyPr/>
                    <a:lstStyle/>
                    <a:p>
                      <a:pPr algn="ctr"/>
                      <a:r>
                        <a:rPr lang="en-US" sz="1800" dirty="0"/>
                        <a:t>100</a:t>
                      </a:r>
                    </a:p>
                  </a:txBody>
                  <a:tcPr/>
                </a:tc>
                <a:tc>
                  <a:txBody>
                    <a:bodyPr/>
                    <a:lstStyle/>
                    <a:p>
                      <a:pPr algn="ctr"/>
                      <a:r>
                        <a:rPr lang="en-US" sz="1800" dirty="0"/>
                        <a:t>5</a:t>
                      </a:r>
                    </a:p>
                  </a:txBody>
                  <a:tcPr/>
                </a:tc>
                <a:tc>
                  <a:txBody>
                    <a:bodyPr/>
                    <a:lstStyle/>
                    <a:p>
                      <a:pPr algn="ctr"/>
                      <a:r>
                        <a:rPr lang="en-US" sz="1800" dirty="0"/>
                        <a:t>105</a:t>
                      </a:r>
                    </a:p>
                  </a:txBody>
                  <a:tcPr/>
                </a:tc>
                <a:extLst>
                  <a:ext uri="{0D108BD9-81ED-4DB2-BD59-A6C34878D82A}">
                    <a16:rowId xmlns:a16="http://schemas.microsoft.com/office/drawing/2014/main" val="10010"/>
                  </a:ext>
                </a:extLst>
              </a:tr>
              <a:tr h="370840">
                <a:tc>
                  <a:txBody>
                    <a:bodyPr/>
                    <a:lstStyle/>
                    <a:p>
                      <a:r>
                        <a:rPr lang="en-US" sz="1800" dirty="0"/>
                        <a:t>Paint</a:t>
                      </a:r>
                    </a:p>
                  </a:txBody>
                  <a:tcPr/>
                </a:tc>
                <a:tc>
                  <a:txBody>
                    <a:bodyPr/>
                    <a:lstStyle/>
                    <a:p>
                      <a:pPr algn="ctr"/>
                      <a:r>
                        <a:rPr lang="en-US" sz="1800" dirty="0"/>
                        <a:t>L</a:t>
                      </a:r>
                    </a:p>
                  </a:txBody>
                  <a:tcPr/>
                </a:tc>
                <a:tc>
                  <a:txBody>
                    <a:bodyPr/>
                    <a:lstStyle/>
                    <a:p>
                      <a:pPr algn="ctr"/>
                      <a:r>
                        <a:rPr lang="en-US" sz="1800" dirty="0"/>
                        <a:t>80</a:t>
                      </a:r>
                    </a:p>
                  </a:txBody>
                  <a:tcPr/>
                </a:tc>
                <a:tc>
                  <a:txBody>
                    <a:bodyPr/>
                    <a:lstStyle/>
                    <a:p>
                      <a:pPr algn="ctr"/>
                      <a:r>
                        <a:rPr lang="en-US" sz="1800" dirty="0"/>
                        <a:t>5</a:t>
                      </a:r>
                    </a:p>
                  </a:txBody>
                  <a:tcPr/>
                </a:tc>
                <a:tc>
                  <a:txBody>
                    <a:bodyPr/>
                    <a:lstStyle/>
                    <a:p>
                      <a:pPr algn="ctr"/>
                      <a:r>
                        <a:rPr lang="en-US" sz="1800" dirty="0"/>
                        <a:t>84</a:t>
                      </a:r>
                    </a:p>
                  </a:txBody>
                  <a:tcPr/>
                </a:tc>
                <a:extLst>
                  <a:ext uri="{0D108BD9-81ED-4DB2-BD59-A6C34878D82A}">
                    <a16:rowId xmlns:a16="http://schemas.microsoft.com/office/drawing/2014/main" val="10011"/>
                  </a:ext>
                </a:extLst>
              </a:tr>
              <a:tr h="370840">
                <a:tc>
                  <a:txBody>
                    <a:bodyPr/>
                    <a:lstStyle/>
                    <a:p>
                      <a:r>
                        <a:rPr lang="en-US" sz="1800" dirty="0"/>
                        <a:t>Doors</a:t>
                      </a:r>
                    </a:p>
                  </a:txBody>
                  <a:tcPr/>
                </a:tc>
                <a:tc>
                  <a:txBody>
                    <a:bodyPr/>
                    <a:lstStyle/>
                    <a:p>
                      <a:pPr algn="ctr"/>
                      <a:r>
                        <a:rPr lang="en-US" sz="1800" dirty="0"/>
                        <a:t>unit</a:t>
                      </a:r>
                    </a:p>
                  </a:txBody>
                  <a:tcPr/>
                </a:tc>
                <a:tc>
                  <a:txBody>
                    <a:bodyPr/>
                    <a:lstStyle/>
                    <a:p>
                      <a:pPr algn="ctr"/>
                      <a:r>
                        <a:rPr lang="en-US" sz="1600" dirty="0"/>
                        <a:t>750,1200,1600, 1700,2000,4000</a:t>
                      </a:r>
                    </a:p>
                  </a:txBody>
                  <a:tcPr/>
                </a:tc>
                <a:tc>
                  <a:txBody>
                    <a:bodyPr/>
                    <a:lstStyle/>
                    <a:p>
                      <a:pPr algn="ctr"/>
                      <a:r>
                        <a:rPr lang="en-US" sz="18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D5B6B"/>
                          </a:solidFill>
                          <a:effectLst/>
                          <a:uLnTx/>
                          <a:uFillTx/>
                          <a:latin typeface="+mn-lt"/>
                        </a:rPr>
                        <a:t>750,1200,1600, 1700,2000,4000</a:t>
                      </a:r>
                    </a:p>
                  </a:txBody>
                  <a:tcPr/>
                </a:tc>
                <a:extLst>
                  <a:ext uri="{0D108BD9-81ED-4DB2-BD59-A6C34878D82A}">
                    <a16:rowId xmlns:a16="http://schemas.microsoft.com/office/drawing/2014/main" val="10012"/>
                  </a:ext>
                </a:extLst>
              </a:tr>
              <a:tr h="370840">
                <a:tc>
                  <a:txBody>
                    <a:bodyPr/>
                    <a:lstStyle/>
                    <a:p>
                      <a:r>
                        <a:rPr lang="en-US" sz="1800" dirty="0"/>
                        <a:t>windows</a:t>
                      </a:r>
                    </a:p>
                  </a:txBody>
                  <a:tcPr/>
                </a:tc>
                <a:tc>
                  <a:txBody>
                    <a:bodyPr/>
                    <a:lstStyle/>
                    <a:p>
                      <a:pPr algn="ctr"/>
                      <a:r>
                        <a:rPr lang="en-US" sz="1800" dirty="0"/>
                        <a:t>unit</a:t>
                      </a:r>
                    </a:p>
                  </a:txBody>
                  <a:tcPr/>
                </a:tc>
                <a:tc>
                  <a:txBody>
                    <a:bodyPr/>
                    <a:lstStyle/>
                    <a:p>
                      <a:pPr algn="ctr"/>
                      <a:r>
                        <a:rPr lang="en-US" sz="1800" dirty="0"/>
                        <a:t>20,40,90</a:t>
                      </a:r>
                    </a:p>
                  </a:txBody>
                  <a:tcPr/>
                </a:tc>
                <a:tc>
                  <a:txBody>
                    <a:bodyPr/>
                    <a:lstStyle/>
                    <a:p>
                      <a:pPr algn="ctr"/>
                      <a:r>
                        <a:rPr lang="en-US" sz="1800" dirty="0"/>
                        <a:t>-</a:t>
                      </a:r>
                    </a:p>
                  </a:txBody>
                  <a:tcPr/>
                </a:tc>
                <a:tc>
                  <a:txBody>
                    <a:bodyPr/>
                    <a:lstStyle/>
                    <a:p>
                      <a:pPr algn="ctr"/>
                      <a:r>
                        <a:rPr lang="en-US" sz="1800" dirty="0"/>
                        <a:t>20,40,90</a:t>
                      </a:r>
                    </a:p>
                  </a:txBody>
                  <a:tcPr/>
                </a:tc>
                <a:extLst>
                  <a:ext uri="{0D108BD9-81ED-4DB2-BD59-A6C34878D82A}">
                    <a16:rowId xmlns:a16="http://schemas.microsoft.com/office/drawing/2014/main" val="10013"/>
                  </a:ext>
                </a:extLst>
              </a:tr>
              <a:tr h="370840">
                <a:tc>
                  <a:txBody>
                    <a:bodyPr/>
                    <a:lstStyle/>
                    <a:p>
                      <a:r>
                        <a:rPr lang="en-US" sz="1800" dirty="0"/>
                        <a:t>Granit sink</a:t>
                      </a:r>
                    </a:p>
                  </a:txBody>
                  <a:tcPr/>
                </a:tc>
                <a:tc>
                  <a:txBody>
                    <a:bodyPr/>
                    <a:lstStyle/>
                    <a:p>
                      <a:pPr algn="ctr"/>
                      <a:r>
                        <a:rPr lang="en-US" sz="1800" dirty="0"/>
                        <a:t>SM</a:t>
                      </a:r>
                    </a:p>
                  </a:txBody>
                  <a:tcPr/>
                </a:tc>
                <a:tc>
                  <a:txBody>
                    <a:bodyPr/>
                    <a:lstStyle/>
                    <a:p>
                      <a:pPr algn="ctr"/>
                      <a:r>
                        <a:rPr lang="en-US" sz="1800" dirty="0"/>
                        <a:t>5</a:t>
                      </a:r>
                    </a:p>
                  </a:txBody>
                  <a:tcPr/>
                </a:tc>
                <a:tc>
                  <a:txBody>
                    <a:bodyPr/>
                    <a:lstStyle/>
                    <a:p>
                      <a:pPr algn="ctr"/>
                      <a:r>
                        <a:rPr lang="en-US" sz="1800" dirty="0"/>
                        <a:t>-</a:t>
                      </a:r>
                    </a:p>
                  </a:txBody>
                  <a:tcPr/>
                </a:tc>
                <a:tc>
                  <a:txBody>
                    <a:bodyPr/>
                    <a:lstStyle/>
                    <a:p>
                      <a:pPr algn="ctr"/>
                      <a:r>
                        <a:rPr lang="en-US" sz="1800" dirty="0"/>
                        <a:t>5</a:t>
                      </a:r>
                    </a:p>
                  </a:txBody>
                  <a:tcPr/>
                </a:tc>
                <a:extLst>
                  <a:ext uri="{0D108BD9-81ED-4DB2-BD59-A6C34878D82A}">
                    <a16:rowId xmlns:a16="http://schemas.microsoft.com/office/drawing/2014/main" val="10014"/>
                  </a:ext>
                </a:extLst>
              </a:tr>
            </a:tbl>
          </a:graphicData>
        </a:graphic>
      </p:graphicFrame>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78</a:t>
            </a:fld>
            <a:endParaRPr lang="en-US" sz="2400" dirty="0"/>
          </a:p>
        </p:txBody>
      </p:sp>
    </p:spTree>
    <p:extLst>
      <p:ext uri="{BB962C8B-B14F-4D97-AF65-F5344CB8AC3E}">
        <p14:creationId xmlns:p14="http://schemas.microsoft.com/office/powerpoint/2010/main" val="427544764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3600" dirty="0">
                <a:solidFill>
                  <a:schemeClr val="tx1"/>
                </a:solidFill>
                <a:effectLst/>
              </a:rPr>
              <a:t>Quantity Surveying &amp; Cost Estimate</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79</a:t>
            </a:fld>
            <a:endParaRPr lang="en-US" sz="2400" dirty="0"/>
          </a:p>
        </p:txBody>
      </p:sp>
      <p:graphicFrame>
        <p:nvGraphicFramePr>
          <p:cNvPr id="6" name="Content Placeholder 1"/>
          <p:cNvGraphicFramePr>
            <a:graphicFrameLocks/>
          </p:cNvGraphicFramePr>
          <p:nvPr>
            <p:extLst>
              <p:ext uri="{D42A27DB-BD31-4B8C-83A1-F6EECF244321}">
                <p14:modId xmlns:p14="http://schemas.microsoft.com/office/powerpoint/2010/main" val="982481381"/>
              </p:ext>
            </p:extLst>
          </p:nvPr>
        </p:nvGraphicFramePr>
        <p:xfrm>
          <a:off x="2743200" y="1066800"/>
          <a:ext cx="4267200" cy="4069080"/>
        </p:xfrm>
        <a:graphic>
          <a:graphicData uri="http://schemas.openxmlformats.org/drawingml/2006/table">
            <a:tbl>
              <a:tblPr firstRow="1" bandRow="1">
                <a:tableStyleId>{5940675A-B579-460E-94D1-54222C63F5DA}</a:tableStyleId>
              </a:tblPr>
              <a:tblGrid>
                <a:gridCol w="16764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tblGrid>
              <a:tr h="370840">
                <a:tc gridSpan="3">
                  <a:txBody>
                    <a:bodyPr/>
                    <a:lstStyle/>
                    <a:p>
                      <a:pPr algn="ctr"/>
                      <a:r>
                        <a:rPr lang="en-US" b="1" dirty="0"/>
                        <a:t>Labors cost</a:t>
                      </a:r>
                    </a:p>
                  </a:txBody>
                  <a:tcPr>
                    <a:solidFill>
                      <a:schemeClr val="tx2">
                        <a:lumMod val="40000"/>
                        <a:lumOff val="60000"/>
                      </a:schemeClr>
                    </a:solidFill>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pPr algn="ctr"/>
                      <a:r>
                        <a:rPr lang="en-US" sz="1600" b="1" dirty="0">
                          <a:solidFill>
                            <a:schemeClr val="tx1"/>
                          </a:solidFill>
                        </a:rPr>
                        <a:t>Item</a:t>
                      </a:r>
                    </a:p>
                  </a:txBody>
                  <a:tcPr>
                    <a:solidFill>
                      <a:schemeClr val="tx1">
                        <a:lumMod val="20000"/>
                        <a:lumOff val="80000"/>
                      </a:schemeClr>
                    </a:solidFill>
                  </a:tcPr>
                </a:tc>
                <a:tc>
                  <a:txBody>
                    <a:bodyPr/>
                    <a:lstStyle/>
                    <a:p>
                      <a:pPr algn="ctr"/>
                      <a:r>
                        <a:rPr lang="en-US" sz="1600" b="1" dirty="0">
                          <a:solidFill>
                            <a:schemeClr val="tx1"/>
                          </a:solidFill>
                        </a:rPr>
                        <a:t>Unit </a:t>
                      </a:r>
                    </a:p>
                  </a:txBody>
                  <a:tcPr>
                    <a:solidFill>
                      <a:schemeClr val="tx1">
                        <a:lumMod val="20000"/>
                        <a:lumOff val="80000"/>
                      </a:schemeClr>
                    </a:solidFill>
                  </a:tcPr>
                </a:tc>
                <a:tc>
                  <a:txBody>
                    <a:bodyPr/>
                    <a:lstStyle/>
                    <a:p>
                      <a:pPr algn="ctr"/>
                      <a:r>
                        <a:rPr lang="en-US" sz="1600" b="1" dirty="0">
                          <a:solidFill>
                            <a:schemeClr val="tx1"/>
                          </a:solidFill>
                        </a:rPr>
                        <a:t>Cost (ILS)</a:t>
                      </a:r>
                    </a:p>
                  </a:txBody>
                  <a:tcPr>
                    <a:solidFill>
                      <a:schemeClr val="tx1">
                        <a:lumMod val="20000"/>
                        <a:lumOff val="80000"/>
                      </a:schemeClr>
                    </a:solidFill>
                  </a:tcPr>
                </a:tc>
                <a:extLst>
                  <a:ext uri="{0D108BD9-81ED-4DB2-BD59-A6C34878D82A}">
                    <a16:rowId xmlns:a16="http://schemas.microsoft.com/office/drawing/2014/main" val="10001"/>
                  </a:ext>
                </a:extLst>
              </a:tr>
              <a:tr h="325120">
                <a:tc>
                  <a:txBody>
                    <a:bodyPr/>
                    <a:lstStyle/>
                    <a:p>
                      <a:r>
                        <a:rPr lang="en-US" sz="1800" dirty="0"/>
                        <a:t>Concrete</a:t>
                      </a:r>
                    </a:p>
                  </a:txBody>
                  <a:tcPr/>
                </a:tc>
                <a:tc>
                  <a:txBody>
                    <a:bodyPr/>
                    <a:lstStyle/>
                    <a:p>
                      <a:pPr algn="ctr"/>
                      <a:r>
                        <a:rPr lang="en-US" sz="1800" dirty="0"/>
                        <a:t>CM</a:t>
                      </a:r>
                    </a:p>
                  </a:txBody>
                  <a:tcPr/>
                </a:tc>
                <a:tc>
                  <a:txBody>
                    <a:bodyPr/>
                    <a:lstStyle/>
                    <a:p>
                      <a:pPr algn="ctr"/>
                      <a:r>
                        <a:rPr lang="en-US" sz="1800" dirty="0"/>
                        <a:t>20</a:t>
                      </a:r>
                    </a:p>
                  </a:txBody>
                  <a:tcPr/>
                </a:tc>
                <a:extLst>
                  <a:ext uri="{0D108BD9-81ED-4DB2-BD59-A6C34878D82A}">
                    <a16:rowId xmlns:a16="http://schemas.microsoft.com/office/drawing/2014/main" val="10002"/>
                  </a:ext>
                </a:extLst>
              </a:tr>
              <a:tr h="340360">
                <a:tc>
                  <a:txBody>
                    <a:bodyPr/>
                    <a:lstStyle/>
                    <a:p>
                      <a:r>
                        <a:rPr lang="en-US" sz="1800" dirty="0"/>
                        <a:t>reinforcement</a:t>
                      </a:r>
                    </a:p>
                  </a:txBody>
                  <a:tcPr/>
                </a:tc>
                <a:tc>
                  <a:txBody>
                    <a:bodyPr/>
                    <a:lstStyle/>
                    <a:p>
                      <a:pPr algn="ctr"/>
                      <a:r>
                        <a:rPr lang="en-US" sz="1800" dirty="0"/>
                        <a:t>Ton</a:t>
                      </a:r>
                    </a:p>
                  </a:txBody>
                  <a:tcPr/>
                </a:tc>
                <a:tc>
                  <a:txBody>
                    <a:bodyPr/>
                    <a:lstStyle/>
                    <a:p>
                      <a:pPr algn="ctr"/>
                      <a:r>
                        <a:rPr lang="en-US" sz="1800" dirty="0"/>
                        <a:t>880</a:t>
                      </a:r>
                    </a:p>
                  </a:txBody>
                  <a:tcPr/>
                </a:tc>
                <a:extLst>
                  <a:ext uri="{0D108BD9-81ED-4DB2-BD59-A6C34878D82A}">
                    <a16:rowId xmlns:a16="http://schemas.microsoft.com/office/drawing/2014/main" val="10003"/>
                  </a:ext>
                </a:extLst>
              </a:tr>
              <a:tr h="370840">
                <a:tc>
                  <a:txBody>
                    <a:bodyPr/>
                    <a:lstStyle/>
                    <a:p>
                      <a:r>
                        <a:rPr lang="en-US" sz="1800" dirty="0"/>
                        <a:t>formwork</a:t>
                      </a:r>
                    </a:p>
                  </a:txBody>
                  <a:tcPr/>
                </a:tc>
                <a:tc>
                  <a:txBody>
                    <a:bodyPr/>
                    <a:lstStyle/>
                    <a:p>
                      <a:pPr algn="ctr"/>
                      <a:r>
                        <a:rPr lang="en-US" sz="1800" dirty="0"/>
                        <a:t>SM</a:t>
                      </a:r>
                    </a:p>
                  </a:txBody>
                  <a:tcPr/>
                </a:tc>
                <a:tc>
                  <a:txBody>
                    <a:bodyPr/>
                    <a:lstStyle/>
                    <a:p>
                      <a:pPr algn="ctr"/>
                      <a:r>
                        <a:rPr lang="en-US" sz="1800" dirty="0"/>
                        <a:t>17.78</a:t>
                      </a:r>
                    </a:p>
                  </a:txBody>
                  <a:tcPr/>
                </a:tc>
                <a:extLst>
                  <a:ext uri="{0D108BD9-81ED-4DB2-BD59-A6C34878D82A}">
                    <a16:rowId xmlns:a16="http://schemas.microsoft.com/office/drawing/2014/main" val="10004"/>
                  </a:ext>
                </a:extLst>
              </a:tr>
              <a:tr h="370840">
                <a:tc>
                  <a:txBody>
                    <a:bodyPr/>
                    <a:lstStyle/>
                    <a:p>
                      <a:r>
                        <a:rPr lang="en-US" sz="1800" dirty="0"/>
                        <a:t>Stone</a:t>
                      </a:r>
                    </a:p>
                  </a:txBody>
                  <a:tcPr/>
                </a:tc>
                <a:tc>
                  <a:txBody>
                    <a:bodyPr/>
                    <a:lstStyle/>
                    <a:p>
                      <a:pPr algn="ctr"/>
                      <a:r>
                        <a:rPr lang="en-US" sz="1800" dirty="0"/>
                        <a:t>SM</a:t>
                      </a:r>
                    </a:p>
                  </a:txBody>
                  <a:tcPr/>
                </a:tc>
                <a:tc>
                  <a:txBody>
                    <a:bodyPr/>
                    <a:lstStyle/>
                    <a:p>
                      <a:pPr algn="ctr"/>
                      <a:r>
                        <a:rPr lang="en-US" sz="1800" dirty="0"/>
                        <a:t>25</a:t>
                      </a:r>
                    </a:p>
                  </a:txBody>
                  <a:tcPr/>
                </a:tc>
                <a:extLst>
                  <a:ext uri="{0D108BD9-81ED-4DB2-BD59-A6C34878D82A}">
                    <a16:rowId xmlns:a16="http://schemas.microsoft.com/office/drawing/2014/main" val="10005"/>
                  </a:ext>
                </a:extLst>
              </a:tr>
              <a:tr h="370840">
                <a:tc>
                  <a:txBody>
                    <a:bodyPr/>
                    <a:lstStyle/>
                    <a:p>
                      <a:r>
                        <a:rPr lang="en-US" sz="1800" dirty="0"/>
                        <a:t>Plaster</a:t>
                      </a:r>
                    </a:p>
                  </a:txBody>
                  <a:tcPr/>
                </a:tc>
                <a:tc>
                  <a:txBody>
                    <a:bodyPr/>
                    <a:lstStyle/>
                    <a:p>
                      <a:pPr algn="ctr"/>
                      <a:r>
                        <a:rPr lang="en-US" sz="1800" dirty="0"/>
                        <a:t>SM</a:t>
                      </a:r>
                    </a:p>
                  </a:txBody>
                  <a:tcPr/>
                </a:tc>
                <a:tc>
                  <a:txBody>
                    <a:bodyPr/>
                    <a:lstStyle/>
                    <a:p>
                      <a:pPr algn="ctr"/>
                      <a:r>
                        <a:rPr lang="en-US" sz="1800" dirty="0"/>
                        <a:t>7.4</a:t>
                      </a:r>
                    </a:p>
                  </a:txBody>
                  <a:tcPr/>
                </a:tc>
                <a:extLst>
                  <a:ext uri="{0D108BD9-81ED-4DB2-BD59-A6C34878D82A}">
                    <a16:rowId xmlns:a16="http://schemas.microsoft.com/office/drawing/2014/main" val="10006"/>
                  </a:ext>
                </a:extLst>
              </a:tr>
              <a:tr h="370840">
                <a:tc>
                  <a:txBody>
                    <a:bodyPr/>
                    <a:lstStyle/>
                    <a:p>
                      <a:r>
                        <a:rPr lang="en-US" sz="1800" dirty="0"/>
                        <a:t>Insulation</a:t>
                      </a:r>
                    </a:p>
                  </a:txBody>
                  <a:tcPr/>
                </a:tc>
                <a:tc>
                  <a:txBody>
                    <a:bodyPr/>
                    <a:lstStyle/>
                    <a:p>
                      <a:pPr algn="ctr"/>
                      <a:r>
                        <a:rPr lang="en-US" sz="1800" dirty="0"/>
                        <a:t>CM</a:t>
                      </a:r>
                    </a:p>
                  </a:txBody>
                  <a:tcPr/>
                </a:tc>
                <a:tc>
                  <a:txBody>
                    <a:bodyPr/>
                    <a:lstStyle/>
                    <a:p>
                      <a:pPr algn="ctr"/>
                      <a:r>
                        <a:rPr lang="en-US" sz="1800" dirty="0"/>
                        <a:t>20</a:t>
                      </a:r>
                    </a:p>
                  </a:txBody>
                  <a:tcPr/>
                </a:tc>
                <a:extLst>
                  <a:ext uri="{0D108BD9-81ED-4DB2-BD59-A6C34878D82A}">
                    <a16:rowId xmlns:a16="http://schemas.microsoft.com/office/drawing/2014/main" val="10007"/>
                  </a:ext>
                </a:extLst>
              </a:tr>
              <a:tr h="370840">
                <a:tc>
                  <a:txBody>
                    <a:bodyPr/>
                    <a:lstStyle/>
                    <a:p>
                      <a:r>
                        <a:rPr lang="en-US" sz="1800" dirty="0"/>
                        <a:t>Block</a:t>
                      </a:r>
                    </a:p>
                  </a:txBody>
                  <a:tcPr/>
                </a:tc>
                <a:tc>
                  <a:txBody>
                    <a:bodyPr/>
                    <a:lstStyle/>
                    <a:p>
                      <a:pPr algn="ctr"/>
                      <a:r>
                        <a:rPr lang="en-US" sz="1800" dirty="0"/>
                        <a:t>SM</a:t>
                      </a:r>
                    </a:p>
                  </a:txBody>
                  <a:tcPr/>
                </a:tc>
                <a:tc>
                  <a:txBody>
                    <a:bodyPr/>
                    <a:lstStyle/>
                    <a:p>
                      <a:pPr algn="ctr"/>
                      <a:r>
                        <a:rPr lang="en-US" sz="1800" dirty="0"/>
                        <a:t>18</a:t>
                      </a:r>
                    </a:p>
                  </a:txBody>
                  <a:tcPr/>
                </a:tc>
                <a:extLst>
                  <a:ext uri="{0D108BD9-81ED-4DB2-BD59-A6C34878D82A}">
                    <a16:rowId xmlns:a16="http://schemas.microsoft.com/office/drawing/2014/main" val="10008"/>
                  </a:ext>
                </a:extLst>
              </a:tr>
              <a:tr h="370840">
                <a:tc>
                  <a:txBody>
                    <a:bodyPr/>
                    <a:lstStyle/>
                    <a:p>
                      <a:r>
                        <a:rPr lang="en-US" sz="1800" dirty="0"/>
                        <a:t>Tile</a:t>
                      </a:r>
                    </a:p>
                  </a:txBody>
                  <a:tcPr/>
                </a:tc>
                <a:tc>
                  <a:txBody>
                    <a:bodyPr/>
                    <a:lstStyle/>
                    <a:p>
                      <a:pPr algn="ctr"/>
                      <a:r>
                        <a:rPr lang="en-US" sz="1800" dirty="0"/>
                        <a:t>SM</a:t>
                      </a:r>
                    </a:p>
                  </a:txBody>
                  <a:tcPr/>
                </a:tc>
                <a:tc>
                  <a:txBody>
                    <a:bodyPr/>
                    <a:lstStyle/>
                    <a:p>
                      <a:pPr algn="ctr"/>
                      <a:r>
                        <a:rPr lang="en-US" sz="1800" dirty="0"/>
                        <a:t>395</a:t>
                      </a:r>
                    </a:p>
                  </a:txBody>
                  <a:tcPr/>
                </a:tc>
                <a:extLst>
                  <a:ext uri="{0D108BD9-81ED-4DB2-BD59-A6C34878D82A}">
                    <a16:rowId xmlns:a16="http://schemas.microsoft.com/office/drawing/2014/main" val="10009"/>
                  </a:ext>
                </a:extLst>
              </a:tr>
              <a:tr h="370840">
                <a:tc>
                  <a:txBody>
                    <a:bodyPr/>
                    <a:lstStyle/>
                    <a:p>
                      <a:r>
                        <a:rPr lang="en-US" sz="1800" dirty="0"/>
                        <a:t>Paint</a:t>
                      </a:r>
                    </a:p>
                  </a:txBody>
                  <a:tcPr/>
                </a:tc>
                <a:tc>
                  <a:txBody>
                    <a:bodyPr/>
                    <a:lstStyle/>
                    <a:p>
                      <a:pPr algn="ctr"/>
                      <a:r>
                        <a:rPr lang="en-US" sz="1800" dirty="0"/>
                        <a:t>SM</a:t>
                      </a:r>
                    </a:p>
                  </a:txBody>
                  <a:tcPr/>
                </a:tc>
                <a:tc>
                  <a:txBody>
                    <a:bodyPr/>
                    <a:lstStyle/>
                    <a:p>
                      <a:pPr algn="ctr"/>
                      <a:r>
                        <a:rPr lang="en-US" sz="1800" dirty="0"/>
                        <a:t>47.5</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9461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DB836E8-0706-4FEB-8C44-BB4EB993B3E9}"/>
              </a:ext>
            </a:extLst>
          </p:cNvPr>
          <p:cNvSpPr>
            <a:spLocks noGrp="1"/>
          </p:cNvSpPr>
          <p:nvPr>
            <p:ph type="title"/>
          </p:nvPr>
        </p:nvSpPr>
        <p:spPr>
          <a:xfrm>
            <a:off x="1219200" y="304800"/>
            <a:ext cx="7239000" cy="1143000"/>
          </a:xfrm>
        </p:spPr>
        <p:txBody>
          <a:bodyPr/>
          <a:lstStyle/>
          <a:p>
            <a:r>
              <a:rPr lang="en-US" dirty="0">
                <a:solidFill>
                  <a:schemeClr val="tx1"/>
                </a:solidFill>
                <a:effectLst/>
              </a:rPr>
              <a:t>First floor</a:t>
            </a:r>
            <a:endParaRPr lang="en-US" dirty="0"/>
          </a:p>
        </p:txBody>
      </p:sp>
      <p:pic>
        <p:nvPicPr>
          <p:cNvPr id="5" name="عنصر نائب للمحتوى 4">
            <a:extLst>
              <a:ext uri="{FF2B5EF4-FFF2-40B4-BE49-F238E27FC236}">
                <a16:creationId xmlns:a16="http://schemas.microsoft.com/office/drawing/2014/main" id="{B5AF5190-4E97-4862-B147-437AE1B478E3}"/>
              </a:ext>
            </a:extLst>
          </p:cNvPr>
          <p:cNvPicPr>
            <a:picLocks noGrp="1" noChangeAspect="1"/>
          </p:cNvPicPr>
          <p:nvPr>
            <p:ph idx="1"/>
          </p:nvPr>
        </p:nvPicPr>
        <p:blipFill>
          <a:blip r:embed="rId2"/>
          <a:stretch>
            <a:fillRect/>
          </a:stretch>
        </p:blipFill>
        <p:spPr>
          <a:xfrm>
            <a:off x="1219200" y="1828800"/>
            <a:ext cx="7239000" cy="4648200"/>
          </a:xfrm>
          <a:prstGeom prst="rect">
            <a:avLst/>
          </a:prstGeom>
        </p:spPr>
      </p:pic>
      <p:sp>
        <p:nvSpPr>
          <p:cNvPr id="4" name="عنصر نائب لرقم الشريحة 3">
            <a:extLst>
              <a:ext uri="{FF2B5EF4-FFF2-40B4-BE49-F238E27FC236}">
                <a16:creationId xmlns:a16="http://schemas.microsoft.com/office/drawing/2014/main" id="{BC512F97-E078-4608-B8AC-E5ECE953BCFE}"/>
              </a:ext>
            </a:extLst>
          </p:cNvPr>
          <p:cNvSpPr>
            <a:spLocks noGrp="1"/>
          </p:cNvSpPr>
          <p:nvPr>
            <p:ph type="sldNum" sz="quarter" idx="11"/>
          </p:nvPr>
        </p:nvSpPr>
        <p:spPr/>
        <p:txBody>
          <a:bodyPr/>
          <a:lstStyle/>
          <a:p>
            <a:fld id="{7F685A77-C0CC-41DD-977A-A9FFA2732B1D}" type="slidenum">
              <a:rPr lang="en-US" sz="2400" smtClean="0"/>
              <a:t>8</a:t>
            </a:fld>
            <a:endParaRPr lang="en-US" sz="2400" dirty="0"/>
          </a:p>
        </p:txBody>
      </p:sp>
    </p:spTree>
    <p:extLst>
      <p:ext uri="{BB962C8B-B14F-4D97-AF65-F5344CB8AC3E}">
        <p14:creationId xmlns:p14="http://schemas.microsoft.com/office/powerpoint/2010/main" val="202015589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13447"/>
            <a:ext cx="7239000" cy="748553"/>
          </a:xfrm>
        </p:spPr>
        <p:txBody>
          <a:bodyPr/>
          <a:lstStyle/>
          <a:p>
            <a:pPr algn="ctr"/>
            <a:r>
              <a:rPr lang="en-US" sz="3600" dirty="0">
                <a:solidFill>
                  <a:schemeClr val="tx1"/>
                </a:solidFill>
                <a:effectLst/>
              </a:rPr>
              <a:t>Quantity Surveying &amp; Cost Estimate</a:t>
            </a:r>
          </a:p>
        </p:txBody>
      </p:sp>
      <p:sp>
        <p:nvSpPr>
          <p:cNvPr id="4" name="Slide Number Placeholder 3"/>
          <p:cNvSpPr>
            <a:spLocks noGrp="1"/>
          </p:cNvSpPr>
          <p:nvPr>
            <p:ph type="sldNum" sz="quarter" idx="11"/>
          </p:nvPr>
        </p:nvSpPr>
        <p:spPr>
          <a:xfrm>
            <a:off x="8686800" y="5740400"/>
            <a:ext cx="609600" cy="365125"/>
          </a:xfrm>
        </p:spPr>
        <p:txBody>
          <a:bodyPr/>
          <a:lstStyle/>
          <a:p>
            <a:fld id="{7F685A77-C0CC-41DD-977A-A9FFA2732B1D}" type="slidenum">
              <a:rPr lang="en-US" sz="2400" smtClean="0"/>
              <a:t>80</a:t>
            </a:fld>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051187458"/>
              </p:ext>
            </p:extLst>
          </p:nvPr>
        </p:nvGraphicFramePr>
        <p:xfrm>
          <a:off x="2819401" y="1066800"/>
          <a:ext cx="4114799" cy="3172770"/>
        </p:xfrm>
        <a:graphic>
          <a:graphicData uri="http://schemas.openxmlformats.org/drawingml/2006/table">
            <a:tbl>
              <a:tblPr>
                <a:tableStyleId>{5940675A-B579-460E-94D1-54222C63F5DA}</a:tableStyleId>
              </a:tblPr>
              <a:tblGrid>
                <a:gridCol w="2051693">
                  <a:extLst>
                    <a:ext uri="{9D8B030D-6E8A-4147-A177-3AD203B41FA5}">
                      <a16:colId xmlns:a16="http://schemas.microsoft.com/office/drawing/2014/main" val="20000"/>
                    </a:ext>
                  </a:extLst>
                </a:gridCol>
                <a:gridCol w="2063106">
                  <a:extLst>
                    <a:ext uri="{9D8B030D-6E8A-4147-A177-3AD203B41FA5}">
                      <a16:colId xmlns:a16="http://schemas.microsoft.com/office/drawing/2014/main" val="20001"/>
                    </a:ext>
                  </a:extLst>
                </a:gridCol>
              </a:tblGrid>
              <a:tr h="342544">
                <a:tc gridSpan="2">
                  <a:txBody>
                    <a:bodyPr/>
                    <a:lstStyle/>
                    <a:p>
                      <a:pPr algn="ctr" fontAlgn="ctr"/>
                      <a:r>
                        <a:rPr lang="en-US" sz="2000" b="1" u="none" strike="noStrike" dirty="0">
                          <a:effectLst/>
                        </a:rPr>
                        <a:t>Total Cost</a:t>
                      </a:r>
                      <a:endParaRPr lang="en-US" sz="2000" b="1" i="0" u="none" strike="noStrike" dirty="0">
                        <a:solidFill>
                          <a:srgbClr val="000000"/>
                        </a:solidFill>
                        <a:effectLst/>
                        <a:latin typeface="Calibri"/>
                      </a:endParaRPr>
                    </a:p>
                  </a:txBody>
                  <a:tcPr marL="0" marR="0" marT="0" marB="0" anchor="ctr">
                    <a:solidFill>
                      <a:schemeClr val="accent2">
                        <a:lumMod val="40000"/>
                        <a:lumOff val="60000"/>
                      </a:schemeClr>
                    </a:solidFill>
                  </a:tcPr>
                </a:tc>
                <a:tc hMerge="1">
                  <a:txBody>
                    <a:bodyPr/>
                    <a:lstStyle/>
                    <a:p>
                      <a:pPr algn="ctr" fontAlgn="ctr"/>
                      <a:endParaRPr lang="en-US" sz="2000" b="1"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42544">
                <a:tc>
                  <a:txBody>
                    <a:bodyPr/>
                    <a:lstStyle/>
                    <a:p>
                      <a:pPr algn="ctr" fontAlgn="ctr"/>
                      <a:r>
                        <a:rPr lang="en-US" sz="2000" b="1" u="none" strike="noStrike" dirty="0">
                          <a:effectLst/>
                        </a:rPr>
                        <a:t>Item</a:t>
                      </a:r>
                      <a:endParaRPr lang="en-US" sz="2000" b="1" i="0" u="none" strike="noStrike" dirty="0">
                        <a:solidFill>
                          <a:srgbClr val="000000"/>
                        </a:solidFill>
                        <a:effectLst/>
                        <a:latin typeface="Calibri"/>
                      </a:endParaRPr>
                    </a:p>
                  </a:txBody>
                  <a:tcPr marL="0" marR="0" marT="0" marB="0" anchor="ctr">
                    <a:solidFill>
                      <a:schemeClr val="accent2">
                        <a:lumMod val="20000"/>
                        <a:lumOff val="80000"/>
                      </a:schemeClr>
                    </a:solidFill>
                  </a:tcPr>
                </a:tc>
                <a:tc>
                  <a:txBody>
                    <a:bodyPr/>
                    <a:lstStyle/>
                    <a:p>
                      <a:pPr algn="ctr" fontAlgn="ctr"/>
                      <a:r>
                        <a:rPr lang="en-US" sz="2000" b="1" u="none" strike="noStrike" dirty="0">
                          <a:effectLst/>
                        </a:rPr>
                        <a:t>Cost (ILS)</a:t>
                      </a:r>
                      <a:endParaRPr lang="en-US" sz="2000" b="1" i="0" u="none" strike="noStrike" dirty="0">
                        <a:solidFill>
                          <a:srgbClr val="000000"/>
                        </a:solidFill>
                        <a:effectLst/>
                        <a:latin typeface="Calibri"/>
                      </a:endParaRPr>
                    </a:p>
                  </a:txBody>
                  <a:tcPr marL="0" marR="0" marT="0" marB="0" anchor="ctr">
                    <a:solidFill>
                      <a:schemeClr val="accent2">
                        <a:lumMod val="20000"/>
                        <a:lumOff val="80000"/>
                      </a:schemeClr>
                    </a:solidFill>
                  </a:tcPr>
                </a:tc>
                <a:extLst>
                  <a:ext uri="{0D108BD9-81ED-4DB2-BD59-A6C34878D82A}">
                    <a16:rowId xmlns:a16="http://schemas.microsoft.com/office/drawing/2014/main" val="10001"/>
                  </a:ext>
                </a:extLst>
              </a:tr>
              <a:tr h="342544">
                <a:tc>
                  <a:txBody>
                    <a:bodyPr/>
                    <a:lstStyle/>
                    <a:p>
                      <a:pPr algn="ctr" fontAlgn="b"/>
                      <a:r>
                        <a:rPr lang="en-US" sz="1800" u="none" strike="noStrike" dirty="0">
                          <a:effectLst/>
                        </a:rPr>
                        <a:t>Earth work</a:t>
                      </a:r>
                      <a:endParaRPr lang="en-US" sz="1800" b="0" i="0" u="none" strike="noStrike" dirty="0">
                        <a:solidFill>
                          <a:srgbClr val="000000"/>
                        </a:solidFill>
                        <a:effectLst/>
                        <a:latin typeface="Calibri"/>
                      </a:endParaRPr>
                    </a:p>
                  </a:txBody>
                  <a:tcPr marL="0" marR="0" marT="0" marB="0" anchor="b"/>
                </a:tc>
                <a:tc>
                  <a:txBody>
                    <a:bodyPr/>
                    <a:lstStyle/>
                    <a:p>
                      <a:pPr algn="ctr" fontAlgn="ctr"/>
                      <a:r>
                        <a:rPr lang="en-US" sz="1800" u="none" strike="noStrike">
                          <a:effectLst/>
                        </a:rPr>
                        <a:t>46048.99</a:t>
                      </a:r>
                      <a:endParaRPr lang="en-US" sz="1800" b="0" i="0" u="none" strike="noStrike">
                        <a:solidFill>
                          <a:srgbClr val="000000"/>
                        </a:solidFill>
                        <a:effectLst/>
                        <a:latin typeface="Calibri"/>
                      </a:endParaRPr>
                    </a:p>
                  </a:txBody>
                  <a:tcPr marL="0" marR="0" marT="0" marB="0" anchor="ctr"/>
                </a:tc>
                <a:extLst>
                  <a:ext uri="{0D108BD9-81ED-4DB2-BD59-A6C34878D82A}">
                    <a16:rowId xmlns:a16="http://schemas.microsoft.com/office/drawing/2014/main" val="10002"/>
                  </a:ext>
                </a:extLst>
              </a:tr>
              <a:tr h="303020">
                <a:tc>
                  <a:txBody>
                    <a:bodyPr/>
                    <a:lstStyle/>
                    <a:p>
                      <a:pPr algn="ctr" fontAlgn="b"/>
                      <a:r>
                        <a:rPr lang="en-US" sz="1800" u="none" strike="noStrike" dirty="0">
                          <a:effectLst/>
                        </a:rPr>
                        <a:t>Foundation</a:t>
                      </a:r>
                      <a:endParaRPr lang="en-US" sz="1800" b="0" i="0" u="none" strike="noStrike" dirty="0">
                        <a:solidFill>
                          <a:srgbClr val="000000"/>
                        </a:solidFill>
                        <a:effectLst/>
                        <a:latin typeface="Calibri"/>
                      </a:endParaRPr>
                    </a:p>
                  </a:txBody>
                  <a:tcPr marL="0" marR="0" marT="0" marB="0" anchor="b"/>
                </a:tc>
                <a:tc>
                  <a:txBody>
                    <a:bodyPr/>
                    <a:lstStyle/>
                    <a:p>
                      <a:pPr algn="ctr" fontAlgn="ctr"/>
                      <a:r>
                        <a:rPr lang="en-US" sz="1800" u="none" strike="noStrike">
                          <a:effectLst/>
                        </a:rPr>
                        <a:t>105816.66</a:t>
                      </a:r>
                      <a:endParaRPr lang="en-US" sz="1800" b="0" i="0" u="none" strike="noStrike">
                        <a:solidFill>
                          <a:srgbClr val="000000"/>
                        </a:solidFill>
                        <a:effectLst/>
                        <a:latin typeface="Calibri"/>
                      </a:endParaRPr>
                    </a:p>
                  </a:txBody>
                  <a:tcPr marL="0" marR="0" marT="0" marB="0" anchor="ctr"/>
                </a:tc>
                <a:extLst>
                  <a:ext uri="{0D108BD9-81ED-4DB2-BD59-A6C34878D82A}">
                    <a16:rowId xmlns:a16="http://schemas.microsoft.com/office/drawing/2014/main" val="10003"/>
                  </a:ext>
                </a:extLst>
              </a:tr>
              <a:tr h="303020">
                <a:tc>
                  <a:txBody>
                    <a:bodyPr/>
                    <a:lstStyle/>
                    <a:p>
                      <a:pPr algn="ctr" fontAlgn="b"/>
                      <a:r>
                        <a:rPr lang="en-US" sz="1800" u="none" strike="noStrike" dirty="0">
                          <a:effectLst/>
                        </a:rPr>
                        <a:t>Structure Elements</a:t>
                      </a:r>
                      <a:endParaRPr lang="en-US" sz="1800" b="0" i="0" u="none" strike="noStrike" dirty="0">
                        <a:solidFill>
                          <a:srgbClr val="000000"/>
                        </a:solidFill>
                        <a:effectLst/>
                        <a:latin typeface="Calibri"/>
                      </a:endParaRPr>
                    </a:p>
                  </a:txBody>
                  <a:tcPr marL="0" marR="0" marT="0" marB="0" anchor="b"/>
                </a:tc>
                <a:tc>
                  <a:txBody>
                    <a:bodyPr/>
                    <a:lstStyle/>
                    <a:p>
                      <a:pPr algn="ctr" fontAlgn="ctr"/>
                      <a:r>
                        <a:rPr lang="en-US" sz="1800" u="none" strike="noStrike">
                          <a:effectLst/>
                        </a:rPr>
                        <a:t>1491880.27</a:t>
                      </a:r>
                      <a:endParaRPr lang="en-US" sz="1800" b="0" i="0" u="none" strike="noStrike">
                        <a:solidFill>
                          <a:srgbClr val="000000"/>
                        </a:solidFill>
                        <a:effectLst/>
                        <a:latin typeface="Calibri"/>
                      </a:endParaRPr>
                    </a:p>
                  </a:txBody>
                  <a:tcPr marL="0" marR="0" marT="0" marB="0" anchor="ctr"/>
                </a:tc>
                <a:extLst>
                  <a:ext uri="{0D108BD9-81ED-4DB2-BD59-A6C34878D82A}">
                    <a16:rowId xmlns:a16="http://schemas.microsoft.com/office/drawing/2014/main" val="10004"/>
                  </a:ext>
                </a:extLst>
              </a:tr>
              <a:tr h="303020">
                <a:tc>
                  <a:txBody>
                    <a:bodyPr/>
                    <a:lstStyle/>
                    <a:p>
                      <a:pPr algn="ctr" fontAlgn="b"/>
                      <a:r>
                        <a:rPr lang="en-US" sz="1800" u="none" strike="noStrike" dirty="0">
                          <a:effectLst/>
                        </a:rPr>
                        <a:t>Finishing</a:t>
                      </a:r>
                      <a:endParaRPr lang="en-US" sz="1800" b="0" i="0" u="none" strike="noStrike" dirty="0">
                        <a:solidFill>
                          <a:srgbClr val="000000"/>
                        </a:solidFill>
                        <a:effectLst/>
                        <a:latin typeface="Calibri"/>
                      </a:endParaRPr>
                    </a:p>
                  </a:txBody>
                  <a:tcPr marL="0" marR="0" marT="0" marB="0" anchor="b"/>
                </a:tc>
                <a:tc>
                  <a:txBody>
                    <a:bodyPr/>
                    <a:lstStyle/>
                    <a:p>
                      <a:pPr algn="ctr" fontAlgn="ctr"/>
                      <a:r>
                        <a:rPr lang="en-US" sz="1800" u="none" strike="noStrike">
                          <a:effectLst/>
                        </a:rPr>
                        <a:t>1033817.34</a:t>
                      </a:r>
                      <a:endParaRPr lang="en-US" sz="1800" b="0" i="0" u="none" strike="noStrike">
                        <a:solidFill>
                          <a:srgbClr val="000000"/>
                        </a:solidFill>
                        <a:effectLst/>
                        <a:latin typeface="Calibri"/>
                      </a:endParaRPr>
                    </a:p>
                  </a:txBody>
                  <a:tcPr marL="0" marR="0" marT="0" marB="0" anchor="ctr"/>
                </a:tc>
                <a:extLst>
                  <a:ext uri="{0D108BD9-81ED-4DB2-BD59-A6C34878D82A}">
                    <a16:rowId xmlns:a16="http://schemas.microsoft.com/office/drawing/2014/main" val="10005"/>
                  </a:ext>
                </a:extLst>
              </a:tr>
              <a:tr h="303020">
                <a:tc>
                  <a:txBody>
                    <a:bodyPr/>
                    <a:lstStyle/>
                    <a:p>
                      <a:pPr algn="ctr" fontAlgn="b"/>
                      <a:r>
                        <a:rPr lang="en-US" sz="1800" u="none" strike="noStrike" dirty="0">
                          <a:effectLst/>
                        </a:rPr>
                        <a:t>Plumbing</a:t>
                      </a:r>
                      <a:endParaRPr lang="en-US" sz="1800" b="0" i="0" u="none" strike="noStrike" dirty="0">
                        <a:solidFill>
                          <a:srgbClr val="000000"/>
                        </a:solidFill>
                        <a:effectLst/>
                        <a:latin typeface="Calibri"/>
                      </a:endParaRPr>
                    </a:p>
                  </a:txBody>
                  <a:tcPr marL="0" marR="0" marT="0" marB="0" anchor="b"/>
                </a:tc>
                <a:tc>
                  <a:txBody>
                    <a:bodyPr/>
                    <a:lstStyle/>
                    <a:p>
                      <a:pPr algn="ctr" fontAlgn="ctr"/>
                      <a:r>
                        <a:rPr lang="en-US" sz="1800" u="none" strike="noStrike">
                          <a:effectLst/>
                        </a:rPr>
                        <a:t>223268</a:t>
                      </a:r>
                      <a:endParaRPr lang="en-US" sz="1800" b="0" i="0" u="none" strike="noStrike">
                        <a:solidFill>
                          <a:srgbClr val="000000"/>
                        </a:solidFill>
                        <a:effectLst/>
                        <a:latin typeface="Calibri"/>
                      </a:endParaRPr>
                    </a:p>
                  </a:txBody>
                  <a:tcPr marL="0" marR="0" marT="0" marB="0" anchor="ctr"/>
                </a:tc>
                <a:extLst>
                  <a:ext uri="{0D108BD9-81ED-4DB2-BD59-A6C34878D82A}">
                    <a16:rowId xmlns:a16="http://schemas.microsoft.com/office/drawing/2014/main" val="10006"/>
                  </a:ext>
                </a:extLst>
              </a:tr>
              <a:tr h="342544">
                <a:tc>
                  <a:txBody>
                    <a:bodyPr/>
                    <a:lstStyle/>
                    <a:p>
                      <a:pPr algn="ctr" fontAlgn="b"/>
                      <a:r>
                        <a:rPr lang="en-US" sz="1800" u="none" strike="noStrike" dirty="0">
                          <a:effectLst/>
                        </a:rPr>
                        <a:t>HVAC System</a:t>
                      </a:r>
                      <a:endParaRPr lang="en-US" sz="1800" b="0" i="0" u="none" strike="noStrike" dirty="0">
                        <a:solidFill>
                          <a:srgbClr val="000000"/>
                        </a:solidFill>
                        <a:effectLst/>
                        <a:latin typeface="Calibri"/>
                      </a:endParaRPr>
                    </a:p>
                  </a:txBody>
                  <a:tcPr marL="0" marR="0" marT="0" marB="0" anchor="b"/>
                </a:tc>
                <a:tc>
                  <a:txBody>
                    <a:bodyPr/>
                    <a:lstStyle/>
                    <a:p>
                      <a:pPr algn="ctr" fontAlgn="ctr"/>
                      <a:r>
                        <a:rPr lang="en-US" sz="1800" u="none" strike="noStrike">
                          <a:effectLst/>
                        </a:rPr>
                        <a:t>340485</a:t>
                      </a:r>
                      <a:endParaRPr lang="en-US" sz="1800" b="0" i="0" u="none" strike="noStrike">
                        <a:solidFill>
                          <a:srgbClr val="000000"/>
                        </a:solidFill>
                        <a:effectLst/>
                        <a:latin typeface="Calibri"/>
                      </a:endParaRPr>
                    </a:p>
                  </a:txBody>
                  <a:tcPr marL="0" marR="0" marT="0" marB="0" anchor="ctr"/>
                </a:tc>
                <a:extLst>
                  <a:ext uri="{0D108BD9-81ED-4DB2-BD59-A6C34878D82A}">
                    <a16:rowId xmlns:a16="http://schemas.microsoft.com/office/drawing/2014/main" val="10007"/>
                  </a:ext>
                </a:extLst>
              </a:tr>
              <a:tr h="263495">
                <a:tc>
                  <a:txBody>
                    <a:bodyPr/>
                    <a:lstStyle/>
                    <a:p>
                      <a:pPr algn="ctr" fontAlgn="b"/>
                      <a:r>
                        <a:rPr lang="en-US" sz="1800" u="none" strike="noStrike" dirty="0">
                          <a:effectLst/>
                        </a:rPr>
                        <a:t>Electrical System</a:t>
                      </a:r>
                      <a:endParaRPr lang="en-US" sz="1800" b="0" i="0" u="none" strike="noStrike" dirty="0">
                        <a:solidFill>
                          <a:srgbClr val="000000"/>
                        </a:solidFill>
                        <a:effectLst/>
                        <a:latin typeface="Calibri"/>
                      </a:endParaRPr>
                    </a:p>
                  </a:txBody>
                  <a:tcPr marL="0" marR="0" marT="0" marB="0" anchor="b"/>
                </a:tc>
                <a:tc>
                  <a:txBody>
                    <a:bodyPr/>
                    <a:lstStyle/>
                    <a:p>
                      <a:pPr algn="ctr" fontAlgn="ctr"/>
                      <a:r>
                        <a:rPr lang="en-US" sz="1800" u="none" strike="noStrike">
                          <a:effectLst/>
                        </a:rPr>
                        <a:t>384835</a:t>
                      </a:r>
                      <a:endParaRPr lang="en-US" sz="1800" b="0" i="0" u="none" strike="noStrike">
                        <a:solidFill>
                          <a:srgbClr val="000000"/>
                        </a:solidFill>
                        <a:effectLst/>
                        <a:latin typeface="Calibri"/>
                      </a:endParaRPr>
                    </a:p>
                  </a:txBody>
                  <a:tcPr marL="0" marR="0" marT="0" marB="0" anchor="ctr"/>
                </a:tc>
                <a:extLst>
                  <a:ext uri="{0D108BD9-81ED-4DB2-BD59-A6C34878D82A}">
                    <a16:rowId xmlns:a16="http://schemas.microsoft.com/office/drawing/2014/main" val="10008"/>
                  </a:ext>
                </a:extLst>
              </a:tr>
              <a:tr h="316194">
                <a:tc>
                  <a:txBody>
                    <a:bodyPr/>
                    <a:lstStyle/>
                    <a:p>
                      <a:pPr algn="ctr" fontAlgn="b"/>
                      <a:r>
                        <a:rPr lang="en-US" sz="1800" u="none" strike="noStrike" dirty="0">
                          <a:effectLst/>
                        </a:rPr>
                        <a:t>TOTAL COST</a:t>
                      </a:r>
                      <a:endParaRPr lang="en-US" sz="1800" b="1" i="0" u="none" strike="noStrike" dirty="0">
                        <a:solidFill>
                          <a:srgbClr val="000000"/>
                        </a:solidFill>
                        <a:effectLst/>
                        <a:latin typeface="Calibri"/>
                      </a:endParaRPr>
                    </a:p>
                  </a:txBody>
                  <a:tcPr marL="0" marR="0" marT="0" marB="0" anchor="b">
                    <a:solidFill>
                      <a:schemeClr val="accent4">
                        <a:lumMod val="60000"/>
                        <a:lumOff val="40000"/>
                      </a:schemeClr>
                    </a:solidFill>
                  </a:tcPr>
                </a:tc>
                <a:tc>
                  <a:txBody>
                    <a:bodyPr/>
                    <a:lstStyle/>
                    <a:p>
                      <a:pPr algn="ctr" fontAlgn="b"/>
                      <a:r>
                        <a:rPr lang="en-US" sz="1800" u="none" strike="noStrike" dirty="0">
                          <a:solidFill>
                            <a:schemeClr val="accent1">
                              <a:lumMod val="75000"/>
                            </a:schemeClr>
                          </a:solidFill>
                          <a:effectLst/>
                        </a:rPr>
                        <a:t>3,626,151.26</a:t>
                      </a:r>
                      <a:endParaRPr lang="en-US" sz="1800" b="1" i="0" u="none" strike="noStrike" dirty="0">
                        <a:solidFill>
                          <a:schemeClr val="accent1">
                            <a:lumMod val="75000"/>
                          </a:schemeClr>
                        </a:solidFill>
                        <a:effectLst/>
                        <a:latin typeface="Calibri"/>
                      </a:endParaRPr>
                    </a:p>
                  </a:txBody>
                  <a:tcPr marL="0" marR="0" marT="0" marB="0" anchor="b">
                    <a:solidFill>
                      <a:schemeClr val="accent4">
                        <a:lumMod val="60000"/>
                        <a:lumOff val="40000"/>
                      </a:schemeClr>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2037497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362200"/>
            <a:ext cx="7467600" cy="2971800"/>
          </a:xfrm>
        </p:spPr>
        <p:txBody>
          <a:bodyPr>
            <a:normAutofit/>
          </a:bodyPr>
          <a:lstStyle/>
          <a:p>
            <a:pPr marL="0" indent="0" algn="ctr">
              <a:buNone/>
            </a:pPr>
            <a:r>
              <a:rPr lang="en-US" sz="8800" dirty="0">
                <a:solidFill>
                  <a:srgbClr val="FFC000"/>
                </a:solidFill>
              </a:rPr>
              <a:t>Thank you </a:t>
            </a:r>
          </a:p>
        </p:txBody>
      </p:sp>
      <p:sp>
        <p:nvSpPr>
          <p:cNvPr id="4" name="Slide Number Placeholder 3"/>
          <p:cNvSpPr>
            <a:spLocks noGrp="1"/>
          </p:cNvSpPr>
          <p:nvPr>
            <p:ph type="sldNum" sz="quarter" idx="11"/>
          </p:nvPr>
        </p:nvSpPr>
        <p:spPr/>
        <p:txBody>
          <a:bodyPr/>
          <a:lstStyle/>
          <a:p>
            <a:fld id="{7F685A77-C0CC-41DD-977A-A9FFA2732B1D}" type="slidenum">
              <a:rPr lang="en-US" smtClean="0"/>
              <a:t>81</a:t>
            </a:fld>
            <a:endParaRPr lang="en-US"/>
          </a:p>
        </p:txBody>
      </p:sp>
    </p:spTree>
    <p:extLst>
      <p:ext uri="{BB962C8B-B14F-4D97-AF65-F5344CB8AC3E}">
        <p14:creationId xmlns:p14="http://schemas.microsoft.com/office/powerpoint/2010/main" val="736320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F9A33DC-7AEE-40AB-8CA8-CC94D0A82652}"/>
              </a:ext>
            </a:extLst>
          </p:cNvPr>
          <p:cNvSpPr>
            <a:spLocks noGrp="1"/>
          </p:cNvSpPr>
          <p:nvPr>
            <p:ph type="title"/>
          </p:nvPr>
        </p:nvSpPr>
        <p:spPr>
          <a:xfrm>
            <a:off x="1219200" y="381000"/>
            <a:ext cx="7239000" cy="1143000"/>
          </a:xfrm>
        </p:spPr>
        <p:txBody>
          <a:bodyPr/>
          <a:lstStyle/>
          <a:p>
            <a:r>
              <a:rPr lang="en-US" dirty="0">
                <a:solidFill>
                  <a:schemeClr val="tx1"/>
                </a:solidFill>
                <a:effectLst/>
              </a:rPr>
              <a:t>Second floor</a:t>
            </a:r>
            <a:endParaRPr lang="en-US" dirty="0"/>
          </a:p>
        </p:txBody>
      </p:sp>
      <p:pic>
        <p:nvPicPr>
          <p:cNvPr id="5" name="عنصر نائب للمحتوى 4">
            <a:extLst>
              <a:ext uri="{FF2B5EF4-FFF2-40B4-BE49-F238E27FC236}">
                <a16:creationId xmlns:a16="http://schemas.microsoft.com/office/drawing/2014/main" id="{79D48D18-E28A-4332-B073-5AF3CA960147}"/>
              </a:ext>
            </a:extLst>
          </p:cNvPr>
          <p:cNvPicPr>
            <a:picLocks noGrp="1" noChangeAspect="1"/>
          </p:cNvPicPr>
          <p:nvPr>
            <p:ph idx="1"/>
          </p:nvPr>
        </p:nvPicPr>
        <p:blipFill>
          <a:blip r:embed="rId2"/>
          <a:stretch>
            <a:fillRect/>
          </a:stretch>
        </p:blipFill>
        <p:spPr>
          <a:xfrm>
            <a:off x="1219200" y="1524000"/>
            <a:ext cx="7239000" cy="5105400"/>
          </a:xfrm>
          <a:prstGeom prst="rect">
            <a:avLst/>
          </a:prstGeom>
        </p:spPr>
      </p:pic>
      <p:sp>
        <p:nvSpPr>
          <p:cNvPr id="4" name="عنصر نائب لرقم الشريحة 3">
            <a:extLst>
              <a:ext uri="{FF2B5EF4-FFF2-40B4-BE49-F238E27FC236}">
                <a16:creationId xmlns:a16="http://schemas.microsoft.com/office/drawing/2014/main" id="{D88D86A2-4AE1-47B4-9689-BB86EB4FA9E8}"/>
              </a:ext>
            </a:extLst>
          </p:cNvPr>
          <p:cNvSpPr>
            <a:spLocks noGrp="1"/>
          </p:cNvSpPr>
          <p:nvPr>
            <p:ph type="sldNum" sz="quarter" idx="11"/>
          </p:nvPr>
        </p:nvSpPr>
        <p:spPr/>
        <p:txBody>
          <a:bodyPr/>
          <a:lstStyle/>
          <a:p>
            <a:fld id="{7F685A77-C0CC-41DD-977A-A9FFA2732B1D}" type="slidenum">
              <a:rPr lang="en-US" sz="2400" smtClean="0"/>
              <a:t>9</a:t>
            </a:fld>
            <a:endParaRPr lang="en-US" sz="2400" dirty="0"/>
          </a:p>
        </p:txBody>
      </p:sp>
    </p:spTree>
    <p:extLst>
      <p:ext uri="{BB962C8B-B14F-4D97-AF65-F5344CB8AC3E}">
        <p14:creationId xmlns:p14="http://schemas.microsoft.com/office/powerpoint/2010/main" val="22420471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themeOverride>
</file>

<file path=docProps/app.xml><?xml version="1.0" encoding="utf-8"?>
<Properties xmlns="http://schemas.openxmlformats.org/officeDocument/2006/extended-properties" xmlns:vt="http://schemas.openxmlformats.org/officeDocument/2006/docPropsVTypes">
  <Template/>
  <TotalTime>6203</TotalTime>
  <Words>3171</Words>
  <Application>Microsoft Office PowerPoint</Application>
  <PresentationFormat>On-screen Show (4:3)</PresentationFormat>
  <Paragraphs>972</Paragraphs>
  <Slides>81</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81</vt:i4>
      </vt:variant>
    </vt:vector>
  </HeadingPairs>
  <TitlesOfParts>
    <vt:vector size="91" baseType="lpstr">
      <vt:lpstr>Arial</vt:lpstr>
      <vt:lpstr>Arial Black</vt:lpstr>
      <vt:lpstr>Calibri</vt:lpstr>
      <vt:lpstr>Cambria</vt:lpstr>
      <vt:lpstr>Cambria Math</vt:lpstr>
      <vt:lpstr>Corbel</vt:lpstr>
      <vt:lpstr>Symbol</vt:lpstr>
      <vt:lpstr>Times New Roman</vt:lpstr>
      <vt:lpstr>Wingdings</vt:lpstr>
      <vt:lpstr>Thermal</vt:lpstr>
      <vt:lpstr>Graduation Project 2</vt:lpstr>
      <vt:lpstr> Layout:</vt:lpstr>
      <vt:lpstr>PowerPoint Presentation</vt:lpstr>
      <vt:lpstr>introduction</vt:lpstr>
      <vt:lpstr>Site plan</vt:lpstr>
      <vt:lpstr>Basement floor</vt:lpstr>
      <vt:lpstr>Ground floor</vt:lpstr>
      <vt:lpstr>First floor</vt:lpstr>
      <vt:lpstr>Second floor</vt:lpstr>
      <vt:lpstr>Third floor</vt:lpstr>
      <vt:lpstr>South elevation</vt:lpstr>
      <vt:lpstr>North elevation</vt:lpstr>
      <vt:lpstr>East elevation</vt:lpstr>
      <vt:lpstr>West elevation</vt:lpstr>
      <vt:lpstr>Sections </vt:lpstr>
      <vt:lpstr>3D view</vt:lpstr>
      <vt:lpstr>3D view</vt:lpstr>
      <vt:lpstr>Environmental Design </vt:lpstr>
      <vt:lpstr>Thermal design: </vt:lpstr>
      <vt:lpstr>PMV and comfortable </vt:lpstr>
      <vt:lpstr>Shading system: 1.South windows (cantilever) </vt:lpstr>
      <vt:lpstr>2.West windows (horizontal louver) </vt:lpstr>
      <vt:lpstr>Day light factor</vt:lpstr>
      <vt:lpstr>CFD external</vt:lpstr>
      <vt:lpstr>CFD internal</vt:lpstr>
      <vt:lpstr>Acoustics </vt:lpstr>
      <vt:lpstr>Reverberation time(RT60) for office room</vt:lpstr>
      <vt:lpstr>Sound transmission class (STC) standard</vt:lpstr>
      <vt:lpstr>STC of the partition between two office rooms.</vt:lpstr>
      <vt:lpstr>STC of the partition between  office room and corridor</vt:lpstr>
      <vt:lpstr>The IICC for the internal floor</vt:lpstr>
      <vt:lpstr>Speaker distribution in the conference hall</vt:lpstr>
      <vt:lpstr>Photovoltaic </vt:lpstr>
      <vt:lpstr>Photovoltaic </vt:lpstr>
      <vt:lpstr>PowerPoint Presentation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Structural Design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 Distribution</vt:lpstr>
      <vt:lpstr>Electrical Installations</vt:lpstr>
      <vt:lpstr>Lighting System</vt:lpstr>
      <vt:lpstr>Power Socket</vt:lpstr>
      <vt:lpstr>Low Current Systems</vt:lpstr>
      <vt:lpstr>Electrical Calculations</vt:lpstr>
      <vt:lpstr>PowerPoint Presentation</vt:lpstr>
      <vt:lpstr>Quantity Surveying &amp; Cost Estimate</vt:lpstr>
      <vt:lpstr>Quantity Surveying &amp; Cost Estimate</vt:lpstr>
      <vt:lpstr>Quantity Surveying &amp; Cost Estimate</vt:lpstr>
      <vt:lpstr>Quantity Surveying &amp; Cost Estimate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seham mahajna</dc:creator>
  <cp:lastModifiedBy>lab</cp:lastModifiedBy>
  <cp:revision>164</cp:revision>
  <dcterms:created xsi:type="dcterms:W3CDTF">2020-05-31T15:39:03Z</dcterms:created>
  <dcterms:modified xsi:type="dcterms:W3CDTF">2020-07-01T08:07:43Z</dcterms:modified>
</cp:coreProperties>
</file>