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7" r:id="rId3"/>
    <p:sldId id="257" r:id="rId4"/>
    <p:sldId id="260" r:id="rId5"/>
    <p:sldId id="258" r:id="rId6"/>
    <p:sldId id="263" r:id="rId7"/>
    <p:sldId id="266" r:id="rId8"/>
    <p:sldId id="283" r:id="rId9"/>
    <p:sldId id="286" r:id="rId10"/>
    <p:sldId id="288" r:id="rId11"/>
    <p:sldId id="269" r:id="rId12"/>
    <p:sldId id="284" r:id="rId13"/>
    <p:sldId id="285" r:id="rId14"/>
    <p:sldId id="271" r:id="rId15"/>
    <p:sldId id="270" r:id="rId16"/>
    <p:sldId id="272" r:id="rId17"/>
    <p:sldId id="273" r:id="rId18"/>
    <p:sldId id="280" r:id="rId19"/>
    <p:sldId id="281" r:id="rId20"/>
    <p:sldId id="278" r:id="rId21"/>
    <p:sldId id="277" r:id="rId22"/>
    <p:sldId id="26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82" autoAdjust="0"/>
  </p:normalViewPr>
  <p:slideViewPr>
    <p:cSldViewPr>
      <p:cViewPr varScale="1">
        <p:scale>
          <a:sx n="56" d="100"/>
          <a:sy n="56" d="100"/>
        </p:scale>
        <p:origin x="102" y="43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DF7905-5944-41A4-A921-CBD8A011B84A}" type="doc">
      <dgm:prSet loTypeId="urn:microsoft.com/office/officeart/2005/8/layout/list1" loCatId="list" qsTypeId="urn:microsoft.com/office/officeart/2005/8/quickstyle/simple1" qsCatId="simple" csTypeId="urn:microsoft.com/office/officeart/2005/8/colors/accent2_4" csCatId="accent2" phldr="1"/>
      <dgm:spPr/>
      <dgm:t>
        <a:bodyPr/>
        <a:lstStyle/>
        <a:p>
          <a:endParaRPr lang="en-US"/>
        </a:p>
      </dgm:t>
    </dgm:pt>
    <dgm:pt modelId="{56FFD554-F2E5-44E1-8237-874A6A21673E}">
      <dgm:prSet phldrT="[Text]"/>
      <dgm:spPr/>
      <dgm:t>
        <a:bodyPr/>
        <a:lstStyle/>
        <a:p>
          <a:r>
            <a:rPr lang="en-GB" dirty="0"/>
            <a:t>Results </a:t>
          </a:r>
          <a:r>
            <a:rPr lang="ar-JO" dirty="0" err="1"/>
            <a:t>&amp;</a:t>
          </a:r>
          <a:r>
            <a:rPr lang="ar-JO" dirty="0"/>
            <a:t> </a:t>
          </a:r>
          <a:r>
            <a:rPr lang="en-US" dirty="0"/>
            <a:t>  </a:t>
          </a:r>
          <a:r>
            <a:rPr lang="en-GB" dirty="0"/>
            <a:t>Analysis</a:t>
          </a:r>
          <a:endParaRPr lang="en-US" dirty="0"/>
        </a:p>
      </dgm:t>
    </dgm:pt>
    <dgm:pt modelId="{FDB6BFB8-3C00-46AC-8093-CE37FF7F5BCA}" type="parTrans" cxnId="{69BB64A7-5352-40EA-BB01-A11FCFAAF391}">
      <dgm:prSet/>
      <dgm:spPr/>
      <dgm:t>
        <a:bodyPr/>
        <a:lstStyle/>
        <a:p>
          <a:endParaRPr lang="en-US"/>
        </a:p>
      </dgm:t>
    </dgm:pt>
    <dgm:pt modelId="{1088E58E-617D-445E-A8A1-44E7B57FB965}" type="sibTrans" cxnId="{69BB64A7-5352-40EA-BB01-A11FCFAAF391}">
      <dgm:prSet/>
      <dgm:spPr/>
      <dgm:t>
        <a:bodyPr/>
        <a:lstStyle/>
        <a:p>
          <a:endParaRPr lang="en-US"/>
        </a:p>
      </dgm:t>
    </dgm:pt>
    <dgm:pt modelId="{75AA4F60-49E6-4D1F-8119-10E28E395D4A}">
      <dgm:prSet/>
      <dgm:spPr/>
      <dgm:t>
        <a:bodyPr/>
        <a:lstStyle/>
        <a:p>
          <a:r>
            <a:rPr lang="en-GB" dirty="0"/>
            <a:t>machine criteria</a:t>
          </a:r>
          <a:endParaRPr lang="en-US" dirty="0"/>
        </a:p>
      </dgm:t>
    </dgm:pt>
    <dgm:pt modelId="{909983D7-DE90-4359-B688-ACE019F044E7}" type="parTrans" cxnId="{E76E67C6-59FF-46A4-B23B-29EE78416C0C}">
      <dgm:prSet/>
      <dgm:spPr/>
      <dgm:t>
        <a:bodyPr/>
        <a:lstStyle/>
        <a:p>
          <a:endParaRPr lang="en-US"/>
        </a:p>
      </dgm:t>
    </dgm:pt>
    <dgm:pt modelId="{48F69538-9337-4DEC-BD49-2F9F15DF9E19}" type="sibTrans" cxnId="{E76E67C6-59FF-46A4-B23B-29EE78416C0C}">
      <dgm:prSet/>
      <dgm:spPr/>
      <dgm:t>
        <a:bodyPr/>
        <a:lstStyle/>
        <a:p>
          <a:endParaRPr lang="en-US"/>
        </a:p>
      </dgm:t>
    </dgm:pt>
    <dgm:pt modelId="{41E7C03D-FCCF-48F5-9F63-0589713C358D}">
      <dgm:prSet/>
      <dgm:spPr/>
      <dgm:t>
        <a:bodyPr/>
        <a:lstStyle/>
        <a:p>
          <a:r>
            <a:rPr lang="en-GB" dirty="0"/>
            <a:t>Introduction</a:t>
          </a:r>
          <a:endParaRPr lang="en-US" dirty="0"/>
        </a:p>
      </dgm:t>
    </dgm:pt>
    <dgm:pt modelId="{1AEF9B8F-DF0C-491B-B298-71C669E8B17C}" type="parTrans" cxnId="{03A4555C-1102-4460-9442-4471ECE4F0F2}">
      <dgm:prSet/>
      <dgm:spPr/>
      <dgm:t>
        <a:bodyPr/>
        <a:lstStyle/>
        <a:p>
          <a:endParaRPr lang="en-US"/>
        </a:p>
      </dgm:t>
    </dgm:pt>
    <dgm:pt modelId="{89EAC351-B15B-46BA-B665-52FDEB8B1A32}" type="sibTrans" cxnId="{03A4555C-1102-4460-9442-4471ECE4F0F2}">
      <dgm:prSet/>
      <dgm:spPr/>
      <dgm:t>
        <a:bodyPr/>
        <a:lstStyle/>
        <a:p>
          <a:endParaRPr lang="en-US"/>
        </a:p>
      </dgm:t>
    </dgm:pt>
    <dgm:pt modelId="{91AB84EA-1634-476F-A810-0005A273EBB1}">
      <dgm:prSet/>
      <dgm:spPr/>
      <dgm:t>
        <a:bodyPr/>
        <a:lstStyle/>
        <a:p>
          <a:r>
            <a:rPr lang="en-US" dirty="0"/>
            <a:t>Methodology</a:t>
          </a:r>
        </a:p>
      </dgm:t>
    </dgm:pt>
    <dgm:pt modelId="{72FF05CF-006E-4AF5-8B04-B98ED100AC7A}" type="parTrans" cxnId="{75FDFA89-00C9-4FDF-A348-15B83018979F}">
      <dgm:prSet/>
      <dgm:spPr/>
      <dgm:t>
        <a:bodyPr/>
        <a:lstStyle/>
        <a:p>
          <a:endParaRPr lang="en-US"/>
        </a:p>
      </dgm:t>
    </dgm:pt>
    <dgm:pt modelId="{73B54405-4B54-4DA0-A77C-052E009961D1}" type="sibTrans" cxnId="{75FDFA89-00C9-4FDF-A348-15B83018979F}">
      <dgm:prSet/>
      <dgm:spPr/>
      <dgm:t>
        <a:bodyPr/>
        <a:lstStyle/>
        <a:p>
          <a:endParaRPr lang="en-US"/>
        </a:p>
      </dgm:t>
    </dgm:pt>
    <dgm:pt modelId="{AB936FDD-219F-458F-9D81-EBB8B4FA706A}">
      <dgm:prSet/>
      <dgm:spPr/>
      <dgm:t>
        <a:bodyPr/>
        <a:lstStyle/>
        <a:p>
          <a:r>
            <a:rPr lang="en-GB" dirty="0"/>
            <a:t>Objectives</a:t>
          </a:r>
          <a:endParaRPr lang="en-US" dirty="0"/>
        </a:p>
      </dgm:t>
    </dgm:pt>
    <dgm:pt modelId="{D48B0307-7670-462B-9EE1-51A27A8DC264}" type="parTrans" cxnId="{11A6FADC-0E3B-412F-8487-3066F877AF17}">
      <dgm:prSet/>
      <dgm:spPr/>
      <dgm:t>
        <a:bodyPr/>
        <a:lstStyle/>
        <a:p>
          <a:endParaRPr lang="en-US"/>
        </a:p>
      </dgm:t>
    </dgm:pt>
    <dgm:pt modelId="{41720D97-9A1A-49A2-B253-25201EDA4E8B}" type="sibTrans" cxnId="{11A6FADC-0E3B-412F-8487-3066F877AF17}">
      <dgm:prSet/>
      <dgm:spPr/>
      <dgm:t>
        <a:bodyPr/>
        <a:lstStyle/>
        <a:p>
          <a:endParaRPr lang="en-US"/>
        </a:p>
      </dgm:t>
    </dgm:pt>
    <dgm:pt modelId="{8A032582-0603-4B62-A7FA-707BB3623E48}">
      <dgm:prSet/>
      <dgm:spPr/>
      <dgm:t>
        <a:bodyPr/>
        <a:lstStyle/>
        <a:p>
          <a:r>
            <a:rPr lang="en-GB" dirty="0"/>
            <a:t>Production process </a:t>
          </a:r>
          <a:endParaRPr lang="en-US" dirty="0"/>
        </a:p>
      </dgm:t>
    </dgm:pt>
    <dgm:pt modelId="{AAE65DD7-87E5-461B-B80C-44957AFE4DD7}" type="sibTrans" cxnId="{4DF05712-9C66-4355-865C-DFD625E56CAC}">
      <dgm:prSet/>
      <dgm:spPr/>
      <dgm:t>
        <a:bodyPr/>
        <a:lstStyle/>
        <a:p>
          <a:endParaRPr lang="en-US"/>
        </a:p>
      </dgm:t>
    </dgm:pt>
    <dgm:pt modelId="{AB3BAD8E-1BE1-4673-ABFD-6D65D2F51219}" type="parTrans" cxnId="{4DF05712-9C66-4355-865C-DFD625E56CAC}">
      <dgm:prSet/>
      <dgm:spPr/>
      <dgm:t>
        <a:bodyPr/>
        <a:lstStyle/>
        <a:p>
          <a:endParaRPr lang="en-US"/>
        </a:p>
      </dgm:t>
    </dgm:pt>
    <dgm:pt modelId="{73CFFBA5-1E6C-44AF-B87F-8EA76FCD00DE}">
      <dgm:prSet/>
      <dgm:spPr/>
      <dgm:t>
        <a:bodyPr/>
        <a:lstStyle/>
        <a:p>
          <a:r>
            <a:rPr lang="en-US" cap="none" dirty="0"/>
            <a:t>Constraints</a:t>
          </a:r>
          <a:endParaRPr lang="en-US" dirty="0"/>
        </a:p>
      </dgm:t>
    </dgm:pt>
    <dgm:pt modelId="{B9153725-3F72-4691-BF96-712D5FA57021}" type="parTrans" cxnId="{F7046A3B-97F2-4EB2-A38F-ACBEA0ED176F}">
      <dgm:prSet/>
      <dgm:spPr/>
      <dgm:t>
        <a:bodyPr/>
        <a:lstStyle/>
        <a:p>
          <a:endParaRPr lang="en-US"/>
        </a:p>
      </dgm:t>
    </dgm:pt>
    <dgm:pt modelId="{B69639DF-1367-43F9-8BE0-9CBEAA811E12}" type="sibTrans" cxnId="{F7046A3B-97F2-4EB2-A38F-ACBEA0ED176F}">
      <dgm:prSet/>
      <dgm:spPr/>
      <dgm:t>
        <a:bodyPr/>
        <a:lstStyle/>
        <a:p>
          <a:endParaRPr lang="en-US"/>
        </a:p>
      </dgm:t>
    </dgm:pt>
    <dgm:pt modelId="{3ABE005C-3C36-48E3-A188-38E07185A543}">
      <dgm:prSet/>
      <dgm:spPr/>
      <dgm:t>
        <a:bodyPr/>
        <a:lstStyle/>
        <a:p>
          <a:r>
            <a:rPr lang="en-GB" dirty="0"/>
            <a:t>Conclusions</a:t>
          </a:r>
          <a:endParaRPr lang="en-US" dirty="0"/>
        </a:p>
      </dgm:t>
    </dgm:pt>
    <dgm:pt modelId="{A50E4ECE-1FA6-466A-A9B0-F65BA17B2CC6}" type="parTrans" cxnId="{5D64F328-FA6A-4CA0-98CF-47FC7FD67953}">
      <dgm:prSet/>
      <dgm:spPr/>
      <dgm:t>
        <a:bodyPr/>
        <a:lstStyle/>
        <a:p>
          <a:endParaRPr lang="en-US"/>
        </a:p>
      </dgm:t>
    </dgm:pt>
    <dgm:pt modelId="{D8D9C9D8-488B-482A-998A-7CDDF6E41370}" type="sibTrans" cxnId="{5D64F328-FA6A-4CA0-98CF-47FC7FD67953}">
      <dgm:prSet/>
      <dgm:spPr/>
      <dgm:t>
        <a:bodyPr/>
        <a:lstStyle/>
        <a:p>
          <a:endParaRPr lang="en-US"/>
        </a:p>
      </dgm:t>
    </dgm:pt>
    <dgm:pt modelId="{0D1D625E-81C7-4B9E-84A2-F8B280F423B3}" type="pres">
      <dgm:prSet presAssocID="{F6DF7905-5944-41A4-A921-CBD8A011B84A}" presName="linear" presStyleCnt="0">
        <dgm:presLayoutVars>
          <dgm:dir/>
          <dgm:animLvl val="lvl"/>
          <dgm:resizeHandles val="exact"/>
        </dgm:presLayoutVars>
      </dgm:prSet>
      <dgm:spPr/>
    </dgm:pt>
    <dgm:pt modelId="{DED3AA8E-42DB-4B7A-83D4-AC8E1E44A2DF}" type="pres">
      <dgm:prSet presAssocID="{41E7C03D-FCCF-48F5-9F63-0589713C358D}" presName="parentLin" presStyleCnt="0"/>
      <dgm:spPr/>
    </dgm:pt>
    <dgm:pt modelId="{47F0B139-0F00-4119-908E-429351693751}" type="pres">
      <dgm:prSet presAssocID="{41E7C03D-FCCF-48F5-9F63-0589713C358D}" presName="parentLeftMargin" presStyleLbl="node1" presStyleIdx="0" presStyleCnt="8"/>
      <dgm:spPr/>
    </dgm:pt>
    <dgm:pt modelId="{0BA73728-4AA5-4181-A650-7C4B9E3CD3A1}" type="pres">
      <dgm:prSet presAssocID="{41E7C03D-FCCF-48F5-9F63-0589713C358D}" presName="parentText" presStyleLbl="node1" presStyleIdx="0" presStyleCnt="8">
        <dgm:presLayoutVars>
          <dgm:chMax val="0"/>
          <dgm:bulletEnabled val="1"/>
        </dgm:presLayoutVars>
      </dgm:prSet>
      <dgm:spPr/>
    </dgm:pt>
    <dgm:pt modelId="{19204B33-A83A-4E5F-ACF8-812566D9BA59}" type="pres">
      <dgm:prSet presAssocID="{41E7C03D-FCCF-48F5-9F63-0589713C358D}" presName="negativeSpace" presStyleCnt="0"/>
      <dgm:spPr/>
    </dgm:pt>
    <dgm:pt modelId="{03ECCF13-986B-4499-9F26-985D1049453A}" type="pres">
      <dgm:prSet presAssocID="{41E7C03D-FCCF-48F5-9F63-0589713C358D}" presName="childText" presStyleLbl="conFgAcc1" presStyleIdx="0" presStyleCnt="8">
        <dgm:presLayoutVars>
          <dgm:bulletEnabled val="1"/>
        </dgm:presLayoutVars>
      </dgm:prSet>
      <dgm:spPr/>
    </dgm:pt>
    <dgm:pt modelId="{36302844-302A-4AC1-9EA3-BD5F46B762A4}" type="pres">
      <dgm:prSet presAssocID="{89EAC351-B15B-46BA-B665-52FDEB8B1A32}" presName="spaceBetweenRectangles" presStyleCnt="0"/>
      <dgm:spPr/>
    </dgm:pt>
    <dgm:pt modelId="{0B133401-DE5E-4DF7-8E3A-153BA092EADD}" type="pres">
      <dgm:prSet presAssocID="{AB936FDD-219F-458F-9D81-EBB8B4FA706A}" presName="parentLin" presStyleCnt="0"/>
      <dgm:spPr/>
    </dgm:pt>
    <dgm:pt modelId="{BAC6B3FC-C24E-4E1B-922C-453FFEC59968}" type="pres">
      <dgm:prSet presAssocID="{AB936FDD-219F-458F-9D81-EBB8B4FA706A}" presName="parentLeftMargin" presStyleLbl="node1" presStyleIdx="0" presStyleCnt="8"/>
      <dgm:spPr/>
    </dgm:pt>
    <dgm:pt modelId="{32A093DB-ADFD-4835-8FD0-46933C6CF87B}" type="pres">
      <dgm:prSet presAssocID="{AB936FDD-219F-458F-9D81-EBB8B4FA706A}" presName="parentText" presStyleLbl="node1" presStyleIdx="1" presStyleCnt="8">
        <dgm:presLayoutVars>
          <dgm:chMax val="0"/>
          <dgm:bulletEnabled val="1"/>
        </dgm:presLayoutVars>
      </dgm:prSet>
      <dgm:spPr/>
    </dgm:pt>
    <dgm:pt modelId="{06145FD0-792F-4653-A12B-2CD0C21F6C83}" type="pres">
      <dgm:prSet presAssocID="{AB936FDD-219F-458F-9D81-EBB8B4FA706A}" presName="negativeSpace" presStyleCnt="0"/>
      <dgm:spPr/>
    </dgm:pt>
    <dgm:pt modelId="{BE5BC1C9-35B3-4E1F-9BBD-B102626EC063}" type="pres">
      <dgm:prSet presAssocID="{AB936FDD-219F-458F-9D81-EBB8B4FA706A}" presName="childText" presStyleLbl="conFgAcc1" presStyleIdx="1" presStyleCnt="8">
        <dgm:presLayoutVars>
          <dgm:bulletEnabled val="1"/>
        </dgm:presLayoutVars>
      </dgm:prSet>
      <dgm:spPr/>
    </dgm:pt>
    <dgm:pt modelId="{187FD558-9A36-40E9-8C72-8F76515D3A3E}" type="pres">
      <dgm:prSet presAssocID="{41720D97-9A1A-49A2-B253-25201EDA4E8B}" presName="spaceBetweenRectangles" presStyleCnt="0"/>
      <dgm:spPr/>
    </dgm:pt>
    <dgm:pt modelId="{9658E2EA-ED94-4347-880D-FF6DD8CF3890}" type="pres">
      <dgm:prSet presAssocID="{91AB84EA-1634-476F-A810-0005A273EBB1}" presName="parentLin" presStyleCnt="0"/>
      <dgm:spPr/>
    </dgm:pt>
    <dgm:pt modelId="{2D086639-34EB-465F-B7B8-837714A50A54}" type="pres">
      <dgm:prSet presAssocID="{91AB84EA-1634-476F-A810-0005A273EBB1}" presName="parentLeftMargin" presStyleLbl="node1" presStyleIdx="1" presStyleCnt="8"/>
      <dgm:spPr/>
    </dgm:pt>
    <dgm:pt modelId="{F427E0B2-EC3D-4E57-B642-988C80440626}" type="pres">
      <dgm:prSet presAssocID="{91AB84EA-1634-476F-A810-0005A273EBB1}" presName="parentText" presStyleLbl="node1" presStyleIdx="2" presStyleCnt="8">
        <dgm:presLayoutVars>
          <dgm:chMax val="0"/>
          <dgm:bulletEnabled val="1"/>
        </dgm:presLayoutVars>
      </dgm:prSet>
      <dgm:spPr/>
    </dgm:pt>
    <dgm:pt modelId="{B0198961-9965-42DC-8B98-9A0DE9D9927B}" type="pres">
      <dgm:prSet presAssocID="{91AB84EA-1634-476F-A810-0005A273EBB1}" presName="negativeSpace" presStyleCnt="0"/>
      <dgm:spPr/>
    </dgm:pt>
    <dgm:pt modelId="{215D5AE5-78E3-420D-A7CB-D18BDC36B837}" type="pres">
      <dgm:prSet presAssocID="{91AB84EA-1634-476F-A810-0005A273EBB1}" presName="childText" presStyleLbl="conFgAcc1" presStyleIdx="2" presStyleCnt="8">
        <dgm:presLayoutVars>
          <dgm:bulletEnabled val="1"/>
        </dgm:presLayoutVars>
      </dgm:prSet>
      <dgm:spPr/>
    </dgm:pt>
    <dgm:pt modelId="{749D1E3F-F656-46DE-8882-C11D3CB96237}" type="pres">
      <dgm:prSet presAssocID="{73B54405-4B54-4DA0-A77C-052E009961D1}" presName="spaceBetweenRectangles" presStyleCnt="0"/>
      <dgm:spPr/>
    </dgm:pt>
    <dgm:pt modelId="{48F4E31E-B6D9-4287-AA8A-410AB74757E6}" type="pres">
      <dgm:prSet presAssocID="{56FFD554-F2E5-44E1-8237-874A6A21673E}" presName="parentLin" presStyleCnt="0"/>
      <dgm:spPr/>
    </dgm:pt>
    <dgm:pt modelId="{AE6FB55D-A3B0-4678-A624-AD81F32CB020}" type="pres">
      <dgm:prSet presAssocID="{56FFD554-F2E5-44E1-8237-874A6A21673E}" presName="parentLeftMargin" presStyleLbl="node1" presStyleIdx="2" presStyleCnt="8"/>
      <dgm:spPr/>
    </dgm:pt>
    <dgm:pt modelId="{318E8F66-8797-49F5-8FE5-B863B9D4BD83}" type="pres">
      <dgm:prSet presAssocID="{56FFD554-F2E5-44E1-8237-874A6A21673E}" presName="parentText" presStyleLbl="node1" presStyleIdx="3" presStyleCnt="8">
        <dgm:presLayoutVars>
          <dgm:chMax val="0"/>
          <dgm:bulletEnabled val="1"/>
        </dgm:presLayoutVars>
      </dgm:prSet>
      <dgm:spPr/>
    </dgm:pt>
    <dgm:pt modelId="{394297FA-0194-4BBA-896B-69B683B2F907}" type="pres">
      <dgm:prSet presAssocID="{56FFD554-F2E5-44E1-8237-874A6A21673E}" presName="negativeSpace" presStyleCnt="0"/>
      <dgm:spPr/>
    </dgm:pt>
    <dgm:pt modelId="{415ED438-1A5A-459F-8CCD-66A99AD41E2A}" type="pres">
      <dgm:prSet presAssocID="{56FFD554-F2E5-44E1-8237-874A6A21673E}" presName="childText" presStyleLbl="conFgAcc1" presStyleIdx="3" presStyleCnt="8">
        <dgm:presLayoutVars>
          <dgm:bulletEnabled val="1"/>
        </dgm:presLayoutVars>
      </dgm:prSet>
      <dgm:spPr/>
    </dgm:pt>
    <dgm:pt modelId="{122DE355-8355-4266-96CE-5B125B06923B}" type="pres">
      <dgm:prSet presAssocID="{1088E58E-617D-445E-A8A1-44E7B57FB965}" presName="spaceBetweenRectangles" presStyleCnt="0"/>
      <dgm:spPr/>
    </dgm:pt>
    <dgm:pt modelId="{5B98F0F6-973C-4B58-8736-FCDE1944F98E}" type="pres">
      <dgm:prSet presAssocID="{75AA4F60-49E6-4D1F-8119-10E28E395D4A}" presName="parentLin" presStyleCnt="0"/>
      <dgm:spPr/>
    </dgm:pt>
    <dgm:pt modelId="{C56B1F04-9EC6-45F6-AFEA-F9A6DFCA3081}" type="pres">
      <dgm:prSet presAssocID="{75AA4F60-49E6-4D1F-8119-10E28E395D4A}" presName="parentLeftMargin" presStyleLbl="node1" presStyleIdx="3" presStyleCnt="8"/>
      <dgm:spPr/>
    </dgm:pt>
    <dgm:pt modelId="{56568568-5796-44B9-B560-50FDFBCB42B9}" type="pres">
      <dgm:prSet presAssocID="{75AA4F60-49E6-4D1F-8119-10E28E395D4A}" presName="parentText" presStyleLbl="node1" presStyleIdx="4" presStyleCnt="8">
        <dgm:presLayoutVars>
          <dgm:chMax val="0"/>
          <dgm:bulletEnabled val="1"/>
        </dgm:presLayoutVars>
      </dgm:prSet>
      <dgm:spPr/>
    </dgm:pt>
    <dgm:pt modelId="{3E29B733-FD14-4015-80C7-8AA7F06A782B}" type="pres">
      <dgm:prSet presAssocID="{75AA4F60-49E6-4D1F-8119-10E28E395D4A}" presName="negativeSpace" presStyleCnt="0"/>
      <dgm:spPr/>
    </dgm:pt>
    <dgm:pt modelId="{EDCE90EC-5B0B-4FF3-8959-4C1D65FA8DCF}" type="pres">
      <dgm:prSet presAssocID="{75AA4F60-49E6-4D1F-8119-10E28E395D4A}" presName="childText" presStyleLbl="conFgAcc1" presStyleIdx="4" presStyleCnt="8">
        <dgm:presLayoutVars>
          <dgm:bulletEnabled val="1"/>
        </dgm:presLayoutVars>
      </dgm:prSet>
      <dgm:spPr/>
    </dgm:pt>
    <dgm:pt modelId="{AAC269E8-54D1-4C02-A9B0-B0D32F265F64}" type="pres">
      <dgm:prSet presAssocID="{48F69538-9337-4DEC-BD49-2F9F15DF9E19}" presName="spaceBetweenRectangles" presStyleCnt="0"/>
      <dgm:spPr/>
    </dgm:pt>
    <dgm:pt modelId="{3C0799FF-DB07-4303-ACF1-9A131F811817}" type="pres">
      <dgm:prSet presAssocID="{8A032582-0603-4B62-A7FA-707BB3623E48}" presName="parentLin" presStyleCnt="0"/>
      <dgm:spPr/>
    </dgm:pt>
    <dgm:pt modelId="{1022D89C-1BF4-4086-8B06-A8E1E28043CE}" type="pres">
      <dgm:prSet presAssocID="{8A032582-0603-4B62-A7FA-707BB3623E48}" presName="parentLeftMargin" presStyleLbl="node1" presStyleIdx="4" presStyleCnt="8"/>
      <dgm:spPr/>
    </dgm:pt>
    <dgm:pt modelId="{2CECB5DB-7365-40C5-8068-1F3BDD28FF15}" type="pres">
      <dgm:prSet presAssocID="{8A032582-0603-4B62-A7FA-707BB3623E48}" presName="parentText" presStyleLbl="node1" presStyleIdx="5" presStyleCnt="8">
        <dgm:presLayoutVars>
          <dgm:chMax val="0"/>
          <dgm:bulletEnabled val="1"/>
        </dgm:presLayoutVars>
      </dgm:prSet>
      <dgm:spPr/>
    </dgm:pt>
    <dgm:pt modelId="{8BC193C2-9F6F-4649-B67E-F7BE8A6A88E0}" type="pres">
      <dgm:prSet presAssocID="{8A032582-0603-4B62-A7FA-707BB3623E48}" presName="negativeSpace" presStyleCnt="0"/>
      <dgm:spPr/>
    </dgm:pt>
    <dgm:pt modelId="{1F529F31-AEBB-4884-858E-1B1DBB5DF423}" type="pres">
      <dgm:prSet presAssocID="{8A032582-0603-4B62-A7FA-707BB3623E48}" presName="childText" presStyleLbl="conFgAcc1" presStyleIdx="5" presStyleCnt="8">
        <dgm:presLayoutVars>
          <dgm:bulletEnabled val="1"/>
        </dgm:presLayoutVars>
      </dgm:prSet>
      <dgm:spPr/>
    </dgm:pt>
    <dgm:pt modelId="{59ACDB72-80E7-420C-9674-72D6E6562BA4}" type="pres">
      <dgm:prSet presAssocID="{AAE65DD7-87E5-461B-B80C-44957AFE4DD7}" presName="spaceBetweenRectangles" presStyleCnt="0"/>
      <dgm:spPr/>
    </dgm:pt>
    <dgm:pt modelId="{595C4455-6D3E-4470-ADA8-BFFB8F8DAE37}" type="pres">
      <dgm:prSet presAssocID="{73CFFBA5-1E6C-44AF-B87F-8EA76FCD00DE}" presName="parentLin" presStyleCnt="0"/>
      <dgm:spPr/>
    </dgm:pt>
    <dgm:pt modelId="{2410049C-717B-44AF-ACE4-D27BE4816AF6}" type="pres">
      <dgm:prSet presAssocID="{73CFFBA5-1E6C-44AF-B87F-8EA76FCD00DE}" presName="parentLeftMargin" presStyleLbl="node1" presStyleIdx="5" presStyleCnt="8"/>
      <dgm:spPr/>
    </dgm:pt>
    <dgm:pt modelId="{7FF27895-31A7-4DE0-A6B4-D22F2171B3CB}" type="pres">
      <dgm:prSet presAssocID="{73CFFBA5-1E6C-44AF-B87F-8EA76FCD00DE}" presName="parentText" presStyleLbl="node1" presStyleIdx="6" presStyleCnt="8">
        <dgm:presLayoutVars>
          <dgm:chMax val="0"/>
          <dgm:bulletEnabled val="1"/>
        </dgm:presLayoutVars>
      </dgm:prSet>
      <dgm:spPr/>
    </dgm:pt>
    <dgm:pt modelId="{EF896F4F-2137-4DC6-B5E3-1FC9746FB287}" type="pres">
      <dgm:prSet presAssocID="{73CFFBA5-1E6C-44AF-B87F-8EA76FCD00DE}" presName="negativeSpace" presStyleCnt="0"/>
      <dgm:spPr/>
    </dgm:pt>
    <dgm:pt modelId="{3ADDE850-269D-4FE5-85B4-7A32EDE07D04}" type="pres">
      <dgm:prSet presAssocID="{73CFFBA5-1E6C-44AF-B87F-8EA76FCD00DE}" presName="childText" presStyleLbl="conFgAcc1" presStyleIdx="6" presStyleCnt="8">
        <dgm:presLayoutVars>
          <dgm:bulletEnabled val="1"/>
        </dgm:presLayoutVars>
      </dgm:prSet>
      <dgm:spPr/>
    </dgm:pt>
    <dgm:pt modelId="{51716A6E-B3CA-49FE-BD59-2FCB28B892FE}" type="pres">
      <dgm:prSet presAssocID="{B69639DF-1367-43F9-8BE0-9CBEAA811E12}" presName="spaceBetweenRectangles" presStyleCnt="0"/>
      <dgm:spPr/>
    </dgm:pt>
    <dgm:pt modelId="{FACECEB0-1AB6-4383-8EC6-F46A62445999}" type="pres">
      <dgm:prSet presAssocID="{3ABE005C-3C36-48E3-A188-38E07185A543}" presName="parentLin" presStyleCnt="0"/>
      <dgm:spPr/>
    </dgm:pt>
    <dgm:pt modelId="{457C8963-D1A8-4704-A006-2FC8A1564783}" type="pres">
      <dgm:prSet presAssocID="{3ABE005C-3C36-48E3-A188-38E07185A543}" presName="parentLeftMargin" presStyleLbl="node1" presStyleIdx="6" presStyleCnt="8"/>
      <dgm:spPr/>
    </dgm:pt>
    <dgm:pt modelId="{13A02C7C-9078-4C96-A132-EAD23147365E}" type="pres">
      <dgm:prSet presAssocID="{3ABE005C-3C36-48E3-A188-38E07185A543}" presName="parentText" presStyleLbl="node1" presStyleIdx="7" presStyleCnt="8">
        <dgm:presLayoutVars>
          <dgm:chMax val="0"/>
          <dgm:bulletEnabled val="1"/>
        </dgm:presLayoutVars>
      </dgm:prSet>
      <dgm:spPr/>
    </dgm:pt>
    <dgm:pt modelId="{100BCF0D-0E08-429C-B4BF-E7B8C9314660}" type="pres">
      <dgm:prSet presAssocID="{3ABE005C-3C36-48E3-A188-38E07185A543}" presName="negativeSpace" presStyleCnt="0"/>
      <dgm:spPr/>
    </dgm:pt>
    <dgm:pt modelId="{EE6A1A9C-572B-49C5-B1EC-71E550B2558B}" type="pres">
      <dgm:prSet presAssocID="{3ABE005C-3C36-48E3-A188-38E07185A543}" presName="childText" presStyleLbl="conFgAcc1" presStyleIdx="7" presStyleCnt="8">
        <dgm:presLayoutVars>
          <dgm:bulletEnabled val="1"/>
        </dgm:presLayoutVars>
      </dgm:prSet>
      <dgm:spPr/>
    </dgm:pt>
  </dgm:ptLst>
  <dgm:cxnLst>
    <dgm:cxn modelId="{EB21A000-85BE-4008-B57B-4A59D38BDC65}" type="presOf" srcId="{3ABE005C-3C36-48E3-A188-38E07185A543}" destId="{13A02C7C-9078-4C96-A132-EAD23147365E}" srcOrd="1" destOrd="0" presId="urn:microsoft.com/office/officeart/2005/8/layout/list1"/>
    <dgm:cxn modelId="{4DF05712-9C66-4355-865C-DFD625E56CAC}" srcId="{F6DF7905-5944-41A4-A921-CBD8A011B84A}" destId="{8A032582-0603-4B62-A7FA-707BB3623E48}" srcOrd="5" destOrd="0" parTransId="{AB3BAD8E-1BE1-4673-ABFD-6D65D2F51219}" sibTransId="{AAE65DD7-87E5-461B-B80C-44957AFE4DD7}"/>
    <dgm:cxn modelId="{5D64F328-FA6A-4CA0-98CF-47FC7FD67953}" srcId="{F6DF7905-5944-41A4-A921-CBD8A011B84A}" destId="{3ABE005C-3C36-48E3-A188-38E07185A543}" srcOrd="7" destOrd="0" parTransId="{A50E4ECE-1FA6-466A-A9B0-F65BA17B2CC6}" sibTransId="{D8D9C9D8-488B-482A-998A-7CDDF6E41370}"/>
    <dgm:cxn modelId="{46B70A2F-809F-47AE-97B4-0C93E6B38420}" type="presOf" srcId="{75AA4F60-49E6-4D1F-8119-10E28E395D4A}" destId="{C56B1F04-9EC6-45F6-AFEA-F9A6DFCA3081}" srcOrd="0" destOrd="0" presId="urn:microsoft.com/office/officeart/2005/8/layout/list1"/>
    <dgm:cxn modelId="{701D3431-7EF4-40A0-93C3-D7190C522B29}" type="presOf" srcId="{73CFFBA5-1E6C-44AF-B87F-8EA76FCD00DE}" destId="{7FF27895-31A7-4DE0-A6B4-D22F2171B3CB}" srcOrd="1" destOrd="0" presId="urn:microsoft.com/office/officeart/2005/8/layout/list1"/>
    <dgm:cxn modelId="{66B66436-DB6B-479C-BA72-AE176D88108F}" type="presOf" srcId="{73CFFBA5-1E6C-44AF-B87F-8EA76FCD00DE}" destId="{2410049C-717B-44AF-ACE4-D27BE4816AF6}" srcOrd="0" destOrd="0" presId="urn:microsoft.com/office/officeart/2005/8/layout/list1"/>
    <dgm:cxn modelId="{F7046A3B-97F2-4EB2-A38F-ACBEA0ED176F}" srcId="{F6DF7905-5944-41A4-A921-CBD8A011B84A}" destId="{73CFFBA5-1E6C-44AF-B87F-8EA76FCD00DE}" srcOrd="6" destOrd="0" parTransId="{B9153725-3F72-4691-BF96-712D5FA57021}" sibTransId="{B69639DF-1367-43F9-8BE0-9CBEAA811E12}"/>
    <dgm:cxn modelId="{03A4555C-1102-4460-9442-4471ECE4F0F2}" srcId="{F6DF7905-5944-41A4-A921-CBD8A011B84A}" destId="{41E7C03D-FCCF-48F5-9F63-0589713C358D}" srcOrd="0" destOrd="0" parTransId="{1AEF9B8F-DF0C-491B-B298-71C669E8B17C}" sibTransId="{89EAC351-B15B-46BA-B665-52FDEB8B1A32}"/>
    <dgm:cxn modelId="{5C997A49-A95F-44F1-BD12-C6227D41CBF1}" type="presOf" srcId="{56FFD554-F2E5-44E1-8237-874A6A21673E}" destId="{318E8F66-8797-49F5-8FE5-B863B9D4BD83}" srcOrd="1" destOrd="0" presId="urn:microsoft.com/office/officeart/2005/8/layout/list1"/>
    <dgm:cxn modelId="{CD87366B-563C-49B7-A51E-432DB9F8C4F9}" type="presOf" srcId="{8A032582-0603-4B62-A7FA-707BB3623E48}" destId="{1022D89C-1BF4-4086-8B06-A8E1E28043CE}" srcOrd="0" destOrd="0" presId="urn:microsoft.com/office/officeart/2005/8/layout/list1"/>
    <dgm:cxn modelId="{0483D56B-231F-4EBA-9441-CC1BC9C63A3A}" type="presOf" srcId="{3ABE005C-3C36-48E3-A188-38E07185A543}" destId="{457C8963-D1A8-4704-A006-2FC8A1564783}" srcOrd="0" destOrd="0" presId="urn:microsoft.com/office/officeart/2005/8/layout/list1"/>
    <dgm:cxn modelId="{12892786-443E-43A6-B92A-BC4A6875A222}" type="presOf" srcId="{AB936FDD-219F-458F-9D81-EBB8B4FA706A}" destId="{32A093DB-ADFD-4835-8FD0-46933C6CF87B}" srcOrd="1" destOrd="0" presId="urn:microsoft.com/office/officeart/2005/8/layout/list1"/>
    <dgm:cxn modelId="{75FDFA89-00C9-4FDF-A348-15B83018979F}" srcId="{F6DF7905-5944-41A4-A921-CBD8A011B84A}" destId="{91AB84EA-1634-476F-A810-0005A273EBB1}" srcOrd="2" destOrd="0" parTransId="{72FF05CF-006E-4AF5-8B04-B98ED100AC7A}" sibTransId="{73B54405-4B54-4DA0-A77C-052E009961D1}"/>
    <dgm:cxn modelId="{D6A63E8B-9F6A-43C6-9394-F1DB86850175}" type="presOf" srcId="{41E7C03D-FCCF-48F5-9F63-0589713C358D}" destId="{47F0B139-0F00-4119-908E-429351693751}" srcOrd="0" destOrd="0" presId="urn:microsoft.com/office/officeart/2005/8/layout/list1"/>
    <dgm:cxn modelId="{0377CC93-0E58-43FD-B2C9-E334BC3A26C2}" type="presOf" srcId="{8A032582-0603-4B62-A7FA-707BB3623E48}" destId="{2CECB5DB-7365-40C5-8068-1F3BDD28FF15}" srcOrd="1" destOrd="0" presId="urn:microsoft.com/office/officeart/2005/8/layout/list1"/>
    <dgm:cxn modelId="{0ECBB2A6-67F4-413A-B474-BE4B4E0C5FCF}" type="presOf" srcId="{41E7C03D-FCCF-48F5-9F63-0589713C358D}" destId="{0BA73728-4AA5-4181-A650-7C4B9E3CD3A1}" srcOrd="1" destOrd="0" presId="urn:microsoft.com/office/officeart/2005/8/layout/list1"/>
    <dgm:cxn modelId="{69BB64A7-5352-40EA-BB01-A11FCFAAF391}" srcId="{F6DF7905-5944-41A4-A921-CBD8A011B84A}" destId="{56FFD554-F2E5-44E1-8237-874A6A21673E}" srcOrd="3" destOrd="0" parTransId="{FDB6BFB8-3C00-46AC-8093-CE37FF7F5BCA}" sibTransId="{1088E58E-617D-445E-A8A1-44E7B57FB965}"/>
    <dgm:cxn modelId="{099ACCAF-22DF-44C3-BE11-32E3F17D6842}" type="presOf" srcId="{75AA4F60-49E6-4D1F-8119-10E28E395D4A}" destId="{56568568-5796-44B9-B560-50FDFBCB42B9}" srcOrd="1" destOrd="0" presId="urn:microsoft.com/office/officeart/2005/8/layout/list1"/>
    <dgm:cxn modelId="{DF8A5DB9-E5B7-4C4C-96C2-5F9FF5E64322}" type="presOf" srcId="{91AB84EA-1634-476F-A810-0005A273EBB1}" destId="{F427E0B2-EC3D-4E57-B642-988C80440626}" srcOrd="1" destOrd="0" presId="urn:microsoft.com/office/officeart/2005/8/layout/list1"/>
    <dgm:cxn modelId="{FDB1CAC5-5496-46A5-B80D-DA74C17848A5}" type="presOf" srcId="{91AB84EA-1634-476F-A810-0005A273EBB1}" destId="{2D086639-34EB-465F-B7B8-837714A50A54}" srcOrd="0" destOrd="0" presId="urn:microsoft.com/office/officeart/2005/8/layout/list1"/>
    <dgm:cxn modelId="{E76E67C6-59FF-46A4-B23B-29EE78416C0C}" srcId="{F6DF7905-5944-41A4-A921-CBD8A011B84A}" destId="{75AA4F60-49E6-4D1F-8119-10E28E395D4A}" srcOrd="4" destOrd="0" parTransId="{909983D7-DE90-4359-B688-ACE019F044E7}" sibTransId="{48F69538-9337-4DEC-BD49-2F9F15DF9E19}"/>
    <dgm:cxn modelId="{11A6FADC-0E3B-412F-8487-3066F877AF17}" srcId="{F6DF7905-5944-41A4-A921-CBD8A011B84A}" destId="{AB936FDD-219F-458F-9D81-EBB8B4FA706A}" srcOrd="1" destOrd="0" parTransId="{D48B0307-7670-462B-9EE1-51A27A8DC264}" sibTransId="{41720D97-9A1A-49A2-B253-25201EDA4E8B}"/>
    <dgm:cxn modelId="{1D0D1EE3-3776-4ABE-B389-3E427EE880EA}" type="presOf" srcId="{F6DF7905-5944-41A4-A921-CBD8A011B84A}" destId="{0D1D625E-81C7-4B9E-84A2-F8B280F423B3}" srcOrd="0" destOrd="0" presId="urn:microsoft.com/office/officeart/2005/8/layout/list1"/>
    <dgm:cxn modelId="{1FC49FE4-D8A4-457B-BBC8-AA573BAEB607}" type="presOf" srcId="{56FFD554-F2E5-44E1-8237-874A6A21673E}" destId="{AE6FB55D-A3B0-4678-A624-AD81F32CB020}" srcOrd="0" destOrd="0" presId="urn:microsoft.com/office/officeart/2005/8/layout/list1"/>
    <dgm:cxn modelId="{452645E7-492A-480B-A3F5-C833F3428537}" type="presOf" srcId="{AB936FDD-219F-458F-9D81-EBB8B4FA706A}" destId="{BAC6B3FC-C24E-4E1B-922C-453FFEC59968}" srcOrd="0" destOrd="0" presId="urn:microsoft.com/office/officeart/2005/8/layout/list1"/>
    <dgm:cxn modelId="{EA696975-BFE1-441E-ADD8-8CF1E8243E49}" type="presParOf" srcId="{0D1D625E-81C7-4B9E-84A2-F8B280F423B3}" destId="{DED3AA8E-42DB-4B7A-83D4-AC8E1E44A2DF}" srcOrd="0" destOrd="0" presId="urn:microsoft.com/office/officeart/2005/8/layout/list1"/>
    <dgm:cxn modelId="{82723570-EEB9-4A23-BBD7-A220D64C598F}" type="presParOf" srcId="{DED3AA8E-42DB-4B7A-83D4-AC8E1E44A2DF}" destId="{47F0B139-0F00-4119-908E-429351693751}" srcOrd="0" destOrd="0" presId="urn:microsoft.com/office/officeart/2005/8/layout/list1"/>
    <dgm:cxn modelId="{C2ABBDE7-4D10-4F29-8CC7-07FB1788E83F}" type="presParOf" srcId="{DED3AA8E-42DB-4B7A-83D4-AC8E1E44A2DF}" destId="{0BA73728-4AA5-4181-A650-7C4B9E3CD3A1}" srcOrd="1" destOrd="0" presId="urn:microsoft.com/office/officeart/2005/8/layout/list1"/>
    <dgm:cxn modelId="{AD7FF1D2-6051-4E8A-96CB-53667FAA3B53}" type="presParOf" srcId="{0D1D625E-81C7-4B9E-84A2-F8B280F423B3}" destId="{19204B33-A83A-4E5F-ACF8-812566D9BA59}" srcOrd="1" destOrd="0" presId="urn:microsoft.com/office/officeart/2005/8/layout/list1"/>
    <dgm:cxn modelId="{A21291D9-BD4B-43A6-8BB5-B763D7B00C5B}" type="presParOf" srcId="{0D1D625E-81C7-4B9E-84A2-F8B280F423B3}" destId="{03ECCF13-986B-4499-9F26-985D1049453A}" srcOrd="2" destOrd="0" presId="urn:microsoft.com/office/officeart/2005/8/layout/list1"/>
    <dgm:cxn modelId="{7A6810AA-36AF-4E13-82EC-EE0B30307905}" type="presParOf" srcId="{0D1D625E-81C7-4B9E-84A2-F8B280F423B3}" destId="{36302844-302A-4AC1-9EA3-BD5F46B762A4}" srcOrd="3" destOrd="0" presId="urn:microsoft.com/office/officeart/2005/8/layout/list1"/>
    <dgm:cxn modelId="{61F2B0CC-8911-4F00-9498-99B55BD97A7B}" type="presParOf" srcId="{0D1D625E-81C7-4B9E-84A2-F8B280F423B3}" destId="{0B133401-DE5E-4DF7-8E3A-153BA092EADD}" srcOrd="4" destOrd="0" presId="urn:microsoft.com/office/officeart/2005/8/layout/list1"/>
    <dgm:cxn modelId="{B9C1D912-1E06-45E9-97D7-98440C47FF3E}" type="presParOf" srcId="{0B133401-DE5E-4DF7-8E3A-153BA092EADD}" destId="{BAC6B3FC-C24E-4E1B-922C-453FFEC59968}" srcOrd="0" destOrd="0" presId="urn:microsoft.com/office/officeart/2005/8/layout/list1"/>
    <dgm:cxn modelId="{D77682A0-BCE0-4D7A-B157-DF29FE67D95E}" type="presParOf" srcId="{0B133401-DE5E-4DF7-8E3A-153BA092EADD}" destId="{32A093DB-ADFD-4835-8FD0-46933C6CF87B}" srcOrd="1" destOrd="0" presId="urn:microsoft.com/office/officeart/2005/8/layout/list1"/>
    <dgm:cxn modelId="{984131D6-CE4B-414C-B056-190B7165792B}" type="presParOf" srcId="{0D1D625E-81C7-4B9E-84A2-F8B280F423B3}" destId="{06145FD0-792F-4653-A12B-2CD0C21F6C83}" srcOrd="5" destOrd="0" presId="urn:microsoft.com/office/officeart/2005/8/layout/list1"/>
    <dgm:cxn modelId="{09D59AAF-06C5-4E3B-B672-403A5643D95B}" type="presParOf" srcId="{0D1D625E-81C7-4B9E-84A2-F8B280F423B3}" destId="{BE5BC1C9-35B3-4E1F-9BBD-B102626EC063}" srcOrd="6" destOrd="0" presId="urn:microsoft.com/office/officeart/2005/8/layout/list1"/>
    <dgm:cxn modelId="{234AD5BA-CDA4-41A3-99DB-10D31C255165}" type="presParOf" srcId="{0D1D625E-81C7-4B9E-84A2-F8B280F423B3}" destId="{187FD558-9A36-40E9-8C72-8F76515D3A3E}" srcOrd="7" destOrd="0" presId="urn:microsoft.com/office/officeart/2005/8/layout/list1"/>
    <dgm:cxn modelId="{1CE7F654-B993-461B-ADB3-36B7E76252C3}" type="presParOf" srcId="{0D1D625E-81C7-4B9E-84A2-F8B280F423B3}" destId="{9658E2EA-ED94-4347-880D-FF6DD8CF3890}" srcOrd="8" destOrd="0" presId="urn:microsoft.com/office/officeart/2005/8/layout/list1"/>
    <dgm:cxn modelId="{BE3B6A31-D02A-48AA-80A7-3021A71E4F62}" type="presParOf" srcId="{9658E2EA-ED94-4347-880D-FF6DD8CF3890}" destId="{2D086639-34EB-465F-B7B8-837714A50A54}" srcOrd="0" destOrd="0" presId="urn:microsoft.com/office/officeart/2005/8/layout/list1"/>
    <dgm:cxn modelId="{0F4C49A9-85D4-459C-9ACE-1F97E392D427}" type="presParOf" srcId="{9658E2EA-ED94-4347-880D-FF6DD8CF3890}" destId="{F427E0B2-EC3D-4E57-B642-988C80440626}" srcOrd="1" destOrd="0" presId="urn:microsoft.com/office/officeart/2005/8/layout/list1"/>
    <dgm:cxn modelId="{B2738EE1-9EA2-41C5-B1E8-8C33FA8C48E6}" type="presParOf" srcId="{0D1D625E-81C7-4B9E-84A2-F8B280F423B3}" destId="{B0198961-9965-42DC-8B98-9A0DE9D9927B}" srcOrd="9" destOrd="0" presId="urn:microsoft.com/office/officeart/2005/8/layout/list1"/>
    <dgm:cxn modelId="{E914F224-74F0-4AC1-8C34-528A2DEBA9D7}" type="presParOf" srcId="{0D1D625E-81C7-4B9E-84A2-F8B280F423B3}" destId="{215D5AE5-78E3-420D-A7CB-D18BDC36B837}" srcOrd="10" destOrd="0" presId="urn:microsoft.com/office/officeart/2005/8/layout/list1"/>
    <dgm:cxn modelId="{FDBEE234-6D50-4558-B151-91A8398033A0}" type="presParOf" srcId="{0D1D625E-81C7-4B9E-84A2-F8B280F423B3}" destId="{749D1E3F-F656-46DE-8882-C11D3CB96237}" srcOrd="11" destOrd="0" presId="urn:microsoft.com/office/officeart/2005/8/layout/list1"/>
    <dgm:cxn modelId="{AF37F50C-CE13-48D5-BF0C-FB2DF79752C9}" type="presParOf" srcId="{0D1D625E-81C7-4B9E-84A2-F8B280F423B3}" destId="{48F4E31E-B6D9-4287-AA8A-410AB74757E6}" srcOrd="12" destOrd="0" presId="urn:microsoft.com/office/officeart/2005/8/layout/list1"/>
    <dgm:cxn modelId="{915BA7E1-92A6-43E8-B8FF-1E7B256B280D}" type="presParOf" srcId="{48F4E31E-B6D9-4287-AA8A-410AB74757E6}" destId="{AE6FB55D-A3B0-4678-A624-AD81F32CB020}" srcOrd="0" destOrd="0" presId="urn:microsoft.com/office/officeart/2005/8/layout/list1"/>
    <dgm:cxn modelId="{23A21D24-73F6-468F-974F-DA84C746051D}" type="presParOf" srcId="{48F4E31E-B6D9-4287-AA8A-410AB74757E6}" destId="{318E8F66-8797-49F5-8FE5-B863B9D4BD83}" srcOrd="1" destOrd="0" presId="urn:microsoft.com/office/officeart/2005/8/layout/list1"/>
    <dgm:cxn modelId="{2B07E2B7-9481-47F9-9EDD-081719F165A2}" type="presParOf" srcId="{0D1D625E-81C7-4B9E-84A2-F8B280F423B3}" destId="{394297FA-0194-4BBA-896B-69B683B2F907}" srcOrd="13" destOrd="0" presId="urn:microsoft.com/office/officeart/2005/8/layout/list1"/>
    <dgm:cxn modelId="{D8832604-6BC1-45C4-A411-B29550757403}" type="presParOf" srcId="{0D1D625E-81C7-4B9E-84A2-F8B280F423B3}" destId="{415ED438-1A5A-459F-8CCD-66A99AD41E2A}" srcOrd="14" destOrd="0" presId="urn:microsoft.com/office/officeart/2005/8/layout/list1"/>
    <dgm:cxn modelId="{808ADA16-3D96-4A3B-A195-957CC0B675B0}" type="presParOf" srcId="{0D1D625E-81C7-4B9E-84A2-F8B280F423B3}" destId="{122DE355-8355-4266-96CE-5B125B06923B}" srcOrd="15" destOrd="0" presId="urn:microsoft.com/office/officeart/2005/8/layout/list1"/>
    <dgm:cxn modelId="{3C4A50D8-A92A-405D-BCD8-48B813012925}" type="presParOf" srcId="{0D1D625E-81C7-4B9E-84A2-F8B280F423B3}" destId="{5B98F0F6-973C-4B58-8736-FCDE1944F98E}" srcOrd="16" destOrd="0" presId="urn:microsoft.com/office/officeart/2005/8/layout/list1"/>
    <dgm:cxn modelId="{20CEC39B-E091-40DD-B8E1-F3CB1623081B}" type="presParOf" srcId="{5B98F0F6-973C-4B58-8736-FCDE1944F98E}" destId="{C56B1F04-9EC6-45F6-AFEA-F9A6DFCA3081}" srcOrd="0" destOrd="0" presId="urn:microsoft.com/office/officeart/2005/8/layout/list1"/>
    <dgm:cxn modelId="{4AD50E43-6495-4233-A3AD-8916978B399D}" type="presParOf" srcId="{5B98F0F6-973C-4B58-8736-FCDE1944F98E}" destId="{56568568-5796-44B9-B560-50FDFBCB42B9}" srcOrd="1" destOrd="0" presId="urn:microsoft.com/office/officeart/2005/8/layout/list1"/>
    <dgm:cxn modelId="{912B231C-E270-4218-AC26-A6BD4A99D737}" type="presParOf" srcId="{0D1D625E-81C7-4B9E-84A2-F8B280F423B3}" destId="{3E29B733-FD14-4015-80C7-8AA7F06A782B}" srcOrd="17" destOrd="0" presId="urn:microsoft.com/office/officeart/2005/8/layout/list1"/>
    <dgm:cxn modelId="{F1FDAD8A-19F9-48FF-9916-165FAC6667AB}" type="presParOf" srcId="{0D1D625E-81C7-4B9E-84A2-F8B280F423B3}" destId="{EDCE90EC-5B0B-4FF3-8959-4C1D65FA8DCF}" srcOrd="18" destOrd="0" presId="urn:microsoft.com/office/officeart/2005/8/layout/list1"/>
    <dgm:cxn modelId="{883AE2F5-DEAD-4AC1-B7D9-7E0BED33F331}" type="presParOf" srcId="{0D1D625E-81C7-4B9E-84A2-F8B280F423B3}" destId="{AAC269E8-54D1-4C02-A9B0-B0D32F265F64}" srcOrd="19" destOrd="0" presId="urn:microsoft.com/office/officeart/2005/8/layout/list1"/>
    <dgm:cxn modelId="{7445EB04-FC57-4AC4-A25C-C3696A5ED0FB}" type="presParOf" srcId="{0D1D625E-81C7-4B9E-84A2-F8B280F423B3}" destId="{3C0799FF-DB07-4303-ACF1-9A131F811817}" srcOrd="20" destOrd="0" presId="urn:microsoft.com/office/officeart/2005/8/layout/list1"/>
    <dgm:cxn modelId="{77430CF7-942B-4478-83A9-F7B848A1BCE9}" type="presParOf" srcId="{3C0799FF-DB07-4303-ACF1-9A131F811817}" destId="{1022D89C-1BF4-4086-8B06-A8E1E28043CE}" srcOrd="0" destOrd="0" presId="urn:microsoft.com/office/officeart/2005/8/layout/list1"/>
    <dgm:cxn modelId="{4DFF1DC9-1A19-4167-81D5-4FF53BD79E8D}" type="presParOf" srcId="{3C0799FF-DB07-4303-ACF1-9A131F811817}" destId="{2CECB5DB-7365-40C5-8068-1F3BDD28FF15}" srcOrd="1" destOrd="0" presId="urn:microsoft.com/office/officeart/2005/8/layout/list1"/>
    <dgm:cxn modelId="{23E27219-2728-4017-8548-316F4525F4F4}" type="presParOf" srcId="{0D1D625E-81C7-4B9E-84A2-F8B280F423B3}" destId="{8BC193C2-9F6F-4649-B67E-F7BE8A6A88E0}" srcOrd="21" destOrd="0" presId="urn:microsoft.com/office/officeart/2005/8/layout/list1"/>
    <dgm:cxn modelId="{5B215F7A-D42B-47FE-92B1-1CD14FC2D544}" type="presParOf" srcId="{0D1D625E-81C7-4B9E-84A2-F8B280F423B3}" destId="{1F529F31-AEBB-4884-858E-1B1DBB5DF423}" srcOrd="22" destOrd="0" presId="urn:microsoft.com/office/officeart/2005/8/layout/list1"/>
    <dgm:cxn modelId="{4C223153-C6C7-4854-9568-3CE2EAA33639}" type="presParOf" srcId="{0D1D625E-81C7-4B9E-84A2-F8B280F423B3}" destId="{59ACDB72-80E7-420C-9674-72D6E6562BA4}" srcOrd="23" destOrd="0" presId="urn:microsoft.com/office/officeart/2005/8/layout/list1"/>
    <dgm:cxn modelId="{E3672C43-7279-481F-8EAD-C57B0C12A227}" type="presParOf" srcId="{0D1D625E-81C7-4B9E-84A2-F8B280F423B3}" destId="{595C4455-6D3E-4470-ADA8-BFFB8F8DAE37}" srcOrd="24" destOrd="0" presId="urn:microsoft.com/office/officeart/2005/8/layout/list1"/>
    <dgm:cxn modelId="{D3C3D137-1D6B-49DE-BBEF-ABCFD2663D08}" type="presParOf" srcId="{595C4455-6D3E-4470-ADA8-BFFB8F8DAE37}" destId="{2410049C-717B-44AF-ACE4-D27BE4816AF6}" srcOrd="0" destOrd="0" presId="urn:microsoft.com/office/officeart/2005/8/layout/list1"/>
    <dgm:cxn modelId="{FDDC155E-C4FF-4E71-BC8C-08D1CD25BE9B}" type="presParOf" srcId="{595C4455-6D3E-4470-ADA8-BFFB8F8DAE37}" destId="{7FF27895-31A7-4DE0-A6B4-D22F2171B3CB}" srcOrd="1" destOrd="0" presId="urn:microsoft.com/office/officeart/2005/8/layout/list1"/>
    <dgm:cxn modelId="{E08A03C6-F202-4DAE-80AA-5AA3132A4065}" type="presParOf" srcId="{0D1D625E-81C7-4B9E-84A2-F8B280F423B3}" destId="{EF896F4F-2137-4DC6-B5E3-1FC9746FB287}" srcOrd="25" destOrd="0" presId="urn:microsoft.com/office/officeart/2005/8/layout/list1"/>
    <dgm:cxn modelId="{25BFC759-4047-48BC-A8B1-D75751341FC3}" type="presParOf" srcId="{0D1D625E-81C7-4B9E-84A2-F8B280F423B3}" destId="{3ADDE850-269D-4FE5-85B4-7A32EDE07D04}" srcOrd="26" destOrd="0" presId="urn:microsoft.com/office/officeart/2005/8/layout/list1"/>
    <dgm:cxn modelId="{C4D1041C-9D48-4841-B2D8-C86C7BD15506}" type="presParOf" srcId="{0D1D625E-81C7-4B9E-84A2-F8B280F423B3}" destId="{51716A6E-B3CA-49FE-BD59-2FCB28B892FE}" srcOrd="27" destOrd="0" presId="urn:microsoft.com/office/officeart/2005/8/layout/list1"/>
    <dgm:cxn modelId="{CEFC3CB3-9A22-4E47-94FC-C1B843DF12A9}" type="presParOf" srcId="{0D1D625E-81C7-4B9E-84A2-F8B280F423B3}" destId="{FACECEB0-1AB6-4383-8EC6-F46A62445999}" srcOrd="28" destOrd="0" presId="urn:microsoft.com/office/officeart/2005/8/layout/list1"/>
    <dgm:cxn modelId="{61A814EE-1CE6-44C7-B50C-AA3E345947C8}" type="presParOf" srcId="{FACECEB0-1AB6-4383-8EC6-F46A62445999}" destId="{457C8963-D1A8-4704-A006-2FC8A1564783}" srcOrd="0" destOrd="0" presId="urn:microsoft.com/office/officeart/2005/8/layout/list1"/>
    <dgm:cxn modelId="{5F622538-7706-4EB8-AFF1-6010A4C11EAD}" type="presParOf" srcId="{FACECEB0-1AB6-4383-8EC6-F46A62445999}" destId="{13A02C7C-9078-4C96-A132-EAD23147365E}" srcOrd="1" destOrd="0" presId="urn:microsoft.com/office/officeart/2005/8/layout/list1"/>
    <dgm:cxn modelId="{14CCDF95-ADEC-41E8-8A4A-4385245976E5}" type="presParOf" srcId="{0D1D625E-81C7-4B9E-84A2-F8B280F423B3}" destId="{100BCF0D-0E08-429C-B4BF-E7B8C9314660}" srcOrd="29" destOrd="0" presId="urn:microsoft.com/office/officeart/2005/8/layout/list1"/>
    <dgm:cxn modelId="{4E481C03-D304-46A4-9163-4C3282B9A482}" type="presParOf" srcId="{0D1D625E-81C7-4B9E-84A2-F8B280F423B3}" destId="{EE6A1A9C-572B-49C5-B1EC-71E550B2558B}"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ECCF13-986B-4499-9F26-985D1049453A}">
      <dsp:nvSpPr>
        <dsp:cNvPr id="0" name=""/>
        <dsp:cNvSpPr/>
      </dsp:nvSpPr>
      <dsp:spPr>
        <a:xfrm>
          <a:off x="0" y="245399"/>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A73728-4AA5-4181-A650-7C4B9E3CD3A1}">
      <dsp:nvSpPr>
        <dsp:cNvPr id="0" name=""/>
        <dsp:cNvSpPr/>
      </dsp:nvSpPr>
      <dsp:spPr>
        <a:xfrm>
          <a:off x="389890" y="23999"/>
          <a:ext cx="5458460" cy="442800"/>
        </a:xfrm>
        <a:prstGeom prst="roundRect">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Introduction</a:t>
          </a:r>
          <a:endParaRPr lang="en-US" sz="1500" kern="1200" dirty="0"/>
        </a:p>
      </dsp:txBody>
      <dsp:txXfrm>
        <a:off x="389890" y="23999"/>
        <a:ext cx="5458460" cy="442800"/>
      </dsp:txXfrm>
    </dsp:sp>
    <dsp:sp modelId="{BE5BC1C9-35B3-4E1F-9BBD-B102626EC063}">
      <dsp:nvSpPr>
        <dsp:cNvPr id="0" name=""/>
        <dsp:cNvSpPr/>
      </dsp:nvSpPr>
      <dsp:spPr>
        <a:xfrm>
          <a:off x="0" y="925799"/>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25535"/>
              <a:satOff val="-5492"/>
              <a:lumOff val="11827"/>
              <a:alphaOff val="0"/>
            </a:schemeClr>
          </a:solidFill>
          <a:prstDash val="solid"/>
        </a:ln>
        <a:effectLst/>
      </dsp:spPr>
      <dsp:style>
        <a:lnRef idx="2">
          <a:scrgbClr r="0" g="0" b="0"/>
        </a:lnRef>
        <a:fillRef idx="1">
          <a:scrgbClr r="0" g="0" b="0"/>
        </a:fillRef>
        <a:effectRef idx="0">
          <a:scrgbClr r="0" g="0" b="0"/>
        </a:effectRef>
        <a:fontRef idx="minor"/>
      </dsp:style>
    </dsp:sp>
    <dsp:sp modelId="{32A093DB-ADFD-4835-8FD0-46933C6CF87B}">
      <dsp:nvSpPr>
        <dsp:cNvPr id="0" name=""/>
        <dsp:cNvSpPr/>
      </dsp:nvSpPr>
      <dsp:spPr>
        <a:xfrm>
          <a:off x="389890" y="704399"/>
          <a:ext cx="5458460" cy="442800"/>
        </a:xfrm>
        <a:prstGeom prst="roundRect">
          <a:avLst/>
        </a:prstGeom>
        <a:solidFill>
          <a:schemeClr val="accent2">
            <a:shade val="50000"/>
            <a:hueOff val="26973"/>
            <a:satOff val="-5646"/>
            <a:lumOff val="1313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Objectives</a:t>
          </a:r>
          <a:endParaRPr lang="en-US" sz="1500" kern="1200" dirty="0"/>
        </a:p>
      </dsp:txBody>
      <dsp:txXfrm>
        <a:off x="389890" y="704399"/>
        <a:ext cx="5458460" cy="442800"/>
      </dsp:txXfrm>
    </dsp:sp>
    <dsp:sp modelId="{215D5AE5-78E3-420D-A7CB-D18BDC36B837}">
      <dsp:nvSpPr>
        <dsp:cNvPr id="0" name=""/>
        <dsp:cNvSpPr/>
      </dsp:nvSpPr>
      <dsp:spPr>
        <a:xfrm>
          <a:off x="0" y="1606200"/>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51069"/>
              <a:satOff val="-10983"/>
              <a:lumOff val="23654"/>
              <a:alphaOff val="0"/>
            </a:schemeClr>
          </a:solidFill>
          <a:prstDash val="solid"/>
        </a:ln>
        <a:effectLst/>
      </dsp:spPr>
      <dsp:style>
        <a:lnRef idx="2">
          <a:scrgbClr r="0" g="0" b="0"/>
        </a:lnRef>
        <a:fillRef idx="1">
          <a:scrgbClr r="0" g="0" b="0"/>
        </a:fillRef>
        <a:effectRef idx="0">
          <a:scrgbClr r="0" g="0" b="0"/>
        </a:effectRef>
        <a:fontRef idx="minor"/>
      </dsp:style>
    </dsp:sp>
    <dsp:sp modelId="{F427E0B2-EC3D-4E57-B642-988C80440626}">
      <dsp:nvSpPr>
        <dsp:cNvPr id="0" name=""/>
        <dsp:cNvSpPr/>
      </dsp:nvSpPr>
      <dsp:spPr>
        <a:xfrm>
          <a:off x="389890" y="1384799"/>
          <a:ext cx="5458460" cy="442800"/>
        </a:xfrm>
        <a:prstGeom prst="roundRect">
          <a:avLst/>
        </a:prstGeom>
        <a:solidFill>
          <a:schemeClr val="accent2">
            <a:shade val="50000"/>
            <a:hueOff val="53945"/>
            <a:satOff val="-11292"/>
            <a:lumOff val="262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US" sz="1500" kern="1200" dirty="0"/>
            <a:t>Methodology</a:t>
          </a:r>
        </a:p>
      </dsp:txBody>
      <dsp:txXfrm>
        <a:off x="389890" y="1384799"/>
        <a:ext cx="5458460" cy="442800"/>
      </dsp:txXfrm>
    </dsp:sp>
    <dsp:sp modelId="{415ED438-1A5A-459F-8CCD-66A99AD41E2A}">
      <dsp:nvSpPr>
        <dsp:cNvPr id="0" name=""/>
        <dsp:cNvSpPr/>
      </dsp:nvSpPr>
      <dsp:spPr>
        <a:xfrm>
          <a:off x="0" y="2286600"/>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76604"/>
              <a:satOff val="-16475"/>
              <a:lumOff val="35481"/>
              <a:alphaOff val="0"/>
            </a:schemeClr>
          </a:solidFill>
          <a:prstDash val="solid"/>
        </a:ln>
        <a:effectLst/>
      </dsp:spPr>
      <dsp:style>
        <a:lnRef idx="2">
          <a:scrgbClr r="0" g="0" b="0"/>
        </a:lnRef>
        <a:fillRef idx="1">
          <a:scrgbClr r="0" g="0" b="0"/>
        </a:fillRef>
        <a:effectRef idx="0">
          <a:scrgbClr r="0" g="0" b="0"/>
        </a:effectRef>
        <a:fontRef idx="minor"/>
      </dsp:style>
    </dsp:sp>
    <dsp:sp modelId="{318E8F66-8797-49F5-8FE5-B863B9D4BD83}">
      <dsp:nvSpPr>
        <dsp:cNvPr id="0" name=""/>
        <dsp:cNvSpPr/>
      </dsp:nvSpPr>
      <dsp:spPr>
        <a:xfrm>
          <a:off x="389890" y="2065200"/>
          <a:ext cx="5458460" cy="442800"/>
        </a:xfrm>
        <a:prstGeom prst="roundRect">
          <a:avLst/>
        </a:prstGeom>
        <a:solidFill>
          <a:schemeClr val="accent2">
            <a:shade val="50000"/>
            <a:hueOff val="80918"/>
            <a:satOff val="-16939"/>
            <a:lumOff val="3940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Results </a:t>
          </a:r>
          <a:r>
            <a:rPr lang="ar-JO" sz="1500" kern="1200" dirty="0" err="1"/>
            <a:t>&amp;</a:t>
          </a:r>
          <a:r>
            <a:rPr lang="ar-JO" sz="1500" kern="1200" dirty="0"/>
            <a:t> </a:t>
          </a:r>
          <a:r>
            <a:rPr lang="en-US" sz="1500" kern="1200" dirty="0"/>
            <a:t>  </a:t>
          </a:r>
          <a:r>
            <a:rPr lang="en-GB" sz="1500" kern="1200" dirty="0"/>
            <a:t>Analysis</a:t>
          </a:r>
          <a:endParaRPr lang="en-US" sz="1500" kern="1200" dirty="0"/>
        </a:p>
      </dsp:txBody>
      <dsp:txXfrm>
        <a:off x="389890" y="2065200"/>
        <a:ext cx="5458460" cy="442800"/>
      </dsp:txXfrm>
    </dsp:sp>
    <dsp:sp modelId="{EDCE90EC-5B0B-4FF3-8959-4C1D65FA8DCF}">
      <dsp:nvSpPr>
        <dsp:cNvPr id="0" name=""/>
        <dsp:cNvSpPr/>
      </dsp:nvSpPr>
      <dsp:spPr>
        <a:xfrm>
          <a:off x="0" y="2967000"/>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102138"/>
              <a:satOff val="-21967"/>
              <a:lumOff val="47308"/>
              <a:alphaOff val="0"/>
            </a:schemeClr>
          </a:solidFill>
          <a:prstDash val="solid"/>
        </a:ln>
        <a:effectLst/>
      </dsp:spPr>
      <dsp:style>
        <a:lnRef idx="2">
          <a:scrgbClr r="0" g="0" b="0"/>
        </a:lnRef>
        <a:fillRef idx="1">
          <a:scrgbClr r="0" g="0" b="0"/>
        </a:fillRef>
        <a:effectRef idx="0">
          <a:scrgbClr r="0" g="0" b="0"/>
        </a:effectRef>
        <a:fontRef idx="minor"/>
      </dsp:style>
    </dsp:sp>
    <dsp:sp modelId="{56568568-5796-44B9-B560-50FDFBCB42B9}">
      <dsp:nvSpPr>
        <dsp:cNvPr id="0" name=""/>
        <dsp:cNvSpPr/>
      </dsp:nvSpPr>
      <dsp:spPr>
        <a:xfrm>
          <a:off x="389890" y="2745600"/>
          <a:ext cx="5458460" cy="442800"/>
        </a:xfrm>
        <a:prstGeom prst="roundRect">
          <a:avLst/>
        </a:prstGeom>
        <a:solidFill>
          <a:schemeClr val="accent2">
            <a:shade val="50000"/>
            <a:hueOff val="107890"/>
            <a:satOff val="-22585"/>
            <a:lumOff val="5253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machine criteria</a:t>
          </a:r>
          <a:endParaRPr lang="en-US" sz="1500" kern="1200" dirty="0"/>
        </a:p>
      </dsp:txBody>
      <dsp:txXfrm>
        <a:off x="389890" y="2745600"/>
        <a:ext cx="5458460" cy="442800"/>
      </dsp:txXfrm>
    </dsp:sp>
    <dsp:sp modelId="{1F529F31-AEBB-4884-858E-1B1DBB5DF423}">
      <dsp:nvSpPr>
        <dsp:cNvPr id="0" name=""/>
        <dsp:cNvSpPr/>
      </dsp:nvSpPr>
      <dsp:spPr>
        <a:xfrm>
          <a:off x="0" y="3647400"/>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76604"/>
              <a:satOff val="-16475"/>
              <a:lumOff val="35481"/>
              <a:alphaOff val="0"/>
            </a:schemeClr>
          </a:solidFill>
          <a:prstDash val="solid"/>
        </a:ln>
        <a:effectLst/>
      </dsp:spPr>
      <dsp:style>
        <a:lnRef idx="2">
          <a:scrgbClr r="0" g="0" b="0"/>
        </a:lnRef>
        <a:fillRef idx="1">
          <a:scrgbClr r="0" g="0" b="0"/>
        </a:fillRef>
        <a:effectRef idx="0">
          <a:scrgbClr r="0" g="0" b="0"/>
        </a:effectRef>
        <a:fontRef idx="minor"/>
      </dsp:style>
    </dsp:sp>
    <dsp:sp modelId="{2CECB5DB-7365-40C5-8068-1F3BDD28FF15}">
      <dsp:nvSpPr>
        <dsp:cNvPr id="0" name=""/>
        <dsp:cNvSpPr/>
      </dsp:nvSpPr>
      <dsp:spPr>
        <a:xfrm>
          <a:off x="389890" y="3426000"/>
          <a:ext cx="5458460" cy="442800"/>
        </a:xfrm>
        <a:prstGeom prst="roundRect">
          <a:avLst/>
        </a:prstGeom>
        <a:solidFill>
          <a:schemeClr val="accent2">
            <a:shade val="50000"/>
            <a:hueOff val="80918"/>
            <a:satOff val="-16939"/>
            <a:lumOff val="3940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Production process </a:t>
          </a:r>
          <a:endParaRPr lang="en-US" sz="1500" kern="1200" dirty="0"/>
        </a:p>
      </dsp:txBody>
      <dsp:txXfrm>
        <a:off x="389890" y="3426000"/>
        <a:ext cx="5458460" cy="442800"/>
      </dsp:txXfrm>
    </dsp:sp>
    <dsp:sp modelId="{3ADDE850-269D-4FE5-85B4-7A32EDE07D04}">
      <dsp:nvSpPr>
        <dsp:cNvPr id="0" name=""/>
        <dsp:cNvSpPr/>
      </dsp:nvSpPr>
      <dsp:spPr>
        <a:xfrm>
          <a:off x="0" y="4327799"/>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51069"/>
              <a:satOff val="-10983"/>
              <a:lumOff val="23654"/>
              <a:alphaOff val="0"/>
            </a:schemeClr>
          </a:solidFill>
          <a:prstDash val="solid"/>
        </a:ln>
        <a:effectLst/>
      </dsp:spPr>
      <dsp:style>
        <a:lnRef idx="2">
          <a:scrgbClr r="0" g="0" b="0"/>
        </a:lnRef>
        <a:fillRef idx="1">
          <a:scrgbClr r="0" g="0" b="0"/>
        </a:fillRef>
        <a:effectRef idx="0">
          <a:scrgbClr r="0" g="0" b="0"/>
        </a:effectRef>
        <a:fontRef idx="minor"/>
      </dsp:style>
    </dsp:sp>
    <dsp:sp modelId="{7FF27895-31A7-4DE0-A6B4-D22F2171B3CB}">
      <dsp:nvSpPr>
        <dsp:cNvPr id="0" name=""/>
        <dsp:cNvSpPr/>
      </dsp:nvSpPr>
      <dsp:spPr>
        <a:xfrm>
          <a:off x="389890" y="4106400"/>
          <a:ext cx="5458460" cy="442800"/>
        </a:xfrm>
        <a:prstGeom prst="roundRect">
          <a:avLst/>
        </a:prstGeom>
        <a:solidFill>
          <a:schemeClr val="accent2">
            <a:shade val="50000"/>
            <a:hueOff val="53945"/>
            <a:satOff val="-11292"/>
            <a:lumOff val="262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US" sz="1500" kern="1200" cap="none" dirty="0"/>
            <a:t>Constraints</a:t>
          </a:r>
          <a:endParaRPr lang="en-US" sz="1500" kern="1200" dirty="0"/>
        </a:p>
      </dsp:txBody>
      <dsp:txXfrm>
        <a:off x="389890" y="4106400"/>
        <a:ext cx="5458460" cy="442800"/>
      </dsp:txXfrm>
    </dsp:sp>
    <dsp:sp modelId="{EE6A1A9C-572B-49C5-B1EC-71E550B2558B}">
      <dsp:nvSpPr>
        <dsp:cNvPr id="0" name=""/>
        <dsp:cNvSpPr/>
      </dsp:nvSpPr>
      <dsp:spPr>
        <a:xfrm>
          <a:off x="0" y="5008200"/>
          <a:ext cx="7797800" cy="378000"/>
        </a:xfrm>
        <a:prstGeom prst="rect">
          <a:avLst/>
        </a:prstGeom>
        <a:solidFill>
          <a:schemeClr val="lt1">
            <a:alpha val="90000"/>
            <a:hueOff val="0"/>
            <a:satOff val="0"/>
            <a:lumOff val="0"/>
            <a:alphaOff val="0"/>
          </a:schemeClr>
        </a:solidFill>
        <a:ln w="12700" cap="flat" cmpd="sng" algn="ctr">
          <a:solidFill>
            <a:schemeClr val="accent2">
              <a:shade val="50000"/>
              <a:hueOff val="25535"/>
              <a:satOff val="-5492"/>
              <a:lumOff val="11827"/>
              <a:alphaOff val="0"/>
            </a:schemeClr>
          </a:solidFill>
          <a:prstDash val="solid"/>
        </a:ln>
        <a:effectLst/>
      </dsp:spPr>
      <dsp:style>
        <a:lnRef idx="2">
          <a:scrgbClr r="0" g="0" b="0"/>
        </a:lnRef>
        <a:fillRef idx="1">
          <a:scrgbClr r="0" g="0" b="0"/>
        </a:fillRef>
        <a:effectRef idx="0">
          <a:scrgbClr r="0" g="0" b="0"/>
        </a:effectRef>
        <a:fontRef idx="minor"/>
      </dsp:style>
    </dsp:sp>
    <dsp:sp modelId="{13A02C7C-9078-4C96-A132-EAD23147365E}">
      <dsp:nvSpPr>
        <dsp:cNvPr id="0" name=""/>
        <dsp:cNvSpPr/>
      </dsp:nvSpPr>
      <dsp:spPr>
        <a:xfrm>
          <a:off x="389890" y="4786800"/>
          <a:ext cx="5458460" cy="442800"/>
        </a:xfrm>
        <a:prstGeom prst="roundRect">
          <a:avLst/>
        </a:prstGeom>
        <a:solidFill>
          <a:schemeClr val="accent2">
            <a:shade val="50000"/>
            <a:hueOff val="26973"/>
            <a:satOff val="-5646"/>
            <a:lumOff val="1313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17" tIns="0" rIns="206317" bIns="0" numCol="1" spcCol="1270" anchor="ctr" anchorCtr="0">
          <a:noAutofit/>
        </a:bodyPr>
        <a:lstStyle/>
        <a:p>
          <a:pPr marL="0" lvl="0" indent="0" algn="l" defTabSz="666750">
            <a:lnSpc>
              <a:spcPct val="90000"/>
            </a:lnSpc>
            <a:spcBef>
              <a:spcPct val="0"/>
            </a:spcBef>
            <a:spcAft>
              <a:spcPct val="35000"/>
            </a:spcAft>
            <a:buNone/>
          </a:pPr>
          <a:r>
            <a:rPr lang="en-GB" sz="1500" kern="1200" dirty="0"/>
            <a:t>Conclusions</a:t>
          </a:r>
          <a:endParaRPr lang="en-US" sz="1500" kern="1200" dirty="0"/>
        </a:p>
      </dsp:txBody>
      <dsp:txXfrm>
        <a:off x="389890" y="4786800"/>
        <a:ext cx="5458460" cy="4428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pPr/>
              <a:t>2/25/2024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39477756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pPr/>
              <a:t>2/25/2024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1694376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pPr/>
              <a:t>2/25/2024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94401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pPr/>
              <a:t>2/25/2024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128171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pPr/>
              <a:t>2/25/2024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33949421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pPr/>
              <a:t>2/25/2024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4144004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pPr/>
              <a:t>2/25/2024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93276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pPr/>
              <a:t>2/25/2024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916797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pPr/>
              <a:t>2/25/2024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282690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pPr/>
              <a:t>2/25/2024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704674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pPr/>
              <a:t>2/25/2024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pPr/>
              <a:t>‹#›</a:t>
            </a:fld>
            <a:endParaRPr lang="en-US" dirty="0"/>
          </a:p>
        </p:txBody>
      </p:sp>
    </p:spTree>
    <p:extLst>
      <p:ext uri="{BB962C8B-B14F-4D97-AF65-F5344CB8AC3E}">
        <p14:creationId xmlns:p14="http://schemas.microsoft.com/office/powerpoint/2010/main" val="34949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pPr/>
              <a:t>2/25/2024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extLst>
      <p:ext uri="{BB962C8B-B14F-4D97-AF65-F5344CB8AC3E}">
        <p14:creationId xmlns:p14="http://schemas.microsoft.com/office/powerpoint/2010/main" val="37368316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A5FE1-D0CA-A7EB-0967-3872C8ABFE3A}"/>
              </a:ext>
            </a:extLst>
          </p:cNvPr>
          <p:cNvSpPr>
            <a:spLocks noGrp="1"/>
          </p:cNvSpPr>
          <p:nvPr>
            <p:ph type="ctrTitle"/>
          </p:nvPr>
        </p:nvSpPr>
        <p:spPr/>
        <p:txBody>
          <a:bodyPr>
            <a:normAutofit fontScale="90000"/>
          </a:bodyPr>
          <a:lstStyle/>
          <a:p>
            <a:r>
              <a:rPr lang="en-US" dirty="0"/>
              <a:t>Adding a new smart block production line for a brick factory</a:t>
            </a:r>
          </a:p>
        </p:txBody>
      </p:sp>
      <p:sp>
        <p:nvSpPr>
          <p:cNvPr id="3" name="Subtitle 2">
            <a:extLst>
              <a:ext uri="{FF2B5EF4-FFF2-40B4-BE49-F238E27FC236}">
                <a16:creationId xmlns:a16="http://schemas.microsoft.com/office/drawing/2014/main" id="{062BC856-135E-710A-CFB2-8108AD998A04}"/>
              </a:ext>
            </a:extLst>
          </p:cNvPr>
          <p:cNvSpPr>
            <a:spLocks noGrp="1"/>
          </p:cNvSpPr>
          <p:nvPr>
            <p:ph type="subTitle" idx="1"/>
          </p:nvPr>
        </p:nvSpPr>
        <p:spPr>
          <a:xfrm>
            <a:off x="2695194" y="4379282"/>
            <a:ext cx="6801612" cy="2001959"/>
          </a:xfrm>
        </p:spPr>
        <p:txBody>
          <a:bodyPr>
            <a:noAutofit/>
          </a:bodyPr>
          <a:lstStyle/>
          <a:p>
            <a:r>
              <a:rPr lang="en-GB" sz="1600" b="1" dirty="0"/>
              <a:t>Written by </a:t>
            </a:r>
          </a:p>
          <a:p>
            <a:r>
              <a:rPr lang="en-GB" sz="1600" b="1" dirty="0"/>
              <a:t>Khalil Hawash </a:t>
            </a:r>
          </a:p>
          <a:p>
            <a:r>
              <a:rPr lang="en-GB" sz="1600" b="1" dirty="0"/>
              <a:t>Kareem kalbouneh</a:t>
            </a:r>
          </a:p>
          <a:p>
            <a:r>
              <a:rPr lang="en-GB" sz="1600" b="1" dirty="0"/>
              <a:t>Zaid Jrab </a:t>
            </a:r>
          </a:p>
          <a:p>
            <a:r>
              <a:rPr lang="en-GB" sz="1600" b="1" dirty="0"/>
              <a:t>Instructor</a:t>
            </a:r>
          </a:p>
          <a:p>
            <a:r>
              <a:rPr lang="en-GB" sz="1600" b="1" dirty="0"/>
              <a:t>Dr.Mohammad Othman</a:t>
            </a:r>
            <a:endParaRPr lang="en-US" sz="1600" b="1" dirty="0"/>
          </a:p>
        </p:txBody>
      </p:sp>
    </p:spTree>
    <p:extLst>
      <p:ext uri="{BB962C8B-B14F-4D97-AF65-F5344CB8AC3E}">
        <p14:creationId xmlns:p14="http://schemas.microsoft.com/office/powerpoint/2010/main" val="1659258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7" name="Text Box 12"/>
          <p:cNvSpPr txBox="1">
            <a:spLocks noChangeArrowheads="1"/>
          </p:cNvSpPr>
          <p:nvPr/>
        </p:nvSpPr>
        <p:spPr bwMode="auto">
          <a:xfrm>
            <a:off x="-4763" y="304800"/>
            <a:ext cx="2808288" cy="5521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75" name="Text Box 13"/>
          <p:cNvSpPr txBox="1">
            <a:spLocks noChangeArrowheads="1"/>
          </p:cNvSpPr>
          <p:nvPr/>
        </p:nvSpPr>
        <p:spPr bwMode="auto">
          <a:xfrm>
            <a:off x="11113" y="309563"/>
            <a:ext cx="2844800" cy="2155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68" name="Text Box 14"/>
          <p:cNvSpPr txBox="1">
            <a:spLocks noChangeArrowheads="1"/>
          </p:cNvSpPr>
          <p:nvPr/>
        </p:nvSpPr>
        <p:spPr bwMode="auto">
          <a:xfrm>
            <a:off x="-41275" y="46038"/>
            <a:ext cx="2743200" cy="2128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66" name="Text Box 11"/>
          <p:cNvSpPr txBox="1">
            <a:spLocks noChangeArrowheads="1"/>
          </p:cNvSpPr>
          <p:nvPr/>
        </p:nvSpPr>
        <p:spPr bwMode="auto">
          <a:xfrm>
            <a:off x="-58738" y="265113"/>
            <a:ext cx="2819401" cy="2297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762000"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70" name="Text Box 16"/>
          <p:cNvSpPr txBox="1">
            <a:spLocks noChangeArrowheads="1"/>
          </p:cNvSpPr>
          <p:nvPr/>
        </p:nvSpPr>
        <p:spPr bwMode="auto">
          <a:xfrm>
            <a:off x="-52388" y="287338"/>
            <a:ext cx="2808288" cy="4484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663575"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64" name="Text Box 18"/>
          <p:cNvSpPr txBox="1">
            <a:spLocks noChangeArrowheads="1"/>
          </p:cNvSpPr>
          <p:nvPr/>
        </p:nvSpPr>
        <p:spPr bwMode="auto">
          <a:xfrm>
            <a:off x="-3175" y="247650"/>
            <a:ext cx="6991350" cy="1438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62" name="Text Box 19"/>
          <p:cNvSpPr txBox="1">
            <a:spLocks noChangeArrowheads="1"/>
          </p:cNvSpPr>
          <p:nvPr/>
        </p:nvSpPr>
        <p:spPr bwMode="auto">
          <a:xfrm>
            <a:off x="4763" y="274638"/>
            <a:ext cx="7118350" cy="13382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773113"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pic>
        <p:nvPicPr>
          <p:cNvPr id="15378" name="Picture 18"/>
          <p:cNvPicPr>
            <a:picLocks noChangeAspect="1" noChangeArrowheads="1"/>
          </p:cNvPicPr>
          <p:nvPr/>
        </p:nvPicPr>
        <p:blipFill>
          <a:blip r:embed="rId2" cstate="print"/>
          <a:srcRect/>
          <a:stretch>
            <a:fillRect/>
          </a:stretch>
        </p:blipFill>
        <p:spPr bwMode="auto">
          <a:xfrm>
            <a:off x="1066800" y="228600"/>
            <a:ext cx="10134600" cy="4667250"/>
          </a:xfrm>
          <a:prstGeom prst="rect">
            <a:avLst/>
          </a:prstGeom>
          <a:noFill/>
          <a:ln w="9525">
            <a:noFill/>
            <a:miter lim="800000"/>
            <a:headEnd/>
            <a:tailEnd/>
          </a:ln>
        </p:spPr>
      </p:pic>
      <p:pic>
        <p:nvPicPr>
          <p:cNvPr id="15379" name="Picture 19"/>
          <p:cNvPicPr>
            <a:picLocks noChangeAspect="1" noChangeArrowheads="1"/>
          </p:cNvPicPr>
          <p:nvPr/>
        </p:nvPicPr>
        <p:blipFill>
          <a:blip r:embed="rId3" cstate="print"/>
          <a:srcRect/>
          <a:stretch>
            <a:fillRect/>
          </a:stretch>
        </p:blipFill>
        <p:spPr bwMode="auto">
          <a:xfrm>
            <a:off x="1066800" y="4876800"/>
            <a:ext cx="10115550" cy="1457325"/>
          </a:xfrm>
          <a:prstGeom prst="rect">
            <a:avLst/>
          </a:prstGeom>
          <a:noFill/>
          <a:ln w="9525">
            <a:noFill/>
            <a:miter lim="800000"/>
            <a:headEnd/>
            <a:tailEnd/>
          </a:ln>
        </p:spPr>
      </p:pic>
    </p:spTree>
    <p:extLst>
      <p:ext uri="{BB962C8B-B14F-4D97-AF65-F5344CB8AC3E}">
        <p14:creationId xmlns:p14="http://schemas.microsoft.com/office/powerpoint/2010/main" val="2121038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D1367-6946-BE78-05EC-F5F39FFC64F1}"/>
              </a:ext>
            </a:extLst>
          </p:cNvPr>
          <p:cNvSpPr>
            <a:spLocks noGrp="1"/>
          </p:cNvSpPr>
          <p:nvPr>
            <p:ph type="title"/>
          </p:nvPr>
        </p:nvSpPr>
        <p:spPr/>
        <p:txBody>
          <a:bodyPr/>
          <a:lstStyle/>
          <a:p>
            <a:r>
              <a:rPr lang="en-GB" dirty="0"/>
              <a:t> machine VARIANTS</a:t>
            </a:r>
            <a:endParaRPr lang="en-US" dirty="0"/>
          </a:p>
        </p:txBody>
      </p:sp>
      <p:sp>
        <p:nvSpPr>
          <p:cNvPr id="3" name="Content Placeholder 2">
            <a:extLst>
              <a:ext uri="{FF2B5EF4-FFF2-40B4-BE49-F238E27FC236}">
                <a16:creationId xmlns:a16="http://schemas.microsoft.com/office/drawing/2014/main" id="{0A89DEA9-3B4F-9558-9250-A756AE885FB6}"/>
              </a:ext>
            </a:extLst>
          </p:cNvPr>
          <p:cNvSpPr>
            <a:spLocks noGrp="1"/>
          </p:cNvSpPr>
          <p:nvPr>
            <p:ph idx="1"/>
          </p:nvPr>
        </p:nvSpPr>
        <p:spPr/>
        <p:txBody>
          <a:bodyPr/>
          <a:lstStyle/>
          <a:p>
            <a:endParaRPr lang="en-GB" dirty="0"/>
          </a:p>
        </p:txBody>
      </p:sp>
      <p:graphicFrame>
        <p:nvGraphicFramePr>
          <p:cNvPr id="5" name="Table 4">
            <a:extLst>
              <a:ext uri="{FF2B5EF4-FFF2-40B4-BE49-F238E27FC236}">
                <a16:creationId xmlns:a16="http://schemas.microsoft.com/office/drawing/2014/main" id="{60205C97-0F79-3664-B334-2A6CCDA8084F}"/>
              </a:ext>
            </a:extLst>
          </p:cNvPr>
          <p:cNvGraphicFramePr/>
          <p:nvPr>
            <p:extLst>
              <p:ext uri="{D42A27DB-BD31-4B8C-83A1-F6EECF244321}">
                <p14:modId xmlns:p14="http://schemas.microsoft.com/office/powerpoint/2010/main" val="2795072837"/>
              </p:ext>
            </p:extLst>
          </p:nvPr>
        </p:nvGraphicFramePr>
        <p:xfrm>
          <a:off x="2231136" y="2582903"/>
          <a:ext cx="7729727" cy="3291840"/>
        </p:xfrm>
        <a:graphic>
          <a:graphicData uri="http://schemas.openxmlformats.org/drawingml/2006/table">
            <a:tbl>
              <a:tblPr>
                <a:tableStyleId>{5C22544A-7EE6-4342-B048-85BDC9FD1C3A}</a:tableStyleId>
              </a:tblPr>
              <a:tblGrid>
                <a:gridCol w="7729727">
                  <a:extLst>
                    <a:ext uri="{9D8B030D-6E8A-4147-A177-3AD203B41FA5}">
                      <a16:colId xmlns:a16="http://schemas.microsoft.com/office/drawing/2014/main" val="2722189934"/>
                    </a:ext>
                  </a:extLst>
                </a:gridCol>
              </a:tblGrid>
              <a:tr h="263094">
                <a:tc>
                  <a:txBody>
                    <a:bodyPr/>
                    <a:lstStyle/>
                    <a:p>
                      <a:pPr marL="171450" indent="-171450">
                        <a:lnSpc>
                          <a:spcPct val="150000"/>
                        </a:lnSpc>
                        <a:buFont typeface="Arial" panose="020B0604020202020204" pitchFamily="34" charset="0"/>
                        <a:buChar char="•"/>
                      </a:pPr>
                      <a:r>
                        <a:rPr lang="en-US" sz="1200" dirty="0">
                          <a:effectLst/>
                        </a:rPr>
                        <a:t>Has easy maintenance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60925720"/>
                  </a:ext>
                </a:extLst>
              </a:tr>
              <a:tr h="263094">
                <a:tc>
                  <a:txBody>
                    <a:bodyPr/>
                    <a:lstStyle/>
                    <a:p>
                      <a:pPr marL="171450" indent="-171450">
                        <a:lnSpc>
                          <a:spcPct val="150000"/>
                        </a:lnSpc>
                        <a:buFont typeface="Arial" panose="020B0604020202020204" pitchFamily="34" charset="0"/>
                        <a:buChar char="•"/>
                      </a:pPr>
                      <a:r>
                        <a:rPr lang="en-US" sz="1200" dirty="0">
                          <a:effectLst/>
                        </a:rPr>
                        <a:t>Is Reasonably sized</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65247644"/>
                  </a:ext>
                </a:extLst>
              </a:tr>
              <a:tr h="263094">
                <a:tc>
                  <a:txBody>
                    <a:bodyPr/>
                    <a:lstStyle/>
                    <a:p>
                      <a:pPr marL="171450" indent="-171450">
                        <a:lnSpc>
                          <a:spcPct val="150000"/>
                        </a:lnSpc>
                        <a:buFont typeface="Arial" panose="020B0604020202020204" pitchFamily="34" charset="0"/>
                        <a:buChar char="•"/>
                      </a:pPr>
                      <a:r>
                        <a:rPr lang="en-US" sz="1200" dirty="0">
                          <a:effectLst/>
                        </a:rPr>
                        <a:t>Is cost-efficient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93722902"/>
                  </a:ext>
                </a:extLst>
              </a:tr>
              <a:tr h="263094">
                <a:tc>
                  <a:txBody>
                    <a:bodyPr/>
                    <a:lstStyle/>
                    <a:p>
                      <a:pPr marL="171450" indent="-171450">
                        <a:lnSpc>
                          <a:spcPct val="150000"/>
                        </a:lnSpc>
                        <a:buFont typeface="Arial" panose="020B0604020202020204" pitchFamily="34" charset="0"/>
                        <a:buChar char="•"/>
                      </a:pPr>
                      <a:r>
                        <a:rPr lang="en-US" sz="1200" dirty="0">
                          <a:effectLst/>
                        </a:rPr>
                        <a:t>Has automatic operation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39852240"/>
                  </a:ext>
                </a:extLst>
              </a:tr>
              <a:tr h="263094">
                <a:tc>
                  <a:txBody>
                    <a:bodyPr/>
                    <a:lstStyle/>
                    <a:p>
                      <a:pPr marL="171450" indent="-171450">
                        <a:lnSpc>
                          <a:spcPct val="150000"/>
                        </a:lnSpc>
                        <a:buFont typeface="Arial" panose="020B0604020202020204" pitchFamily="34" charset="0"/>
                        <a:buChar char="•"/>
                      </a:pPr>
                      <a:r>
                        <a:rPr lang="en-US" sz="1200" dirty="0">
                          <a:effectLst/>
                        </a:rPr>
                        <a:t>Efficient power consumption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45476292"/>
                  </a:ext>
                </a:extLst>
              </a:tr>
              <a:tr h="263094">
                <a:tc>
                  <a:txBody>
                    <a:bodyPr/>
                    <a:lstStyle/>
                    <a:p>
                      <a:pPr marL="171450" indent="-171450">
                        <a:lnSpc>
                          <a:spcPct val="150000"/>
                        </a:lnSpc>
                        <a:buFont typeface="Arial" panose="020B0604020202020204" pitchFamily="34" charset="0"/>
                        <a:buChar char="•"/>
                      </a:pPr>
                      <a:r>
                        <a:rPr lang="en-US" sz="1200" dirty="0">
                          <a:effectLst/>
                        </a:rPr>
                        <a:t>Durable service life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06667782"/>
                  </a:ext>
                </a:extLst>
              </a:tr>
              <a:tr h="263094">
                <a:tc>
                  <a:txBody>
                    <a:bodyPr/>
                    <a:lstStyle/>
                    <a:p>
                      <a:pPr marL="171450" indent="-171450" algn="l">
                        <a:lnSpc>
                          <a:spcPct val="150000"/>
                        </a:lnSpc>
                        <a:buFont typeface="Arial" panose="020B0604020202020204" pitchFamily="34" charset="0"/>
                        <a:buChar char="•"/>
                      </a:pPr>
                      <a:r>
                        <a:rPr lang="en-US" sz="1200" dirty="0">
                          <a:effectLst/>
                        </a:rPr>
                        <a:t>Is Easy to use</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05399472"/>
                  </a:ext>
                </a:extLst>
              </a:tr>
              <a:tr h="263094">
                <a:tc>
                  <a:txBody>
                    <a:bodyPr/>
                    <a:lstStyle/>
                    <a:p>
                      <a:pPr marL="171450" indent="-171450">
                        <a:lnSpc>
                          <a:spcPct val="150000"/>
                        </a:lnSpc>
                        <a:buFont typeface="Arial" panose="020B0604020202020204" pitchFamily="34" charset="0"/>
                        <a:buChar char="•"/>
                      </a:pPr>
                      <a:r>
                        <a:rPr lang="en-US" sz="1200" dirty="0">
                          <a:effectLst/>
                        </a:rPr>
                        <a:t>Molding time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54022354"/>
                  </a:ext>
                </a:extLst>
              </a:tr>
              <a:tr h="263094">
                <a:tc>
                  <a:txBody>
                    <a:bodyPr/>
                    <a:lstStyle/>
                    <a:p>
                      <a:pPr marL="171450" indent="-171450">
                        <a:lnSpc>
                          <a:spcPct val="150000"/>
                        </a:lnSpc>
                        <a:buFont typeface="Arial" panose="020B0604020202020204" pitchFamily="34" charset="0"/>
                        <a:buChar char="•"/>
                      </a:pPr>
                      <a:r>
                        <a:rPr lang="en-US" sz="1200" dirty="0">
                          <a:effectLst/>
                        </a:rPr>
                        <a:t>Is it Safe to use</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25807833"/>
                  </a:ext>
                </a:extLst>
              </a:tr>
              <a:tr h="263094">
                <a:tc>
                  <a:txBody>
                    <a:bodyPr/>
                    <a:lstStyle/>
                    <a:p>
                      <a:pPr marL="171450" indent="-171450">
                        <a:lnSpc>
                          <a:spcPct val="150000"/>
                        </a:lnSpc>
                        <a:buFont typeface="Arial" panose="020B0604020202020204" pitchFamily="34" charset="0"/>
                        <a:buChar char="•"/>
                      </a:pPr>
                      <a:r>
                        <a:rPr lang="en-US" sz="1200" dirty="0">
                          <a:effectLst/>
                        </a:rPr>
                        <a:t>Is Multi-task function</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39743798"/>
                  </a:ext>
                </a:extLst>
              </a:tr>
              <a:tr h="263094">
                <a:tc>
                  <a:txBody>
                    <a:bodyPr/>
                    <a:lstStyle/>
                    <a:p>
                      <a:pPr marL="171450" indent="-171450">
                        <a:lnSpc>
                          <a:spcPct val="150000"/>
                        </a:lnSpc>
                        <a:buFont typeface="Arial" panose="020B0604020202020204" pitchFamily="34" charset="0"/>
                        <a:buChar char="•"/>
                      </a:pPr>
                      <a:r>
                        <a:rPr lang="en-US" sz="1200" dirty="0">
                          <a:effectLst/>
                        </a:rPr>
                        <a:t>High production capacity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75458803"/>
                  </a:ext>
                </a:extLst>
              </a:tr>
              <a:tr h="263094">
                <a:tc>
                  <a:txBody>
                    <a:bodyPr/>
                    <a:lstStyle/>
                    <a:p>
                      <a:pPr marL="171450" indent="-171450">
                        <a:lnSpc>
                          <a:spcPct val="150000"/>
                        </a:lnSpc>
                        <a:buFont typeface="Arial" panose="020B0604020202020204" pitchFamily="34" charset="0"/>
                        <a:buChar char="•"/>
                      </a:pPr>
                      <a:r>
                        <a:rPr lang="en-US" sz="1200" dirty="0">
                          <a:effectLst/>
                        </a:rPr>
                        <a:t>PLC controls and data collection </a:t>
                      </a:r>
                      <a:endParaRPr lang="en-GB"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22108957"/>
                  </a:ext>
                </a:extLst>
              </a:tr>
            </a:tbl>
          </a:graphicData>
        </a:graphic>
      </p:graphicFrame>
    </p:spTree>
    <p:extLst>
      <p:ext uri="{BB962C8B-B14F-4D97-AF65-F5344CB8AC3E}">
        <p14:creationId xmlns:p14="http://schemas.microsoft.com/office/powerpoint/2010/main" val="2367090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304800"/>
            <a:ext cx="4724400" cy="1188720"/>
          </a:xfrm>
        </p:spPr>
        <p:txBody>
          <a:bodyPr/>
          <a:lstStyle/>
          <a:p>
            <a:r>
              <a:rPr lang="en-GB" dirty="0"/>
              <a:t> machine VARIANTS</a:t>
            </a:r>
            <a:endParaRPr lang="en-US" dirty="0"/>
          </a:p>
        </p:txBody>
      </p:sp>
      <p:sp>
        <p:nvSpPr>
          <p:cNvPr id="3" name="عنصر نائب للمحتوى 2"/>
          <p:cNvSpPr>
            <a:spLocks noGrp="1"/>
          </p:cNvSpPr>
          <p:nvPr>
            <p:ph idx="1"/>
          </p:nvPr>
        </p:nvSpPr>
        <p:spPr>
          <a:xfrm>
            <a:off x="304800" y="1600200"/>
            <a:ext cx="6096000" cy="3101983"/>
          </a:xfrm>
        </p:spPr>
        <p:txBody>
          <a:bodyPr/>
          <a:lstStyle/>
          <a:p>
            <a:r>
              <a:rPr lang="en-US" dirty="0"/>
              <a:t>Screening</a:t>
            </a:r>
          </a:p>
          <a:p>
            <a:pPr>
              <a:buNone/>
            </a:pPr>
            <a:r>
              <a:rPr lang="en-US" dirty="0"/>
              <a:t>    Screening is used to limit the alternatives for more comparison using scoring and to make clear the advantages, disadvantages, and the similarity  . </a:t>
            </a:r>
          </a:p>
          <a:p>
            <a:pPr>
              <a:buNone/>
            </a:pPr>
            <a:endParaRPr lang="en-US" dirty="0"/>
          </a:p>
        </p:txBody>
      </p:sp>
      <p:graphicFrame>
        <p:nvGraphicFramePr>
          <p:cNvPr id="4" name="جدول 3"/>
          <p:cNvGraphicFramePr>
            <a:graphicFrameLocks noGrp="1"/>
          </p:cNvGraphicFramePr>
          <p:nvPr/>
        </p:nvGraphicFramePr>
        <p:xfrm>
          <a:off x="6705600" y="609600"/>
          <a:ext cx="4953000" cy="5783580"/>
        </p:xfrm>
        <a:graphic>
          <a:graphicData uri="http://schemas.openxmlformats.org/drawingml/2006/table">
            <a:tbl>
              <a:tblPr/>
              <a:tblGrid>
                <a:gridCol w="1542691">
                  <a:extLst>
                    <a:ext uri="{9D8B030D-6E8A-4147-A177-3AD203B41FA5}">
                      <a16:colId xmlns:a16="http://schemas.microsoft.com/office/drawing/2014/main" val="20000"/>
                    </a:ext>
                  </a:extLst>
                </a:gridCol>
                <a:gridCol w="510065">
                  <a:extLst>
                    <a:ext uri="{9D8B030D-6E8A-4147-A177-3AD203B41FA5}">
                      <a16:colId xmlns:a16="http://schemas.microsoft.com/office/drawing/2014/main" val="20001"/>
                    </a:ext>
                  </a:extLst>
                </a:gridCol>
                <a:gridCol w="510065">
                  <a:extLst>
                    <a:ext uri="{9D8B030D-6E8A-4147-A177-3AD203B41FA5}">
                      <a16:colId xmlns:a16="http://schemas.microsoft.com/office/drawing/2014/main" val="20002"/>
                    </a:ext>
                  </a:extLst>
                </a:gridCol>
                <a:gridCol w="464243">
                  <a:extLst>
                    <a:ext uri="{9D8B030D-6E8A-4147-A177-3AD203B41FA5}">
                      <a16:colId xmlns:a16="http://schemas.microsoft.com/office/drawing/2014/main" val="20003"/>
                    </a:ext>
                  </a:extLst>
                </a:gridCol>
                <a:gridCol w="464243">
                  <a:extLst>
                    <a:ext uri="{9D8B030D-6E8A-4147-A177-3AD203B41FA5}">
                      <a16:colId xmlns:a16="http://schemas.microsoft.com/office/drawing/2014/main" val="20004"/>
                    </a:ext>
                  </a:extLst>
                </a:gridCol>
                <a:gridCol w="464243">
                  <a:extLst>
                    <a:ext uri="{9D8B030D-6E8A-4147-A177-3AD203B41FA5}">
                      <a16:colId xmlns:a16="http://schemas.microsoft.com/office/drawing/2014/main" val="20005"/>
                    </a:ext>
                  </a:extLst>
                </a:gridCol>
                <a:gridCol w="510528">
                  <a:extLst>
                    <a:ext uri="{9D8B030D-6E8A-4147-A177-3AD203B41FA5}">
                      <a16:colId xmlns:a16="http://schemas.microsoft.com/office/drawing/2014/main" val="20006"/>
                    </a:ext>
                  </a:extLst>
                </a:gridCol>
                <a:gridCol w="486922">
                  <a:extLst>
                    <a:ext uri="{9D8B030D-6E8A-4147-A177-3AD203B41FA5}">
                      <a16:colId xmlns:a16="http://schemas.microsoft.com/office/drawing/2014/main" val="20007"/>
                    </a:ext>
                  </a:extLst>
                </a:gridCol>
              </a:tblGrid>
              <a:tr h="220649">
                <a:tc>
                  <a:txBody>
                    <a:bodyPr/>
                    <a:lstStyle/>
                    <a:p>
                      <a:pPr marL="0" marR="0">
                        <a:lnSpc>
                          <a:spcPct val="150000"/>
                        </a:lnSpc>
                        <a:spcBef>
                          <a:spcPts val="0"/>
                        </a:spcBef>
                        <a:spcAft>
                          <a:spcPts val="0"/>
                        </a:spcAft>
                      </a:pPr>
                      <a:endParaRPr lang="en-US" sz="1100" dirty="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rowSpan="2" gridSpan="6">
                  <a:txBody>
                    <a:bodyPr/>
                    <a:lstStyle/>
                    <a:p>
                      <a:pPr marL="0" marR="0">
                        <a:lnSpc>
                          <a:spcPct val="150000"/>
                        </a:lnSpc>
                        <a:spcBef>
                          <a:spcPts val="0"/>
                        </a:spcBef>
                        <a:spcAft>
                          <a:spcPts val="0"/>
                        </a:spcAft>
                      </a:pPr>
                      <a:r>
                        <a:rPr lang="en-US" sz="1100" b="1">
                          <a:solidFill>
                            <a:srgbClr val="000000"/>
                          </a:solidFill>
                          <a:latin typeface="Calibri"/>
                          <a:ea typeface="Calibri"/>
                          <a:cs typeface="Arial"/>
                        </a:rPr>
                        <a:t>CLEANER VARIANTS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220649">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1"/>
                  </a:ext>
                </a:extLst>
              </a:tr>
              <a:tr h="220649">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SELECTION CRITERIA</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5</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6</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REF</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2"/>
                  </a:ext>
                </a:extLst>
              </a:tr>
              <a:tr h="220649">
                <a:tc>
                  <a:txBody>
                    <a:bodyPr/>
                    <a:lstStyle/>
                    <a:p>
                      <a:pPr marL="0" marR="0">
                        <a:lnSpc>
                          <a:spcPct val="150000"/>
                        </a:lnSpc>
                        <a:spcBef>
                          <a:spcPts val="0"/>
                        </a:spcBef>
                        <a:spcAft>
                          <a:spcPts val="0"/>
                        </a:spcAft>
                      </a:pPr>
                      <a:r>
                        <a:rPr lang="en-US" sz="1100">
                          <a:latin typeface="Times New Roman"/>
                          <a:ea typeface="Calibri"/>
                          <a:cs typeface="Arial"/>
                        </a:rPr>
                        <a:t>Has easy maintenance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dirty="0">
                          <a:latin typeface="Calibri"/>
                          <a:ea typeface="Calibri"/>
                          <a:cs typeface="Arial"/>
                        </a:rPr>
                        <a:t>0</a:t>
                      </a:r>
                      <a:endParaRPr lang="en-US" sz="1100" dirty="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3"/>
                  </a:ext>
                </a:extLst>
              </a:tr>
              <a:tr h="220649">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Is Reasonably sized</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4"/>
                  </a:ext>
                </a:extLst>
              </a:tr>
              <a:tr h="220649">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Is cost-efficient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5"/>
                  </a:ext>
                </a:extLst>
              </a:tr>
              <a:tr h="220649">
                <a:tc>
                  <a:txBody>
                    <a:bodyPr/>
                    <a:lstStyle/>
                    <a:p>
                      <a:pPr marL="0" marR="0">
                        <a:lnSpc>
                          <a:spcPct val="150000"/>
                        </a:lnSpc>
                        <a:spcBef>
                          <a:spcPts val="0"/>
                        </a:spcBef>
                        <a:spcAft>
                          <a:spcPts val="0"/>
                        </a:spcAft>
                      </a:pPr>
                      <a:r>
                        <a:rPr lang="en-US" sz="1100">
                          <a:latin typeface="Times New Roman"/>
                          <a:ea typeface="Calibri"/>
                          <a:cs typeface="Arial"/>
                        </a:rPr>
                        <a:t>Has automatic operation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6"/>
                  </a:ext>
                </a:extLst>
              </a:tr>
              <a:tr h="441297">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Efficient power consumption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7"/>
                  </a:ext>
                </a:extLst>
              </a:tr>
              <a:tr h="220649">
                <a:tc>
                  <a:txBody>
                    <a:bodyPr/>
                    <a:lstStyle/>
                    <a:p>
                      <a:pPr marL="0" marR="0">
                        <a:lnSpc>
                          <a:spcPct val="150000"/>
                        </a:lnSpc>
                        <a:spcBef>
                          <a:spcPts val="0"/>
                        </a:spcBef>
                        <a:spcAft>
                          <a:spcPts val="0"/>
                        </a:spcAft>
                      </a:pPr>
                      <a:r>
                        <a:rPr lang="en-US" sz="1100">
                          <a:latin typeface="Times New Roman"/>
                          <a:ea typeface="Calibri"/>
                          <a:cs typeface="Arial"/>
                        </a:rPr>
                        <a:t>Durable service life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8"/>
                  </a:ext>
                </a:extLst>
              </a:tr>
              <a:tr h="220649">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Is Easy to use</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9"/>
                  </a:ext>
                </a:extLst>
              </a:tr>
              <a:tr h="220649">
                <a:tc>
                  <a:txBody>
                    <a:bodyPr/>
                    <a:lstStyle/>
                    <a:p>
                      <a:pPr marL="0" marR="0">
                        <a:lnSpc>
                          <a:spcPct val="150000"/>
                        </a:lnSpc>
                        <a:spcBef>
                          <a:spcPts val="0"/>
                        </a:spcBef>
                        <a:spcAft>
                          <a:spcPts val="0"/>
                        </a:spcAft>
                      </a:pPr>
                      <a:r>
                        <a:rPr lang="en-US" sz="1100">
                          <a:latin typeface="Times New Roman"/>
                          <a:ea typeface="Calibri"/>
                          <a:cs typeface="Arial"/>
                        </a:rPr>
                        <a:t>Molding time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0"/>
                  </a:ext>
                </a:extLst>
              </a:tr>
              <a:tr h="220649">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Is it Safe to use</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1"/>
                  </a:ext>
                </a:extLst>
              </a:tr>
              <a:tr h="220649">
                <a:tc>
                  <a:txBody>
                    <a:bodyPr/>
                    <a:lstStyle/>
                    <a:p>
                      <a:pPr marL="0" marR="0">
                        <a:lnSpc>
                          <a:spcPct val="150000"/>
                        </a:lnSpc>
                        <a:spcBef>
                          <a:spcPts val="0"/>
                        </a:spcBef>
                        <a:spcAft>
                          <a:spcPts val="0"/>
                        </a:spcAft>
                      </a:pPr>
                      <a:r>
                        <a:rPr lang="en-US" sz="1100">
                          <a:solidFill>
                            <a:srgbClr val="000000"/>
                          </a:solidFill>
                          <a:latin typeface="Times New Roman"/>
                          <a:ea typeface="Calibri"/>
                          <a:cs typeface="Arial"/>
                        </a:rPr>
                        <a:t>Is Multi-task function</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2"/>
                  </a:ext>
                </a:extLst>
              </a:tr>
              <a:tr h="220649">
                <a:tc>
                  <a:txBody>
                    <a:bodyPr/>
                    <a:lstStyle/>
                    <a:p>
                      <a:pPr marL="0" marR="0">
                        <a:lnSpc>
                          <a:spcPct val="150000"/>
                        </a:lnSpc>
                        <a:spcBef>
                          <a:spcPts val="0"/>
                        </a:spcBef>
                        <a:spcAft>
                          <a:spcPts val="0"/>
                        </a:spcAft>
                      </a:pPr>
                      <a:r>
                        <a:rPr lang="en-US" sz="1100">
                          <a:latin typeface="Times New Roman"/>
                          <a:ea typeface="Calibri"/>
                          <a:cs typeface="Arial"/>
                        </a:rPr>
                        <a:t>High production capacity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3"/>
                  </a:ext>
                </a:extLst>
              </a:tr>
              <a:tr h="441297">
                <a:tc>
                  <a:txBody>
                    <a:bodyPr/>
                    <a:lstStyle/>
                    <a:p>
                      <a:pPr marL="0" marR="0">
                        <a:lnSpc>
                          <a:spcPct val="150000"/>
                        </a:lnSpc>
                        <a:spcBef>
                          <a:spcPts val="0"/>
                        </a:spcBef>
                        <a:spcAft>
                          <a:spcPts val="0"/>
                        </a:spcAft>
                      </a:pPr>
                      <a:r>
                        <a:rPr lang="en-US" sz="1100">
                          <a:latin typeface="Times New Roman"/>
                          <a:ea typeface="Calibri"/>
                          <a:cs typeface="Arial"/>
                        </a:rPr>
                        <a:t>PLC controls and data collection </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000000"/>
                          </a:solidFill>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4"/>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PLUSES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5"/>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SAMES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8</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7</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6</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8</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8</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7</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6"/>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MINUSES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0</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7"/>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NET</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8"/>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RANK</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5</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6</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3</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4</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1</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rgbClr val="FF0000"/>
                          </a:solidFill>
                          <a:latin typeface="Calibri"/>
                          <a:ea typeface="Calibri"/>
                          <a:cs typeface="Arial"/>
                        </a:rPr>
                        <a:t>2</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9"/>
                  </a:ext>
                </a:extLst>
              </a:tr>
              <a:tr h="220649">
                <a:tc>
                  <a:txBody>
                    <a:bodyPr/>
                    <a:lstStyle/>
                    <a:p>
                      <a:pPr marL="0" marR="0">
                        <a:lnSpc>
                          <a:spcPct val="150000"/>
                        </a:lnSpc>
                        <a:spcBef>
                          <a:spcPts val="0"/>
                        </a:spcBef>
                        <a:spcAft>
                          <a:spcPts val="0"/>
                        </a:spcAft>
                      </a:pPr>
                      <a:r>
                        <a:rPr lang="en-US" sz="1100">
                          <a:solidFill>
                            <a:srgbClr val="000000"/>
                          </a:solidFill>
                          <a:latin typeface="Calibri"/>
                          <a:ea typeface="Calibri"/>
                          <a:cs typeface="Arial"/>
                        </a:rPr>
                        <a:t>CONTINUE?</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NO</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NO</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YES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NO</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YES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b="1">
                          <a:solidFill>
                            <a:srgbClr val="000000"/>
                          </a:solidFill>
                          <a:latin typeface="Calibri"/>
                          <a:ea typeface="Calibri"/>
                          <a:cs typeface="Arial"/>
                        </a:rPr>
                        <a:t>YES</a:t>
                      </a:r>
                      <a:endParaRPr lang="en-US" sz="1100">
                        <a:latin typeface="Times New Roman"/>
                        <a:ea typeface="Times New Roman"/>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endParaRPr lang="en-US" sz="1100" dirty="0">
                        <a:latin typeface="Calibri"/>
                        <a:ea typeface="Calibri"/>
                        <a:cs typeface="Arial"/>
                      </a:endParaRPr>
                    </a:p>
                  </a:txBody>
                  <a:tcPr marL="61576" marR="61576"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381000"/>
            <a:ext cx="4398264" cy="1188720"/>
          </a:xfrm>
        </p:spPr>
        <p:txBody>
          <a:bodyPr/>
          <a:lstStyle/>
          <a:p>
            <a:r>
              <a:rPr lang="en-GB" dirty="0"/>
              <a:t> machine VARIANTS</a:t>
            </a:r>
            <a:endParaRPr lang="en-US" dirty="0"/>
          </a:p>
        </p:txBody>
      </p:sp>
      <p:sp>
        <p:nvSpPr>
          <p:cNvPr id="3" name="عنصر نائب للمحتوى 2"/>
          <p:cNvSpPr>
            <a:spLocks noGrp="1"/>
          </p:cNvSpPr>
          <p:nvPr>
            <p:ph idx="1"/>
          </p:nvPr>
        </p:nvSpPr>
        <p:spPr>
          <a:xfrm>
            <a:off x="381000" y="1752600"/>
            <a:ext cx="5867400" cy="3101983"/>
          </a:xfrm>
        </p:spPr>
        <p:txBody>
          <a:bodyPr/>
          <a:lstStyle/>
          <a:p>
            <a:r>
              <a:rPr lang="en-US" dirty="0"/>
              <a:t>Scoring</a:t>
            </a:r>
          </a:p>
          <a:p>
            <a:pPr>
              <a:buNone/>
            </a:pPr>
            <a:r>
              <a:rPr lang="en-US" dirty="0"/>
              <a:t>    is an improved and more detailed version of concept screening. Our group discussed which of the criteria were most important and assigned a value for each. Each design was given a rating for each criteria, which gave a score based on the weighted  value of the criteria .</a:t>
            </a:r>
          </a:p>
        </p:txBody>
      </p:sp>
      <p:pic>
        <p:nvPicPr>
          <p:cNvPr id="1025" name="Picture 1"/>
          <p:cNvPicPr>
            <a:picLocks noChangeAspect="1" noChangeArrowheads="1"/>
          </p:cNvPicPr>
          <p:nvPr/>
        </p:nvPicPr>
        <p:blipFill>
          <a:blip r:embed="rId2" cstate="print"/>
          <a:srcRect/>
          <a:stretch>
            <a:fillRect/>
          </a:stretch>
        </p:blipFill>
        <p:spPr bwMode="auto">
          <a:xfrm>
            <a:off x="6553200" y="0"/>
            <a:ext cx="4695825" cy="27051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6553200" y="2819400"/>
            <a:ext cx="4724400" cy="40386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0331DD-1DE9-94A2-CCAE-FBBB1A2D613C}"/>
              </a:ext>
            </a:extLst>
          </p:cNvPr>
          <p:cNvPicPr>
            <a:picLocks noChangeAspect="1"/>
          </p:cNvPicPr>
          <p:nvPr/>
        </p:nvPicPr>
        <p:blipFill>
          <a:blip r:embed="rId2" cstate="print"/>
          <a:stretch>
            <a:fillRect/>
          </a:stretch>
        </p:blipFill>
        <p:spPr>
          <a:xfrm>
            <a:off x="6827526" y="0"/>
            <a:ext cx="5394960" cy="6896974"/>
          </a:xfrm>
          <a:prstGeom prst="rect">
            <a:avLst/>
          </a:prstGeom>
          <a:noFill/>
          <a:ln>
            <a:noFill/>
          </a:ln>
        </p:spPr>
      </p:pic>
      <p:sp>
        <p:nvSpPr>
          <p:cNvPr id="3" name="Title 1">
            <a:extLst>
              <a:ext uri="{FF2B5EF4-FFF2-40B4-BE49-F238E27FC236}">
                <a16:creationId xmlns:a16="http://schemas.microsoft.com/office/drawing/2014/main" id="{D21EFE37-6D82-9D5F-6EC9-F8283BAE2BF0}"/>
              </a:ext>
            </a:extLst>
          </p:cNvPr>
          <p:cNvSpPr>
            <a:spLocks noGrp="1"/>
          </p:cNvSpPr>
          <p:nvPr>
            <p:ph type="title"/>
          </p:nvPr>
        </p:nvSpPr>
        <p:spPr>
          <a:xfrm>
            <a:off x="304800" y="228600"/>
            <a:ext cx="6248400" cy="1188720"/>
          </a:xfrm>
        </p:spPr>
        <p:txBody>
          <a:bodyPr>
            <a:normAutofit/>
          </a:bodyPr>
          <a:lstStyle/>
          <a:p>
            <a:r>
              <a:rPr lang="en-GB" sz="2400" dirty="0"/>
              <a:t>The machine ( </a:t>
            </a:r>
            <a:r>
              <a:rPr lang="en-US" sz="2400" dirty="0"/>
              <a:t>ZENITH 1500-2 )</a:t>
            </a:r>
            <a:r>
              <a:rPr lang="en-GB" sz="2400" dirty="0"/>
              <a:t> </a:t>
            </a:r>
            <a:endParaRPr lang="en-US" sz="2400" dirty="0"/>
          </a:p>
        </p:txBody>
      </p:sp>
      <p:sp>
        <p:nvSpPr>
          <p:cNvPr id="4" name="مربع نص 3"/>
          <p:cNvSpPr txBox="1"/>
          <p:nvPr/>
        </p:nvSpPr>
        <p:spPr>
          <a:xfrm>
            <a:off x="457200" y="1981200"/>
            <a:ext cx="5943600" cy="4247317"/>
          </a:xfrm>
          <a:prstGeom prst="rect">
            <a:avLst/>
          </a:prstGeom>
          <a:noFill/>
        </p:spPr>
        <p:txBody>
          <a:bodyPr wrap="square" rtlCol="0">
            <a:spAutoFit/>
          </a:bodyPr>
          <a:lstStyle/>
          <a:p>
            <a:r>
              <a:rPr lang="en-US" dirty="0"/>
              <a:t>The inventive control framework utilized by the programmed block-creating machine can significantly work on working proficiency and diminish the workforce. The automatic block machine has been a popular product ever since it was released onto the market. The best option for clients is to invest in a self-sufficient brick manufacturing plant when funds permit, enabling you to complete projects quickly.</a:t>
            </a:r>
          </a:p>
          <a:p>
            <a:r>
              <a:rPr lang="en-US" dirty="0"/>
              <a:t> </a:t>
            </a:r>
          </a:p>
          <a:p>
            <a:r>
              <a:rPr lang="en-US" dirty="0"/>
              <a:t>A lightweight precast machine with the capacity to handle both just-in-time reinforced panel production and high-volume production is the PLC System Fully Automatic Block Making Machine. Products of higher quality are rolled out because there are fewer handlings than in traditional tilt cake processing.</a:t>
            </a:r>
          </a:p>
          <a:p>
            <a:endParaRPr lang="en-US" dirty="0"/>
          </a:p>
        </p:txBody>
      </p:sp>
    </p:spTree>
    <p:extLst>
      <p:ext uri="{BB962C8B-B14F-4D97-AF65-F5344CB8AC3E}">
        <p14:creationId xmlns:p14="http://schemas.microsoft.com/office/powerpoint/2010/main" val="2395655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AE2E5-A5FC-4A52-DF9E-CACD240B170A}"/>
              </a:ext>
            </a:extLst>
          </p:cNvPr>
          <p:cNvSpPr>
            <a:spLocks noGrp="1"/>
          </p:cNvSpPr>
          <p:nvPr>
            <p:ph type="title"/>
          </p:nvPr>
        </p:nvSpPr>
        <p:spPr>
          <a:xfrm>
            <a:off x="2209800" y="533400"/>
            <a:ext cx="7729728" cy="1188720"/>
          </a:xfrm>
        </p:spPr>
        <p:txBody>
          <a:bodyPr/>
          <a:lstStyle/>
          <a:p>
            <a:r>
              <a:rPr lang="en-GB" dirty="0"/>
              <a:t>Machine layout</a:t>
            </a:r>
            <a:endParaRPr lang="en-US" dirty="0"/>
          </a:p>
        </p:txBody>
      </p:sp>
      <p:pic>
        <p:nvPicPr>
          <p:cNvPr id="6" name="Picture 5">
            <a:extLst>
              <a:ext uri="{FF2B5EF4-FFF2-40B4-BE49-F238E27FC236}">
                <a16:creationId xmlns:a16="http://schemas.microsoft.com/office/drawing/2014/main" id="{249ED245-A1EE-D716-ABD8-6F9E7D912044}"/>
              </a:ext>
            </a:extLst>
          </p:cNvPr>
          <p:cNvPicPr>
            <a:picLocks noChangeAspect="1"/>
          </p:cNvPicPr>
          <p:nvPr/>
        </p:nvPicPr>
        <p:blipFill>
          <a:blip r:embed="rId2" cstate="print"/>
          <a:stretch>
            <a:fillRect/>
          </a:stretch>
        </p:blipFill>
        <p:spPr>
          <a:xfrm>
            <a:off x="1447800" y="2057400"/>
            <a:ext cx="9241796" cy="4114800"/>
          </a:xfrm>
          <a:prstGeom prst="rect">
            <a:avLst/>
          </a:prstGeom>
        </p:spPr>
      </p:pic>
    </p:spTree>
    <p:extLst>
      <p:ext uri="{BB962C8B-B14F-4D97-AF65-F5344CB8AC3E}">
        <p14:creationId xmlns:p14="http://schemas.microsoft.com/office/powerpoint/2010/main" val="1306610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E789E-EBC9-BCBB-B23C-1F6017CB9898}"/>
              </a:ext>
            </a:extLst>
          </p:cNvPr>
          <p:cNvSpPr>
            <a:spLocks noGrp="1"/>
          </p:cNvSpPr>
          <p:nvPr>
            <p:ph type="title"/>
          </p:nvPr>
        </p:nvSpPr>
        <p:spPr>
          <a:xfrm>
            <a:off x="304800" y="457200"/>
            <a:ext cx="6019800" cy="1188720"/>
          </a:xfrm>
        </p:spPr>
        <p:txBody>
          <a:bodyPr/>
          <a:lstStyle/>
          <a:p>
            <a:r>
              <a:rPr lang="en-GB" dirty="0"/>
              <a:t>Production process (mixing)</a:t>
            </a:r>
            <a:endParaRPr lang="en-US" dirty="0"/>
          </a:p>
        </p:txBody>
      </p:sp>
      <p:pic>
        <p:nvPicPr>
          <p:cNvPr id="6" name="Picture 5">
            <a:extLst>
              <a:ext uri="{FF2B5EF4-FFF2-40B4-BE49-F238E27FC236}">
                <a16:creationId xmlns:a16="http://schemas.microsoft.com/office/drawing/2014/main" id="{914E9BA7-5E8F-4581-3FC1-85AB2FB462B0}"/>
              </a:ext>
            </a:extLst>
          </p:cNvPr>
          <p:cNvPicPr>
            <a:picLocks noChangeAspect="1"/>
          </p:cNvPicPr>
          <p:nvPr/>
        </p:nvPicPr>
        <p:blipFill>
          <a:blip r:embed="rId2" cstate="print"/>
          <a:srcRect/>
          <a:stretch>
            <a:fillRect/>
          </a:stretch>
        </p:blipFill>
        <p:spPr bwMode="auto">
          <a:xfrm>
            <a:off x="6705600" y="0"/>
            <a:ext cx="5486400" cy="7239000"/>
          </a:xfrm>
          <a:prstGeom prst="rect">
            <a:avLst/>
          </a:prstGeom>
          <a:noFill/>
          <a:ln w="9525">
            <a:noFill/>
            <a:miter lim="800000"/>
            <a:headEnd/>
            <a:tailEnd/>
          </a:ln>
        </p:spPr>
      </p:pic>
      <p:sp>
        <p:nvSpPr>
          <p:cNvPr id="4" name="مربع نص 3"/>
          <p:cNvSpPr txBox="1"/>
          <p:nvPr/>
        </p:nvSpPr>
        <p:spPr>
          <a:xfrm>
            <a:off x="304800" y="1981200"/>
            <a:ext cx="6019800" cy="2862322"/>
          </a:xfrm>
          <a:prstGeom prst="rect">
            <a:avLst/>
          </a:prstGeom>
          <a:noFill/>
        </p:spPr>
        <p:txBody>
          <a:bodyPr wrap="square" rtlCol="0">
            <a:spAutoFit/>
          </a:bodyPr>
          <a:lstStyle/>
          <a:p>
            <a:r>
              <a:rPr lang="en-US" dirty="0"/>
              <a:t>A conveyor belt moves the sand and gravel from piles outside the plant into storage bins inside the plant as needed. The Portland concrete is put away externally in enormous vertical storehouses to safeguard it from dampness.</a:t>
            </a:r>
          </a:p>
          <a:p>
            <a:r>
              <a:rPr lang="en-US" dirty="0"/>
              <a:t> </a:t>
            </a:r>
          </a:p>
          <a:p>
            <a:r>
              <a:rPr lang="en-US" dirty="0"/>
              <a:t>The required quantities of sand, gravel, and cement are transferred to a weigh batcher, which measures the appropriate amounts of each material by gravity or mechanical means as soon as a production run begins.</a:t>
            </a:r>
          </a:p>
          <a:p>
            <a:endParaRPr lang="en-US" dirty="0"/>
          </a:p>
        </p:txBody>
      </p:sp>
    </p:spTree>
    <p:extLst>
      <p:ext uri="{BB962C8B-B14F-4D97-AF65-F5344CB8AC3E}">
        <p14:creationId xmlns:p14="http://schemas.microsoft.com/office/powerpoint/2010/main" val="1409281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DC043-B174-FB98-9A67-4A1001DF0D55}"/>
              </a:ext>
            </a:extLst>
          </p:cNvPr>
          <p:cNvSpPr>
            <a:spLocks noGrp="1"/>
          </p:cNvSpPr>
          <p:nvPr>
            <p:ph type="title"/>
          </p:nvPr>
        </p:nvSpPr>
        <p:spPr>
          <a:xfrm>
            <a:off x="533400" y="381000"/>
            <a:ext cx="5769864" cy="1188720"/>
          </a:xfrm>
        </p:spPr>
        <p:txBody>
          <a:bodyPr/>
          <a:lstStyle/>
          <a:p>
            <a:r>
              <a:rPr lang="en-GB" dirty="0"/>
              <a:t>Production process (moulding)</a:t>
            </a:r>
            <a:endParaRPr lang="en-US" dirty="0"/>
          </a:p>
        </p:txBody>
      </p:sp>
      <p:pic>
        <p:nvPicPr>
          <p:cNvPr id="5" name="Picture 4">
            <a:extLst>
              <a:ext uri="{FF2B5EF4-FFF2-40B4-BE49-F238E27FC236}">
                <a16:creationId xmlns:a16="http://schemas.microsoft.com/office/drawing/2014/main" id="{805BE9EC-CAB5-BBF3-0B7E-6DF07D0F1A74}"/>
              </a:ext>
            </a:extLst>
          </p:cNvPr>
          <p:cNvPicPr>
            <a:picLocks noChangeAspect="1"/>
          </p:cNvPicPr>
          <p:nvPr/>
        </p:nvPicPr>
        <p:blipFill>
          <a:blip r:embed="rId2" cstate="print"/>
          <a:srcRect/>
          <a:stretch>
            <a:fillRect/>
          </a:stretch>
        </p:blipFill>
        <p:spPr bwMode="auto">
          <a:xfrm>
            <a:off x="6766560" y="0"/>
            <a:ext cx="5425440" cy="7010400"/>
          </a:xfrm>
          <a:prstGeom prst="rect">
            <a:avLst/>
          </a:prstGeom>
          <a:noFill/>
          <a:ln w="9525">
            <a:noFill/>
            <a:miter lim="800000"/>
            <a:headEnd/>
            <a:tailEnd/>
          </a:ln>
        </p:spPr>
      </p:pic>
      <p:sp>
        <p:nvSpPr>
          <p:cNvPr id="4" name="مربع نص 3"/>
          <p:cNvSpPr txBox="1"/>
          <p:nvPr/>
        </p:nvSpPr>
        <p:spPr>
          <a:xfrm>
            <a:off x="304800" y="1981200"/>
            <a:ext cx="5638800" cy="369332"/>
          </a:xfrm>
          <a:prstGeom prst="rect">
            <a:avLst/>
          </a:prstGeom>
          <a:noFill/>
        </p:spPr>
        <p:txBody>
          <a:bodyPr wrap="square" rtlCol="0">
            <a:spAutoFit/>
          </a:bodyPr>
          <a:lstStyle/>
          <a:p>
            <a:endParaRPr lang="en-US" dirty="0"/>
          </a:p>
        </p:txBody>
      </p:sp>
      <p:sp>
        <p:nvSpPr>
          <p:cNvPr id="6" name="مربع نص 5"/>
          <p:cNvSpPr txBox="1"/>
          <p:nvPr/>
        </p:nvSpPr>
        <p:spPr>
          <a:xfrm>
            <a:off x="609600" y="1981200"/>
            <a:ext cx="5562600" cy="3693319"/>
          </a:xfrm>
          <a:prstGeom prst="rect">
            <a:avLst/>
          </a:prstGeom>
          <a:noFill/>
        </p:spPr>
        <p:txBody>
          <a:bodyPr wrap="square" rtlCol="0">
            <a:spAutoFit/>
          </a:bodyPr>
          <a:lstStyle/>
          <a:p>
            <a:r>
              <a:rPr lang="en-US" dirty="0"/>
              <a:t>When the heap of cement is thoroughly blended, it is unloaded into a slanted container transport and shipped to a raised container. For the subsequent load, the mixing cycle begins once more.</a:t>
            </a:r>
          </a:p>
          <a:p>
            <a:r>
              <a:rPr lang="en-US" dirty="0"/>
              <a:t> </a:t>
            </a:r>
          </a:p>
          <a:p>
            <a:r>
              <a:rPr lang="en-US" dirty="0"/>
              <a:t>The concrete is transported from the hopper to another hopper at a measured flow rate on top of the block machine. The concrete is pushed downward into molds by the block machine. An outer mold box contains several mold liners for the molds. The liners determine the inner and outer shapes of the block's cavities. Upwards of 15 blocks might be formed at one time.</a:t>
            </a:r>
          </a:p>
          <a:p>
            <a:endParaRPr lang="en-US" dirty="0"/>
          </a:p>
        </p:txBody>
      </p:sp>
    </p:spTree>
    <p:extLst>
      <p:ext uri="{BB962C8B-B14F-4D97-AF65-F5344CB8AC3E}">
        <p14:creationId xmlns:p14="http://schemas.microsoft.com/office/powerpoint/2010/main" val="4278620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359F6-F161-6953-6233-FA3A452694A9}"/>
              </a:ext>
            </a:extLst>
          </p:cNvPr>
          <p:cNvSpPr>
            <a:spLocks noGrp="1"/>
          </p:cNvSpPr>
          <p:nvPr>
            <p:ph type="title"/>
          </p:nvPr>
        </p:nvSpPr>
        <p:spPr>
          <a:xfrm>
            <a:off x="304800" y="381000"/>
            <a:ext cx="5693664" cy="1188720"/>
          </a:xfrm>
        </p:spPr>
        <p:txBody>
          <a:bodyPr/>
          <a:lstStyle/>
          <a:p>
            <a:r>
              <a:rPr lang="en-GB" dirty="0"/>
              <a:t>Production process (curing)</a:t>
            </a:r>
            <a:endParaRPr lang="en-US" dirty="0"/>
          </a:p>
        </p:txBody>
      </p:sp>
      <p:pic>
        <p:nvPicPr>
          <p:cNvPr id="6" name="Picture 5">
            <a:extLst>
              <a:ext uri="{FF2B5EF4-FFF2-40B4-BE49-F238E27FC236}">
                <a16:creationId xmlns:a16="http://schemas.microsoft.com/office/drawing/2014/main" id="{0C614869-A30A-75D2-2210-5CC2941FD3DA}"/>
              </a:ext>
            </a:extLst>
          </p:cNvPr>
          <p:cNvPicPr>
            <a:picLocks noChangeAspect="1"/>
          </p:cNvPicPr>
          <p:nvPr/>
        </p:nvPicPr>
        <p:blipFill>
          <a:blip r:embed="rId2" cstate="print"/>
          <a:srcRect/>
          <a:stretch>
            <a:fillRect/>
          </a:stretch>
        </p:blipFill>
        <p:spPr bwMode="auto">
          <a:xfrm>
            <a:off x="6511325" y="0"/>
            <a:ext cx="5680676" cy="7620000"/>
          </a:xfrm>
          <a:prstGeom prst="rect">
            <a:avLst/>
          </a:prstGeom>
          <a:noFill/>
          <a:ln w="9525">
            <a:noFill/>
            <a:miter lim="800000"/>
            <a:headEnd/>
            <a:tailEnd/>
          </a:ln>
        </p:spPr>
      </p:pic>
      <p:sp>
        <p:nvSpPr>
          <p:cNvPr id="4" name="مربع نص 3"/>
          <p:cNvSpPr txBox="1"/>
          <p:nvPr/>
        </p:nvSpPr>
        <p:spPr>
          <a:xfrm>
            <a:off x="304800" y="2057400"/>
            <a:ext cx="5715000" cy="1477328"/>
          </a:xfrm>
          <a:prstGeom prst="rect">
            <a:avLst/>
          </a:prstGeom>
          <a:noFill/>
        </p:spPr>
        <p:txBody>
          <a:bodyPr wrap="square" rtlCol="0">
            <a:spAutoFit/>
          </a:bodyPr>
          <a:lstStyle/>
          <a:p>
            <a:r>
              <a:rPr lang="en-US" dirty="0"/>
              <a:t>An automated stacker or loader moves the block pallets to a curing rack where they are stored. There are several hundred blocks in each rack. When a rack is complete, it is moved into a curing kiln by rolling onto rails.</a:t>
            </a:r>
          </a:p>
          <a:p>
            <a:endParaRPr lang="en-US" dirty="0"/>
          </a:p>
        </p:txBody>
      </p:sp>
    </p:spTree>
    <p:extLst>
      <p:ext uri="{BB962C8B-B14F-4D97-AF65-F5344CB8AC3E}">
        <p14:creationId xmlns:p14="http://schemas.microsoft.com/office/powerpoint/2010/main" val="284631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88C6C-F8FD-CBD7-074E-B68EE3120076}"/>
              </a:ext>
            </a:extLst>
          </p:cNvPr>
          <p:cNvSpPr>
            <a:spLocks noGrp="1"/>
          </p:cNvSpPr>
          <p:nvPr>
            <p:ph type="title"/>
          </p:nvPr>
        </p:nvSpPr>
        <p:spPr>
          <a:xfrm>
            <a:off x="381000" y="457200"/>
            <a:ext cx="5181600" cy="1188720"/>
          </a:xfrm>
        </p:spPr>
        <p:txBody>
          <a:bodyPr/>
          <a:lstStyle/>
          <a:p>
            <a:r>
              <a:rPr lang="en-GB" dirty="0"/>
              <a:t>Production process (cubing)</a:t>
            </a:r>
            <a:endParaRPr lang="en-US" dirty="0"/>
          </a:p>
        </p:txBody>
      </p:sp>
      <p:pic>
        <p:nvPicPr>
          <p:cNvPr id="6" name="Picture 5">
            <a:extLst>
              <a:ext uri="{FF2B5EF4-FFF2-40B4-BE49-F238E27FC236}">
                <a16:creationId xmlns:a16="http://schemas.microsoft.com/office/drawing/2014/main" id="{1903FF2A-BC4C-7DB4-A381-78953475BAD1}"/>
              </a:ext>
            </a:extLst>
          </p:cNvPr>
          <p:cNvPicPr>
            <a:picLocks noChangeAspect="1"/>
          </p:cNvPicPr>
          <p:nvPr/>
        </p:nvPicPr>
        <p:blipFill>
          <a:blip r:embed="rId2" cstate="print"/>
          <a:srcRect/>
          <a:stretch>
            <a:fillRect/>
          </a:stretch>
        </p:blipFill>
        <p:spPr bwMode="auto">
          <a:xfrm>
            <a:off x="6096001" y="0"/>
            <a:ext cx="6096000" cy="7543800"/>
          </a:xfrm>
          <a:prstGeom prst="rect">
            <a:avLst/>
          </a:prstGeom>
          <a:noFill/>
          <a:ln w="9525">
            <a:noFill/>
            <a:miter lim="800000"/>
            <a:headEnd/>
            <a:tailEnd/>
          </a:ln>
        </p:spPr>
      </p:pic>
      <p:sp>
        <p:nvSpPr>
          <p:cNvPr id="4" name="مربع نص 3"/>
          <p:cNvSpPr txBox="1"/>
          <p:nvPr/>
        </p:nvSpPr>
        <p:spPr>
          <a:xfrm>
            <a:off x="457200" y="1981200"/>
            <a:ext cx="5029200" cy="1754326"/>
          </a:xfrm>
          <a:prstGeom prst="rect">
            <a:avLst/>
          </a:prstGeom>
          <a:noFill/>
        </p:spPr>
        <p:txBody>
          <a:bodyPr wrap="square" rtlCol="0">
            <a:spAutoFit/>
          </a:bodyPr>
          <a:lstStyle/>
          <a:p>
            <a:r>
              <a:rPr lang="en-US" dirty="0"/>
              <a:t>The pallets of cured blocks are </a:t>
            </a:r>
            <a:r>
              <a:rPr lang="en-US" dirty="0" err="1"/>
              <a:t>unstacked</a:t>
            </a:r>
            <a:r>
              <a:rPr lang="en-US" dirty="0"/>
              <a:t> and placed on a chain conveyor after the racks of blocks are rolled out of the kiln. After the blocks are removed from the steel pallets, the empty pallets are brought back into the block machine to produce a new set of molded blocks.</a:t>
            </a:r>
          </a:p>
        </p:txBody>
      </p:sp>
    </p:spTree>
    <p:extLst>
      <p:ext uri="{BB962C8B-B14F-4D97-AF65-F5344CB8AC3E}">
        <p14:creationId xmlns:p14="http://schemas.microsoft.com/office/powerpoint/2010/main" val="2344858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4"/>
          <p:cNvGraphicFramePr/>
          <p:nvPr>
            <p:extLst>
              <p:ext uri="{D42A27DB-BD31-4B8C-83A1-F6EECF244321}">
                <p14:modId xmlns:p14="http://schemas.microsoft.com/office/powerpoint/2010/main" val="1920979925"/>
              </p:ext>
            </p:extLst>
          </p:nvPr>
        </p:nvGraphicFramePr>
        <p:xfrm>
          <a:off x="2819400" y="1143000"/>
          <a:ext cx="77978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03435D21-54B5-BAC5-61E9-FC12484C8A49}"/>
              </a:ext>
            </a:extLst>
          </p:cNvPr>
          <p:cNvSpPr>
            <a:spLocks noGrp="1"/>
          </p:cNvSpPr>
          <p:nvPr>
            <p:ph type="title"/>
          </p:nvPr>
        </p:nvSpPr>
        <p:spPr>
          <a:xfrm>
            <a:off x="228600" y="228600"/>
            <a:ext cx="7162800" cy="762000"/>
          </a:xfrm>
        </p:spPr>
        <p:txBody>
          <a:bodyPr/>
          <a:lstStyle/>
          <a:p>
            <a:pPr algn="l"/>
            <a:r>
              <a:rPr lang="en-US" dirty="0"/>
              <a:t>OUTLINE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A4D16-5FE6-E449-78B1-29A6B4CD90AF}"/>
              </a:ext>
            </a:extLst>
          </p:cNvPr>
          <p:cNvSpPr>
            <a:spLocks noGrp="1"/>
          </p:cNvSpPr>
          <p:nvPr>
            <p:ph type="title"/>
          </p:nvPr>
        </p:nvSpPr>
        <p:spPr/>
        <p:txBody>
          <a:bodyPr/>
          <a:lstStyle/>
          <a:p>
            <a:pPr lvl="0"/>
            <a:r>
              <a:rPr lang="en-US" cap="none" dirty="0"/>
              <a:t>Constraints</a:t>
            </a:r>
            <a:br>
              <a:rPr lang="en-US" dirty="0"/>
            </a:br>
            <a:endParaRPr lang="en-US" dirty="0"/>
          </a:p>
        </p:txBody>
      </p:sp>
      <p:sp>
        <p:nvSpPr>
          <p:cNvPr id="3" name="Content Placeholder 2">
            <a:extLst>
              <a:ext uri="{FF2B5EF4-FFF2-40B4-BE49-F238E27FC236}">
                <a16:creationId xmlns:a16="http://schemas.microsoft.com/office/drawing/2014/main" id="{55C9E08F-B8A2-9E69-A127-46BE022B0ABB}"/>
              </a:ext>
            </a:extLst>
          </p:cNvPr>
          <p:cNvSpPr>
            <a:spLocks noGrp="1"/>
          </p:cNvSpPr>
          <p:nvPr>
            <p:ph idx="1"/>
          </p:nvPr>
        </p:nvSpPr>
        <p:spPr/>
        <p:txBody>
          <a:bodyPr/>
          <a:lstStyle/>
          <a:p>
            <a:pPr marL="0" indent="0">
              <a:buNone/>
            </a:pPr>
            <a:r>
              <a:rPr lang="en-US" dirty="0"/>
              <a:t>Local customs and traditions, non-availability of infrastructure facilities like roads and electricity are the major hurdles in the development of the sector.</a:t>
            </a:r>
            <a:endParaRPr lang="en-GB" dirty="0"/>
          </a:p>
          <a:p>
            <a:pPr marL="0" indent="0">
              <a:buNone/>
            </a:pPr>
            <a:endParaRPr lang="en-GB" dirty="0"/>
          </a:p>
          <a:p>
            <a:pPr marL="0" indent="0">
              <a:buNone/>
            </a:pPr>
            <a:r>
              <a:rPr lang="en-US" dirty="0"/>
              <a:t> • Absence of developed domestic market. </a:t>
            </a:r>
            <a:endParaRPr lang="en-GB" dirty="0"/>
          </a:p>
          <a:p>
            <a:pPr marL="0" indent="0">
              <a:buNone/>
            </a:pPr>
            <a:r>
              <a:rPr lang="en-US" dirty="0"/>
              <a:t>• Non-availability of modern machinery in local market at cheaper rates. </a:t>
            </a:r>
            <a:endParaRPr lang="en-GB" dirty="0"/>
          </a:p>
          <a:p>
            <a:pPr marL="0" indent="0">
              <a:buNone/>
            </a:pPr>
            <a:r>
              <a:rPr lang="en-US" dirty="0"/>
              <a:t>• Lack of investment and government support.</a:t>
            </a:r>
          </a:p>
        </p:txBody>
      </p:sp>
    </p:spTree>
    <p:extLst>
      <p:ext uri="{BB962C8B-B14F-4D97-AF65-F5344CB8AC3E}">
        <p14:creationId xmlns:p14="http://schemas.microsoft.com/office/powerpoint/2010/main" val="1658467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9084B-804C-0246-E230-F93F93ED0269}"/>
              </a:ext>
            </a:extLst>
          </p:cNvPr>
          <p:cNvSpPr>
            <a:spLocks noGrp="1"/>
          </p:cNvSpPr>
          <p:nvPr>
            <p:ph type="title"/>
          </p:nvPr>
        </p:nvSpPr>
        <p:spPr>
          <a:xfrm>
            <a:off x="2209800" y="228600"/>
            <a:ext cx="7729728" cy="1188720"/>
          </a:xfrm>
        </p:spPr>
        <p:txBody>
          <a:bodyPr/>
          <a:lstStyle/>
          <a:p>
            <a:r>
              <a:rPr lang="en-GB" dirty="0"/>
              <a:t>Conclusions</a:t>
            </a:r>
            <a:endParaRPr lang="en-US" dirty="0"/>
          </a:p>
        </p:txBody>
      </p:sp>
      <p:sp>
        <p:nvSpPr>
          <p:cNvPr id="3" name="Content Placeholder 2">
            <a:extLst>
              <a:ext uri="{FF2B5EF4-FFF2-40B4-BE49-F238E27FC236}">
                <a16:creationId xmlns:a16="http://schemas.microsoft.com/office/drawing/2014/main" id="{BB5AACEF-C16B-D973-05C8-298DF5F770C9}"/>
              </a:ext>
            </a:extLst>
          </p:cNvPr>
          <p:cNvSpPr>
            <a:spLocks noGrp="1"/>
          </p:cNvSpPr>
          <p:nvPr>
            <p:ph idx="1"/>
          </p:nvPr>
        </p:nvSpPr>
        <p:spPr>
          <a:xfrm>
            <a:off x="2209800" y="1676400"/>
            <a:ext cx="7729728" cy="5181600"/>
          </a:xfrm>
        </p:spPr>
        <p:txBody>
          <a:bodyPr>
            <a:noAutofit/>
          </a:bodyPr>
          <a:lstStyle/>
          <a:p>
            <a:pPr marL="0" indent="0">
              <a:buNone/>
            </a:pPr>
            <a:r>
              <a:rPr lang="en-US" sz="2000" dirty="0"/>
              <a:t>Smart block are competitive with traditional block , based on the analyzes and feasibility study that were conducted in terms of prices , quality and workability, despite the difficulties that we will face in marketing them at the beginning.</a:t>
            </a:r>
            <a:endParaRPr lang="ar-JO" sz="2000" dirty="0"/>
          </a:p>
          <a:p>
            <a:pPr marL="0" indent="0">
              <a:buNone/>
            </a:pPr>
            <a:endParaRPr lang="ar-JO" sz="1600" dirty="0"/>
          </a:p>
          <a:p>
            <a:pPr marL="0" indent="0"/>
            <a:r>
              <a:rPr lang="en-US" sz="1600" dirty="0"/>
              <a:t> </a:t>
            </a:r>
            <a:r>
              <a:rPr lang="en-US" sz="2000" dirty="0"/>
              <a:t>implementation of a new production line for the manufacture of smart blocks is a worthwhile investment.</a:t>
            </a:r>
          </a:p>
          <a:p>
            <a:pPr marL="0" indent="0"/>
            <a:r>
              <a:rPr lang="en-GB" sz="2000" dirty="0"/>
              <a:t>Increased efficiency .</a:t>
            </a:r>
          </a:p>
          <a:p>
            <a:pPr marL="0" indent="0"/>
            <a:r>
              <a:rPr lang="en-GB" sz="2000" dirty="0"/>
              <a:t>Cost savings .</a:t>
            </a:r>
          </a:p>
          <a:p>
            <a:pPr marL="0" indent="0"/>
            <a:r>
              <a:rPr lang="en-GB" sz="2000" dirty="0"/>
              <a:t>Improved quality .</a:t>
            </a:r>
          </a:p>
          <a:p>
            <a:pPr marL="0" indent="0"/>
            <a:r>
              <a:rPr lang="en-GB" sz="2000" dirty="0"/>
              <a:t>Sustainability .</a:t>
            </a:r>
          </a:p>
          <a:p>
            <a:pPr marL="0" indent="0"/>
            <a:r>
              <a:rPr lang="en-GB" sz="2000" dirty="0"/>
              <a:t>Financial feasibility .</a:t>
            </a:r>
          </a:p>
          <a:p>
            <a:pPr marL="0" indent="0"/>
            <a:endParaRPr lang="en-GB" sz="1600" dirty="0"/>
          </a:p>
        </p:txBody>
      </p:sp>
    </p:spTree>
    <p:extLst>
      <p:ext uri="{BB962C8B-B14F-4D97-AF65-F5344CB8AC3E}">
        <p14:creationId xmlns:p14="http://schemas.microsoft.com/office/powerpoint/2010/main" val="1574227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91744-42C7-2D36-C045-FEB140379A3E}"/>
              </a:ext>
            </a:extLst>
          </p:cNvPr>
          <p:cNvSpPr>
            <a:spLocks noGrp="1"/>
          </p:cNvSpPr>
          <p:nvPr>
            <p:ph type="title"/>
          </p:nvPr>
        </p:nvSpPr>
        <p:spPr>
          <a:xfrm>
            <a:off x="1600200" y="1014643"/>
            <a:ext cx="8991600" cy="5097656"/>
          </a:xfrm>
        </p:spPr>
        <p:txBody>
          <a:bodyPr/>
          <a:lstStyle/>
          <a:p>
            <a:r>
              <a:rPr lang="en-GB" dirty="0"/>
              <a:t>Thank you for listening</a:t>
            </a:r>
            <a:br>
              <a:rPr lang="en-GB" dirty="0"/>
            </a:br>
            <a:br>
              <a:rPr lang="en-GB" dirty="0"/>
            </a:br>
            <a:r>
              <a:rPr lang="en-GB" dirty="0"/>
              <a:t>Any questions ?</a:t>
            </a:r>
            <a:endParaRPr lang="en-US" dirty="0"/>
          </a:p>
        </p:txBody>
      </p:sp>
    </p:spTree>
    <p:extLst>
      <p:ext uri="{BB962C8B-B14F-4D97-AF65-F5344CB8AC3E}">
        <p14:creationId xmlns:p14="http://schemas.microsoft.com/office/powerpoint/2010/main" val="4105449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35D21-54B5-BAC5-61E9-FC12484C8A49}"/>
              </a:ext>
            </a:extLst>
          </p:cNvPr>
          <p:cNvSpPr>
            <a:spLocks noGrp="1"/>
          </p:cNvSpPr>
          <p:nvPr>
            <p:ph type="title"/>
          </p:nvPr>
        </p:nvSpPr>
        <p:spPr>
          <a:xfrm>
            <a:off x="2209800" y="304800"/>
            <a:ext cx="7729728" cy="1188720"/>
          </a:xfrm>
        </p:spPr>
        <p:txBody>
          <a:bodyPr/>
          <a:lstStyle/>
          <a:p>
            <a:r>
              <a:rPr lang="en-GB" dirty="0"/>
              <a:t>Problem statement </a:t>
            </a:r>
            <a:endParaRPr lang="en-US" dirty="0"/>
          </a:p>
        </p:txBody>
      </p:sp>
      <p:sp>
        <p:nvSpPr>
          <p:cNvPr id="3" name="Content Placeholder 2">
            <a:extLst>
              <a:ext uri="{FF2B5EF4-FFF2-40B4-BE49-F238E27FC236}">
                <a16:creationId xmlns:a16="http://schemas.microsoft.com/office/drawing/2014/main" id="{3B774861-E40B-3B3B-5547-37450BCADA56}"/>
              </a:ext>
            </a:extLst>
          </p:cNvPr>
          <p:cNvSpPr>
            <a:spLocks noGrp="1"/>
          </p:cNvSpPr>
          <p:nvPr>
            <p:ph idx="1"/>
          </p:nvPr>
        </p:nvSpPr>
        <p:spPr>
          <a:xfrm>
            <a:off x="2209800" y="1828800"/>
            <a:ext cx="7729728" cy="4419600"/>
          </a:xfrm>
        </p:spPr>
        <p:txBody>
          <a:bodyPr>
            <a:noAutofit/>
          </a:bodyPr>
          <a:lstStyle/>
          <a:p>
            <a:r>
              <a:rPr lang="en-US" sz="2000" dirty="0"/>
              <a:t>Ordinary Blocks .</a:t>
            </a:r>
          </a:p>
          <a:p>
            <a:r>
              <a:rPr lang="en-US" sz="2000" dirty="0"/>
              <a:t>the impacts of the effectiveness of smart blocks, on the construction industry</a:t>
            </a:r>
            <a:r>
              <a:rPr lang="ar-JO" sz="2000" dirty="0" err="1"/>
              <a:t>.</a:t>
            </a:r>
            <a:endParaRPr lang="ar-JO" sz="2000" dirty="0"/>
          </a:p>
          <a:p>
            <a:r>
              <a:rPr lang="en-US" sz="2000" dirty="0"/>
              <a:t>Conducting a qualitative and multiple case study to collect data from a number of samples of blocks factories.</a:t>
            </a:r>
            <a:endParaRPr lang="ar-JO" sz="2000" dirty="0"/>
          </a:p>
          <a:p>
            <a:r>
              <a:rPr lang="en-US" sz="2000" dirty="0"/>
              <a:t> adding a smart block production line in regular brick factories to introduce a new concept in building construction and improve it in terms of cost, time and performance, as well as to encourage industry in Palestine.</a:t>
            </a:r>
          </a:p>
        </p:txBody>
      </p:sp>
    </p:spTree>
    <p:extLst>
      <p:ext uri="{BB962C8B-B14F-4D97-AF65-F5344CB8AC3E}">
        <p14:creationId xmlns:p14="http://schemas.microsoft.com/office/powerpoint/2010/main" val="4138618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499D9-3CEF-712C-D295-0135401D5CA0}"/>
              </a:ext>
            </a:extLst>
          </p:cNvPr>
          <p:cNvSpPr>
            <a:spLocks noGrp="1"/>
          </p:cNvSpPr>
          <p:nvPr>
            <p:ph type="title"/>
          </p:nvPr>
        </p:nvSpPr>
        <p:spPr>
          <a:xfrm>
            <a:off x="2209800" y="304800"/>
            <a:ext cx="7729728" cy="1188720"/>
          </a:xfrm>
        </p:spPr>
        <p:txBody>
          <a:bodyPr/>
          <a:lstStyle/>
          <a:p>
            <a:r>
              <a:rPr lang="en-GB" dirty="0"/>
              <a:t>Introduction  to smart blocks </a:t>
            </a:r>
            <a:endParaRPr lang="en-US" dirty="0"/>
          </a:p>
        </p:txBody>
      </p:sp>
      <p:sp>
        <p:nvSpPr>
          <p:cNvPr id="3" name="Content Placeholder 2">
            <a:extLst>
              <a:ext uri="{FF2B5EF4-FFF2-40B4-BE49-F238E27FC236}">
                <a16:creationId xmlns:a16="http://schemas.microsoft.com/office/drawing/2014/main" id="{54391C3D-9076-F514-EE7E-B60A4392F1D6}"/>
              </a:ext>
            </a:extLst>
          </p:cNvPr>
          <p:cNvSpPr>
            <a:spLocks noGrp="1"/>
          </p:cNvSpPr>
          <p:nvPr>
            <p:ph idx="1"/>
          </p:nvPr>
        </p:nvSpPr>
        <p:spPr>
          <a:xfrm>
            <a:off x="2209800" y="2438400"/>
            <a:ext cx="7729728" cy="2362200"/>
          </a:xfrm>
        </p:spPr>
        <p:txBody>
          <a:bodyPr>
            <a:normAutofit/>
          </a:bodyPr>
          <a:lstStyle/>
          <a:p>
            <a:r>
              <a:rPr lang="en-US" dirty="0"/>
              <a:t>What is smart block ?</a:t>
            </a:r>
          </a:p>
          <a:p>
            <a:r>
              <a:rPr lang="en-US" dirty="0"/>
              <a:t>About adding smart blocks production line</a:t>
            </a:r>
            <a:r>
              <a:rPr lang="ar-JO" dirty="0" err="1"/>
              <a:t>.</a:t>
            </a:r>
            <a:r>
              <a:rPr lang="en-US" dirty="0"/>
              <a:t> .</a:t>
            </a:r>
          </a:p>
          <a:p>
            <a:r>
              <a:rPr lang="en-US" dirty="0"/>
              <a:t>The future of the project through the results of the questionnaire</a:t>
            </a:r>
            <a:r>
              <a:rPr lang="ar-JO" dirty="0"/>
              <a:t> </a:t>
            </a:r>
            <a:r>
              <a:rPr lang="ar-JO" dirty="0" err="1"/>
              <a:t>.</a:t>
            </a:r>
            <a:endParaRPr lang="ar-JO" dirty="0"/>
          </a:p>
          <a:p>
            <a:r>
              <a:rPr lang="en-US" dirty="0"/>
              <a:t>Benefits of the proposed product line</a:t>
            </a:r>
            <a:r>
              <a:rPr lang="ar-JO" dirty="0" err="1"/>
              <a:t>.</a:t>
            </a:r>
            <a:r>
              <a:rPr lang="ar-JO" dirty="0"/>
              <a:t> </a:t>
            </a:r>
          </a:p>
          <a:p>
            <a:endParaRPr lang="en-US" dirty="0"/>
          </a:p>
        </p:txBody>
      </p:sp>
    </p:spTree>
    <p:extLst>
      <p:ext uri="{BB962C8B-B14F-4D97-AF65-F5344CB8AC3E}">
        <p14:creationId xmlns:p14="http://schemas.microsoft.com/office/powerpoint/2010/main" val="3795076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540D7-4568-6C91-4566-F97AD4917DE1}"/>
              </a:ext>
            </a:extLst>
          </p:cNvPr>
          <p:cNvSpPr>
            <a:spLocks noGrp="1"/>
          </p:cNvSpPr>
          <p:nvPr>
            <p:ph type="title"/>
          </p:nvPr>
        </p:nvSpPr>
        <p:spPr>
          <a:xfrm>
            <a:off x="2209800" y="228600"/>
            <a:ext cx="7729728" cy="1188720"/>
          </a:xfrm>
        </p:spPr>
        <p:txBody>
          <a:bodyPr/>
          <a:lstStyle/>
          <a:p>
            <a:r>
              <a:rPr lang="en-GB" dirty="0"/>
              <a:t>Objectives</a:t>
            </a:r>
            <a:endParaRPr lang="en-US" dirty="0"/>
          </a:p>
        </p:txBody>
      </p:sp>
      <p:sp>
        <p:nvSpPr>
          <p:cNvPr id="3" name="Content Placeholder 2">
            <a:extLst>
              <a:ext uri="{FF2B5EF4-FFF2-40B4-BE49-F238E27FC236}">
                <a16:creationId xmlns:a16="http://schemas.microsoft.com/office/drawing/2014/main" id="{92D53B15-5DFC-0B60-9BB3-ACBC6FFB3D61}"/>
              </a:ext>
            </a:extLst>
          </p:cNvPr>
          <p:cNvSpPr>
            <a:spLocks noGrp="1"/>
          </p:cNvSpPr>
          <p:nvPr>
            <p:ph idx="1"/>
          </p:nvPr>
        </p:nvSpPr>
        <p:spPr>
          <a:xfrm>
            <a:off x="2209800" y="1676400"/>
            <a:ext cx="7729728" cy="4876800"/>
          </a:xfrm>
        </p:spPr>
        <p:txBody>
          <a:bodyPr>
            <a:normAutofit/>
          </a:bodyPr>
          <a:lstStyle/>
          <a:p>
            <a:pPr marL="0" indent="0">
              <a:buNone/>
            </a:pPr>
            <a:r>
              <a:rPr lang="en-US" dirty="0"/>
              <a:t>When looking at the proposed idea, which is to establish a new production line for smart blocks inside the ordinary block factory, the main objective would be providing a high quality product with low cost, reducing the time of construction, achieving a satisfactory financial return and adding such a production line can achieve a set of goals at the national level through</a:t>
            </a:r>
            <a:r>
              <a:rPr lang="en-GB" dirty="0"/>
              <a:t>: </a:t>
            </a:r>
          </a:p>
          <a:p>
            <a:pPr marL="342900" indent="-342900">
              <a:buFont typeface="+mj-lt"/>
              <a:buAutoNum type="arabicPeriod"/>
            </a:pPr>
            <a:r>
              <a:rPr lang="en-US" dirty="0"/>
              <a:t>Increasing the economic growth of the financial resources in the country through the returns to the income tax on the profits of the establishment and the value added ta</a:t>
            </a:r>
            <a:r>
              <a:rPr lang="en-GB" dirty="0"/>
              <a:t>x. </a:t>
            </a:r>
          </a:p>
          <a:p>
            <a:pPr marL="342900" indent="-342900">
              <a:buFont typeface="+mj-lt"/>
              <a:buAutoNum type="arabicPeriod"/>
            </a:pPr>
            <a:r>
              <a:rPr lang="en-US" dirty="0"/>
              <a:t>Increasing the consumption of this product by the beneficiaries by providing a strategic commodity for the Palestinian economy.</a:t>
            </a:r>
          </a:p>
        </p:txBody>
      </p:sp>
    </p:spTree>
    <p:extLst>
      <p:ext uri="{BB962C8B-B14F-4D97-AF65-F5344CB8AC3E}">
        <p14:creationId xmlns:p14="http://schemas.microsoft.com/office/powerpoint/2010/main" val="3923959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03C28-BEE4-7A4A-2FDC-BE58DFCC9FF3}"/>
              </a:ext>
            </a:extLst>
          </p:cNvPr>
          <p:cNvSpPr>
            <a:spLocks noGrp="1"/>
          </p:cNvSpPr>
          <p:nvPr>
            <p:ph type="title"/>
          </p:nvPr>
        </p:nvSpPr>
        <p:spPr>
          <a:xfrm>
            <a:off x="2286000" y="304800"/>
            <a:ext cx="7729728" cy="1188720"/>
          </a:xfrm>
        </p:spPr>
        <p:txBody>
          <a:bodyPr/>
          <a:lstStyle/>
          <a:p>
            <a:pPr lvl="0"/>
            <a:r>
              <a:rPr lang="en-US" dirty="0"/>
              <a:t>Methodology</a:t>
            </a:r>
          </a:p>
        </p:txBody>
      </p:sp>
      <p:sp>
        <p:nvSpPr>
          <p:cNvPr id="3" name="Content Placeholder 2">
            <a:extLst>
              <a:ext uri="{FF2B5EF4-FFF2-40B4-BE49-F238E27FC236}">
                <a16:creationId xmlns:a16="http://schemas.microsoft.com/office/drawing/2014/main" id="{48FADC20-A2BB-B9F0-8166-F7BDB15957B5}"/>
              </a:ext>
            </a:extLst>
          </p:cNvPr>
          <p:cNvSpPr>
            <a:spLocks noGrp="1"/>
          </p:cNvSpPr>
          <p:nvPr>
            <p:ph idx="1"/>
          </p:nvPr>
        </p:nvSpPr>
        <p:spPr>
          <a:xfrm>
            <a:off x="2209800" y="1905000"/>
            <a:ext cx="7729728" cy="4648200"/>
          </a:xfrm>
        </p:spPr>
        <p:txBody>
          <a:bodyPr/>
          <a:lstStyle/>
          <a:p>
            <a:r>
              <a:rPr lang="en-US" sz="2400" dirty="0"/>
              <a:t>market opportunity</a:t>
            </a:r>
            <a:r>
              <a:rPr lang="ar-JO" sz="2400" dirty="0"/>
              <a:t> </a:t>
            </a:r>
            <a:r>
              <a:rPr lang="ar-JO" sz="2400" dirty="0" err="1"/>
              <a:t>.</a:t>
            </a:r>
            <a:r>
              <a:rPr lang="ar-JO" sz="2400" dirty="0"/>
              <a:t> </a:t>
            </a:r>
          </a:p>
          <a:p>
            <a:r>
              <a:rPr lang="en-GB" sz="2400" dirty="0"/>
              <a:t>Market entry time</a:t>
            </a:r>
            <a:r>
              <a:rPr lang="en-US" sz="2400" dirty="0"/>
              <a:t> </a:t>
            </a:r>
          </a:p>
          <a:p>
            <a:r>
              <a:rPr lang="en-GB" sz="2400" dirty="0"/>
              <a:t>Market potential .</a:t>
            </a:r>
          </a:p>
          <a:p>
            <a:r>
              <a:rPr lang="en-US" sz="2400" dirty="0"/>
              <a:t> success factors</a:t>
            </a:r>
            <a:r>
              <a:rPr lang="ar-JO" sz="2400" dirty="0"/>
              <a:t> </a:t>
            </a:r>
            <a:r>
              <a:rPr lang="ar-JO" sz="2400" dirty="0" err="1"/>
              <a:t>.</a:t>
            </a:r>
            <a:r>
              <a:rPr lang="ar-JO" sz="2400" dirty="0"/>
              <a:t> </a:t>
            </a:r>
          </a:p>
          <a:p>
            <a:r>
              <a:rPr lang="en-US" sz="2400" dirty="0"/>
              <a:t>data collection and questionnaire</a:t>
            </a:r>
            <a:r>
              <a:rPr lang="ar-JO" sz="2400" dirty="0" err="1"/>
              <a:t>.</a:t>
            </a:r>
            <a:r>
              <a:rPr lang="ar-JO" sz="2400" dirty="0"/>
              <a:t> </a:t>
            </a:r>
            <a:endParaRPr lang="en-US" sz="2400" dirty="0"/>
          </a:p>
          <a:p>
            <a:pPr>
              <a:buNone/>
            </a:pPr>
            <a:endParaRPr lang="en-US" dirty="0"/>
          </a:p>
          <a:p>
            <a:pPr>
              <a:buNone/>
            </a:pPr>
            <a:endParaRPr lang="en-US" dirty="0"/>
          </a:p>
        </p:txBody>
      </p:sp>
    </p:spTree>
    <p:extLst>
      <p:ext uri="{BB962C8B-B14F-4D97-AF65-F5344CB8AC3E}">
        <p14:creationId xmlns:p14="http://schemas.microsoft.com/office/powerpoint/2010/main" val="326836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D6503-287B-3AC4-010E-4DD35C79EDFA}"/>
              </a:ext>
            </a:extLst>
          </p:cNvPr>
          <p:cNvSpPr>
            <a:spLocks noGrp="1"/>
          </p:cNvSpPr>
          <p:nvPr>
            <p:ph type="title"/>
          </p:nvPr>
        </p:nvSpPr>
        <p:spPr>
          <a:xfrm>
            <a:off x="2209800" y="228600"/>
            <a:ext cx="7729728" cy="1188720"/>
          </a:xfrm>
        </p:spPr>
        <p:txBody>
          <a:bodyPr/>
          <a:lstStyle/>
          <a:p>
            <a:r>
              <a:rPr lang="en-GB" dirty="0"/>
              <a:t>Results </a:t>
            </a:r>
            <a:r>
              <a:rPr lang="ar-JO" dirty="0"/>
              <a:t>&amp; </a:t>
            </a:r>
            <a:r>
              <a:rPr lang="en-US" dirty="0"/>
              <a:t> </a:t>
            </a:r>
            <a:r>
              <a:rPr lang="en-GB" dirty="0"/>
              <a:t>Analysis</a:t>
            </a:r>
            <a:endParaRPr lang="en-US" dirty="0"/>
          </a:p>
        </p:txBody>
      </p:sp>
      <p:sp>
        <p:nvSpPr>
          <p:cNvPr id="3" name="Content Placeholder 2">
            <a:extLst>
              <a:ext uri="{FF2B5EF4-FFF2-40B4-BE49-F238E27FC236}">
                <a16:creationId xmlns:a16="http://schemas.microsoft.com/office/drawing/2014/main" id="{00B14D74-3A9C-B29D-B9CC-5A078316DFB6}"/>
              </a:ext>
            </a:extLst>
          </p:cNvPr>
          <p:cNvSpPr>
            <a:spLocks noGrp="1"/>
          </p:cNvSpPr>
          <p:nvPr>
            <p:ph idx="1"/>
          </p:nvPr>
        </p:nvSpPr>
        <p:spPr>
          <a:xfrm>
            <a:off x="2209800" y="1676400"/>
            <a:ext cx="7729728" cy="4724400"/>
          </a:xfrm>
        </p:spPr>
        <p:txBody>
          <a:bodyPr/>
          <a:lstStyle/>
          <a:p>
            <a:r>
              <a:rPr lang="en-US" sz="2400" dirty="0"/>
              <a:t>Customer Requirements</a:t>
            </a:r>
            <a:endParaRPr lang="ar-JO" sz="2400" dirty="0"/>
          </a:p>
          <a:p>
            <a:pPr>
              <a:buNone/>
            </a:pPr>
            <a:r>
              <a:rPr lang="en-US" dirty="0"/>
              <a:t>In this industry, the product must be in conformity with the specifications and standards, to reduce defects and ease of work with them, especially to ensure quality for the customer and the safety required for construction.</a:t>
            </a:r>
          </a:p>
          <a:p>
            <a:pPr>
              <a:buNone/>
            </a:pPr>
            <a:endParaRPr lang="en-US" dirty="0"/>
          </a:p>
          <a:p>
            <a:r>
              <a:rPr lang="en-US" sz="2400" dirty="0"/>
              <a:t>The criteria of choosing a machine    </a:t>
            </a:r>
          </a:p>
          <a:p>
            <a:pPr marL="342900" indent="-342900">
              <a:buFont typeface="+mj-lt"/>
              <a:buAutoNum type="arabicParenR"/>
            </a:pPr>
            <a:r>
              <a:rPr lang="en-US" dirty="0"/>
              <a:t>Automation</a:t>
            </a:r>
          </a:p>
          <a:p>
            <a:pPr marL="342900" indent="-342900">
              <a:buFont typeface="+mj-lt"/>
              <a:buAutoNum type="arabicParenR"/>
            </a:pPr>
            <a:r>
              <a:rPr lang="en-US" dirty="0"/>
              <a:t>Mobility</a:t>
            </a:r>
          </a:p>
          <a:p>
            <a:pPr marL="342900" indent="-342900">
              <a:buFont typeface="+mj-lt"/>
              <a:buAutoNum type="arabicParenR"/>
            </a:pPr>
            <a:r>
              <a:rPr lang="en-US" dirty="0"/>
              <a:t>Production capacity      </a:t>
            </a:r>
          </a:p>
          <a:p>
            <a:pPr>
              <a:buNone/>
            </a:pPr>
            <a:r>
              <a:rPr lang="en-US" dirty="0"/>
              <a:t> </a:t>
            </a:r>
          </a:p>
          <a:p>
            <a:pPr>
              <a:buNone/>
            </a:pPr>
            <a:endParaRPr lang="en-US" dirty="0"/>
          </a:p>
          <a:p>
            <a:pPr>
              <a:buNone/>
            </a:pPr>
            <a:endParaRPr lang="en-US" dirty="0"/>
          </a:p>
        </p:txBody>
      </p:sp>
    </p:spTree>
    <p:extLst>
      <p:ext uri="{BB962C8B-B14F-4D97-AF65-F5344CB8AC3E}">
        <p14:creationId xmlns:p14="http://schemas.microsoft.com/office/powerpoint/2010/main" val="551218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05000" y="457200"/>
            <a:ext cx="7729728" cy="3101983"/>
          </a:xfrm>
        </p:spPr>
        <p:txBody>
          <a:bodyPr/>
          <a:lstStyle/>
          <a:p>
            <a:r>
              <a:rPr lang="en-US" sz="2400" dirty="0"/>
              <a:t>The conception of ideas :</a:t>
            </a:r>
          </a:p>
          <a:p>
            <a:pPr>
              <a:buNone/>
            </a:pPr>
            <a:r>
              <a:rPr lang="en-US" dirty="0"/>
              <a:t> the ability to make different kinds and varieties of blocks in different shapes and forms for different purposes can be achieved by changing the die used in the machine and by having tanks with different mixtures for a multiple choice of blocks.</a:t>
            </a:r>
          </a:p>
        </p:txBody>
      </p:sp>
      <p:pic>
        <p:nvPicPr>
          <p:cNvPr id="2" name="Picture 1">
            <a:extLst>
              <a:ext uri="{FF2B5EF4-FFF2-40B4-BE49-F238E27FC236}">
                <a16:creationId xmlns:a16="http://schemas.microsoft.com/office/drawing/2014/main" id="{72C46108-C6B4-0F7F-7AD0-3D335BF4E542}"/>
              </a:ext>
            </a:extLst>
          </p:cNvPr>
          <p:cNvPicPr>
            <a:picLocks noChangeAspect="1"/>
          </p:cNvPicPr>
          <p:nvPr/>
        </p:nvPicPr>
        <p:blipFill>
          <a:blip r:embed="rId2" cstate="print"/>
          <a:stretch>
            <a:fillRect/>
          </a:stretch>
        </p:blipFill>
        <p:spPr>
          <a:xfrm>
            <a:off x="2912998" y="2438400"/>
            <a:ext cx="6002401" cy="36766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62200" y="2743200"/>
            <a:ext cx="7729728" cy="1188720"/>
          </a:xfrm>
        </p:spPr>
        <p:txBody>
          <a:bodyPr/>
          <a:lstStyle/>
          <a:p>
            <a:r>
              <a:rPr lang="en-US" dirty="0"/>
              <a:t>BMC</a:t>
            </a:r>
          </a:p>
        </p:txBody>
      </p:sp>
    </p:spTree>
  </p:cSld>
  <p:clrMapOvr>
    <a:masterClrMapping/>
  </p:clrMapOvr>
</p:sld>
</file>

<file path=ppt/theme/theme1.xml><?xml version="1.0" encoding="utf-8"?>
<a:theme xmlns:a="http://schemas.openxmlformats.org/drawingml/2006/main" name="Parcel">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Parcel">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Civic</Template>
  <TotalTime>313</TotalTime>
  <Words>1266</Words>
  <Application>Microsoft Office PowerPoint</Application>
  <PresentationFormat>Widescreen</PresentationFormat>
  <Paragraphs>247</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Gill Sans MT</vt:lpstr>
      <vt:lpstr>Majalla UI</vt:lpstr>
      <vt:lpstr>Times New Roman</vt:lpstr>
      <vt:lpstr>Parcel</vt:lpstr>
      <vt:lpstr>Adding a new smart block production line for a brick factory</vt:lpstr>
      <vt:lpstr>OUTLINE :</vt:lpstr>
      <vt:lpstr>Problem statement </vt:lpstr>
      <vt:lpstr>Introduction  to smart blocks </vt:lpstr>
      <vt:lpstr>Objectives</vt:lpstr>
      <vt:lpstr>Methodology</vt:lpstr>
      <vt:lpstr>Results &amp;  Analysis</vt:lpstr>
      <vt:lpstr>PowerPoint Presentation</vt:lpstr>
      <vt:lpstr>BMC</vt:lpstr>
      <vt:lpstr>PowerPoint Presentation</vt:lpstr>
      <vt:lpstr> machine VARIANTS</vt:lpstr>
      <vt:lpstr> machine VARIANTS</vt:lpstr>
      <vt:lpstr> machine VARIANTS</vt:lpstr>
      <vt:lpstr>The machine ( ZENITH 1500-2 ) </vt:lpstr>
      <vt:lpstr>Machine layout</vt:lpstr>
      <vt:lpstr>Production process (mixing)</vt:lpstr>
      <vt:lpstr>Production process (moulding)</vt:lpstr>
      <vt:lpstr>Production process (curing)</vt:lpstr>
      <vt:lpstr>Production process (cubing)</vt:lpstr>
      <vt:lpstr>Constraints </vt:lpstr>
      <vt:lpstr>Conclusions</vt:lpstr>
      <vt:lpstr>Thank you for listening  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production line for smart blocks</dc:title>
  <dc:creator>ahmad law</dc:creator>
  <cp:lastModifiedBy>Haneen</cp:lastModifiedBy>
  <cp:revision>24</cp:revision>
  <dcterms:created xsi:type="dcterms:W3CDTF">2023-01-04T17:06:01Z</dcterms:created>
  <dcterms:modified xsi:type="dcterms:W3CDTF">2024-02-25T10:36:03Z</dcterms:modified>
</cp:coreProperties>
</file>