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x="18288000" cy="10287000"/>
  <p:notesSz cx="6858000" cy="9144000"/>
  <p:embeddedFontLst>
    <p:embeddedFont>
      <p:font typeface="Fira Sans Bold" charset="1" panose="020B0803050000020004"/>
      <p:regular r:id="rId33"/>
    </p:embeddedFont>
    <p:embeddedFont>
      <p:font typeface="Fira Sans" charset="1" panose="020B0503050000020004"/>
      <p:regular r:id="rId34"/>
    </p:embeddedFont>
    <p:embeddedFont>
      <p:font typeface="Fira Sans Medium" charset="1" panose="020B0603050000020004"/>
      <p:regular r:id="rId35"/>
    </p:embeddedFont>
    <p:embeddedFont>
      <p:font typeface="Fira Sans Light" charset="1" panose="020B0403050000020004"/>
      <p:regular r:id="rId36"/>
    </p:embeddedFont>
    <p:embeddedFont>
      <p:font typeface="Amiri Bold" charset="1" panose="00000500000000000000"/>
      <p:regular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34.png" Type="http://schemas.openxmlformats.org/officeDocument/2006/relationships/image"/><Relationship Id="rId4" Target="../media/image35.png" Type="http://schemas.openxmlformats.org/officeDocument/2006/relationships/image"/><Relationship Id="rId5" Target="../media/image36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png" Type="http://schemas.openxmlformats.org/officeDocument/2006/relationships/image"/><Relationship Id="rId4" Target="../media/image39.png" Type="http://schemas.openxmlformats.org/officeDocument/2006/relationships/image"/><Relationship Id="rId5" Target="../media/image40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1.png" Type="http://schemas.openxmlformats.org/officeDocument/2006/relationships/image"/><Relationship Id="rId3" Target="../media/image42.png" Type="http://schemas.openxmlformats.org/officeDocument/2006/relationships/image"/><Relationship Id="rId4" Target="../media/image43.png" Type="http://schemas.openxmlformats.org/officeDocument/2006/relationships/image"/><Relationship Id="rId5" Target="../media/image44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Relationship Id="rId6" Target="../media/image10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11.png" Type="http://schemas.openxmlformats.org/officeDocument/2006/relationships/image"/><Relationship Id="rId5" Target="../media/image12.png" Type="http://schemas.openxmlformats.org/officeDocument/2006/relationships/image"/><Relationship Id="rId6" Target="../media/image13.png" Type="http://schemas.openxmlformats.org/officeDocument/2006/relationships/image"/><Relationship Id="rId7" Target="../media/image1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206917" y="3192870"/>
            <a:ext cx="2977778" cy="2578770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949158" y="843723"/>
            <a:ext cx="4201515" cy="3638531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6949158" y="-290460"/>
            <a:ext cx="2842782" cy="2461863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5434592" y="731444"/>
            <a:ext cx="7418816" cy="1610992"/>
            <a:chOff x="0" y="0"/>
            <a:chExt cx="9891755" cy="2147989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0"/>
              <a:ext cx="9891755" cy="13298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7853"/>
                </a:lnSpc>
              </a:pPr>
              <a:r>
                <a:rPr lang="en-US" sz="6544">
                  <a:solidFill>
                    <a:srgbClr val="000000"/>
                  </a:solidFill>
                  <a:latin typeface="Fira Sans Bold"/>
                </a:rPr>
                <a:t>Graduation Project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0" y="1560761"/>
              <a:ext cx="9891755" cy="5872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664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2980478" y="6202056"/>
            <a:ext cx="12327044" cy="2405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98"/>
              </a:lnSpc>
            </a:pPr>
            <a:r>
              <a:rPr lang="en-US" sz="4570">
                <a:solidFill>
                  <a:srgbClr val="000000"/>
                </a:solidFill>
                <a:latin typeface="Fira Sans Bold"/>
              </a:rPr>
              <a:t>E-Commerce Website &amp; Mobile App UI Design</a:t>
            </a:r>
          </a:p>
          <a:p>
            <a:pPr algn="ctr">
              <a:lnSpc>
                <a:spcPts val="6398"/>
              </a:lnSpc>
            </a:pPr>
            <a:r>
              <a:rPr lang="en-US" sz="4570">
                <a:solidFill>
                  <a:srgbClr val="000000"/>
                </a:solidFill>
                <a:latin typeface="Fira Sans Bold"/>
              </a:rPr>
              <a:t> For Abo Zahra Electronic Company</a:t>
            </a:r>
          </a:p>
          <a:p>
            <a:pPr algn="ctr">
              <a:lnSpc>
                <a:spcPts val="6398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10280674" y="8969667"/>
            <a:ext cx="7871247" cy="547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000000"/>
                </a:solidFill>
                <a:latin typeface="Fira Sans Bold"/>
              </a:rPr>
              <a:t>Supervised By: Dr. Maher Arafat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36079" y="8969667"/>
            <a:ext cx="7938140" cy="556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20"/>
              </a:lnSpc>
            </a:pPr>
            <a:r>
              <a:rPr lang="en-US" sz="3228">
                <a:solidFill>
                  <a:srgbClr val="000000"/>
                </a:solidFill>
                <a:latin typeface="Fira Sans Bold"/>
              </a:rPr>
              <a:t> Prepared By:  AbdAllah al-sharif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6150173" y="1764713"/>
            <a:ext cx="5987653" cy="3400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49"/>
              </a:lnSpc>
              <a:spcBef>
                <a:spcPct val="0"/>
              </a:spcBef>
            </a:pPr>
            <a:r>
              <a:rPr lang="en-US" sz="2272">
                <a:solidFill>
                  <a:srgbClr val="000000"/>
                </a:solidFill>
                <a:latin typeface="Fira Sans"/>
              </a:rPr>
              <a:t>Management Information System Department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7179559" y="2662989"/>
            <a:ext cx="3756913" cy="3253317"/>
            <a:chOff x="0" y="0"/>
            <a:chExt cx="4282440" cy="37084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0" t="-7739" r="0" b="-7739"/>
              </a:stretch>
            </a:blipFill>
          </p:spPr>
        </p:sp>
      </p:grpSp>
      <p:grpSp>
        <p:nvGrpSpPr>
          <p:cNvPr name="Group 17" id="17"/>
          <p:cNvGrpSpPr/>
          <p:nvPr/>
        </p:nvGrpSpPr>
        <p:grpSpPr>
          <a:xfrm rot="-10800000">
            <a:off x="-1571372" y="-13719"/>
            <a:ext cx="2977778" cy="2578770"/>
            <a:chOff x="0" y="0"/>
            <a:chExt cx="3619627" cy="313461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19" id="19"/>
          <p:cNvGrpSpPr/>
          <p:nvPr/>
        </p:nvGrpSpPr>
        <p:grpSpPr>
          <a:xfrm rot="-10800000">
            <a:off x="-2802521" y="1599421"/>
            <a:ext cx="4201515" cy="3638531"/>
            <a:chOff x="0" y="0"/>
            <a:chExt cx="3619627" cy="313461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21" id="21"/>
          <p:cNvGrpSpPr/>
          <p:nvPr/>
        </p:nvGrpSpPr>
        <p:grpSpPr>
          <a:xfrm rot="-10800000">
            <a:off x="-1571372" y="3628076"/>
            <a:ext cx="2481390" cy="2148895"/>
            <a:chOff x="0" y="0"/>
            <a:chExt cx="3619627" cy="3134614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289645"/>
            <a:ext cx="18288000" cy="9629446"/>
          </a:xfrm>
          <a:custGeom>
            <a:avLst/>
            <a:gdLst/>
            <a:ahLst/>
            <a:cxnLst/>
            <a:rect r="r" b="b" t="t" l="l"/>
            <a:pathLst>
              <a:path h="9629446" w="18288000">
                <a:moveTo>
                  <a:pt x="0" y="0"/>
                </a:moveTo>
                <a:lnTo>
                  <a:pt x="18288000" y="0"/>
                </a:lnTo>
                <a:lnTo>
                  <a:pt x="18288000" y="9629446"/>
                </a:lnTo>
                <a:lnTo>
                  <a:pt x="0" y="96294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31" t="0" r="-8343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373084"/>
            <a:ext cx="18288000" cy="9335421"/>
          </a:xfrm>
          <a:custGeom>
            <a:avLst/>
            <a:gdLst/>
            <a:ahLst/>
            <a:cxnLst/>
            <a:rect r="r" b="b" t="t" l="l"/>
            <a:pathLst>
              <a:path h="9335421" w="18288000">
                <a:moveTo>
                  <a:pt x="0" y="0"/>
                </a:moveTo>
                <a:lnTo>
                  <a:pt x="18288000" y="0"/>
                </a:lnTo>
                <a:lnTo>
                  <a:pt x="18288000" y="9335421"/>
                </a:lnTo>
                <a:lnTo>
                  <a:pt x="0" y="93354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04" t="0" r="-6644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410696"/>
            <a:ext cx="18288000" cy="9234834"/>
          </a:xfrm>
          <a:custGeom>
            <a:avLst/>
            <a:gdLst/>
            <a:ahLst/>
            <a:cxnLst/>
            <a:rect r="r" b="b" t="t" l="l"/>
            <a:pathLst>
              <a:path h="9234834" w="18288000">
                <a:moveTo>
                  <a:pt x="0" y="0"/>
                </a:moveTo>
                <a:lnTo>
                  <a:pt x="18288000" y="0"/>
                </a:lnTo>
                <a:lnTo>
                  <a:pt x="18288000" y="9234835"/>
                </a:lnTo>
                <a:lnTo>
                  <a:pt x="0" y="92348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45" t="0" r="-5114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44212"/>
            <a:ext cx="18288000" cy="8836676"/>
          </a:xfrm>
          <a:custGeom>
            <a:avLst/>
            <a:gdLst/>
            <a:ahLst/>
            <a:cxnLst/>
            <a:rect r="r" b="b" t="t" l="l"/>
            <a:pathLst>
              <a:path h="8836676" w="18288000">
                <a:moveTo>
                  <a:pt x="0" y="0"/>
                </a:moveTo>
                <a:lnTo>
                  <a:pt x="18288000" y="0"/>
                </a:lnTo>
                <a:lnTo>
                  <a:pt x="18288000" y="8836676"/>
                </a:lnTo>
                <a:lnTo>
                  <a:pt x="0" y="88366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10" t="0" r="-1014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471335"/>
            <a:ext cx="18288000" cy="9325280"/>
          </a:xfrm>
          <a:custGeom>
            <a:avLst/>
            <a:gdLst/>
            <a:ahLst/>
            <a:cxnLst/>
            <a:rect r="r" b="b" t="t" l="l"/>
            <a:pathLst>
              <a:path h="9325280" w="18288000">
                <a:moveTo>
                  <a:pt x="0" y="0"/>
                </a:moveTo>
                <a:lnTo>
                  <a:pt x="18288000" y="0"/>
                </a:lnTo>
                <a:lnTo>
                  <a:pt x="18288000" y="9325280"/>
                </a:lnTo>
                <a:lnTo>
                  <a:pt x="0" y="93252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59" t="0" r="-6005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617308" y="3994390"/>
            <a:ext cx="1329087" cy="5802226"/>
          </a:xfrm>
          <a:custGeom>
            <a:avLst/>
            <a:gdLst/>
            <a:ahLst/>
            <a:cxnLst/>
            <a:rect r="r" b="b" t="t" l="l"/>
            <a:pathLst>
              <a:path h="5802226" w="1329087">
                <a:moveTo>
                  <a:pt x="0" y="0"/>
                </a:moveTo>
                <a:lnTo>
                  <a:pt x="1329087" y="0"/>
                </a:lnTo>
                <a:lnTo>
                  <a:pt x="1329087" y="5802225"/>
                </a:lnTo>
                <a:lnTo>
                  <a:pt x="0" y="58022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3000"/>
            </a:blip>
            <a:stretch>
              <a:fillRect l="0" t="-1688" r="-97301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454706"/>
            <a:ext cx="18288000" cy="9396638"/>
          </a:xfrm>
          <a:custGeom>
            <a:avLst/>
            <a:gdLst/>
            <a:ahLst/>
            <a:cxnLst/>
            <a:rect r="r" b="b" t="t" l="l"/>
            <a:pathLst>
              <a:path h="9396638" w="18288000">
                <a:moveTo>
                  <a:pt x="0" y="0"/>
                </a:moveTo>
                <a:lnTo>
                  <a:pt x="18288000" y="0"/>
                </a:lnTo>
                <a:lnTo>
                  <a:pt x="18288000" y="9396638"/>
                </a:lnTo>
                <a:lnTo>
                  <a:pt x="0" y="93966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65" t="0" r="-6933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510917"/>
            <a:ext cx="18288000" cy="9284216"/>
          </a:xfrm>
          <a:custGeom>
            <a:avLst/>
            <a:gdLst/>
            <a:ahLst/>
            <a:cxnLst/>
            <a:rect r="r" b="b" t="t" l="l"/>
            <a:pathLst>
              <a:path h="9284216" w="18288000">
                <a:moveTo>
                  <a:pt x="0" y="0"/>
                </a:moveTo>
                <a:lnTo>
                  <a:pt x="18288000" y="0"/>
                </a:lnTo>
                <a:lnTo>
                  <a:pt x="18288000" y="9284216"/>
                </a:lnTo>
                <a:lnTo>
                  <a:pt x="0" y="92842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50" t="0" r="-5999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08154"/>
            <a:ext cx="18288000" cy="8940689"/>
          </a:xfrm>
          <a:custGeom>
            <a:avLst/>
            <a:gdLst/>
            <a:ahLst/>
            <a:cxnLst/>
            <a:rect r="r" b="b" t="t" l="l"/>
            <a:pathLst>
              <a:path h="8940689" w="18288000">
                <a:moveTo>
                  <a:pt x="0" y="0"/>
                </a:moveTo>
                <a:lnTo>
                  <a:pt x="18288000" y="0"/>
                </a:lnTo>
                <a:lnTo>
                  <a:pt x="18288000" y="8940689"/>
                </a:lnTo>
                <a:lnTo>
                  <a:pt x="0" y="89406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931" t="0" r="-530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460545"/>
            <a:ext cx="18288000" cy="9365910"/>
          </a:xfrm>
          <a:custGeom>
            <a:avLst/>
            <a:gdLst/>
            <a:ahLst/>
            <a:cxnLst/>
            <a:rect r="r" b="b" t="t" l="l"/>
            <a:pathLst>
              <a:path h="9365910" w="18288000">
                <a:moveTo>
                  <a:pt x="0" y="0"/>
                </a:moveTo>
                <a:lnTo>
                  <a:pt x="18288000" y="0"/>
                </a:lnTo>
                <a:lnTo>
                  <a:pt x="18288000" y="9365910"/>
                </a:lnTo>
                <a:lnTo>
                  <a:pt x="0" y="93659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62" t="0" r="-6467" b="0"/>
            </a:stretch>
          </a:blipFill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438150"/>
            <a:ext cx="18408791" cy="9325454"/>
          </a:xfrm>
          <a:custGeom>
            <a:avLst/>
            <a:gdLst/>
            <a:ahLst/>
            <a:cxnLst/>
            <a:rect r="r" b="b" t="t" l="l"/>
            <a:pathLst>
              <a:path h="9325454" w="18408791">
                <a:moveTo>
                  <a:pt x="0" y="0"/>
                </a:moveTo>
                <a:lnTo>
                  <a:pt x="18408791" y="0"/>
                </a:lnTo>
                <a:lnTo>
                  <a:pt x="18408791" y="9325454"/>
                </a:lnTo>
                <a:lnTo>
                  <a:pt x="0" y="93254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59" t="0" r="-6005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527743" y="-89986"/>
            <a:ext cx="10138115" cy="8779655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2505679" y="5832746"/>
            <a:ext cx="5966980" cy="5167433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TextBox 6" id="6"/>
          <p:cNvSpPr txBox="true"/>
          <p:nvPr/>
        </p:nvSpPr>
        <p:spPr>
          <a:xfrm rot="0">
            <a:off x="1028700" y="2493102"/>
            <a:ext cx="4460469" cy="2828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159"/>
              </a:lnSpc>
            </a:pPr>
            <a:r>
              <a:rPr lang="en-US" sz="9299" spc="-92">
                <a:solidFill>
                  <a:srgbClr val="F4F4F4"/>
                </a:solidFill>
                <a:latin typeface="Fira Sans Medium"/>
              </a:rPr>
              <a:t>Table Of </a:t>
            </a:r>
          </a:p>
          <a:p>
            <a:pPr algn="l" marL="0" indent="0" lvl="0">
              <a:lnSpc>
                <a:spcPts val="11159"/>
              </a:lnSpc>
              <a:spcBef>
                <a:spcPct val="0"/>
              </a:spcBef>
            </a:pPr>
            <a:r>
              <a:rPr lang="en-US" sz="9299" spc="-92">
                <a:solidFill>
                  <a:srgbClr val="F4F4F4"/>
                </a:solidFill>
                <a:latin typeface="Fira Sans Medium"/>
              </a:rPr>
              <a:t>Content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290656" y="604223"/>
            <a:ext cx="7801935" cy="7015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0230" indent="-445115" lvl="1">
              <a:lnSpc>
                <a:spcPts val="5648"/>
              </a:lnSpc>
              <a:buFont typeface="Arial"/>
              <a:buChar char="•"/>
            </a:pPr>
            <a:r>
              <a:rPr lang="en-US" sz="4123">
                <a:solidFill>
                  <a:srgbClr val="000000"/>
                </a:solidFill>
                <a:latin typeface="Fira Sans"/>
              </a:rPr>
              <a:t>Introduction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290656" y="1696300"/>
            <a:ext cx="7801935" cy="7015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0230" indent="-445115" lvl="1">
              <a:lnSpc>
                <a:spcPts val="5648"/>
              </a:lnSpc>
              <a:buFont typeface="Arial"/>
              <a:buChar char="•"/>
            </a:pPr>
            <a:r>
              <a:rPr lang="en-US" sz="4123">
                <a:solidFill>
                  <a:srgbClr val="000000"/>
                </a:solidFill>
                <a:latin typeface="Fira Sans"/>
              </a:rPr>
              <a:t>Objectives of the project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300181" y="5274402"/>
            <a:ext cx="7801935" cy="21526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0230" indent="-445115" lvl="1">
              <a:lnSpc>
                <a:spcPts val="5772"/>
              </a:lnSpc>
              <a:buFont typeface="Arial"/>
              <a:buChar char="•"/>
            </a:pPr>
            <a:r>
              <a:rPr lang="en-US" sz="4123">
                <a:solidFill>
                  <a:srgbClr val="000000"/>
                </a:solidFill>
                <a:latin typeface="Fira Sans"/>
              </a:rPr>
              <a:t>AZ-Website :</a:t>
            </a:r>
          </a:p>
          <a:p>
            <a:pPr algn="just">
              <a:lnSpc>
                <a:spcPts val="5772"/>
              </a:lnSpc>
            </a:pPr>
            <a:r>
              <a:rPr lang="en-US" sz="4123">
                <a:solidFill>
                  <a:srgbClr val="000000"/>
                </a:solidFill>
                <a:latin typeface="Fira Sans"/>
              </a:rPr>
              <a:t>           - User </a:t>
            </a:r>
          </a:p>
          <a:p>
            <a:pPr algn="just">
              <a:lnSpc>
                <a:spcPts val="5772"/>
              </a:lnSpc>
            </a:pPr>
            <a:r>
              <a:rPr lang="en-US" sz="4123">
                <a:solidFill>
                  <a:srgbClr val="000000"/>
                </a:solidFill>
                <a:latin typeface="Fira Sans"/>
              </a:rPr>
              <a:t>           - Admin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339541" y="7851271"/>
            <a:ext cx="7801935" cy="7015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0230" indent="-445115" lvl="1">
              <a:lnSpc>
                <a:spcPts val="5648"/>
              </a:lnSpc>
              <a:buFont typeface="Arial"/>
              <a:buChar char="•"/>
            </a:pPr>
            <a:r>
              <a:rPr lang="en-US" sz="4123">
                <a:solidFill>
                  <a:srgbClr val="000000"/>
                </a:solidFill>
                <a:latin typeface="Fira Sans"/>
              </a:rPr>
              <a:t>Analytics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339541" y="8924298"/>
            <a:ext cx="7377110" cy="701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5214" indent="-447607" lvl="1">
              <a:lnSpc>
                <a:spcPts val="5680"/>
              </a:lnSpc>
              <a:buFont typeface="Arial"/>
              <a:buChar char="•"/>
            </a:pPr>
            <a:r>
              <a:rPr lang="en-US" sz="4146">
                <a:solidFill>
                  <a:srgbClr val="000000"/>
                </a:solidFill>
                <a:latin typeface="Fira Sans"/>
              </a:rPr>
              <a:t>UI Design for mobile App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290656" y="2892671"/>
            <a:ext cx="7801935" cy="7015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0230" indent="-445115" lvl="1">
              <a:lnSpc>
                <a:spcPts val="5648"/>
              </a:lnSpc>
              <a:buFont typeface="Arial"/>
              <a:buChar char="•"/>
            </a:pPr>
            <a:r>
              <a:rPr lang="en-US" sz="4123">
                <a:solidFill>
                  <a:srgbClr val="000000"/>
                </a:solidFill>
                <a:latin typeface="Fira Sans"/>
              </a:rPr>
              <a:t>Strategies followed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290656" y="4032373"/>
            <a:ext cx="7801935" cy="7015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90230" indent="-445115" lvl="1">
              <a:lnSpc>
                <a:spcPts val="5648"/>
              </a:lnSpc>
              <a:buFont typeface="Arial"/>
              <a:buChar char="•"/>
            </a:pPr>
            <a:r>
              <a:rPr lang="en-US" sz="4123">
                <a:solidFill>
                  <a:srgbClr val="000000"/>
                </a:solidFill>
                <a:latin typeface="Fira Sans"/>
              </a:rPr>
              <a:t>Website Features 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94145"/>
            <a:ext cx="18288000" cy="9860609"/>
          </a:xfrm>
          <a:custGeom>
            <a:avLst/>
            <a:gdLst/>
            <a:ahLst/>
            <a:cxnLst/>
            <a:rect r="r" b="b" t="t" l="l"/>
            <a:pathLst>
              <a:path h="9860609" w="18288000">
                <a:moveTo>
                  <a:pt x="0" y="0"/>
                </a:moveTo>
                <a:lnTo>
                  <a:pt x="18288000" y="0"/>
                </a:lnTo>
                <a:lnTo>
                  <a:pt x="18288000" y="9860610"/>
                </a:lnTo>
                <a:lnTo>
                  <a:pt x="0" y="98606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13" t="0" r="-12527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86716"/>
            <a:ext cx="18288000" cy="9846507"/>
          </a:xfrm>
          <a:custGeom>
            <a:avLst/>
            <a:gdLst/>
            <a:ahLst/>
            <a:cxnLst/>
            <a:rect r="r" b="b" t="t" l="l"/>
            <a:pathLst>
              <a:path h="9846507" w="18288000">
                <a:moveTo>
                  <a:pt x="0" y="0"/>
                </a:moveTo>
                <a:lnTo>
                  <a:pt x="18288000" y="0"/>
                </a:lnTo>
                <a:lnTo>
                  <a:pt x="18288000" y="9846507"/>
                </a:lnTo>
                <a:lnTo>
                  <a:pt x="0" y="98465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15" t="0" r="-5419" b="0"/>
            </a:stretch>
          </a:blipFill>
        </p:spPr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372717"/>
            <a:ext cx="18288000" cy="9541565"/>
          </a:xfrm>
          <a:custGeom>
            <a:avLst/>
            <a:gdLst/>
            <a:ahLst/>
            <a:cxnLst/>
            <a:rect r="r" b="b" t="t" l="l"/>
            <a:pathLst>
              <a:path h="9541565" w="18288000">
                <a:moveTo>
                  <a:pt x="0" y="0"/>
                </a:moveTo>
                <a:lnTo>
                  <a:pt x="18288000" y="0"/>
                </a:lnTo>
                <a:lnTo>
                  <a:pt x="18288000" y="9541566"/>
                </a:lnTo>
                <a:lnTo>
                  <a:pt x="0" y="95415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359096"/>
            <a:ext cx="18288000" cy="9568808"/>
          </a:xfrm>
          <a:custGeom>
            <a:avLst/>
            <a:gdLst/>
            <a:ahLst/>
            <a:cxnLst/>
            <a:rect r="r" b="b" t="t" l="l"/>
            <a:pathLst>
              <a:path h="9568808" w="18288000">
                <a:moveTo>
                  <a:pt x="0" y="0"/>
                </a:moveTo>
                <a:lnTo>
                  <a:pt x="18288000" y="0"/>
                </a:lnTo>
                <a:lnTo>
                  <a:pt x="18288000" y="9568808"/>
                </a:lnTo>
                <a:lnTo>
                  <a:pt x="0" y="95688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509795" y="2463038"/>
            <a:ext cx="3781921" cy="6792405"/>
          </a:xfrm>
          <a:custGeom>
            <a:avLst/>
            <a:gdLst/>
            <a:ahLst/>
            <a:cxnLst/>
            <a:rect r="r" b="b" t="t" l="l"/>
            <a:pathLst>
              <a:path h="6792405" w="3781921">
                <a:moveTo>
                  <a:pt x="0" y="0"/>
                </a:moveTo>
                <a:lnTo>
                  <a:pt x="3781920" y="0"/>
                </a:lnTo>
                <a:lnTo>
                  <a:pt x="3781920" y="6792405"/>
                </a:lnTo>
                <a:lnTo>
                  <a:pt x="0" y="679240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485743" y="2463038"/>
            <a:ext cx="3306323" cy="6795262"/>
          </a:xfrm>
          <a:custGeom>
            <a:avLst/>
            <a:gdLst/>
            <a:ahLst/>
            <a:cxnLst/>
            <a:rect r="r" b="b" t="t" l="l"/>
            <a:pathLst>
              <a:path h="6795262" w="3306323">
                <a:moveTo>
                  <a:pt x="0" y="0"/>
                </a:moveTo>
                <a:lnTo>
                  <a:pt x="3306323" y="0"/>
                </a:lnTo>
                <a:lnTo>
                  <a:pt x="3306323" y="6795262"/>
                </a:lnTo>
                <a:lnTo>
                  <a:pt x="0" y="67952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96285" y="2463038"/>
            <a:ext cx="3489459" cy="6795262"/>
          </a:xfrm>
          <a:custGeom>
            <a:avLst/>
            <a:gdLst/>
            <a:ahLst/>
            <a:cxnLst/>
            <a:rect r="r" b="b" t="t" l="l"/>
            <a:pathLst>
              <a:path h="6795262" w="3489459">
                <a:moveTo>
                  <a:pt x="0" y="0"/>
                </a:moveTo>
                <a:lnTo>
                  <a:pt x="3489458" y="0"/>
                </a:lnTo>
                <a:lnTo>
                  <a:pt x="3489458" y="6795262"/>
                </a:lnTo>
                <a:lnTo>
                  <a:pt x="0" y="67952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792066" y="2463038"/>
            <a:ext cx="3728140" cy="6795262"/>
          </a:xfrm>
          <a:custGeom>
            <a:avLst/>
            <a:gdLst/>
            <a:ahLst/>
            <a:cxnLst/>
            <a:rect r="r" b="b" t="t" l="l"/>
            <a:pathLst>
              <a:path h="6795262" w="3728140">
                <a:moveTo>
                  <a:pt x="0" y="0"/>
                </a:moveTo>
                <a:lnTo>
                  <a:pt x="3728140" y="0"/>
                </a:lnTo>
                <a:lnTo>
                  <a:pt x="3728140" y="6795262"/>
                </a:lnTo>
                <a:lnTo>
                  <a:pt x="0" y="67952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912088" y="1028700"/>
            <a:ext cx="14463824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059"/>
              </a:lnSpc>
              <a:spcBef>
                <a:spcPct val="0"/>
              </a:spcBef>
            </a:pPr>
            <a:r>
              <a:rPr lang="en-US" sz="5049" spc="-50">
                <a:solidFill>
                  <a:srgbClr val="000000"/>
                </a:solidFill>
                <a:latin typeface="Fira Sans Medium"/>
              </a:rPr>
              <a:t>UI desgin for mobile app: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613652" y="2640400"/>
            <a:ext cx="3453222" cy="6617900"/>
          </a:xfrm>
          <a:custGeom>
            <a:avLst/>
            <a:gdLst/>
            <a:ahLst/>
            <a:cxnLst/>
            <a:rect r="r" b="b" t="t" l="l"/>
            <a:pathLst>
              <a:path h="6617900" w="3453222">
                <a:moveTo>
                  <a:pt x="0" y="0"/>
                </a:moveTo>
                <a:lnTo>
                  <a:pt x="3453222" y="0"/>
                </a:lnTo>
                <a:lnTo>
                  <a:pt x="3453222" y="6617900"/>
                </a:lnTo>
                <a:lnTo>
                  <a:pt x="0" y="66179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999401" y="2640400"/>
            <a:ext cx="3617557" cy="6617900"/>
          </a:xfrm>
          <a:custGeom>
            <a:avLst/>
            <a:gdLst/>
            <a:ahLst/>
            <a:cxnLst/>
            <a:rect r="r" b="b" t="t" l="l"/>
            <a:pathLst>
              <a:path h="6617900" w="3617557">
                <a:moveTo>
                  <a:pt x="0" y="0"/>
                </a:moveTo>
                <a:lnTo>
                  <a:pt x="3617557" y="0"/>
                </a:lnTo>
                <a:lnTo>
                  <a:pt x="3617557" y="6617900"/>
                </a:lnTo>
                <a:lnTo>
                  <a:pt x="0" y="66179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056696" y="2640400"/>
            <a:ext cx="3608984" cy="6617900"/>
          </a:xfrm>
          <a:custGeom>
            <a:avLst/>
            <a:gdLst/>
            <a:ahLst/>
            <a:cxnLst/>
            <a:rect r="r" b="b" t="t" l="l"/>
            <a:pathLst>
              <a:path h="6617900" w="3608984">
                <a:moveTo>
                  <a:pt x="0" y="0"/>
                </a:moveTo>
                <a:lnTo>
                  <a:pt x="3608985" y="0"/>
                </a:lnTo>
                <a:lnTo>
                  <a:pt x="3608985" y="6617900"/>
                </a:lnTo>
                <a:lnTo>
                  <a:pt x="0" y="66179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45325" y="2640400"/>
            <a:ext cx="3643274" cy="6617900"/>
          </a:xfrm>
          <a:custGeom>
            <a:avLst/>
            <a:gdLst/>
            <a:ahLst/>
            <a:cxnLst/>
            <a:rect r="r" b="b" t="t" l="l"/>
            <a:pathLst>
              <a:path h="6617900" w="3643274">
                <a:moveTo>
                  <a:pt x="0" y="0"/>
                </a:moveTo>
                <a:lnTo>
                  <a:pt x="3643274" y="0"/>
                </a:lnTo>
                <a:lnTo>
                  <a:pt x="3643274" y="6617900"/>
                </a:lnTo>
                <a:lnTo>
                  <a:pt x="0" y="66179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912088" y="1028700"/>
            <a:ext cx="14463824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059"/>
              </a:lnSpc>
              <a:spcBef>
                <a:spcPct val="0"/>
              </a:spcBef>
            </a:pPr>
            <a:r>
              <a:rPr lang="en-US" sz="5049" spc="-50">
                <a:solidFill>
                  <a:srgbClr val="000000"/>
                </a:solidFill>
                <a:latin typeface="Fira Sans Medium"/>
              </a:rPr>
              <a:t>Search and Category :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73212" y="2646352"/>
            <a:ext cx="3629244" cy="6611948"/>
          </a:xfrm>
          <a:custGeom>
            <a:avLst/>
            <a:gdLst/>
            <a:ahLst/>
            <a:cxnLst/>
            <a:rect r="r" b="b" t="t" l="l"/>
            <a:pathLst>
              <a:path h="6611948" w="3629244">
                <a:moveTo>
                  <a:pt x="0" y="0"/>
                </a:moveTo>
                <a:lnTo>
                  <a:pt x="3629244" y="0"/>
                </a:lnTo>
                <a:lnTo>
                  <a:pt x="3629244" y="6611948"/>
                </a:lnTo>
                <a:lnTo>
                  <a:pt x="0" y="66119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864540" y="2632997"/>
            <a:ext cx="3605996" cy="6619578"/>
          </a:xfrm>
          <a:custGeom>
            <a:avLst/>
            <a:gdLst/>
            <a:ahLst/>
            <a:cxnLst/>
            <a:rect r="r" b="b" t="t" l="l"/>
            <a:pathLst>
              <a:path h="6619578" w="3605996">
                <a:moveTo>
                  <a:pt x="0" y="0"/>
                </a:moveTo>
                <a:lnTo>
                  <a:pt x="3605996" y="0"/>
                </a:lnTo>
                <a:lnTo>
                  <a:pt x="3605996" y="6619578"/>
                </a:lnTo>
                <a:lnTo>
                  <a:pt x="0" y="66195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792931" y="2640627"/>
            <a:ext cx="3630529" cy="6617673"/>
          </a:xfrm>
          <a:custGeom>
            <a:avLst/>
            <a:gdLst/>
            <a:ahLst/>
            <a:cxnLst/>
            <a:rect r="r" b="b" t="t" l="l"/>
            <a:pathLst>
              <a:path h="6617673" w="3630529">
                <a:moveTo>
                  <a:pt x="0" y="0"/>
                </a:moveTo>
                <a:lnTo>
                  <a:pt x="3630529" y="0"/>
                </a:lnTo>
                <a:lnTo>
                  <a:pt x="3630529" y="6617673"/>
                </a:lnTo>
                <a:lnTo>
                  <a:pt x="0" y="66176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858833" y="2632997"/>
            <a:ext cx="4314379" cy="6617673"/>
          </a:xfrm>
          <a:custGeom>
            <a:avLst/>
            <a:gdLst/>
            <a:ahLst/>
            <a:cxnLst/>
            <a:rect r="r" b="b" t="t" l="l"/>
            <a:pathLst>
              <a:path h="6617673" w="4314379">
                <a:moveTo>
                  <a:pt x="0" y="0"/>
                </a:moveTo>
                <a:lnTo>
                  <a:pt x="4314379" y="0"/>
                </a:lnTo>
                <a:lnTo>
                  <a:pt x="4314379" y="6617673"/>
                </a:lnTo>
                <a:lnTo>
                  <a:pt x="0" y="66176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912088" y="1028700"/>
            <a:ext cx="14463824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179"/>
              </a:lnSpc>
              <a:spcBef>
                <a:spcPct val="0"/>
              </a:spcBef>
            </a:pPr>
            <a:r>
              <a:rPr lang="en-US" sz="5149" spc="-51">
                <a:solidFill>
                  <a:srgbClr val="000000"/>
                </a:solidFill>
                <a:latin typeface="Fira Sans Medium"/>
              </a:rPr>
              <a:t>Products &amp; Ordars :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3866225" y="962025"/>
            <a:ext cx="3193050" cy="2550449"/>
          </a:xfrm>
          <a:custGeom>
            <a:avLst/>
            <a:gdLst/>
            <a:ahLst/>
            <a:cxnLst/>
            <a:rect r="r" b="b" t="t" l="l"/>
            <a:pathLst>
              <a:path h="2550449" w="3193050">
                <a:moveTo>
                  <a:pt x="0" y="0"/>
                </a:moveTo>
                <a:lnTo>
                  <a:pt x="3193050" y="0"/>
                </a:lnTo>
                <a:lnTo>
                  <a:pt x="3193050" y="2550449"/>
                </a:lnTo>
                <a:lnTo>
                  <a:pt x="0" y="25504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620557" y="3369599"/>
            <a:ext cx="9274243" cy="3076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103"/>
              </a:lnSpc>
              <a:spcBef>
                <a:spcPct val="0"/>
              </a:spcBef>
            </a:pPr>
            <a:r>
              <a:rPr lang="en-US" sz="10085" spc="-100">
                <a:solidFill>
                  <a:srgbClr val="000000"/>
                </a:solidFill>
                <a:latin typeface="Amiri Bold"/>
              </a:rPr>
              <a:t>Thank You For Your Attention ! 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151770" y="4201140"/>
            <a:ext cx="7027514" cy="6085860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859850" y="563974"/>
            <a:ext cx="4961246" cy="4296462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0345997" y="2120110"/>
            <a:ext cx="7611546" cy="6591255"/>
            <a:chOff x="0" y="0"/>
            <a:chExt cx="4282440" cy="3708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0" t="-7739" r="0" b="-7739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1200150" y="1076325"/>
            <a:ext cx="7784689" cy="1285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99"/>
              </a:lnSpc>
              <a:spcBef>
                <a:spcPct val="0"/>
              </a:spcBef>
            </a:pPr>
            <a:r>
              <a:rPr lang="en-US" sz="8499" spc="-84">
                <a:solidFill>
                  <a:srgbClr val="000000"/>
                </a:solidFill>
                <a:latin typeface="Fira Sans Medium"/>
              </a:rPr>
              <a:t>Introduction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80256" y="3691235"/>
            <a:ext cx="7170791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 Light"/>
              </a:rPr>
              <a:t>Established in 1984 in Nablus, Palestine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80256" y="4670247"/>
            <a:ext cx="8649186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 Light"/>
              </a:rPr>
              <a:t>It has several branches in several cities.</a:t>
            </a:r>
          </a:p>
          <a:p>
            <a:pPr algn="l">
              <a:lnSpc>
                <a:spcPts val="3919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880256" y="6955840"/>
            <a:ext cx="8649186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 Light"/>
              </a:rPr>
              <a:t>A comprehensive provider of electrical, electronic and cellular devices and accessories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80256" y="5608777"/>
            <a:ext cx="8649186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 Light"/>
              </a:rPr>
              <a:t>began selling and maintaining electronic spare parts and selling wholesale and retail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616364" y="5735791"/>
            <a:ext cx="17055273" cy="0"/>
          </a:xfrm>
          <a:prstGeom prst="line">
            <a:avLst/>
          </a:prstGeom>
          <a:ln cap="rnd" w="19050">
            <a:solidFill>
              <a:srgbClr val="004651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863670" y="721255"/>
            <a:ext cx="12865675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  <a:spcBef>
                <a:spcPct val="0"/>
              </a:spcBef>
            </a:pPr>
            <a:r>
              <a:rPr lang="en-US" sz="8000" spc="-80">
                <a:solidFill>
                  <a:srgbClr val="000000"/>
                </a:solidFill>
                <a:latin typeface="Fira Sans Medium"/>
              </a:rPr>
              <a:t> Objectives of the project: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9229327" y="5561637"/>
            <a:ext cx="380203" cy="329258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3059986" y="5561637"/>
            <a:ext cx="380203" cy="329258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4802408" y="5561637"/>
            <a:ext cx="380203" cy="329258"/>
            <a:chOff x="0" y="0"/>
            <a:chExt cx="3619627" cy="313461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6886646" y="2349147"/>
            <a:ext cx="2977778" cy="2578770"/>
            <a:chOff x="0" y="0"/>
            <a:chExt cx="3619627" cy="313461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3624571" y="0"/>
            <a:ext cx="4201515" cy="3638531"/>
            <a:chOff x="0" y="0"/>
            <a:chExt cx="3619627" cy="313461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3243939" y="-956153"/>
            <a:ext cx="2481390" cy="2148895"/>
            <a:chOff x="0" y="0"/>
            <a:chExt cx="3619627" cy="313461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1903144" y="6405866"/>
            <a:ext cx="2693889" cy="2296540"/>
          </a:xfrm>
          <a:custGeom>
            <a:avLst/>
            <a:gdLst/>
            <a:ahLst/>
            <a:cxnLst/>
            <a:rect r="r" b="b" t="t" l="l"/>
            <a:pathLst>
              <a:path h="2296540" w="2693889">
                <a:moveTo>
                  <a:pt x="0" y="0"/>
                </a:moveTo>
                <a:lnTo>
                  <a:pt x="2693888" y="0"/>
                </a:lnTo>
                <a:lnTo>
                  <a:pt x="2693888" y="2296540"/>
                </a:lnTo>
                <a:lnTo>
                  <a:pt x="0" y="22965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3564301" y="6084451"/>
            <a:ext cx="2951667" cy="2645431"/>
          </a:xfrm>
          <a:custGeom>
            <a:avLst/>
            <a:gdLst/>
            <a:ahLst/>
            <a:cxnLst/>
            <a:rect r="r" b="b" t="t" l="l"/>
            <a:pathLst>
              <a:path h="2645431" w="2951667">
                <a:moveTo>
                  <a:pt x="0" y="0"/>
                </a:moveTo>
                <a:lnTo>
                  <a:pt x="2951667" y="0"/>
                </a:lnTo>
                <a:lnTo>
                  <a:pt x="2951667" y="2645432"/>
                </a:lnTo>
                <a:lnTo>
                  <a:pt x="0" y="2645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7680877" y="6033365"/>
            <a:ext cx="3348911" cy="3068537"/>
          </a:xfrm>
          <a:custGeom>
            <a:avLst/>
            <a:gdLst/>
            <a:ahLst/>
            <a:cxnLst/>
            <a:rect r="r" b="b" t="t" l="l"/>
            <a:pathLst>
              <a:path h="3068537" w="3348911">
                <a:moveTo>
                  <a:pt x="0" y="0"/>
                </a:moveTo>
                <a:lnTo>
                  <a:pt x="3348910" y="0"/>
                </a:lnTo>
                <a:lnTo>
                  <a:pt x="3348910" y="3068537"/>
                </a:lnTo>
                <a:lnTo>
                  <a:pt x="0" y="30685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6645394" y="3640663"/>
            <a:ext cx="5776667" cy="1635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Fira Sans"/>
              </a:rPr>
              <a:t>Improve customer experience, showcase company products and expand brand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61754" y="3773905"/>
            <a:ext cx="5776667" cy="1082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Fira Sans"/>
              </a:rPr>
              <a:t>Building and developing an online store for the company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2151801" y="3792955"/>
            <a:ext cx="5776667" cy="1082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Fira Sans"/>
              </a:rPr>
              <a:t>UI Design for mobile </a:t>
            </a:r>
          </a:p>
          <a:p>
            <a:pPr algn="ctr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Fira Sans"/>
              </a:rPr>
              <a:t>App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800000">
            <a:off x="10542559" y="-4150923"/>
            <a:ext cx="9822161" cy="6226137"/>
            <a:chOff x="0" y="0"/>
            <a:chExt cx="8474859" cy="53721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474859" cy="5372100"/>
            </a:xfrm>
            <a:custGeom>
              <a:avLst/>
              <a:gdLst/>
              <a:ahLst/>
              <a:cxnLst/>
              <a:rect r="r" b="b" t="t" l="l"/>
              <a:pathLst>
                <a:path h="5372100" w="8474859">
                  <a:moveTo>
                    <a:pt x="6924189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924189" y="5372100"/>
                  </a:lnTo>
                  <a:lnTo>
                    <a:pt x="8474859" y="2686050"/>
                  </a:lnTo>
                  <a:lnTo>
                    <a:pt x="6924189" y="0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959443" y="-865713"/>
            <a:ext cx="2695438" cy="2334501"/>
            <a:chOff x="0" y="0"/>
            <a:chExt cx="6202680" cy="53721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202680" cy="5372100"/>
            </a:xfrm>
            <a:custGeom>
              <a:avLst/>
              <a:gdLst/>
              <a:ahLst/>
              <a:cxnLst/>
              <a:rect r="r" b="b" t="t" l="l"/>
              <a:pathLst>
                <a:path h="5372100" w="620268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4388190" y="739775"/>
            <a:ext cx="1297870" cy="1762539"/>
          </a:xfrm>
          <a:custGeom>
            <a:avLst/>
            <a:gdLst/>
            <a:ahLst/>
            <a:cxnLst/>
            <a:rect r="r" b="b" t="t" l="l"/>
            <a:pathLst>
              <a:path h="1762539" w="1297870">
                <a:moveTo>
                  <a:pt x="0" y="0"/>
                </a:moveTo>
                <a:lnTo>
                  <a:pt x="1297870" y="0"/>
                </a:lnTo>
                <a:lnTo>
                  <a:pt x="1297870" y="1762539"/>
                </a:lnTo>
                <a:lnTo>
                  <a:pt x="0" y="17625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108105" y="3505940"/>
            <a:ext cx="2388224" cy="3011750"/>
          </a:xfrm>
          <a:custGeom>
            <a:avLst/>
            <a:gdLst/>
            <a:ahLst/>
            <a:cxnLst/>
            <a:rect r="r" b="b" t="t" l="l"/>
            <a:pathLst>
              <a:path h="3011750" w="2388224">
                <a:moveTo>
                  <a:pt x="0" y="0"/>
                </a:moveTo>
                <a:lnTo>
                  <a:pt x="2388224" y="0"/>
                </a:lnTo>
                <a:lnTo>
                  <a:pt x="2388224" y="3011751"/>
                </a:lnTo>
                <a:lnTo>
                  <a:pt x="0" y="30117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473186" y="3790279"/>
            <a:ext cx="3025194" cy="2727412"/>
          </a:xfrm>
          <a:custGeom>
            <a:avLst/>
            <a:gdLst/>
            <a:ahLst/>
            <a:cxnLst/>
            <a:rect r="r" b="b" t="t" l="l"/>
            <a:pathLst>
              <a:path h="2727412" w="3025194">
                <a:moveTo>
                  <a:pt x="0" y="0"/>
                </a:moveTo>
                <a:lnTo>
                  <a:pt x="3025193" y="0"/>
                </a:lnTo>
                <a:lnTo>
                  <a:pt x="3025193" y="2727412"/>
                </a:lnTo>
                <a:lnTo>
                  <a:pt x="0" y="272741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893597" y="3505940"/>
            <a:ext cx="2795854" cy="3011750"/>
          </a:xfrm>
          <a:custGeom>
            <a:avLst/>
            <a:gdLst/>
            <a:ahLst/>
            <a:cxnLst/>
            <a:rect r="r" b="b" t="t" l="l"/>
            <a:pathLst>
              <a:path h="3011750" w="2795854">
                <a:moveTo>
                  <a:pt x="0" y="0"/>
                </a:moveTo>
                <a:lnTo>
                  <a:pt x="2795854" y="0"/>
                </a:lnTo>
                <a:lnTo>
                  <a:pt x="2795854" y="3011751"/>
                </a:lnTo>
                <a:lnTo>
                  <a:pt x="0" y="301175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7480315" y="6895410"/>
            <a:ext cx="3622419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Open-Source Technologies</a:t>
            </a:r>
          </a:p>
          <a:p>
            <a:pPr algn="ctr">
              <a:lnSpc>
                <a:spcPts val="4759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2383460" y="6895410"/>
            <a:ext cx="3204646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Cost Effective Options </a:t>
            </a:r>
          </a:p>
          <a:p>
            <a:pPr algn="ctr">
              <a:lnSpc>
                <a:spcPts val="4759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12699894" y="6974552"/>
            <a:ext cx="3204646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Cloud Based Solutions</a:t>
            </a:r>
          </a:p>
          <a:p>
            <a:pPr algn="ctr">
              <a:lnSpc>
                <a:spcPts val="4759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1675526" y="989603"/>
            <a:ext cx="8168554" cy="1009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41"/>
              </a:lnSpc>
              <a:spcBef>
                <a:spcPct val="0"/>
              </a:spcBef>
            </a:pPr>
            <a:r>
              <a:rPr lang="en-US" sz="6185" spc="-61">
                <a:solidFill>
                  <a:srgbClr val="000000"/>
                </a:solidFill>
                <a:latin typeface="Fira Sans Medium"/>
              </a:rPr>
              <a:t>Strategies followed :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0800000">
            <a:off x="10542559" y="-4150923"/>
            <a:ext cx="9822161" cy="6226137"/>
            <a:chOff x="0" y="0"/>
            <a:chExt cx="8474859" cy="53721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474859" cy="5372100"/>
            </a:xfrm>
            <a:custGeom>
              <a:avLst/>
              <a:gdLst/>
              <a:ahLst/>
              <a:cxnLst/>
              <a:rect r="r" b="b" t="t" l="l"/>
              <a:pathLst>
                <a:path h="5372100" w="8474859">
                  <a:moveTo>
                    <a:pt x="6924189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924189" y="5372100"/>
                  </a:lnTo>
                  <a:lnTo>
                    <a:pt x="8474859" y="2686050"/>
                  </a:lnTo>
                  <a:lnTo>
                    <a:pt x="6924189" y="0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959443" y="-865713"/>
            <a:ext cx="2695438" cy="2334501"/>
            <a:chOff x="0" y="0"/>
            <a:chExt cx="6202680" cy="53721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202680" cy="5372100"/>
            </a:xfrm>
            <a:custGeom>
              <a:avLst/>
              <a:gdLst/>
              <a:ahLst/>
              <a:cxnLst/>
              <a:rect r="r" b="b" t="t" l="l"/>
              <a:pathLst>
                <a:path h="5372100" w="620268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4388190" y="739775"/>
            <a:ext cx="1297870" cy="1762539"/>
          </a:xfrm>
          <a:custGeom>
            <a:avLst/>
            <a:gdLst/>
            <a:ahLst/>
            <a:cxnLst/>
            <a:rect r="r" b="b" t="t" l="l"/>
            <a:pathLst>
              <a:path h="1762539" w="1297870">
                <a:moveTo>
                  <a:pt x="0" y="0"/>
                </a:moveTo>
                <a:lnTo>
                  <a:pt x="1297870" y="0"/>
                </a:lnTo>
                <a:lnTo>
                  <a:pt x="1297870" y="1762539"/>
                </a:lnTo>
                <a:lnTo>
                  <a:pt x="0" y="17625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09304" y="3940473"/>
            <a:ext cx="2528021" cy="2528021"/>
          </a:xfrm>
          <a:custGeom>
            <a:avLst/>
            <a:gdLst/>
            <a:ahLst/>
            <a:cxnLst/>
            <a:rect r="r" b="b" t="t" l="l"/>
            <a:pathLst>
              <a:path h="2528021" w="2528021">
                <a:moveTo>
                  <a:pt x="0" y="0"/>
                </a:moveTo>
                <a:lnTo>
                  <a:pt x="2528021" y="0"/>
                </a:lnTo>
                <a:lnTo>
                  <a:pt x="2528021" y="2528021"/>
                </a:lnTo>
                <a:lnTo>
                  <a:pt x="0" y="25280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736538" y="3940473"/>
            <a:ext cx="2528021" cy="2528021"/>
          </a:xfrm>
          <a:custGeom>
            <a:avLst/>
            <a:gdLst/>
            <a:ahLst/>
            <a:cxnLst/>
            <a:rect r="r" b="b" t="t" l="l"/>
            <a:pathLst>
              <a:path h="2528021" w="2528021">
                <a:moveTo>
                  <a:pt x="0" y="0"/>
                </a:moveTo>
                <a:lnTo>
                  <a:pt x="2528020" y="0"/>
                </a:lnTo>
                <a:lnTo>
                  <a:pt x="2528020" y="2528021"/>
                </a:lnTo>
                <a:lnTo>
                  <a:pt x="0" y="252802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199105" y="3940473"/>
            <a:ext cx="2528021" cy="2528021"/>
          </a:xfrm>
          <a:custGeom>
            <a:avLst/>
            <a:gdLst/>
            <a:ahLst/>
            <a:cxnLst/>
            <a:rect r="r" b="b" t="t" l="l"/>
            <a:pathLst>
              <a:path h="2528021" w="2528021">
                <a:moveTo>
                  <a:pt x="0" y="0"/>
                </a:moveTo>
                <a:lnTo>
                  <a:pt x="2528021" y="0"/>
                </a:lnTo>
                <a:lnTo>
                  <a:pt x="2528021" y="2528021"/>
                </a:lnTo>
                <a:lnTo>
                  <a:pt x="0" y="25280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851780" y="3940473"/>
            <a:ext cx="2528021" cy="2528021"/>
          </a:xfrm>
          <a:custGeom>
            <a:avLst/>
            <a:gdLst/>
            <a:ahLst/>
            <a:cxnLst/>
            <a:rect r="r" b="b" t="t" l="l"/>
            <a:pathLst>
              <a:path h="2528021" w="2528021">
                <a:moveTo>
                  <a:pt x="0" y="0"/>
                </a:moveTo>
                <a:lnTo>
                  <a:pt x="2528021" y="0"/>
                </a:lnTo>
                <a:lnTo>
                  <a:pt x="2528021" y="2528021"/>
                </a:lnTo>
                <a:lnTo>
                  <a:pt x="0" y="252802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3917203" y="7051388"/>
            <a:ext cx="3255905" cy="10393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38"/>
              </a:lnSpc>
            </a:pPr>
            <a:r>
              <a:rPr lang="en-US" sz="2955">
                <a:solidFill>
                  <a:srgbClr val="000000"/>
                </a:solidFill>
                <a:latin typeface="Fira Sans"/>
              </a:rPr>
              <a:t>Chat Direct &amp; WhatsApp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333114" y="7321068"/>
            <a:ext cx="2880402" cy="515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38"/>
              </a:lnSpc>
            </a:pPr>
            <a:r>
              <a:rPr lang="en-US" sz="2955">
                <a:solidFill>
                  <a:srgbClr val="000000"/>
                </a:solidFill>
                <a:latin typeface="Fira Sans"/>
              </a:rPr>
              <a:t>Easy To Use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560347" y="7051388"/>
            <a:ext cx="2880402" cy="10393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38"/>
              </a:lnSpc>
            </a:pPr>
            <a:r>
              <a:rPr lang="en-US" sz="2955">
                <a:solidFill>
                  <a:srgbClr val="000000"/>
                </a:solidFill>
                <a:latin typeface="Fira Sans"/>
              </a:rPr>
              <a:t>Interactive interface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782668" y="869577"/>
            <a:ext cx="8168554" cy="11126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1"/>
              </a:lnSpc>
              <a:spcBef>
                <a:spcPct val="0"/>
              </a:spcBef>
            </a:pPr>
            <a:r>
              <a:rPr lang="en-US" sz="6885" spc="-68">
                <a:solidFill>
                  <a:srgbClr val="000000"/>
                </a:solidFill>
                <a:latin typeface="Fira Sans Medium"/>
              </a:rPr>
              <a:t>Website Features :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9693776" y="7051388"/>
            <a:ext cx="2880402" cy="10393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38"/>
              </a:lnSpc>
            </a:pPr>
            <a:r>
              <a:rPr lang="en-US" sz="2955">
                <a:solidFill>
                  <a:srgbClr val="000000"/>
                </a:solidFill>
                <a:latin typeface="Fira Sans"/>
              </a:rPr>
              <a:t>Data Export &amp; Sales Analytics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65220" y="1944919"/>
            <a:ext cx="16957560" cy="8130704"/>
          </a:xfrm>
          <a:custGeom>
            <a:avLst/>
            <a:gdLst/>
            <a:ahLst/>
            <a:cxnLst/>
            <a:rect r="r" b="b" t="t" l="l"/>
            <a:pathLst>
              <a:path h="8130704" w="16957560">
                <a:moveTo>
                  <a:pt x="0" y="0"/>
                </a:moveTo>
                <a:lnTo>
                  <a:pt x="16957560" y="0"/>
                </a:lnTo>
                <a:lnTo>
                  <a:pt x="16957560" y="8130704"/>
                </a:lnTo>
                <a:lnTo>
                  <a:pt x="0" y="81307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220741" y="490538"/>
            <a:ext cx="14320525" cy="86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40"/>
              </a:lnSpc>
            </a:pPr>
            <a:r>
              <a:rPr lang="en-US" sz="5700" spc="-57">
                <a:solidFill>
                  <a:srgbClr val="000000"/>
                </a:solidFill>
                <a:latin typeface="Fira Sans Medium"/>
              </a:rPr>
              <a:t>AZ-Website :     User Interface 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83737" y="366713"/>
            <a:ext cx="14320525" cy="847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600"/>
              </a:lnSpc>
            </a:pPr>
            <a:r>
              <a:rPr lang="en-US" sz="5500" spc="-55">
                <a:solidFill>
                  <a:srgbClr val="000000"/>
                </a:solidFill>
                <a:latin typeface="Fira Sans Medium"/>
              </a:rPr>
              <a:t>AZ-Website :     Administrator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490946" y="1662112"/>
            <a:ext cx="17229909" cy="8514159"/>
          </a:xfrm>
          <a:custGeom>
            <a:avLst/>
            <a:gdLst/>
            <a:ahLst/>
            <a:cxnLst/>
            <a:rect r="r" b="b" t="t" l="l"/>
            <a:pathLst>
              <a:path h="8514159" w="17229909">
                <a:moveTo>
                  <a:pt x="0" y="0"/>
                </a:moveTo>
                <a:lnTo>
                  <a:pt x="17229908" y="0"/>
                </a:lnTo>
                <a:lnTo>
                  <a:pt x="17229908" y="8514159"/>
                </a:lnTo>
                <a:lnTo>
                  <a:pt x="0" y="85141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3" t="-7368" r="-6027" b="-1371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566" r="-19403" b="-681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DAGF9VRyTYE</dc:identifier>
  <dcterms:modified xsi:type="dcterms:W3CDTF">2011-08-01T06:04:30Z</dcterms:modified>
  <cp:revision>1</cp:revision>
  <dc:title>  Graduation Project - 2024</dc:title>
</cp:coreProperties>
</file>