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4630400" cy="8229600"/>
  <p:notesSz cx="8229600" cy="14630400"/>
  <p:embeddedFontLst>
    <p:embeddedFont>
      <p:font typeface="Noto Sans TC" panose="020B0604020202020204" charset="-128"/>
      <p:regular r:id="rId25"/>
    </p:embeddedFont>
    <p:embeddedFont>
      <p:font typeface="Source Sans 3 Medium" panose="020B0604020202020204" charset="0"/>
      <p:regular r:id="rId26"/>
    </p:embeddedFont>
  </p:embeddedFontLst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9" d="100"/>
          <a:sy n="69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886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4CB59-E78C-8397-F06B-0FB60A7B8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CA1B98-75E8-F25E-D75B-D5E6F8E628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83A3A6-9CBB-B6BE-493B-8C1267E2A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BABCB-DBD8-9458-5B7A-28D7DC6E3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6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326"/>
          </a:solidFill>
          <a:ln/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0336"/>
          </a:solidFill>
          <a:ln/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275403"/>
            <a:ext cx="7556421" cy="12401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DotSense: An Intelligent Braille Conversion and Printing System</a:t>
            </a:r>
            <a:endParaRPr lang="en-US" sz="3900" b="1" dirty="0"/>
          </a:p>
        </p:txBody>
      </p:sp>
      <p:sp>
        <p:nvSpPr>
          <p:cNvPr id="4" name="Text 1"/>
          <p:cNvSpPr/>
          <p:nvPr/>
        </p:nvSpPr>
        <p:spPr>
          <a:xfrm>
            <a:off x="793790" y="3813215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5" name="Text 2"/>
          <p:cNvSpPr/>
          <p:nvPr/>
        </p:nvSpPr>
        <p:spPr>
          <a:xfrm>
            <a:off x="793790" y="4428411"/>
            <a:ext cx="377297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Ala'a Abdelrahim &amp; Abdullah Shabib</a:t>
            </a:r>
            <a:endParaRPr lang="en-US" sz="1950" dirty="0"/>
          </a:p>
        </p:txBody>
      </p:sp>
      <p:sp>
        <p:nvSpPr>
          <p:cNvPr id="6" name="Text 3"/>
          <p:cNvSpPr/>
          <p:nvPr/>
        </p:nvSpPr>
        <p:spPr>
          <a:xfrm>
            <a:off x="793790" y="5036225"/>
            <a:ext cx="274272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Supervisor: Dr. Anas Toma</a:t>
            </a:r>
            <a:endParaRPr lang="en-US" sz="1950" dirty="0"/>
          </a:p>
        </p:txBody>
      </p:sp>
      <p:sp>
        <p:nvSpPr>
          <p:cNvPr id="7" name="Text 4"/>
          <p:cNvSpPr/>
          <p:nvPr/>
        </p:nvSpPr>
        <p:spPr>
          <a:xfrm>
            <a:off x="793790" y="5644039"/>
            <a:ext cx="4957763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An-Najah National University – September 2025</a:t>
            </a:r>
            <a:endParaRPr lang="en-US" sz="19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38725" y="864989"/>
            <a:ext cx="4552831" cy="5691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Embossing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28424" y="1434108"/>
            <a:ext cx="13173551" cy="291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endParaRPr lang="en-US" sz="1400" dirty="0"/>
          </a:p>
        </p:txBody>
      </p:sp>
      <p:sp>
        <p:nvSpPr>
          <p:cNvPr id="4" name="Text 2"/>
          <p:cNvSpPr/>
          <p:nvPr/>
        </p:nvSpPr>
        <p:spPr>
          <a:xfrm>
            <a:off x="728425" y="2271831"/>
            <a:ext cx="13173551" cy="9103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55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is the actual printing unit that embosses dots according to the braille pattern.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728424" y="3182183"/>
            <a:ext cx="13173551" cy="291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728424" y="3678436"/>
            <a:ext cx="6495693" cy="4057650"/>
          </a:xfrm>
          <a:prstGeom prst="roundRect">
            <a:avLst>
              <a:gd name="adj" fmla="val 673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24" y="3678436"/>
            <a:ext cx="91440" cy="4057650"/>
          </a:xfrm>
          <a:prstGeom prst="rect">
            <a:avLst/>
          </a:prstGeom>
        </p:spPr>
      </p:pic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4555" y="3883343"/>
            <a:ext cx="3734752" cy="3078837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024771" y="7166967"/>
            <a:ext cx="5994440" cy="3642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Linear Actuator</a:t>
            </a:r>
            <a:endParaRPr lang="en-US" sz="1750" dirty="0"/>
          </a:p>
        </p:txBody>
      </p:sp>
      <p:sp>
        <p:nvSpPr>
          <p:cNvPr id="10" name="Shape 6"/>
          <p:cNvSpPr/>
          <p:nvPr/>
        </p:nvSpPr>
        <p:spPr>
          <a:xfrm>
            <a:off x="7406164" y="3678436"/>
            <a:ext cx="6495812" cy="4057650"/>
          </a:xfrm>
          <a:prstGeom prst="roundRect">
            <a:avLst>
              <a:gd name="adj" fmla="val 673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164" y="3678436"/>
            <a:ext cx="91440" cy="4057650"/>
          </a:xfrm>
          <a:prstGeom prst="rect">
            <a:avLst/>
          </a:prstGeom>
        </p:spPr>
      </p:pic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2565" y="3883343"/>
            <a:ext cx="3214449" cy="3025259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702510" y="7113389"/>
            <a:ext cx="5994559" cy="3642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Braille Pen</a:t>
            </a:r>
            <a:endParaRPr lang="en-US" sz="17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188744" y="834271"/>
            <a:ext cx="4252913" cy="5316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1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User Interface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680442" y="1549837"/>
            <a:ext cx="13269516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endParaRPr lang="en-US" sz="1300" dirty="0"/>
          </a:p>
        </p:txBody>
      </p:sp>
      <p:sp>
        <p:nvSpPr>
          <p:cNvPr id="4" name="Text 2"/>
          <p:cNvSpPr/>
          <p:nvPr/>
        </p:nvSpPr>
        <p:spPr>
          <a:xfrm>
            <a:off x="680442" y="2332316"/>
            <a:ext cx="12805410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provides multiple ways for users to </a:t>
            </a:r>
            <a:r>
              <a:rPr lang="en-US" sz="32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interact</a:t>
            </a: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with the printer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680442" y="2757607"/>
            <a:ext cx="13269516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680442" y="3221117"/>
            <a:ext cx="6549747" cy="4330422"/>
          </a:xfrm>
          <a:prstGeom prst="roundRect">
            <a:avLst>
              <a:gd name="adj" fmla="val 589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42" y="3221117"/>
            <a:ext cx="91440" cy="4330422"/>
          </a:xfrm>
          <a:prstGeom prst="rect">
            <a:avLst/>
          </a:prstGeom>
        </p:spPr>
      </p:pic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4453" y="3413998"/>
            <a:ext cx="3413165" cy="3413165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964763" y="7018496"/>
            <a:ext cx="6072545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16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Keypad 4x4</a:t>
            </a:r>
            <a:endParaRPr lang="en-US" sz="1650" dirty="0"/>
          </a:p>
        </p:txBody>
      </p:sp>
      <p:sp>
        <p:nvSpPr>
          <p:cNvPr id="10" name="Shape 6"/>
          <p:cNvSpPr/>
          <p:nvPr/>
        </p:nvSpPr>
        <p:spPr>
          <a:xfrm>
            <a:off x="7400211" y="3221117"/>
            <a:ext cx="6549747" cy="4330422"/>
          </a:xfrm>
          <a:prstGeom prst="roundRect">
            <a:avLst>
              <a:gd name="adj" fmla="val 589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211" y="3221117"/>
            <a:ext cx="91440" cy="4330422"/>
          </a:xfrm>
          <a:prstGeom prst="rect">
            <a:avLst/>
          </a:prstGeom>
        </p:spPr>
      </p:pic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8678" y="3413998"/>
            <a:ext cx="4504134" cy="3326249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684532" y="6931581"/>
            <a:ext cx="6072545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16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Voice Recognition Module V3</a:t>
            </a:r>
            <a:endParaRPr lang="en-US" sz="16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5" y="1245989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Audio &amp; Feedback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93790" y="2327553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942749"/>
            <a:ext cx="10865406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ensures audio guidance and feedback for accessibility.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93790" y="3736538"/>
            <a:ext cx="4215289" cy="3182303"/>
          </a:xfrm>
          <a:prstGeom prst="roundRect">
            <a:avLst>
              <a:gd name="adj" fmla="val 93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3736538"/>
            <a:ext cx="91440" cy="3182303"/>
          </a:xfrm>
          <a:prstGeom prst="rect">
            <a:avLst/>
          </a:prstGeom>
        </p:spPr>
      </p:pic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702" y="3957757"/>
            <a:ext cx="2658904" cy="2119670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106448" y="6300668"/>
            <a:ext cx="3681413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DFPlayer Mini MP3 Module</a:t>
            </a:r>
            <a:endParaRPr lang="en-US" sz="1950" dirty="0"/>
          </a:p>
        </p:txBody>
      </p:sp>
      <p:sp>
        <p:nvSpPr>
          <p:cNvPr id="9" name="Shape 5"/>
          <p:cNvSpPr/>
          <p:nvPr/>
        </p:nvSpPr>
        <p:spPr>
          <a:xfrm>
            <a:off x="5207437" y="3736538"/>
            <a:ext cx="4215408" cy="3182303"/>
          </a:xfrm>
          <a:prstGeom prst="roundRect">
            <a:avLst>
              <a:gd name="adj" fmla="val 93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437" y="3736538"/>
            <a:ext cx="91440" cy="3182303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8567" y="3957757"/>
            <a:ext cx="3364587" cy="2095619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5520095" y="6276618"/>
            <a:ext cx="3681532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Speaker</a:t>
            </a:r>
            <a:endParaRPr lang="en-US" sz="1950" dirty="0"/>
          </a:p>
        </p:txBody>
      </p:sp>
      <p:sp>
        <p:nvSpPr>
          <p:cNvPr id="13" name="Shape 7"/>
          <p:cNvSpPr/>
          <p:nvPr/>
        </p:nvSpPr>
        <p:spPr>
          <a:xfrm>
            <a:off x="9621203" y="3736538"/>
            <a:ext cx="4215289" cy="3182303"/>
          </a:xfrm>
          <a:prstGeom prst="roundRect">
            <a:avLst>
              <a:gd name="adj" fmla="val 93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203" y="3736538"/>
            <a:ext cx="91440" cy="3182303"/>
          </a:xfrm>
          <a:prstGeom prst="rect">
            <a:avLst/>
          </a:prstGeom>
        </p:spPr>
      </p:pic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3861" y="3957757"/>
            <a:ext cx="3667006" cy="2025729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9933861" y="6206728"/>
            <a:ext cx="3681413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LCD 16x2 with I2C Module</a:t>
            </a:r>
            <a:endParaRPr lang="en-US" sz="19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4" y="988040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Safety &amp; Monitoring Set</a:t>
            </a:r>
            <a:endParaRPr lang="en-US" sz="3600" b="1" dirty="0"/>
          </a:p>
        </p:txBody>
      </p:sp>
      <p:sp>
        <p:nvSpPr>
          <p:cNvPr id="3" name="Text 1"/>
          <p:cNvSpPr/>
          <p:nvPr/>
        </p:nvSpPr>
        <p:spPr>
          <a:xfrm>
            <a:off x="793790" y="1719739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435981"/>
            <a:ext cx="10202228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protects the hardware and ensures safe operation.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793790" y="3128724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6" name="Shape 4"/>
          <p:cNvSpPr/>
          <p:nvPr/>
        </p:nvSpPr>
        <p:spPr>
          <a:xfrm>
            <a:off x="793790" y="3669506"/>
            <a:ext cx="6422231" cy="3857268"/>
          </a:xfrm>
          <a:prstGeom prst="roundRect">
            <a:avLst>
              <a:gd name="adj" fmla="val 772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3669506"/>
            <a:ext cx="91440" cy="3857268"/>
          </a:xfrm>
          <a:prstGeom prst="rect">
            <a:avLst/>
          </a:prstGeom>
        </p:spPr>
      </p:pic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506" y="3890724"/>
            <a:ext cx="4196239" cy="2794635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106448" y="6908602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10K Ohm NTC Thermistors</a:t>
            </a:r>
            <a:endParaRPr lang="en-US" sz="1950" dirty="0"/>
          </a:p>
        </p:txBody>
      </p:sp>
      <p:sp>
        <p:nvSpPr>
          <p:cNvPr id="10" name="Shape 6"/>
          <p:cNvSpPr/>
          <p:nvPr/>
        </p:nvSpPr>
        <p:spPr>
          <a:xfrm>
            <a:off x="7414379" y="3669506"/>
            <a:ext cx="6422231" cy="3857268"/>
          </a:xfrm>
          <a:prstGeom prst="roundRect">
            <a:avLst>
              <a:gd name="adj" fmla="val 772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3669506"/>
            <a:ext cx="91440" cy="3857268"/>
          </a:xfrm>
          <a:prstGeom prst="rect">
            <a:avLst/>
          </a:prstGeom>
        </p:spPr>
      </p:pic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3963" y="3890724"/>
            <a:ext cx="3654385" cy="2750701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727037" y="6864667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5V 2-Channel Relay Module</a:t>
            </a:r>
            <a:endParaRPr lang="en-US" sz="19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639508" y="1080016"/>
            <a:ext cx="535138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Power &amp; Prototyping Set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793790" y="2096929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712125"/>
            <a:ext cx="9626918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supplies and organizes the energy distribution.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93790" y="3505914"/>
            <a:ext cx="6422231" cy="3643670"/>
          </a:xfrm>
          <a:prstGeom prst="roundRect">
            <a:avLst>
              <a:gd name="adj" fmla="val 817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3505914"/>
            <a:ext cx="91440" cy="3643670"/>
          </a:xfrm>
          <a:prstGeom prst="rect">
            <a:avLst/>
          </a:prstGeom>
        </p:spPr>
      </p:pic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458" y="3727133"/>
            <a:ext cx="3818215" cy="2581037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106448" y="6531412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Power Supply</a:t>
            </a:r>
            <a:endParaRPr lang="en-US" sz="1950" dirty="0"/>
          </a:p>
        </p:txBody>
      </p:sp>
      <p:sp>
        <p:nvSpPr>
          <p:cNvPr id="9" name="Shape 5"/>
          <p:cNvSpPr/>
          <p:nvPr/>
        </p:nvSpPr>
        <p:spPr>
          <a:xfrm>
            <a:off x="7414379" y="3505914"/>
            <a:ext cx="6422231" cy="3643670"/>
          </a:xfrm>
          <a:prstGeom prst="roundRect">
            <a:avLst>
              <a:gd name="adj" fmla="val 817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3505914"/>
            <a:ext cx="91440" cy="3643670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8704" y="3727133"/>
            <a:ext cx="5884902" cy="2490073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7727037" y="6440448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Breadboards</a:t>
            </a:r>
            <a:endParaRPr lang="en-US" sz="19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794766" y="1131600"/>
            <a:ext cx="5040749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Software &amp; Technology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1858328" y="2716649"/>
            <a:ext cx="2876669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Arduino &amp; ESP32 firmware</a:t>
            </a:r>
            <a:endParaRPr lang="en-US" sz="1950" dirty="0"/>
          </a:p>
        </p:txBody>
      </p:sp>
      <p:sp>
        <p:nvSpPr>
          <p:cNvPr id="4" name="Text 2"/>
          <p:cNvSpPr/>
          <p:nvPr/>
        </p:nvSpPr>
        <p:spPr>
          <a:xfrm>
            <a:off x="793790" y="3145869"/>
            <a:ext cx="3941207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Custom embedded software that controls hardware components and manages the printing process.</a:t>
            </a:r>
            <a:endParaRPr lang="en-US" sz="15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864" y="3130451"/>
            <a:ext cx="296942" cy="37111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9895284" y="2716649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Python PDF → text</a:t>
            </a:r>
            <a:endParaRPr lang="en-US" sz="1950" dirty="0"/>
          </a:p>
        </p:txBody>
      </p:sp>
      <p:sp>
        <p:nvSpPr>
          <p:cNvPr id="8" name="Text 4"/>
          <p:cNvSpPr/>
          <p:nvPr/>
        </p:nvSpPr>
        <p:spPr>
          <a:xfrm>
            <a:off x="9895284" y="3145869"/>
            <a:ext cx="3941326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Document processing algorithms that extract text content from PDF files for braille conversion.</a:t>
            </a:r>
            <a:endParaRPr lang="en-US" sz="15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3738" y="3518952"/>
            <a:ext cx="296942" cy="37111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895284" y="5147905"/>
            <a:ext cx="3039666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Web: HTML, CSS, JavaScript</a:t>
            </a: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9895284" y="5577126"/>
            <a:ext cx="3941326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User-friendly web interface that allows remote document submission and printer control.</a:t>
            </a:r>
            <a:endParaRPr lang="en-US" sz="15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4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5237" y="5744825"/>
            <a:ext cx="296942" cy="371118"/>
          </a:xfrm>
          <a:prstGeom prst="rect">
            <a:avLst/>
          </a:prstGeom>
        </p:spPr>
      </p:pic>
      <p:sp>
        <p:nvSpPr>
          <p:cNvPr id="15" name="Text 7"/>
          <p:cNvSpPr/>
          <p:nvPr/>
        </p:nvSpPr>
        <p:spPr>
          <a:xfrm>
            <a:off x="2254091" y="514790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Open-source libraries</a:t>
            </a:r>
            <a:endParaRPr lang="en-US" sz="1950" dirty="0"/>
          </a:p>
        </p:txBody>
      </p:sp>
      <p:sp>
        <p:nvSpPr>
          <p:cNvPr id="16" name="Text 8"/>
          <p:cNvSpPr/>
          <p:nvPr/>
        </p:nvSpPr>
        <p:spPr>
          <a:xfrm>
            <a:off x="793790" y="5577126"/>
            <a:ext cx="3941207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Leveraging community-developed resources to enhance functionality and reliability.</a:t>
            </a:r>
            <a:endParaRPr lang="en-US" sz="1550" dirty="0"/>
          </a:p>
        </p:txBody>
      </p:sp>
      <p:pic>
        <p:nvPicPr>
          <p:cNvPr id="17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8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59363" y="5356324"/>
            <a:ext cx="296942" cy="3711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77585" y="465773"/>
            <a:ext cx="4234934" cy="529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1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Web Application</a:t>
            </a:r>
            <a:endParaRPr lang="en-US" sz="3600" b="1" dirty="0"/>
          </a:p>
        </p:txBody>
      </p:sp>
      <p:sp>
        <p:nvSpPr>
          <p:cNvPr id="3" name="Shape 1"/>
          <p:cNvSpPr/>
          <p:nvPr/>
        </p:nvSpPr>
        <p:spPr>
          <a:xfrm>
            <a:off x="677585" y="1333857"/>
            <a:ext cx="6552962" cy="6433661"/>
          </a:xfrm>
          <a:prstGeom prst="roundRect">
            <a:avLst>
              <a:gd name="adj" fmla="val 3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85" y="1333857"/>
            <a:ext cx="91440" cy="6433661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249" y="1526024"/>
            <a:ext cx="3256955" cy="552009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961192" y="7236619"/>
            <a:ext cx="6077188" cy="3386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16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Main Page</a:t>
            </a:r>
            <a:endParaRPr lang="en-US" sz="1650" dirty="0"/>
          </a:p>
        </p:txBody>
      </p:sp>
      <p:sp>
        <p:nvSpPr>
          <p:cNvPr id="7" name="Shape 3"/>
          <p:cNvSpPr/>
          <p:nvPr/>
        </p:nvSpPr>
        <p:spPr>
          <a:xfrm>
            <a:off x="7399853" y="1333857"/>
            <a:ext cx="6552962" cy="6433661"/>
          </a:xfrm>
          <a:prstGeom prst="roundRect">
            <a:avLst>
              <a:gd name="adj" fmla="val 3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853" y="1333857"/>
            <a:ext cx="91440" cy="6433661"/>
          </a:xfrm>
          <a:prstGeom prst="rect">
            <a:avLst/>
          </a:prstGeom>
        </p:spPr>
      </p:pic>
      <p:pic>
        <p:nvPicPr>
          <p:cNvPr id="9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5184" y="1526024"/>
            <a:ext cx="3253740" cy="5520214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7683460" y="7236738"/>
            <a:ext cx="6077188" cy="3386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16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PDF Instructions</a:t>
            </a:r>
            <a:endParaRPr lang="en-US" sz="16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773787" y="531971"/>
            <a:ext cx="4231958" cy="7369254"/>
          </a:xfrm>
          <a:prstGeom prst="roundRect">
            <a:avLst>
              <a:gd name="adj" fmla="val 68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87" y="531971"/>
            <a:ext cx="91440" cy="7369254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445" y="748189"/>
            <a:ext cx="3708082" cy="628781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081445" y="7253526"/>
            <a:ext cx="3708082" cy="386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9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User Input Text</a:t>
            </a:r>
            <a:endParaRPr lang="en-US" sz="1900" dirty="0"/>
          </a:p>
        </p:txBody>
      </p:sp>
      <p:sp>
        <p:nvSpPr>
          <p:cNvPr id="6" name="Shape 2"/>
          <p:cNvSpPr/>
          <p:nvPr/>
        </p:nvSpPr>
        <p:spPr>
          <a:xfrm>
            <a:off x="5199102" y="531971"/>
            <a:ext cx="4232077" cy="7369254"/>
          </a:xfrm>
          <a:prstGeom prst="roundRect">
            <a:avLst>
              <a:gd name="adj" fmla="val 68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102" y="531971"/>
            <a:ext cx="91440" cy="7369254"/>
          </a:xfrm>
          <a:prstGeom prst="rect">
            <a:avLst/>
          </a:prstGeom>
        </p:spPr>
      </p:pic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6760" y="748189"/>
            <a:ext cx="3708202" cy="6275308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5506760" y="7241024"/>
            <a:ext cx="3708202" cy="386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9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Speech to Text Page</a:t>
            </a:r>
            <a:endParaRPr lang="en-US" sz="1900" dirty="0"/>
          </a:p>
        </p:txBody>
      </p:sp>
      <p:sp>
        <p:nvSpPr>
          <p:cNvPr id="10" name="Shape 4"/>
          <p:cNvSpPr/>
          <p:nvPr/>
        </p:nvSpPr>
        <p:spPr>
          <a:xfrm>
            <a:off x="9624536" y="531971"/>
            <a:ext cx="4232077" cy="7369254"/>
          </a:xfrm>
          <a:prstGeom prst="roundRect">
            <a:avLst>
              <a:gd name="adj" fmla="val 68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536" y="531971"/>
            <a:ext cx="91440" cy="7369254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2194" y="748189"/>
            <a:ext cx="3708202" cy="6332458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9932194" y="7298174"/>
            <a:ext cx="3708202" cy="386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9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Status Page</a:t>
            </a:r>
            <a:endParaRPr lang="en-US" sz="19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862" y="1597462"/>
            <a:ext cx="5034677" cy="5034677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312551" y="576382"/>
            <a:ext cx="4518779" cy="5647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0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Workflow</a:t>
            </a:r>
            <a:endParaRPr lang="en-US" sz="35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48" y="1412200"/>
            <a:ext cx="451842" cy="451842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22948" y="2089904"/>
            <a:ext cx="3040142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1. Input: voice, keypad, or web</a:t>
            </a:r>
            <a:endParaRPr lang="en-US" sz="1750" dirty="0"/>
          </a:p>
        </p:txBody>
      </p:sp>
      <p:sp>
        <p:nvSpPr>
          <p:cNvPr id="6" name="Text 2"/>
          <p:cNvSpPr/>
          <p:nvPr/>
        </p:nvSpPr>
        <p:spPr>
          <a:xfrm>
            <a:off x="722948" y="2480667"/>
            <a:ext cx="3736062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user provides text through voice, keypad, or web</a:t>
            </a:r>
            <a:endParaRPr lang="en-US" sz="14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4871" y="1412200"/>
            <a:ext cx="451842" cy="451842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684871" y="2089904"/>
            <a:ext cx="3180398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2. Process: convert text → braille</a:t>
            </a:r>
            <a:endParaRPr lang="en-US" sz="1750" dirty="0"/>
          </a:p>
        </p:txBody>
      </p:sp>
      <p:sp>
        <p:nvSpPr>
          <p:cNvPr id="9" name="Text 4"/>
          <p:cNvSpPr/>
          <p:nvPr/>
        </p:nvSpPr>
        <p:spPr>
          <a:xfrm>
            <a:off x="4684871" y="2480667"/>
            <a:ext cx="3736181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system converts text into braille patterns using built-in translation  </a:t>
            </a:r>
          </a:p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algorithms. </a:t>
            </a:r>
            <a:endParaRPr lang="en-US" sz="14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948" y="3709392"/>
            <a:ext cx="451842" cy="451842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22948" y="4387096"/>
            <a:ext cx="2884765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3. Emboss: motors + actuator</a:t>
            </a:r>
            <a:endParaRPr lang="en-US" sz="1750" dirty="0"/>
          </a:p>
        </p:txBody>
      </p:sp>
      <p:sp>
        <p:nvSpPr>
          <p:cNvPr id="12" name="Text 6"/>
          <p:cNvSpPr/>
          <p:nvPr/>
        </p:nvSpPr>
        <p:spPr>
          <a:xfrm>
            <a:off x="722948" y="4777859"/>
            <a:ext cx="3736062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stepper motors move the paper, and the actuator makes the dots</a:t>
            </a:r>
            <a:endParaRPr lang="en-US" sz="14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871" y="3709392"/>
            <a:ext cx="451842" cy="451842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4684871" y="4387096"/>
            <a:ext cx="2456974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4. Feedback: LCD + audio</a:t>
            </a:r>
            <a:endParaRPr lang="en-US" sz="1750" dirty="0"/>
          </a:p>
        </p:txBody>
      </p:sp>
      <p:sp>
        <p:nvSpPr>
          <p:cNvPr id="15" name="Text 8"/>
          <p:cNvSpPr/>
          <p:nvPr/>
        </p:nvSpPr>
        <p:spPr>
          <a:xfrm>
            <a:off x="4684871" y="4777859"/>
            <a:ext cx="3736181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LCD and audio give real-time updates</a:t>
            </a:r>
            <a:endParaRPr lang="en-US" sz="1400" dirty="0"/>
          </a:p>
        </p:txBody>
      </p:sp>
      <p:pic>
        <p:nvPicPr>
          <p:cNvPr id="16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948" y="6006584"/>
            <a:ext cx="451842" cy="451842"/>
          </a:xfrm>
          <a:prstGeom prst="rect">
            <a:avLst/>
          </a:prstGeom>
        </p:spPr>
      </p:pic>
      <p:sp>
        <p:nvSpPr>
          <p:cNvPr id="17" name="Text 9"/>
          <p:cNvSpPr/>
          <p:nvPr/>
        </p:nvSpPr>
        <p:spPr>
          <a:xfrm>
            <a:off x="722948" y="6684288"/>
            <a:ext cx="2259330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5. Output: braille page</a:t>
            </a:r>
            <a:endParaRPr lang="en-US" sz="1750" dirty="0"/>
          </a:p>
        </p:txBody>
      </p:sp>
      <p:sp>
        <p:nvSpPr>
          <p:cNvPr id="18" name="Text 10"/>
          <p:cNvSpPr/>
          <p:nvPr/>
        </p:nvSpPr>
        <p:spPr>
          <a:xfrm>
            <a:off x="722948" y="7075051"/>
            <a:ext cx="3736062" cy="5781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 a properly formatted braille page ready for tactile reading.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005840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Results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1923574"/>
            <a:ext cx="13042821" cy="4759404"/>
          </a:xfrm>
          <a:prstGeom prst="roundRect">
            <a:avLst>
              <a:gd name="adj" fmla="val 62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923574"/>
            <a:ext cx="91440" cy="4759404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48" y="2144792"/>
            <a:ext cx="12508944" cy="3458647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1106448" y="5826681"/>
            <a:ext cx="12508944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16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Ala'a Abdelrahim 5</a:t>
            </a:r>
            <a:endParaRPr lang="ar-SA" sz="1600" b="1" dirty="0">
              <a:solidFill>
                <a:srgbClr val="E0D6DE"/>
              </a:solidFill>
              <a:latin typeface="Noto Sans TC" pitchFamily="34" charset="0"/>
              <a:ea typeface="Noto Sans TC" pitchFamily="34" charset="-122"/>
              <a:cs typeface="Noto Sans TC" pitchFamily="34" charset="-120"/>
            </a:endParaRPr>
          </a:p>
          <a:p>
            <a:pPr marL="0" indent="0" algn="ctr">
              <a:lnSpc>
                <a:spcPts val="2500"/>
              </a:lnSpc>
              <a:buNone/>
            </a:pPr>
            <a:r>
              <a:rPr lang="en-US" sz="16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Abdullah Shabib 7</a:t>
            </a:r>
            <a:endParaRPr lang="en-US" sz="1600" dirty="0"/>
          </a:p>
        </p:txBody>
      </p:sp>
      <p:sp>
        <p:nvSpPr>
          <p:cNvPr id="7" name="Text 3"/>
          <p:cNvSpPr/>
          <p:nvPr/>
        </p:nvSpPr>
        <p:spPr>
          <a:xfrm>
            <a:off x="793790" y="6906220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6002C-CF4E-520A-9B24-A309DFC96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A8DC007-4181-89D9-76DF-472FA72EC257}"/>
              </a:ext>
            </a:extLst>
          </p:cNvPr>
          <p:cNvSpPr/>
          <p:nvPr/>
        </p:nvSpPr>
        <p:spPr>
          <a:xfrm>
            <a:off x="793790" y="2207776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What is Braille?</a:t>
            </a:r>
            <a:endParaRPr lang="en-US" sz="3900" b="1" dirty="0"/>
          </a:p>
        </p:txBody>
      </p:sp>
      <p:pic>
        <p:nvPicPr>
          <p:cNvPr id="6" name="Image 2" descr="preencoded.png">
            <a:extLst>
              <a:ext uri="{FF2B5EF4-FFF2-40B4-BE49-F238E27FC236}">
                <a16:creationId xmlns:a16="http://schemas.microsoft.com/office/drawing/2014/main" id="{F4791CC6-59D2-BC0F-32AA-70867AAF7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649" y="1922502"/>
            <a:ext cx="595313" cy="595313"/>
          </a:xfrm>
          <a:prstGeom prst="rect">
            <a:avLst/>
          </a:prstGeom>
        </p:spPr>
      </p:pic>
      <p:sp>
        <p:nvSpPr>
          <p:cNvPr id="8" name="Text 2">
            <a:extLst>
              <a:ext uri="{FF2B5EF4-FFF2-40B4-BE49-F238E27FC236}">
                <a16:creationId xmlns:a16="http://schemas.microsoft.com/office/drawing/2014/main" id="{68468C43-71D1-807B-5D63-985D705B7E3B}"/>
              </a:ext>
            </a:extLst>
          </p:cNvPr>
          <p:cNvSpPr/>
          <p:nvPr/>
        </p:nvSpPr>
        <p:spPr>
          <a:xfrm>
            <a:off x="793790" y="4114800"/>
            <a:ext cx="12833000" cy="6203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GB" sz="32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Braille is a way of reading and writing for blind people using raised dots.</a:t>
            </a:r>
            <a:endParaRPr lang="en-US" sz="3200" b="1" dirty="0"/>
          </a:p>
        </p:txBody>
      </p:sp>
      <p:pic>
        <p:nvPicPr>
          <p:cNvPr id="12" name="Image 5" descr="preencoded.png">
            <a:extLst>
              <a:ext uri="{FF2B5EF4-FFF2-40B4-BE49-F238E27FC236}">
                <a16:creationId xmlns:a16="http://schemas.microsoft.com/office/drawing/2014/main" id="{8A6B81D4-6FD8-1FD9-5704-83D542264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038" y="1922502"/>
            <a:ext cx="595313" cy="595313"/>
          </a:xfrm>
          <a:prstGeom prst="rect">
            <a:avLst/>
          </a:prstGeom>
        </p:spPr>
      </p:pic>
      <p:pic>
        <p:nvPicPr>
          <p:cNvPr id="18" name="Image 8" descr="preencoded.png">
            <a:extLst>
              <a:ext uri="{FF2B5EF4-FFF2-40B4-BE49-F238E27FC236}">
                <a16:creationId xmlns:a16="http://schemas.microsoft.com/office/drawing/2014/main" id="{7C2C9B94-7510-C8A3-96EE-C732DF1FE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4344" y="5145405"/>
            <a:ext cx="595313" cy="59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54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42950" y="574655"/>
            <a:ext cx="4643676" cy="580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50"/>
              </a:lnSpc>
              <a:buNone/>
            </a:pPr>
            <a:r>
              <a:rPr lang="en-US" sz="40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Future Work</a:t>
            </a:r>
            <a:endParaRPr lang="en-US" sz="40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" y="1578769"/>
            <a:ext cx="928688" cy="144172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857375" y="1764506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Make printing faster</a:t>
            </a:r>
            <a:endParaRPr lang="en-US" sz="1800" b="1" dirty="0"/>
          </a:p>
        </p:txBody>
      </p:sp>
      <p:sp>
        <p:nvSpPr>
          <p:cNvPr id="5" name="Text 2"/>
          <p:cNvSpPr/>
          <p:nvPr/>
        </p:nvSpPr>
        <p:spPr>
          <a:xfrm>
            <a:off x="1857375" y="2240399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Optimizing the mechanical system and algorithms to increase printing speed without sacrificing dot quality.</a:t>
            </a:r>
            <a:endParaRPr lang="en-US" sz="14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0" y="3020497"/>
            <a:ext cx="928688" cy="144172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857375" y="3206234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Add an auto paper feeder</a:t>
            </a:r>
            <a:endParaRPr lang="en-US" sz="1800" b="1" dirty="0"/>
          </a:p>
        </p:txBody>
      </p:sp>
      <p:sp>
        <p:nvSpPr>
          <p:cNvPr id="8" name="Text 4"/>
          <p:cNvSpPr/>
          <p:nvPr/>
        </p:nvSpPr>
        <p:spPr>
          <a:xfrm>
            <a:off x="1857375" y="3682127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Developing an automatic paper feeding mechanism to improve accessibility and convenience.</a:t>
            </a:r>
            <a:endParaRPr lang="en-US" sz="14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0" y="4462224"/>
            <a:ext cx="928688" cy="1441728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857375" y="4647962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Support more languages</a:t>
            </a:r>
            <a:endParaRPr lang="en-US" sz="1800" b="1" dirty="0"/>
          </a:p>
        </p:txBody>
      </p:sp>
      <p:sp>
        <p:nvSpPr>
          <p:cNvPr id="11" name="Text 6"/>
          <p:cNvSpPr/>
          <p:nvPr/>
        </p:nvSpPr>
        <p:spPr>
          <a:xfrm>
            <a:off x="1857375" y="5123855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Expanding translation capabilities to support braille in multiple languages and specialized formats.</a:t>
            </a:r>
            <a:endParaRPr lang="en-US" sz="14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950" y="5903952"/>
            <a:ext cx="928688" cy="1144548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857375" y="6089690"/>
            <a:ext cx="2532102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Improve safety features</a:t>
            </a:r>
            <a:endParaRPr lang="en-US" sz="1800" b="1" dirty="0"/>
          </a:p>
        </p:txBody>
      </p:sp>
      <p:sp>
        <p:nvSpPr>
          <p:cNvPr id="14" name="Text 8"/>
          <p:cNvSpPr/>
          <p:nvPr/>
        </p:nvSpPr>
        <p:spPr>
          <a:xfrm>
            <a:off x="1857375" y="6565583"/>
            <a:ext cx="5231249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Implement additional safety mechanisms.</a:t>
            </a:r>
            <a:endParaRPr lang="en-US" sz="1450" dirty="0"/>
          </a:p>
        </p:txBody>
      </p:sp>
      <p:sp>
        <p:nvSpPr>
          <p:cNvPr id="15" name="Text 9"/>
          <p:cNvSpPr/>
          <p:nvPr/>
        </p:nvSpPr>
        <p:spPr>
          <a:xfrm>
            <a:off x="742950" y="7257455"/>
            <a:ext cx="6345674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1450" dirty="0"/>
          </a:p>
        </p:txBody>
      </p:sp>
      <p:pic>
        <p:nvPicPr>
          <p:cNvPr id="1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9396" y="1578769"/>
            <a:ext cx="6345674" cy="63456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998815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Conclusion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2214205"/>
            <a:ext cx="4215289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191345"/>
            <a:ext cx="4215289" cy="9144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778" y="1916549"/>
            <a:ext cx="595313" cy="595313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372" y="2065377"/>
            <a:ext cx="238125" cy="29765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015008" y="2710339"/>
            <a:ext cx="3366730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Cost-effective &amp; modern solution</a:t>
            </a:r>
            <a:endParaRPr lang="en-US" sz="1950" b="1" dirty="0"/>
          </a:p>
        </p:txBody>
      </p:sp>
      <p:sp>
        <p:nvSpPr>
          <p:cNvPr id="8" name="Text 3"/>
          <p:cNvSpPr/>
          <p:nvPr/>
        </p:nvSpPr>
        <p:spPr>
          <a:xfrm>
            <a:off x="1015008" y="3139559"/>
            <a:ext cx="3772853" cy="1587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 err="1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DotSense</a:t>
            </a: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 is designed to be cost-effective and modern, making braille printing more accessible for individuals, schools, and organizations</a:t>
            </a:r>
            <a:endParaRPr lang="en-US" sz="1550" dirty="0"/>
          </a:p>
        </p:txBody>
      </p:sp>
      <p:sp>
        <p:nvSpPr>
          <p:cNvPr id="9" name="Shape 4"/>
          <p:cNvSpPr/>
          <p:nvPr/>
        </p:nvSpPr>
        <p:spPr>
          <a:xfrm>
            <a:off x="5207437" y="2214205"/>
            <a:ext cx="4215408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437" y="2191345"/>
            <a:ext cx="4215408" cy="91440"/>
          </a:xfrm>
          <a:prstGeom prst="rect">
            <a:avLst/>
          </a:prstGeom>
        </p:spPr>
      </p:pic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425" y="1916549"/>
            <a:ext cx="595313" cy="595313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6018" y="2065377"/>
            <a:ext cx="238125" cy="297656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5428655" y="2710339"/>
            <a:ext cx="3287911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Combines IoT and assistive design</a:t>
            </a:r>
            <a:endParaRPr lang="en-US" sz="1950" b="1" dirty="0"/>
          </a:p>
        </p:txBody>
      </p:sp>
      <p:sp>
        <p:nvSpPr>
          <p:cNvPr id="14" name="Text 6"/>
          <p:cNvSpPr/>
          <p:nvPr/>
        </p:nvSpPr>
        <p:spPr>
          <a:xfrm>
            <a:off x="5428655" y="3139559"/>
            <a:ext cx="3772972" cy="1587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By combining IoT connectivity with assistive design, we created a system that bridges the digital divide for visually impaired users</a:t>
            </a:r>
            <a:endParaRPr lang="en-US" sz="1550" dirty="0"/>
          </a:p>
        </p:txBody>
      </p:sp>
      <p:sp>
        <p:nvSpPr>
          <p:cNvPr id="15" name="Shape 7"/>
          <p:cNvSpPr/>
          <p:nvPr/>
        </p:nvSpPr>
        <p:spPr>
          <a:xfrm>
            <a:off x="9621203" y="2214205"/>
            <a:ext cx="4215289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16" name="Image 6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203" y="2191345"/>
            <a:ext cx="4215289" cy="91440"/>
          </a:xfrm>
          <a:prstGeom prst="rect">
            <a:avLst/>
          </a:prstGeom>
        </p:spPr>
      </p:pic>
      <p:pic>
        <p:nvPicPr>
          <p:cNvPr id="17" name="Image 7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1191" y="1916549"/>
            <a:ext cx="595313" cy="595313"/>
          </a:xfrm>
          <a:prstGeom prst="rect">
            <a:avLst/>
          </a:prstGeom>
        </p:spPr>
      </p:pic>
      <p:pic>
        <p:nvPicPr>
          <p:cNvPr id="18" name="Image 8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9784" y="2065377"/>
            <a:ext cx="238125" cy="297656"/>
          </a:xfrm>
          <a:prstGeom prst="rect">
            <a:avLst/>
          </a:prstGeom>
        </p:spPr>
      </p:pic>
      <p:sp>
        <p:nvSpPr>
          <p:cNvPr id="19" name="Text 8"/>
          <p:cNvSpPr/>
          <p:nvPr/>
        </p:nvSpPr>
        <p:spPr>
          <a:xfrm>
            <a:off x="9842421" y="2710339"/>
            <a:ext cx="323826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Bridges the gap in accessibility</a:t>
            </a:r>
            <a:endParaRPr lang="en-US" sz="1950" b="1" dirty="0"/>
          </a:p>
        </p:txBody>
      </p:sp>
      <p:sp>
        <p:nvSpPr>
          <p:cNvPr id="20" name="Text 9"/>
          <p:cNvSpPr/>
          <p:nvPr/>
        </p:nvSpPr>
        <p:spPr>
          <a:xfrm>
            <a:off x="9842421" y="3139559"/>
            <a:ext cx="3772853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Our solution bridges the gap between expensive printers and the real need for affordable braille access</a:t>
            </a:r>
            <a:endParaRPr lang="en-US" sz="1550" dirty="0"/>
          </a:p>
        </p:txBody>
      </p:sp>
      <p:sp>
        <p:nvSpPr>
          <p:cNvPr id="21" name="Text 10"/>
          <p:cNvSpPr/>
          <p:nvPr/>
        </p:nvSpPr>
        <p:spPr>
          <a:xfrm>
            <a:off x="9842421" y="4528780"/>
            <a:ext cx="3772853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2" name="Text 11"/>
          <p:cNvSpPr/>
          <p:nvPr/>
        </p:nvSpPr>
        <p:spPr>
          <a:xfrm>
            <a:off x="793790" y="5290780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3" name="Text 12"/>
          <p:cNvSpPr/>
          <p:nvPr/>
        </p:nvSpPr>
        <p:spPr>
          <a:xfrm>
            <a:off x="793790" y="583156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4" name="Text 13"/>
          <p:cNvSpPr/>
          <p:nvPr/>
        </p:nvSpPr>
        <p:spPr>
          <a:xfrm>
            <a:off x="793790" y="6372344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5" name="Text 14"/>
          <p:cNvSpPr/>
          <p:nvPr/>
        </p:nvSpPr>
        <p:spPr>
          <a:xfrm>
            <a:off x="793790" y="6913126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2007" y="1619607"/>
            <a:ext cx="4990386" cy="4990386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023586"/>
            <a:ext cx="7556421" cy="124039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9750"/>
              </a:lnSpc>
              <a:buNone/>
            </a:pPr>
            <a:r>
              <a:rPr lang="en-US" sz="780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Thank You</a:t>
            </a:r>
            <a:endParaRPr lang="en-US" sz="7800" dirty="0"/>
          </a:p>
        </p:txBody>
      </p:sp>
      <p:sp>
        <p:nvSpPr>
          <p:cNvPr id="4" name="Text 1"/>
          <p:cNvSpPr/>
          <p:nvPr/>
        </p:nvSpPr>
        <p:spPr>
          <a:xfrm>
            <a:off x="793790" y="3561636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6" name="Text 3"/>
          <p:cNvSpPr/>
          <p:nvPr/>
        </p:nvSpPr>
        <p:spPr>
          <a:xfrm>
            <a:off x="1889641" y="4970621"/>
            <a:ext cx="5364718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⠠⠁⠝⠽⠀⠠⠟⠥⠑⠎⠞⠊⠕⠝⠎?</a:t>
            </a:r>
            <a:endParaRPr lang="en-US" sz="3900" dirty="0"/>
          </a:p>
        </p:txBody>
      </p:sp>
      <p:sp>
        <p:nvSpPr>
          <p:cNvPr id="7" name="Text 4"/>
          <p:cNvSpPr/>
          <p:nvPr/>
        </p:nvSpPr>
        <p:spPr>
          <a:xfrm>
            <a:off x="793790" y="5888355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841659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Why </a:t>
            </a:r>
            <a:r>
              <a:rPr lang="en-US" sz="3900" b="1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DotSense</a:t>
            </a: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?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2858572"/>
            <a:ext cx="6422231" cy="1824276"/>
          </a:xfrm>
          <a:prstGeom prst="roundRect">
            <a:avLst>
              <a:gd name="adj" fmla="val 1632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793790" y="2858572"/>
            <a:ext cx="91440" cy="182427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5" name="Text 3"/>
          <p:cNvSpPr/>
          <p:nvPr/>
        </p:nvSpPr>
        <p:spPr>
          <a:xfrm>
            <a:off x="1106448" y="3079790"/>
            <a:ext cx="300882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Millions lack access to braille</a:t>
            </a:r>
            <a:endParaRPr lang="en-US" sz="1950" b="1" dirty="0"/>
          </a:p>
        </p:txBody>
      </p:sp>
      <p:sp>
        <p:nvSpPr>
          <p:cNvPr id="6" name="Text 4"/>
          <p:cNvSpPr/>
          <p:nvPr/>
        </p:nvSpPr>
        <p:spPr>
          <a:xfrm>
            <a:off x="1106448" y="3509010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Visual impairment affects millions worldwide, yet many don't have access to essential braille materials for daily life.</a:t>
            </a:r>
            <a:endParaRPr lang="en-US" sz="1550" dirty="0"/>
          </a:p>
        </p:txBody>
      </p:sp>
      <p:sp>
        <p:nvSpPr>
          <p:cNvPr id="7" name="Shape 5"/>
          <p:cNvSpPr/>
          <p:nvPr/>
        </p:nvSpPr>
        <p:spPr>
          <a:xfrm>
            <a:off x="7414379" y="2858572"/>
            <a:ext cx="6422231" cy="1824276"/>
          </a:xfrm>
          <a:prstGeom prst="roundRect">
            <a:avLst>
              <a:gd name="adj" fmla="val 1632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8" name="Shape 6"/>
          <p:cNvSpPr/>
          <p:nvPr/>
        </p:nvSpPr>
        <p:spPr>
          <a:xfrm>
            <a:off x="7414379" y="2858572"/>
            <a:ext cx="91440" cy="182427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9" name="Text 7"/>
          <p:cNvSpPr/>
          <p:nvPr/>
        </p:nvSpPr>
        <p:spPr>
          <a:xfrm>
            <a:off x="7727037" y="3079790"/>
            <a:ext cx="282261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Printers are very expensive</a:t>
            </a:r>
            <a:endParaRPr lang="en-US" sz="1950" b="1" dirty="0"/>
          </a:p>
        </p:txBody>
      </p:sp>
      <p:sp>
        <p:nvSpPr>
          <p:cNvPr id="10" name="Text 8"/>
          <p:cNvSpPr/>
          <p:nvPr/>
        </p:nvSpPr>
        <p:spPr>
          <a:xfrm>
            <a:off x="7727037" y="3509010"/>
            <a:ext cx="5888355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Commercial braille printers can cost thousands of dollars, making them inaccessible for many individuals and organizations.</a:t>
            </a:r>
            <a:endParaRPr lang="en-US" sz="1550" dirty="0"/>
          </a:p>
        </p:txBody>
      </p:sp>
      <p:sp>
        <p:nvSpPr>
          <p:cNvPr id="11" name="Shape 9"/>
          <p:cNvSpPr/>
          <p:nvPr/>
        </p:nvSpPr>
        <p:spPr>
          <a:xfrm>
            <a:off x="793790" y="4881205"/>
            <a:ext cx="6422231" cy="1506736"/>
          </a:xfrm>
          <a:prstGeom prst="roundRect">
            <a:avLst>
              <a:gd name="adj" fmla="val 1976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12" name="Shape 10"/>
          <p:cNvSpPr/>
          <p:nvPr/>
        </p:nvSpPr>
        <p:spPr>
          <a:xfrm>
            <a:off x="793790" y="4881205"/>
            <a:ext cx="91440" cy="150673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13" name="Text 11"/>
          <p:cNvSpPr/>
          <p:nvPr/>
        </p:nvSpPr>
        <p:spPr>
          <a:xfrm>
            <a:off x="1106448" y="5102423"/>
            <a:ext cx="330100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Limited connectivity &amp; usability</a:t>
            </a:r>
            <a:endParaRPr lang="en-US" sz="1950" b="1" dirty="0"/>
          </a:p>
        </p:txBody>
      </p:sp>
      <p:sp>
        <p:nvSpPr>
          <p:cNvPr id="14" name="Text 12"/>
          <p:cNvSpPr/>
          <p:nvPr/>
        </p:nvSpPr>
        <p:spPr>
          <a:xfrm>
            <a:off x="1106448" y="5531644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Existing solutions often have restricted input methods and connectivity options, limiting their practical application.</a:t>
            </a:r>
            <a:endParaRPr lang="en-US" sz="1550" dirty="0"/>
          </a:p>
        </p:txBody>
      </p:sp>
      <p:sp>
        <p:nvSpPr>
          <p:cNvPr id="15" name="Shape 13"/>
          <p:cNvSpPr/>
          <p:nvPr/>
        </p:nvSpPr>
        <p:spPr>
          <a:xfrm>
            <a:off x="7414379" y="4881205"/>
            <a:ext cx="6422231" cy="1506736"/>
          </a:xfrm>
          <a:prstGeom prst="roundRect">
            <a:avLst>
              <a:gd name="adj" fmla="val 1976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16" name="Shape 14"/>
          <p:cNvSpPr/>
          <p:nvPr/>
        </p:nvSpPr>
        <p:spPr>
          <a:xfrm>
            <a:off x="7414379" y="4881205"/>
            <a:ext cx="91440" cy="150673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17" name="Text 15"/>
          <p:cNvSpPr/>
          <p:nvPr/>
        </p:nvSpPr>
        <p:spPr>
          <a:xfrm>
            <a:off x="7727037" y="5102423"/>
            <a:ext cx="3643789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Need affordable, inclusive solution</a:t>
            </a:r>
            <a:endParaRPr lang="en-US" sz="1950" b="1" dirty="0"/>
          </a:p>
        </p:txBody>
      </p:sp>
      <p:sp>
        <p:nvSpPr>
          <p:cNvPr id="18" name="Text 16"/>
          <p:cNvSpPr/>
          <p:nvPr/>
        </p:nvSpPr>
        <p:spPr>
          <a:xfrm>
            <a:off x="7727037" y="5531644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There's a critical gap for cost-effective, user-friendly braille printing technology that promotes inclusivity.</a:t>
            </a: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2007" y="1062395"/>
            <a:ext cx="4990267" cy="6104811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004768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What is </a:t>
            </a:r>
            <a:r>
              <a:rPr lang="en-US" sz="3900" b="1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DotSense</a:t>
            </a: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?</a:t>
            </a:r>
            <a:endParaRPr lang="en-US" sz="3900" b="1" dirty="0"/>
          </a:p>
        </p:txBody>
      </p:sp>
      <p:sp>
        <p:nvSpPr>
          <p:cNvPr id="4" name="Shape 1"/>
          <p:cNvSpPr/>
          <p:nvPr/>
        </p:nvSpPr>
        <p:spPr>
          <a:xfrm>
            <a:off x="793790" y="2220158"/>
            <a:ext cx="3679031" cy="2726888"/>
          </a:xfrm>
          <a:prstGeom prst="roundRect">
            <a:avLst>
              <a:gd name="adj" fmla="val 4024"/>
            </a:avLst>
          </a:prstGeom>
          <a:solidFill>
            <a:srgbClr val="120336"/>
          </a:solidFill>
          <a:ln/>
        </p:spPr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90" y="2197298"/>
            <a:ext cx="3679031" cy="91440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649" y="1922502"/>
            <a:ext cx="595313" cy="595313"/>
          </a:xfrm>
          <a:prstGeom prst="rect">
            <a:avLst/>
          </a:prstGeom>
        </p:spPr>
      </p:pic>
      <p:sp>
        <p:nvSpPr>
          <p:cNvPr id="8" name="Text 2"/>
          <p:cNvSpPr/>
          <p:nvPr/>
        </p:nvSpPr>
        <p:spPr>
          <a:xfrm>
            <a:off x="1015008" y="2716292"/>
            <a:ext cx="3236595" cy="6203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Affordable, user-friendly printer</a:t>
            </a:r>
            <a:endParaRPr lang="en-US" sz="1950" b="1" dirty="0"/>
          </a:p>
        </p:txBody>
      </p:sp>
      <p:sp>
        <p:nvSpPr>
          <p:cNvPr id="9" name="Text 3"/>
          <p:cNvSpPr/>
          <p:nvPr/>
        </p:nvSpPr>
        <p:spPr>
          <a:xfrm>
            <a:off x="1015008" y="3455670"/>
            <a:ext cx="3236595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Creating a cost-effective braille printing solution that anyone can use regardless of technical expertise.</a:t>
            </a:r>
            <a:endParaRPr lang="en-US" sz="1550" dirty="0"/>
          </a:p>
        </p:txBody>
      </p:sp>
      <p:sp>
        <p:nvSpPr>
          <p:cNvPr id="10" name="Shape 4"/>
          <p:cNvSpPr/>
          <p:nvPr/>
        </p:nvSpPr>
        <p:spPr>
          <a:xfrm>
            <a:off x="4671179" y="2220158"/>
            <a:ext cx="3679031" cy="2726888"/>
          </a:xfrm>
          <a:prstGeom prst="roundRect">
            <a:avLst>
              <a:gd name="adj" fmla="val 4024"/>
            </a:avLst>
          </a:prstGeom>
          <a:solidFill>
            <a:srgbClr val="120336"/>
          </a:solidFill>
          <a:ln/>
        </p:spPr>
      </p:sp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179" y="2197298"/>
            <a:ext cx="3679031" cy="91440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038" y="1922502"/>
            <a:ext cx="595313" cy="595313"/>
          </a:xfrm>
          <a:prstGeom prst="rect">
            <a:avLst/>
          </a:prstGeom>
        </p:spPr>
      </p:pic>
      <p:sp>
        <p:nvSpPr>
          <p:cNvPr id="14" name="Text 5"/>
          <p:cNvSpPr/>
          <p:nvPr/>
        </p:nvSpPr>
        <p:spPr>
          <a:xfrm>
            <a:off x="4892397" y="2716292"/>
            <a:ext cx="281249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Converts text/PDF → braille</a:t>
            </a:r>
            <a:endParaRPr lang="en-US" sz="1950" b="1" dirty="0"/>
          </a:p>
        </p:txBody>
      </p:sp>
      <p:sp>
        <p:nvSpPr>
          <p:cNvPr id="15" name="Text 6"/>
          <p:cNvSpPr/>
          <p:nvPr/>
        </p:nvSpPr>
        <p:spPr>
          <a:xfrm>
            <a:off x="4892397" y="3145512"/>
            <a:ext cx="3236595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Seamlessly transforming digital content into tactile braille format for visually impaired users.</a:t>
            </a:r>
            <a:endParaRPr lang="en-US" sz="1550" dirty="0"/>
          </a:p>
        </p:txBody>
      </p:sp>
      <p:sp>
        <p:nvSpPr>
          <p:cNvPr id="16" name="Shape 7"/>
          <p:cNvSpPr/>
          <p:nvPr/>
        </p:nvSpPr>
        <p:spPr>
          <a:xfrm>
            <a:off x="793790" y="5443061"/>
            <a:ext cx="7556421" cy="1781651"/>
          </a:xfrm>
          <a:prstGeom prst="roundRect">
            <a:avLst>
              <a:gd name="adj" fmla="val 6159"/>
            </a:avLst>
          </a:prstGeom>
          <a:solidFill>
            <a:srgbClr val="120336"/>
          </a:solidFill>
          <a:ln/>
        </p:spPr>
      </p:sp>
      <p:pic>
        <p:nvPicPr>
          <p:cNvPr id="17" name="Image 7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790" y="5420201"/>
            <a:ext cx="7556421" cy="91440"/>
          </a:xfrm>
          <a:prstGeom prst="rect">
            <a:avLst/>
          </a:prstGeom>
        </p:spPr>
      </p:pic>
      <p:pic>
        <p:nvPicPr>
          <p:cNvPr id="18" name="Image 8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4344" y="5145405"/>
            <a:ext cx="595313" cy="595313"/>
          </a:xfrm>
          <a:prstGeom prst="rect">
            <a:avLst/>
          </a:prstGeom>
        </p:spPr>
      </p:pic>
      <p:sp>
        <p:nvSpPr>
          <p:cNvPr id="20" name="Text 8"/>
          <p:cNvSpPr/>
          <p:nvPr/>
        </p:nvSpPr>
        <p:spPr>
          <a:xfrm>
            <a:off x="1015008" y="5939195"/>
            <a:ext cx="343638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Multi-modal: keypad , voice, web</a:t>
            </a:r>
            <a:endParaRPr lang="en-US" sz="1950" b="1" dirty="0"/>
          </a:p>
        </p:txBody>
      </p:sp>
      <p:sp>
        <p:nvSpPr>
          <p:cNvPr id="21" name="Text 9"/>
          <p:cNvSpPr/>
          <p:nvPr/>
        </p:nvSpPr>
        <p:spPr>
          <a:xfrm>
            <a:off x="1015008" y="6368415"/>
            <a:ext cx="7113984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Offering multiple input methods to ensure accessibility for diverse user needs and preferences.</a:t>
            </a: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028938"/>
            <a:ext cx="7124105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World Braille Usage Specifications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2045851"/>
            <a:ext cx="6422231" cy="4614029"/>
          </a:xfrm>
          <a:prstGeom prst="roundRect">
            <a:avLst>
              <a:gd name="adj" fmla="val 64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045851"/>
            <a:ext cx="91440" cy="4614029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425" y="2267069"/>
            <a:ext cx="5872282" cy="3984427"/>
          </a:xfrm>
          <a:prstGeom prst="rect">
            <a:avLst/>
          </a:prstGeom>
        </p:spPr>
      </p:pic>
      <p:sp>
        <p:nvSpPr>
          <p:cNvPr id="6" name="Shape 2"/>
          <p:cNvSpPr/>
          <p:nvPr/>
        </p:nvSpPr>
        <p:spPr>
          <a:xfrm>
            <a:off x="7414379" y="2045851"/>
            <a:ext cx="6422231" cy="4614029"/>
          </a:xfrm>
          <a:prstGeom prst="roundRect">
            <a:avLst>
              <a:gd name="adj" fmla="val 64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2045851"/>
            <a:ext cx="91440" cy="4614029"/>
          </a:xfrm>
          <a:prstGeom prst="rect">
            <a:avLst/>
          </a:prstGeom>
        </p:spPr>
      </p:pic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3822" y="2267069"/>
            <a:ext cx="3994666" cy="4171593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793790" y="688312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4" y="730173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40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Key Features</a:t>
            </a:r>
            <a:endParaRPr lang="en-US" sz="40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955244"/>
            <a:ext cx="496133" cy="496133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537930" y="2072997"/>
            <a:ext cx="3074313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Multi-modal input</a:t>
            </a:r>
            <a:endParaRPr lang="en-US" sz="1950" b="1" dirty="0"/>
          </a:p>
        </p:txBody>
      </p:sp>
      <p:sp>
        <p:nvSpPr>
          <p:cNvPr id="5" name="Text 2"/>
          <p:cNvSpPr/>
          <p:nvPr/>
        </p:nvSpPr>
        <p:spPr>
          <a:xfrm>
            <a:off x="1537930" y="2502218"/>
            <a:ext cx="3438049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Multiple input methods ensure accessibility for all users regardless of their technical abilities or preferences.</a:t>
            </a:r>
            <a:endParaRPr lang="en-US" sz="15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3986" y="1955244"/>
            <a:ext cx="496133" cy="496133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968127" y="2072997"/>
            <a:ext cx="291536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Real-time braille embossing</a:t>
            </a:r>
            <a:endParaRPr lang="en-US" sz="1950" b="1" dirty="0"/>
          </a:p>
        </p:txBody>
      </p:sp>
      <p:sp>
        <p:nvSpPr>
          <p:cNvPr id="8" name="Text 4"/>
          <p:cNvSpPr/>
          <p:nvPr/>
        </p:nvSpPr>
        <p:spPr>
          <a:xfrm>
            <a:off x="5968127" y="2502218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Immediate conversion and printing of braille content as soon as input is received and processed.</a:t>
            </a:r>
            <a:endParaRPr lang="en-US" sz="15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4302" y="1955244"/>
            <a:ext cx="496133" cy="49613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0398443" y="2072997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PDF/text support</a:t>
            </a:r>
            <a:endParaRPr lang="en-US" sz="1950" b="1" dirty="0"/>
          </a:p>
        </p:txBody>
      </p:sp>
      <p:sp>
        <p:nvSpPr>
          <p:cNvPr id="11" name="Text 6"/>
          <p:cNvSpPr/>
          <p:nvPr/>
        </p:nvSpPr>
        <p:spPr>
          <a:xfrm>
            <a:off x="10398443" y="2502218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Compatibility with common document formats to maximize usability with existing content.</a:t>
            </a:r>
            <a:endParaRPr lang="en-US" sz="15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790" y="4169212"/>
            <a:ext cx="496133" cy="49613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537930" y="428696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Audio &amp; LCD feedback</a:t>
            </a:r>
            <a:endParaRPr lang="en-US" sz="1950" b="1" dirty="0"/>
          </a:p>
        </p:txBody>
      </p:sp>
      <p:sp>
        <p:nvSpPr>
          <p:cNvPr id="14" name="Text 8"/>
          <p:cNvSpPr/>
          <p:nvPr/>
        </p:nvSpPr>
        <p:spPr>
          <a:xfrm>
            <a:off x="1537930" y="4716185"/>
            <a:ext cx="3438049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Clear system status updates through both audio and visual channels for enhanced user experience.</a:t>
            </a:r>
            <a:endParaRPr lang="en-US" sz="155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3986" y="4169212"/>
            <a:ext cx="496133" cy="496133"/>
          </a:xfrm>
          <a:prstGeom prst="rect">
            <a:avLst/>
          </a:prstGeom>
        </p:spPr>
      </p:pic>
      <p:sp>
        <p:nvSpPr>
          <p:cNvPr id="16" name="Text 9"/>
          <p:cNvSpPr/>
          <p:nvPr/>
        </p:nvSpPr>
        <p:spPr>
          <a:xfrm>
            <a:off x="5968127" y="428696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Wireless connectivity</a:t>
            </a:r>
            <a:endParaRPr lang="en-US" sz="1950" b="1" dirty="0"/>
          </a:p>
        </p:txBody>
      </p:sp>
      <p:sp>
        <p:nvSpPr>
          <p:cNvPr id="17" name="Text 10"/>
          <p:cNvSpPr/>
          <p:nvPr/>
        </p:nvSpPr>
        <p:spPr>
          <a:xfrm>
            <a:off x="5968127" y="4716185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Connect from any device on the network to send content for braille conversion and printing.</a:t>
            </a:r>
            <a:endParaRPr lang="en-US" sz="1550" dirty="0"/>
          </a:p>
        </p:txBody>
      </p:sp>
      <p:sp>
        <p:nvSpPr>
          <p:cNvPr id="18" name="Text 11"/>
          <p:cNvSpPr/>
          <p:nvPr/>
        </p:nvSpPr>
        <p:spPr>
          <a:xfrm>
            <a:off x="793790" y="5892046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9" name="Text 12"/>
          <p:cNvSpPr/>
          <p:nvPr/>
        </p:nvSpPr>
        <p:spPr>
          <a:xfrm>
            <a:off x="793790" y="6432828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0" name="Text 13"/>
          <p:cNvSpPr/>
          <p:nvPr/>
        </p:nvSpPr>
        <p:spPr>
          <a:xfrm>
            <a:off x="793790" y="6973610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27163" y="692468"/>
            <a:ext cx="4776073" cy="5968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700"/>
              </a:lnSpc>
              <a:buNone/>
            </a:pPr>
            <a:r>
              <a:rPr lang="en-US" sz="3600" b="1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DotSense</a:t>
            </a: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Components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64143" y="1504236"/>
            <a:ext cx="13102114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endParaRPr lang="en-US" sz="1500" dirty="0"/>
          </a:p>
        </p:txBody>
      </p:sp>
      <p:sp>
        <p:nvSpPr>
          <p:cNvPr id="4" name="Shape 2"/>
          <p:cNvSpPr/>
          <p:nvPr/>
        </p:nvSpPr>
        <p:spPr>
          <a:xfrm>
            <a:off x="764143" y="2024896"/>
            <a:ext cx="4240054" cy="5679638"/>
          </a:xfrm>
          <a:prstGeom prst="roundRect">
            <a:avLst>
              <a:gd name="adj" fmla="val 67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43" y="2024896"/>
            <a:ext cx="91440" cy="5679638"/>
          </a:xfrm>
          <a:prstGeom prst="rect">
            <a:avLst/>
          </a:prstGeom>
        </p:spPr>
      </p:pic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027" y="2238732"/>
            <a:ext cx="3529727" cy="372999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069419" y="6183630"/>
            <a:ext cx="2388037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endParaRPr lang="en-US" sz="1850" dirty="0"/>
          </a:p>
        </p:txBody>
      </p:sp>
      <p:sp>
        <p:nvSpPr>
          <p:cNvPr id="8" name="Text 4"/>
          <p:cNvSpPr/>
          <p:nvPr/>
        </p:nvSpPr>
        <p:spPr>
          <a:xfrm>
            <a:off x="1069419" y="6596658"/>
            <a:ext cx="3720941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endParaRPr lang="en-US" sz="1500" dirty="0"/>
          </a:p>
        </p:txBody>
      </p:sp>
      <p:sp>
        <p:nvSpPr>
          <p:cNvPr id="9" name="Shape 5"/>
          <p:cNvSpPr/>
          <p:nvPr/>
        </p:nvSpPr>
        <p:spPr>
          <a:xfrm>
            <a:off x="5195173" y="2024896"/>
            <a:ext cx="4240054" cy="5679638"/>
          </a:xfrm>
          <a:prstGeom prst="roundRect">
            <a:avLst>
              <a:gd name="adj" fmla="val 67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173" y="2024896"/>
            <a:ext cx="91440" cy="5679638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449" y="2238732"/>
            <a:ext cx="3529727" cy="4318278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5500449" y="6771918"/>
            <a:ext cx="2388037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endParaRPr lang="en-US" sz="1850" dirty="0"/>
          </a:p>
        </p:txBody>
      </p:sp>
      <p:sp>
        <p:nvSpPr>
          <p:cNvPr id="13" name="Text 7"/>
          <p:cNvSpPr/>
          <p:nvPr/>
        </p:nvSpPr>
        <p:spPr>
          <a:xfrm>
            <a:off x="5500449" y="7184946"/>
            <a:ext cx="3720941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endParaRPr lang="en-US" sz="1500" dirty="0"/>
          </a:p>
        </p:txBody>
      </p:sp>
      <p:sp>
        <p:nvSpPr>
          <p:cNvPr id="14" name="Shape 8"/>
          <p:cNvSpPr/>
          <p:nvPr/>
        </p:nvSpPr>
        <p:spPr>
          <a:xfrm>
            <a:off x="9626203" y="2024896"/>
            <a:ext cx="4240054" cy="5679638"/>
          </a:xfrm>
          <a:prstGeom prst="roundRect">
            <a:avLst>
              <a:gd name="adj" fmla="val 67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6203" y="2024896"/>
            <a:ext cx="91440" cy="5679638"/>
          </a:xfrm>
          <a:prstGeom prst="rect">
            <a:avLst/>
          </a:prstGeom>
        </p:spPr>
      </p:pic>
      <p:pic>
        <p:nvPicPr>
          <p:cNvPr id="16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1479" y="2238732"/>
            <a:ext cx="3720941" cy="4014907"/>
          </a:xfrm>
          <a:prstGeom prst="rect">
            <a:avLst/>
          </a:prstGeom>
        </p:spPr>
      </p:pic>
      <p:sp>
        <p:nvSpPr>
          <p:cNvPr id="17" name="Text 9"/>
          <p:cNvSpPr/>
          <p:nvPr/>
        </p:nvSpPr>
        <p:spPr>
          <a:xfrm>
            <a:off x="9931479" y="6468547"/>
            <a:ext cx="2388037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endParaRPr lang="en-US" sz="1850" dirty="0"/>
          </a:p>
        </p:txBody>
      </p:sp>
      <p:sp>
        <p:nvSpPr>
          <p:cNvPr id="18" name="Text 10"/>
          <p:cNvSpPr/>
          <p:nvPr/>
        </p:nvSpPr>
        <p:spPr>
          <a:xfrm>
            <a:off x="9931479" y="6881574"/>
            <a:ext cx="3720941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endParaRPr lang="en-US" sz="15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890" y="752951"/>
            <a:ext cx="4960620" cy="553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3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Control &amp; Processing Set  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08779" y="1306711"/>
            <a:ext cx="4430078" cy="553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350"/>
              </a:lnSpc>
              <a:buNone/>
            </a:pPr>
            <a:r>
              <a:rPr lang="en-US" sz="34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</a:t>
            </a:r>
            <a:endParaRPr lang="en-US" sz="3450" dirty="0"/>
          </a:p>
        </p:txBody>
      </p:sp>
      <p:sp>
        <p:nvSpPr>
          <p:cNvPr id="4" name="Text 2"/>
          <p:cNvSpPr/>
          <p:nvPr/>
        </p:nvSpPr>
        <p:spPr>
          <a:xfrm>
            <a:off x="708779" y="2126218"/>
            <a:ext cx="13212842" cy="8860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45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is the brain of the system, where Arduino manages real-time printing and ESP32 manages connectivity and web input.           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08779" y="3278029"/>
            <a:ext cx="6517838" cy="4468416"/>
          </a:xfrm>
          <a:prstGeom prst="roundRect">
            <a:avLst>
              <a:gd name="adj" fmla="val 5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79" y="3278029"/>
            <a:ext cx="91440" cy="4468416"/>
          </a:xfrm>
          <a:prstGeom prst="rect">
            <a:avLst/>
          </a:prstGeom>
        </p:spPr>
      </p:pic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6364" y="3478054"/>
            <a:ext cx="5254109" cy="2885123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000244" y="6562487"/>
            <a:ext cx="6026348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17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Arduino Mega 2560</a:t>
            </a:r>
            <a:endParaRPr lang="en-US" sz="1700" dirty="0"/>
          </a:p>
        </p:txBody>
      </p:sp>
      <p:sp>
        <p:nvSpPr>
          <p:cNvPr id="9" name="Shape 5"/>
          <p:cNvSpPr/>
          <p:nvPr/>
        </p:nvSpPr>
        <p:spPr>
          <a:xfrm>
            <a:off x="7403783" y="3278029"/>
            <a:ext cx="6517838" cy="4468416"/>
          </a:xfrm>
          <a:prstGeom prst="roundRect">
            <a:avLst>
              <a:gd name="adj" fmla="val 5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783" y="3278029"/>
            <a:ext cx="91440" cy="4468416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1349" y="3478054"/>
            <a:ext cx="3634026" cy="3125153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7695248" y="6802517"/>
            <a:ext cx="602634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17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ESP-WROOM-32</a:t>
            </a:r>
            <a:endParaRPr lang="en-US" sz="1700" dirty="0"/>
          </a:p>
        </p:txBody>
      </p:sp>
      <p:sp>
        <p:nvSpPr>
          <p:cNvPr id="13" name="Text 7"/>
          <p:cNvSpPr/>
          <p:nvPr/>
        </p:nvSpPr>
        <p:spPr>
          <a:xfrm>
            <a:off x="7695248" y="7263051"/>
            <a:ext cx="6026348" cy="2833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endParaRPr lang="en-US" sz="13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4257" y="823614"/>
            <a:ext cx="3661767" cy="4577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Motion 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585788" y="1345406"/>
            <a:ext cx="13458825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endParaRPr lang="en-US" sz="1150" dirty="0"/>
          </a:p>
        </p:txBody>
      </p:sp>
      <p:sp>
        <p:nvSpPr>
          <p:cNvPr id="4" name="Text 2"/>
          <p:cNvSpPr/>
          <p:nvPr/>
        </p:nvSpPr>
        <p:spPr>
          <a:xfrm>
            <a:off x="585788" y="1799392"/>
            <a:ext cx="12220218" cy="3661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is responsible for moving the paper and positioning the embossing head.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585788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2385179"/>
            <a:ext cx="60960" cy="2539127"/>
          </a:xfrm>
          <a:prstGeom prst="rect">
            <a:avLst/>
          </a:prstGeom>
        </p:spPr>
      </p:pic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477" y="2546866"/>
            <a:ext cx="2176105" cy="1758077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808434" y="4469725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Stepper Motors NEMA 23</a:t>
            </a:r>
            <a:endParaRPr lang="en-US" sz="1400" dirty="0"/>
          </a:p>
        </p:txBody>
      </p:sp>
      <p:sp>
        <p:nvSpPr>
          <p:cNvPr id="9" name="Shape 5"/>
          <p:cNvSpPr/>
          <p:nvPr/>
        </p:nvSpPr>
        <p:spPr>
          <a:xfrm>
            <a:off x="5120878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878" y="2385179"/>
            <a:ext cx="60960" cy="2539127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6073" y="2546866"/>
            <a:ext cx="1339096" cy="1702475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5343525" y="4414123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Stepper Motor Drivers TB6600</a:t>
            </a:r>
            <a:endParaRPr lang="en-US" sz="1400" dirty="0"/>
          </a:p>
        </p:txBody>
      </p:sp>
      <p:sp>
        <p:nvSpPr>
          <p:cNvPr id="13" name="Shape 7"/>
          <p:cNvSpPr/>
          <p:nvPr/>
        </p:nvSpPr>
        <p:spPr>
          <a:xfrm>
            <a:off x="9655969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969" y="2385179"/>
            <a:ext cx="60960" cy="2539127"/>
          </a:xfrm>
          <a:prstGeom prst="rect">
            <a:avLst/>
          </a:prstGeom>
        </p:spPr>
      </p:pic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6589" y="2546866"/>
            <a:ext cx="2148245" cy="1703546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9878616" y="4415195"/>
            <a:ext cx="4004310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1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Stainless Steel Carbide Metal Rods</a:t>
            </a:r>
            <a:endParaRPr lang="en-US" sz="1150" dirty="0"/>
          </a:p>
        </p:txBody>
      </p:sp>
      <p:sp>
        <p:nvSpPr>
          <p:cNvPr id="17" name="Shape 9"/>
          <p:cNvSpPr/>
          <p:nvPr/>
        </p:nvSpPr>
        <p:spPr>
          <a:xfrm>
            <a:off x="585788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8" name="Image 6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" y="5070753"/>
            <a:ext cx="60960" cy="2564130"/>
          </a:xfrm>
          <a:prstGeom prst="rect">
            <a:avLst/>
          </a:prstGeom>
        </p:spPr>
      </p:pic>
      <p:pic>
        <p:nvPicPr>
          <p:cNvPr id="19" name="Image 7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6408" y="5232440"/>
            <a:ext cx="2148245" cy="1685925"/>
          </a:xfrm>
          <a:prstGeom prst="rect">
            <a:avLst/>
          </a:prstGeom>
        </p:spPr>
      </p:pic>
      <p:sp>
        <p:nvSpPr>
          <p:cNvPr id="20" name="Text 10"/>
          <p:cNvSpPr/>
          <p:nvPr/>
        </p:nvSpPr>
        <p:spPr>
          <a:xfrm>
            <a:off x="808434" y="7083147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Rigid Coupling</a:t>
            </a:r>
            <a:endParaRPr lang="en-US" sz="1400" dirty="0"/>
          </a:p>
        </p:txBody>
      </p:sp>
      <p:sp>
        <p:nvSpPr>
          <p:cNvPr id="21" name="Shape 11"/>
          <p:cNvSpPr/>
          <p:nvPr/>
        </p:nvSpPr>
        <p:spPr>
          <a:xfrm>
            <a:off x="5120878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22" name="Image 8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0878" y="5070753"/>
            <a:ext cx="60960" cy="2564130"/>
          </a:xfrm>
          <a:prstGeom prst="rect">
            <a:avLst/>
          </a:prstGeom>
        </p:spPr>
      </p:pic>
      <p:pic>
        <p:nvPicPr>
          <p:cNvPr id="23" name="Image 9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326" y="5232440"/>
            <a:ext cx="1850588" cy="1783080"/>
          </a:xfrm>
          <a:prstGeom prst="rect">
            <a:avLst/>
          </a:prstGeom>
        </p:spPr>
      </p:pic>
      <p:sp>
        <p:nvSpPr>
          <p:cNvPr id="24" name="Text 12"/>
          <p:cNvSpPr/>
          <p:nvPr/>
        </p:nvSpPr>
        <p:spPr>
          <a:xfrm>
            <a:off x="5343525" y="7180302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GT2 16-Teeth Idler Pulley</a:t>
            </a:r>
            <a:endParaRPr lang="en-US" sz="1400" dirty="0"/>
          </a:p>
        </p:txBody>
      </p:sp>
      <p:sp>
        <p:nvSpPr>
          <p:cNvPr id="25" name="Shape 13"/>
          <p:cNvSpPr/>
          <p:nvPr/>
        </p:nvSpPr>
        <p:spPr>
          <a:xfrm>
            <a:off x="9655969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26" name="Image 10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5969" y="5070753"/>
            <a:ext cx="60960" cy="2564130"/>
          </a:xfrm>
          <a:prstGeom prst="rect">
            <a:avLst/>
          </a:prstGeom>
        </p:spPr>
      </p:pic>
      <p:pic>
        <p:nvPicPr>
          <p:cNvPr id="27" name="Image 1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1003" y="5232440"/>
            <a:ext cx="1999417" cy="1789390"/>
          </a:xfrm>
          <a:prstGeom prst="rect">
            <a:avLst/>
          </a:prstGeom>
        </p:spPr>
      </p:pic>
      <p:sp>
        <p:nvSpPr>
          <p:cNvPr id="28" name="Text 14"/>
          <p:cNvSpPr/>
          <p:nvPr/>
        </p:nvSpPr>
        <p:spPr>
          <a:xfrm>
            <a:off x="9878616" y="7186613"/>
            <a:ext cx="4004310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1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Timing Belt GT2 (1m)</a:t>
            </a:r>
            <a:endParaRPr lang="en-US" sz="11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816</Words>
  <Application>Microsoft Office PowerPoint</Application>
  <PresentationFormat>Custom</PresentationFormat>
  <Paragraphs>139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Noto Sans TC</vt:lpstr>
      <vt:lpstr>Arial</vt:lpstr>
      <vt:lpstr>Source Sans 3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‪Abdullah Shabib‬‏</dc:creator>
  <cp:lastModifiedBy>Ala'a Abdelrahim</cp:lastModifiedBy>
  <cp:revision>58</cp:revision>
  <dcterms:created xsi:type="dcterms:W3CDTF">2025-09-07T15:54:27Z</dcterms:created>
  <dcterms:modified xsi:type="dcterms:W3CDTF">2025-09-10T20:01:06Z</dcterms:modified>
</cp:coreProperties>
</file>