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drawings/drawing9.xml" ContentType="application/vnd.openxmlformats-officedocument.drawingml.chartshapes+xml"/>
  <Override PartName="/ppt/drawings/drawing13.xml" ContentType="application/vnd.openxmlformats-officedocument.drawingml.chartshapes+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drawings/drawing11.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rawings/drawing5.xml" ContentType="application/vnd.openxmlformats-officedocument.drawingml.chartshap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drawings/drawing14.xml" ContentType="application/vnd.openxmlformats-officedocument.drawingml.chartshapes+xml"/>
  <Override PartName="/ppt/charts/chart4.xml" ContentType="application/vnd.openxmlformats-officedocument.drawingml.chart+xml"/>
  <Override PartName="/ppt/drawings/drawing8.xml" ContentType="application/vnd.openxmlformats-officedocument.drawingml.chartshapes+xml"/>
  <Override PartName="/ppt/drawings/drawing12.xml" ContentType="application/vnd.openxmlformats-officedocument.drawingml.chartshapes+xml"/>
  <Override PartName="/ppt/slides/slide8.xml" ContentType="application/vnd.openxmlformats-officedocument.presentationml.slide+xml"/>
  <Override PartName="/ppt/charts/chart2.xml" ContentType="application/vnd.openxmlformats-officedocument.drawingml.chart+xml"/>
  <Override PartName="/ppt/drawings/drawing6.xml" ContentType="application/vnd.openxmlformats-officedocument.drawingml.chartshapes+xml"/>
  <Override PartName="/ppt/drawings/drawing10.xml" ContentType="application/vnd.openxmlformats-officedocument.drawingml.chartshape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59" r:id="rId4"/>
    <p:sldId id="262" r:id="rId5"/>
    <p:sldId id="264" r:id="rId6"/>
    <p:sldId id="265" r:id="rId7"/>
    <p:sldId id="266" r:id="rId8"/>
    <p:sldId id="275" r:id="rId9"/>
    <p:sldId id="276" r:id="rId10"/>
    <p:sldId id="277" r:id="rId11"/>
    <p:sldId id="279" r:id="rId12"/>
    <p:sldId id="278" r:id="rId13"/>
    <p:sldId id="280" r:id="rId14"/>
    <p:sldId id="282" r:id="rId15"/>
    <p:sldId id="283" r:id="rId16"/>
    <p:sldId id="284" r:id="rId17"/>
    <p:sldId id="293" r:id="rId18"/>
    <p:sldId id="288" r:id="rId19"/>
    <p:sldId id="289" r:id="rId20"/>
    <p:sldId id="294" r:id="rId21"/>
    <p:sldId id="292" r:id="rId22"/>
    <p:sldId id="295" r:id="rId23"/>
    <p:sldId id="296" r:id="rId24"/>
    <p:sldId id="297" r:id="rId25"/>
    <p:sldId id="300" r:id="rId26"/>
    <p:sldId id="301" r:id="rId27"/>
    <p:sldId id="302" r:id="rId28"/>
    <p:sldId id="303" r:id="rId29"/>
    <p:sldId id="304" r:id="rId30"/>
    <p:sldId id="305" r:id="rId31"/>
    <p:sldId id="30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852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dr%20isam\Desktop\Copy%20of%20sos.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w\Downloads\sos%20(1).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w\Downloads\sos%20(1).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w\Downloads\sos%20(1).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Users\w\Downloads\sos%20(1).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Users\w\Downloads\sos%20(1).xlsx" TargetMode="External"/></Relationships>
</file>

<file path=ppt/charts/_rels/chart15.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C:\Users\w\Downloads\sos%20(1).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C:\Users\w\Downloads\sos%20(1).xlsx" TargetMode="External"/></Relationships>
</file>

<file path=ppt/charts/_rels/chart17.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C:\Users\w\Downloads\sos%20(1).xlsx" TargetMode="External"/></Relationships>
</file>

<file path=ppt/charts/_rels/chart18.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oleObject" Target="file:///C:\Users\w\Downloads\sos%20(1).xlsx" TargetMode="External"/></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13.xml"/><Relationship Id="rId1" Type="http://schemas.openxmlformats.org/officeDocument/2006/relationships/oleObject" Target="file:///C:\Users\w\Downloads\sos%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dr%20isam\Desktop\Copy%20of%20sos.xlsx" TargetMode="External"/></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14.xml"/><Relationship Id="rId1" Type="http://schemas.openxmlformats.org/officeDocument/2006/relationships/oleObject" Target="file:///C:\Users\w\Downloads\sos%20(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dr%20isam\Desktop\Copy%20of%20so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dr%20isam\Desktop\Copy%20of%20so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dr%20isam\Desktop\Copy%20of%20so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dr%20isam\Desktop\Copy%20of%20sos.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1605;&#1588;&#1585;&#1608;&#1593;%202\Copy%20of%20sos.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1605;&#1588;&#1585;&#1608;&#1593;%202\Copy%20of%20sos.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1605;&#1588;&#1585;&#1608;&#1593;%202\Copy%20of%20so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solidFill>
                  <a:schemeClr val="dk1"/>
                </a:solidFill>
                <a:latin typeface="+mn-lt"/>
                <a:ea typeface="+mn-ea"/>
                <a:cs typeface="+mn-cs"/>
              </a:defRPr>
            </a:pPr>
            <a:r>
              <a:rPr lang="ar-SA" b="0" dirty="0">
                <a:solidFill>
                  <a:schemeClr val="dk1"/>
                </a:solidFill>
                <a:latin typeface="+mn-lt"/>
                <a:ea typeface="+mn-ea"/>
                <a:cs typeface="+mn-cs"/>
              </a:rPr>
              <a:t>دراسة الجدوى الاقتصادية</a:t>
            </a:r>
            <a:endParaRPr lang="en-US" b="0" dirty="0">
              <a:solidFill>
                <a:schemeClr val="dk1"/>
              </a:solidFill>
              <a:latin typeface="+mn-lt"/>
              <a:ea typeface="+mn-ea"/>
              <a:cs typeface="+mn-cs"/>
            </a:endParaRPr>
          </a:p>
        </c:rich>
      </c:tx>
      <c:spPr>
        <a:solidFill>
          <a:schemeClr val="lt1"/>
        </a:solidFill>
        <a:ln w="12700" cap="flat" cmpd="sng" algn="ctr">
          <a:solidFill>
            <a:schemeClr val="accent1"/>
          </a:solidFill>
          <a:prstDash val="solid"/>
        </a:ln>
        <a:effectLst/>
      </c:spPr>
    </c:title>
    <c:plotArea>
      <c:layout/>
      <c:pieChart>
        <c:varyColors val="1"/>
        <c:ser>
          <c:idx val="0"/>
          <c:order val="0"/>
          <c:spPr>
            <a:solidFill>
              <a:srgbClr val="FFFF00"/>
            </a:solidFill>
          </c:spPr>
          <c:explosion val="25"/>
          <c:dPt>
            <c:idx val="0"/>
            <c:spPr>
              <a:solidFill>
                <a:schemeClr val="accent1"/>
              </a:solidFill>
            </c:spPr>
          </c:dPt>
          <c:dLbls>
            <c:txPr>
              <a:bodyPr/>
              <a:lstStyle/>
              <a:p>
                <a:pPr>
                  <a:defRPr lang="en-US"/>
                </a:pPr>
                <a:endParaRPr lang="en-US"/>
              </a:p>
            </c:txPr>
            <c:showPercent val="1"/>
          </c:dLbls>
          <c:cat>
            <c:strRef>
              <c:f>Sheet1!$M$11:$M$12</c:f>
              <c:strCache>
                <c:ptCount val="2"/>
                <c:pt idx="0">
                  <c:v>تم عمل دراسة للجدوي الاقتصادية</c:v>
                </c:pt>
                <c:pt idx="1">
                  <c:v>لم يتم عمل دراسة للجدوي الاقتصادية</c:v>
                </c:pt>
              </c:strCache>
            </c:strRef>
          </c:cat>
          <c:val>
            <c:numRef>
              <c:f>Sheet1!$N$11:$N$12</c:f>
              <c:numCache>
                <c:formatCode>0%</c:formatCode>
                <c:ptCount val="2"/>
                <c:pt idx="0">
                  <c:v>0.17</c:v>
                </c:pt>
                <c:pt idx="1">
                  <c:v>0.83000000000000063</c:v>
                </c:pt>
              </c:numCache>
            </c:numRef>
          </c:val>
        </c:ser>
        <c:dLbls>
          <c:showPercent val="1"/>
        </c:dLbls>
        <c:firstSliceAng val="360"/>
      </c:pieChart>
    </c:plotArea>
    <c:legend>
      <c:legendPos val="r"/>
      <c:txPr>
        <a:bodyPr/>
        <a:lstStyle/>
        <a:p>
          <a:pPr>
            <a:defRPr lang="en-US"/>
          </a:pPr>
          <a:endParaRPr lang="en-US"/>
        </a:p>
      </c:txPr>
    </c:legend>
    <c:plotVisOnly val="1"/>
    <c:dispBlanksAs val="zero"/>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7.7239748679684445E-2"/>
          <c:y val="0.23259009290505353"/>
          <c:w val="0.48932290758698715"/>
          <c:h val="0.76741001564945521"/>
        </c:manualLayout>
      </c:layout>
      <c:pieChart>
        <c:varyColors val="1"/>
        <c:ser>
          <c:idx val="0"/>
          <c:order val="0"/>
          <c:explosion val="22"/>
          <c:dPt>
            <c:idx val="1"/>
            <c:spPr>
              <a:solidFill>
                <a:srgbClr val="FFFF00"/>
              </a:solidFill>
            </c:spPr>
          </c:dPt>
          <c:dLbls>
            <c:txPr>
              <a:bodyPr/>
              <a:lstStyle/>
              <a:p>
                <a:pPr>
                  <a:defRPr lang="en-US"/>
                </a:pPr>
                <a:endParaRPr lang="en-US"/>
              </a:p>
            </c:txPr>
            <c:showVal val="1"/>
            <c:showLeaderLines val="1"/>
          </c:dLbls>
          <c:cat>
            <c:strRef>
              <c:f>Sheet1!$A$5:$A$6</c:f>
              <c:strCache>
                <c:ptCount val="2"/>
                <c:pt idx="0">
                  <c:v>التأمين على العمال</c:v>
                </c:pt>
                <c:pt idx="1">
                  <c:v>لا يوجد تأمين على العمال</c:v>
                </c:pt>
              </c:strCache>
            </c:strRef>
          </c:cat>
          <c:val>
            <c:numRef>
              <c:f>Sheet1!$B$5:$B$6</c:f>
              <c:numCache>
                <c:formatCode>0%</c:formatCode>
                <c:ptCount val="2"/>
                <c:pt idx="0">
                  <c:v>0.67000000000000448</c:v>
                </c:pt>
                <c:pt idx="1">
                  <c:v>0.33000000000000218</c:v>
                </c:pt>
              </c:numCache>
            </c:numRef>
          </c:val>
        </c:ser>
        <c:firstSliceAng val="360"/>
      </c:pieChart>
    </c:plotArea>
    <c:legend>
      <c:legendPos val="l"/>
      <c:layout>
        <c:manualLayout>
          <c:xMode val="edge"/>
          <c:yMode val="edge"/>
          <c:x val="0.60652542012602484"/>
          <c:y val="0.3079159192012299"/>
          <c:w val="0.29985208967530186"/>
          <c:h val="0.30184538717812331"/>
        </c:manualLayout>
      </c:layout>
      <c:txPr>
        <a:bodyPr/>
        <a:lstStyle/>
        <a:p>
          <a:pPr rtl="0">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1.0647574696346345E-2"/>
          <c:y val="0.19675925925925927"/>
          <c:w val="0.51090339977558696"/>
          <c:h val="0.77314814814815203"/>
        </c:manualLayout>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Sheet1!$A$22:$A$23</c:f>
              <c:strCache>
                <c:ptCount val="2"/>
                <c:pt idx="0">
                  <c:v>التأمين على الزوار</c:v>
                </c:pt>
                <c:pt idx="1">
                  <c:v>لا يوجد تامين على الزوار</c:v>
                </c:pt>
              </c:strCache>
            </c:strRef>
          </c:cat>
          <c:val>
            <c:numRef>
              <c:f>Sheet1!$B$22:$B$23</c:f>
              <c:numCache>
                <c:formatCode>0%</c:formatCode>
                <c:ptCount val="2"/>
                <c:pt idx="0">
                  <c:v>0.17</c:v>
                </c:pt>
                <c:pt idx="1">
                  <c:v>0.83000000000000063</c:v>
                </c:pt>
              </c:numCache>
            </c:numRef>
          </c:val>
        </c:ser>
        <c:firstSliceAng val="360"/>
      </c:pieChart>
    </c:plotArea>
    <c:legend>
      <c:legendPos val="l"/>
      <c:layout>
        <c:manualLayout>
          <c:xMode val="edge"/>
          <c:yMode val="edge"/>
          <c:x val="0.67304639491394691"/>
          <c:y val="0.40580890930300711"/>
          <c:w val="0.29702423882403495"/>
          <c:h val="0.25203233173221135"/>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3.0862724706069832E-3"/>
          <c:y val="0.2013888888888889"/>
          <c:w val="0.52169245898703753"/>
          <c:h val="0.77314814814815203"/>
        </c:manualLayout>
      </c:layout>
      <c:pieChart>
        <c:varyColors val="1"/>
        <c:ser>
          <c:idx val="0"/>
          <c:order val="0"/>
          <c:explosion val="42"/>
          <c:dPt>
            <c:idx val="1"/>
            <c:spPr>
              <a:solidFill>
                <a:srgbClr val="FFFF00"/>
              </a:solidFill>
            </c:spPr>
          </c:dPt>
          <c:dLbls>
            <c:txPr>
              <a:bodyPr/>
              <a:lstStyle/>
              <a:p>
                <a:pPr>
                  <a:defRPr lang="en-US"/>
                </a:pPr>
                <a:endParaRPr lang="en-US"/>
              </a:p>
            </c:txPr>
            <c:showVal val="1"/>
            <c:showLeaderLines val="1"/>
          </c:dLbls>
          <c:cat>
            <c:strRef>
              <c:f>Sheet1!$A$42:$A$43</c:f>
              <c:strCache>
                <c:ptCount val="2"/>
                <c:pt idx="0">
                  <c:v>وجود تأمين على الالات</c:v>
                </c:pt>
                <c:pt idx="1">
                  <c:v>لا يوجد تأمين على الالات</c:v>
                </c:pt>
              </c:strCache>
            </c:strRef>
          </c:cat>
          <c:val>
            <c:numRef>
              <c:f>Sheet1!$B$42:$B$43</c:f>
              <c:numCache>
                <c:formatCode>0%</c:formatCode>
                <c:ptCount val="2"/>
                <c:pt idx="0">
                  <c:v>0.17</c:v>
                </c:pt>
                <c:pt idx="1">
                  <c:v>0.83000000000000063</c:v>
                </c:pt>
              </c:numCache>
            </c:numRef>
          </c:val>
        </c:ser>
        <c:firstSliceAng val="360"/>
      </c:pieChart>
    </c:plotArea>
    <c:legend>
      <c:legendPos val="l"/>
      <c:layout>
        <c:manualLayout>
          <c:xMode val="edge"/>
          <c:yMode val="edge"/>
          <c:x val="0.69663124762940276"/>
          <c:y val="0.47062372411782011"/>
          <c:w val="0.30259392505870242"/>
          <c:h val="0.16060440361621464"/>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4.4476822599024107E-2"/>
          <c:y val="0.15046296296296424"/>
          <c:w val="0.5141372595458652"/>
          <c:h val="0.77314814814815358"/>
        </c:manualLayout>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Sheet1!$A$81:$A$82</c:f>
              <c:strCache>
                <c:ptCount val="2"/>
                <c:pt idx="0">
                  <c:v> الموقع محدد ومحاط بساج</c:v>
                </c:pt>
                <c:pt idx="1">
                  <c:v>لا وجود لحدود الموقع ولا يوجد سياج</c:v>
                </c:pt>
              </c:strCache>
            </c:strRef>
          </c:cat>
          <c:val>
            <c:numRef>
              <c:f>Sheet1!$B$81:$B$82</c:f>
              <c:numCache>
                <c:formatCode>0%</c:formatCode>
                <c:ptCount val="2"/>
                <c:pt idx="0">
                  <c:v>0.5</c:v>
                </c:pt>
                <c:pt idx="1">
                  <c:v>0.5</c:v>
                </c:pt>
              </c:numCache>
            </c:numRef>
          </c:val>
        </c:ser>
        <c:firstSliceAng val="360"/>
      </c:pieChart>
    </c:plotArea>
    <c:legend>
      <c:legendPos val="l"/>
      <c:layout>
        <c:manualLayout>
          <c:xMode val="edge"/>
          <c:yMode val="edge"/>
          <c:x val="0.6598092704037527"/>
          <c:y val="0.33939559638378725"/>
          <c:w val="0.33809009244705501"/>
          <c:h val="0.2656532516768737"/>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1.1483007056714761E-2"/>
          <c:y val="0.22453703703703795"/>
          <c:w val="0.4826841142101303"/>
          <c:h val="0.77314814814815358"/>
        </c:manualLayout>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Sheet1!$A$99:$A$100</c:f>
              <c:strCache>
                <c:ptCount val="2"/>
                <c:pt idx="0">
                  <c:v>وجود بوابات للموقع</c:v>
                </c:pt>
                <c:pt idx="1">
                  <c:v>لا يوجد بوابات للموقع</c:v>
                </c:pt>
              </c:strCache>
            </c:strRef>
          </c:cat>
          <c:val>
            <c:numRef>
              <c:f>Sheet1!$B$99:$B$100</c:f>
              <c:numCache>
                <c:formatCode>0%</c:formatCode>
                <c:ptCount val="2"/>
                <c:pt idx="0">
                  <c:v>0.17</c:v>
                </c:pt>
                <c:pt idx="1">
                  <c:v>0.83000000000000063</c:v>
                </c:pt>
              </c:numCache>
            </c:numRef>
          </c:val>
        </c:ser>
        <c:firstSliceAng val="360"/>
      </c:pieChart>
    </c:plotArea>
    <c:legend>
      <c:legendPos val="l"/>
      <c:layout>
        <c:manualLayout>
          <c:xMode val="edge"/>
          <c:yMode val="edge"/>
          <c:x val="0.71101971314785661"/>
          <c:y val="0.41969779819189268"/>
          <c:w val="0.24557330942785024"/>
          <c:h val="0.16060440361621464"/>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3.4255468066491719E-2"/>
          <c:y val="0.2013888888888889"/>
          <c:w val="0.46388888888889229"/>
          <c:h val="0.77314814814815203"/>
        </c:manualLayout>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Sheet1!$A$120:$A$121</c:f>
              <c:strCache>
                <c:ptCount val="2"/>
                <c:pt idx="0">
                  <c:v>وجود اشارات ارشاديه في الموقع</c:v>
                </c:pt>
                <c:pt idx="1">
                  <c:v>لا يوجد اشارات ارشاديه في الموقع</c:v>
                </c:pt>
              </c:strCache>
            </c:strRef>
          </c:cat>
          <c:val>
            <c:numRef>
              <c:f>Sheet1!$B$120:$B$121</c:f>
              <c:numCache>
                <c:formatCode>0%</c:formatCode>
                <c:ptCount val="2"/>
                <c:pt idx="0">
                  <c:v>0.33000000000000218</c:v>
                </c:pt>
                <c:pt idx="1">
                  <c:v>0.67000000000000448</c:v>
                </c:pt>
              </c:numCache>
            </c:numRef>
          </c:val>
        </c:ser>
        <c:firstSliceAng val="360"/>
      </c:pieChart>
    </c:plotArea>
    <c:legend>
      <c:legendPos val="l"/>
      <c:layout>
        <c:manualLayout>
          <c:xMode val="edge"/>
          <c:yMode val="edge"/>
          <c:x val="0.6638888888888943"/>
          <c:y val="0.35328448527267797"/>
          <c:w val="0.33239982502187604"/>
          <c:h val="0.2656532516768737"/>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2.2089985846486911E-2"/>
          <c:y val="0.18287037037037041"/>
          <c:w val="0.47006241641647944"/>
          <c:h val="0.7731481481481528"/>
        </c:manualLayout>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Sheet1!$A$141:$A$142</c:f>
              <c:strCache>
                <c:ptCount val="2"/>
                <c:pt idx="0">
                  <c:v>اغلاق الموقع بعد انتهاء يوم العمل </c:v>
                </c:pt>
                <c:pt idx="1">
                  <c:v>لا يتم اغلاق الموقع بعد انتهاء العمل</c:v>
                </c:pt>
              </c:strCache>
            </c:strRef>
          </c:cat>
          <c:val>
            <c:numRef>
              <c:f>Sheet1!$B$141:$B$142</c:f>
              <c:numCache>
                <c:formatCode>0%</c:formatCode>
                <c:ptCount val="2"/>
                <c:pt idx="0">
                  <c:v>0.33000000000000163</c:v>
                </c:pt>
                <c:pt idx="1">
                  <c:v>0.67000000000000326</c:v>
                </c:pt>
              </c:numCache>
            </c:numRef>
          </c:val>
        </c:ser>
        <c:firstSliceAng val="360"/>
      </c:pieChart>
    </c:plotArea>
    <c:legend>
      <c:legendPos val="l"/>
      <c:layout>
        <c:manualLayout>
          <c:xMode val="edge"/>
          <c:yMode val="edge"/>
          <c:x val="0.61339255675035698"/>
          <c:y val="0.34865485564304488"/>
          <c:w val="0.34166666666666906"/>
          <c:h val="0.2656532516768737"/>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6.5578992946605321E-4"/>
          <c:y val="0.21589311752697682"/>
          <c:w val="0.48887450620430029"/>
          <c:h val="0.70710265383493731"/>
        </c:manualLayout>
      </c:layout>
      <c:pieChart>
        <c:varyColors val="1"/>
        <c:ser>
          <c:idx val="0"/>
          <c:order val="0"/>
          <c:explosion val="25"/>
          <c:dLbls>
            <c:dLbl>
              <c:idx val="1"/>
              <c:layout>
                <c:manualLayout>
                  <c:x val="0.2006199256300952"/>
                  <c:y val="0.15673957421988918"/>
                </c:manualLayout>
              </c:layout>
              <c:showVal val="1"/>
            </c:dLbl>
            <c:txPr>
              <a:bodyPr/>
              <a:lstStyle/>
              <a:p>
                <a:pPr>
                  <a:defRPr lang="en-US"/>
                </a:pPr>
                <a:endParaRPr lang="en-US"/>
              </a:p>
            </c:txPr>
            <c:showVal val="1"/>
            <c:showLeaderLines val="1"/>
          </c:dLbls>
          <c:cat>
            <c:strRef>
              <c:f>Sheet1!$A$259:$A$260</c:f>
              <c:strCache>
                <c:ptCount val="2"/>
                <c:pt idx="0">
                  <c:v>سهوله الدخول والخروج للموقع</c:v>
                </c:pt>
                <c:pt idx="1">
                  <c:v>صعوبه الدخول والخروج من الموقع</c:v>
                </c:pt>
              </c:strCache>
            </c:strRef>
          </c:cat>
          <c:val>
            <c:numRef>
              <c:f>Sheet1!$B$259:$B$260</c:f>
              <c:numCache>
                <c:formatCode>0%</c:formatCode>
                <c:ptCount val="2"/>
                <c:pt idx="0">
                  <c:v>1</c:v>
                </c:pt>
                <c:pt idx="1">
                  <c:v>0</c:v>
                </c:pt>
              </c:numCache>
            </c:numRef>
          </c:val>
        </c:ser>
        <c:firstSliceAng val="360"/>
      </c:pieChart>
    </c:plotArea>
    <c:legend>
      <c:legendPos val="l"/>
      <c:layout>
        <c:manualLayout>
          <c:xMode val="edge"/>
          <c:yMode val="edge"/>
          <c:x val="0.65616797900262458"/>
          <c:y val="0.43661781860600757"/>
          <c:w val="0.34160404906175668"/>
          <c:h val="0.2656532516768737"/>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1.8364845678413146E-2"/>
          <c:y val="0.18969298245614169"/>
          <c:w val="0.51497640714718962"/>
          <c:h val="0.77850877192982471"/>
        </c:manualLayout>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Sheet1!$A$362:$A$363</c:f>
              <c:strCache>
                <c:ptCount val="2"/>
                <c:pt idx="0">
                  <c:v>اعاده استخدام الطبقه السطحيه لتأهيل الموقع</c:v>
                </c:pt>
                <c:pt idx="1">
                  <c:v>لا يتم استخدام الطبقه السطحيه لتأهيل الموقع</c:v>
                </c:pt>
              </c:strCache>
            </c:strRef>
          </c:cat>
          <c:val>
            <c:numRef>
              <c:f>Sheet1!$B$362:$B$363</c:f>
              <c:numCache>
                <c:formatCode>0%</c:formatCode>
                <c:ptCount val="2"/>
                <c:pt idx="0">
                  <c:v>0.17</c:v>
                </c:pt>
                <c:pt idx="1">
                  <c:v>0.83000000000000063</c:v>
                </c:pt>
              </c:numCache>
            </c:numRef>
          </c:val>
        </c:ser>
        <c:firstSliceAng val="360"/>
      </c:pieChart>
    </c:plotArea>
    <c:legend>
      <c:legendPos val="l"/>
      <c:layout>
        <c:manualLayout>
          <c:xMode val="edge"/>
          <c:yMode val="edge"/>
          <c:x val="0.57697232480121885"/>
          <c:y val="0.3934890868904582"/>
          <c:w val="0.31242207401039707"/>
          <c:h val="0.2656532516768737"/>
        </c:manualLayout>
      </c:layout>
      <c:txPr>
        <a:bodyPr/>
        <a:lstStyle/>
        <a:p>
          <a:pPr>
            <a:defRPr lang="en-US"/>
          </a:pPr>
          <a:endParaRPr lang="en-US"/>
        </a:p>
      </c:txPr>
    </c:legend>
    <c:plotVisOnly val="1"/>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1.7894795781693659E-2"/>
          <c:y val="0.12738699329250511"/>
          <c:w val="0.55818345472467923"/>
          <c:h val="0.89814814814814814"/>
        </c:manualLayout>
      </c:layout>
      <c:pieChart>
        <c:varyColors val="1"/>
        <c:ser>
          <c:idx val="0"/>
          <c:order val="0"/>
          <c:explosion val="25"/>
          <c:dPt>
            <c:idx val="0"/>
            <c:explosion val="0"/>
          </c:dPt>
          <c:dPt>
            <c:idx val="1"/>
            <c:explosion val="33"/>
            <c:spPr>
              <a:solidFill>
                <a:srgbClr val="FFFF00"/>
              </a:solidFill>
            </c:spPr>
          </c:dPt>
          <c:cat>
            <c:strRef>
              <c:f>Sheet1!$A$299:$A$300</c:f>
              <c:strCache>
                <c:ptCount val="2"/>
                <c:pt idx="0">
                  <c:v>وجود ازعاج صوتي من عمليات الجرف والحفر</c:v>
                </c:pt>
                <c:pt idx="1">
                  <c:v>لا يوجد ازعاج صوتي من عمليات الجرف والحفر</c:v>
                </c:pt>
              </c:strCache>
            </c:strRef>
          </c:cat>
          <c:val>
            <c:numRef>
              <c:f>Sheet1!$B$299:$B$300</c:f>
              <c:numCache>
                <c:formatCode>0%</c:formatCode>
                <c:ptCount val="2"/>
                <c:pt idx="0">
                  <c:v>0.17</c:v>
                </c:pt>
                <c:pt idx="1">
                  <c:v>0.83000000000000063</c:v>
                </c:pt>
              </c:numCache>
            </c:numRef>
          </c:val>
        </c:ser>
        <c:firstSliceAng val="360"/>
      </c:pieChart>
    </c:plotArea>
    <c:legend>
      <c:legendPos val="l"/>
      <c:layout>
        <c:manualLayout>
          <c:xMode val="edge"/>
          <c:yMode val="edge"/>
          <c:x val="0.66176388962204269"/>
          <c:y val="0.3208770778652707"/>
          <c:w val="0.33726623320867855"/>
          <c:h val="0.2656532516768737"/>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solidFill>
                  <a:schemeClr val="dk1"/>
                </a:solidFill>
                <a:latin typeface="+mn-lt"/>
                <a:ea typeface="+mn-ea"/>
                <a:cs typeface="+mn-cs"/>
              </a:defRPr>
            </a:pPr>
            <a:r>
              <a:rPr lang="ar-SA" b="0">
                <a:solidFill>
                  <a:schemeClr val="dk1"/>
                </a:solidFill>
                <a:latin typeface="+mn-lt"/>
                <a:ea typeface="+mn-ea"/>
                <a:cs typeface="+mn-cs"/>
              </a:rPr>
              <a:t>يتناسب مع سياسة استخدام الأراضي</a:t>
            </a:r>
          </a:p>
        </c:rich>
      </c:tx>
      <c:spPr>
        <a:solidFill>
          <a:schemeClr val="lt1"/>
        </a:solidFill>
        <a:ln w="12700" cap="flat" cmpd="sng" algn="ctr">
          <a:solidFill>
            <a:schemeClr val="accent2"/>
          </a:solidFill>
          <a:prstDash val="solid"/>
        </a:ln>
        <a:effectLst/>
      </c:spPr>
    </c:title>
    <c:plotArea>
      <c:layout>
        <c:manualLayout>
          <c:layoutTarget val="inner"/>
          <c:xMode val="edge"/>
          <c:yMode val="edge"/>
          <c:x val="4.2924321959755034E-2"/>
          <c:y val="0.10185185185185186"/>
          <c:w val="0.53888888888888964"/>
          <c:h val="0.89814814814814814"/>
        </c:manualLayout>
      </c:layout>
      <c:pieChart>
        <c:varyColors val="1"/>
        <c:ser>
          <c:idx val="0"/>
          <c:order val="0"/>
          <c:explosion val="25"/>
          <c:dLbls>
            <c:dLbl>
              <c:idx val="1"/>
              <c:layout>
                <c:manualLayout>
                  <c:x val="-0.14952263779527591"/>
                  <c:y val="0.18777267424905217"/>
                </c:manualLayout>
              </c:layout>
              <c:showVal val="1"/>
            </c:dLbl>
            <c:txPr>
              <a:bodyPr/>
              <a:lstStyle/>
              <a:p>
                <a:pPr>
                  <a:defRPr lang="en-US"/>
                </a:pPr>
                <a:endParaRPr lang="en-US"/>
              </a:p>
            </c:txPr>
            <c:showVal val="1"/>
            <c:showLeaderLines val="1"/>
          </c:dLbls>
          <c:cat>
            <c:strRef>
              <c:f>Sheet1!$M$30:$M$31</c:f>
              <c:strCache>
                <c:ptCount val="2"/>
                <c:pt idx="0">
                  <c:v>يتناسب مع سياسة استخدام الاراضي</c:v>
                </c:pt>
                <c:pt idx="1">
                  <c:v>لا يتناسب مع سياسة استخدام الاراضي</c:v>
                </c:pt>
              </c:strCache>
            </c:strRef>
          </c:cat>
          <c:val>
            <c:numRef>
              <c:f>Sheet1!$N$30:$N$31</c:f>
              <c:numCache>
                <c:formatCode>0%</c:formatCode>
                <c:ptCount val="2"/>
                <c:pt idx="0">
                  <c:v>1</c:v>
                </c:pt>
                <c:pt idx="1">
                  <c:v>0</c:v>
                </c:pt>
              </c:numCache>
            </c:numRef>
          </c:val>
        </c:ser>
        <c:firstSliceAng val="0"/>
      </c:pieChart>
    </c:plotArea>
    <c:legend>
      <c:legendPos val="r"/>
      <c:txPr>
        <a:bodyPr/>
        <a:lstStyle/>
        <a:p>
          <a:pPr>
            <a:defRPr lang="en-US"/>
          </a:pPr>
          <a:endParaRPr lang="en-US"/>
        </a:p>
      </c:txPr>
    </c:legend>
    <c:plotVisOnly val="1"/>
  </c:chart>
  <c:spPr>
    <a:solidFill>
      <a:schemeClr val="lt1"/>
    </a:solidFill>
    <a:ln w="127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4.6986977971791133E-2"/>
          <c:y val="0.12731481481481483"/>
          <c:w val="0.50213482470383053"/>
          <c:h val="0.77314814814815203"/>
        </c:manualLayout>
      </c:layout>
      <c:pieChart>
        <c:varyColors val="1"/>
        <c:ser>
          <c:idx val="0"/>
          <c:order val="0"/>
          <c:explosion val="25"/>
          <c:dPt>
            <c:idx val="1"/>
            <c:explosion val="7"/>
            <c:spPr>
              <a:solidFill>
                <a:srgbClr val="FFFF00"/>
              </a:solidFill>
            </c:spPr>
          </c:dPt>
          <c:dLbls>
            <c:txPr>
              <a:bodyPr/>
              <a:lstStyle/>
              <a:p>
                <a:pPr>
                  <a:defRPr lang="en-US"/>
                </a:pPr>
                <a:endParaRPr lang="en-US"/>
              </a:p>
            </c:txPr>
            <c:showVal val="1"/>
            <c:showLeaderLines val="1"/>
          </c:dLbls>
          <c:cat>
            <c:strRef>
              <c:f>Sheet1!$A$381:$A$382</c:f>
              <c:strCache>
                <c:ptCount val="2"/>
                <c:pt idx="0">
                  <c:v>ضروره وجود نظام ( كود ) للمحاجر والكساران</c:v>
                </c:pt>
                <c:pt idx="1">
                  <c:v>ليش ضروري وجود اي نظام للمحاجر والكسارات</c:v>
                </c:pt>
              </c:strCache>
            </c:strRef>
          </c:cat>
          <c:val>
            <c:numRef>
              <c:f>Sheet1!$B$381:$B$382</c:f>
              <c:numCache>
                <c:formatCode>0%</c:formatCode>
                <c:ptCount val="2"/>
                <c:pt idx="0">
                  <c:v>0.83000000000000063</c:v>
                </c:pt>
                <c:pt idx="1">
                  <c:v>0.17</c:v>
                </c:pt>
              </c:numCache>
            </c:numRef>
          </c:val>
        </c:ser>
        <c:firstSliceAng val="360"/>
      </c:pieChart>
    </c:plotArea>
    <c:legend>
      <c:legendPos val="l"/>
      <c:layout>
        <c:manualLayout>
          <c:xMode val="edge"/>
          <c:yMode val="edge"/>
          <c:x val="0.67352216008178478"/>
          <c:y val="0.26995115193934138"/>
          <c:w val="0.32375349391988423"/>
          <c:h val="0.2656532516768737"/>
        </c:manualLayout>
      </c:layout>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solidFill>
                  <a:schemeClr val="dk1"/>
                </a:solidFill>
                <a:latin typeface="+mn-lt"/>
                <a:ea typeface="+mn-ea"/>
                <a:cs typeface="+mn-cs"/>
              </a:defRPr>
            </a:pPr>
            <a:r>
              <a:rPr lang="ar-SA" b="0" dirty="0">
                <a:solidFill>
                  <a:schemeClr val="dk1"/>
                </a:solidFill>
                <a:latin typeface="+mn-lt"/>
                <a:ea typeface="+mn-ea"/>
                <a:cs typeface="+mn-cs"/>
              </a:rPr>
              <a:t>تخزين الطبقة السطحية المجروفة لاعادة استخدامها</a:t>
            </a:r>
          </a:p>
        </c:rich>
      </c:tx>
      <c:spPr>
        <a:solidFill>
          <a:schemeClr val="lt1"/>
        </a:solidFill>
        <a:ln w="12700" cap="flat" cmpd="sng" algn="ctr">
          <a:solidFill>
            <a:schemeClr val="accent1"/>
          </a:solidFill>
          <a:prstDash val="solid"/>
        </a:ln>
        <a:effectLst/>
      </c:spPr>
    </c:title>
    <c:plotArea>
      <c:layout/>
      <c:pieChart>
        <c:varyColors val="1"/>
        <c:ser>
          <c:idx val="0"/>
          <c:order val="0"/>
          <c:explosion val="25"/>
          <c:dPt>
            <c:idx val="1"/>
            <c:spPr>
              <a:solidFill>
                <a:schemeClr val="accent1"/>
              </a:solidFill>
            </c:spPr>
          </c:dPt>
          <c:dLbls>
            <c:dLbl>
              <c:idx val="0"/>
              <c:layout>
                <c:manualLayout>
                  <c:x val="-0.14209208223972128"/>
                  <c:y val="0.1730420676582094"/>
                </c:manualLayout>
              </c:layout>
              <c:showVal val="1"/>
            </c:dLbl>
            <c:txPr>
              <a:bodyPr/>
              <a:lstStyle/>
              <a:p>
                <a:pPr>
                  <a:defRPr lang="en-US"/>
                </a:pPr>
                <a:endParaRPr lang="en-US"/>
              </a:p>
            </c:txPr>
            <c:showVal val="1"/>
            <c:showLeaderLines val="1"/>
          </c:dLbls>
          <c:cat>
            <c:strRef>
              <c:f>Sheet1!$M$50:$M$51</c:f>
              <c:strCache>
                <c:ptCount val="2"/>
                <c:pt idx="0">
                  <c:v>تخزين الطبقه السطحيه</c:v>
                </c:pt>
                <c:pt idx="1">
                  <c:v>عدم تخزين الطبقة السطحيه</c:v>
                </c:pt>
              </c:strCache>
            </c:strRef>
          </c:cat>
          <c:val>
            <c:numRef>
              <c:f>Sheet1!$N$50:$N$51</c:f>
              <c:numCache>
                <c:formatCode>0%</c:formatCode>
                <c:ptCount val="2"/>
                <c:pt idx="0">
                  <c:v>0</c:v>
                </c:pt>
                <c:pt idx="1">
                  <c:v>1</c:v>
                </c:pt>
              </c:numCache>
            </c:numRef>
          </c:val>
        </c:ser>
        <c:firstSliceAng val="0"/>
      </c:pieChart>
    </c:plotArea>
    <c:legend>
      <c:legendPos val="r"/>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solidFill>
                  <a:schemeClr val="dk1"/>
                </a:solidFill>
                <a:latin typeface="+mn-lt"/>
                <a:ea typeface="+mn-ea"/>
                <a:cs typeface="+mn-cs"/>
              </a:defRPr>
            </a:pPr>
            <a:r>
              <a:rPr lang="ar-SA" b="0">
                <a:solidFill>
                  <a:schemeClr val="dk1"/>
                </a:solidFill>
                <a:latin typeface="+mn-lt"/>
                <a:ea typeface="+mn-ea"/>
                <a:cs typeface="+mn-cs"/>
              </a:rPr>
              <a:t>تصميم شكل الارض والحفريات من ناحية ثبات الميل</a:t>
            </a:r>
          </a:p>
        </c:rich>
      </c:tx>
      <c:spPr>
        <a:solidFill>
          <a:schemeClr val="lt1"/>
        </a:solidFill>
        <a:ln w="12700" cap="flat" cmpd="sng" algn="ctr">
          <a:solidFill>
            <a:schemeClr val="accent1"/>
          </a:solidFill>
          <a:prstDash val="solid"/>
        </a:ln>
        <a:effectLst/>
      </c:spPr>
    </c:title>
    <c:plotArea>
      <c:layout/>
      <c:pieChart>
        <c:varyColors val="1"/>
        <c:ser>
          <c:idx val="0"/>
          <c:order val="0"/>
          <c:explosion val="25"/>
          <c:dPt>
            <c:idx val="1"/>
            <c:spPr>
              <a:solidFill>
                <a:srgbClr val="FFFF00"/>
              </a:solidFill>
            </c:spPr>
          </c:dPt>
          <c:dLbls>
            <c:txPr>
              <a:bodyPr/>
              <a:lstStyle/>
              <a:p>
                <a:pPr>
                  <a:defRPr lang="en-US"/>
                </a:pPr>
                <a:endParaRPr lang="en-US"/>
              </a:p>
            </c:txPr>
            <c:showVal val="1"/>
            <c:showLeaderLines val="1"/>
          </c:dLbls>
          <c:cat>
            <c:strRef>
              <c:f>Sheet1!$M$104:$M$105</c:f>
              <c:strCache>
                <c:ptCount val="2"/>
                <c:pt idx="0">
                  <c:v>تم الجرف بميل امن ( ثبات الميل)</c:v>
                </c:pt>
                <c:pt idx="1">
                  <c:v>لم يتم الجرف بميل امن </c:v>
                </c:pt>
              </c:strCache>
            </c:strRef>
          </c:cat>
          <c:val>
            <c:numRef>
              <c:f>Sheet1!$N$104:$N$105</c:f>
              <c:numCache>
                <c:formatCode>0%</c:formatCode>
                <c:ptCount val="2"/>
                <c:pt idx="0">
                  <c:v>0.5</c:v>
                </c:pt>
                <c:pt idx="1">
                  <c:v>0.5</c:v>
                </c:pt>
              </c:numCache>
            </c:numRef>
          </c:val>
        </c:ser>
        <c:firstSliceAng val="0"/>
      </c:pieChart>
    </c:plotArea>
    <c:legend>
      <c:legendPos val="r"/>
      <c:txPr>
        <a:bodyPr/>
        <a:lstStyle/>
        <a:p>
          <a:pPr>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pPr>
            <a:r>
              <a:rPr lang="ar-SA" b="0"/>
              <a:t>استخدام التربة المجروفة كسواتر للمنظر والازعاج الصوتي </a:t>
            </a:r>
          </a:p>
        </c:rich>
      </c:tx>
      <c:spPr>
        <a:solidFill>
          <a:schemeClr val="lt1"/>
        </a:solidFill>
        <a:ln w="12700" cap="flat" cmpd="sng" algn="ctr">
          <a:solidFill>
            <a:schemeClr val="accent1"/>
          </a:solidFill>
          <a:prstDash val="solid"/>
        </a:ln>
        <a:effectLst/>
      </c:spPr>
    </c:title>
    <c:plotArea>
      <c:layout>
        <c:manualLayout>
          <c:layoutTarget val="inner"/>
          <c:xMode val="edge"/>
          <c:yMode val="edge"/>
          <c:x val="0.11190091863517045"/>
          <c:y val="0.34971784776902892"/>
          <c:w val="0.38860258092738764"/>
          <c:h val="0.64767096821230674"/>
        </c:manualLayout>
      </c:layout>
      <c:pieChart>
        <c:varyColors val="1"/>
        <c:ser>
          <c:idx val="0"/>
          <c:order val="0"/>
          <c:spPr>
            <a:solidFill>
              <a:schemeClr val="accent1"/>
            </a:solidFill>
          </c:spPr>
          <c:dLbls>
            <c:dLbl>
              <c:idx val="0"/>
              <c:tx>
                <c:rich>
                  <a:bodyPr/>
                  <a:lstStyle/>
                  <a:p>
                    <a:r>
                      <a:rPr lang="en-US"/>
                      <a:t>0%</a:t>
                    </a:r>
                    <a:endParaRPr lang="ar-SA"/>
                  </a:p>
                </c:rich>
              </c:tx>
              <c:showPercent val="1"/>
            </c:dLbl>
            <c:dLbl>
              <c:idx val="1"/>
              <c:tx>
                <c:rich>
                  <a:bodyPr/>
                  <a:lstStyle/>
                  <a:p>
                    <a:r>
                      <a:rPr lang="en-US"/>
                      <a:t>100%</a:t>
                    </a:r>
                    <a:endParaRPr lang="ar-SA"/>
                  </a:p>
                </c:rich>
              </c:tx>
              <c:showPercent val="1"/>
            </c:dLbl>
            <c:txPr>
              <a:bodyPr/>
              <a:lstStyle/>
              <a:p>
                <a:pPr>
                  <a:defRPr lang="en-US"/>
                </a:pPr>
                <a:endParaRPr lang="en-US"/>
              </a:p>
            </c:txPr>
            <c:showPercent val="1"/>
          </c:dLbls>
          <c:cat>
            <c:strRef>
              <c:f>Sheet1!$M$65:$M$66</c:f>
              <c:strCache>
                <c:ptCount val="2"/>
                <c:pt idx="0">
                  <c:v>استخدام التربه السطحية كسواتر</c:v>
                </c:pt>
                <c:pt idx="1">
                  <c:v>عدم استخدام التربه السطحية كسواتر</c:v>
                </c:pt>
              </c:strCache>
            </c:strRef>
          </c:cat>
          <c:val>
            <c:numRef>
              <c:f>Sheet1!$N$65:$N$66</c:f>
              <c:numCache>
                <c:formatCode>0%</c:formatCode>
                <c:ptCount val="2"/>
                <c:pt idx="0">
                  <c:v>0</c:v>
                </c:pt>
                <c:pt idx="1">
                  <c:v>1</c:v>
                </c:pt>
              </c:numCache>
            </c:numRef>
          </c:val>
        </c:ser>
        <c:dLbls>
          <c:showPercent val="1"/>
        </c:dLbls>
        <c:firstSliceAng val="360"/>
      </c:pieChart>
    </c:plotArea>
    <c:legend>
      <c:legendPos val="r"/>
      <c:txPr>
        <a:bodyPr/>
        <a:lstStyle/>
        <a:p>
          <a:pPr>
            <a:defRPr lang="en-US"/>
          </a:pPr>
          <a:endParaRPr lang="en-US"/>
        </a:p>
      </c:txPr>
    </c:legend>
    <c:plotVisOnly val="1"/>
    <c:dispBlanksAs val="zero"/>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solidFill>
                  <a:schemeClr val="dk1"/>
                </a:solidFill>
                <a:latin typeface="+mn-lt"/>
                <a:ea typeface="+mn-ea"/>
                <a:cs typeface="+mn-cs"/>
              </a:defRPr>
            </a:pPr>
            <a:r>
              <a:rPr lang="ar-SA" b="0">
                <a:solidFill>
                  <a:schemeClr val="dk1"/>
                </a:solidFill>
                <a:latin typeface="+mn-lt"/>
                <a:ea typeface="+mn-ea"/>
                <a:cs typeface="+mn-cs"/>
              </a:rPr>
              <a:t>استخدام التربة السطحية في المرحلة النهائية</a:t>
            </a:r>
          </a:p>
        </c:rich>
      </c:tx>
      <c:layout>
        <c:manualLayout>
          <c:xMode val="edge"/>
          <c:yMode val="edge"/>
          <c:x val="0.14018744802475333"/>
          <c:y val="3.4108117264780011E-2"/>
        </c:manualLayout>
      </c:layout>
      <c:overlay val="1"/>
      <c:spPr>
        <a:solidFill>
          <a:schemeClr val="lt1"/>
        </a:solidFill>
        <a:ln w="12700" cap="flat" cmpd="sng" algn="ctr">
          <a:solidFill>
            <a:schemeClr val="accent1"/>
          </a:solidFill>
          <a:prstDash val="solid"/>
        </a:ln>
        <a:effectLst/>
      </c:spPr>
    </c:title>
    <c:plotArea>
      <c:layout/>
      <c:pieChart>
        <c:varyColors val="1"/>
        <c:ser>
          <c:idx val="0"/>
          <c:order val="0"/>
          <c:explosion val="25"/>
          <c:dPt>
            <c:idx val="1"/>
            <c:spPr>
              <a:solidFill>
                <a:schemeClr val="accent1"/>
              </a:solidFill>
            </c:spPr>
          </c:dPt>
          <c:dLbls>
            <c:dLbl>
              <c:idx val="0"/>
              <c:layout>
                <c:manualLayout>
                  <c:x val="-0.18467541557305336"/>
                  <c:y val="0.31656058617673022"/>
                </c:manualLayout>
              </c:layout>
              <c:showVal val="1"/>
            </c:dLbl>
            <c:txPr>
              <a:bodyPr/>
              <a:lstStyle/>
              <a:p>
                <a:pPr>
                  <a:defRPr lang="en-US"/>
                </a:pPr>
                <a:endParaRPr lang="en-US"/>
              </a:p>
            </c:txPr>
            <c:showVal val="1"/>
            <c:showLeaderLines val="1"/>
          </c:dLbls>
          <c:cat>
            <c:strRef>
              <c:f>Sheet1!$M$82:$M$83</c:f>
              <c:strCache>
                <c:ptCount val="2"/>
                <c:pt idx="0">
                  <c:v>استخدام التربه السطحية  في المرحلة النهائيه</c:v>
                </c:pt>
                <c:pt idx="1">
                  <c:v>عدم استخدام التربه  كسواتر في المرحلة النهائيه</c:v>
                </c:pt>
              </c:strCache>
            </c:strRef>
          </c:cat>
          <c:val>
            <c:numRef>
              <c:f>Sheet1!$N$82:$N$83</c:f>
              <c:numCache>
                <c:formatCode>0%</c:formatCode>
                <c:ptCount val="2"/>
                <c:pt idx="0">
                  <c:v>0</c:v>
                </c:pt>
                <c:pt idx="1">
                  <c:v>1</c:v>
                </c:pt>
              </c:numCache>
            </c:numRef>
          </c:val>
        </c:ser>
        <c:firstSliceAng val="0"/>
      </c:pieChart>
    </c:plotArea>
    <c:legend>
      <c:legendPos val="r"/>
      <c:txPr>
        <a:bodyPr/>
        <a:lstStyle/>
        <a:p>
          <a:pPr rtl="0">
            <a:defRPr lang="en-US"/>
          </a:pPr>
          <a:endParaRPr lang="en-US"/>
        </a:p>
      </c:txPr>
    </c:legend>
    <c:plotVisOnly val="1"/>
  </c:chart>
  <c:spPr>
    <a:solidFill>
      <a:schemeClr val="lt1"/>
    </a:solidFill>
    <a:ln w="127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solidFill>
                  <a:schemeClr val="dk1"/>
                </a:solidFill>
                <a:latin typeface="+mn-lt"/>
                <a:ea typeface="+mn-ea"/>
                <a:cs typeface="+mn-cs"/>
              </a:defRPr>
            </a:pPr>
            <a:r>
              <a:rPr lang="ar-SA">
                <a:solidFill>
                  <a:schemeClr val="dk1"/>
                </a:solidFill>
                <a:latin typeface="+mn-lt"/>
                <a:ea typeface="+mn-ea"/>
                <a:cs typeface="+mn-cs"/>
              </a:rPr>
              <a:t> </a:t>
            </a:r>
            <a:r>
              <a:rPr lang="ar-SA" b="0">
                <a:solidFill>
                  <a:schemeClr val="dk1"/>
                </a:solidFill>
                <a:latin typeface="+mn-lt"/>
                <a:ea typeface="+mn-ea"/>
                <a:cs typeface="+mn-cs"/>
              </a:rPr>
              <a:t>استخدام الموقع بعدالانتهاء منه</a:t>
            </a:r>
          </a:p>
        </c:rich>
      </c:tx>
      <c:layout>
        <c:manualLayout>
          <c:xMode val="edge"/>
          <c:yMode val="edge"/>
          <c:x val="0.17149433785565601"/>
          <c:y val="2.7118644067796599E-2"/>
        </c:manualLayout>
      </c:layout>
      <c:spPr>
        <a:solidFill>
          <a:schemeClr val="lt1"/>
        </a:solidFill>
        <a:ln w="25400" cap="flat" cmpd="sng" algn="ctr">
          <a:solidFill>
            <a:schemeClr val="accent6"/>
          </a:solidFill>
          <a:prstDash val="solid"/>
        </a:ln>
        <a:effectLst/>
      </c:spPr>
    </c:title>
    <c:plotArea>
      <c:layout/>
      <c:pieChart>
        <c:varyColors val="1"/>
        <c:ser>
          <c:idx val="0"/>
          <c:order val="0"/>
          <c:explosion val="25"/>
          <c:dPt>
            <c:idx val="0"/>
            <c:explosion val="0"/>
          </c:dPt>
          <c:dPt>
            <c:idx val="1"/>
            <c:explosion val="60"/>
            <c:spPr>
              <a:solidFill>
                <a:srgbClr val="FFFF00"/>
              </a:solidFill>
            </c:spPr>
          </c:dPt>
          <c:dLbls>
            <c:dLbl>
              <c:idx val="0"/>
              <c:tx>
                <c:rich>
                  <a:bodyPr/>
                  <a:lstStyle/>
                  <a:p>
                    <a:r>
                      <a:rPr lang="en-US"/>
                      <a:t>33%</a:t>
                    </a:r>
                    <a:endParaRPr lang="ar-SA"/>
                  </a:p>
                </c:rich>
              </c:tx>
              <c:showPercent val="1"/>
            </c:dLbl>
            <c:dLbl>
              <c:idx val="1"/>
              <c:delete val="1"/>
            </c:dLbl>
            <c:txPr>
              <a:bodyPr/>
              <a:lstStyle/>
              <a:p>
                <a:pPr>
                  <a:defRPr lang="en-US"/>
                </a:pPr>
                <a:endParaRPr lang="en-US"/>
              </a:p>
            </c:txPr>
            <c:showPercent val="1"/>
          </c:dLbls>
          <c:val>
            <c:numRef>
              <c:f>Sheet1!$P$137:$P$138</c:f>
              <c:numCache>
                <c:formatCode>0%</c:formatCode>
                <c:ptCount val="2"/>
                <c:pt idx="0">
                  <c:v>0.33000000000000163</c:v>
                </c:pt>
                <c:pt idx="1">
                  <c:v>0.67000000000000326</c:v>
                </c:pt>
              </c:numCache>
            </c:numRef>
          </c:val>
        </c:ser>
        <c:dLbls>
          <c:showPercent val="1"/>
        </c:dLbls>
        <c:firstSliceAng val="360"/>
      </c:pieChart>
    </c:plotArea>
    <c:legend>
      <c:legendPos val="r"/>
      <c:txPr>
        <a:bodyPr/>
        <a:lstStyle/>
        <a:p>
          <a:pPr rtl="0">
            <a:defRPr lang="en-US"/>
          </a:pPr>
          <a:endParaRPr lang="en-US"/>
        </a:p>
      </c:txPr>
    </c:legend>
    <c:plotVisOnly val="1"/>
    <c:dispBlanksAs val="zero"/>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pPr>
            <a:r>
              <a:rPr lang="ar-SA" b="0"/>
              <a:t>الحصول</a:t>
            </a:r>
            <a:r>
              <a:rPr lang="ar-SA"/>
              <a:t> </a:t>
            </a:r>
            <a:r>
              <a:rPr lang="ar-SA" b="0"/>
              <a:t>على</a:t>
            </a:r>
            <a:r>
              <a:rPr lang="ar-SA"/>
              <a:t> </a:t>
            </a:r>
            <a:r>
              <a:rPr lang="ar-SA" b="0"/>
              <a:t>التراخيص</a:t>
            </a:r>
          </a:p>
        </c:rich>
      </c:tx>
      <c:spPr>
        <a:solidFill>
          <a:schemeClr val="lt1"/>
        </a:solidFill>
        <a:ln w="25400" cap="flat" cmpd="sng" algn="ctr">
          <a:solidFill>
            <a:schemeClr val="accent2"/>
          </a:solidFill>
          <a:prstDash val="solid"/>
        </a:ln>
        <a:effectLst/>
      </c:spPr>
    </c:title>
    <c:plotArea>
      <c:layout>
        <c:manualLayout>
          <c:layoutTarget val="inner"/>
          <c:xMode val="edge"/>
          <c:yMode val="edge"/>
          <c:x val="0.20086106802773376"/>
          <c:y val="0.23342723796313394"/>
          <c:w val="0.40488980355167697"/>
          <c:h val="0.63264015703441756"/>
        </c:manualLayout>
      </c:layout>
      <c:pieChart>
        <c:varyColors val="1"/>
        <c:ser>
          <c:idx val="0"/>
          <c:order val="0"/>
          <c:explosion val="25"/>
          <c:dPt>
            <c:idx val="1"/>
            <c:spPr>
              <a:solidFill>
                <a:srgbClr val="FFFF00"/>
              </a:solidFill>
            </c:spPr>
          </c:dPt>
          <c:dLbls>
            <c:dLbl>
              <c:idx val="0"/>
              <c:tx>
                <c:rich>
                  <a:bodyPr/>
                  <a:lstStyle/>
                  <a:p>
                    <a:r>
                      <a:rPr lang="en-US"/>
                      <a:t>83%</a:t>
                    </a:r>
                    <a:endParaRPr lang="ar-SA"/>
                  </a:p>
                </c:rich>
              </c:tx>
              <c:showPercent val="1"/>
            </c:dLbl>
            <c:dLbl>
              <c:idx val="1"/>
              <c:tx>
                <c:rich>
                  <a:bodyPr/>
                  <a:lstStyle/>
                  <a:p>
                    <a:r>
                      <a:rPr lang="en-US"/>
                      <a:t>17%</a:t>
                    </a:r>
                    <a:endParaRPr lang="ar-SA"/>
                  </a:p>
                </c:rich>
              </c:tx>
              <c:showPercent val="1"/>
            </c:dLbl>
            <c:txPr>
              <a:bodyPr/>
              <a:lstStyle/>
              <a:p>
                <a:pPr>
                  <a:defRPr lang="en-US"/>
                </a:pPr>
                <a:endParaRPr lang="en-US"/>
              </a:p>
            </c:txPr>
            <c:showPercent val="1"/>
          </c:dLbls>
          <c:val>
            <c:numRef>
              <c:f>Sheet1!$P$159:$P$160</c:f>
              <c:numCache>
                <c:formatCode>0%</c:formatCode>
                <c:ptCount val="2"/>
                <c:pt idx="0">
                  <c:v>0.83000000000000063</c:v>
                </c:pt>
                <c:pt idx="1">
                  <c:v>0.17</c:v>
                </c:pt>
              </c:numCache>
            </c:numRef>
          </c:val>
        </c:ser>
        <c:dLbls>
          <c:showPercent val="1"/>
        </c:dLbls>
        <c:firstSliceAng val="360"/>
      </c:pieChart>
    </c:plotArea>
    <c:legend>
      <c:legendPos val="r"/>
      <c:txPr>
        <a:bodyPr/>
        <a:lstStyle/>
        <a:p>
          <a:pPr rtl="0">
            <a:defRPr lang="en-US"/>
          </a:pPr>
          <a:endParaRPr lang="en-US"/>
        </a:p>
      </c:txPr>
    </c:legend>
    <c:plotVisOnly val="1"/>
    <c:dispBlanksAs val="zero"/>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pPr>
            <a:r>
              <a:rPr lang="ar-SA" b="0"/>
              <a:t>الارشادات لكيفية تطبيق الشروط والرخصه</a:t>
            </a:r>
            <a:endParaRPr b="0"/>
          </a:p>
        </c:rich>
      </c:tx>
      <c:spPr>
        <a:solidFill>
          <a:schemeClr val="lt1"/>
        </a:solidFill>
        <a:ln w="25400" cap="flat" cmpd="sng" algn="ctr">
          <a:solidFill>
            <a:schemeClr val="accent2"/>
          </a:solidFill>
          <a:prstDash val="solid"/>
        </a:ln>
        <a:effectLst/>
      </c:spPr>
    </c:title>
    <c:plotArea>
      <c:layout/>
      <c:pieChart>
        <c:varyColors val="1"/>
        <c:ser>
          <c:idx val="0"/>
          <c:order val="0"/>
          <c:explosion val="25"/>
          <c:dPt>
            <c:idx val="1"/>
            <c:spPr>
              <a:solidFill>
                <a:srgbClr val="FFFF00"/>
              </a:solidFill>
            </c:spPr>
          </c:dPt>
          <c:dLbls>
            <c:dLbl>
              <c:idx val="0"/>
              <c:tx>
                <c:rich>
                  <a:bodyPr/>
                  <a:lstStyle/>
                  <a:p>
                    <a:r>
                      <a:rPr lang="en-US"/>
                      <a:t>17%</a:t>
                    </a:r>
                    <a:endParaRPr lang="ar-SA"/>
                  </a:p>
                </c:rich>
              </c:tx>
              <c:showPercent val="1"/>
            </c:dLbl>
            <c:dLbl>
              <c:idx val="1"/>
              <c:tx>
                <c:rich>
                  <a:bodyPr/>
                  <a:lstStyle/>
                  <a:p>
                    <a:r>
                      <a:rPr lang="en-US"/>
                      <a:t>83%</a:t>
                    </a:r>
                    <a:endParaRPr lang="ar-SA"/>
                  </a:p>
                </c:rich>
              </c:tx>
              <c:showPercent val="1"/>
            </c:dLbl>
            <c:txPr>
              <a:bodyPr/>
              <a:lstStyle/>
              <a:p>
                <a:pPr>
                  <a:defRPr lang="en-US"/>
                </a:pPr>
                <a:endParaRPr lang="en-US"/>
              </a:p>
            </c:txPr>
            <c:showPercent val="1"/>
          </c:dLbls>
          <c:val>
            <c:numRef>
              <c:f>Sheet1!$Q$177:$Q$178</c:f>
              <c:numCache>
                <c:formatCode>0%</c:formatCode>
                <c:ptCount val="2"/>
                <c:pt idx="0">
                  <c:v>0.17</c:v>
                </c:pt>
                <c:pt idx="1">
                  <c:v>0.83000000000000063</c:v>
                </c:pt>
              </c:numCache>
            </c:numRef>
          </c:val>
        </c:ser>
        <c:dLbls>
          <c:showPercent val="1"/>
        </c:dLbls>
        <c:firstSliceAng val="360"/>
      </c:pieChart>
    </c:plotArea>
    <c:legend>
      <c:legendPos val="r"/>
      <c:layout>
        <c:manualLayout>
          <c:xMode val="edge"/>
          <c:yMode val="edge"/>
          <c:x val="0.92207086614173261"/>
          <c:y val="0.48798410615339782"/>
          <c:w val="6.1262467191601194E-2"/>
          <c:h val="0.16743438320210102"/>
        </c:manualLayout>
      </c:layout>
      <c:txPr>
        <a:bodyPr/>
        <a:lstStyle/>
        <a:p>
          <a:pPr rtl="0">
            <a:defRPr lang="en-US"/>
          </a:pPr>
          <a:endParaRPr lang="en-US"/>
        </a:p>
      </c:txPr>
    </c:legend>
    <c:plotVisOnly val="1"/>
    <c:dispBlanksAs val="zero"/>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0.6125</cdr:x>
      <cdr:y>0.41031</cdr:y>
    </cdr:from>
    <cdr:to>
      <cdr:x>0.975</cdr:x>
      <cdr:y>0.86323</cdr:y>
    </cdr:to>
    <cdr:sp macro="" textlink="">
      <cdr:nvSpPr>
        <cdr:cNvPr id="2" name="مربع نص 1"/>
        <cdr:cNvSpPr txBox="1"/>
      </cdr:nvSpPr>
      <cdr:spPr>
        <a:xfrm xmlns:a="http://schemas.openxmlformats.org/drawingml/2006/main">
          <a:off x="2217561" y="1071570"/>
          <a:ext cx="1312434" cy="118284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ar-SA" sz="1100" dirty="0">
              <a:cs typeface="+mn-cs"/>
            </a:rPr>
            <a:t>استخدام</a:t>
          </a:r>
          <a:r>
            <a:rPr lang="ar-SA" sz="1100" baseline="0" dirty="0">
              <a:cs typeface="+mn-cs"/>
            </a:rPr>
            <a:t> الموقع </a:t>
          </a:r>
          <a:r>
            <a:rPr lang="ar-SA" dirty="0" smtClean="0"/>
            <a:t>بهعدالانتاء</a:t>
          </a:r>
          <a:r>
            <a:rPr lang="ar-SA" sz="1100" baseline="0" dirty="0" smtClean="0">
              <a:cs typeface="+mn-cs"/>
            </a:rPr>
            <a:t> </a:t>
          </a:r>
          <a:endParaRPr lang="ar-SA" sz="1100" baseline="0" dirty="0">
            <a:cs typeface="+mn-cs"/>
          </a:endParaRPr>
        </a:p>
        <a:p xmlns:a="http://schemas.openxmlformats.org/drawingml/2006/main">
          <a:pPr algn="r"/>
          <a:r>
            <a:rPr lang="ar-SA" sz="1100" baseline="0" dirty="0">
              <a:cs typeface="+mn-cs"/>
            </a:rPr>
            <a:t>منه</a:t>
          </a:r>
        </a:p>
        <a:p xmlns:a="http://schemas.openxmlformats.org/drawingml/2006/main">
          <a:pPr algn="r"/>
          <a:r>
            <a:rPr lang="ar-SA" sz="1100" baseline="0" dirty="0">
              <a:cs typeface="+mn-cs"/>
            </a:rPr>
            <a:t>عدم استخدام الموقع بعد الانتهاء منه</a:t>
          </a:r>
          <a:endParaRPr lang="ar-SA" sz="1100" dirty="0">
            <a:cs typeface="+mn-cs"/>
          </a:endParaRPr>
        </a:p>
      </cdr:txBody>
    </cdr:sp>
  </cdr:relSizeAnchor>
  <cdr:relSizeAnchor xmlns:cdr="http://schemas.openxmlformats.org/drawingml/2006/chartDrawing">
    <cdr:from>
      <cdr:x>0.23709</cdr:x>
      <cdr:y>0.65763</cdr:y>
    </cdr:from>
    <cdr:to>
      <cdr:x>0.35211</cdr:x>
      <cdr:y>0.74576</cdr:y>
    </cdr:to>
    <cdr:sp macro="" textlink="">
      <cdr:nvSpPr>
        <cdr:cNvPr id="3" name="مربع نص 2"/>
        <cdr:cNvSpPr txBox="1"/>
      </cdr:nvSpPr>
      <cdr:spPr>
        <a:xfrm xmlns:a="http://schemas.openxmlformats.org/drawingml/2006/main">
          <a:off x="962024" y="1847850"/>
          <a:ext cx="466725" cy="24765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100"/>
            <a:t>67%</a:t>
          </a:r>
          <a:endParaRPr lang="ar-SA" sz="1100"/>
        </a:p>
      </cdr:txBody>
    </cdr:sp>
  </cdr:relSizeAnchor>
</c:userShapes>
</file>

<file path=ppt/drawings/drawing10.xml><?xml version="1.0" encoding="utf-8"?>
<c:userShapes xmlns:c="http://schemas.openxmlformats.org/drawingml/2006/chart">
  <cdr:relSizeAnchor xmlns:cdr="http://schemas.openxmlformats.org/drawingml/2006/chartDrawing">
    <cdr:from>
      <cdr:x>0.09823</cdr:x>
      <cdr:y>0.04533</cdr:y>
    </cdr:from>
    <cdr:to>
      <cdr:x>0.84383</cdr:x>
      <cdr:y>0.2</cdr:y>
    </cdr:to>
    <cdr:sp macro="" textlink="">
      <cdr:nvSpPr>
        <cdr:cNvPr id="2" name="مربع نص 1"/>
        <cdr:cNvSpPr txBox="1"/>
      </cdr:nvSpPr>
      <cdr:spPr>
        <a:xfrm xmlns:a="http://schemas.openxmlformats.org/drawingml/2006/main">
          <a:off x="449123" y="124359"/>
          <a:ext cx="3408883" cy="424282"/>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b="0"/>
            <a:t>اغلاق</a:t>
          </a:r>
          <a:r>
            <a:rPr lang="ar-SA" sz="1800" b="0" baseline="0"/>
            <a:t> الموقع بعد انتهاء يوم العمل</a:t>
          </a:r>
          <a:endParaRPr lang="ar-SA" sz="1800" b="0"/>
        </a:p>
      </cdr:txBody>
    </cdr:sp>
  </cdr:relSizeAnchor>
</c:userShapes>
</file>

<file path=ppt/drawings/drawing11.xml><?xml version="1.0" encoding="utf-8"?>
<c:userShapes xmlns:c="http://schemas.openxmlformats.org/drawingml/2006/chart">
  <cdr:relSizeAnchor xmlns:cdr="http://schemas.openxmlformats.org/drawingml/2006/chartDrawing">
    <cdr:from>
      <cdr:x>0.12426</cdr:x>
      <cdr:y>0.072</cdr:y>
    </cdr:from>
    <cdr:to>
      <cdr:x>0.7677</cdr:x>
      <cdr:y>0.22933</cdr:y>
    </cdr:to>
    <cdr:sp macro="" textlink="">
      <cdr:nvSpPr>
        <cdr:cNvPr id="2" name="مربع نص 1"/>
        <cdr:cNvSpPr txBox="1"/>
      </cdr:nvSpPr>
      <cdr:spPr>
        <a:xfrm xmlns:a="http://schemas.openxmlformats.org/drawingml/2006/main">
          <a:off x="493014" y="197510"/>
          <a:ext cx="2553004" cy="431597"/>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dirty="0"/>
            <a:t>الدخول</a:t>
          </a:r>
          <a:r>
            <a:rPr lang="ar-SA" sz="1800" baseline="0" dirty="0"/>
            <a:t> والخروج من الموقع</a:t>
          </a:r>
          <a:endParaRPr lang="ar-SA" sz="1800" dirty="0"/>
        </a:p>
      </cdr:txBody>
    </cdr:sp>
  </cdr:relSizeAnchor>
</c:userShapes>
</file>

<file path=ppt/drawings/drawing12.xml><?xml version="1.0" encoding="utf-8"?>
<c:userShapes xmlns:c="http://schemas.openxmlformats.org/drawingml/2006/chart">
  <cdr:relSizeAnchor xmlns:cdr="http://schemas.openxmlformats.org/drawingml/2006/chartDrawing">
    <cdr:from>
      <cdr:x>0.06918</cdr:x>
      <cdr:y>0</cdr:y>
    </cdr:from>
    <cdr:to>
      <cdr:x>0.81618</cdr:x>
      <cdr:y>0.16267</cdr:y>
    </cdr:to>
    <cdr:sp macro="" textlink="">
      <cdr:nvSpPr>
        <cdr:cNvPr id="2" name="مربع نص 1"/>
        <cdr:cNvSpPr txBox="1"/>
      </cdr:nvSpPr>
      <cdr:spPr>
        <a:xfrm xmlns:a="http://schemas.openxmlformats.org/drawingml/2006/main">
          <a:off x="302819" y="0"/>
          <a:ext cx="3269894" cy="446227"/>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dirty="0"/>
            <a:t>استخدام</a:t>
          </a:r>
          <a:r>
            <a:rPr lang="ar-SA" sz="1800" baseline="0" dirty="0"/>
            <a:t> الطبقه السطحية لتأهيل الموقع</a:t>
          </a:r>
          <a:endParaRPr lang="ar-SA" sz="1800" dirty="0"/>
        </a:p>
      </cdr:txBody>
    </cdr:sp>
  </cdr:relSizeAnchor>
</c:userShapes>
</file>

<file path=ppt/drawings/drawing13.xml><?xml version="1.0" encoding="utf-8"?>
<c:userShapes xmlns:c="http://schemas.openxmlformats.org/drawingml/2006/chart">
  <cdr:relSizeAnchor xmlns:cdr="http://schemas.openxmlformats.org/drawingml/2006/chartDrawing">
    <cdr:from>
      <cdr:x>0.05203</cdr:x>
      <cdr:y>0.00694</cdr:y>
    </cdr:from>
    <cdr:to>
      <cdr:x>0.92231</cdr:x>
      <cdr:y>0.19444</cdr:y>
    </cdr:to>
    <cdr:sp macro="" textlink="">
      <cdr:nvSpPr>
        <cdr:cNvPr id="2" name="مربع نص 1"/>
        <cdr:cNvSpPr txBox="1"/>
      </cdr:nvSpPr>
      <cdr:spPr>
        <a:xfrm xmlns:a="http://schemas.openxmlformats.org/drawingml/2006/main">
          <a:off x="208147" y="17848"/>
          <a:ext cx="3481580" cy="482218"/>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dirty="0"/>
            <a:t>وجود ازعاج صوتي من عمليات الجرف والحفر</a:t>
          </a:r>
        </a:p>
      </cdr:txBody>
    </cdr:sp>
  </cdr:relSizeAnchor>
  <cdr:relSizeAnchor xmlns:cdr="http://schemas.openxmlformats.org/drawingml/2006/chartDrawing">
    <cdr:from>
      <cdr:x>0.30858</cdr:x>
      <cdr:y>0.18519</cdr:y>
    </cdr:from>
    <cdr:to>
      <cdr:x>0.52653</cdr:x>
      <cdr:y>0.38542</cdr:y>
    </cdr:to>
    <cdr:sp macro="" textlink="">
      <cdr:nvSpPr>
        <cdr:cNvPr id="3" name="مربع نص 2"/>
        <cdr:cNvSpPr txBox="1"/>
      </cdr:nvSpPr>
      <cdr:spPr>
        <a:xfrm xmlns:a="http://schemas.openxmlformats.org/drawingml/2006/main">
          <a:off x="1362075" y="508013"/>
          <a:ext cx="962025" cy="54926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100"/>
            <a:t>17%</a:t>
          </a:r>
          <a:endParaRPr lang="ar-SA" sz="1100"/>
        </a:p>
      </cdr:txBody>
    </cdr:sp>
  </cdr:relSizeAnchor>
  <cdr:relSizeAnchor xmlns:cdr="http://schemas.openxmlformats.org/drawingml/2006/chartDrawing">
    <cdr:from>
      <cdr:x>0.18127</cdr:x>
      <cdr:y>0.672</cdr:y>
    </cdr:from>
    <cdr:to>
      <cdr:x>0.29995</cdr:x>
      <cdr:y>0.77333</cdr:y>
    </cdr:to>
    <cdr:sp macro="" textlink="">
      <cdr:nvSpPr>
        <cdr:cNvPr id="4" name="مربع نص 3"/>
        <cdr:cNvSpPr txBox="1"/>
      </cdr:nvSpPr>
      <cdr:spPr>
        <a:xfrm xmlns:a="http://schemas.openxmlformats.org/drawingml/2006/main">
          <a:off x="800100" y="1843430"/>
          <a:ext cx="523875" cy="2779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100"/>
            <a:t>83%</a:t>
          </a:r>
          <a:endParaRPr lang="ar-SA" sz="1100"/>
        </a:p>
      </cdr:txBody>
    </cdr:sp>
  </cdr:relSizeAnchor>
</c:userShapes>
</file>

<file path=ppt/drawings/drawing14.xml><?xml version="1.0" encoding="utf-8"?>
<c:userShapes xmlns:c="http://schemas.openxmlformats.org/drawingml/2006/chart">
  <cdr:relSizeAnchor xmlns:cdr="http://schemas.openxmlformats.org/drawingml/2006/chartDrawing">
    <cdr:from>
      <cdr:x>0.05957</cdr:x>
      <cdr:y>0.00694</cdr:y>
    </cdr:from>
    <cdr:to>
      <cdr:x>0.8424</cdr:x>
      <cdr:y>0.15733</cdr:y>
    </cdr:to>
    <cdr:sp macro="" textlink="">
      <cdr:nvSpPr>
        <cdr:cNvPr id="2" name="مربع نص 1"/>
        <cdr:cNvSpPr txBox="1"/>
      </cdr:nvSpPr>
      <cdr:spPr>
        <a:xfrm xmlns:a="http://schemas.openxmlformats.org/drawingml/2006/main">
          <a:off x="251610" y="19051"/>
          <a:ext cx="3306490" cy="412538"/>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a:t>وجود نظام</a:t>
          </a:r>
          <a:r>
            <a:rPr lang="ar-SA" sz="1800" baseline="0"/>
            <a:t> (كود) للمحاجر والكسارات</a:t>
          </a:r>
          <a:endParaRPr lang="ar-SA" sz="1800"/>
        </a:p>
      </cdr:txBody>
    </cdr:sp>
  </cdr:relSizeAnchor>
</c:userShapes>
</file>

<file path=ppt/drawings/drawing2.xml><?xml version="1.0" encoding="utf-8"?>
<c:userShapes xmlns:c="http://schemas.openxmlformats.org/drawingml/2006/chart">
  <cdr:relSizeAnchor xmlns:cdr="http://schemas.openxmlformats.org/drawingml/2006/chartDrawing">
    <cdr:from>
      <cdr:x>0.64792</cdr:x>
      <cdr:y>0.5</cdr:y>
    </cdr:from>
    <cdr:to>
      <cdr:x>0.99583</cdr:x>
      <cdr:y>0.64583</cdr:y>
    </cdr:to>
    <cdr:sp macro="" textlink="">
      <cdr:nvSpPr>
        <cdr:cNvPr id="2" name="مربع نص 1"/>
        <cdr:cNvSpPr txBox="1"/>
      </cdr:nvSpPr>
      <cdr:spPr>
        <a:xfrm xmlns:a="http://schemas.openxmlformats.org/drawingml/2006/main">
          <a:off x="2962290" y="1371600"/>
          <a:ext cx="1590645" cy="40005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ar-SA" sz="1100">
              <a:cs typeface="+mn-cs"/>
            </a:rPr>
            <a:t>تم</a:t>
          </a:r>
          <a:r>
            <a:rPr lang="ar-SA" sz="1100" baseline="0">
              <a:cs typeface="+mn-cs"/>
            </a:rPr>
            <a:t> الحصول على التراخيص</a:t>
          </a:r>
          <a:endParaRPr lang="ar-SA" sz="1100">
            <a:cs typeface="+mn-cs"/>
          </a:endParaRPr>
        </a:p>
      </cdr:txBody>
    </cdr:sp>
  </cdr:relSizeAnchor>
  <cdr:relSizeAnchor xmlns:cdr="http://schemas.openxmlformats.org/drawingml/2006/chartDrawing">
    <cdr:from>
      <cdr:x>0.8</cdr:x>
      <cdr:y>0.63194</cdr:y>
    </cdr:from>
    <cdr:to>
      <cdr:x>1</cdr:x>
      <cdr:y>0.96528</cdr:y>
    </cdr:to>
    <cdr:sp macro="" textlink="">
      <cdr:nvSpPr>
        <cdr:cNvPr id="3" name="مربع نص 2"/>
        <cdr:cNvSpPr txBox="1"/>
      </cdr:nvSpPr>
      <cdr:spPr>
        <a:xfrm xmlns:a="http://schemas.openxmlformats.org/drawingml/2006/main">
          <a:off x="4200525" y="1733550"/>
          <a:ext cx="914400" cy="914400"/>
        </a:xfrm>
        <a:prstGeom xmlns:a="http://schemas.openxmlformats.org/drawingml/2006/main" prst="rect">
          <a:avLst/>
        </a:prstGeom>
      </cdr:spPr>
      <cdr:txBody>
        <a:bodyPr xmlns:a="http://schemas.openxmlformats.org/drawingml/2006/main" wrap="non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0.63125</cdr:x>
      <cdr:y>0.59375</cdr:y>
    </cdr:from>
    <cdr:to>
      <cdr:x>0.94792</cdr:x>
      <cdr:y>0.74653</cdr:y>
    </cdr:to>
    <cdr:sp macro="" textlink="">
      <cdr:nvSpPr>
        <cdr:cNvPr id="4" name="مربع نص 3"/>
        <cdr:cNvSpPr txBox="1"/>
      </cdr:nvSpPr>
      <cdr:spPr>
        <a:xfrm xmlns:a="http://schemas.openxmlformats.org/drawingml/2006/main">
          <a:off x="2886075" y="1628775"/>
          <a:ext cx="1447799" cy="41910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ar-SA" sz="1100">
              <a:cs typeface="+mn-cs"/>
            </a:rPr>
            <a:t>لم يتم الحصول على التراخيص</a:t>
          </a:r>
        </a:p>
      </cdr:txBody>
    </cdr:sp>
  </cdr:relSizeAnchor>
</c:userShapes>
</file>

<file path=ppt/drawings/drawing3.xml><?xml version="1.0" encoding="utf-8"?>
<c:userShapes xmlns:c="http://schemas.openxmlformats.org/drawingml/2006/chart">
  <cdr:relSizeAnchor xmlns:cdr="http://schemas.openxmlformats.org/drawingml/2006/chartDrawing">
    <cdr:from>
      <cdr:x>0.8</cdr:x>
      <cdr:y>0.53472</cdr:y>
    </cdr:from>
    <cdr:to>
      <cdr:x>1</cdr:x>
      <cdr:y>0.86806</cdr:y>
    </cdr:to>
    <cdr:sp macro="" textlink="">
      <cdr:nvSpPr>
        <cdr:cNvPr id="2" name="مربع نص 1"/>
        <cdr:cNvSpPr txBox="1"/>
      </cdr:nvSpPr>
      <cdr:spPr>
        <a:xfrm xmlns:a="http://schemas.openxmlformats.org/drawingml/2006/main">
          <a:off x="3848100" y="1466850"/>
          <a:ext cx="914400" cy="914400"/>
        </a:xfrm>
        <a:prstGeom xmlns:a="http://schemas.openxmlformats.org/drawingml/2006/main" prst="rect">
          <a:avLst/>
        </a:prstGeom>
      </cdr:spPr>
      <cdr:txBody>
        <a:bodyPr xmlns:a="http://schemas.openxmlformats.org/drawingml/2006/main" wrap="non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0.66042</cdr:x>
      <cdr:y>0.43056</cdr:y>
    </cdr:from>
    <cdr:to>
      <cdr:x>0.90833</cdr:x>
      <cdr:y>0.5625</cdr:y>
    </cdr:to>
    <cdr:sp macro="" textlink="">
      <cdr:nvSpPr>
        <cdr:cNvPr id="3" name="مربع نص 2"/>
        <cdr:cNvSpPr txBox="1"/>
      </cdr:nvSpPr>
      <cdr:spPr>
        <a:xfrm xmlns:a="http://schemas.openxmlformats.org/drawingml/2006/main">
          <a:off x="3019425" y="1181100"/>
          <a:ext cx="1133475" cy="36195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0.62083</cdr:x>
      <cdr:y>0.58681</cdr:y>
    </cdr:from>
    <cdr:to>
      <cdr:x>0.925</cdr:x>
      <cdr:y>0.8125</cdr:y>
    </cdr:to>
    <cdr:sp macro="" textlink="">
      <cdr:nvSpPr>
        <cdr:cNvPr id="4" name="مربع نص 3"/>
        <cdr:cNvSpPr txBox="1"/>
      </cdr:nvSpPr>
      <cdr:spPr>
        <a:xfrm xmlns:a="http://schemas.openxmlformats.org/drawingml/2006/main">
          <a:off x="2838435" y="1609725"/>
          <a:ext cx="1390665" cy="61912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ar-SA" sz="1100">
              <a:cs typeface="+mn-cs"/>
            </a:rPr>
            <a:t>وجود ارشادات لكيفية تطبيق الشروط والرخصه</a:t>
          </a:r>
        </a:p>
      </cdr:txBody>
    </cdr:sp>
  </cdr:relSizeAnchor>
  <cdr:relSizeAnchor xmlns:cdr="http://schemas.openxmlformats.org/drawingml/2006/chartDrawing">
    <cdr:from>
      <cdr:x>0.60833</cdr:x>
      <cdr:y>0.45486</cdr:y>
    </cdr:from>
    <cdr:to>
      <cdr:x>0.92917</cdr:x>
      <cdr:y>0.87153</cdr:y>
    </cdr:to>
    <cdr:sp macro="" textlink="">
      <cdr:nvSpPr>
        <cdr:cNvPr id="5" name="مربع نص 4"/>
        <cdr:cNvSpPr txBox="1"/>
      </cdr:nvSpPr>
      <cdr:spPr>
        <a:xfrm xmlns:a="http://schemas.openxmlformats.org/drawingml/2006/main">
          <a:off x="2781285" y="1247774"/>
          <a:ext cx="1466880" cy="1143001"/>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algn="r"/>
          <a:r>
            <a:rPr lang="ar-SA" sz="1100">
              <a:cs typeface="+mn-cs"/>
            </a:rPr>
            <a:t>عدم وجود ارشادات</a:t>
          </a:r>
          <a:r>
            <a:rPr lang="ar-SA" sz="1100" baseline="0">
              <a:cs typeface="+mn-cs"/>
            </a:rPr>
            <a:t> لكيفية تطبيق الشروط والرخصه</a:t>
          </a:r>
          <a:endParaRPr lang="ar-SA" sz="1100">
            <a:cs typeface="+mn-cs"/>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0.15833</cdr:x>
      <cdr:y>0.02804</cdr:y>
    </cdr:from>
    <cdr:to>
      <cdr:x>0.94792</cdr:x>
      <cdr:y>0.16199</cdr:y>
    </cdr:to>
    <cdr:sp macro="" textlink="">
      <cdr:nvSpPr>
        <cdr:cNvPr id="3" name="مربع نص 2"/>
        <cdr:cNvSpPr txBox="1"/>
      </cdr:nvSpPr>
      <cdr:spPr>
        <a:xfrm xmlns:a="http://schemas.openxmlformats.org/drawingml/2006/main">
          <a:off x="723900" y="85725"/>
          <a:ext cx="3609975" cy="409575"/>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b="0">
              <a:cs typeface="+mn-cs"/>
            </a:rPr>
            <a:t>التأمين</a:t>
          </a:r>
          <a:r>
            <a:rPr lang="ar-SA" sz="1800" b="0" baseline="0">
              <a:cs typeface="+mj-cs"/>
            </a:rPr>
            <a:t> </a:t>
          </a:r>
          <a:r>
            <a:rPr lang="ar-SA" sz="1800" b="0" baseline="0">
              <a:cs typeface="+mn-cs"/>
            </a:rPr>
            <a:t>على</a:t>
          </a:r>
          <a:r>
            <a:rPr lang="ar-SA" sz="1800" b="0" baseline="0">
              <a:cs typeface="+mj-cs"/>
            </a:rPr>
            <a:t> </a:t>
          </a:r>
          <a:r>
            <a:rPr lang="ar-SA" sz="1800" b="0" baseline="0">
              <a:cs typeface="+mn-cs"/>
            </a:rPr>
            <a:t>العمال</a:t>
          </a:r>
          <a:endParaRPr lang="ar-SA" sz="1800" b="0">
            <a:cs typeface="+mn-cs"/>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0.13542</cdr:x>
      <cdr:y>0.04167</cdr:y>
    </cdr:from>
    <cdr:to>
      <cdr:x>0.625</cdr:x>
      <cdr:y>0.19444</cdr:y>
    </cdr:to>
    <cdr:sp macro="" textlink="">
      <cdr:nvSpPr>
        <cdr:cNvPr id="2" name="مربع نص 1"/>
        <cdr:cNvSpPr txBox="1"/>
      </cdr:nvSpPr>
      <cdr:spPr>
        <a:xfrm xmlns:a="http://schemas.openxmlformats.org/drawingml/2006/main">
          <a:off x="619125" y="114300"/>
          <a:ext cx="2238375" cy="41910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0.13958</cdr:x>
      <cdr:y>0.0625</cdr:y>
    </cdr:from>
    <cdr:to>
      <cdr:x>0.52917</cdr:x>
      <cdr:y>0.20139</cdr:y>
    </cdr:to>
    <cdr:sp macro="" textlink="">
      <cdr:nvSpPr>
        <cdr:cNvPr id="3" name="مربع نص 2"/>
        <cdr:cNvSpPr txBox="1"/>
      </cdr:nvSpPr>
      <cdr:spPr>
        <a:xfrm xmlns:a="http://schemas.openxmlformats.org/drawingml/2006/main">
          <a:off x="638175" y="171450"/>
          <a:ext cx="1781175" cy="38100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0.12383</cdr:x>
      <cdr:y>0.064</cdr:y>
    </cdr:from>
    <cdr:to>
      <cdr:x>0.62303</cdr:x>
      <cdr:y>0.21333</cdr:y>
    </cdr:to>
    <cdr:sp macro="" textlink="">
      <cdr:nvSpPr>
        <cdr:cNvPr id="4" name="مربع نص 3"/>
        <cdr:cNvSpPr txBox="1"/>
      </cdr:nvSpPr>
      <cdr:spPr>
        <a:xfrm xmlns:a="http://schemas.openxmlformats.org/drawingml/2006/main">
          <a:off x="566166" y="175565"/>
          <a:ext cx="2282343" cy="409651"/>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0.22802</cdr:x>
      <cdr:y>0.064</cdr:y>
    </cdr:from>
    <cdr:to>
      <cdr:x>0.65093</cdr:x>
      <cdr:y>0.176</cdr:y>
    </cdr:to>
    <cdr:sp macro="" textlink="">
      <cdr:nvSpPr>
        <cdr:cNvPr id="5" name="مربع نص 4"/>
        <cdr:cNvSpPr txBox="1"/>
      </cdr:nvSpPr>
      <cdr:spPr>
        <a:xfrm xmlns:a="http://schemas.openxmlformats.org/drawingml/2006/main">
          <a:off x="946556" y="175565"/>
          <a:ext cx="1755633" cy="307238"/>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r>
            <a:rPr lang="ar-SA" sz="1800" b="0"/>
            <a:t>التأمين</a:t>
          </a:r>
          <a:r>
            <a:rPr lang="ar-SA" sz="1800" b="0" baseline="0"/>
            <a:t> على الزوار</a:t>
          </a:r>
          <a:endParaRPr lang="ar-SA" sz="1800" b="0"/>
        </a:p>
      </cdr:txBody>
    </cdr:sp>
  </cdr:relSizeAnchor>
</c:userShapes>
</file>

<file path=ppt/drawings/drawing6.xml><?xml version="1.0" encoding="utf-8"?>
<c:userShapes xmlns:c="http://schemas.openxmlformats.org/drawingml/2006/chart">
  <cdr:relSizeAnchor xmlns:cdr="http://schemas.openxmlformats.org/drawingml/2006/chartDrawing">
    <cdr:from>
      <cdr:x>0.20852</cdr:x>
      <cdr:y>0.06133</cdr:y>
    </cdr:from>
    <cdr:to>
      <cdr:x>0.63769</cdr:x>
      <cdr:y>0.192</cdr:y>
    </cdr:to>
    <cdr:sp macro="" textlink="">
      <cdr:nvSpPr>
        <cdr:cNvPr id="2" name="مربع نص 1"/>
        <cdr:cNvSpPr txBox="1"/>
      </cdr:nvSpPr>
      <cdr:spPr>
        <a:xfrm xmlns:a="http://schemas.openxmlformats.org/drawingml/2006/main">
          <a:off x="847703" y="168250"/>
          <a:ext cx="1744774" cy="358445"/>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b="0"/>
            <a:t>التأمين</a:t>
          </a:r>
          <a:r>
            <a:rPr lang="ar-SA" sz="1800" b="0" baseline="0"/>
            <a:t> على الالات</a:t>
          </a:r>
          <a:endParaRPr lang="ar-SA" sz="1800" b="0"/>
        </a:p>
      </cdr:txBody>
    </cdr:sp>
  </cdr:relSizeAnchor>
</c:userShapes>
</file>

<file path=ppt/drawings/drawing7.xml><?xml version="1.0" encoding="utf-8"?>
<c:userShapes xmlns:c="http://schemas.openxmlformats.org/drawingml/2006/chart">
  <cdr:relSizeAnchor xmlns:cdr="http://schemas.openxmlformats.org/drawingml/2006/chartDrawing">
    <cdr:from>
      <cdr:x>0.17803</cdr:x>
      <cdr:y>0.048</cdr:y>
    </cdr:from>
    <cdr:to>
      <cdr:x>0.83033</cdr:x>
      <cdr:y>0.18667</cdr:y>
    </cdr:to>
    <cdr:sp macro="" textlink="">
      <cdr:nvSpPr>
        <cdr:cNvPr id="2" name="مربع نص 1"/>
        <cdr:cNvSpPr txBox="1"/>
      </cdr:nvSpPr>
      <cdr:spPr>
        <a:xfrm xmlns:a="http://schemas.openxmlformats.org/drawingml/2006/main">
          <a:off x="767598" y="131675"/>
          <a:ext cx="2812430" cy="380390"/>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b="0"/>
            <a:t>وجود حدود وسياج للموقع</a:t>
          </a:r>
        </a:p>
      </cdr:txBody>
    </cdr:sp>
  </cdr:relSizeAnchor>
</c:userShapes>
</file>

<file path=ppt/drawings/drawing8.xml><?xml version="1.0" encoding="utf-8"?>
<c:userShapes xmlns:c="http://schemas.openxmlformats.org/drawingml/2006/chart">
  <cdr:relSizeAnchor xmlns:cdr="http://schemas.openxmlformats.org/drawingml/2006/chartDrawing">
    <cdr:from>
      <cdr:x>0.14157</cdr:x>
      <cdr:y>0.05556</cdr:y>
    </cdr:from>
    <cdr:to>
      <cdr:x>0.59246</cdr:x>
      <cdr:y>0.21528</cdr:y>
    </cdr:to>
    <cdr:sp macro="" textlink="">
      <cdr:nvSpPr>
        <cdr:cNvPr id="2" name="مربع نص 1"/>
        <cdr:cNvSpPr txBox="1"/>
      </cdr:nvSpPr>
      <cdr:spPr>
        <a:xfrm xmlns:a="http://schemas.openxmlformats.org/drawingml/2006/main">
          <a:off x="622071" y="152400"/>
          <a:ext cx="1981199" cy="438150"/>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b="0"/>
            <a:t>وجود بوابات للموقع</a:t>
          </a:r>
        </a:p>
      </cdr:txBody>
    </cdr:sp>
  </cdr:relSizeAnchor>
</c:userShapes>
</file>

<file path=ppt/drawings/drawing9.xml><?xml version="1.0" encoding="utf-8"?>
<c:userShapes xmlns:c="http://schemas.openxmlformats.org/drawingml/2006/chart">
  <cdr:relSizeAnchor xmlns:cdr="http://schemas.openxmlformats.org/drawingml/2006/chartDrawing">
    <cdr:from>
      <cdr:x>0.07263</cdr:x>
      <cdr:y>0.05556</cdr:y>
    </cdr:from>
    <cdr:to>
      <cdr:x>0.78517</cdr:x>
      <cdr:y>0.19097</cdr:y>
    </cdr:to>
    <cdr:sp macro="" textlink="">
      <cdr:nvSpPr>
        <cdr:cNvPr id="2" name="مربع نص 1"/>
        <cdr:cNvSpPr txBox="1"/>
      </cdr:nvSpPr>
      <cdr:spPr>
        <a:xfrm xmlns:a="http://schemas.openxmlformats.org/drawingml/2006/main">
          <a:off x="289823" y="147594"/>
          <a:ext cx="2843318" cy="359715"/>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p xmlns:a="http://schemas.openxmlformats.org/drawingml/2006/main">
          <a:pPr algn="ctr"/>
          <a:r>
            <a:rPr lang="ar-SA" sz="1800" b="0" dirty="0">
              <a:cs typeface="+mn-cs"/>
            </a:rPr>
            <a:t>الاشارات</a:t>
          </a:r>
          <a:r>
            <a:rPr lang="ar-SA" sz="1800" b="0" baseline="0" dirty="0">
              <a:cs typeface="+mn-cs"/>
            </a:rPr>
            <a:t> الارشادية في الموقع</a:t>
          </a:r>
          <a:endParaRPr lang="ar-SA" sz="1800" b="0" dirty="0">
            <a:cs typeface="+mn-cs"/>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57A5DD-7486-426B-ACF0-AAA5336C6995}" type="datetimeFigureOut">
              <a:rPr lang="en-US" smtClean="0"/>
              <a:pPr/>
              <a:t>5/15/2014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B28487-5D05-4604-8600-5E2E08ABE6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B2DF10C-4A87-4F4C-9AC9-E95600CFB00B}" type="slidenum">
              <a:rPr lang="en-US" smtClean="0"/>
              <a:pPr/>
              <a:t>3</a:t>
            </a:fld>
            <a:endParaRPr lang="en-US" smtClean="0"/>
          </a:p>
        </p:txBody>
      </p:sp>
      <p:sp>
        <p:nvSpPr>
          <p:cNvPr id="31747" name="Rectangle 1026"/>
          <p:cNvSpPr>
            <a:spLocks noGrp="1" noRot="1" noChangeAspect="1" noChangeArrowheads="1" noTextEdit="1"/>
          </p:cNvSpPr>
          <p:nvPr>
            <p:ph type="sldImg"/>
          </p:nvPr>
        </p:nvSpPr>
        <p:spPr>
          <a:xfrm>
            <a:off x="1143000" y="685800"/>
            <a:ext cx="4572000" cy="3429000"/>
          </a:xfrm>
          <a:ln/>
        </p:spPr>
      </p:sp>
      <p:sp>
        <p:nvSpPr>
          <p:cNvPr id="31748" name="Rectangle 1027"/>
          <p:cNvSpPr>
            <a:spLocks noGrp="1" noChangeArrowheads="1"/>
          </p:cNvSpPr>
          <p:nvPr>
            <p:ph type="body" idx="1"/>
          </p:nvPr>
        </p:nvSpPr>
        <p:spPr>
          <a:noFill/>
          <a:ln/>
        </p:spPr>
        <p:txBody>
          <a:bodyPr/>
          <a:lstStyle/>
          <a:p>
            <a:pPr eaLnBrk="1" hangingPunct="1"/>
            <a:r>
              <a:rPr lang="en-US" smtClean="0"/>
              <a:t>Talk with other Lions to gather information about what is needed to improve Lions clubs in your district.</a:t>
            </a:r>
          </a:p>
          <a:p>
            <a:pPr eaLnBrk="1" hangingPunct="1"/>
            <a:r>
              <a:rPr lang="en-US" smtClean="0"/>
              <a:t>Summarize the needs and prioritize according to importance.</a:t>
            </a:r>
          </a:p>
          <a:p>
            <a:pPr eaLnBrk="1" hangingPunct="1"/>
            <a:r>
              <a:rPr lang="en-US" smtClean="0"/>
              <a:t>You may not be able to address all the needs, so select the most important needs that you will address in goals.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7B7B042E-6B29-4B70-9AAD-3810CED17F78}" type="slidenum">
              <a:rPr lang="ar-SA" smtClean="0"/>
              <a:pPr/>
              <a:t>21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1"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2"/>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1"/>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EB52DC6-C574-4A8A-AEDB-874D0D9CCA51}" type="datetimeFigureOut">
              <a:rPr lang="en-US" smtClean="0"/>
              <a:pPr/>
              <a:t>5/15/2014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E09907F-6EC2-42BD-AD94-7D8D25C17C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30"/>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09907F-6EC2-42BD-AD94-7D8D25C17C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4" y="274641"/>
            <a:ext cx="1777471"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09907F-6EC2-42BD-AD94-7D8D25C17C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09907F-6EC2-42BD-AD94-7D8D25C17C7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09907F-6EC2-42BD-AD94-7D8D25C17C7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9"/>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9"/>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E09907F-6EC2-42BD-AD94-7D8D25C17C7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1444295"/>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444295"/>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E09907F-6EC2-42BD-AD94-7D8D25C17C7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E09907F-6EC2-42BD-AD94-7D8D25C17C7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EB52DC6-C574-4A8A-AEDB-874D0D9CCA51}" type="datetimeFigureOut">
              <a:rPr lang="en-US" smtClean="0"/>
              <a:pPr/>
              <a:t>5/15/2014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E09907F-6EC2-42BD-AD94-7D8D25C17C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EB52DC6-C574-4A8A-AEDB-874D0D9CCA51}" type="datetimeFigureOut">
              <a:rPr lang="en-US" smtClean="0"/>
              <a:pPr/>
              <a:t>5/15/2014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E09907F-6EC2-42BD-AD94-7D8D25C17C7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3"/>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EB52DC6-C574-4A8A-AEDB-874D0D9CCA51}" type="datetimeFigureOut">
              <a:rPr lang="en-US" smtClean="0"/>
              <a:pPr/>
              <a:t>5/15/2014</a:t>
            </a:fld>
            <a:endParaRPr lang="en-US"/>
          </a:p>
        </p:txBody>
      </p:sp>
      <p:sp>
        <p:nvSpPr>
          <p:cNvPr id="6" name="Footer Placeholder 5"/>
          <p:cNvSpPr>
            <a:spLocks noGrp="1"/>
          </p:cNvSpPr>
          <p:nvPr>
            <p:ph type="ftr" sz="quarter" idx="11"/>
          </p:nvPr>
        </p:nvSpPr>
        <p:spPr>
          <a:xfrm>
            <a:off x="4380073" y="6407945"/>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E09907F-6EC2-42BD-AD94-7D8D25C17C78}" type="slidenum">
              <a:rPr lang="en-US" smtClean="0"/>
              <a:pPr/>
              <a:t>‹#›</a:t>
            </a:fld>
            <a:endParaRPr lang="en-US"/>
          </a:p>
        </p:txBody>
      </p:sp>
      <p:sp>
        <p:nvSpPr>
          <p:cNvPr id="2" name="Title 1"/>
          <p:cNvSpPr>
            <a:spLocks noGrp="1"/>
          </p:cNvSpPr>
          <p:nvPr>
            <p:ph type="title"/>
          </p:nvPr>
        </p:nvSpPr>
        <p:spPr>
          <a:xfrm>
            <a:off x="228600" y="4865123"/>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7" y="5001994"/>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0"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3" y="5791254"/>
            <a:ext cx="3402315"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6"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7" y="5001994"/>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0"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3" y="5791254"/>
            <a:ext cx="3402315"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6"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9"/>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EB52DC6-C574-4A8A-AEDB-874D0D9CCA51}" type="datetimeFigureOut">
              <a:rPr lang="en-US" smtClean="0"/>
              <a:pPr/>
              <a:t>5/15/2014</a:t>
            </a:fld>
            <a:endParaRPr lang="en-US"/>
          </a:p>
        </p:txBody>
      </p:sp>
      <p:sp>
        <p:nvSpPr>
          <p:cNvPr id="22" name="Footer Placeholder 21"/>
          <p:cNvSpPr>
            <a:spLocks noGrp="1"/>
          </p:cNvSpPr>
          <p:nvPr>
            <p:ph type="ftr" sz="quarter" idx="3"/>
          </p:nvPr>
        </p:nvSpPr>
        <p:spPr>
          <a:xfrm>
            <a:off x="4380073" y="6407945"/>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5"/>
            <a:ext cx="365760" cy="365125"/>
          </a:xfrm>
          <a:prstGeom prst="rect">
            <a:avLst/>
          </a:prstGeom>
        </p:spPr>
        <p:txBody>
          <a:bodyPr vert="horz" anchor="b"/>
          <a:lstStyle>
            <a:lvl1pPr algn="r" eaLnBrk="1" latinLnBrk="0" hangingPunct="1">
              <a:defRPr kumimoji="0" sz="1000" b="0">
                <a:solidFill>
                  <a:schemeClr val="tx1"/>
                </a:solidFill>
              </a:defRPr>
            </a:lvl1pPr>
            <a:extLst/>
          </a:lstStyle>
          <a:p>
            <a:fld id="{2E09907F-6EC2-42BD-AD94-7D8D25C17C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1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 Id="rId5" Type="http://schemas.openxmlformats.org/officeDocument/2006/relationships/chart" Target="../charts/chart16.xml"/><Relationship Id="rId4" Type="http://schemas.openxmlformats.org/officeDocument/2006/relationships/chart" Target="../charts/chart1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144000" cy="6477000"/>
          </a:xfrm>
          <a:prstGeom prst="rect">
            <a:avLst/>
          </a:prstGeom>
          <a:noFill/>
          <a:ln w="9525">
            <a:noFill/>
            <a:miter lim="800000"/>
            <a:headEnd/>
            <a:tailEnd/>
          </a:ln>
          <a:effectLst/>
        </p:spPr>
      </p:pic>
      <p:pic>
        <p:nvPicPr>
          <p:cNvPr id="5" name="Picture 3"/>
          <p:cNvPicPr>
            <a:picLocks noChangeAspect="1" noChangeArrowheads="1"/>
          </p:cNvPicPr>
          <p:nvPr/>
        </p:nvPicPr>
        <p:blipFill>
          <a:blip r:embed="rId3"/>
          <a:srcRect/>
          <a:stretch>
            <a:fillRect/>
          </a:stretch>
        </p:blipFill>
        <p:spPr bwMode="auto">
          <a:xfrm>
            <a:off x="8001000" y="3810000"/>
            <a:ext cx="1143000" cy="304800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3.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Al-</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Fannaneen</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Quarry –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Jammaa’een</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صورة 14" descr="D:\sabrin life\s3.jpg"/>
          <p:cNvPicPr/>
          <p:nvPr/>
        </p:nvPicPr>
        <p:blipFill>
          <a:blip r:embed="rId2"/>
          <a:srcRect/>
          <a:stretch>
            <a:fillRect/>
          </a:stretch>
        </p:blipFill>
        <p:spPr bwMode="auto">
          <a:xfrm>
            <a:off x="1447800" y="2667000"/>
            <a:ext cx="5943600" cy="28956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153400" y="3810000"/>
            <a:ext cx="990600" cy="3048000"/>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4.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Jammaa’een</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National Crusher –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Jammaa’een</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صورة 15" descr="C:\Users\w\AppData\Local\Microsoft\Windows\Temporary Internet Files\Content.Word\s7.jpg"/>
          <p:cNvPicPr/>
          <p:nvPr/>
        </p:nvPicPr>
        <p:blipFill>
          <a:blip r:embed="rId2"/>
          <a:srcRect/>
          <a:stretch>
            <a:fillRect/>
          </a:stretch>
        </p:blipFill>
        <p:spPr bwMode="auto">
          <a:xfrm>
            <a:off x="1295401" y="2819400"/>
            <a:ext cx="5842060" cy="27432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001000" y="3810000"/>
            <a:ext cx="1143000" cy="3048000"/>
          </a:xfrm>
          <a:prstGeom prst="rect">
            <a:avLst/>
          </a:prstGeom>
          <a:noFill/>
          <a:ln w="9525">
            <a:noFill/>
            <a:miter lim="800000"/>
            <a:headEnd/>
            <a:tailEnd/>
          </a:ln>
          <a:effectLst/>
        </p:spPr>
      </p:pic>
    </p:spTree>
  </p:cSld>
  <p:clrMapOvr>
    <a:masterClrMapping/>
  </p:clrMapOvr>
  <p:transition>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None/>
            </a:pPr>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5.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Al-</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Motawakel</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Quarry –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Qabatieh</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t>
            </a:r>
          </a:p>
          <a:p>
            <a:pPr>
              <a:buNone/>
            </a:pP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صورة 18" descr="D:\sabrin life\ee.jpg"/>
          <p:cNvPicPr/>
          <p:nvPr/>
        </p:nvPicPr>
        <p:blipFill>
          <a:blip r:embed="rId2"/>
          <a:srcRect/>
          <a:stretch>
            <a:fillRect/>
          </a:stretch>
        </p:blipFill>
        <p:spPr bwMode="auto">
          <a:xfrm>
            <a:off x="1219202" y="2590800"/>
            <a:ext cx="6172199" cy="25908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001000" y="3962400"/>
            <a:ext cx="1143000" cy="2895600"/>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6.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A’lawneh</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Quarry –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Qabatieh</a:t>
            </a:r>
            <a:endParaRPr lang="en-US" dirty="0" smtClean="0"/>
          </a:p>
          <a:p>
            <a:pPr>
              <a:buNone/>
            </a:pP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صورة 19" descr="C:\Users\w\AppData\Local\Microsoft\Windows\Temporary Internet Files\Content.Word\wwq.jpg"/>
          <p:cNvPicPr/>
          <p:nvPr/>
        </p:nvPicPr>
        <p:blipFill>
          <a:blip r:embed="rId2"/>
          <a:srcRect/>
          <a:stretch>
            <a:fillRect/>
          </a:stretch>
        </p:blipFill>
        <p:spPr bwMode="auto">
          <a:xfrm>
            <a:off x="1371600" y="2438400"/>
            <a:ext cx="6248400" cy="28956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077200" y="3962400"/>
            <a:ext cx="1066800" cy="2895600"/>
          </a:xfrm>
          <a:prstGeom prst="rect">
            <a:avLst/>
          </a:prstGeom>
          <a:noFill/>
          <a:ln w="9525">
            <a:noFill/>
            <a:miter lim="800000"/>
            <a:headEnd/>
            <a:tailEnd/>
          </a:ln>
          <a:effectLst/>
        </p:spPr>
      </p:pic>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620000" cy="1371600"/>
          </a:xfrm>
        </p:spPr>
        <p:style>
          <a:lnRef idx="2">
            <a:schemeClr val="accent1"/>
          </a:lnRef>
          <a:fillRef idx="1">
            <a:schemeClr val="lt1"/>
          </a:fillRef>
          <a:effectRef idx="0">
            <a:schemeClr val="accent1"/>
          </a:effectRef>
          <a:fontRef idx="minor">
            <a:schemeClr val="dk1"/>
          </a:fontRef>
        </p:style>
        <p:txBody>
          <a:bodyPr>
            <a:normAutofit/>
          </a:bodyPr>
          <a:lstStyle/>
          <a:p>
            <a:r>
              <a:rPr lang="en-US" sz="4000" b="1"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Results of the </a:t>
            </a:r>
            <a:r>
              <a:rPr lang="en-US" sz="40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a:t>
            </a:r>
            <a:endParaRPr lang="en-US" sz="4000"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9698" name="Picture 2" descr="D:\مشروع تخرج 1. صابرين\quarries.png"/>
          <p:cNvPicPr>
            <a:picLocks noChangeAspect="1" noChangeArrowheads="1"/>
          </p:cNvPicPr>
          <p:nvPr/>
        </p:nvPicPr>
        <p:blipFill>
          <a:blip r:embed="rId2"/>
          <a:srcRect/>
          <a:stretch>
            <a:fillRect/>
          </a:stretch>
        </p:blipFill>
        <p:spPr bwMode="auto">
          <a:xfrm>
            <a:off x="838202" y="3200400"/>
            <a:ext cx="7115175" cy="2952750"/>
          </a:xfrm>
          <a:prstGeom prst="rect">
            <a:avLst/>
          </a:prstGeom>
          <a:noFill/>
        </p:spPr>
      </p:pic>
      <p:pic>
        <p:nvPicPr>
          <p:cNvPr id="9" name="Picture 3"/>
          <p:cNvPicPr>
            <a:picLocks noChangeAspect="1" noChangeArrowheads="1"/>
          </p:cNvPicPr>
          <p:nvPr/>
        </p:nvPicPr>
        <p:blipFill>
          <a:blip r:embed="rId3"/>
          <a:srcRect/>
          <a:stretch>
            <a:fillRect/>
          </a:stretch>
        </p:blipFill>
        <p:spPr bwMode="auto">
          <a:xfrm>
            <a:off x="8382000" y="4343400"/>
            <a:ext cx="762000" cy="251460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noGrp="1"/>
          </p:cNvGraphicFramePr>
          <p:nvPr>
            <p:ph idx="1"/>
          </p:nvPr>
        </p:nvGraphicFramePr>
        <p:xfrm>
          <a:off x="304800" y="228600"/>
          <a:ext cx="4195763" cy="3043238"/>
        </p:xfrm>
        <a:graphic>
          <a:graphicData uri="http://schemas.openxmlformats.org/drawingml/2006/chart">
            <c:chart xmlns:c="http://schemas.openxmlformats.org/drawingml/2006/chart" xmlns:r="http://schemas.openxmlformats.org/officeDocument/2006/relationships" r:id="rId2"/>
          </a:graphicData>
        </a:graphic>
      </p:graphicFrame>
      <p:sp>
        <p:nvSpPr>
          <p:cNvPr id="10" name="Slide Number Placeholder 9"/>
          <p:cNvSpPr>
            <a:spLocks noGrp="1"/>
          </p:cNvSpPr>
          <p:nvPr>
            <p:ph type="sldNum" sz="quarter" idx="12"/>
          </p:nvPr>
        </p:nvSpPr>
        <p:spPr/>
        <p:txBody>
          <a:bodyPr/>
          <a:lstStyle/>
          <a:p>
            <a:fld id="{08021B92-8E49-4D8E-BDC7-11AEA51C4356}" type="slidenum">
              <a:rPr lang="ar-SA" smtClean="0"/>
              <a:pPr/>
              <a:t>15</a:t>
            </a:fld>
            <a:endParaRPr lang="ar-SA"/>
          </a:p>
        </p:txBody>
      </p:sp>
      <p:graphicFrame>
        <p:nvGraphicFramePr>
          <p:cNvPr id="7" name="Content Placeholder 6"/>
          <p:cNvGraphicFramePr>
            <a:graphicFrameLocks noGrp="1"/>
          </p:cNvGraphicFramePr>
          <p:nvPr>
            <p:ph idx="4294967295"/>
          </p:nvPr>
        </p:nvGraphicFramePr>
        <p:xfrm>
          <a:off x="5029202" y="228602"/>
          <a:ext cx="3886199" cy="30479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571472" y="3505200"/>
          <a:ext cx="3929091" cy="2819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nvGraphicFramePr>
        <p:xfrm>
          <a:off x="4714876" y="3581400"/>
          <a:ext cx="3714776" cy="27432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457200"/>
          <a:ext cx="3833811"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9" name="Slide Number Placeholder 8"/>
          <p:cNvSpPr>
            <a:spLocks noGrp="1"/>
          </p:cNvSpPr>
          <p:nvPr>
            <p:ph type="sldNum" sz="quarter" idx="12"/>
          </p:nvPr>
        </p:nvSpPr>
        <p:spPr/>
        <p:txBody>
          <a:bodyPr/>
          <a:lstStyle/>
          <a:p>
            <a:fld id="{08021B92-8E49-4D8E-BDC7-11AEA51C4356}" type="slidenum">
              <a:rPr lang="ar-SA" smtClean="0"/>
              <a:pPr/>
              <a:t>16</a:t>
            </a:fld>
            <a:endParaRPr lang="ar-SA"/>
          </a:p>
        </p:txBody>
      </p:sp>
      <p:graphicFrame>
        <p:nvGraphicFramePr>
          <p:cNvPr id="5" name="Chart 4"/>
          <p:cNvGraphicFramePr/>
          <p:nvPr/>
        </p:nvGraphicFramePr>
        <p:xfrm>
          <a:off x="4648200" y="457200"/>
          <a:ext cx="38862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مخطط 5"/>
          <p:cNvGraphicFramePr/>
          <p:nvPr/>
        </p:nvGraphicFramePr>
        <p:xfrm>
          <a:off x="571473" y="3571876"/>
          <a:ext cx="3620508" cy="275272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مخطط 6"/>
          <p:cNvGraphicFramePr/>
          <p:nvPr/>
        </p:nvGraphicFramePr>
        <p:xfrm>
          <a:off x="4724400" y="3643314"/>
          <a:ext cx="3810000" cy="2681286"/>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1"/>
            <a:ext cx="8229600" cy="5092891"/>
          </a:xfrm>
        </p:spPr>
        <p:txBody>
          <a:bodyPr>
            <a:normAutofit/>
          </a:bodyPr>
          <a:lstStyle/>
          <a:p>
            <a:pPr>
              <a:buClr>
                <a:srgbClr val="1F8529"/>
              </a:buClr>
              <a:buSzPct val="113000"/>
              <a:buFont typeface="Wingdings" pitchFamily="2" charset="2"/>
              <a:buChar char="Ø"/>
            </a:pPr>
            <a:r>
              <a:rPr lang="en-US" sz="2800"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From the analysis of the </a:t>
            </a:r>
            <a:r>
              <a:rPr lang="en-US" sz="28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previous </a:t>
            </a:r>
            <a:r>
              <a:rPr lang="en-US" sz="2800"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the following points may be concluded for quarries and crushers:</a:t>
            </a:r>
          </a:p>
          <a:p>
            <a:pPr marL="514350" lvl="0" indent="-514350">
              <a:buClr>
                <a:srgbClr val="1F8529"/>
              </a:buClr>
              <a:buSzPct val="113000"/>
              <a:buFont typeface="+mj-lt"/>
              <a:buAutoNum type="arabicPeriod"/>
            </a:pPr>
            <a:r>
              <a:rPr lang="en-US" sz="2700" dirty="0">
                <a:effectLst>
                  <a:outerShdw blurRad="38100" dist="38100" dir="2700000" algn="tl">
                    <a:srgbClr val="000000">
                      <a:alpha val="43137"/>
                    </a:srgbClr>
                  </a:outerShdw>
                </a:effectLst>
                <a:latin typeface="Times New Roman" pitchFamily="18" charset="0"/>
                <a:cs typeface="Times New Roman" pitchFamily="18" charset="0"/>
              </a:rPr>
              <a:t>Feasibility study: most of them do not carry out feasibility study.</a:t>
            </a:r>
          </a:p>
          <a:p>
            <a:pPr lvl="0">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2.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Land </a:t>
            </a:r>
            <a:r>
              <a:rPr lang="en-US" sz="2700" dirty="0">
                <a:effectLst>
                  <a:outerShdw blurRad="38100" dist="38100" dir="2700000" algn="tl">
                    <a:srgbClr val="000000">
                      <a:alpha val="43137"/>
                    </a:srgbClr>
                  </a:outerShdw>
                </a:effectLst>
                <a:latin typeface="Times New Roman" pitchFamily="18" charset="0"/>
                <a:cs typeface="Times New Roman" pitchFamily="18" charset="0"/>
              </a:rPr>
              <a:t>use policy: all of them are according to land use policy.</a:t>
            </a:r>
          </a:p>
          <a:p>
            <a:pPr lvl="0">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3.</a:t>
            </a:r>
            <a:r>
              <a:rPr lang="en-US" sz="2700"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Uses </a:t>
            </a:r>
            <a:r>
              <a:rPr lang="en-US" sz="2700" dirty="0">
                <a:effectLst>
                  <a:outerShdw blurRad="38100" dist="38100" dir="2700000" algn="tl">
                    <a:srgbClr val="000000">
                      <a:alpha val="43137"/>
                    </a:srgbClr>
                  </a:outerShdw>
                </a:effectLst>
                <a:latin typeface="Times New Roman" pitchFamily="18" charset="0"/>
                <a:cs typeface="Times New Roman" pitchFamily="18" charset="0"/>
              </a:rPr>
              <a:t>of top soil for re-use: all of them they do not use or store it for re-use.</a:t>
            </a:r>
          </a:p>
          <a:p>
            <a:endParaRPr lang="en-US" dirty="0"/>
          </a:p>
        </p:txBody>
      </p:sp>
      <p:pic>
        <p:nvPicPr>
          <p:cNvPr id="5" name="Picture 3"/>
          <p:cNvPicPr>
            <a:picLocks noChangeAspect="1" noChangeArrowheads="1"/>
          </p:cNvPicPr>
          <p:nvPr/>
        </p:nvPicPr>
        <p:blipFill>
          <a:blip r:embed="rId2"/>
          <a:srcRect/>
          <a:stretch>
            <a:fillRect/>
          </a:stretch>
        </p:blipFill>
        <p:spPr bwMode="auto">
          <a:xfrm>
            <a:off x="8077200" y="4495800"/>
            <a:ext cx="1066800" cy="2362200"/>
          </a:xfrm>
          <a:prstGeom prst="rect">
            <a:avLst/>
          </a:prstGeom>
          <a:noFill/>
          <a:ln w="9525">
            <a:noFill/>
            <a:miter lim="800000"/>
            <a:headEnd/>
            <a:tailEnd/>
          </a:ln>
          <a:effectLst/>
        </p:spPr>
      </p:pic>
    </p:spTree>
  </p:cSld>
  <p:clrMapOvr>
    <a:masterClrMapping/>
  </p:clrMapOvr>
  <p:transition>
    <p:whee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10"/>
          <p:cNvGraphicFramePr>
            <a:graphicFrameLocks noGrp="1"/>
          </p:cNvGraphicFramePr>
          <p:nvPr>
            <p:ph idx="1"/>
          </p:nvPr>
        </p:nvGraphicFramePr>
        <p:xfrm>
          <a:off x="381001" y="381001"/>
          <a:ext cx="3762372" cy="2895600"/>
        </p:xfrm>
        <a:graphic>
          <a:graphicData uri="http://schemas.openxmlformats.org/drawingml/2006/chart">
            <c:chart xmlns:c="http://schemas.openxmlformats.org/drawingml/2006/chart" xmlns:r="http://schemas.openxmlformats.org/officeDocument/2006/relationships" r:id="rId2"/>
          </a:graphicData>
        </a:graphic>
      </p:graphicFrame>
      <p:sp>
        <p:nvSpPr>
          <p:cNvPr id="8" name="Slide Number Placeholder 7"/>
          <p:cNvSpPr>
            <a:spLocks noGrp="1"/>
          </p:cNvSpPr>
          <p:nvPr>
            <p:ph type="sldNum" sz="quarter" idx="12"/>
          </p:nvPr>
        </p:nvSpPr>
        <p:spPr/>
        <p:txBody>
          <a:bodyPr/>
          <a:lstStyle/>
          <a:p>
            <a:fld id="{08021B92-8E49-4D8E-BDC7-11AEA51C4356}" type="slidenum">
              <a:rPr lang="ar-SA" smtClean="0"/>
              <a:pPr/>
              <a:t>18</a:t>
            </a:fld>
            <a:endParaRPr lang="ar-SA"/>
          </a:p>
        </p:txBody>
      </p:sp>
      <p:graphicFrame>
        <p:nvGraphicFramePr>
          <p:cNvPr id="5" name="مخطط 2"/>
          <p:cNvGraphicFramePr/>
          <p:nvPr/>
        </p:nvGraphicFramePr>
        <p:xfrm>
          <a:off x="4495800" y="381000"/>
          <a:ext cx="4038600" cy="2895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مخطط 3"/>
          <p:cNvGraphicFramePr/>
          <p:nvPr/>
        </p:nvGraphicFramePr>
        <p:xfrm>
          <a:off x="500033" y="3581400"/>
          <a:ext cx="3643339" cy="263368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مخطط 4"/>
          <p:cNvGraphicFramePr/>
          <p:nvPr/>
        </p:nvGraphicFramePr>
        <p:xfrm>
          <a:off x="4800600" y="3657600"/>
          <a:ext cx="3733800" cy="2557482"/>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6"/>
          <p:cNvGraphicFramePr>
            <a:graphicFrameLocks noGrp="1"/>
          </p:cNvGraphicFramePr>
          <p:nvPr>
            <p:ph idx="1"/>
          </p:nvPr>
        </p:nvGraphicFramePr>
        <p:xfrm>
          <a:off x="428596" y="714356"/>
          <a:ext cx="4000528" cy="2786082"/>
        </p:xfrm>
        <a:graphic>
          <a:graphicData uri="http://schemas.openxmlformats.org/drawingml/2006/chart">
            <c:chart xmlns:c="http://schemas.openxmlformats.org/drawingml/2006/chart" xmlns:r="http://schemas.openxmlformats.org/officeDocument/2006/relationships" r:id="rId2"/>
          </a:graphicData>
        </a:graphic>
      </p:graphicFrame>
      <p:sp>
        <p:nvSpPr>
          <p:cNvPr id="8" name="Slide Number Placeholder 7"/>
          <p:cNvSpPr>
            <a:spLocks noGrp="1"/>
          </p:cNvSpPr>
          <p:nvPr>
            <p:ph type="sldNum" sz="quarter" idx="12"/>
          </p:nvPr>
        </p:nvSpPr>
        <p:spPr/>
        <p:txBody>
          <a:bodyPr/>
          <a:lstStyle/>
          <a:p>
            <a:fld id="{08021B92-8E49-4D8E-BDC7-11AEA51C4356}" type="slidenum">
              <a:rPr lang="ar-SA" smtClean="0"/>
              <a:pPr/>
              <a:t>19</a:t>
            </a:fld>
            <a:endParaRPr lang="ar-SA"/>
          </a:p>
        </p:txBody>
      </p:sp>
      <p:graphicFrame>
        <p:nvGraphicFramePr>
          <p:cNvPr id="5" name="مخطط 7"/>
          <p:cNvGraphicFramePr/>
          <p:nvPr/>
        </p:nvGraphicFramePr>
        <p:xfrm>
          <a:off x="4786314" y="714356"/>
          <a:ext cx="4071967" cy="278608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مخطط 8"/>
          <p:cNvGraphicFramePr/>
          <p:nvPr/>
        </p:nvGraphicFramePr>
        <p:xfrm>
          <a:off x="438728" y="3701472"/>
          <a:ext cx="3990397" cy="26564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مخطط 1"/>
          <p:cNvGraphicFramePr/>
          <p:nvPr/>
        </p:nvGraphicFramePr>
        <p:xfrm>
          <a:off x="4786314" y="3714753"/>
          <a:ext cx="4071967" cy="2643206"/>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tretch>
            <a:fillRect/>
          </a:stretch>
        </p:blipFill>
        <p:spPr bwMode="auto">
          <a:xfrm>
            <a:off x="381000" y="642918"/>
            <a:ext cx="7391400" cy="530068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3"/>
          <p:cNvPicPr>
            <a:picLocks noChangeAspect="1" noChangeArrowheads="1"/>
          </p:cNvPicPr>
          <p:nvPr/>
        </p:nvPicPr>
        <p:blipFill>
          <a:blip r:embed="rId3"/>
          <a:srcRect/>
          <a:stretch>
            <a:fillRect/>
          </a:stretch>
        </p:blipFill>
        <p:spPr bwMode="auto">
          <a:xfrm>
            <a:off x="8305800" y="2743200"/>
            <a:ext cx="838200" cy="4114800"/>
          </a:xfrm>
          <a:prstGeom prst="rect">
            <a:avLst/>
          </a:prstGeom>
          <a:noFill/>
          <a:ln w="9525">
            <a:noFill/>
            <a:miter lim="800000"/>
            <a:headEnd/>
            <a:tailEnd/>
          </a:ln>
          <a:effectLst/>
        </p:spPr>
      </p:pic>
    </p:spTree>
  </p:cSld>
  <p:clrMapOvr>
    <a:masterClrMapping/>
  </p:clrMapOvr>
  <p:transition>
    <p:whee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4.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Slope </a:t>
            </a:r>
            <a:r>
              <a:rPr lang="en-US" sz="2700" dirty="0">
                <a:effectLst>
                  <a:outerShdw blurRad="38100" dist="38100" dir="2700000" algn="tl">
                    <a:srgbClr val="000000">
                      <a:alpha val="43137"/>
                    </a:srgbClr>
                  </a:outerShdw>
                </a:effectLst>
                <a:latin typeface="Times New Roman" pitchFamily="18" charset="0"/>
                <a:cs typeface="Times New Roman" pitchFamily="18" charset="0"/>
              </a:rPr>
              <a:t>stability analysis and design: half of them do slope stability and design of cuts</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en-US" sz="2700" dirty="0">
              <a:effectLst>
                <a:outerShdw blurRad="38100" dist="38100" dir="2700000" algn="tl">
                  <a:srgbClr val="000000">
                    <a:alpha val="43137"/>
                  </a:srgbClr>
                </a:outerShdw>
              </a:effectLst>
              <a:latin typeface="Times New Roman" pitchFamily="18" charset="0"/>
              <a:cs typeface="Times New Roman" pitchFamily="18" charset="0"/>
            </a:endParaRPr>
          </a:p>
          <a:p>
            <a:pPr lvl="0">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5.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Insurance</a:t>
            </a:r>
            <a:r>
              <a:rPr lang="en-US" sz="2700" dirty="0">
                <a:effectLst>
                  <a:outerShdw blurRad="38100" dist="38100" dir="2700000" algn="tl">
                    <a:srgbClr val="000000">
                      <a:alpha val="43137"/>
                    </a:srgbClr>
                  </a:outerShdw>
                </a:effectLst>
                <a:latin typeface="Times New Roman" pitchFamily="18" charset="0"/>
                <a:cs typeface="Times New Roman" pitchFamily="18" charset="0"/>
              </a:rPr>
              <a:t>: most of them have insurance on the employers only. Some of the them make insurance for machines and visitors.</a:t>
            </a:r>
          </a:p>
          <a:p>
            <a:pPr lvl="0">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6.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Borders </a:t>
            </a:r>
            <a:r>
              <a:rPr lang="en-US" sz="2700" dirty="0">
                <a:effectLst>
                  <a:outerShdw blurRad="38100" dist="38100" dir="2700000" algn="tl">
                    <a:srgbClr val="000000">
                      <a:alpha val="43137"/>
                    </a:srgbClr>
                  </a:outerShdw>
                </a:effectLst>
                <a:latin typeface="Times New Roman" pitchFamily="18" charset="0"/>
                <a:cs typeface="Times New Roman" pitchFamily="18" charset="0"/>
              </a:rPr>
              <a:t>and fences: half of them have borders and fences.</a:t>
            </a:r>
          </a:p>
          <a:p>
            <a:pPr>
              <a:buNone/>
            </a:pPr>
            <a:endParaRPr lang="en-US" dirty="0"/>
          </a:p>
        </p:txBody>
      </p:sp>
      <p:pic>
        <p:nvPicPr>
          <p:cNvPr id="5" name="Picture 3"/>
          <p:cNvPicPr>
            <a:picLocks noChangeAspect="1" noChangeArrowheads="1"/>
          </p:cNvPicPr>
          <p:nvPr/>
        </p:nvPicPr>
        <p:blipFill>
          <a:blip r:embed="rId2"/>
          <a:srcRect/>
          <a:stretch>
            <a:fillRect/>
          </a:stretch>
        </p:blipFill>
        <p:spPr bwMode="auto">
          <a:xfrm>
            <a:off x="8001000" y="4191000"/>
            <a:ext cx="1143000" cy="266700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20"/>
          <p:cNvGraphicFramePr>
            <a:graphicFrameLocks noGrp="1"/>
          </p:cNvGraphicFramePr>
          <p:nvPr>
            <p:ph idx="1"/>
          </p:nvPr>
        </p:nvGraphicFramePr>
        <p:xfrm>
          <a:off x="457201" y="714376"/>
          <a:ext cx="3971924" cy="2571749"/>
        </p:xfrm>
        <a:graphic>
          <a:graphicData uri="http://schemas.openxmlformats.org/drawingml/2006/chart">
            <c:chart xmlns:c="http://schemas.openxmlformats.org/drawingml/2006/chart" xmlns:r="http://schemas.openxmlformats.org/officeDocument/2006/relationships" r:id="rId3"/>
          </a:graphicData>
        </a:graphic>
      </p:graphicFrame>
      <p:sp>
        <p:nvSpPr>
          <p:cNvPr id="8" name="Slide Number Placeholder 7"/>
          <p:cNvSpPr>
            <a:spLocks noGrp="1"/>
          </p:cNvSpPr>
          <p:nvPr>
            <p:ph type="sldNum" sz="quarter" idx="12"/>
          </p:nvPr>
        </p:nvSpPr>
        <p:spPr/>
        <p:txBody>
          <a:bodyPr/>
          <a:lstStyle/>
          <a:p>
            <a:fld id="{08021B92-8E49-4D8E-BDC7-11AEA51C4356}" type="slidenum">
              <a:rPr lang="ar-SA" smtClean="0"/>
              <a:pPr/>
              <a:t>21</a:t>
            </a:fld>
            <a:endParaRPr lang="ar-SA"/>
          </a:p>
        </p:txBody>
      </p:sp>
      <p:graphicFrame>
        <p:nvGraphicFramePr>
          <p:cNvPr id="5" name="مخطط 12"/>
          <p:cNvGraphicFramePr/>
          <p:nvPr/>
        </p:nvGraphicFramePr>
        <p:xfrm>
          <a:off x="500035" y="3500438"/>
          <a:ext cx="3929089" cy="278608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مخطط 15"/>
          <p:cNvGraphicFramePr/>
          <p:nvPr/>
        </p:nvGraphicFramePr>
        <p:xfrm>
          <a:off x="4643437" y="714356"/>
          <a:ext cx="4000528" cy="257176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مخطط 11"/>
          <p:cNvGraphicFramePr/>
          <p:nvPr/>
        </p:nvGraphicFramePr>
        <p:xfrm>
          <a:off x="4714876" y="3571876"/>
          <a:ext cx="3929091" cy="27432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None/>
            </a:pPr>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7.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Dust control: half of them do dust control.</a:t>
            </a:r>
          </a:p>
          <a:p>
            <a:pPr lvl="0">
              <a:buNone/>
            </a:pPr>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8.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Noise control: most of them do noise control.</a:t>
            </a:r>
          </a:p>
          <a:p>
            <a:pPr lvl="0">
              <a:buNone/>
            </a:pPr>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pPr>
              <a:buClr>
                <a:srgbClr val="1F8529"/>
              </a:buClr>
              <a:buSzPct val="113000"/>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 As </a:t>
            </a:r>
            <a:r>
              <a:rPr lang="en-US" sz="2700" dirty="0">
                <a:effectLst>
                  <a:outerShdw blurRad="38100" dist="38100" dir="2700000" algn="tl">
                    <a:srgbClr val="000000">
                      <a:alpha val="43137"/>
                    </a:srgbClr>
                  </a:outerShdw>
                </a:effectLst>
                <a:latin typeface="Times New Roman" pitchFamily="18" charset="0"/>
                <a:cs typeface="Times New Roman" pitchFamily="18" charset="0"/>
              </a:rPr>
              <a:t>a conclusion, it found out that most of international conditions of quarries and crushers are not applied locally.</a:t>
            </a:r>
          </a:p>
          <a:p>
            <a:pPr>
              <a:buNone/>
            </a:pPr>
            <a:endParaRPr lang="en-US" dirty="0"/>
          </a:p>
        </p:txBody>
      </p:sp>
      <p:pic>
        <p:nvPicPr>
          <p:cNvPr id="5" name="Picture 3"/>
          <p:cNvPicPr>
            <a:picLocks noChangeAspect="1" noChangeArrowheads="1"/>
          </p:cNvPicPr>
          <p:nvPr/>
        </p:nvPicPr>
        <p:blipFill>
          <a:blip r:embed="rId2"/>
          <a:srcRect/>
          <a:stretch>
            <a:fillRect/>
          </a:stretch>
        </p:blipFill>
        <p:spPr bwMode="auto">
          <a:xfrm>
            <a:off x="8153400" y="3962400"/>
            <a:ext cx="990600"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Clr>
                <a:srgbClr val="1F8529"/>
              </a:buClr>
              <a:buSzPct val="113000"/>
              <a:buFont typeface="Wingdings" pitchFamily="2" charset="2"/>
              <a:buChar char="Ø"/>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7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The construction of excavations and tips should be according to engineering standards and rules.</a:t>
            </a:r>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kumimoji="0" lang="en-US" sz="3600" b="1" i="0" strike="noStrike" cap="none" normalizeH="0" baseline="0" dirty="0" smtClean="0">
                <a:ln>
                  <a:noFill/>
                </a:ln>
                <a:solidFill>
                  <a:srgbClr val="1F8529"/>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Excavations and Tips Guidelines and Rules</a:t>
            </a:r>
            <a:endParaRPr lang="en-US" sz="3600"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2" descr="D:\ola nnnnn.jpg"/>
          <p:cNvPicPr>
            <a:picLocks noChangeAspect="1" noChangeArrowheads="1"/>
          </p:cNvPicPr>
          <p:nvPr/>
        </p:nvPicPr>
        <p:blipFill>
          <a:blip r:embed="rId2" cstate="print"/>
          <a:srcRect/>
          <a:stretch>
            <a:fillRect/>
          </a:stretch>
        </p:blipFill>
        <p:spPr bwMode="auto">
          <a:xfrm>
            <a:off x="1752600" y="3048000"/>
            <a:ext cx="6019800" cy="2895600"/>
          </a:xfrm>
          <a:prstGeom prst="rect">
            <a:avLst/>
          </a:prstGeom>
          <a:noFill/>
        </p:spPr>
      </p:pic>
      <p:pic>
        <p:nvPicPr>
          <p:cNvPr id="6" name="Picture 3"/>
          <p:cNvPicPr>
            <a:picLocks noChangeAspect="1" noChangeArrowheads="1"/>
          </p:cNvPicPr>
          <p:nvPr/>
        </p:nvPicPr>
        <p:blipFill>
          <a:blip r:embed="rId3"/>
          <a:srcRect/>
          <a:stretch>
            <a:fillRect/>
          </a:stretch>
        </p:blipFill>
        <p:spPr bwMode="auto">
          <a:xfrm>
            <a:off x="8077200" y="4038600"/>
            <a:ext cx="1066800" cy="281940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a:buClr>
                <a:srgbClr val="1F8529"/>
              </a:buClr>
              <a:buSzPct val="115000"/>
              <a:buFont typeface="Wingdings" pitchFamily="2" charset="2"/>
              <a:buChar char="Ø"/>
            </a:pPr>
            <a:endParaRPr kumimoji="0" lang="en-US" sz="27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endParaRPr>
          </a:p>
          <a:p>
            <a:pPr>
              <a:buClr>
                <a:srgbClr val="1F8529"/>
              </a:buClr>
              <a:buSzPct val="115000"/>
              <a:buFont typeface="Wingdings" pitchFamily="2" charset="2"/>
              <a:buChar char="Ø"/>
            </a:pPr>
            <a:r>
              <a:rPr kumimoji="0" lang="en-US" sz="27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The guidelines and rules covering tipping and excavation must be clear. Too many drivers are killed and injured while working on stockpiles and tips</a:t>
            </a:r>
            <a:r>
              <a:rPr kumimoji="0" lang="en-US" sz="2700" b="0" i="0" u="none" strike="noStrike" cap="none" normalizeH="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so we need to follow these tips</a:t>
            </a:r>
            <a:endParaRPr lang="en-US" sz="27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Autofit/>
          </a:bodyPr>
          <a:lstStyle/>
          <a:p>
            <a:r>
              <a:rPr kumimoji="0" lang="en-US" sz="3600" b="1" i="0" strike="noStrike" cap="none" normalizeH="0" baseline="0" dirty="0" smtClean="0">
                <a:ln>
                  <a:noFill/>
                </a:ln>
                <a:solidFill>
                  <a:srgbClr val="1F8529"/>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Excavations and Tips Guidelines and Rules</a:t>
            </a:r>
            <a:endParaRPr lang="en-US" sz="3600" dirty="0"/>
          </a:p>
        </p:txBody>
      </p:sp>
      <p:pic>
        <p:nvPicPr>
          <p:cNvPr id="6" name="Picture 3"/>
          <p:cNvPicPr>
            <a:picLocks noChangeAspect="1" noChangeArrowheads="1"/>
          </p:cNvPicPr>
          <p:nvPr/>
        </p:nvPicPr>
        <p:blipFill>
          <a:blip r:embed="rId2"/>
          <a:srcRect/>
          <a:stretch>
            <a:fillRect/>
          </a:stretch>
        </p:blipFill>
        <p:spPr bwMode="auto">
          <a:xfrm>
            <a:off x="8153400" y="3962400"/>
            <a:ext cx="990600" cy="2895600"/>
          </a:xfrm>
          <a:prstGeom prst="rect">
            <a:avLst/>
          </a:prstGeom>
          <a:noFill/>
          <a:ln w="9525">
            <a:noFill/>
            <a:miter lim="800000"/>
            <a:headEnd/>
            <a:tailEnd/>
          </a:ln>
          <a:effectLst/>
        </p:spPr>
      </p:pic>
      <p:pic>
        <p:nvPicPr>
          <p:cNvPr id="7" name="صورة 10" descr="D:\sabrin life\144.jpg"/>
          <p:cNvPicPr/>
          <p:nvPr/>
        </p:nvPicPr>
        <p:blipFill>
          <a:blip r:embed="rId3"/>
          <a:srcRect/>
          <a:stretch>
            <a:fillRect/>
          </a:stretch>
        </p:blipFill>
        <p:spPr bwMode="auto">
          <a:xfrm>
            <a:off x="1905000" y="3886201"/>
            <a:ext cx="5562600" cy="2468593"/>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1"/>
            <a:ext cx="8229600" cy="4221163"/>
          </a:xfrm>
        </p:spPr>
        <p:txBody>
          <a:bodyPr/>
          <a:lstStyle/>
          <a:p>
            <a:pPr>
              <a:buNone/>
            </a:pPr>
            <a:r>
              <a:rPr lang="en-US" dirty="0" smtClean="0">
                <a:solidFill>
                  <a:srgbClr val="1F8529"/>
                </a:solidFill>
                <a:effectLst>
                  <a:outerShdw blurRad="38100" dist="38100" dir="2700000" algn="tl">
                    <a:srgbClr val="000000">
                      <a:alpha val="43137"/>
                    </a:srgbClr>
                  </a:outerShdw>
                </a:effectLst>
              </a:rPr>
              <a:t>1.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This face fall onto the loading excavator while the operator had break</a:t>
            </a:r>
            <a:r>
              <a:rPr lang="en-US" dirty="0" smtClean="0"/>
              <a:t>.</a:t>
            </a:r>
          </a:p>
          <a:p>
            <a:pPr>
              <a:buNone/>
            </a:pPr>
            <a:endParaRPr lang="en-US" dirty="0"/>
          </a:p>
        </p:txBody>
      </p:sp>
      <p:sp>
        <p:nvSpPr>
          <p:cNvPr id="2" name="Title 1"/>
          <p:cNvSpPr>
            <a:spLocks noGrp="1"/>
          </p:cNvSpPr>
          <p:nvPr>
            <p:ph type="title"/>
          </p:nvPr>
        </p:nvSpPr>
        <p:spPr>
          <a:xfrm>
            <a:off x="609600" y="381000"/>
            <a:ext cx="8229600" cy="1295400"/>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27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
            </a:r>
            <a:br>
              <a:rPr lang="en-US" sz="27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br>
            <a:r>
              <a:rPr lang="en-US" sz="27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Different situation of construction of excavations and tips  that should be according to engineering standards and rules</a:t>
            </a:r>
            <a:r>
              <a:rPr lang="en-US" b="1" dirty="0" smtClean="0"/>
              <a:t/>
            </a:r>
            <a:br>
              <a:rPr lang="en-US" b="1" dirty="0" smtClean="0"/>
            </a:br>
            <a:endParaRPr lang="en-US" dirty="0"/>
          </a:p>
        </p:txBody>
      </p:sp>
      <p:pic>
        <p:nvPicPr>
          <p:cNvPr id="4" name="Content Placeholder 3" descr="Dangerous/falled quarry face"/>
          <p:cNvPicPr>
            <a:picLocks/>
          </p:cNvPicPr>
          <p:nvPr/>
        </p:nvPicPr>
        <p:blipFill>
          <a:blip r:embed="rId2" cstate="print"/>
          <a:srcRect/>
          <a:stretch>
            <a:fillRect/>
          </a:stretch>
        </p:blipFill>
        <p:spPr bwMode="auto">
          <a:xfrm>
            <a:off x="685800" y="3505200"/>
            <a:ext cx="7162800" cy="24384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305800" y="4038600"/>
            <a:ext cx="838200" cy="281940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 2.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Here the face collapsed onto the loader and dump trucks while loading was occur after the explosion.</a:t>
            </a:r>
          </a:p>
          <a:p>
            <a:endParaRPr lang="en-US" dirty="0"/>
          </a:p>
        </p:txBody>
      </p:sp>
      <p:pic>
        <p:nvPicPr>
          <p:cNvPr id="4" name="Content Placeholder 3" descr="Excavator crushed under collapsed face"/>
          <p:cNvPicPr>
            <a:picLocks/>
          </p:cNvPicPr>
          <p:nvPr/>
        </p:nvPicPr>
        <p:blipFill>
          <a:blip r:embed="rId2" cstate="print"/>
          <a:srcRect/>
          <a:stretch>
            <a:fillRect/>
          </a:stretch>
        </p:blipFill>
        <p:spPr bwMode="auto">
          <a:xfrm>
            <a:off x="1600200" y="2819400"/>
            <a:ext cx="5943600" cy="27432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229600" y="4038600"/>
            <a:ext cx="914400" cy="2819400"/>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228600" y="304801"/>
            <a:ext cx="3124200" cy="1065212"/>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1"/>
            <a:ext cx="8229600" cy="4483291"/>
          </a:xfrm>
        </p:spPr>
        <p:txBody>
          <a:bodyPr/>
          <a:lstStyle/>
          <a:p>
            <a:pPr>
              <a:buNone/>
            </a:pP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 3. </a:t>
            </a:r>
            <a:r>
              <a:rPr lang="en-US" sz="27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This excavator was crushed after being left under a face overnight</a:t>
            </a:r>
            <a:r>
              <a:rPr lang="en-US" dirty="0" smtClean="0">
                <a:solidFill>
                  <a:schemeClr val="tx1"/>
                </a:solidFill>
              </a:rPr>
              <a:t>.</a:t>
            </a:r>
            <a:endParaRPr lang="en-US" dirty="0"/>
          </a:p>
        </p:txBody>
      </p:sp>
      <p:pic>
        <p:nvPicPr>
          <p:cNvPr id="4" name="Picture 3" descr="Crushed and burried dump truck"/>
          <p:cNvPicPr/>
          <p:nvPr/>
        </p:nvPicPr>
        <p:blipFill>
          <a:blip r:embed="rId2" cstate="print"/>
          <a:srcRect/>
          <a:stretch>
            <a:fillRect/>
          </a:stretch>
        </p:blipFill>
        <p:spPr bwMode="auto">
          <a:xfrm>
            <a:off x="990600" y="3048000"/>
            <a:ext cx="6858000" cy="20574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305800" y="4191000"/>
            <a:ext cx="838200" cy="2667000"/>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42875" y="609601"/>
            <a:ext cx="3124200" cy="914400"/>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407091"/>
          </a:xfrm>
        </p:spPr>
        <p:txBody>
          <a:bodyPr>
            <a:normAutofit/>
          </a:bodyPr>
          <a:lstStyle/>
          <a:p>
            <a:pPr>
              <a:buNone/>
            </a:pPr>
            <a:r>
              <a:rPr lang="en-US" sz="2700" dirty="0" smtClean="0">
                <a:solidFill>
                  <a:schemeClr val="tx1"/>
                </a:solidFill>
                <a:latin typeface="Times New Roman" pitchFamily="18" charset="0"/>
                <a:cs typeface="Times New Roman" pitchFamily="18" charset="0"/>
              </a:rPr>
              <a:t> </a:t>
            </a:r>
            <a:r>
              <a:rPr lang="en-US" sz="27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4.</a:t>
            </a:r>
            <a:r>
              <a:rPr lang="en-US" sz="27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This face is showing obvious signs of movement, and the geotechnical specialist was contacted to redesign the slope.</a:t>
            </a:r>
          </a:p>
          <a:p>
            <a:pPr>
              <a:buNone/>
            </a:pPr>
            <a:endParaRPr lang="en-US" sz="2700" dirty="0">
              <a:latin typeface="Times New Roman" pitchFamily="18" charset="0"/>
              <a:cs typeface="Times New Roman" pitchFamily="18" charset="0"/>
            </a:endParaRPr>
          </a:p>
        </p:txBody>
      </p:sp>
      <p:pic>
        <p:nvPicPr>
          <p:cNvPr id="5" name="Picture 4" descr="Frature and ground movement"/>
          <p:cNvPicPr/>
          <p:nvPr/>
        </p:nvPicPr>
        <p:blipFill>
          <a:blip r:embed="rId2" cstate="print"/>
          <a:srcRect/>
          <a:stretch>
            <a:fillRect/>
          </a:stretch>
        </p:blipFill>
        <p:spPr bwMode="auto">
          <a:xfrm>
            <a:off x="1219200" y="3200400"/>
            <a:ext cx="6248400" cy="2362200"/>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8305800" y="4191000"/>
            <a:ext cx="838200" cy="2667000"/>
          </a:xfrm>
          <a:prstGeom prst="rect">
            <a:avLst/>
          </a:prstGeom>
          <a:noFill/>
          <a:ln w="9525">
            <a:noFill/>
            <a:miter lim="800000"/>
            <a:headEnd/>
            <a:tailEnd/>
          </a:ln>
          <a:effectLst/>
        </p:spPr>
      </p:pic>
      <p:pic>
        <p:nvPicPr>
          <p:cNvPr id="8" name="Picture 3"/>
          <p:cNvPicPr>
            <a:picLocks noChangeAspect="1" noChangeArrowheads="1"/>
          </p:cNvPicPr>
          <p:nvPr/>
        </p:nvPicPr>
        <p:blipFill>
          <a:blip r:embed="rId4"/>
          <a:srcRect/>
          <a:stretch>
            <a:fillRect/>
          </a:stretch>
        </p:blipFill>
        <p:spPr bwMode="auto">
          <a:xfrm>
            <a:off x="0" y="457200"/>
            <a:ext cx="3124200" cy="1066800"/>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1F8529"/>
              </a:buClr>
              <a:buFont typeface="Wingdings" pitchFamily="2" charset="2"/>
              <a:buChar char="Ø"/>
            </a:pPr>
            <a:endParaRPr lang="en-US" sz="27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Clr>
                <a:srgbClr val="1F8529"/>
              </a:buClr>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This project summarizes the results of comparing quarries and crushers in Palestine with the international standards codes by the questionnaire. By comparing the result, the most quarries and crushers in Palestine don't match the international standard codes. </a:t>
            </a:r>
            <a:endParaRPr lang="ar-SA" sz="2700"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pPr algn="l"/>
            <a:r>
              <a:rPr lang="en-US"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Conclusions:</a:t>
            </a:r>
            <a:endParaRPr lang="en-US"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a:srcRect/>
          <a:stretch>
            <a:fillRect/>
          </a:stretch>
        </p:blipFill>
        <p:spPr bwMode="auto">
          <a:xfrm>
            <a:off x="8305800" y="4267200"/>
            <a:ext cx="838200" cy="2590800"/>
          </a:xfrm>
          <a:prstGeom prst="rect">
            <a:avLst/>
          </a:prstGeom>
          <a:noFill/>
          <a:ln w="9525">
            <a:noFill/>
            <a:miter lim="800000"/>
            <a:headEnd/>
            <a:tailEnd/>
          </a:ln>
          <a:effectLst/>
        </p:spPr>
      </p:pic>
    </p:spTree>
  </p:cSld>
  <p:clrMapOvr>
    <a:masterClrMapping/>
  </p:clrMapOvr>
  <p:transition>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p:cNvPicPr>
            <a:picLocks noChangeAspect="1" noChangeArrowheads="1"/>
          </p:cNvPicPr>
          <p:nvPr/>
        </p:nvPicPr>
        <p:blipFill>
          <a:blip r:embed="rId3"/>
          <a:srcRect/>
          <a:stretch>
            <a:fillRect/>
          </a:stretch>
        </p:blipFill>
        <p:spPr bwMode="auto">
          <a:xfrm>
            <a:off x="5562600" y="4419600"/>
            <a:ext cx="2667000" cy="1905000"/>
          </a:xfrm>
          <a:prstGeom prst="rect">
            <a:avLst/>
          </a:prstGeom>
          <a:noFill/>
          <a:ln w="9525">
            <a:noFill/>
            <a:miter lim="800000"/>
            <a:headEnd/>
            <a:tailEnd/>
          </a:ln>
        </p:spPr>
      </p:pic>
      <p:pic>
        <p:nvPicPr>
          <p:cNvPr id="16387" name="Picture 4"/>
          <p:cNvPicPr>
            <a:picLocks noChangeAspect="1" noChangeArrowheads="1"/>
          </p:cNvPicPr>
          <p:nvPr/>
        </p:nvPicPr>
        <p:blipFill>
          <a:blip r:embed="rId4"/>
          <a:srcRect/>
          <a:stretch>
            <a:fillRect/>
          </a:stretch>
        </p:blipFill>
        <p:spPr bwMode="auto">
          <a:xfrm>
            <a:off x="684214" y="4268789"/>
            <a:ext cx="3157537" cy="2222500"/>
          </a:xfrm>
          <a:prstGeom prst="rect">
            <a:avLst/>
          </a:prstGeom>
          <a:noFill/>
          <a:ln w="9525">
            <a:noFill/>
            <a:miter lim="800000"/>
            <a:headEnd/>
            <a:tailEnd/>
          </a:ln>
        </p:spPr>
      </p:pic>
      <p:pic>
        <p:nvPicPr>
          <p:cNvPr id="16388" name="Picture 4"/>
          <p:cNvPicPr>
            <a:picLocks noChangeAspect="1" noChangeArrowheads="1"/>
          </p:cNvPicPr>
          <p:nvPr/>
        </p:nvPicPr>
        <p:blipFill>
          <a:blip r:embed="rId5"/>
          <a:srcRect/>
          <a:stretch>
            <a:fillRect/>
          </a:stretch>
        </p:blipFill>
        <p:spPr bwMode="auto">
          <a:xfrm>
            <a:off x="5334000" y="1"/>
            <a:ext cx="2360613" cy="2581275"/>
          </a:xfrm>
          <a:prstGeom prst="rect">
            <a:avLst/>
          </a:prstGeom>
          <a:noFill/>
          <a:ln w="9525">
            <a:noFill/>
            <a:miter lim="800000"/>
            <a:headEnd/>
            <a:tailEnd/>
          </a:ln>
        </p:spPr>
      </p:pic>
      <p:pic>
        <p:nvPicPr>
          <p:cNvPr id="16389" name="Picture 4"/>
          <p:cNvPicPr>
            <a:picLocks noChangeAspect="1" noChangeArrowheads="1"/>
          </p:cNvPicPr>
          <p:nvPr/>
        </p:nvPicPr>
        <p:blipFill>
          <a:blip r:embed="rId6"/>
          <a:srcRect/>
          <a:stretch>
            <a:fillRect/>
          </a:stretch>
        </p:blipFill>
        <p:spPr bwMode="auto">
          <a:xfrm>
            <a:off x="857251" y="571501"/>
            <a:ext cx="1643063" cy="1789113"/>
          </a:xfrm>
          <a:prstGeom prst="rect">
            <a:avLst/>
          </a:prstGeom>
          <a:noFill/>
          <a:ln w="9525">
            <a:noFill/>
            <a:miter lim="800000"/>
            <a:headEnd/>
            <a:tailEnd/>
          </a:ln>
        </p:spPr>
      </p:pic>
      <p:sp>
        <p:nvSpPr>
          <p:cNvPr id="9" name="TextBox 8"/>
          <p:cNvSpPr txBox="1"/>
          <p:nvPr/>
        </p:nvSpPr>
        <p:spPr>
          <a:xfrm>
            <a:off x="1295400" y="2286001"/>
            <a:ext cx="5486400" cy="2062103"/>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b="1" dirty="0" smtClean="0">
                <a:latin typeface="Segoe Print" pitchFamily="2" charset="0"/>
                <a:cs typeface="Times New Roman" pitchFamily="18" charset="0"/>
              </a:rPr>
              <a:t>Submitted to : </a:t>
            </a:r>
          </a:p>
          <a:p>
            <a:pPr algn="ctr"/>
            <a:r>
              <a:rPr lang="en-US" sz="2000" b="1" dirty="0" smtClean="0">
                <a:latin typeface="Segoe Print" pitchFamily="2" charset="0"/>
                <a:cs typeface="Times New Roman" pitchFamily="18" charset="0"/>
              </a:rPr>
              <a:t>      </a:t>
            </a:r>
            <a:r>
              <a:rPr lang="en-US" sz="2000" dirty="0" smtClean="0">
                <a:latin typeface="Segoe Print" pitchFamily="2" charset="0"/>
                <a:cs typeface="Times New Roman" pitchFamily="18" charset="0"/>
              </a:rPr>
              <a:t>Dr. </a:t>
            </a:r>
            <a:r>
              <a:rPr lang="en-US" sz="2000" dirty="0" err="1" smtClean="0">
                <a:latin typeface="Segoe Print" pitchFamily="2" charset="0"/>
                <a:cs typeface="Times New Roman" pitchFamily="18" charset="0"/>
              </a:rPr>
              <a:t>Isam</a:t>
            </a:r>
            <a:r>
              <a:rPr lang="en-US" sz="2000" dirty="0" smtClean="0">
                <a:latin typeface="Segoe Print" pitchFamily="2" charset="0"/>
                <a:cs typeface="Times New Roman" pitchFamily="18" charset="0"/>
              </a:rPr>
              <a:t> </a:t>
            </a:r>
            <a:r>
              <a:rPr lang="en-US" sz="2000" dirty="0" err="1" smtClean="0">
                <a:latin typeface="Segoe Print" pitchFamily="2" charset="0"/>
                <a:cs typeface="Times New Roman" pitchFamily="18" charset="0"/>
              </a:rPr>
              <a:t>Jardaneh</a:t>
            </a:r>
            <a:endParaRPr lang="en-US" sz="2000" dirty="0" smtClean="0">
              <a:latin typeface="Segoe Print" pitchFamily="2" charset="0"/>
              <a:cs typeface="Times New Roman" pitchFamily="18" charset="0"/>
            </a:endParaRPr>
          </a:p>
          <a:p>
            <a:r>
              <a:rPr lang="en-US" sz="2400" b="1" dirty="0" smtClean="0">
                <a:latin typeface="Segoe Print" pitchFamily="2" charset="0"/>
                <a:cs typeface="Times New Roman" pitchFamily="18" charset="0"/>
              </a:rPr>
              <a:t>Prepared by: </a:t>
            </a:r>
          </a:p>
          <a:p>
            <a:pPr algn="ctr"/>
            <a:r>
              <a:rPr lang="en-US" sz="2000" b="1" dirty="0" smtClean="0">
                <a:latin typeface="Segoe Print" pitchFamily="2" charset="0"/>
                <a:cs typeface="Times New Roman" pitchFamily="18" charset="0"/>
              </a:rPr>
              <a:t> </a:t>
            </a:r>
            <a:r>
              <a:rPr lang="en-US" sz="2000" dirty="0" err="1" smtClean="0">
                <a:latin typeface="Segoe Print" pitchFamily="2" charset="0"/>
                <a:cs typeface="Times New Roman" pitchFamily="18" charset="0"/>
              </a:rPr>
              <a:t>Sabrin</a:t>
            </a:r>
            <a:r>
              <a:rPr lang="en-US" sz="2000" dirty="0" smtClean="0">
                <a:latin typeface="Segoe Print" pitchFamily="2" charset="0"/>
                <a:cs typeface="Times New Roman" pitchFamily="18" charset="0"/>
              </a:rPr>
              <a:t>  </a:t>
            </a:r>
            <a:r>
              <a:rPr lang="en-US" sz="2000" dirty="0" err="1" smtClean="0">
                <a:latin typeface="Segoe Print" pitchFamily="2" charset="0"/>
                <a:cs typeface="Times New Roman" pitchFamily="18" charset="0"/>
              </a:rPr>
              <a:t>Rabay</a:t>
            </a:r>
            <a:endParaRPr lang="en-US" sz="2000" dirty="0" smtClean="0">
              <a:latin typeface="Segoe Print" pitchFamily="2" charset="0"/>
              <a:cs typeface="Times New Roman" pitchFamily="18" charset="0"/>
            </a:endParaRPr>
          </a:p>
          <a:p>
            <a:pPr algn="ctr"/>
            <a:r>
              <a:rPr lang="en-US" sz="2000" dirty="0" smtClean="0">
                <a:latin typeface="Segoe Print" pitchFamily="2" charset="0"/>
                <a:cs typeface="Times New Roman" pitchFamily="18" charset="0"/>
              </a:rPr>
              <a:t>Ola  </a:t>
            </a:r>
            <a:r>
              <a:rPr lang="en-US" sz="2000" dirty="0" err="1" smtClean="0">
                <a:latin typeface="Segoe Print" pitchFamily="2" charset="0"/>
                <a:cs typeface="Times New Roman" pitchFamily="18" charset="0"/>
              </a:rPr>
              <a:t>Bakeer</a:t>
            </a:r>
            <a:r>
              <a:rPr lang="en-US" sz="2000" dirty="0" smtClean="0">
                <a:latin typeface="Segoe Print" pitchFamily="2" charset="0"/>
                <a:cs typeface="Times New Roman" pitchFamily="18" charset="0"/>
              </a:rPr>
              <a:t> </a:t>
            </a:r>
          </a:p>
          <a:p>
            <a:pPr algn="ctr"/>
            <a:r>
              <a:rPr lang="en-US" sz="2000" dirty="0" smtClean="0">
                <a:latin typeface="Segoe Print" pitchFamily="2" charset="0"/>
                <a:cs typeface="Times New Roman" pitchFamily="18" charset="0"/>
              </a:rPr>
              <a:t>    </a:t>
            </a:r>
            <a:r>
              <a:rPr lang="en-US" sz="2000" dirty="0" err="1" smtClean="0">
                <a:latin typeface="Segoe Print" pitchFamily="2" charset="0"/>
                <a:cs typeface="Times New Roman" pitchFamily="18" charset="0"/>
              </a:rPr>
              <a:t>Saif</a:t>
            </a:r>
            <a:r>
              <a:rPr lang="en-US" sz="2000" dirty="0" smtClean="0">
                <a:latin typeface="Segoe Print" pitchFamily="2" charset="0"/>
                <a:cs typeface="Times New Roman" pitchFamily="18" charset="0"/>
              </a:rPr>
              <a:t>  </a:t>
            </a:r>
            <a:r>
              <a:rPr lang="en-US" sz="2000" dirty="0" err="1" smtClean="0">
                <a:latin typeface="Segoe Print" pitchFamily="2" charset="0"/>
                <a:cs typeface="Times New Roman" pitchFamily="18" charset="0"/>
              </a:rPr>
              <a:t>Alawneh</a:t>
            </a:r>
            <a:endParaRPr lang="en-US" sz="2000" dirty="0">
              <a:latin typeface="Segoe Print" pitchFamily="2" charset="0"/>
              <a:cs typeface="Times New Roman" pitchFamily="18" charset="0"/>
            </a:endParaRPr>
          </a:p>
        </p:txBody>
      </p:sp>
      <p:pic>
        <p:nvPicPr>
          <p:cNvPr id="10" name="Picture 3"/>
          <p:cNvPicPr>
            <a:picLocks noChangeAspect="1" noChangeArrowheads="1"/>
          </p:cNvPicPr>
          <p:nvPr/>
        </p:nvPicPr>
        <p:blipFill>
          <a:blip r:embed="rId7"/>
          <a:srcRect/>
          <a:stretch>
            <a:fillRect/>
          </a:stretch>
        </p:blipFill>
        <p:spPr bwMode="auto">
          <a:xfrm>
            <a:off x="8382000" y="3733800"/>
            <a:ext cx="762000" cy="3124200"/>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1F8529"/>
              </a:buClr>
              <a:buFont typeface="Wingdings" pitchFamily="2" charset="2"/>
              <a:buChar char="Ø"/>
            </a:pPr>
            <a:endParaRPr lang="en-US" sz="27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Clr>
                <a:srgbClr val="1F8529"/>
              </a:buClr>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Since the most of the quarries and crushers do not suit international standards and codes agreed for the quarries and crushers. Therefore, we recommend that local codes for quarries and crushers in Palestine doesn't suit international standard and codes.</a:t>
            </a:r>
            <a:endParaRPr lang="ar-SA" sz="2700"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pPr algn="l"/>
            <a:r>
              <a:rPr lang="en-US" sz="40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Recommendations:</a:t>
            </a:r>
            <a:endParaRPr lang="en-US" sz="4000" b="1"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a:srcRect/>
          <a:stretch>
            <a:fillRect/>
          </a:stretch>
        </p:blipFill>
        <p:spPr bwMode="auto">
          <a:xfrm>
            <a:off x="8229600" y="3886200"/>
            <a:ext cx="914400" cy="2971800"/>
          </a:xfrm>
          <a:prstGeom prst="rect">
            <a:avLst/>
          </a:prstGeom>
          <a:noFill/>
          <a:ln w="9525">
            <a:noFill/>
            <a:miter lim="800000"/>
            <a:headEnd/>
            <a:tailEnd/>
          </a:ln>
          <a:effectLst/>
        </p:spPr>
      </p:pic>
    </p:spTree>
  </p:cSld>
  <p:clrMapOvr>
    <a:masterClrMapping/>
  </p:clrMapOvr>
  <p:transition>
    <p:pull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2BE3C4C-458B-4ED0-BC4F-2858A27E223F}" type="slidenum">
              <a:rPr lang="en-US" smtClean="0"/>
              <a:pPr/>
              <a:t>31</a:t>
            </a:fld>
            <a:endParaRPr lang="en-US"/>
          </a:p>
        </p:txBody>
      </p:sp>
      <p:pic>
        <p:nvPicPr>
          <p:cNvPr id="3"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7544" y="576099"/>
            <a:ext cx="7304856" cy="5367502"/>
          </a:xfrm>
          <a:prstGeom prst="rect">
            <a:avLst/>
          </a:prstGeom>
        </p:spPr>
      </p:pic>
      <p:pic>
        <p:nvPicPr>
          <p:cNvPr id="4" name="Picture 3"/>
          <p:cNvPicPr>
            <a:picLocks noChangeAspect="1" noChangeArrowheads="1"/>
          </p:cNvPicPr>
          <p:nvPr/>
        </p:nvPicPr>
        <p:blipFill>
          <a:blip r:embed="rId3"/>
          <a:srcRect/>
          <a:stretch>
            <a:fillRect/>
          </a:stretch>
        </p:blipFill>
        <p:spPr bwMode="auto">
          <a:xfrm>
            <a:off x="8001000" y="3810000"/>
            <a:ext cx="1143000" cy="3048000"/>
          </a:xfrm>
          <a:prstGeom prst="rect">
            <a:avLst/>
          </a:prstGeom>
          <a:noFill/>
          <a:ln w="9525">
            <a:noFill/>
            <a:miter lim="800000"/>
            <a:headEnd/>
            <a:tailEnd/>
          </a:ln>
          <a:effectLst/>
        </p:spPr>
      </p:pic>
    </p:spTree>
    <p:extLst>
      <p:ext uri="{BB962C8B-B14F-4D97-AF65-F5344CB8AC3E}">
        <p14:creationId xmlns="" xmlns:p14="http://schemas.microsoft.com/office/powerpoint/2010/main" val="902007875"/>
      </p:ext>
    </p:extLst>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Clr>
                <a:srgbClr val="1FAC0C"/>
              </a:buClr>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Quarries are very important since their products are used in many structures, such as, roads, airports, schools, buildings, and many thing else that needs crushing stone.</a:t>
            </a:r>
          </a:p>
          <a:p>
            <a:pPr algn="l" rtl="0">
              <a:buClr>
                <a:schemeClr val="tx1">
                  <a:lumMod val="65000"/>
                  <a:lumOff val="35000"/>
                </a:schemeClr>
              </a:buClr>
              <a:buNone/>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 </a:t>
            </a:r>
          </a:p>
          <a:p>
            <a:pPr algn="l" rtl="0">
              <a:buClr>
                <a:srgbClr val="1FAC0C"/>
              </a:buClr>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In addition to that, Palestine has </a:t>
            </a:r>
            <a:r>
              <a:rPr lang="en-US" sz="2700" b="1" dirty="0" smtClean="0">
                <a:effectLst>
                  <a:outerShdw blurRad="38100" dist="38100" dir="2700000" algn="tl">
                    <a:srgbClr val="000000">
                      <a:alpha val="43137"/>
                    </a:srgbClr>
                  </a:outerShdw>
                </a:effectLst>
                <a:latin typeface="Times New Roman" pitchFamily="18" charset="0"/>
                <a:cs typeface="Times New Roman" pitchFamily="18" charset="0"/>
              </a:rPr>
              <a:t>large numbers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of quarries and crashers that make this issue of huge significant.</a:t>
            </a:r>
          </a:p>
          <a:p>
            <a:pPr algn="l" rtl="0"/>
            <a:endParaRPr lang="ar-SA" dirty="0"/>
          </a:p>
        </p:txBody>
      </p:sp>
      <p:sp>
        <p:nvSpPr>
          <p:cNvPr id="2" name="عنوان 1"/>
          <p:cNvSpPr>
            <a:spLocks noGrp="1"/>
          </p:cNvSpPr>
          <p:nvPr>
            <p:ph type="title"/>
          </p:nvPr>
        </p:nvSpPr>
        <p:spPr>
          <a:ln>
            <a:solidFill>
              <a:srgbClr val="1F8529"/>
            </a:solidFill>
          </a:ln>
        </p:spPr>
        <p:style>
          <a:lnRef idx="2">
            <a:schemeClr val="accent3"/>
          </a:lnRef>
          <a:fillRef idx="1">
            <a:schemeClr val="lt1"/>
          </a:fillRef>
          <a:effectRef idx="0">
            <a:schemeClr val="accent3"/>
          </a:effectRef>
          <a:fontRef idx="minor">
            <a:schemeClr val="dk1"/>
          </a:fontRef>
        </p:style>
        <p:txBody>
          <a:bodyPr/>
          <a:lstStyle/>
          <a:p>
            <a:pPr algn="l"/>
            <a:r>
              <a:rPr lang="en-US" b="1" dirty="0" smtClean="0">
                <a:ln w="19050">
                  <a:solidFill>
                    <a:schemeClr val="tx2">
                      <a:tint val="1000"/>
                    </a:schemeClr>
                  </a:solidFill>
                  <a:prstDash val="solid"/>
                </a:ln>
                <a:solidFill>
                  <a:srgbClr val="1FAC0C"/>
                </a:solidFill>
                <a:effectLst>
                  <a:outerShdw blurRad="50000" dist="50800" dir="7500000" algn="tl">
                    <a:srgbClr val="000000">
                      <a:shade val="5000"/>
                      <a:alpha val="35000"/>
                    </a:srgbClr>
                  </a:outerShdw>
                </a:effectLst>
                <a:latin typeface="Times New Roman" pitchFamily="18" charset="0"/>
                <a:cs typeface="Times New Roman" pitchFamily="18" charset="0"/>
              </a:rPr>
              <a:t>Introduction:</a:t>
            </a:r>
            <a:endParaRPr lang="ar-SA" b="1" dirty="0">
              <a:ln w="19050">
                <a:solidFill>
                  <a:schemeClr val="tx2">
                    <a:tint val="1000"/>
                  </a:schemeClr>
                </a:solidFill>
                <a:prstDash val="solid"/>
              </a:ln>
              <a:solidFill>
                <a:srgbClr val="1FAC0C"/>
              </a:solidFill>
              <a:effectLst>
                <a:outerShdw blurRad="50000" dist="50800" dir="7500000" algn="tl">
                  <a:srgbClr val="000000">
                    <a:shade val="5000"/>
                    <a:alpha val="35000"/>
                  </a:srgbClr>
                </a:outerShdw>
              </a:effectLst>
            </a:endParaRPr>
          </a:p>
        </p:txBody>
      </p:sp>
      <p:pic>
        <p:nvPicPr>
          <p:cNvPr id="4" name="Picture 3"/>
          <p:cNvPicPr>
            <a:picLocks noChangeAspect="1" noChangeArrowheads="1"/>
          </p:cNvPicPr>
          <p:nvPr/>
        </p:nvPicPr>
        <p:blipFill>
          <a:blip r:embed="rId2"/>
          <a:srcRect/>
          <a:stretch>
            <a:fillRect/>
          </a:stretch>
        </p:blipFill>
        <p:spPr bwMode="auto">
          <a:xfrm>
            <a:off x="8153400" y="3581400"/>
            <a:ext cx="990600" cy="3276600"/>
          </a:xfrm>
          <a:prstGeom prst="rect">
            <a:avLst/>
          </a:prstGeom>
          <a:noFill/>
          <a:ln w="9525">
            <a:noFill/>
            <a:miter lim="800000"/>
            <a:headEnd/>
            <a:tailEnd/>
          </a:ln>
          <a:effectLst/>
        </p:spPr>
      </p:pic>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None/>
            </a:pPr>
            <a:endParaRPr lang="en-US" sz="27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Clr>
                <a:srgbClr val="1FAC0C"/>
              </a:buClr>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The work in this project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emphasizes on reviewing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the existing quarries and crushers in Palestine  and compare them to the international codes.</a:t>
            </a:r>
          </a:p>
          <a:p>
            <a:pPr>
              <a:buClr>
                <a:srgbClr val="1FAC0C"/>
              </a:buClr>
              <a:buNone/>
            </a:pPr>
            <a:endParaRPr lang="en-US" sz="2700"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en-US" dirty="0" smtClean="0">
                <a:effectLst>
                  <a:outerShdw blurRad="38100" dist="38100" dir="2700000" algn="tl">
                    <a:srgbClr val="000000">
                      <a:alpha val="43137"/>
                    </a:srgbClr>
                  </a:outerShdw>
                </a:effectLst>
                <a:latin typeface="Times New Roman" pitchFamily="18" charset="0"/>
                <a:cs typeface="Times New Roman" pitchFamily="18" charset="0"/>
              </a:rPr>
              <a:t> Also, summarizes the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construction of excavations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as it  should be according to engineering standards and rules</a:t>
            </a:r>
            <a:r>
              <a:rPr lang="en-US" dirty="0" smtClean="0"/>
              <a:t>.</a:t>
            </a:r>
            <a:endParaRPr lang="ar-SA" dirty="0"/>
          </a:p>
        </p:txBody>
      </p:sp>
      <p:sp>
        <p:nvSpPr>
          <p:cNvPr id="3" name="عنوان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pPr algn="l"/>
            <a:r>
              <a:rPr lang="en-US" sz="4400" b="1" dirty="0" smtClean="0">
                <a:ln w="19050">
                  <a:solidFill>
                    <a:schemeClr val="tx2">
                      <a:tint val="1000"/>
                    </a:schemeClr>
                  </a:solidFill>
                  <a:prstDash val="solid"/>
                </a:ln>
                <a:solidFill>
                  <a:srgbClr val="1FAC0C"/>
                </a:solidFill>
                <a:effectLst>
                  <a:outerShdw blurRad="50000" dist="50800" dir="7500000" algn="tl">
                    <a:srgbClr val="000000">
                      <a:shade val="5000"/>
                      <a:alpha val="35000"/>
                    </a:srgbClr>
                  </a:outerShdw>
                </a:effectLst>
                <a:latin typeface="Times New Roman" pitchFamily="18" charset="0"/>
                <a:cs typeface="Times New Roman" pitchFamily="18" charset="0"/>
              </a:rPr>
              <a:t>Objective of our project:</a:t>
            </a:r>
            <a:r>
              <a:rPr lang="en-US" sz="4400" dirty="0" smtClean="0">
                <a:ln w="19050">
                  <a:solidFill>
                    <a:schemeClr val="tx2">
                      <a:tint val="1000"/>
                    </a:schemeClr>
                  </a:solidFill>
                  <a:prstDash val="solid"/>
                </a:ln>
                <a:solidFill>
                  <a:srgbClr val="1FAC0C"/>
                </a:solidFill>
                <a:effectLst>
                  <a:outerShdw blurRad="50000" dist="50800" dir="7500000" algn="tl">
                    <a:srgbClr val="000000">
                      <a:shade val="5000"/>
                      <a:alpha val="35000"/>
                    </a:srgbClr>
                  </a:outerShdw>
                </a:effectLst>
                <a:latin typeface="Times New Roman" pitchFamily="18" charset="0"/>
                <a:cs typeface="Times New Roman" pitchFamily="18" charset="0"/>
              </a:rPr>
              <a:t/>
            </a:r>
            <a:br>
              <a:rPr lang="en-US" sz="4400" dirty="0" smtClean="0">
                <a:ln w="19050">
                  <a:solidFill>
                    <a:schemeClr val="tx2">
                      <a:tint val="1000"/>
                    </a:schemeClr>
                  </a:solidFill>
                  <a:prstDash val="solid"/>
                </a:ln>
                <a:solidFill>
                  <a:srgbClr val="1FAC0C"/>
                </a:solidFill>
                <a:effectLst>
                  <a:outerShdw blurRad="50000" dist="50800" dir="7500000" algn="tl">
                    <a:srgbClr val="000000">
                      <a:shade val="5000"/>
                      <a:alpha val="35000"/>
                    </a:srgbClr>
                  </a:outerShdw>
                </a:effectLst>
                <a:latin typeface="Times New Roman" pitchFamily="18" charset="0"/>
                <a:cs typeface="Times New Roman" pitchFamily="18" charset="0"/>
              </a:rPr>
            </a:br>
            <a:endParaRPr lang="ar-SA" dirty="0">
              <a:ln w="19050">
                <a:solidFill>
                  <a:schemeClr val="tx2">
                    <a:tint val="1000"/>
                  </a:schemeClr>
                </a:solidFill>
                <a:prstDash val="solid"/>
              </a:ln>
              <a:solidFill>
                <a:srgbClr val="1FAC0C"/>
              </a:solidFill>
              <a:effectLst>
                <a:outerShdw blurRad="50000" dist="50800" dir="7500000" algn="tl">
                  <a:srgbClr val="000000">
                    <a:shade val="5000"/>
                    <a:alpha val="35000"/>
                  </a:srgbClr>
                </a:outerShdw>
              </a:effectLst>
            </a:endParaRPr>
          </a:p>
        </p:txBody>
      </p:sp>
      <p:pic>
        <p:nvPicPr>
          <p:cNvPr id="4" name="Picture 3"/>
          <p:cNvPicPr>
            <a:picLocks noChangeAspect="1" noChangeArrowheads="1"/>
          </p:cNvPicPr>
          <p:nvPr/>
        </p:nvPicPr>
        <p:blipFill>
          <a:blip r:embed="rId2"/>
          <a:srcRect/>
          <a:stretch>
            <a:fillRect/>
          </a:stretch>
        </p:blipFill>
        <p:spPr bwMode="auto">
          <a:xfrm>
            <a:off x="8077200" y="4648200"/>
            <a:ext cx="1066800" cy="2209800"/>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1"/>
            <a:ext cx="8229600" cy="4144963"/>
          </a:xfrm>
        </p:spPr>
        <p:txBody>
          <a:bodyPr>
            <a:normAutofit/>
          </a:bodyPr>
          <a:lstStyle/>
          <a:p>
            <a:pPr>
              <a:buClr>
                <a:srgbClr val="1F8529"/>
              </a:buClr>
              <a:buSzPct val="114000"/>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 We present </a:t>
            </a:r>
            <a:r>
              <a:rPr lang="en-US" sz="2700" dirty="0">
                <a:effectLst>
                  <a:outerShdw blurRad="38100" dist="38100" dir="2700000" algn="tl">
                    <a:srgbClr val="000000">
                      <a:alpha val="43137"/>
                    </a:srgbClr>
                  </a:outerShdw>
                </a:effectLst>
                <a:latin typeface="Times New Roman" pitchFamily="18" charset="0"/>
                <a:cs typeface="Times New Roman" pitchFamily="18" charset="0"/>
              </a:rPr>
              <a:t>the questionnaire to show the existing conditions of quarries and crushers in Northern Palestine,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to </a:t>
            </a:r>
            <a:r>
              <a:rPr lang="en-US" sz="2700" dirty="0">
                <a:effectLst>
                  <a:outerShdw blurRad="38100" dist="38100" dir="2700000" algn="tl">
                    <a:srgbClr val="000000">
                      <a:alpha val="43137"/>
                    </a:srgbClr>
                  </a:outerShdw>
                </a:effectLst>
                <a:latin typeface="Times New Roman" pitchFamily="18" charset="0"/>
                <a:cs typeface="Times New Roman" pitchFamily="18" charset="0"/>
              </a:rPr>
              <a:t>compare them to the international codes that were described in </a:t>
            </a:r>
            <a:r>
              <a:rPr lang="en-US" sz="2800" dirty="0">
                <a:effectLst>
                  <a:outerShdw blurRad="38100" dist="38100" dir="2700000" algn="tl">
                    <a:srgbClr val="000000">
                      <a:alpha val="43137"/>
                    </a:srgbClr>
                  </a:outerShdw>
                </a:effectLst>
                <a:latin typeface="Times New Roman" pitchFamily="18" charset="0"/>
                <a:cs typeface="Times New Roman" pitchFamily="18" charset="0"/>
              </a:rPr>
              <a:t>volume one of this graduation project</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en-US" sz="27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Title 1"/>
          <p:cNvSpPr>
            <a:spLocks noGrp="1"/>
          </p:cNvSpPr>
          <p:nvPr>
            <p:ph type="title"/>
          </p:nvPr>
        </p:nvSpPr>
        <p:spPr>
          <a:xfrm>
            <a:off x="457200" y="304800"/>
            <a:ext cx="8229600" cy="1066800"/>
          </a:xfrm>
          <a:ln/>
        </p:spPr>
        <p:style>
          <a:lnRef idx="2">
            <a:schemeClr val="accent1"/>
          </a:lnRef>
          <a:fillRef idx="1">
            <a:schemeClr val="lt1"/>
          </a:fillRef>
          <a:effectRef idx="0">
            <a:schemeClr val="accent1"/>
          </a:effectRef>
          <a:fontRef idx="minor">
            <a:schemeClr val="dk1"/>
          </a:fontRef>
        </p:style>
        <p:txBody>
          <a:bodyPr>
            <a:normAutofit fontScale="90000"/>
          </a:bodyPr>
          <a:lstStyle/>
          <a:p>
            <a:pPr algn="l"/>
            <a:r>
              <a:rPr lang="en-US" sz="31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
            </a:r>
            <a:br>
              <a:rPr lang="en-US" sz="31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br>
            <a:r>
              <a:rPr lang="en-US" sz="31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a:t>
            </a:r>
            <a:r>
              <a:rPr lang="en-US" sz="3100" b="1" dirty="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REGARDING QUARRIES AND </a:t>
            </a:r>
            <a:r>
              <a:rPr lang="en-US" sz="31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CRUSHERS :</a:t>
            </a:r>
            <a:r>
              <a:rPr lang="en-US" dirty="0"/>
              <a:t/>
            </a:r>
            <a:br>
              <a:rPr lang="en-US" dirty="0"/>
            </a:br>
            <a:endParaRPr lang="en-US" dirty="0"/>
          </a:p>
        </p:txBody>
      </p:sp>
      <p:pic>
        <p:nvPicPr>
          <p:cNvPr id="4" name="Picture 3"/>
          <p:cNvPicPr>
            <a:picLocks noChangeAspect="1" noChangeArrowheads="1"/>
          </p:cNvPicPr>
          <p:nvPr/>
        </p:nvPicPr>
        <p:blipFill>
          <a:blip r:embed="rId2"/>
          <a:srcRect/>
          <a:stretch>
            <a:fillRect/>
          </a:stretch>
        </p:blipFill>
        <p:spPr bwMode="auto">
          <a:xfrm>
            <a:off x="8077200" y="4114800"/>
            <a:ext cx="1066800" cy="2743200"/>
          </a:xfrm>
          <a:prstGeom prst="rect">
            <a:avLst/>
          </a:prstGeom>
          <a:noFill/>
          <a:ln w="9525">
            <a:noFill/>
            <a:miter lim="800000"/>
            <a:headEnd/>
            <a:tailEnd/>
          </a:ln>
          <a:effectLst/>
        </p:spPr>
      </p:pic>
      <p:pic>
        <p:nvPicPr>
          <p:cNvPr id="10241" name="Picture 1" descr="C:\Users\Haneen\Desktop\44.jpg"/>
          <p:cNvPicPr>
            <a:picLocks noChangeAspect="1" noChangeArrowheads="1"/>
          </p:cNvPicPr>
          <p:nvPr/>
        </p:nvPicPr>
        <p:blipFill>
          <a:blip r:embed="rId3"/>
          <a:srcRect/>
          <a:stretch>
            <a:fillRect/>
          </a:stretch>
        </p:blipFill>
        <p:spPr bwMode="auto">
          <a:xfrm>
            <a:off x="990600" y="4267200"/>
            <a:ext cx="6858000" cy="213360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1"/>
            <a:ext cx="8229600" cy="4102291"/>
          </a:xfrm>
        </p:spPr>
        <p:txBody>
          <a:bodyPr/>
          <a:lstStyle/>
          <a:p>
            <a:pPr algn="just">
              <a:buClr>
                <a:srgbClr val="1F8529"/>
              </a:buClr>
              <a:buSzPct val="113000"/>
              <a:buFont typeface="Wingdings" pitchFamily="2" charset="2"/>
              <a:buChar char="Ø"/>
            </a:pPr>
            <a:endParaRPr lang="en-US" sz="27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Clr>
                <a:srgbClr val="1F8529"/>
              </a:buClr>
              <a:buSzPct val="113000"/>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The questionnaire used to collect data.</a:t>
            </a:r>
          </a:p>
          <a:p>
            <a:pPr algn="just">
              <a:lnSpc>
                <a:spcPct val="150000"/>
              </a:lnSpc>
              <a:buClr>
                <a:srgbClr val="1F8529"/>
              </a:buClr>
              <a:buSzPct val="113000"/>
              <a:buFont typeface="Wingdings" pitchFamily="2" charset="2"/>
              <a:buChar char="Ø"/>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In  our questionnaire there are six places we visit it and collect the data required for the project </a:t>
            </a:r>
          </a:p>
          <a:p>
            <a:pPr>
              <a:buNone/>
            </a:pPr>
            <a:endParaRPr lang="en-US" dirty="0"/>
          </a:p>
        </p:txBody>
      </p:sp>
      <p:sp>
        <p:nvSpPr>
          <p:cNvPr id="2" name="Title 1"/>
          <p:cNvSpPr>
            <a:spLocks noGrp="1"/>
          </p:cNvSpPr>
          <p:nvPr>
            <p:ph type="title"/>
          </p:nvPr>
        </p:nvSpPr>
        <p:spPr>
          <a:ln>
            <a:solidFill>
              <a:srgbClr val="00B050"/>
            </a:solidFill>
          </a:ln>
        </p:spPr>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Picture 3"/>
          <p:cNvPicPr>
            <a:picLocks noChangeAspect="1" noChangeArrowheads="1"/>
          </p:cNvPicPr>
          <p:nvPr/>
        </p:nvPicPr>
        <p:blipFill>
          <a:blip r:embed="rId2"/>
          <a:srcRect/>
          <a:stretch>
            <a:fillRect/>
          </a:stretch>
        </p:blipFill>
        <p:spPr bwMode="auto">
          <a:xfrm>
            <a:off x="8153400" y="4114800"/>
            <a:ext cx="990600" cy="2743200"/>
          </a:xfrm>
          <a:prstGeom prst="rect">
            <a:avLst/>
          </a:prstGeom>
          <a:noFill/>
          <a:ln w="9525">
            <a:noFill/>
            <a:miter lim="800000"/>
            <a:headEnd/>
            <a:tailEnd/>
          </a:ln>
          <a:effectLst/>
        </p:spPr>
      </p:pic>
      <p:pic>
        <p:nvPicPr>
          <p:cNvPr id="6" name="Picture 3"/>
          <p:cNvPicPr>
            <a:picLocks noChangeAspect="1" noChangeArrowheads="1"/>
          </p:cNvPicPr>
          <p:nvPr/>
        </p:nvPicPr>
        <p:blipFill>
          <a:blip r:embed="rId3"/>
          <a:srcRect/>
          <a:stretch>
            <a:fillRect/>
          </a:stretch>
        </p:blipFill>
        <p:spPr bwMode="auto">
          <a:xfrm>
            <a:off x="3733800" y="1066800"/>
            <a:ext cx="3048000" cy="1219200"/>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1"/>
            <a:ext cx="8229600" cy="4254691"/>
          </a:xfrm>
        </p:spPr>
        <p:txBody>
          <a:bodyPr/>
          <a:lstStyle/>
          <a:p>
            <a:pPr marL="514350" indent="-514350">
              <a:buClr>
                <a:srgbClr val="1F8529"/>
              </a:buClr>
              <a:buSzPct val="113000"/>
              <a:buFont typeface="+mj-lt"/>
              <a:buAutoNum type="arabicPeriod"/>
            </a:pPr>
            <a:r>
              <a:rPr lang="en-US" dirty="0" smtClean="0">
                <a:effectLst>
                  <a:outerShdw blurRad="38100" dist="38100" dir="2700000" algn="tl">
                    <a:srgbClr val="000000">
                      <a:alpha val="43137"/>
                    </a:srgbClr>
                  </a:outerShdw>
                </a:effectLst>
                <a:latin typeface="Times New Roman" pitchFamily="18" charset="0"/>
                <a:cs typeface="Times New Roman" pitchFamily="18" charset="0"/>
              </a:rPr>
              <a:t>Al-</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Sala’ous</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Quarry and Crusher – Nablus.</a:t>
            </a: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صورة 7" descr="D:\sabrin life\o2.jpg"/>
          <p:cNvPicPr/>
          <p:nvPr/>
        </p:nvPicPr>
        <p:blipFill>
          <a:blip r:embed="rId2"/>
          <a:srcRect/>
          <a:stretch>
            <a:fillRect/>
          </a:stretch>
        </p:blipFill>
        <p:spPr bwMode="auto">
          <a:xfrm>
            <a:off x="1905000" y="2743200"/>
            <a:ext cx="5472647" cy="2613804"/>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229600" y="3962400"/>
            <a:ext cx="914400" cy="2895600"/>
          </a:xfrm>
          <a:prstGeom prst="rect">
            <a:avLst/>
          </a:prstGeom>
          <a:noFill/>
          <a:ln w="9525">
            <a:noFill/>
            <a:miter lim="800000"/>
            <a:headEnd/>
            <a:tailEnd/>
          </a:ln>
          <a:effectLst/>
        </p:spPr>
      </p:pic>
    </p:spTree>
  </p:cSld>
  <p:clrMapOvr>
    <a:masterClrMapping/>
  </p:clrMapOvr>
  <p:transition>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Clr>
                <a:srgbClr val="1F8529"/>
              </a:buClr>
              <a:buSzPct val="113000"/>
              <a:buNone/>
            </a:pPr>
            <a:r>
              <a:rPr lang="en-US" sz="3600"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2.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Al-Hajj Ali Quarry – </a:t>
            </a:r>
            <a:r>
              <a:rPr lang="en-US" dirty="0" err="1" smtClean="0">
                <a:effectLst>
                  <a:outerShdw blurRad="38100" dist="38100" dir="2700000" algn="tl">
                    <a:srgbClr val="000000">
                      <a:alpha val="43137"/>
                    </a:srgbClr>
                  </a:outerShdw>
                </a:effectLst>
                <a:latin typeface="Times New Roman" pitchFamily="18" charset="0"/>
                <a:cs typeface="Times New Roman" pitchFamily="18" charset="0"/>
              </a:rPr>
              <a:t>Jammaa’een</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en-US" dirty="0" smtClean="0"/>
          </a:p>
          <a:p>
            <a:pPr>
              <a:buNone/>
            </a:pP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b="1" dirty="0" smtClean="0">
                <a:solidFill>
                  <a:srgbClr val="1F8529"/>
                </a:solidFill>
                <a:effectLst>
                  <a:outerShdw blurRad="38100" dist="38100" dir="2700000" algn="tl">
                    <a:srgbClr val="000000">
                      <a:alpha val="43137"/>
                    </a:srgbClr>
                  </a:outerShdw>
                </a:effectLst>
                <a:latin typeface="Times New Roman" pitchFamily="18" charset="0"/>
                <a:cs typeface="Times New Roman" pitchFamily="18" charset="0"/>
              </a:rPr>
              <a:t>QUESTIONNAIRE REGARDING QUARRIES AND CRUSHERS :</a:t>
            </a:r>
            <a:endParaRPr lang="en-US" sz="2800" dirty="0"/>
          </a:p>
        </p:txBody>
      </p:sp>
      <p:pic>
        <p:nvPicPr>
          <p:cNvPr id="4" name="صورة 11" descr="C:\Users\w\AppData\Local\Microsoft\Windows\Temporary Internet Files\Content.Word\s2.jpg"/>
          <p:cNvPicPr/>
          <p:nvPr/>
        </p:nvPicPr>
        <p:blipFill>
          <a:blip r:embed="rId2"/>
          <a:srcRect/>
          <a:stretch>
            <a:fillRect/>
          </a:stretch>
        </p:blipFill>
        <p:spPr bwMode="auto">
          <a:xfrm>
            <a:off x="1371600" y="2438400"/>
            <a:ext cx="5970059" cy="29718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8077200" y="3962400"/>
            <a:ext cx="1066800" cy="2895600"/>
          </a:xfrm>
          <a:prstGeom prst="rect">
            <a:avLst/>
          </a:prstGeom>
          <a:noFill/>
          <a:ln w="9525">
            <a:noFill/>
            <a:miter lim="800000"/>
            <a:headEnd/>
            <a:tailEnd/>
          </a:ln>
          <a:effectLst/>
        </p:spPr>
      </p:pic>
    </p:spTree>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336</TotalTime>
  <Words>872</Words>
  <Application>Microsoft Office PowerPoint</Application>
  <PresentationFormat>On-screen Show (4:3)</PresentationFormat>
  <Paragraphs>109</Paragraphs>
  <Slides>31</Slides>
  <Notes>2</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Concourse</vt:lpstr>
      <vt:lpstr>Slide 1</vt:lpstr>
      <vt:lpstr>Slide 2</vt:lpstr>
      <vt:lpstr>Slide 3</vt:lpstr>
      <vt:lpstr>Introduction:</vt:lpstr>
      <vt:lpstr>Objective of our project: </vt:lpstr>
      <vt:lpstr> QUESTIONNAIRE REGARDING QUARRIES AND CRUSHERS : </vt:lpstr>
      <vt:lpstr>QUESTIONNAIRE REGARDING QUARRIES AND CRUSHERS :</vt:lpstr>
      <vt:lpstr>QUESTIONNAIRE REGARDING QUARRIES AND CRUSHERS :</vt:lpstr>
      <vt:lpstr>QUESTIONNAIRE REGARDING QUARRIES AND CRUSHERS :</vt:lpstr>
      <vt:lpstr>QUESTIONNAIRE REGARDING QUARRIES AND CRUSHERS :</vt:lpstr>
      <vt:lpstr>QUESTIONNAIRE REGARDING QUARRIES AND CRUSHERS :</vt:lpstr>
      <vt:lpstr>QUESTIONNAIRE REGARDING QUARRIES AND CRUSHERS :</vt:lpstr>
      <vt:lpstr>QUESTIONNAIRE REGARDING QUARRIES AND CRUSHERS :</vt:lpstr>
      <vt:lpstr>Results of the Questionnaire:</vt:lpstr>
      <vt:lpstr>Slide 15</vt:lpstr>
      <vt:lpstr>Slide 16</vt:lpstr>
      <vt:lpstr>Slide 17</vt:lpstr>
      <vt:lpstr>Slide 18</vt:lpstr>
      <vt:lpstr>Slide 19</vt:lpstr>
      <vt:lpstr>Slide 20</vt:lpstr>
      <vt:lpstr>Slide 21</vt:lpstr>
      <vt:lpstr>Slide 22</vt:lpstr>
      <vt:lpstr>Excavations and Tips Guidelines and Rules</vt:lpstr>
      <vt:lpstr>Excavations and Tips Guidelines and Rules</vt:lpstr>
      <vt:lpstr> Different situation of construction of excavations and tips  that should be according to engineering standards and rules </vt:lpstr>
      <vt:lpstr>Slide 26</vt:lpstr>
      <vt:lpstr>Slide 27</vt:lpstr>
      <vt:lpstr>Slide 28</vt:lpstr>
      <vt:lpstr>Conclusions:</vt:lpstr>
      <vt:lpstr>Recommendations:</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Haneen</dc:creator>
  <cp:lastModifiedBy>Haneen</cp:lastModifiedBy>
  <cp:revision>59</cp:revision>
  <dcterms:created xsi:type="dcterms:W3CDTF">2014-05-14T18:36:23Z</dcterms:created>
  <dcterms:modified xsi:type="dcterms:W3CDTF">2014-05-15T00:17:13Z</dcterms:modified>
</cp:coreProperties>
</file>