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99" r:id="rId3"/>
    <p:sldId id="257" r:id="rId4"/>
    <p:sldId id="258" r:id="rId5"/>
    <p:sldId id="259" r:id="rId6"/>
    <p:sldId id="260" r:id="rId7"/>
    <p:sldId id="261" r:id="rId8"/>
    <p:sldId id="263" r:id="rId9"/>
    <p:sldId id="262" r:id="rId10"/>
    <p:sldId id="264" r:id="rId11"/>
    <p:sldId id="265" r:id="rId12"/>
    <p:sldId id="266" r:id="rId13"/>
    <p:sldId id="267" r:id="rId14"/>
    <p:sldId id="268" r:id="rId15"/>
    <p:sldId id="269" r:id="rId16"/>
    <p:sldId id="270" r:id="rId17"/>
    <p:sldId id="272" r:id="rId18"/>
    <p:sldId id="271" r:id="rId19"/>
    <p:sldId id="276" r:id="rId20"/>
    <p:sldId id="273" r:id="rId21"/>
    <p:sldId id="275" r:id="rId22"/>
    <p:sldId id="274" r:id="rId23"/>
    <p:sldId id="277" r:id="rId24"/>
    <p:sldId id="296" r:id="rId25"/>
    <p:sldId id="297" r:id="rId26"/>
    <p:sldId id="278" r:id="rId27"/>
    <p:sldId id="279" r:id="rId28"/>
    <p:sldId id="280" r:id="rId29"/>
    <p:sldId id="281" r:id="rId30"/>
    <p:sldId id="282" r:id="rId31"/>
    <p:sldId id="284" r:id="rId32"/>
    <p:sldId id="283" r:id="rId33"/>
    <p:sldId id="287" r:id="rId34"/>
    <p:sldId id="292" r:id="rId35"/>
    <p:sldId id="291" r:id="rId36"/>
    <p:sldId id="288" r:id="rId37"/>
    <p:sldId id="289" r:id="rId38"/>
    <p:sldId id="290" r:id="rId39"/>
    <p:sldId id="293" r:id="rId40"/>
    <p:sldId id="294" r:id="rId41"/>
    <p:sldId id="295" r:id="rId42"/>
    <p:sldId id="298"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28/08/1438</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28/08/1438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28/08/1438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28/08/1438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t>28/08/1438</a:t>
            </a:fld>
            <a:endParaRPr lang="ar-SA"/>
          </a:p>
        </p:txBody>
      </p:sp>
      <p:sp>
        <p:nvSpPr>
          <p:cNvPr id="8" name="Slide Number Placeholder 7"/>
          <p:cNvSpPr>
            <a:spLocks noGrp="1"/>
          </p:cNvSpPr>
          <p:nvPr>
            <p:ph type="sldNum" sz="quarter" idx="11"/>
          </p:nvPr>
        </p:nvSpPr>
        <p:spPr/>
        <p:txBody>
          <a:bodyPr/>
          <a:lstStyle/>
          <a:p>
            <a:fld id="{0B34F065-1154-456A-91E3-76DE8E75E17B}"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28/08/1438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28/08/1438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28/08/1438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28/08/1438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28/08/1438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28/08/1438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0B34F065-1154-456A-91E3-76DE8E75E17B}" type="slidenum">
              <a:rPr lang="ar-SA" smtClean="0"/>
              <a:t>‹#›</a:t>
            </a:fld>
            <a:endParaRPr lang="ar-SA"/>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B8ABB09-4A1D-463E-8065-109CC2B7EFAA}" type="datetimeFigureOut">
              <a:rPr lang="ar-SA" smtClean="0"/>
              <a:t>28/08/1438</a:t>
            </a:fld>
            <a:endParaRPr lang="ar-SA"/>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ar-SA"/>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0B34F065-1154-456A-91E3-76DE8E75E17B}" type="slidenum">
              <a:rPr lang="ar-SA" smtClean="0"/>
              <a:t>‹#›</a:t>
            </a:fld>
            <a:endParaRPr lang="ar-SA"/>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4.emf"/><Relationship Id="rId4" Type="http://schemas.openxmlformats.org/officeDocument/2006/relationships/package" Target="../embeddings/Microsoft_Word_Document1.docx"/></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6.emf"/><Relationship Id="rId4" Type="http://schemas.openxmlformats.org/officeDocument/2006/relationships/package" Target="../embeddings/Microsoft_Word_Document2.docx"/></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980728"/>
            <a:ext cx="7772400" cy="2952328"/>
          </a:xfrm>
        </p:spPr>
        <p:txBody>
          <a:bodyPr/>
          <a:lstStyle/>
          <a:p>
            <a:r>
              <a:rPr lang="en-US" sz="4000" dirty="0" smtClean="0"/>
              <a:t>Graduation </a:t>
            </a:r>
            <a:r>
              <a:rPr lang="en-US" sz="4000" dirty="0"/>
              <a:t>project </a:t>
            </a:r>
            <a:r>
              <a:rPr lang="en-US" sz="4000" dirty="0" smtClean="0"/>
              <a:t>2</a:t>
            </a:r>
            <a:endParaRPr lang="en-US" sz="4000" dirty="0"/>
          </a:p>
        </p:txBody>
      </p:sp>
      <p:sp>
        <p:nvSpPr>
          <p:cNvPr id="3" name="عنوان فرعي 2"/>
          <p:cNvSpPr>
            <a:spLocks noGrp="1"/>
          </p:cNvSpPr>
          <p:nvPr>
            <p:ph type="subTitle" idx="1"/>
          </p:nvPr>
        </p:nvSpPr>
        <p:spPr>
          <a:xfrm>
            <a:off x="1119572" y="3140968"/>
            <a:ext cx="7052828" cy="2520280"/>
          </a:xfrm>
        </p:spPr>
        <p:txBody>
          <a:bodyPr>
            <a:normAutofit lnSpcReduction="10000"/>
          </a:bodyPr>
          <a:lstStyle/>
          <a:p>
            <a:pPr lvl="0" algn="l">
              <a:spcBef>
                <a:spcPts val="0"/>
              </a:spcBef>
            </a:pPr>
            <a:r>
              <a:rPr lang="en-US" sz="3000" b="1" dirty="0">
                <a:solidFill>
                  <a:srgbClr val="C00000"/>
                </a:solidFill>
                <a:latin typeface="Times New Roman" pitchFamily="18" charset="0"/>
                <a:cs typeface="Times New Roman" pitchFamily="18" charset="0"/>
              </a:rPr>
              <a:t>Prepared by: Fouad. Hussein</a:t>
            </a:r>
          </a:p>
          <a:p>
            <a:pPr lvl="0">
              <a:spcBef>
                <a:spcPts val="0"/>
              </a:spcBef>
            </a:pPr>
            <a:r>
              <a:rPr lang="en-US" sz="3000" b="1" dirty="0">
                <a:solidFill>
                  <a:srgbClr val="C00000"/>
                </a:solidFill>
                <a:latin typeface="Times New Roman" pitchFamily="18" charset="0"/>
                <a:cs typeface="Times New Roman" pitchFamily="18" charset="0"/>
              </a:rPr>
              <a:t>               </a:t>
            </a:r>
            <a:r>
              <a:rPr lang="en-US" sz="3000" b="1" dirty="0" smtClean="0">
                <a:solidFill>
                  <a:srgbClr val="C00000"/>
                </a:solidFill>
                <a:latin typeface="Times New Roman" pitchFamily="18" charset="0"/>
                <a:cs typeface="Times New Roman" pitchFamily="18" charset="0"/>
              </a:rPr>
              <a:t>            </a:t>
            </a:r>
            <a:r>
              <a:rPr lang="en-US" sz="3000" b="1" dirty="0" err="1" smtClean="0">
                <a:solidFill>
                  <a:srgbClr val="C00000"/>
                </a:solidFill>
                <a:latin typeface="Times New Roman" pitchFamily="18" charset="0"/>
                <a:cs typeface="Times New Roman" pitchFamily="18" charset="0"/>
              </a:rPr>
              <a:t>Suhaib</a:t>
            </a:r>
            <a:r>
              <a:rPr lang="en-US" sz="3000" b="1" dirty="0">
                <a:solidFill>
                  <a:srgbClr val="C00000"/>
                </a:solidFill>
                <a:latin typeface="Times New Roman" pitchFamily="18" charset="0"/>
                <a:cs typeface="Times New Roman" pitchFamily="18" charset="0"/>
              </a:rPr>
              <a:t>. </a:t>
            </a:r>
            <a:r>
              <a:rPr lang="en-US" sz="3000" b="1" dirty="0" err="1">
                <a:solidFill>
                  <a:srgbClr val="C00000"/>
                </a:solidFill>
                <a:latin typeface="Times New Roman" pitchFamily="18" charset="0"/>
                <a:cs typeface="Times New Roman" pitchFamily="18" charset="0"/>
              </a:rPr>
              <a:t>Bsharat</a:t>
            </a:r>
            <a:r>
              <a:rPr lang="en-US" sz="3000" b="1" dirty="0">
                <a:solidFill>
                  <a:srgbClr val="C00000"/>
                </a:solidFill>
                <a:latin typeface="Times New Roman" pitchFamily="18" charset="0"/>
                <a:cs typeface="Times New Roman" pitchFamily="18" charset="0"/>
              </a:rPr>
              <a:t> </a:t>
            </a:r>
            <a:r>
              <a:rPr lang="en-US" sz="3000" b="1" dirty="0" smtClean="0">
                <a:solidFill>
                  <a:srgbClr val="C00000"/>
                </a:solidFill>
                <a:latin typeface="Times New Roman" pitchFamily="18" charset="0"/>
                <a:cs typeface="Times New Roman" pitchFamily="18" charset="0"/>
              </a:rPr>
              <a:t>      </a:t>
            </a:r>
          </a:p>
          <a:p>
            <a:pPr lvl="0">
              <a:spcBef>
                <a:spcPts val="0"/>
              </a:spcBef>
            </a:pPr>
            <a:endParaRPr lang="en-US" sz="3000" b="1" dirty="0">
              <a:solidFill>
                <a:srgbClr val="C00000"/>
              </a:solidFill>
              <a:latin typeface="Times New Roman" pitchFamily="18" charset="0"/>
              <a:cs typeface="Times New Roman" pitchFamily="18" charset="0"/>
            </a:endParaRPr>
          </a:p>
          <a:p>
            <a:r>
              <a:rPr lang="en-US" dirty="0" smtClean="0"/>
              <a:t>        Second </a:t>
            </a:r>
            <a:r>
              <a:rPr lang="en-US" dirty="0"/>
              <a:t>Semester 2016/2017</a:t>
            </a:r>
          </a:p>
          <a:p>
            <a:endParaRPr lang="ar-JO" dirty="0"/>
          </a:p>
        </p:txBody>
      </p:sp>
      <p:pic>
        <p:nvPicPr>
          <p:cNvPr id="4" name="Picture 7"/>
          <p:cNvPicPr>
            <a:picLocks noChangeAspect="1" noChangeArrowheads="1"/>
          </p:cNvPicPr>
          <p:nvPr/>
        </p:nvPicPr>
        <p:blipFill>
          <a:blip r:embed="rId2" cstate="print"/>
          <a:srcRect/>
          <a:stretch>
            <a:fillRect/>
          </a:stretch>
        </p:blipFill>
        <p:spPr bwMode="auto">
          <a:xfrm>
            <a:off x="3419872" y="228600"/>
            <a:ext cx="1800200" cy="1097280"/>
          </a:xfrm>
          <a:prstGeom prst="rect">
            <a:avLst/>
          </a:prstGeom>
          <a:noFill/>
          <a:ln w="9525">
            <a:noFill/>
            <a:miter lim="800000"/>
            <a:headEnd/>
            <a:tailEnd/>
          </a:ln>
        </p:spPr>
      </p:pic>
    </p:spTree>
    <p:extLst>
      <p:ext uri="{BB962C8B-B14F-4D97-AF65-F5344CB8AC3E}">
        <p14:creationId xmlns:p14="http://schemas.microsoft.com/office/powerpoint/2010/main" val="494442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Distress </a:t>
            </a:r>
            <a:r>
              <a:rPr lang="en-US" dirty="0"/>
              <a:t>Definitions</a:t>
            </a:r>
            <a:endParaRPr lang="ar-JO"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2201537"/>
            <a:ext cx="7620000" cy="3475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3063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Block Cracking</a:t>
            </a:r>
            <a:endParaRPr lang="ar-JO" dirty="0"/>
          </a:p>
        </p:txBody>
      </p:sp>
      <p:sp>
        <p:nvSpPr>
          <p:cNvPr id="3" name="عنصر نائب للمحتوى 2"/>
          <p:cNvSpPr>
            <a:spLocks noGrp="1"/>
          </p:cNvSpPr>
          <p:nvPr>
            <p:ph idx="1"/>
          </p:nvPr>
        </p:nvSpPr>
        <p:spPr/>
        <p:txBody>
          <a:bodyPr>
            <a:normAutofit/>
          </a:bodyPr>
          <a:lstStyle/>
          <a:p>
            <a:pPr marL="0" indent="0" algn="just">
              <a:buNone/>
            </a:pPr>
            <a:r>
              <a:rPr lang="en-US" dirty="0"/>
              <a:t>Block cracks are interconnected cracks that divide the pavement into approximately rectangular pieces. The blocks may range in size from approximately 1 by 1 ft. (0.3 by 0.3m)to ( 3 by 3). </a:t>
            </a:r>
            <a:r>
              <a:rPr lang="en-US" dirty="0" smtClean="0"/>
              <a:t>                                                                            </a:t>
            </a:r>
            <a:endParaRPr lang="ar-JO"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149080"/>
            <a:ext cx="5614987" cy="210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2103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Longitudinal and Transverse Cracking.</a:t>
            </a:r>
            <a:endParaRPr lang="ar-JO" dirty="0"/>
          </a:p>
        </p:txBody>
      </p:sp>
      <p:sp>
        <p:nvSpPr>
          <p:cNvPr id="3" name="عنصر نائب للمحتوى 2"/>
          <p:cNvSpPr>
            <a:spLocks noGrp="1"/>
          </p:cNvSpPr>
          <p:nvPr>
            <p:ph idx="1"/>
          </p:nvPr>
        </p:nvSpPr>
        <p:spPr>
          <a:xfrm>
            <a:off x="467544" y="1916832"/>
            <a:ext cx="8229600" cy="4176464"/>
          </a:xfrm>
        </p:spPr>
        <p:txBody>
          <a:bodyPr/>
          <a:lstStyle/>
          <a:p>
            <a:pPr marL="0" lvl="0" indent="0" algn="ctr">
              <a:spcBef>
                <a:spcPts val="600"/>
              </a:spcBef>
              <a:buClr>
                <a:srgbClr val="3891A7"/>
              </a:buClr>
              <a:buSzPct val="80000"/>
              <a:buNone/>
            </a:pPr>
            <a:r>
              <a:rPr lang="en-US" dirty="0">
                <a:solidFill>
                  <a:prstClr val="black"/>
                </a:solidFill>
                <a:latin typeface="Gill Sans MT"/>
              </a:rPr>
              <a:t>Longitudinal cracks are parallel to the pavement's centerline . Transverse cracks extend across the pavement at approximately right </a:t>
            </a:r>
            <a:r>
              <a:rPr lang="ar-JO" dirty="0">
                <a:solidFill>
                  <a:prstClr val="black"/>
                </a:solidFill>
                <a:latin typeface="Gill Sans MT"/>
              </a:rPr>
              <a:t>.</a:t>
            </a:r>
            <a:r>
              <a:rPr lang="en-US" dirty="0">
                <a:solidFill>
                  <a:prstClr val="black"/>
                </a:solidFill>
                <a:latin typeface="Gill Sans MT"/>
              </a:rPr>
              <a:t>angles to the </a:t>
            </a:r>
            <a:r>
              <a:rPr lang="en-US" dirty="0" smtClean="0">
                <a:solidFill>
                  <a:prstClr val="black"/>
                </a:solidFill>
                <a:latin typeface="Gill Sans MT"/>
              </a:rPr>
              <a:t>pavement</a:t>
            </a:r>
            <a:r>
              <a:rPr lang="ar-JO" dirty="0" smtClean="0">
                <a:solidFill>
                  <a:prstClr val="black"/>
                </a:solidFill>
                <a:latin typeface="Gill Sans MT"/>
              </a:rPr>
              <a:t>.</a:t>
            </a:r>
            <a:r>
              <a:rPr lang="en-US" dirty="0">
                <a:solidFill>
                  <a:prstClr val="black"/>
                </a:solidFill>
                <a:latin typeface="Gill Sans MT"/>
              </a:rPr>
              <a:t>centerline</a:t>
            </a:r>
          </a:p>
          <a:p>
            <a:pPr marL="0" indent="0" algn="l">
              <a:buNone/>
            </a:pPr>
            <a:endParaRPr lang="ar-JO"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2" y="4293096"/>
            <a:ext cx="6194425" cy="211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1582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TAPE(Hand Odometer wheel)</a:t>
            </a:r>
            <a:endParaRPr lang="ar-JO"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055597"/>
            <a:ext cx="3505504" cy="350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5987" y="2060848"/>
            <a:ext cx="5688013"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1262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467544" y="836712"/>
            <a:ext cx="8229600" cy="4525963"/>
          </a:xfrm>
        </p:spPr>
        <p:txBody>
          <a:bodyPr>
            <a:normAutofit fontScale="92500" lnSpcReduction="10000"/>
          </a:bodyPr>
          <a:lstStyle/>
          <a:p>
            <a:pPr marL="0" indent="0" algn="ctr">
              <a:buNone/>
            </a:pPr>
            <a:r>
              <a:rPr lang="en-US" sz="8000" dirty="0"/>
              <a:t>Record data in data sheet(fill condition survey data sheet)</a:t>
            </a:r>
            <a:endParaRPr lang="ar-JO" sz="8000" dirty="0"/>
          </a:p>
        </p:txBody>
      </p:sp>
    </p:spTree>
    <p:extLst>
      <p:ext uri="{BB962C8B-B14F-4D97-AF65-F5344CB8AC3E}">
        <p14:creationId xmlns:p14="http://schemas.microsoft.com/office/powerpoint/2010/main" val="35290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836712"/>
            <a:ext cx="8229600" cy="4525963"/>
          </a:xfrm>
        </p:spPr>
        <p:txBody>
          <a:bodyPr/>
          <a:lstStyle/>
          <a:p>
            <a:pPr marL="0" indent="0" algn="ctr">
              <a:buNone/>
            </a:pPr>
            <a:r>
              <a:rPr lang="en-US" dirty="0"/>
              <a:t> </a:t>
            </a:r>
            <a:r>
              <a:rPr lang="en-US" sz="6000" dirty="0"/>
              <a:t>Calculate total deduct value as a function of density and severity.</a:t>
            </a:r>
            <a:endParaRPr lang="ar-JO" sz="6000" dirty="0"/>
          </a:p>
        </p:txBody>
      </p:sp>
    </p:spTree>
    <p:extLst>
      <p:ext uri="{BB962C8B-B14F-4D97-AF65-F5344CB8AC3E}">
        <p14:creationId xmlns:p14="http://schemas.microsoft.com/office/powerpoint/2010/main" val="4080242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692696"/>
            <a:ext cx="8229600" cy="4525963"/>
          </a:xfrm>
        </p:spPr>
        <p:txBody>
          <a:bodyPr>
            <a:noAutofit/>
          </a:bodyPr>
          <a:lstStyle/>
          <a:p>
            <a:pPr marL="0" indent="0" algn="ctr">
              <a:buNone/>
            </a:pPr>
            <a:r>
              <a:rPr lang="en-US" sz="6000" dirty="0" smtClean="0"/>
              <a:t>Determine corrective deduct value : function of total deduct value &amp; q=number of deduct greater than 5 points.</a:t>
            </a:r>
            <a:endParaRPr lang="ar-JO" sz="6000" dirty="0"/>
          </a:p>
        </p:txBody>
      </p:sp>
    </p:spTree>
    <p:extLst>
      <p:ext uri="{BB962C8B-B14F-4D97-AF65-F5344CB8AC3E}">
        <p14:creationId xmlns:p14="http://schemas.microsoft.com/office/powerpoint/2010/main" val="2441983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938160123"/>
              </p:ext>
            </p:extLst>
          </p:nvPr>
        </p:nvGraphicFramePr>
        <p:xfrm>
          <a:off x="829146" y="260648"/>
          <a:ext cx="7931796" cy="6196290"/>
        </p:xfrm>
        <a:graphic>
          <a:graphicData uri="http://schemas.openxmlformats.org/drawingml/2006/table">
            <a:tbl>
              <a:tblPr rtl="1" firstRow="1" firstCol="1" bandRow="1">
                <a:tableStyleId>{5C22544A-7EE6-4342-B048-85BDC9FD1C3A}</a:tableStyleId>
              </a:tblPr>
              <a:tblGrid>
                <a:gridCol w="871151"/>
                <a:gridCol w="1360534"/>
                <a:gridCol w="1081946"/>
                <a:gridCol w="894756"/>
                <a:gridCol w="833512"/>
                <a:gridCol w="848590"/>
                <a:gridCol w="935919"/>
                <a:gridCol w="1105388"/>
              </a:tblGrid>
              <a:tr h="1048750">
                <a:tc>
                  <a:txBody>
                    <a:bodyPr/>
                    <a:lstStyle/>
                    <a:p>
                      <a:pPr algn="ctr" rtl="1">
                        <a:lnSpc>
                          <a:spcPct val="115000"/>
                        </a:lnSpc>
                        <a:spcAft>
                          <a:spcPts val="0"/>
                        </a:spcAft>
                      </a:pPr>
                      <a:r>
                        <a:rPr lang="en-US" sz="2400" b="0" dirty="0">
                          <a:effectLst/>
                        </a:rPr>
                        <a:t>  DV</a:t>
                      </a:r>
                      <a:endParaRPr lang="en-US" sz="2400" b="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Density</a:t>
                      </a:r>
                    </a:p>
                    <a:p>
                      <a:pPr algn="l" rtl="1">
                        <a:lnSpc>
                          <a:spcPct val="115000"/>
                        </a:lnSpc>
                        <a:spcAft>
                          <a:spcPts val="0"/>
                        </a:spcAft>
                      </a:pPr>
                      <a:r>
                        <a:rPr lang="en-US" sz="2800" dirty="0">
                          <a:effectLst/>
                        </a:rPr>
                        <a:t>     %</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Total   </a:t>
                      </a:r>
                      <a:endParaRPr lang="en-US" sz="2800" dirty="0">
                        <a:effectLst/>
                        <a:latin typeface="Calibri"/>
                        <a:ea typeface="Calibri"/>
                        <a:cs typeface="Arial"/>
                      </a:endParaRPr>
                    </a:p>
                  </a:txBody>
                  <a:tcPr marL="68580" marR="68580" marT="0" marB="0"/>
                </a:tc>
                <a:tc gridSpan="4">
                  <a:txBody>
                    <a:bodyPr/>
                    <a:lstStyle/>
                    <a:p>
                      <a:pPr algn="l" rtl="1">
                        <a:lnSpc>
                          <a:spcPct val="115000"/>
                        </a:lnSpc>
                        <a:spcAft>
                          <a:spcPts val="0"/>
                        </a:spcAft>
                      </a:pPr>
                      <a:r>
                        <a:rPr lang="en-US" sz="4000" dirty="0">
                          <a:effectLst/>
                        </a:rPr>
                        <a:t>Quantities(m</a:t>
                      </a:r>
                      <a:r>
                        <a:rPr lang="en-US" sz="4000" baseline="30000" dirty="0">
                          <a:effectLst/>
                        </a:rPr>
                        <a:t>2 </a:t>
                      </a:r>
                      <a:r>
                        <a:rPr lang="en-US" sz="4000" dirty="0">
                          <a:effectLst/>
                        </a:rPr>
                        <a:t>) </a:t>
                      </a:r>
                      <a:endParaRPr lang="en-US" sz="4000" dirty="0">
                        <a:effectLst/>
                        <a:latin typeface="Calibri"/>
                        <a:ea typeface="Calibri"/>
                        <a:cs typeface="Arial"/>
                      </a:endParaRPr>
                    </a:p>
                  </a:txBody>
                  <a:tcPr marL="68580" marR="68580" marT="0" marB="0"/>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a:txBody>
                    <a:bodyPr/>
                    <a:lstStyle/>
                    <a:p>
                      <a:pPr algn="l" rtl="1">
                        <a:lnSpc>
                          <a:spcPct val="115000"/>
                        </a:lnSpc>
                        <a:spcAft>
                          <a:spcPts val="0"/>
                        </a:spcAft>
                      </a:pPr>
                      <a:r>
                        <a:rPr lang="en-US" sz="2000" dirty="0">
                          <a:effectLst/>
                        </a:rPr>
                        <a:t>severity </a:t>
                      </a:r>
                      <a:r>
                        <a:rPr lang="ar-JO" sz="1100" dirty="0">
                          <a:effectLst/>
                        </a:rPr>
                        <a:t>   </a:t>
                      </a:r>
                      <a:endParaRPr lang="en-US" sz="1100" dirty="0">
                        <a:effectLst/>
                        <a:latin typeface="Calibri"/>
                        <a:ea typeface="Calibri"/>
                        <a:cs typeface="Arial"/>
                      </a:endParaRPr>
                    </a:p>
                  </a:txBody>
                  <a:tcPr marL="68580" marR="68580" marT="0" marB="0"/>
                </a:tc>
              </a:tr>
              <a:tr h="717539">
                <a:tc>
                  <a:txBody>
                    <a:bodyPr/>
                    <a:lstStyle/>
                    <a:p>
                      <a:pPr algn="l" rtl="1">
                        <a:lnSpc>
                          <a:spcPct val="115000"/>
                        </a:lnSpc>
                        <a:spcAft>
                          <a:spcPts val="0"/>
                        </a:spcAft>
                      </a:pPr>
                      <a:r>
                        <a:rPr lang="en-US" sz="2400" b="0" dirty="0">
                          <a:effectLst/>
                        </a:rPr>
                        <a:t>65</a:t>
                      </a:r>
                      <a:endParaRPr lang="en-US" sz="2400" b="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14.0</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48.5</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1800">
                          <a:effectLst/>
                        </a:rPr>
                        <a:t> </a:t>
                      </a:r>
                      <a:endParaRPr lang="en-US" sz="1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3.5</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20</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25</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3200" dirty="0">
                          <a:effectLst/>
                        </a:rPr>
                        <a:t>1H</a:t>
                      </a:r>
                      <a:endParaRPr lang="en-US" sz="3200" dirty="0">
                        <a:effectLst/>
                        <a:latin typeface="Calibri"/>
                        <a:ea typeface="Calibri"/>
                        <a:cs typeface="Arial"/>
                      </a:endParaRPr>
                    </a:p>
                  </a:txBody>
                  <a:tcPr marL="68580" marR="68580" marT="0" marB="0"/>
                </a:tc>
              </a:tr>
              <a:tr h="553372">
                <a:tc>
                  <a:txBody>
                    <a:bodyPr/>
                    <a:lstStyle/>
                    <a:p>
                      <a:pPr algn="l" rtl="1">
                        <a:lnSpc>
                          <a:spcPct val="115000"/>
                        </a:lnSpc>
                        <a:spcAft>
                          <a:spcPts val="0"/>
                        </a:spcAft>
                      </a:pPr>
                      <a:r>
                        <a:rPr lang="en-US" sz="2400" b="0" dirty="0">
                          <a:effectLst/>
                        </a:rPr>
                        <a:t> 22</a:t>
                      </a:r>
                      <a:endParaRPr lang="en-US" sz="2400" b="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1.31</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4.6</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1800">
                          <a:effectLst/>
                        </a:rPr>
                        <a:t> </a:t>
                      </a:r>
                      <a:endParaRPr lang="en-US" sz="1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 </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 </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4.6</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3200" dirty="0">
                          <a:effectLst/>
                        </a:rPr>
                        <a:t>12H</a:t>
                      </a:r>
                      <a:endParaRPr lang="en-US" sz="3200" dirty="0">
                        <a:effectLst/>
                        <a:latin typeface="Calibri"/>
                        <a:ea typeface="Calibri"/>
                        <a:cs typeface="Arial"/>
                      </a:endParaRPr>
                    </a:p>
                  </a:txBody>
                  <a:tcPr marL="68580" marR="68580" marT="0" marB="0"/>
                </a:tc>
              </a:tr>
              <a:tr h="717539">
                <a:tc>
                  <a:txBody>
                    <a:bodyPr/>
                    <a:lstStyle/>
                    <a:p>
                      <a:pPr algn="l" rtl="1">
                        <a:lnSpc>
                          <a:spcPct val="115000"/>
                        </a:lnSpc>
                        <a:spcAft>
                          <a:spcPts val="0"/>
                        </a:spcAft>
                      </a:pPr>
                      <a:r>
                        <a:rPr lang="en-US" sz="2400" b="0" dirty="0">
                          <a:effectLst/>
                        </a:rPr>
                        <a:t> 12</a:t>
                      </a:r>
                      <a:endParaRPr lang="en-US" sz="2400" b="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1.8</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6.5</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1800">
                          <a:effectLst/>
                        </a:rPr>
                        <a:t> </a:t>
                      </a:r>
                      <a:endParaRPr lang="en-US" sz="1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1.65</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1.60</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3.3</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3200" dirty="0">
                          <a:effectLst/>
                        </a:rPr>
                        <a:t>11H</a:t>
                      </a:r>
                      <a:endParaRPr lang="en-US" sz="3200" dirty="0">
                        <a:effectLst/>
                        <a:latin typeface="Calibri"/>
                        <a:ea typeface="Calibri"/>
                        <a:cs typeface="Arial"/>
                      </a:endParaRPr>
                    </a:p>
                  </a:txBody>
                  <a:tcPr marL="68580" marR="68580" marT="0" marB="0"/>
                </a:tc>
              </a:tr>
              <a:tr h="553372">
                <a:tc>
                  <a:txBody>
                    <a:bodyPr/>
                    <a:lstStyle/>
                    <a:p>
                      <a:pPr algn="l" rtl="1">
                        <a:lnSpc>
                          <a:spcPct val="115000"/>
                        </a:lnSpc>
                        <a:spcAft>
                          <a:spcPts val="0"/>
                        </a:spcAft>
                      </a:pPr>
                      <a:r>
                        <a:rPr lang="en-US" sz="2400" b="0" dirty="0">
                          <a:effectLst/>
                        </a:rPr>
                        <a:t>5</a:t>
                      </a:r>
                      <a:endParaRPr lang="en-US" sz="2400" b="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0.45</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1.6</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1800">
                          <a:effectLst/>
                        </a:rPr>
                        <a:t> </a:t>
                      </a:r>
                      <a:endParaRPr lang="en-US" sz="1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 </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 </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1.6</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3200" dirty="0">
                          <a:effectLst/>
                        </a:rPr>
                        <a:t>10H</a:t>
                      </a:r>
                      <a:endParaRPr lang="en-US" sz="3200" dirty="0">
                        <a:effectLst/>
                        <a:latin typeface="Calibri"/>
                        <a:ea typeface="Calibri"/>
                        <a:cs typeface="Arial"/>
                      </a:endParaRPr>
                    </a:p>
                  </a:txBody>
                  <a:tcPr marL="68580" marR="68580" marT="0" marB="0"/>
                </a:tc>
              </a:tr>
              <a:tr h="553372">
                <a:tc>
                  <a:txBody>
                    <a:bodyPr/>
                    <a:lstStyle/>
                    <a:p>
                      <a:pPr algn="l" rtl="1">
                        <a:lnSpc>
                          <a:spcPct val="115000"/>
                        </a:lnSpc>
                        <a:spcAft>
                          <a:spcPts val="0"/>
                        </a:spcAft>
                      </a:pPr>
                      <a:r>
                        <a:rPr lang="en-US" sz="2400" b="0" dirty="0">
                          <a:effectLst/>
                        </a:rPr>
                        <a:t>6</a:t>
                      </a:r>
                      <a:endParaRPr lang="en-US" sz="2400" b="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0.85</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3</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 </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a:effectLst/>
                        </a:rPr>
                        <a:t> </a:t>
                      </a:r>
                      <a:endParaRPr lang="en-US" sz="2800">
                        <a:effectLst/>
                        <a:latin typeface="Calibri"/>
                        <a:ea typeface="Calibri"/>
                        <a:cs typeface="Arial"/>
                      </a:endParaRPr>
                    </a:p>
                  </a:txBody>
                  <a:tcPr marL="68580" marR="68580" marT="0" marB="0"/>
                </a:tc>
                <a:tc>
                  <a:txBody>
                    <a:bodyPr/>
                    <a:lstStyle/>
                    <a:p>
                      <a:pPr algn="l" rtl="1">
                        <a:lnSpc>
                          <a:spcPct val="115000"/>
                        </a:lnSpc>
                        <a:spcAft>
                          <a:spcPts val="0"/>
                        </a:spcAft>
                      </a:pPr>
                      <a:r>
                        <a:rPr lang="en-US" sz="2800" dirty="0">
                          <a:effectLst/>
                        </a:rPr>
                        <a:t>3</a:t>
                      </a:r>
                      <a:endParaRPr lang="en-US" sz="2800" dirty="0">
                        <a:effectLst/>
                        <a:latin typeface="Calibri"/>
                        <a:ea typeface="Calibri"/>
                        <a:cs typeface="Arial"/>
                      </a:endParaRPr>
                    </a:p>
                  </a:txBody>
                  <a:tcPr marL="68580" marR="68580" marT="0" marB="0"/>
                </a:tc>
                <a:tc>
                  <a:txBody>
                    <a:bodyPr/>
                    <a:lstStyle/>
                    <a:p>
                      <a:pPr algn="l" rtl="1">
                        <a:lnSpc>
                          <a:spcPct val="115000"/>
                        </a:lnSpc>
                        <a:spcAft>
                          <a:spcPts val="0"/>
                        </a:spcAft>
                      </a:pPr>
                      <a:r>
                        <a:rPr lang="en-US" sz="3200" dirty="0">
                          <a:effectLst/>
                        </a:rPr>
                        <a:t>7M</a:t>
                      </a:r>
                      <a:endParaRPr lang="en-US" sz="3200" dirty="0">
                        <a:effectLst/>
                        <a:latin typeface="Calibri"/>
                        <a:ea typeface="Calibri"/>
                        <a:cs typeface="Arial"/>
                      </a:endParaRPr>
                    </a:p>
                  </a:txBody>
                  <a:tcPr marL="68580" marR="68580" marT="0" marB="0"/>
                </a:tc>
              </a:tr>
              <a:tr h="1660471">
                <a:tc>
                  <a:txBody>
                    <a:bodyPr/>
                    <a:lstStyle/>
                    <a:p>
                      <a:pPr rtl="1"/>
                      <a:r>
                        <a:rPr lang="en-US" sz="2400" b="0" dirty="0" smtClean="0">
                          <a:effectLst/>
                        </a:rPr>
                        <a:t>110 </a:t>
                      </a:r>
                      <a:endParaRPr lang="en-US" sz="2400" b="0" dirty="0">
                        <a:effectLst/>
                        <a:latin typeface="Calibri"/>
                        <a:cs typeface="Arial"/>
                      </a:endParaRPr>
                    </a:p>
                  </a:txBody>
                  <a:tcPr marL="68580" marR="68580" marT="0" marB="0"/>
                </a:tc>
                <a:tc gridSpan="7">
                  <a:txBody>
                    <a:bodyPr/>
                    <a:lstStyle/>
                    <a:p>
                      <a:pPr rtl="1">
                        <a:lnSpc>
                          <a:spcPct val="115000"/>
                        </a:lnSpc>
                        <a:spcAft>
                          <a:spcPts val="1000"/>
                        </a:spcAft>
                      </a:pPr>
                      <a:r>
                        <a:rPr lang="en-US" sz="1100" dirty="0">
                          <a:effectLst/>
                        </a:rPr>
                        <a:t> </a:t>
                      </a:r>
                      <a:endParaRPr lang="en-US" sz="1100" dirty="0">
                        <a:effectLst/>
                        <a:latin typeface="Calibri"/>
                        <a:ea typeface="Calibri"/>
                        <a:cs typeface="Arial"/>
                      </a:endParaRPr>
                    </a:p>
                  </a:txBody>
                  <a:tcPr marL="0" marR="0" marT="0" marB="0" anchor="ct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bl>
          </a:graphicData>
        </a:graphic>
      </p:graphicFrame>
      <p:sp>
        <p:nvSpPr>
          <p:cNvPr id="5" name="Text Box 125"/>
          <p:cNvSpPr txBox="1">
            <a:spLocks noChangeArrowheads="1"/>
          </p:cNvSpPr>
          <p:nvPr/>
        </p:nvSpPr>
        <p:spPr bwMode="auto">
          <a:xfrm flipH="1">
            <a:off x="3370263" y="8421688"/>
            <a:ext cx="2849562" cy="504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en-US" sz="1100">
                <a:effectLst/>
                <a:latin typeface="Calibri"/>
                <a:ea typeface="Calibri"/>
                <a:cs typeface="Arial"/>
              </a:rPr>
              <a:t> Alligator cracking with severity high condition.</a:t>
            </a:r>
          </a:p>
        </p:txBody>
      </p:sp>
      <p:cxnSp>
        <p:nvCxnSpPr>
          <p:cNvPr id="6" name="AutoShape 126"/>
          <p:cNvCxnSpPr>
            <a:cxnSpLocks noChangeShapeType="1"/>
          </p:cNvCxnSpPr>
          <p:nvPr/>
        </p:nvCxnSpPr>
        <p:spPr bwMode="auto">
          <a:xfrm>
            <a:off x="1333500" y="7335838"/>
            <a:ext cx="1952625" cy="1076325"/>
          </a:xfrm>
          <a:prstGeom prst="straightConnector1">
            <a:avLst/>
          </a:prstGeom>
          <a:noFill/>
          <a:ln w="63500">
            <a:solidFill>
              <a:schemeClr val="accent1">
                <a:lumMod val="100000"/>
                <a:lumOff val="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spTree>
    <p:extLst>
      <p:ext uri="{BB962C8B-B14F-4D97-AF65-F5344CB8AC3E}">
        <p14:creationId xmlns:p14="http://schemas.microsoft.com/office/powerpoint/2010/main" val="2627434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135" y="0"/>
            <a:ext cx="9001000" cy="652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2644" y="1628800"/>
            <a:ext cx="774700" cy="3987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132856"/>
            <a:ext cx="5229995"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9530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764704"/>
            <a:ext cx="8229600" cy="4525963"/>
          </a:xfrm>
        </p:spPr>
        <p:txBody>
          <a:bodyPr>
            <a:normAutofit/>
          </a:bodyPr>
          <a:lstStyle/>
          <a:p>
            <a:pPr marL="0" indent="0" algn="ctr">
              <a:buNone/>
            </a:pPr>
            <a:endParaRPr lang="en-US" sz="6000" dirty="0" smtClean="0"/>
          </a:p>
          <a:p>
            <a:pPr marL="0" indent="0" algn="ctr">
              <a:buNone/>
            </a:pPr>
            <a:r>
              <a:rPr lang="en-US" sz="6000" dirty="0" smtClean="0"/>
              <a:t>PCI </a:t>
            </a:r>
            <a:r>
              <a:rPr lang="en-US" sz="6000" dirty="0"/>
              <a:t>=</a:t>
            </a:r>
            <a:r>
              <a:rPr lang="en-US" sz="6000" dirty="0" smtClean="0"/>
              <a:t>100-CDV</a:t>
            </a:r>
          </a:p>
          <a:p>
            <a:pPr marL="0" indent="0" algn="ctr">
              <a:buNone/>
            </a:pPr>
            <a:endParaRPr lang="en-US" sz="6000" dirty="0"/>
          </a:p>
          <a:p>
            <a:pPr marL="0" indent="0" algn="ctr">
              <a:buNone/>
            </a:pPr>
            <a:endParaRPr lang="ar-JO" sz="6000" dirty="0"/>
          </a:p>
        </p:txBody>
      </p:sp>
    </p:spTree>
    <p:extLst>
      <p:ext uri="{BB962C8B-B14F-4D97-AF65-F5344CB8AC3E}">
        <p14:creationId xmlns:p14="http://schemas.microsoft.com/office/powerpoint/2010/main" val="2318997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124744"/>
            <a:ext cx="8229600" cy="3168352"/>
          </a:xfrm>
        </p:spPr>
        <p:txBody>
          <a:bodyPr>
            <a:normAutofit fontScale="90000"/>
          </a:bodyPr>
          <a:lstStyle/>
          <a:p>
            <a:pPr>
              <a:lnSpc>
                <a:spcPct val="150000"/>
              </a:lnSpc>
            </a:pPr>
            <a:r>
              <a:rPr lang="en-US" b="1" dirty="0" smtClean="0">
                <a:solidFill>
                  <a:schemeClr val="tx1"/>
                </a:solidFill>
              </a:rPr>
              <a:t>Development of Pavement PI for part of Deteriorated Roads of </a:t>
            </a:r>
            <a:r>
              <a:rPr lang="en-US" b="1" dirty="0" err="1" smtClean="0">
                <a:solidFill>
                  <a:schemeClr val="tx1"/>
                </a:solidFill>
              </a:rPr>
              <a:t>Asira</a:t>
            </a:r>
            <a:r>
              <a:rPr lang="en-US" b="1" dirty="0" smtClean="0">
                <a:solidFill>
                  <a:schemeClr val="tx1"/>
                </a:solidFill>
              </a:rPr>
              <a:t> AS-</a:t>
            </a:r>
            <a:r>
              <a:rPr lang="en-US" b="1" dirty="0" err="1" smtClean="0">
                <a:solidFill>
                  <a:schemeClr val="tx1"/>
                </a:solidFill>
              </a:rPr>
              <a:t>Shamaliyya</a:t>
            </a:r>
            <a:r>
              <a:rPr lang="en-US" b="1" dirty="0" smtClean="0">
                <a:solidFill>
                  <a:schemeClr val="tx1"/>
                </a:solidFill>
              </a:rPr>
              <a:t> Roads Network</a:t>
            </a:r>
            <a:endParaRPr lang="ar-JO" b="1" dirty="0">
              <a:solidFill>
                <a:schemeClr val="tx1"/>
              </a:solidFill>
            </a:endParaRPr>
          </a:p>
        </p:txBody>
      </p:sp>
    </p:spTree>
    <p:extLst>
      <p:ext uri="{BB962C8B-B14F-4D97-AF65-F5344CB8AC3E}">
        <p14:creationId xmlns:p14="http://schemas.microsoft.com/office/powerpoint/2010/main" val="25887403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4525963"/>
          </a:xfrm>
        </p:spPr>
        <p:txBody>
          <a:bodyPr/>
          <a:lstStyle/>
          <a:p>
            <a:pPr marL="0" indent="0" algn="ctr">
              <a:buNone/>
            </a:pPr>
            <a:r>
              <a:rPr lang="en-US" dirty="0"/>
              <a:t>	</a:t>
            </a:r>
            <a:endParaRPr lang="en-US" dirty="0" smtClean="0"/>
          </a:p>
          <a:p>
            <a:pPr marL="0" indent="0" algn="ctr">
              <a:buNone/>
            </a:pPr>
            <a:r>
              <a:rPr lang="en-US" sz="5400" dirty="0" smtClean="0"/>
              <a:t>PCI=100-68=32</a:t>
            </a:r>
          </a:p>
          <a:p>
            <a:pPr marL="0" indent="0" algn="ctr">
              <a:buNone/>
            </a:pPr>
            <a:endParaRPr lang="en-US" sz="5400" dirty="0" smtClean="0"/>
          </a:p>
          <a:p>
            <a:pPr marL="0" indent="0" algn="ctr">
              <a:buNone/>
            </a:pPr>
            <a:r>
              <a:rPr lang="en-US" sz="5400" dirty="0" smtClean="0"/>
              <a:t>The </a:t>
            </a:r>
            <a:r>
              <a:rPr lang="en-US" sz="5400" dirty="0"/>
              <a:t>rating is poor </a:t>
            </a:r>
            <a:endParaRPr lang="ar-JO" sz="5400" dirty="0"/>
          </a:p>
        </p:txBody>
      </p:sp>
      <p:sp>
        <p:nvSpPr>
          <p:cNvPr id="4" name="سهم إلى اليمين 3"/>
          <p:cNvSpPr/>
          <p:nvPr/>
        </p:nvSpPr>
        <p:spPr>
          <a:xfrm>
            <a:off x="539552" y="3861048"/>
            <a:ext cx="136815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828537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dirty="0" smtClean="0"/>
              <a:t>Plan view</a:t>
            </a:r>
            <a:endParaRPr lang="ar-JO" sz="6000"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17835" y="2040313"/>
            <a:ext cx="7498730" cy="379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150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كائن 3"/>
          <p:cNvGraphicFramePr>
            <a:graphicFrameLocks noChangeAspect="1"/>
          </p:cNvGraphicFramePr>
          <p:nvPr>
            <p:extLst>
              <p:ext uri="{D42A27DB-BD31-4B8C-83A1-F6EECF244321}">
                <p14:modId xmlns:p14="http://schemas.microsoft.com/office/powerpoint/2010/main" val="2364606226"/>
              </p:ext>
            </p:extLst>
          </p:nvPr>
        </p:nvGraphicFramePr>
        <p:xfrm>
          <a:off x="395536" y="1124744"/>
          <a:ext cx="7693552" cy="3600399"/>
        </p:xfrm>
        <a:graphic>
          <a:graphicData uri="http://schemas.openxmlformats.org/presentationml/2006/ole">
            <mc:AlternateContent xmlns:mc="http://schemas.openxmlformats.org/markup-compatibility/2006">
              <mc:Choice xmlns:v="urn:schemas-microsoft-com:vml" Requires="v">
                <p:oleObj spid="_x0000_s4101" name="مستند" r:id="rId4" imgW="5421609" imgH="2174273" progId="Word.Document.12">
                  <p:embed/>
                </p:oleObj>
              </mc:Choice>
              <mc:Fallback>
                <p:oleObj name="مستند" r:id="rId4" imgW="5421609" imgH="2174273" progId="Word.Document.12">
                  <p:embed/>
                  <p:pic>
                    <p:nvPicPr>
                      <p:cNvPr id="0" name=""/>
                      <p:cNvPicPr/>
                      <p:nvPr/>
                    </p:nvPicPr>
                    <p:blipFill>
                      <a:blip r:embed="rId5"/>
                      <a:stretch>
                        <a:fillRect/>
                      </a:stretch>
                    </p:blipFill>
                    <p:spPr>
                      <a:xfrm>
                        <a:off x="395536" y="1124744"/>
                        <a:ext cx="7693552" cy="3600399"/>
                      </a:xfrm>
                      <a:prstGeom prst="rect">
                        <a:avLst/>
                      </a:prstGeom>
                    </p:spPr>
                  </p:pic>
                </p:oleObj>
              </mc:Fallback>
            </mc:AlternateContent>
          </a:graphicData>
        </a:graphic>
      </p:graphicFrame>
    </p:spTree>
    <p:extLst>
      <p:ext uri="{BB962C8B-B14F-4D97-AF65-F5344CB8AC3E}">
        <p14:creationId xmlns:p14="http://schemas.microsoft.com/office/powerpoint/2010/main" val="1032344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908720"/>
            <a:ext cx="8381798" cy="4525963"/>
          </a:xfrm>
        </p:spPr>
        <p:txBody>
          <a:bodyPr/>
          <a:lstStyle/>
          <a:p>
            <a:pPr marL="0" indent="0" algn="ctr">
              <a:buNone/>
            </a:pPr>
            <a:r>
              <a:rPr lang="en-US" dirty="0" smtClean="0"/>
              <a:t>       </a:t>
            </a:r>
          </a:p>
          <a:p>
            <a:pPr marL="0" indent="0" algn="ctr">
              <a:buNone/>
            </a:pPr>
            <a:r>
              <a:rPr lang="en-US" dirty="0" smtClean="0"/>
              <a:t> </a:t>
            </a:r>
            <a:r>
              <a:rPr lang="en-US" sz="4800" b="1" dirty="0" smtClean="0"/>
              <a:t>Now we can calculation </a:t>
            </a:r>
            <a:r>
              <a:rPr lang="en-US" sz="4800" b="1" dirty="0"/>
              <a:t>of </a:t>
            </a:r>
            <a:r>
              <a:rPr lang="en-US" sz="4800" b="1" dirty="0" smtClean="0"/>
              <a:t>Composite Priority Index (PI) &amp; Proper Maintenance                                                 </a:t>
            </a:r>
            <a:endParaRPr lang="ar-JO" sz="4800" b="1" dirty="0"/>
          </a:p>
        </p:txBody>
      </p:sp>
    </p:spTree>
    <p:extLst>
      <p:ext uri="{BB962C8B-B14F-4D97-AF65-F5344CB8AC3E}">
        <p14:creationId xmlns:p14="http://schemas.microsoft.com/office/powerpoint/2010/main" val="3628889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274638"/>
            <a:ext cx="8229600" cy="5458618"/>
          </a:xfrm>
        </p:spPr>
        <p:txBody>
          <a:bodyPr/>
          <a:lstStyle/>
          <a:p>
            <a:endParaRPr lang="ar-JO"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76672"/>
            <a:ext cx="8568951" cy="525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9419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908720"/>
            <a:ext cx="8229600" cy="1143000"/>
          </a:xfrm>
        </p:spPr>
        <p:txBody>
          <a:bodyPr>
            <a:normAutofit fontScale="90000"/>
          </a:bodyPr>
          <a:lstStyle/>
          <a:p>
            <a:r>
              <a:rPr lang="en-US" dirty="0"/>
              <a:t>RATINGS ARE RELATED TO NEEDED MAINTENANCE OR </a:t>
            </a:r>
            <a:r>
              <a:rPr lang="en-US" dirty="0" smtClean="0"/>
              <a:t>REPAIR </a:t>
            </a:r>
            <a:r>
              <a:rPr lang="en-US" dirty="0"/>
              <a:t>According AASHTO - Highway  Manual   </a:t>
            </a:r>
            <a:endParaRPr lang="ar-JO" dirty="0"/>
          </a:p>
        </p:txBody>
      </p:sp>
      <p:sp>
        <p:nvSpPr>
          <p:cNvPr id="4" name="عنصر نائب للمحتوى 3"/>
          <p:cNvSpPr>
            <a:spLocks noGrp="1"/>
          </p:cNvSpPr>
          <p:nvPr>
            <p:ph idx="1"/>
          </p:nvPr>
        </p:nvSpPr>
        <p:spPr>
          <a:xfrm>
            <a:off x="251520" y="2132856"/>
            <a:ext cx="8229600" cy="4525963"/>
          </a:xfrm>
        </p:spPr>
        <p:txBody>
          <a:bodyPr>
            <a:normAutofit fontScale="40000" lnSpcReduction="20000"/>
          </a:bodyPr>
          <a:lstStyle/>
          <a:p>
            <a:pPr marL="0" indent="0" algn="l">
              <a:lnSpc>
                <a:spcPct val="170000"/>
              </a:lnSpc>
              <a:buNone/>
            </a:pPr>
            <a:r>
              <a:rPr lang="ar-JO" sz="4100" dirty="0" smtClean="0"/>
              <a:t>.</a:t>
            </a:r>
            <a:r>
              <a:rPr lang="en-US" sz="5100" dirty="0" smtClean="0"/>
              <a:t>Rating </a:t>
            </a:r>
            <a:r>
              <a:rPr lang="en-US" sz="5100" dirty="0"/>
              <a:t>9 &amp; 10 No maintenance required</a:t>
            </a:r>
          </a:p>
          <a:p>
            <a:pPr marL="0" indent="0" algn="l">
              <a:lnSpc>
                <a:spcPct val="170000"/>
              </a:lnSpc>
              <a:buNone/>
            </a:pPr>
            <a:r>
              <a:rPr lang="ar-JO" sz="5100" dirty="0" smtClean="0"/>
              <a:t>.</a:t>
            </a:r>
            <a:r>
              <a:rPr lang="en-US" sz="5100" dirty="0" smtClean="0"/>
              <a:t>Rating </a:t>
            </a:r>
            <a:r>
              <a:rPr lang="en-US" sz="5100" dirty="0"/>
              <a:t>8 Little or no maintenance</a:t>
            </a:r>
          </a:p>
          <a:p>
            <a:pPr marL="0" indent="0" algn="l">
              <a:lnSpc>
                <a:spcPct val="170000"/>
              </a:lnSpc>
              <a:buNone/>
            </a:pPr>
            <a:r>
              <a:rPr lang="ar-JO" sz="5100" dirty="0" smtClean="0"/>
              <a:t>.</a:t>
            </a:r>
            <a:r>
              <a:rPr lang="en-US" sz="5100" dirty="0" smtClean="0"/>
              <a:t>Rating </a:t>
            </a:r>
            <a:r>
              <a:rPr lang="en-US" sz="5100" dirty="0"/>
              <a:t>7 Routine maintenance, crack sealing and minor patching</a:t>
            </a:r>
          </a:p>
          <a:p>
            <a:pPr marL="0" indent="0" algn="l">
              <a:lnSpc>
                <a:spcPct val="170000"/>
              </a:lnSpc>
              <a:buNone/>
            </a:pPr>
            <a:r>
              <a:rPr lang="ar-JO" sz="5100" dirty="0" smtClean="0"/>
              <a:t>.</a:t>
            </a:r>
            <a:r>
              <a:rPr lang="en-US" sz="5100" dirty="0" smtClean="0"/>
              <a:t>Rating </a:t>
            </a:r>
            <a:r>
              <a:rPr lang="en-US" sz="5100" dirty="0"/>
              <a:t>5 &amp; 6 Preservative treatments (sealcoating)</a:t>
            </a:r>
          </a:p>
          <a:p>
            <a:pPr marL="0" indent="0" algn="l">
              <a:lnSpc>
                <a:spcPct val="170000"/>
              </a:lnSpc>
              <a:buNone/>
            </a:pPr>
            <a:r>
              <a:rPr lang="en-US" sz="5100" dirty="0"/>
              <a:t>Rating 3 &amp; 4 Structural improvement and leveling (overlay or </a:t>
            </a:r>
            <a:r>
              <a:rPr lang="ar-JO" sz="5100" dirty="0" smtClean="0"/>
              <a:t>.</a:t>
            </a:r>
            <a:r>
              <a:rPr lang="en-US" sz="5100" dirty="0" smtClean="0"/>
              <a:t>recycling</a:t>
            </a:r>
            <a:r>
              <a:rPr lang="en-US" sz="5100" dirty="0"/>
              <a:t>)</a:t>
            </a:r>
          </a:p>
          <a:p>
            <a:pPr marL="0" indent="0" algn="l">
              <a:lnSpc>
                <a:spcPct val="170000"/>
              </a:lnSpc>
              <a:buNone/>
            </a:pPr>
            <a:r>
              <a:rPr lang="ar-JO" sz="5100" dirty="0" smtClean="0"/>
              <a:t>.</a:t>
            </a:r>
            <a:r>
              <a:rPr lang="en-US" sz="5100" dirty="0" smtClean="0"/>
              <a:t>Rating </a:t>
            </a:r>
            <a:r>
              <a:rPr lang="en-US" sz="5100" dirty="0"/>
              <a:t>1 &amp; 2 Reconstruction</a:t>
            </a:r>
          </a:p>
          <a:p>
            <a:pPr marL="0" indent="0" algn="l">
              <a:lnSpc>
                <a:spcPct val="150000"/>
              </a:lnSpc>
              <a:buNone/>
            </a:pPr>
            <a:r>
              <a:rPr lang="ar-JO" sz="4100" dirty="0" smtClean="0"/>
              <a:t> </a:t>
            </a:r>
            <a:endParaRPr lang="en-US" sz="5900" dirty="0"/>
          </a:p>
          <a:p>
            <a:pPr marL="0" indent="0" algn="l">
              <a:lnSpc>
                <a:spcPct val="150000"/>
              </a:lnSpc>
              <a:buNone/>
            </a:pPr>
            <a:endParaRPr lang="ar-JO" dirty="0"/>
          </a:p>
        </p:txBody>
      </p:sp>
    </p:spTree>
    <p:extLst>
      <p:ext uri="{BB962C8B-B14F-4D97-AF65-F5344CB8AC3E}">
        <p14:creationId xmlns:p14="http://schemas.microsoft.com/office/powerpoint/2010/main" val="1089695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143000"/>
          </a:xfrm>
        </p:spPr>
        <p:txBody>
          <a:bodyPr/>
          <a:lstStyle/>
          <a:p>
            <a:r>
              <a:rPr lang="en-US" dirty="0"/>
              <a:t>Prioritization</a:t>
            </a:r>
            <a:endParaRPr lang="ar-JO" dirty="0"/>
          </a:p>
        </p:txBody>
      </p:sp>
      <p:sp>
        <p:nvSpPr>
          <p:cNvPr id="4" name="عنصر نائب للمحتوى 3"/>
          <p:cNvSpPr>
            <a:spLocks noGrp="1"/>
          </p:cNvSpPr>
          <p:nvPr>
            <p:ph idx="1"/>
          </p:nvPr>
        </p:nvSpPr>
        <p:spPr>
          <a:xfrm>
            <a:off x="11269" y="1052736"/>
            <a:ext cx="8820472" cy="5805264"/>
          </a:xfrm>
        </p:spPr>
        <p:txBody>
          <a:bodyPr>
            <a:normAutofit/>
          </a:bodyPr>
          <a:lstStyle/>
          <a:p>
            <a:pPr marL="0" indent="0" algn="just">
              <a:lnSpc>
                <a:spcPct val="150000"/>
              </a:lnSpc>
              <a:buNone/>
            </a:pPr>
            <a:r>
              <a:rPr lang="en-US" dirty="0"/>
              <a:t>The composite maintenance priority index is the method selected for pavement maintenance priority ranking procedure. </a:t>
            </a:r>
            <a:r>
              <a:rPr lang="en-US" dirty="0" smtClean="0"/>
              <a:t>  </a:t>
            </a:r>
            <a:r>
              <a:rPr lang="en-US" dirty="0"/>
              <a:t>The composite index method considers several factors that affect the priority ranking. Two types of information are needed: the priority factor value and the priority factor weight. </a:t>
            </a:r>
            <a:r>
              <a:rPr lang="en-US" dirty="0" smtClean="0"/>
              <a:t>                                                                   </a:t>
            </a:r>
            <a:endParaRPr lang="ar-JO" dirty="0"/>
          </a:p>
        </p:txBody>
      </p:sp>
    </p:spTree>
    <p:extLst>
      <p:ext uri="{BB962C8B-B14F-4D97-AF65-F5344CB8AC3E}">
        <p14:creationId xmlns:p14="http://schemas.microsoft.com/office/powerpoint/2010/main" val="25095274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00200"/>
            <a:ext cx="8507288" cy="4525963"/>
          </a:xfrm>
        </p:spPr>
        <p:txBody>
          <a:bodyPr/>
          <a:lstStyle/>
          <a:p>
            <a:pPr marL="0" indent="0" algn="just">
              <a:lnSpc>
                <a:spcPct val="150000"/>
              </a:lnSpc>
              <a:buNone/>
            </a:pPr>
            <a:r>
              <a:rPr lang="en-US" dirty="0"/>
              <a:t>Four factors are considered in this </a:t>
            </a:r>
            <a:r>
              <a:rPr lang="en-US" dirty="0" smtClean="0"/>
              <a:t>project from municipal. These </a:t>
            </a:r>
            <a:r>
              <a:rPr lang="en-US" dirty="0"/>
              <a:t>factor are road classification, pavement condition, operating </a:t>
            </a:r>
            <a:r>
              <a:rPr lang="en-US" dirty="0" smtClean="0"/>
              <a:t>traffic, and </a:t>
            </a:r>
            <a:r>
              <a:rPr lang="en-US" dirty="0"/>
              <a:t>the overall importance of the road section to the community</a:t>
            </a:r>
            <a:r>
              <a:rPr lang="en-US" dirty="0" smtClean="0"/>
              <a:t>.                                                                  </a:t>
            </a:r>
            <a:endParaRPr lang="en-US" dirty="0"/>
          </a:p>
          <a:p>
            <a:pPr marL="0" indent="0">
              <a:buNone/>
            </a:pPr>
            <a:endParaRPr lang="ar-JO" dirty="0"/>
          </a:p>
        </p:txBody>
      </p:sp>
    </p:spTree>
    <p:extLst>
      <p:ext uri="{BB962C8B-B14F-4D97-AF65-F5344CB8AC3E}">
        <p14:creationId xmlns:p14="http://schemas.microsoft.com/office/powerpoint/2010/main" val="2274580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196752"/>
            <a:ext cx="8229600" cy="4525963"/>
          </a:xfrm>
        </p:spPr>
        <p:txBody>
          <a:bodyPr>
            <a:noAutofit/>
          </a:bodyPr>
          <a:lstStyle/>
          <a:p>
            <a:pPr marL="0" indent="0" algn="ctr">
              <a:lnSpc>
                <a:spcPct val="150000"/>
              </a:lnSpc>
              <a:buNone/>
            </a:pPr>
            <a:r>
              <a:rPr lang="en-US" sz="2800" dirty="0"/>
              <a:t>To obtain the priority index of each pavement section in the road network, the value of each of the </a:t>
            </a:r>
            <a:r>
              <a:rPr lang="en-US" sz="2800" dirty="0" smtClean="0"/>
              <a:t>four </a:t>
            </a:r>
            <a:r>
              <a:rPr lang="en-US" sz="2800" dirty="0"/>
              <a:t>priority factors should be determined. </a:t>
            </a:r>
            <a:r>
              <a:rPr lang="ar-JO" sz="2800" dirty="0" smtClean="0"/>
              <a:t> </a:t>
            </a:r>
            <a:r>
              <a:rPr lang="en-US" sz="2800" dirty="0" smtClean="0"/>
              <a:t> </a:t>
            </a:r>
            <a:r>
              <a:rPr lang="en-US" sz="2800" dirty="0"/>
              <a:t>These factors along with their suggested weight of importance are shown in </a:t>
            </a:r>
            <a:r>
              <a:rPr lang="en-US" sz="2800" dirty="0" smtClean="0"/>
              <a:t>Table </a:t>
            </a:r>
            <a:r>
              <a:rPr lang="en-US" sz="2800" dirty="0"/>
              <a:t>below. The sum of all factor weights should be equal to 1.00.</a:t>
            </a:r>
            <a:endParaRPr lang="ar-JO" sz="2800" dirty="0"/>
          </a:p>
        </p:txBody>
      </p:sp>
    </p:spTree>
    <p:extLst>
      <p:ext uri="{BB962C8B-B14F-4D97-AF65-F5344CB8AC3E}">
        <p14:creationId xmlns:p14="http://schemas.microsoft.com/office/powerpoint/2010/main" val="33223912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Factor Weights</a:t>
            </a:r>
            <a:endParaRPr lang="ar-JO" dirty="0"/>
          </a:p>
        </p:txBody>
      </p:sp>
      <p:graphicFrame>
        <p:nvGraphicFramePr>
          <p:cNvPr id="5" name="كائن 4"/>
          <p:cNvGraphicFramePr>
            <a:graphicFrameLocks noChangeAspect="1"/>
          </p:cNvGraphicFramePr>
          <p:nvPr>
            <p:extLst>
              <p:ext uri="{D42A27DB-BD31-4B8C-83A1-F6EECF244321}">
                <p14:modId xmlns:p14="http://schemas.microsoft.com/office/powerpoint/2010/main" val="1909730202"/>
              </p:ext>
            </p:extLst>
          </p:nvPr>
        </p:nvGraphicFramePr>
        <p:xfrm>
          <a:off x="-1332656" y="1497012"/>
          <a:ext cx="10294938" cy="5360988"/>
        </p:xfrm>
        <a:graphic>
          <a:graphicData uri="http://schemas.openxmlformats.org/presentationml/2006/ole">
            <mc:AlternateContent xmlns:mc="http://schemas.openxmlformats.org/markup-compatibility/2006">
              <mc:Choice xmlns:v="urn:schemas-microsoft-com:vml" Requires="v">
                <p:oleObj spid="_x0000_s8198" name="مستند" r:id="rId4" imgW="6090539" imgH="3291873" progId="Word.Document.12">
                  <p:embed/>
                </p:oleObj>
              </mc:Choice>
              <mc:Fallback>
                <p:oleObj name="مستند" r:id="rId4" imgW="6090539" imgH="3291873" progId="Word.Document.12">
                  <p:embed/>
                  <p:pic>
                    <p:nvPicPr>
                      <p:cNvPr id="0" name=""/>
                      <p:cNvPicPr/>
                      <p:nvPr/>
                    </p:nvPicPr>
                    <p:blipFill>
                      <a:blip r:embed="rId5"/>
                      <a:stretch>
                        <a:fillRect/>
                      </a:stretch>
                    </p:blipFill>
                    <p:spPr>
                      <a:xfrm>
                        <a:off x="-1332656" y="1497012"/>
                        <a:ext cx="10294938" cy="5360988"/>
                      </a:xfrm>
                      <a:prstGeom prst="rect">
                        <a:avLst/>
                      </a:prstGeom>
                    </p:spPr>
                  </p:pic>
                </p:oleObj>
              </mc:Fallback>
            </mc:AlternateContent>
          </a:graphicData>
        </a:graphic>
      </p:graphicFrame>
    </p:spTree>
    <p:extLst>
      <p:ext uri="{BB962C8B-B14F-4D97-AF65-F5344CB8AC3E}">
        <p14:creationId xmlns:p14="http://schemas.microsoft.com/office/powerpoint/2010/main" val="131986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 INTRODUCTION</a:t>
            </a:r>
            <a:endParaRPr lang="ar-JO" dirty="0"/>
          </a:p>
        </p:txBody>
      </p:sp>
      <p:sp>
        <p:nvSpPr>
          <p:cNvPr id="3" name="عنصر نائب للمحتوى 2"/>
          <p:cNvSpPr>
            <a:spLocks noGrp="1"/>
          </p:cNvSpPr>
          <p:nvPr>
            <p:ph idx="1"/>
          </p:nvPr>
        </p:nvSpPr>
        <p:spPr/>
        <p:txBody>
          <a:bodyPr/>
          <a:lstStyle/>
          <a:p>
            <a:pPr marL="0" lvl="0" indent="0" algn="l" rtl="0">
              <a:spcBef>
                <a:spcPts val="0"/>
              </a:spcBef>
              <a:buFont typeface="Wingdings" pitchFamily="2" charset="2"/>
              <a:buChar char="Ø"/>
            </a:pPr>
            <a:r>
              <a:rPr lang="en-US" b="1" dirty="0">
                <a:solidFill>
                  <a:srgbClr val="C00000"/>
                </a:solidFill>
                <a:latin typeface="Arial"/>
                <a:ea typeface="DejaVu Sans"/>
              </a:rPr>
              <a:t>What is PMS</a:t>
            </a:r>
            <a:r>
              <a:rPr lang="en-US" b="1" dirty="0" smtClean="0">
                <a:solidFill>
                  <a:srgbClr val="C00000"/>
                </a:solidFill>
                <a:latin typeface="Arial"/>
                <a:ea typeface="DejaVu Sans"/>
              </a:rPr>
              <a:t>?</a:t>
            </a:r>
          </a:p>
          <a:p>
            <a:pPr lvl="0" algn="just" rtl="0">
              <a:spcBef>
                <a:spcPts val="0"/>
              </a:spcBef>
              <a:buNone/>
            </a:pPr>
            <a:r>
              <a:rPr lang="en-US" sz="2800" dirty="0">
                <a:solidFill>
                  <a:srgbClr val="002060"/>
                </a:solidFill>
                <a:latin typeface="Times New Roman" pitchFamily="18" charset="0"/>
                <a:cs typeface="Times New Roman" pitchFamily="18" charset="0"/>
              </a:rPr>
              <a:t>“A Pavement Management System is a set of tools or methods that assist decision-makers in finding optimum strategies for providing, evaluating, and maintaining pavements in a serviceable condition over a period of time</a:t>
            </a:r>
            <a:r>
              <a:rPr lang="en-US" sz="2800" dirty="0" smtClean="0">
                <a:solidFill>
                  <a:srgbClr val="002060"/>
                </a:solidFill>
                <a:latin typeface="Times New Roman" pitchFamily="18" charset="0"/>
                <a:cs typeface="Times New Roman" pitchFamily="18" charset="0"/>
              </a:rPr>
              <a:t>”</a:t>
            </a:r>
            <a:endParaRPr lang="ar-JO" sz="2800" dirty="0" smtClean="0">
              <a:solidFill>
                <a:srgbClr val="002060"/>
              </a:solidFill>
              <a:latin typeface="Times New Roman" pitchFamily="18" charset="0"/>
              <a:cs typeface="Times New Roman" pitchFamily="18" charset="0"/>
            </a:endParaRPr>
          </a:p>
          <a:p>
            <a:pPr lvl="0" algn="just" rtl="0">
              <a:spcBef>
                <a:spcPts val="0"/>
              </a:spcBef>
              <a:buNone/>
            </a:pPr>
            <a:endParaRPr lang="en-US" sz="2800" dirty="0">
              <a:solidFill>
                <a:srgbClr val="002060"/>
              </a:solidFill>
              <a:latin typeface="Times New Roman" pitchFamily="18" charset="0"/>
              <a:cs typeface="Times New Roman" pitchFamily="18" charset="0"/>
            </a:endParaRPr>
          </a:p>
          <a:p>
            <a:pPr marL="0" lvl="0" indent="0" algn="l" rtl="0">
              <a:spcBef>
                <a:spcPts val="0"/>
              </a:spcBef>
              <a:buFont typeface="Wingdings" pitchFamily="2" charset="2"/>
              <a:buChar char="Ø"/>
            </a:pPr>
            <a:endParaRPr lang="en-US" b="1" dirty="0">
              <a:solidFill>
                <a:srgbClr val="C00000"/>
              </a:solidFill>
              <a:latin typeface="Arial"/>
              <a:ea typeface="DejaVu Sans"/>
            </a:endParaRPr>
          </a:p>
          <a:p>
            <a:pPr algn="l"/>
            <a:endParaRPr lang="ar-JO" dirty="0"/>
          </a:p>
        </p:txBody>
      </p:sp>
    </p:spTree>
    <p:extLst>
      <p:ext uri="{BB962C8B-B14F-4D97-AF65-F5344CB8AC3E}">
        <p14:creationId xmlns:p14="http://schemas.microsoft.com/office/powerpoint/2010/main" val="15386228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6632"/>
            <a:ext cx="8229600" cy="6009531"/>
          </a:xfrm>
        </p:spPr>
        <p:txBody>
          <a:bodyPr>
            <a:noAutofit/>
          </a:bodyPr>
          <a:lstStyle/>
          <a:p>
            <a:pPr marL="0" indent="0" algn="ctr">
              <a:lnSpc>
                <a:spcPct val="150000"/>
              </a:lnSpc>
              <a:buNone/>
            </a:pPr>
            <a:r>
              <a:rPr lang="en-US" sz="2400" dirty="0"/>
              <a:t>The priority index (PI) is calculated for every section that reflects the importance and urgency of repair to that section. PI is calculated by multiplying each priority factor value by its weight and summing the products as follows: </a:t>
            </a:r>
          </a:p>
          <a:p>
            <a:pPr marL="0" indent="0" algn="ctr">
              <a:lnSpc>
                <a:spcPct val="150000"/>
              </a:lnSpc>
              <a:buNone/>
            </a:pPr>
            <a:r>
              <a:rPr lang="en-US" sz="2400" dirty="0"/>
              <a:t>PI=Σ wi * Fi</a:t>
            </a:r>
          </a:p>
          <a:p>
            <a:pPr marL="0" indent="0" algn="ctr">
              <a:lnSpc>
                <a:spcPct val="150000"/>
              </a:lnSpc>
              <a:buNone/>
            </a:pPr>
            <a:r>
              <a:rPr lang="en-US" sz="2400" dirty="0"/>
              <a:t>where:</a:t>
            </a:r>
          </a:p>
          <a:p>
            <a:pPr marL="0" indent="0" algn="ctr">
              <a:lnSpc>
                <a:spcPct val="150000"/>
              </a:lnSpc>
              <a:buNone/>
            </a:pPr>
            <a:r>
              <a:rPr lang="en-US" sz="2400" dirty="0"/>
              <a:t>PI=Priority Index.</a:t>
            </a:r>
          </a:p>
          <a:p>
            <a:pPr marL="0" indent="0" algn="ctr">
              <a:lnSpc>
                <a:spcPct val="150000"/>
              </a:lnSpc>
              <a:buNone/>
            </a:pPr>
            <a:r>
              <a:rPr lang="en-US" sz="2400" dirty="0"/>
              <a:t>Wi=weight priority factor, total weight=1.0</a:t>
            </a:r>
          </a:p>
          <a:p>
            <a:pPr marL="0" indent="0" algn="ctr">
              <a:lnSpc>
                <a:spcPct val="150000"/>
              </a:lnSpc>
              <a:buNone/>
            </a:pPr>
            <a:r>
              <a:rPr lang="en-US" sz="2400" dirty="0"/>
              <a:t>Fi=priority factor weight for Each section.</a:t>
            </a:r>
          </a:p>
          <a:p>
            <a:pPr marL="0" indent="0" algn="ctr">
              <a:buNone/>
            </a:pPr>
            <a:endParaRPr lang="ar-JO" sz="2400" dirty="0"/>
          </a:p>
        </p:txBody>
      </p:sp>
    </p:spTree>
    <p:extLst>
      <p:ext uri="{BB962C8B-B14F-4D97-AF65-F5344CB8AC3E}">
        <p14:creationId xmlns:p14="http://schemas.microsoft.com/office/powerpoint/2010/main" val="42984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63688" y="1484784"/>
            <a:ext cx="8229600" cy="1656184"/>
          </a:xfrm>
        </p:spPr>
        <p:txBody>
          <a:bodyPr>
            <a:noAutofit/>
          </a:bodyPr>
          <a:lstStyle/>
          <a:p>
            <a:pPr>
              <a:lnSpc>
                <a:spcPct val="150000"/>
              </a:lnSpc>
            </a:pPr>
            <a:r>
              <a:rPr lang="en-US" sz="6000" dirty="0" smtClean="0"/>
              <a:t>FACTORS</a:t>
            </a:r>
            <a:endParaRPr lang="ar-JO" sz="6000" dirty="0"/>
          </a:p>
        </p:txBody>
      </p:sp>
    </p:spTree>
    <p:extLst>
      <p:ext uri="{BB962C8B-B14F-4D97-AF65-F5344CB8AC3E}">
        <p14:creationId xmlns:p14="http://schemas.microsoft.com/office/powerpoint/2010/main" val="24277575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Road classification</a:t>
            </a:r>
            <a:endParaRPr lang="ar-JO" dirty="0"/>
          </a:p>
        </p:txBody>
      </p:sp>
      <p:pic>
        <p:nvPicPr>
          <p:cNvPr id="9217" name="Picture 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331640" y="2276872"/>
            <a:ext cx="8064895"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50620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9638"/>
            <a:ext cx="8229600" cy="1143000"/>
          </a:xfrm>
        </p:spPr>
        <p:txBody>
          <a:bodyPr/>
          <a:lstStyle/>
          <a:p>
            <a:r>
              <a:rPr lang="en-US" dirty="0"/>
              <a:t>Traffic Volume</a:t>
            </a:r>
            <a:endParaRPr lang="ar-JO" dirty="0"/>
          </a:p>
        </p:txBody>
      </p:sp>
      <p:sp>
        <p:nvSpPr>
          <p:cNvPr id="3" name="عنصر نائب للمحتوى 2"/>
          <p:cNvSpPr>
            <a:spLocks noGrp="1"/>
          </p:cNvSpPr>
          <p:nvPr>
            <p:ph idx="1"/>
          </p:nvPr>
        </p:nvSpPr>
        <p:spPr>
          <a:xfrm>
            <a:off x="457200" y="1196752"/>
            <a:ext cx="8229600" cy="5544616"/>
          </a:xfrm>
        </p:spPr>
        <p:txBody>
          <a:bodyPr>
            <a:normAutofit/>
          </a:bodyPr>
          <a:lstStyle/>
          <a:p>
            <a:pPr marL="0" indent="0" algn="l">
              <a:lnSpc>
                <a:spcPct val="150000"/>
              </a:lnSpc>
              <a:buNone/>
            </a:pPr>
            <a:r>
              <a:rPr lang="en-US" dirty="0"/>
              <a:t>The </a:t>
            </a:r>
            <a:r>
              <a:rPr lang="en-US" dirty="0" smtClean="0"/>
              <a:t>Traffic Volume </a:t>
            </a:r>
            <a:r>
              <a:rPr lang="en-US" dirty="0"/>
              <a:t>is also one of the important factors which affected the pavement condition . The priority factor (Fi) related to the traffic volume factor (TF) is calculated from the following equation:</a:t>
            </a:r>
          </a:p>
          <a:p>
            <a:pPr marL="0" indent="0" algn="l">
              <a:lnSpc>
                <a:spcPct val="150000"/>
              </a:lnSpc>
              <a:buNone/>
            </a:pPr>
            <a:r>
              <a:rPr lang="en-US" dirty="0"/>
              <a:t>T.F = 100(ADT</a:t>
            </a:r>
            <a:r>
              <a:rPr lang="en-US" dirty="0" smtClean="0"/>
              <a:t>/ Max. ADT</a:t>
            </a:r>
            <a:r>
              <a:rPr lang="en-US" dirty="0"/>
              <a:t>)</a:t>
            </a:r>
          </a:p>
          <a:p>
            <a:pPr marL="0" indent="0" algn="l">
              <a:lnSpc>
                <a:spcPct val="150000"/>
              </a:lnSpc>
              <a:buNone/>
            </a:pPr>
            <a:r>
              <a:rPr lang="en-US" dirty="0"/>
              <a:t>Where:</a:t>
            </a:r>
          </a:p>
          <a:p>
            <a:pPr marL="0" indent="0" algn="l">
              <a:lnSpc>
                <a:spcPct val="150000"/>
              </a:lnSpc>
              <a:buNone/>
            </a:pPr>
            <a:r>
              <a:rPr lang="en-US" dirty="0"/>
              <a:t>ADT = Average Daily traffic.</a:t>
            </a:r>
          </a:p>
          <a:p>
            <a:pPr marL="0" indent="0" algn="l">
              <a:lnSpc>
                <a:spcPct val="150000"/>
              </a:lnSpc>
              <a:buNone/>
            </a:pPr>
            <a:r>
              <a:rPr lang="en-US" dirty="0"/>
              <a:t>Max.ADT = Maximum Average Daily Traffic.</a:t>
            </a:r>
          </a:p>
          <a:p>
            <a:pPr marL="0" indent="0">
              <a:buNone/>
            </a:pPr>
            <a:endParaRPr lang="ar-JO" dirty="0"/>
          </a:p>
        </p:txBody>
      </p:sp>
    </p:spTree>
    <p:extLst>
      <p:ext uri="{BB962C8B-B14F-4D97-AF65-F5344CB8AC3E}">
        <p14:creationId xmlns:p14="http://schemas.microsoft.com/office/powerpoint/2010/main" val="32050143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33913" y="332656"/>
            <a:ext cx="5791200" cy="1371600"/>
          </a:xfrm>
        </p:spPr>
        <p:txBody>
          <a:bodyPr/>
          <a:lstStyle/>
          <a:p>
            <a:r>
              <a:rPr lang="en-US" sz="6600" dirty="0" smtClean="0"/>
              <a:t>PC</a:t>
            </a:r>
            <a:r>
              <a:rPr lang="en-US" dirty="0" smtClean="0"/>
              <a:t> </a:t>
            </a:r>
            <a:endParaRPr lang="ar-JO" dirty="0"/>
          </a:p>
        </p:txBody>
      </p:sp>
      <p:sp>
        <p:nvSpPr>
          <p:cNvPr id="3" name="عنصر نائب للمحتوى 2"/>
          <p:cNvSpPr>
            <a:spLocks noGrp="1"/>
          </p:cNvSpPr>
          <p:nvPr>
            <p:ph idx="1"/>
          </p:nvPr>
        </p:nvSpPr>
        <p:spPr>
          <a:xfrm>
            <a:off x="323528" y="2332037"/>
            <a:ext cx="8229600" cy="4525963"/>
          </a:xfrm>
        </p:spPr>
        <p:txBody>
          <a:bodyPr>
            <a:normAutofit/>
          </a:bodyPr>
          <a:lstStyle/>
          <a:p>
            <a:pPr marL="0" indent="0" algn="ctr">
              <a:buNone/>
            </a:pPr>
            <a:r>
              <a:rPr lang="en-US" sz="6000" u="sng" dirty="0" smtClean="0"/>
              <a:t>PC=100-PCI</a:t>
            </a:r>
            <a:endParaRPr lang="ar-JO" sz="6000" u="sng" dirty="0"/>
          </a:p>
        </p:txBody>
      </p:sp>
    </p:spTree>
    <p:extLst>
      <p:ext uri="{BB962C8B-B14F-4D97-AF65-F5344CB8AC3E}">
        <p14:creationId xmlns:p14="http://schemas.microsoft.com/office/powerpoint/2010/main" val="33787456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052736"/>
            <a:ext cx="8229600" cy="1143000"/>
          </a:xfrm>
        </p:spPr>
        <p:txBody>
          <a:bodyPr>
            <a:noAutofit/>
          </a:bodyPr>
          <a:lstStyle/>
          <a:p>
            <a:r>
              <a:rPr lang="en-US" sz="5400" dirty="0"/>
              <a:t>Road Importance to Community</a:t>
            </a:r>
            <a:endParaRPr lang="ar-JO" sz="5400" dirty="0"/>
          </a:p>
        </p:txBody>
      </p:sp>
      <p:sp>
        <p:nvSpPr>
          <p:cNvPr id="3" name="عنصر نائب للمحتوى 2"/>
          <p:cNvSpPr>
            <a:spLocks noGrp="1"/>
          </p:cNvSpPr>
          <p:nvPr>
            <p:ph idx="1"/>
          </p:nvPr>
        </p:nvSpPr>
        <p:spPr>
          <a:xfrm>
            <a:off x="323528" y="2708920"/>
            <a:ext cx="8229600" cy="4525963"/>
          </a:xfrm>
        </p:spPr>
        <p:txBody>
          <a:bodyPr>
            <a:normAutofit/>
          </a:bodyPr>
          <a:lstStyle/>
          <a:p>
            <a:pPr marL="0" indent="0" algn="l">
              <a:buNone/>
            </a:pPr>
            <a:r>
              <a:rPr lang="en-US" sz="5400" u="sng" dirty="0" smtClean="0"/>
              <a:t>The value </a:t>
            </a:r>
            <a:r>
              <a:rPr lang="en-US" sz="5400" u="sng" dirty="0"/>
              <a:t>is considered from </a:t>
            </a:r>
            <a:r>
              <a:rPr lang="en-US" sz="5400" u="sng" dirty="0" smtClean="0"/>
              <a:t>Municipal and it equal 0.25</a:t>
            </a:r>
            <a:endParaRPr lang="ar-JO" sz="5400" u="sng" dirty="0"/>
          </a:p>
        </p:txBody>
      </p:sp>
    </p:spTree>
    <p:extLst>
      <p:ext uri="{BB962C8B-B14F-4D97-AF65-F5344CB8AC3E}">
        <p14:creationId xmlns:p14="http://schemas.microsoft.com/office/powerpoint/2010/main" val="6072811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Ranking Method</a:t>
            </a:r>
            <a:endParaRPr lang="ar-JO" dirty="0"/>
          </a:p>
        </p:txBody>
      </p:sp>
      <p:sp>
        <p:nvSpPr>
          <p:cNvPr id="3" name="عنصر نائب للمحتوى 2"/>
          <p:cNvSpPr>
            <a:spLocks noGrp="1"/>
          </p:cNvSpPr>
          <p:nvPr>
            <p:ph idx="1"/>
          </p:nvPr>
        </p:nvSpPr>
        <p:spPr/>
        <p:txBody>
          <a:bodyPr>
            <a:normAutofit fontScale="70000" lnSpcReduction="20000"/>
          </a:bodyPr>
          <a:lstStyle/>
          <a:p>
            <a:pPr marL="0" indent="0" algn="ctr">
              <a:lnSpc>
                <a:spcPct val="150000"/>
              </a:lnSpc>
              <a:buNone/>
            </a:pPr>
            <a:r>
              <a:rPr lang="en-US" sz="4800" dirty="0"/>
              <a:t>The second step after identifying and calculating the value of PI for each section is to rank the sections in descending order based on the value of PI (100-99-98--------50-49---)</a:t>
            </a:r>
            <a:endParaRPr lang="ar-JO" sz="4800" dirty="0"/>
          </a:p>
        </p:txBody>
      </p:sp>
    </p:spTree>
    <p:extLst>
      <p:ext uri="{BB962C8B-B14F-4D97-AF65-F5344CB8AC3E}">
        <p14:creationId xmlns:p14="http://schemas.microsoft.com/office/powerpoint/2010/main" val="1341963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5" y="188640"/>
            <a:ext cx="8856984" cy="666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911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88640"/>
            <a:ext cx="8229600" cy="1143000"/>
          </a:xfrm>
        </p:spPr>
        <p:txBody>
          <a:bodyPr>
            <a:normAutofit fontScale="90000"/>
          </a:bodyPr>
          <a:lstStyle/>
          <a:p>
            <a:r>
              <a:rPr lang="en-US" dirty="0"/>
              <a:t>Result and </a:t>
            </a:r>
            <a:r>
              <a:rPr lang="en-US" dirty="0" smtClean="0"/>
              <a:t>Recommendation</a:t>
            </a:r>
            <a:endParaRPr lang="ar-JO" dirty="0"/>
          </a:p>
        </p:txBody>
      </p:sp>
      <p:sp>
        <p:nvSpPr>
          <p:cNvPr id="3" name="عنصر نائب للمحتوى 2"/>
          <p:cNvSpPr>
            <a:spLocks noGrp="1"/>
          </p:cNvSpPr>
          <p:nvPr>
            <p:ph idx="1"/>
          </p:nvPr>
        </p:nvSpPr>
        <p:spPr>
          <a:xfrm>
            <a:off x="107504" y="1340768"/>
            <a:ext cx="8229600" cy="6264696"/>
          </a:xfrm>
        </p:spPr>
        <p:txBody>
          <a:bodyPr>
            <a:noAutofit/>
          </a:bodyPr>
          <a:lstStyle/>
          <a:p>
            <a:pPr marL="0" indent="0" algn="ctr">
              <a:lnSpc>
                <a:spcPct val="150000"/>
              </a:lnSpc>
              <a:buNone/>
            </a:pPr>
            <a:r>
              <a:rPr lang="en-US" sz="4000" dirty="0"/>
              <a:t>For evaluation, we divided the local road system into individual section  which are similar in construction and condition.</a:t>
            </a:r>
            <a:r>
              <a:rPr lang="en-US" sz="2800" dirty="0"/>
              <a:t> </a:t>
            </a:r>
            <a:endParaRPr lang="ar-JO" sz="3600" dirty="0"/>
          </a:p>
        </p:txBody>
      </p:sp>
    </p:spTree>
    <p:extLst>
      <p:ext uri="{BB962C8B-B14F-4D97-AF65-F5344CB8AC3E}">
        <p14:creationId xmlns:p14="http://schemas.microsoft.com/office/powerpoint/2010/main" val="36413865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4525963"/>
          </a:xfrm>
        </p:spPr>
        <p:txBody>
          <a:bodyPr>
            <a:noAutofit/>
          </a:bodyPr>
          <a:lstStyle/>
          <a:p>
            <a:pPr marL="0" indent="0" algn="just">
              <a:lnSpc>
                <a:spcPct val="150000"/>
              </a:lnSpc>
              <a:buNone/>
            </a:pPr>
            <a:r>
              <a:rPr lang="en-US" sz="2800" dirty="0"/>
              <a:t>By excel sheet and Using function on the Excel program .We summarized the results as follows so that we divided each section as needed for maintenance and preliminary as described below. The objective from it to establishing a plan for roadway maintenance and capital improvement investments is to first decide upon long-range goals and objectives . </a:t>
            </a:r>
            <a:r>
              <a:rPr lang="en-US" sz="2800" dirty="0" smtClean="0"/>
              <a:t>                           </a:t>
            </a:r>
            <a:endParaRPr lang="ar-JO" sz="2800" dirty="0"/>
          </a:p>
        </p:txBody>
      </p:sp>
    </p:spTree>
    <p:extLst>
      <p:ext uri="{BB962C8B-B14F-4D97-AF65-F5344CB8AC3E}">
        <p14:creationId xmlns:p14="http://schemas.microsoft.com/office/powerpoint/2010/main" val="2228030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OBJECTIVE</a:t>
            </a:r>
            <a:endParaRPr lang="ar-JO" dirty="0"/>
          </a:p>
        </p:txBody>
      </p:sp>
      <p:sp>
        <p:nvSpPr>
          <p:cNvPr id="3" name="عنصر نائب للمحتوى 2"/>
          <p:cNvSpPr>
            <a:spLocks noGrp="1"/>
          </p:cNvSpPr>
          <p:nvPr>
            <p:ph idx="1"/>
          </p:nvPr>
        </p:nvSpPr>
        <p:spPr/>
        <p:txBody>
          <a:bodyPr/>
          <a:lstStyle/>
          <a:p>
            <a:pPr marL="0" indent="0" algn="ctr">
              <a:buNone/>
            </a:pPr>
            <a:r>
              <a:rPr lang="en-US" dirty="0"/>
              <a:t>1.Calculating the PCI for each section &amp; </a:t>
            </a:r>
            <a:r>
              <a:rPr lang="en-US" u="sng" dirty="0"/>
              <a:t>Identify the proper treatment.</a:t>
            </a:r>
          </a:p>
          <a:p>
            <a:pPr marL="0" indent="0" algn="ctr">
              <a:buNone/>
            </a:pPr>
            <a:r>
              <a:rPr lang="en-US" dirty="0">
                <a:solidFill>
                  <a:schemeClr val="tx2">
                    <a:lumMod val="60000"/>
                    <a:lumOff val="40000"/>
                  </a:schemeClr>
                </a:solidFill>
              </a:rPr>
              <a:t>2</a:t>
            </a:r>
            <a:r>
              <a:rPr lang="en-US" dirty="0">
                <a:solidFill>
                  <a:schemeClr val="tx2">
                    <a:lumMod val="40000"/>
                    <a:lumOff val="60000"/>
                  </a:schemeClr>
                </a:solidFill>
              </a:rPr>
              <a:t>.</a:t>
            </a:r>
            <a:r>
              <a:rPr lang="en-US" dirty="0"/>
              <a:t> </a:t>
            </a:r>
            <a:r>
              <a:rPr lang="en-US" u="sng" dirty="0">
                <a:solidFill>
                  <a:schemeClr val="tx2">
                    <a:lumMod val="60000"/>
                    <a:lumOff val="40000"/>
                  </a:schemeClr>
                </a:solidFill>
              </a:rPr>
              <a:t>Calculation the composite Priority Index (PI)&amp;Ranking the sections in descending order based on PI value.</a:t>
            </a:r>
            <a:endParaRPr lang="ar-JO" u="sng" dirty="0">
              <a:solidFill>
                <a:schemeClr val="tx2">
                  <a:lumMod val="60000"/>
                  <a:lumOff val="40000"/>
                </a:schemeClr>
              </a:solidFill>
            </a:endParaRPr>
          </a:p>
          <a:p>
            <a:pPr algn="l"/>
            <a:endParaRPr lang="ar-JO" dirty="0"/>
          </a:p>
        </p:txBody>
      </p:sp>
    </p:spTree>
    <p:extLst>
      <p:ext uri="{BB962C8B-B14F-4D97-AF65-F5344CB8AC3E}">
        <p14:creationId xmlns:p14="http://schemas.microsoft.com/office/powerpoint/2010/main" val="32776866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CONCLUSTION</a:t>
            </a:r>
            <a:endParaRPr lang="ar-JO" dirty="0"/>
          </a:p>
        </p:txBody>
      </p:sp>
      <p:sp>
        <p:nvSpPr>
          <p:cNvPr id="3" name="عنصر نائب للمحتوى 2"/>
          <p:cNvSpPr>
            <a:spLocks noGrp="1"/>
          </p:cNvSpPr>
          <p:nvPr>
            <p:ph idx="1"/>
          </p:nvPr>
        </p:nvSpPr>
        <p:spPr/>
        <p:txBody>
          <a:bodyPr>
            <a:noAutofit/>
          </a:bodyPr>
          <a:lstStyle/>
          <a:p>
            <a:pPr marL="0" indent="0" algn="l">
              <a:buNone/>
            </a:pPr>
            <a:r>
              <a:rPr lang="en-US" sz="2800" dirty="0"/>
              <a:t>PCI Uses and Benefits:</a:t>
            </a:r>
          </a:p>
          <a:p>
            <a:pPr marL="0" indent="0" algn="l">
              <a:buNone/>
            </a:pPr>
            <a:r>
              <a:rPr lang="en-US" sz="2800" dirty="0"/>
              <a:t>• Identify immediate maintenance and rehabilitation needs.</a:t>
            </a:r>
          </a:p>
          <a:p>
            <a:pPr marL="0" indent="0" algn="l">
              <a:buNone/>
            </a:pPr>
            <a:r>
              <a:rPr lang="en-US" sz="2800" dirty="0"/>
              <a:t>• Monitor pavement condition over time.</a:t>
            </a:r>
          </a:p>
          <a:p>
            <a:pPr marL="0" indent="0" algn="l">
              <a:buNone/>
            </a:pPr>
            <a:r>
              <a:rPr lang="en-US" sz="2800" dirty="0"/>
              <a:t>• Develop a network preventive maintenance strategy.</a:t>
            </a:r>
          </a:p>
          <a:p>
            <a:pPr marL="0" indent="0" algn="l">
              <a:buNone/>
            </a:pPr>
            <a:r>
              <a:rPr lang="en-US" sz="2800" dirty="0"/>
              <a:t>• Develop road maintenance budgets.</a:t>
            </a:r>
          </a:p>
          <a:p>
            <a:pPr marL="0" indent="0" algn="l">
              <a:buNone/>
            </a:pPr>
            <a:r>
              <a:rPr lang="en-US" sz="2800" dirty="0"/>
              <a:t>• Evaluate pavement materials and designs.</a:t>
            </a:r>
          </a:p>
          <a:p>
            <a:pPr marL="0" indent="0" algn="l">
              <a:buNone/>
            </a:pPr>
            <a:endParaRPr lang="ar-JO" sz="2800" dirty="0"/>
          </a:p>
        </p:txBody>
      </p:sp>
    </p:spTree>
    <p:extLst>
      <p:ext uri="{BB962C8B-B14F-4D97-AF65-F5344CB8AC3E}">
        <p14:creationId xmlns:p14="http://schemas.microsoft.com/office/powerpoint/2010/main" val="10654406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PCI Limitations</a:t>
            </a:r>
            <a:endParaRPr lang="ar-JO" dirty="0"/>
          </a:p>
        </p:txBody>
      </p:sp>
      <p:sp>
        <p:nvSpPr>
          <p:cNvPr id="3" name="عنصر نائب للمحتوى 2"/>
          <p:cNvSpPr>
            <a:spLocks noGrp="1"/>
          </p:cNvSpPr>
          <p:nvPr>
            <p:ph idx="1"/>
          </p:nvPr>
        </p:nvSpPr>
        <p:spPr/>
        <p:txBody>
          <a:bodyPr>
            <a:noAutofit/>
          </a:bodyPr>
          <a:lstStyle/>
          <a:p>
            <a:pPr marL="0" indent="0" algn="just">
              <a:lnSpc>
                <a:spcPct val="150000"/>
              </a:lnSpc>
              <a:buNone/>
            </a:pPr>
            <a:r>
              <a:rPr lang="en-US" sz="2800" dirty="0"/>
              <a:t>It deals with surface conditions only. Surface conditions are symptoms of underlying problems and need to be properly diagnosed. In the worst case, there can be severe distresses below the pavement with no visual signs of distress. </a:t>
            </a:r>
            <a:r>
              <a:rPr lang="en-US" sz="2800" dirty="0" smtClean="0"/>
              <a:t>                                                                       </a:t>
            </a:r>
            <a:endParaRPr lang="ar-JO" sz="2800" dirty="0"/>
          </a:p>
        </p:txBody>
      </p:sp>
    </p:spTree>
    <p:extLst>
      <p:ext uri="{BB962C8B-B14F-4D97-AF65-F5344CB8AC3E}">
        <p14:creationId xmlns:p14="http://schemas.microsoft.com/office/powerpoint/2010/main" val="36086081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27784" y="188640"/>
            <a:ext cx="5791200" cy="1371600"/>
          </a:xfrm>
        </p:spPr>
        <p:txBody>
          <a:bodyPr/>
          <a:lstStyle/>
          <a:p>
            <a:r>
              <a:rPr lang="en-US" dirty="0" smtClean="0"/>
              <a:t>THANKS</a:t>
            </a:r>
            <a:endParaRPr lang="ar-JO" dirty="0"/>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1808322"/>
            <a:ext cx="7620000" cy="4262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9147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What did we in Project 1?</a:t>
            </a:r>
          </a:p>
        </p:txBody>
      </p:sp>
      <p:sp>
        <p:nvSpPr>
          <p:cNvPr id="4" name="عنصر نائب للمحتوى 3"/>
          <p:cNvSpPr>
            <a:spLocks noGrp="1"/>
          </p:cNvSpPr>
          <p:nvPr>
            <p:ph idx="1"/>
          </p:nvPr>
        </p:nvSpPr>
        <p:spPr>
          <a:xfrm>
            <a:off x="457200" y="1600201"/>
            <a:ext cx="8229600" cy="2332856"/>
          </a:xfrm>
        </p:spPr>
        <p:txBody>
          <a:bodyPr>
            <a:noAutofit/>
          </a:bodyPr>
          <a:lstStyle/>
          <a:p>
            <a:pPr marL="0" indent="0" algn="l">
              <a:buNone/>
            </a:pPr>
            <a:r>
              <a:rPr lang="en-US" sz="5400" dirty="0"/>
              <a:t>Calculating the PCI for each section based on the density and severity of pavement distresses.</a:t>
            </a:r>
            <a:endParaRPr lang="ar-JO" sz="5400" dirty="0"/>
          </a:p>
        </p:txBody>
      </p:sp>
    </p:spTree>
    <p:extLst>
      <p:ext uri="{BB962C8B-B14F-4D97-AF65-F5344CB8AC3E}">
        <p14:creationId xmlns:p14="http://schemas.microsoft.com/office/powerpoint/2010/main" val="1631556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dirty="0"/>
              <a:t>Review</a:t>
            </a:r>
            <a:endParaRPr lang="ar-JO" sz="6000" dirty="0"/>
          </a:p>
        </p:txBody>
      </p:sp>
      <p:sp>
        <p:nvSpPr>
          <p:cNvPr id="3" name="عنصر نائب للمحتوى 2"/>
          <p:cNvSpPr>
            <a:spLocks noGrp="1"/>
          </p:cNvSpPr>
          <p:nvPr>
            <p:ph idx="1"/>
          </p:nvPr>
        </p:nvSpPr>
        <p:spPr/>
        <p:txBody>
          <a:bodyPr/>
          <a:lstStyle/>
          <a:p>
            <a:pPr marL="0" indent="0" algn="l">
              <a:buNone/>
            </a:pPr>
            <a:r>
              <a:rPr lang="en-US" sz="5400" dirty="0"/>
              <a:t>The  PCI  is  a  numerical  indicator  that  rates  the  surface  condition  of  the pavement.</a:t>
            </a:r>
            <a:r>
              <a:rPr lang="en-US" dirty="0"/>
              <a:t> </a:t>
            </a:r>
            <a:r>
              <a:rPr lang="ar-JO" dirty="0" smtClean="0"/>
              <a:t>     </a:t>
            </a:r>
            <a:endParaRPr lang="ar-JO" dirty="0"/>
          </a:p>
        </p:txBody>
      </p:sp>
    </p:spTree>
    <p:extLst>
      <p:ext uri="{BB962C8B-B14F-4D97-AF65-F5344CB8AC3E}">
        <p14:creationId xmlns:p14="http://schemas.microsoft.com/office/powerpoint/2010/main" val="3845360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88640"/>
            <a:ext cx="8496944" cy="6120680"/>
          </a:xfrm>
        </p:spPr>
        <p:txBody>
          <a:bodyPr>
            <a:noAutofit/>
          </a:bodyPr>
          <a:lstStyle/>
          <a:p>
            <a:r>
              <a:rPr lang="en-US" sz="4000" dirty="0"/>
              <a:t>Road Sections: In order to develop a PCI, the road network needs to be divided into manageable segments. Sections with relatively uniform pavement structures, design and traffic </a:t>
            </a:r>
            <a:r>
              <a:rPr lang="ar-JO" sz="4000" dirty="0" smtClean="0"/>
              <a:t> </a:t>
            </a:r>
            <a:r>
              <a:rPr lang="en-US" sz="4000" dirty="0"/>
              <a:t>volumes. </a:t>
            </a:r>
            <a:r>
              <a:rPr lang="en-US" sz="4000" u="sng" dirty="0"/>
              <a:t>The pavement was divided into equal sections each section has length equal to 100m or 100ft.</a:t>
            </a:r>
            <a:endParaRPr lang="ar-JO" sz="4000" u="sng" dirty="0"/>
          </a:p>
        </p:txBody>
      </p:sp>
    </p:spTree>
    <p:extLst>
      <p:ext uri="{BB962C8B-B14F-4D97-AF65-F5344CB8AC3E}">
        <p14:creationId xmlns:p14="http://schemas.microsoft.com/office/powerpoint/2010/main" val="1442320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a:t>
            </a:r>
            <a:r>
              <a:rPr lang="en-US" sz="3600" dirty="0"/>
              <a:t>PCI Procedure function </a:t>
            </a:r>
            <a:r>
              <a:rPr lang="en-US" sz="3600" dirty="0" smtClean="0"/>
              <a:t>of severity </a:t>
            </a:r>
            <a:r>
              <a:rPr lang="en-US" sz="3600" dirty="0"/>
              <a:t>and </a:t>
            </a:r>
            <a:r>
              <a:rPr lang="en-US" sz="3600" dirty="0" smtClean="0"/>
              <a:t>density.</a:t>
            </a:r>
            <a:endParaRPr lang="ar-JO" sz="3600"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916832"/>
            <a:ext cx="6912768" cy="3424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8763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8820472" cy="5577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51877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309</TotalTime>
  <Words>948</Words>
  <Application>Microsoft Office PowerPoint</Application>
  <PresentationFormat>عرض على الشاشة (3:4)‏</PresentationFormat>
  <Paragraphs>132</Paragraphs>
  <Slides>42</Slides>
  <Notes>0</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42</vt:i4>
      </vt:variant>
    </vt:vector>
  </HeadingPairs>
  <TitlesOfParts>
    <vt:vector size="44" baseType="lpstr">
      <vt:lpstr>أساسية</vt:lpstr>
      <vt:lpstr>مستند</vt:lpstr>
      <vt:lpstr>Graduation project 2</vt:lpstr>
      <vt:lpstr>Development of Pavement PI for part of Deteriorated Roads of Asira AS-Shamaliyya Roads Network</vt:lpstr>
      <vt:lpstr> INTRODUCTION</vt:lpstr>
      <vt:lpstr>OBJECTIVE</vt:lpstr>
      <vt:lpstr>What did we in Project 1?</vt:lpstr>
      <vt:lpstr>Review</vt:lpstr>
      <vt:lpstr>Road Sections: In order to develop a PCI, the road network needs to be divided into manageable segments. Sections with relatively uniform pavement structures, design and traffic  volumes. The pavement was divided into equal sections each section has length equal to 100m or 100ft.</vt:lpstr>
      <vt:lpstr> PCI Procedure function of severity and density.</vt:lpstr>
      <vt:lpstr>عرض تقديمي في PowerPoint</vt:lpstr>
      <vt:lpstr>Distress Definitions</vt:lpstr>
      <vt:lpstr>Block Cracking</vt:lpstr>
      <vt:lpstr>Longitudinal and Transverse Cracking.</vt:lpstr>
      <vt:lpstr>TAPE(Hand Odometer wheel)</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Plan view</vt:lpstr>
      <vt:lpstr>عرض تقديمي في PowerPoint</vt:lpstr>
      <vt:lpstr>عرض تقديمي في PowerPoint</vt:lpstr>
      <vt:lpstr>عرض تقديمي في PowerPoint</vt:lpstr>
      <vt:lpstr>RATINGS ARE RELATED TO NEEDED MAINTENANCE OR REPAIR According AASHTO - Highway  Manual   </vt:lpstr>
      <vt:lpstr>Prioritization</vt:lpstr>
      <vt:lpstr>عرض تقديمي في PowerPoint</vt:lpstr>
      <vt:lpstr>عرض تقديمي في PowerPoint</vt:lpstr>
      <vt:lpstr>Factor Weights</vt:lpstr>
      <vt:lpstr>عرض تقديمي في PowerPoint</vt:lpstr>
      <vt:lpstr>FACTORS</vt:lpstr>
      <vt:lpstr>Road classification</vt:lpstr>
      <vt:lpstr>Traffic Volume</vt:lpstr>
      <vt:lpstr>PC </vt:lpstr>
      <vt:lpstr>Road Importance to Community</vt:lpstr>
      <vt:lpstr>Ranking Method</vt:lpstr>
      <vt:lpstr>عرض تقديمي في PowerPoint</vt:lpstr>
      <vt:lpstr>Result and Recommendation</vt:lpstr>
      <vt:lpstr>عرض تقديمي في PowerPoint</vt:lpstr>
      <vt:lpstr>CONCLUSTION</vt:lpstr>
      <vt:lpstr>PCI Limitations</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2</dc:title>
  <dc:creator>hp</dc:creator>
  <cp:lastModifiedBy>hp</cp:lastModifiedBy>
  <cp:revision>18</cp:revision>
  <dcterms:created xsi:type="dcterms:W3CDTF">2017-05-23T18:15:15Z</dcterms:created>
  <dcterms:modified xsi:type="dcterms:W3CDTF">2017-05-24T18:49:58Z</dcterms:modified>
</cp:coreProperties>
</file>