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6" r:id="rId11"/>
    <p:sldId id="267" r:id="rId12"/>
    <p:sldId id="268" r:id="rId13"/>
    <p:sldId id="269" r:id="rId14"/>
    <p:sldId id="270" r:id="rId15"/>
    <p:sldId id="271" r:id="rId16"/>
    <p:sldId id="272" r:id="rId17"/>
    <p:sldId id="266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C5131-2DBC-4678-A287-A66AD866DD3A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BEE0-4AF7-4611-BECE-C02B52AE6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728"/>
            <a:ext cx="6553200" cy="207170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Measuring Palestinian Labors Productivity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2" y="2500306"/>
            <a:ext cx="3357586" cy="3857652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Prepared By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en-US" b="1" dirty="0" err="1" smtClean="0"/>
              <a:t>Rabea</a:t>
            </a:r>
            <a:r>
              <a:rPr lang="en-US" b="1" dirty="0" smtClean="0"/>
              <a:t> </a:t>
            </a:r>
            <a:r>
              <a:rPr lang="en-US" b="1" dirty="0" err="1" smtClean="0"/>
              <a:t>Hamdan</a:t>
            </a:r>
            <a:endParaRPr lang="en-US" b="1" dirty="0" smtClean="0"/>
          </a:p>
          <a:p>
            <a:r>
              <a:rPr lang="en-US" sz="3400" b="1" smtClean="0"/>
              <a:t>Ahmad </a:t>
            </a:r>
            <a:r>
              <a:rPr lang="en-US" sz="3400" b="1" dirty="0" err="1" smtClean="0"/>
              <a:t>Ghanayem</a:t>
            </a:r>
            <a:endParaRPr lang="en-US" sz="3400" b="1" dirty="0" smtClean="0"/>
          </a:p>
          <a:p>
            <a:endParaRPr lang="en-US" sz="3400" b="1" dirty="0" smtClean="0"/>
          </a:p>
          <a:p>
            <a:r>
              <a:rPr lang="en-US" sz="3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Supervisor :</a:t>
            </a:r>
          </a:p>
          <a:p>
            <a:r>
              <a:rPr lang="en-US" sz="3400" b="1" dirty="0" smtClean="0"/>
              <a:t>  Eng. </a:t>
            </a:r>
            <a:r>
              <a:rPr lang="en-US" sz="3400" b="1" dirty="0" err="1" smtClean="0"/>
              <a:t>Reema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Nassar</a:t>
            </a:r>
            <a:endParaRPr lang="en-US" sz="3400" b="1" dirty="0" smtClean="0"/>
          </a:p>
          <a:p>
            <a:endParaRPr lang="en-US" b="1" dirty="0" smtClean="0"/>
          </a:p>
          <a:p>
            <a:r>
              <a:rPr lang="en-US" b="1" dirty="0" smtClean="0"/>
              <a:t>May 2017</a:t>
            </a:r>
            <a:endParaRPr lang="en-US" b="1" dirty="0"/>
          </a:p>
        </p:txBody>
      </p:sp>
      <p:pic>
        <p:nvPicPr>
          <p:cNvPr id="4" name="Picture 3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04800"/>
            <a:ext cx="2214578" cy="177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labour-productivity-6117-634x0-c-default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258" y="2362200"/>
            <a:ext cx="5146958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2579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200400"/>
            <a:ext cx="6248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en-US" b="1" dirty="0" smtClean="0"/>
              <a:t>Analysis and Discussion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/>
              <a:t>Labor Productivity in different  west bank governorates(m</a:t>
            </a:r>
            <a:r>
              <a:rPr lang="en-US" sz="3100" b="1" baseline="30000" dirty="0"/>
              <a:t>2 </a:t>
            </a:r>
            <a:r>
              <a:rPr lang="en-US" sz="3100" b="1" dirty="0"/>
              <a:t>/day).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384" y="1600200"/>
            <a:ext cx="8732126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 </a:t>
            </a:r>
            <a:r>
              <a:rPr lang="en-US" sz="3200" b="1" dirty="0"/>
              <a:t>labor productivity in West Bank(m</a:t>
            </a:r>
            <a:r>
              <a:rPr lang="en-US" sz="3200" b="1" baseline="30000" dirty="0"/>
              <a:t>2 </a:t>
            </a:r>
            <a:r>
              <a:rPr lang="en-US" sz="3200" b="1" dirty="0"/>
              <a:t>/day).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7239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la</a:t>
            </a:r>
            <a:r>
              <a:rPr lang="en-US" sz="3600" b="1" dirty="0"/>
              <a:t>bor productivity according to the geographic variation (m</a:t>
            </a:r>
            <a:r>
              <a:rPr lang="en-US" sz="3600" b="1" baseline="30000" dirty="0"/>
              <a:t>2 </a:t>
            </a:r>
            <a:r>
              <a:rPr lang="en-US" sz="3600" b="1" dirty="0"/>
              <a:t>/day).</a:t>
            </a:r>
            <a:endParaRPr lang="en-US" b="1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792479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5534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 </a:t>
            </a:r>
            <a:r>
              <a:rPr lang="en-US" sz="3600" b="1" dirty="0"/>
              <a:t>labor productivity according to the temperatures variation(m</a:t>
            </a:r>
            <a:r>
              <a:rPr lang="en-US" sz="3600" b="1" baseline="30000" dirty="0"/>
              <a:t>2 </a:t>
            </a:r>
            <a:r>
              <a:rPr lang="en-US" sz="3600" b="1" dirty="0"/>
              <a:t>/day).</a:t>
            </a:r>
            <a:endParaRPr lang="en-US" b="1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077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/>
          <a:lstStyle/>
          <a:p>
            <a:r>
              <a:rPr lang="en-US" b="1" dirty="0"/>
              <a:t>Application of study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85800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 The </a:t>
            </a:r>
            <a:r>
              <a:rPr lang="en-US" sz="2400" dirty="0">
                <a:latin typeface="+mj-lt"/>
                <a:ea typeface="+mj-ea"/>
                <a:cs typeface="+mj-cs"/>
              </a:rPr>
              <a:t>data obtain from the faculty of IT and administrative science building at Al-</a:t>
            </a:r>
            <a:r>
              <a:rPr lang="en-US" sz="2400" dirty="0" err="1">
                <a:latin typeface="+mj-lt"/>
                <a:ea typeface="+mj-ea"/>
                <a:cs typeface="+mj-cs"/>
              </a:rPr>
              <a:t>Quds</a:t>
            </a:r>
            <a:r>
              <a:rPr lang="en-US" sz="2400" dirty="0">
                <a:latin typeface="+mj-lt"/>
                <a:ea typeface="+mj-ea"/>
                <a:cs typeface="+mj-cs"/>
              </a:rPr>
              <a:t> Open University – Nablus 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Branch. 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362200"/>
            <a:ext cx="7467600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304800"/>
            <a:ext cx="87629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Labor productivity in the project has been compared with labor productivity at Nablus city level and at West Bank level.  The following table shows the results.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1"/>
            <a:ext cx="7315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57200" y="914400"/>
            <a:ext cx="77724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The previous table shows that the project labor productivity was higher than the study one. These results attributed to the following: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 Spacious areas.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 Public site which does not need decorations as the private one needs .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 The project has a fixed time contract which has a dead line for implementing.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latin typeface="+mj-lt"/>
                <a:cs typeface="Times New Roman" pitchFamily="18" charset="0"/>
              </a:rPr>
              <a:t>  The availability of the controlling over the labor productivity by the contractor engineer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186634" cy="1143000"/>
          </a:xfrm>
        </p:spPr>
        <p:txBody>
          <a:bodyPr/>
          <a:lstStyle/>
          <a:p>
            <a:pPr algn="l"/>
            <a:r>
              <a:rPr lang="en-US" sz="4800" b="1" dirty="0" smtClean="0"/>
              <a:t>Legend</a:t>
            </a:r>
            <a:endParaRPr lang="en-US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295400"/>
            <a:ext cx="8286808" cy="52629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Introduction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Study Area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Objectives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Methodology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Data Collection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Analysis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Results and conclusion</a:t>
            </a:r>
            <a:endParaRPr lang="en-US" sz="3200" dirty="0"/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357158" y="428604"/>
            <a:ext cx="1000132" cy="785818"/>
          </a:xfrm>
          <a:prstGeom prst="actionButtonHel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2428868"/>
            <a:ext cx="2000250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n-US" sz="2400" dirty="0"/>
              <a:t>There is an inverse relationship between </a:t>
            </a:r>
            <a:r>
              <a:rPr lang="en-US" sz="2400" dirty="0" smtClean="0"/>
              <a:t>the increase of labor age and </a:t>
            </a:r>
            <a:r>
              <a:rPr lang="en-US" sz="2400" dirty="0"/>
              <a:t>the </a:t>
            </a:r>
            <a:r>
              <a:rPr lang="en-US" sz="2400" dirty="0" smtClean="0"/>
              <a:t>drop </a:t>
            </a:r>
            <a:r>
              <a:rPr lang="en-US" sz="2400" dirty="0"/>
              <a:t>in </a:t>
            </a:r>
            <a:r>
              <a:rPr lang="en-US" sz="2400" dirty="0" smtClean="0"/>
              <a:t>productivity rate. </a:t>
            </a:r>
          </a:p>
          <a:p>
            <a:pPr lvl="0">
              <a:buNone/>
            </a:pPr>
            <a:endParaRPr lang="en-US" sz="2400" dirty="0"/>
          </a:p>
          <a:p>
            <a:pPr lvl="0">
              <a:buFont typeface="Wingdings" pitchFamily="2" charset="2"/>
              <a:buChar char="ü"/>
            </a:pPr>
            <a:r>
              <a:rPr lang="en-US" sz="2400" dirty="0" smtClean="0"/>
              <a:t>The </a:t>
            </a:r>
            <a:r>
              <a:rPr lang="en-US" sz="2400" dirty="0"/>
              <a:t>results showed that the </a:t>
            </a:r>
            <a:r>
              <a:rPr lang="en-US" sz="2400" dirty="0" smtClean="0"/>
              <a:t>geographic variation affects </a:t>
            </a:r>
            <a:r>
              <a:rPr lang="en-US" sz="2400" dirty="0"/>
              <a:t>the </a:t>
            </a:r>
            <a:r>
              <a:rPr lang="en-US" sz="2400" dirty="0" smtClean="0"/>
              <a:t>productivity rate. </a:t>
            </a:r>
          </a:p>
          <a:p>
            <a:pPr lvl="0">
              <a:buNone/>
            </a:pPr>
            <a:endParaRPr lang="en-US" sz="2400" dirty="0"/>
          </a:p>
          <a:p>
            <a:pPr lvl="0">
              <a:buFont typeface="Wingdings" pitchFamily="2" charset="2"/>
              <a:buChar char="ü"/>
            </a:pPr>
            <a:r>
              <a:rPr lang="en-US" sz="2400" dirty="0" smtClean="0"/>
              <a:t>The temperature has </a:t>
            </a:r>
            <a:r>
              <a:rPr lang="en-US" sz="2400" dirty="0"/>
              <a:t>great effect on the </a:t>
            </a:r>
            <a:r>
              <a:rPr lang="en-US" sz="2400" dirty="0" smtClean="0"/>
              <a:t>labor productivity rate , </a:t>
            </a:r>
            <a:r>
              <a:rPr lang="en-US" sz="2400" dirty="0"/>
              <a:t>where it reduces </a:t>
            </a:r>
            <a:r>
              <a:rPr lang="en-US" sz="2400" dirty="0" smtClean="0"/>
              <a:t>then the productivity rate of labors increase. 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p00646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428728" y="500042"/>
            <a:ext cx="628654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28662" y="1785926"/>
            <a:ext cx="72866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8800" i="1" kern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+mn-cs"/>
              </a:rPr>
              <a:t>Thank YOU!</a:t>
            </a:r>
            <a:endParaRPr lang="en-US" sz="8800" i="1" kern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What Is </a:t>
            </a:r>
            <a:r>
              <a:rPr lang="en-US" dirty="0"/>
              <a:t>labor productivity </a:t>
            </a:r>
            <a:r>
              <a:rPr lang="en-US" dirty="0" smtClean="0"/>
              <a:t>measureme</a:t>
            </a:r>
            <a:r>
              <a:rPr lang="en-US" dirty="0"/>
              <a:t>nt</a:t>
            </a:r>
            <a:r>
              <a:rPr lang="en-US" dirty="0" smtClean="0"/>
              <a:t>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Rate of output per worker (or group of workers) per unit time.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Factors Affecting Worker Performance</a:t>
            </a:r>
          </a:p>
        </p:txBody>
      </p:sp>
      <p:sp>
        <p:nvSpPr>
          <p:cNvPr id="9" name="Oval 8"/>
          <p:cNvSpPr/>
          <p:nvPr/>
        </p:nvSpPr>
        <p:spPr>
          <a:xfrm>
            <a:off x="2514600" y="1828800"/>
            <a:ext cx="4876800" cy="37338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886200" y="3048000"/>
            <a:ext cx="2133600" cy="1295400"/>
          </a:xfrm>
          <a:prstGeom prst="ellipse">
            <a:avLst/>
          </a:prstGeom>
          <a:solidFill>
            <a:srgbClr val="FFC000">
              <a:alpha val="73000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Labor Productivity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4191000" y="1524000"/>
            <a:ext cx="1524000" cy="685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Temperature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248400" y="3886200"/>
            <a:ext cx="1447800" cy="685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Experience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48400" y="2667000"/>
            <a:ext cx="1447800" cy="685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 Quality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114800" y="5105400"/>
            <a:ext cx="1752600" cy="685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Communication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133600" y="3962400"/>
            <a:ext cx="1447800" cy="685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Hazardous work area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33600" y="2743200"/>
            <a:ext cx="1447800" cy="685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Motivating </a:t>
            </a:r>
            <a:r>
              <a:rPr lang="en-US" b="1" dirty="0" smtClean="0">
                <a:solidFill>
                  <a:schemeClr val="tx1"/>
                </a:solidFill>
              </a:rPr>
              <a:t>workers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Problem Definition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Construction </a:t>
            </a:r>
            <a:r>
              <a:rPr lang="en-US" dirty="0"/>
              <a:t>sector in Palestine is facing a problem of not having a </a:t>
            </a:r>
            <a:r>
              <a:rPr lang="en-US" dirty="0" smtClean="0"/>
              <a:t>manual </a:t>
            </a:r>
            <a:r>
              <a:rPr lang="en-US" dirty="0"/>
              <a:t>illustrating labor productivity </a:t>
            </a:r>
            <a:r>
              <a:rPr lang="en-US" dirty="0" smtClean="0"/>
              <a:t>rate.</a:t>
            </a:r>
            <a:endParaRPr lang="en-US" dirty="0"/>
          </a:p>
        </p:txBody>
      </p:sp>
      <p:pic>
        <p:nvPicPr>
          <p:cNvPr id="6" name="Picture 7" descr="telescopeKid silo righ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6DF60"/>
              </a:clrFrom>
              <a:clrTo>
                <a:srgbClr val="C6DF60">
                  <a:alpha val="0"/>
                </a:srgbClr>
              </a:clrTo>
            </a:clrChange>
            <a:lum bright="11000" contrast="11000"/>
          </a:blip>
          <a:srcRect/>
          <a:stretch>
            <a:fillRect/>
          </a:stretch>
        </p:blipFill>
        <p:spPr bwMode="auto">
          <a:xfrm>
            <a:off x="0" y="5397051"/>
            <a:ext cx="1214414" cy="146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ng\Pictures\project photo\Marketing_Ch1_Pt3_Marketing_Objectiv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0" y="2057400"/>
            <a:ext cx="3225824" cy="2419368"/>
          </a:xfrm>
          <a:prstGeom prst="rect">
            <a:avLst/>
          </a:prstGeom>
          <a:noFill/>
        </p:spPr>
      </p:pic>
      <p:sp>
        <p:nvSpPr>
          <p:cNvPr id="5" name="Content Placeholder 10"/>
          <p:cNvSpPr txBox="1">
            <a:spLocks/>
          </p:cNvSpPr>
          <p:nvPr/>
        </p:nvSpPr>
        <p:spPr>
          <a:xfrm>
            <a:off x="609600" y="304800"/>
            <a:ext cx="3657600" cy="30480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</a:rPr>
              <a:t>To </a:t>
            </a:r>
            <a:r>
              <a:rPr lang="en-US" sz="2800" b="1" dirty="0">
                <a:solidFill>
                  <a:schemeClr val="tx1"/>
                </a:solidFill>
              </a:rPr>
              <a:t>Determine </a:t>
            </a:r>
            <a:r>
              <a:rPr lang="en-US" sz="2800" b="1" dirty="0">
                <a:solidFill>
                  <a:schemeClr val="bg1"/>
                </a:solidFill>
              </a:rPr>
              <a:t>the labor productivity rate in different conditions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571876"/>
            <a:ext cx="3643338" cy="307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71538" y="4071942"/>
            <a:ext cx="3071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Compare </a:t>
            </a:r>
            <a:r>
              <a:rPr lang="en-US" sz="2800" b="1" dirty="0" smtClean="0">
                <a:solidFill>
                  <a:schemeClr val="bg1"/>
                </a:solidFill>
              </a:rPr>
              <a:t>the performance of labor productivity between  sites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2132" y="1071546"/>
            <a:ext cx="27146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study the effect of CC on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Methodology: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533400" y="1447800"/>
            <a:ext cx="8077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endParaRPr lang="en-US" sz="2400" dirty="0"/>
          </a:p>
          <a:p>
            <a:r>
              <a:rPr lang="en-US" sz="2400" b="1" dirty="0"/>
              <a:t>First step : </a:t>
            </a:r>
            <a:r>
              <a:rPr lang="en-US" sz="2400" dirty="0">
                <a:solidFill>
                  <a:srgbClr val="C00000"/>
                </a:solidFill>
              </a:rPr>
              <a:t>s</a:t>
            </a:r>
            <a:r>
              <a:rPr lang="en-US" sz="2400" dirty="0" smtClean="0">
                <a:solidFill>
                  <a:srgbClr val="C00000"/>
                </a:solidFill>
              </a:rPr>
              <a:t>elect </a:t>
            </a:r>
            <a:r>
              <a:rPr lang="en-US" sz="2400" dirty="0">
                <a:solidFill>
                  <a:srgbClr val="C00000"/>
                </a:solidFill>
              </a:rPr>
              <a:t>the activities </a:t>
            </a:r>
            <a:r>
              <a:rPr lang="en-US" sz="2400" dirty="0"/>
              <a:t>that will be analyzed and checked for labor productivity rate, which are</a:t>
            </a:r>
            <a:r>
              <a:rPr lang="ar-SA" sz="2400" dirty="0"/>
              <a:t>: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Paint work, Tile work and Plaster work </a:t>
            </a:r>
            <a:r>
              <a:rPr lang="en-US" sz="2400" dirty="0"/>
              <a:t>.</a:t>
            </a:r>
          </a:p>
          <a:p>
            <a:endParaRPr lang="en-US" sz="2000" dirty="0"/>
          </a:p>
          <a:p>
            <a:r>
              <a:rPr lang="en-US" sz="2400" b="1" dirty="0"/>
              <a:t>Second step</a:t>
            </a:r>
            <a:r>
              <a:rPr lang="en-US" sz="2400" b="1" dirty="0" smtClean="0"/>
              <a:t>: </a:t>
            </a:r>
            <a:r>
              <a:rPr lang="en-US" sz="2400" dirty="0">
                <a:solidFill>
                  <a:srgbClr val="C00000"/>
                </a:solidFill>
              </a:rPr>
              <a:t>random 30 sample </a:t>
            </a:r>
            <a:r>
              <a:rPr lang="en-US" sz="2400" dirty="0"/>
              <a:t>selected from the West Bank </a:t>
            </a:r>
            <a:r>
              <a:rPr lang="en-US" sz="2400" dirty="0" smtClean="0"/>
              <a:t>for each item.</a:t>
            </a:r>
          </a:p>
          <a:p>
            <a:endParaRPr lang="en-US" sz="2400" b="1" dirty="0"/>
          </a:p>
          <a:p>
            <a:r>
              <a:rPr lang="en-US" sz="2400" b="1" dirty="0" smtClean="0"/>
              <a:t>Third step : </a:t>
            </a:r>
            <a:r>
              <a:rPr lang="en-US" sz="2400" dirty="0" smtClean="0">
                <a:solidFill>
                  <a:srgbClr val="C00000"/>
                </a:solidFill>
              </a:rPr>
              <a:t>get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the information </a:t>
            </a:r>
            <a:r>
              <a:rPr lang="en-US" sz="2400" dirty="0" smtClean="0"/>
              <a:t>about  </a:t>
            </a:r>
            <a:r>
              <a:rPr lang="en-US" sz="2400" dirty="0"/>
              <a:t>the 30 </a:t>
            </a:r>
            <a:r>
              <a:rPr lang="en-US" sz="2400" dirty="0" smtClean="0"/>
              <a:t>sample (name and phone number). </a:t>
            </a:r>
          </a:p>
          <a:p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b="1" dirty="0"/>
              <a:t>Fourth step</a:t>
            </a:r>
            <a:r>
              <a:rPr lang="en-US" sz="2400" b="1" dirty="0" smtClean="0"/>
              <a:t>: </a:t>
            </a:r>
            <a:r>
              <a:rPr lang="en-US" sz="2400" dirty="0" smtClean="0">
                <a:solidFill>
                  <a:srgbClr val="C00000"/>
                </a:solidFill>
              </a:rPr>
              <a:t>analyze</a:t>
            </a:r>
            <a:r>
              <a:rPr lang="en-US" sz="2400" b="1" dirty="0" smtClean="0">
                <a:solidFill>
                  <a:srgbClr val="C00000"/>
                </a:solidFill>
              </a:rPr>
              <a:t>  </a:t>
            </a:r>
            <a:r>
              <a:rPr lang="en-US" sz="2400" dirty="0">
                <a:solidFill>
                  <a:srgbClr val="C00000"/>
                </a:solidFill>
              </a:rPr>
              <a:t>the </a:t>
            </a:r>
            <a:r>
              <a:rPr lang="en-US" sz="2400" dirty="0" smtClean="0">
                <a:solidFill>
                  <a:srgbClr val="C00000"/>
                </a:solidFill>
              </a:rPr>
              <a:t>result  </a:t>
            </a:r>
            <a:r>
              <a:rPr lang="en-US" sz="2400" dirty="0" smtClean="0"/>
              <a:t>to </a:t>
            </a:r>
            <a:r>
              <a:rPr lang="en-US" sz="2400" dirty="0"/>
              <a:t>calculate the productivity rate for each </a:t>
            </a:r>
            <a:r>
              <a:rPr lang="en-US" sz="2400" dirty="0" smtClean="0"/>
              <a:t>item.</a:t>
            </a:r>
            <a:endParaRPr lang="en-US" sz="2400" b="1" dirty="0"/>
          </a:p>
          <a:p>
            <a:pPr marL="457200" indent="-457200"/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The Study Area :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2819400"/>
            <a:ext cx="419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Nablus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Qalqilya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Hebron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Ramallah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Tulkarem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Jenin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Jericho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381000" y="20574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2400" b="1" dirty="0" smtClean="0"/>
              <a:t>Different  </a:t>
            </a:r>
            <a:r>
              <a:rPr lang="en-US" sz="2400" b="1" dirty="0"/>
              <a:t>west bank </a:t>
            </a:r>
            <a:r>
              <a:rPr lang="en-US" sz="2400" b="1" dirty="0" smtClean="0"/>
              <a:t>governorates:</a:t>
            </a:r>
            <a:endParaRPr lang="en-US" sz="2400" dirty="0"/>
          </a:p>
        </p:txBody>
      </p:sp>
      <p:pic>
        <p:nvPicPr>
          <p:cNvPr id="11" name="Picture 10" descr="300px-Palestine_governorates 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599" y="1447800"/>
            <a:ext cx="3505201" cy="4592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Data Collection: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228600" y="18288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Workers</a:t>
            </a:r>
            <a:r>
              <a:rPr lang="en-US" dirty="0"/>
              <a:t>' phone numbers was obtained 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438400"/>
            <a:ext cx="716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The </a:t>
            </a:r>
            <a:r>
              <a:rPr lang="en-US" dirty="0"/>
              <a:t>workers have been called and got the daily labor productivity by </a:t>
            </a:r>
            <a:r>
              <a:rPr lang="en-US" dirty="0" smtClean="0"/>
              <a:t>    square </a:t>
            </a:r>
            <a:r>
              <a:rPr lang="en-US" dirty="0"/>
              <a:t>meter for them.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350520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workers </a:t>
            </a:r>
            <a:r>
              <a:rPr lang="en-US" dirty="0"/>
              <a:t>have been visited in their </a:t>
            </a:r>
            <a:r>
              <a:rPr lang="en-US" dirty="0" smtClean="0"/>
              <a:t>workplaces.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" y="4191000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The </a:t>
            </a:r>
            <a:r>
              <a:rPr lang="en-US" dirty="0"/>
              <a:t>average labors productivity rate has been calculated.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49530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The comparison has been done between our study and the structural </a:t>
            </a:r>
            <a:r>
              <a:rPr lang="en-US" dirty="0" smtClean="0"/>
              <a:t>              project </a:t>
            </a:r>
            <a:r>
              <a:rPr lang="en-US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498</Words>
  <Application>Microsoft Office PowerPoint</Application>
  <PresentationFormat>عرض على الشاشة (3:4)‏</PresentationFormat>
  <Paragraphs>81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Office Theme</vt:lpstr>
      <vt:lpstr>  Measuring Palestinian Labors Productivity </vt:lpstr>
      <vt:lpstr>Legend</vt:lpstr>
      <vt:lpstr>INTRODUCTION</vt:lpstr>
      <vt:lpstr>Factors Affecting Worker Performance</vt:lpstr>
      <vt:lpstr>Problem Definition</vt:lpstr>
      <vt:lpstr>الشريحة 6</vt:lpstr>
      <vt:lpstr>Methodology:</vt:lpstr>
      <vt:lpstr>The Study Area :</vt:lpstr>
      <vt:lpstr>Data Collection:</vt:lpstr>
      <vt:lpstr>الشريحة 10</vt:lpstr>
      <vt:lpstr>Analysis and Discussion</vt:lpstr>
      <vt:lpstr>Labor Productivity in different  west bank governorates(m2 /day). </vt:lpstr>
      <vt:lpstr> labor productivity in West Bank(m2 /day).</vt:lpstr>
      <vt:lpstr>labor productivity according to the geographic variation (m2 /day).</vt:lpstr>
      <vt:lpstr> labor productivity according to the temperatures variation(m2 /day).</vt:lpstr>
      <vt:lpstr>Application of study</vt:lpstr>
      <vt:lpstr>الشريحة 17</vt:lpstr>
      <vt:lpstr>الشريحة 18</vt:lpstr>
      <vt:lpstr>الشريحة 19</vt:lpstr>
      <vt:lpstr>Conclusion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compu-world</cp:lastModifiedBy>
  <cp:revision>56</cp:revision>
  <dcterms:created xsi:type="dcterms:W3CDTF">2017-05-24T08:15:05Z</dcterms:created>
  <dcterms:modified xsi:type="dcterms:W3CDTF">2018-03-26T16:36:42Z</dcterms:modified>
</cp:coreProperties>
</file>