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56" r:id="rId11"/>
    <p:sldId id="267" r:id="rId12"/>
    <p:sldId id="268" r:id="rId13"/>
    <p:sldId id="269" r:id="rId14"/>
    <p:sldId id="270" r:id="rId15"/>
    <p:sldId id="271" r:id="rId16"/>
    <p:sldId id="272" r:id="rId17"/>
    <p:sldId id="266" r:id="rId18"/>
    <p:sldId id="273" r:id="rId19"/>
    <p:sldId id="274" r:id="rId20"/>
    <p:sldId id="275" r:id="rId21"/>
    <p:sldId id="276" r:id="rId2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149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EC5131-2DBC-4678-A287-A66AD866DD3A}" type="datetimeFigureOut">
              <a:rPr lang="en-US" smtClean="0"/>
              <a:pPr/>
              <a:t>3/26/2018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78BEE0-4AF7-4611-BECE-C02B52AE657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EC5131-2DBC-4678-A287-A66AD866DD3A}" type="datetimeFigureOut">
              <a:rPr lang="en-US" smtClean="0"/>
              <a:pPr/>
              <a:t>3/26/2018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78BEE0-4AF7-4611-BECE-C02B52AE657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EC5131-2DBC-4678-A287-A66AD866DD3A}" type="datetimeFigureOut">
              <a:rPr lang="en-US" smtClean="0"/>
              <a:pPr/>
              <a:t>3/26/2018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78BEE0-4AF7-4611-BECE-C02B52AE657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EC5131-2DBC-4678-A287-A66AD866DD3A}" type="datetimeFigureOut">
              <a:rPr lang="en-US" smtClean="0"/>
              <a:pPr/>
              <a:t>3/26/2018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78BEE0-4AF7-4611-BECE-C02B52AE657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EC5131-2DBC-4678-A287-A66AD866DD3A}" type="datetimeFigureOut">
              <a:rPr lang="en-US" smtClean="0"/>
              <a:pPr/>
              <a:t>3/26/2018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78BEE0-4AF7-4611-BECE-C02B52AE657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EC5131-2DBC-4678-A287-A66AD866DD3A}" type="datetimeFigureOut">
              <a:rPr lang="en-US" smtClean="0"/>
              <a:pPr/>
              <a:t>3/26/2018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78BEE0-4AF7-4611-BECE-C02B52AE657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EC5131-2DBC-4678-A287-A66AD866DD3A}" type="datetimeFigureOut">
              <a:rPr lang="en-US" smtClean="0"/>
              <a:pPr/>
              <a:t>3/26/2018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78BEE0-4AF7-4611-BECE-C02B52AE657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EC5131-2DBC-4678-A287-A66AD866DD3A}" type="datetimeFigureOut">
              <a:rPr lang="en-US" smtClean="0"/>
              <a:pPr/>
              <a:t>3/26/2018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78BEE0-4AF7-4611-BECE-C02B52AE657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EC5131-2DBC-4678-A287-A66AD866DD3A}" type="datetimeFigureOut">
              <a:rPr lang="en-US" smtClean="0"/>
              <a:pPr/>
              <a:t>3/26/2018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78BEE0-4AF7-4611-BECE-C02B52AE657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EC5131-2DBC-4678-A287-A66AD866DD3A}" type="datetimeFigureOut">
              <a:rPr lang="en-US" smtClean="0"/>
              <a:pPr/>
              <a:t>3/26/2018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78BEE0-4AF7-4611-BECE-C02B52AE657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EC5131-2DBC-4678-A287-A66AD866DD3A}" type="datetimeFigureOut">
              <a:rPr lang="en-US" smtClean="0"/>
              <a:pPr/>
              <a:t>3/26/2018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78BEE0-4AF7-4611-BECE-C02B52AE657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EC5131-2DBC-4678-A287-A66AD866DD3A}" type="datetimeFigureOut">
              <a:rPr lang="en-US" smtClean="0"/>
              <a:pPr/>
              <a:t>3/26/2018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78BEE0-4AF7-4611-BECE-C02B52AE657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w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285728"/>
            <a:ext cx="6553200" cy="2071702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 </a:t>
            </a:r>
            <a:r>
              <a:rPr lang="en-US" dirty="0"/>
              <a:t/>
            </a:r>
            <a:br>
              <a:rPr lang="en-US" dirty="0"/>
            </a:br>
            <a:r>
              <a:rPr lang="en-US" b="1" dirty="0"/>
              <a:t>Measuring Palestinian Labors Productivity</a:t>
            </a:r>
            <a:r>
              <a:rPr lang="en-US" dirty="0"/>
              <a:t/>
            </a:r>
            <a:br>
              <a:rPr lang="en-US" dirty="0"/>
            </a:b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572132" y="2500306"/>
            <a:ext cx="3357586" cy="3857652"/>
          </a:xfrm>
        </p:spPr>
        <p:txBody>
          <a:bodyPr>
            <a:normAutofit fontScale="85000" lnSpcReduction="10000"/>
          </a:bodyPr>
          <a:lstStyle/>
          <a:p>
            <a:r>
              <a:rPr lang="en-US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Prepared By </a:t>
            </a:r>
            <a:r>
              <a:rPr lang="en-US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:</a:t>
            </a:r>
          </a:p>
          <a:p>
            <a:r>
              <a:rPr lang="en-US" b="1" dirty="0" err="1" smtClean="0"/>
              <a:t>Rabea</a:t>
            </a:r>
            <a:r>
              <a:rPr lang="en-US" b="1" dirty="0" smtClean="0"/>
              <a:t> </a:t>
            </a:r>
            <a:r>
              <a:rPr lang="en-US" b="1" dirty="0" err="1" smtClean="0"/>
              <a:t>Hamdan</a:t>
            </a:r>
            <a:endParaRPr lang="en-US" b="1" dirty="0" smtClean="0"/>
          </a:p>
          <a:p>
            <a:r>
              <a:rPr lang="en-US" sz="3400" b="1" smtClean="0"/>
              <a:t>Ahmad </a:t>
            </a:r>
            <a:r>
              <a:rPr lang="en-US" sz="3400" b="1" dirty="0" err="1" smtClean="0"/>
              <a:t>Ghanayem</a:t>
            </a:r>
            <a:endParaRPr lang="en-US" sz="3400" b="1" dirty="0" smtClean="0"/>
          </a:p>
          <a:p>
            <a:endParaRPr lang="en-US" sz="3400" b="1" dirty="0" smtClean="0"/>
          </a:p>
          <a:p>
            <a:r>
              <a:rPr lang="en-US" sz="3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Supervisor :</a:t>
            </a:r>
          </a:p>
          <a:p>
            <a:r>
              <a:rPr lang="en-US" sz="3400" b="1" dirty="0" smtClean="0"/>
              <a:t>  Eng. </a:t>
            </a:r>
            <a:r>
              <a:rPr lang="en-US" sz="3400" b="1" dirty="0" err="1" smtClean="0"/>
              <a:t>Reema</a:t>
            </a:r>
            <a:r>
              <a:rPr lang="en-US" sz="3400" b="1" dirty="0" smtClean="0"/>
              <a:t> </a:t>
            </a:r>
            <a:r>
              <a:rPr lang="en-US" sz="3400" b="1" dirty="0" err="1" smtClean="0"/>
              <a:t>Nassar</a:t>
            </a:r>
            <a:endParaRPr lang="en-US" sz="3400" b="1" dirty="0" smtClean="0"/>
          </a:p>
          <a:p>
            <a:endParaRPr lang="en-US" b="1" dirty="0" smtClean="0"/>
          </a:p>
          <a:p>
            <a:r>
              <a:rPr lang="en-US" b="1" dirty="0" smtClean="0"/>
              <a:t>May 2017</a:t>
            </a:r>
            <a:endParaRPr lang="en-US" b="1" dirty="0"/>
          </a:p>
        </p:txBody>
      </p:sp>
      <p:pic>
        <p:nvPicPr>
          <p:cNvPr id="4" name="Picture 3" descr="log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53200" y="304800"/>
            <a:ext cx="2214578" cy="17716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 descr="labour-productivity-6117-634x0-c-default.jpe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1258" y="2362200"/>
            <a:ext cx="5146958" cy="3810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4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71600" y="0"/>
            <a:ext cx="6257925" cy="32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365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71600" y="3200400"/>
            <a:ext cx="6248400" cy="365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596" y="2643182"/>
            <a:ext cx="8229600" cy="1143000"/>
          </a:xfrm>
        </p:spPr>
        <p:txBody>
          <a:bodyPr/>
          <a:lstStyle/>
          <a:p>
            <a:r>
              <a:rPr lang="en-US" b="1" dirty="0" smtClean="0"/>
              <a:t>Analysis and Discussion</a:t>
            </a:r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1143000"/>
          </a:xfrm>
        </p:spPr>
        <p:txBody>
          <a:bodyPr>
            <a:normAutofit fontScale="90000"/>
          </a:bodyPr>
          <a:lstStyle/>
          <a:p>
            <a:pPr algn="l"/>
            <a:r>
              <a:rPr lang="en-US" sz="3100" b="1" dirty="0"/>
              <a:t>Labor Productivity in different  west bank governorates(m</a:t>
            </a:r>
            <a:r>
              <a:rPr lang="en-US" sz="3100" b="1" baseline="30000" dirty="0"/>
              <a:t>2 </a:t>
            </a:r>
            <a:r>
              <a:rPr lang="en-US" sz="3100" b="1" dirty="0"/>
              <a:t>/day).</a:t>
            </a:r>
            <a:r>
              <a:rPr lang="en-US" dirty="0"/>
              <a:t/>
            </a:r>
            <a:br>
              <a:rPr lang="en-US" dirty="0"/>
            </a:br>
            <a:endParaRPr lang="en-US" b="1" dirty="0"/>
          </a:p>
        </p:txBody>
      </p:sp>
      <p:pic>
        <p:nvPicPr>
          <p:cNvPr id="18433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9384" y="1600200"/>
            <a:ext cx="8732126" cy="4190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0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en-US" sz="3200" dirty="0"/>
              <a:t> </a:t>
            </a:r>
            <a:r>
              <a:rPr lang="en-US" sz="3200" b="1" dirty="0"/>
              <a:t>labor productivity in West Bank(m</a:t>
            </a:r>
            <a:r>
              <a:rPr lang="en-US" sz="3200" b="1" baseline="30000" dirty="0"/>
              <a:t>2 </a:t>
            </a:r>
            <a:r>
              <a:rPr lang="en-US" sz="3200" b="1" dirty="0"/>
              <a:t>/day).</a:t>
            </a:r>
          </a:p>
        </p:txBody>
      </p:sp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" y="1981200"/>
            <a:ext cx="7239000" cy="167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0"/>
            <a:ext cx="8229600" cy="1143000"/>
          </a:xfrm>
        </p:spPr>
        <p:txBody>
          <a:bodyPr>
            <a:normAutofit fontScale="90000"/>
          </a:bodyPr>
          <a:lstStyle/>
          <a:p>
            <a:pPr algn="l"/>
            <a:r>
              <a:rPr lang="en-US" b="1" dirty="0"/>
              <a:t>la</a:t>
            </a:r>
            <a:r>
              <a:rPr lang="en-US" sz="3600" b="1" dirty="0"/>
              <a:t>bor productivity according to the geographic variation (m</a:t>
            </a:r>
            <a:r>
              <a:rPr lang="en-US" sz="3600" b="1" baseline="30000" dirty="0"/>
              <a:t>2 </a:t>
            </a:r>
            <a:r>
              <a:rPr lang="en-US" sz="3600" b="1" dirty="0"/>
              <a:t>/day).</a:t>
            </a:r>
            <a:endParaRPr lang="en-US" b="1" dirty="0"/>
          </a:p>
        </p:txBody>
      </p:sp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1676400"/>
            <a:ext cx="7924799" cy="358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0"/>
            <a:ext cx="8553480" cy="1143000"/>
          </a:xfrm>
        </p:spPr>
        <p:txBody>
          <a:bodyPr>
            <a:normAutofit fontScale="90000"/>
          </a:bodyPr>
          <a:lstStyle/>
          <a:p>
            <a:pPr algn="l"/>
            <a:r>
              <a:rPr lang="en-US" dirty="0"/>
              <a:t> </a:t>
            </a:r>
            <a:r>
              <a:rPr lang="en-US" sz="3600" b="1" dirty="0"/>
              <a:t>labor productivity according to the temperatures variation(m</a:t>
            </a:r>
            <a:r>
              <a:rPr lang="en-US" sz="3600" b="1" baseline="30000" dirty="0"/>
              <a:t>2 </a:t>
            </a:r>
            <a:r>
              <a:rPr lang="en-US" sz="3600" b="1" dirty="0"/>
              <a:t>/day).</a:t>
            </a:r>
            <a:endParaRPr lang="en-US" b="1" dirty="0"/>
          </a:p>
        </p:txBody>
      </p:sp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1600200"/>
            <a:ext cx="8077200" cy="365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0034" y="2428868"/>
            <a:ext cx="8229600" cy="1143000"/>
          </a:xfrm>
        </p:spPr>
        <p:txBody>
          <a:bodyPr/>
          <a:lstStyle/>
          <a:p>
            <a:r>
              <a:rPr lang="en-US" b="1" dirty="0"/>
              <a:t>Application of study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28600" y="685800"/>
            <a:ext cx="81534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en-US" sz="2400" dirty="0" smtClean="0">
                <a:latin typeface="+mj-lt"/>
                <a:ea typeface="+mj-ea"/>
                <a:cs typeface="+mj-cs"/>
              </a:rPr>
              <a:t> The </a:t>
            </a:r>
            <a:r>
              <a:rPr lang="en-US" sz="2400" dirty="0">
                <a:latin typeface="+mj-lt"/>
                <a:ea typeface="+mj-ea"/>
                <a:cs typeface="+mj-cs"/>
              </a:rPr>
              <a:t>data obtain from the faculty of IT and administrative science building at Al-</a:t>
            </a:r>
            <a:r>
              <a:rPr lang="en-US" sz="2400" dirty="0" err="1">
                <a:latin typeface="+mj-lt"/>
                <a:ea typeface="+mj-ea"/>
                <a:cs typeface="+mj-cs"/>
              </a:rPr>
              <a:t>Quds</a:t>
            </a:r>
            <a:r>
              <a:rPr lang="en-US" sz="2400" dirty="0">
                <a:latin typeface="+mj-lt"/>
                <a:ea typeface="+mj-ea"/>
                <a:cs typeface="+mj-cs"/>
              </a:rPr>
              <a:t> Open University – Nablus </a:t>
            </a:r>
            <a:r>
              <a:rPr lang="en-US" sz="2400" dirty="0" smtClean="0">
                <a:latin typeface="+mj-lt"/>
                <a:ea typeface="+mj-ea"/>
                <a:cs typeface="+mj-cs"/>
              </a:rPr>
              <a:t>Branch. </a:t>
            </a:r>
            <a:endParaRPr lang="en-US" sz="2400" dirty="0">
              <a:latin typeface="+mj-lt"/>
              <a:ea typeface="+mj-ea"/>
              <a:cs typeface="+mj-cs"/>
            </a:endParaRPr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0" y="2362200"/>
            <a:ext cx="7467600" cy="28193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ChangeArrowheads="1"/>
          </p:cNvSpPr>
          <p:nvPr/>
        </p:nvSpPr>
        <p:spPr bwMode="auto">
          <a:xfrm>
            <a:off x="0" y="304800"/>
            <a:ext cx="8762999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Low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v"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Labor productivity in the project has been compared with labor productivity at Nablus city level and at West Bank level.  The following table shows the results.</a:t>
            </a:r>
            <a:endParaRPr kumimoji="0" lang="en-US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</p:txBody>
      </p:sp>
      <p:pic>
        <p:nvPicPr>
          <p:cNvPr id="29699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" y="1905001"/>
            <a:ext cx="7315200" cy="335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1"/>
          <p:cNvSpPr>
            <a:spLocks noChangeArrowheads="1"/>
          </p:cNvSpPr>
          <p:nvPr/>
        </p:nvSpPr>
        <p:spPr bwMode="auto">
          <a:xfrm>
            <a:off x="457200" y="914400"/>
            <a:ext cx="7772400" cy="42780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v"/>
              <a:tabLst/>
            </a:pP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  </a:t>
            </a:r>
            <a:r>
              <a:rPr kumimoji="0" lang="en-US" sz="2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The previous table shows that the project labor productivity was higher than the study one. These results attributed to the following: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sz="2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Times New Roman" pitchFamily="18" charset="0"/>
              </a:rPr>
              <a:t>  Spacious areas.</a:t>
            </a:r>
            <a:endParaRPr kumimoji="0" lang="en-US" sz="24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sz="2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Times New Roman" pitchFamily="18" charset="0"/>
              </a:rPr>
              <a:t>  Public site which does not need decorations as the private one needs .</a:t>
            </a:r>
            <a:endParaRPr kumimoji="0" lang="en-US" sz="24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sz="2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Times New Roman" pitchFamily="18" charset="0"/>
              </a:rPr>
              <a:t>  The project has a fixed time contract which has a dead line for implementing.</a:t>
            </a:r>
            <a:endParaRPr kumimoji="0" lang="en-US" sz="24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ea typeface="Times New Roman" pitchFamily="18" charset="0"/>
              <a:cs typeface="Arial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US" sz="2400" dirty="0">
                <a:latin typeface="+mj-lt"/>
                <a:cs typeface="Times New Roman" pitchFamily="18" charset="0"/>
              </a:rPr>
              <a:t>  The availability of the controlling over the labor productivity by the contractor engineer 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28728" y="142852"/>
            <a:ext cx="7186634" cy="1143000"/>
          </a:xfrm>
        </p:spPr>
        <p:txBody>
          <a:bodyPr/>
          <a:lstStyle/>
          <a:p>
            <a:pPr algn="l"/>
            <a:r>
              <a:rPr lang="en-US" sz="4800" b="1" dirty="0" smtClean="0"/>
              <a:t>Legend</a:t>
            </a:r>
            <a:endParaRPr lang="en-US" sz="48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381000" y="1295400"/>
            <a:ext cx="8286808" cy="526297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US" sz="3200" dirty="0" smtClean="0"/>
              <a:t>  Introduction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US" sz="3200" dirty="0" smtClean="0"/>
              <a:t>  Study Area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US" sz="3200" dirty="0" smtClean="0"/>
              <a:t>  Objectives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US" sz="3200" dirty="0" smtClean="0"/>
              <a:t>  Methodology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US" sz="3200" dirty="0" smtClean="0"/>
              <a:t>  Data Collection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US" sz="3200" dirty="0" smtClean="0"/>
              <a:t>  Analysis 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US" sz="3200" dirty="0" smtClean="0"/>
              <a:t>  Results and conclusion</a:t>
            </a:r>
            <a:endParaRPr lang="en-US" sz="3200" dirty="0"/>
          </a:p>
        </p:txBody>
      </p:sp>
      <p:sp>
        <p:nvSpPr>
          <p:cNvPr id="10" name="Action Button: Help 9">
            <a:hlinkClick r:id="" action="ppaction://noaction" highlightClick="1"/>
          </p:cNvPr>
          <p:cNvSpPr/>
          <p:nvPr/>
        </p:nvSpPr>
        <p:spPr>
          <a:xfrm>
            <a:off x="357158" y="428604"/>
            <a:ext cx="1000132" cy="785818"/>
          </a:xfrm>
          <a:prstGeom prst="actionButtonHelp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00826" y="2428868"/>
            <a:ext cx="2000250" cy="2786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Conclusion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52600"/>
            <a:ext cx="8229600" cy="4525963"/>
          </a:xfrm>
        </p:spPr>
        <p:txBody>
          <a:bodyPr/>
          <a:lstStyle/>
          <a:p>
            <a:pPr lvl="0">
              <a:buFont typeface="Wingdings" pitchFamily="2" charset="2"/>
              <a:buChar char="ü"/>
            </a:pPr>
            <a:r>
              <a:rPr lang="en-US" sz="2400" dirty="0"/>
              <a:t>There is an inverse relationship between </a:t>
            </a:r>
            <a:r>
              <a:rPr lang="en-US" sz="2400" dirty="0" smtClean="0"/>
              <a:t>the increase of labor age and </a:t>
            </a:r>
            <a:r>
              <a:rPr lang="en-US" sz="2400" dirty="0"/>
              <a:t>the </a:t>
            </a:r>
            <a:r>
              <a:rPr lang="en-US" sz="2400" dirty="0" smtClean="0"/>
              <a:t>drop </a:t>
            </a:r>
            <a:r>
              <a:rPr lang="en-US" sz="2400" dirty="0"/>
              <a:t>in </a:t>
            </a:r>
            <a:r>
              <a:rPr lang="en-US" sz="2400" dirty="0" smtClean="0"/>
              <a:t>productivity rate. </a:t>
            </a:r>
          </a:p>
          <a:p>
            <a:pPr lvl="0">
              <a:buNone/>
            </a:pPr>
            <a:endParaRPr lang="en-US" sz="2400" dirty="0"/>
          </a:p>
          <a:p>
            <a:pPr lvl="0">
              <a:buFont typeface="Wingdings" pitchFamily="2" charset="2"/>
              <a:buChar char="ü"/>
            </a:pPr>
            <a:r>
              <a:rPr lang="en-US" sz="2400" dirty="0" smtClean="0"/>
              <a:t>The </a:t>
            </a:r>
            <a:r>
              <a:rPr lang="en-US" sz="2400" dirty="0"/>
              <a:t>results showed that the </a:t>
            </a:r>
            <a:r>
              <a:rPr lang="en-US" sz="2400" dirty="0" smtClean="0"/>
              <a:t>geographic variation affects </a:t>
            </a:r>
            <a:r>
              <a:rPr lang="en-US" sz="2400" dirty="0"/>
              <a:t>the </a:t>
            </a:r>
            <a:r>
              <a:rPr lang="en-US" sz="2400" dirty="0" smtClean="0"/>
              <a:t>productivity rate. </a:t>
            </a:r>
          </a:p>
          <a:p>
            <a:pPr lvl="0">
              <a:buNone/>
            </a:pPr>
            <a:endParaRPr lang="en-US" sz="2400" dirty="0"/>
          </a:p>
          <a:p>
            <a:pPr lvl="0">
              <a:buFont typeface="Wingdings" pitchFamily="2" charset="2"/>
              <a:buChar char="ü"/>
            </a:pPr>
            <a:r>
              <a:rPr lang="en-US" sz="2400" dirty="0" smtClean="0"/>
              <a:t>The temperature has </a:t>
            </a:r>
            <a:r>
              <a:rPr lang="en-US" sz="2400" dirty="0"/>
              <a:t>great effect on the </a:t>
            </a:r>
            <a:r>
              <a:rPr lang="en-US" sz="2400" dirty="0" smtClean="0"/>
              <a:t>labor productivity rate , </a:t>
            </a:r>
            <a:r>
              <a:rPr lang="en-US" sz="2400" dirty="0"/>
              <a:t>where it reduces </a:t>
            </a:r>
            <a:r>
              <a:rPr lang="en-US" sz="2400" dirty="0" smtClean="0"/>
              <a:t>then the productivity rate of labors increase. </a:t>
            </a:r>
            <a:endParaRPr lang="en-US" sz="2400" dirty="0"/>
          </a:p>
          <a:p>
            <a:pPr>
              <a:buFont typeface="Wingdings" pitchFamily="2" charset="2"/>
              <a:buChar char="ü"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mp00646_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lum bright="70000" contrast="-70000"/>
          </a:blip>
          <a:srcRect/>
          <a:stretch>
            <a:fillRect/>
          </a:stretch>
        </p:blipFill>
        <p:spPr bwMode="auto">
          <a:xfrm>
            <a:off x="1428728" y="500042"/>
            <a:ext cx="6286544" cy="5715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>
          <a:xfrm>
            <a:off x="928662" y="1785926"/>
            <a:ext cx="7286676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  <a:defRPr/>
            </a:pPr>
            <a:r>
              <a:rPr lang="en-US" sz="8800" i="1" kern="0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ea typeface="+mn-ea"/>
                <a:cs typeface="+mn-cs"/>
              </a:rPr>
              <a:t>Thank YOU!</a:t>
            </a:r>
            <a:endParaRPr lang="en-US" sz="8800" i="1" kern="0" dirty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INTRODUCTION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en-US" dirty="0" smtClean="0"/>
              <a:t>What Is </a:t>
            </a:r>
            <a:r>
              <a:rPr lang="en-US" dirty="0"/>
              <a:t>labor productivity </a:t>
            </a:r>
            <a:r>
              <a:rPr lang="en-US" dirty="0" smtClean="0"/>
              <a:t>measureme</a:t>
            </a:r>
            <a:r>
              <a:rPr lang="en-US" dirty="0"/>
              <a:t>nt</a:t>
            </a:r>
            <a:r>
              <a:rPr lang="en-US" dirty="0" smtClean="0"/>
              <a:t>?</a:t>
            </a:r>
          </a:p>
          <a:p>
            <a:pPr algn="ctr">
              <a:buNone/>
            </a:pPr>
            <a:endParaRPr lang="en-US" dirty="0" smtClean="0"/>
          </a:p>
          <a:p>
            <a:pPr algn="ctr">
              <a:buNone/>
            </a:pPr>
            <a:endParaRPr lang="en-US" dirty="0"/>
          </a:p>
          <a:p>
            <a:pPr algn="ctr">
              <a:buFont typeface="Wingdings" pitchFamily="2" charset="2"/>
              <a:buChar char="Ø"/>
            </a:pPr>
            <a:r>
              <a:rPr lang="en-US" dirty="0" smtClean="0">
                <a:solidFill>
                  <a:srgbClr val="C00000"/>
                </a:solidFill>
              </a:rPr>
              <a:t>Rate of output per worker (or group of workers) per unit time.</a:t>
            </a:r>
            <a:endParaRPr lang="en-US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Factors Affecting Worker Performance</a:t>
            </a:r>
          </a:p>
        </p:txBody>
      </p:sp>
      <p:sp>
        <p:nvSpPr>
          <p:cNvPr id="9" name="Oval 8"/>
          <p:cNvSpPr/>
          <p:nvPr/>
        </p:nvSpPr>
        <p:spPr>
          <a:xfrm>
            <a:off x="2514600" y="1828800"/>
            <a:ext cx="4876800" cy="3733800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Oval 9"/>
          <p:cNvSpPr/>
          <p:nvPr/>
        </p:nvSpPr>
        <p:spPr>
          <a:xfrm>
            <a:off x="3886200" y="3048000"/>
            <a:ext cx="2133600" cy="1295400"/>
          </a:xfrm>
          <a:prstGeom prst="ellipse">
            <a:avLst/>
          </a:prstGeom>
          <a:solidFill>
            <a:srgbClr val="FFC000">
              <a:alpha val="73000"/>
            </a:srgb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 smtClean="0"/>
              <a:t>Labor Productivity</a:t>
            </a:r>
            <a:endParaRPr lang="en-US" sz="2000" b="1" dirty="0"/>
          </a:p>
        </p:txBody>
      </p:sp>
      <p:sp>
        <p:nvSpPr>
          <p:cNvPr id="11" name="Rectangle 10"/>
          <p:cNvSpPr/>
          <p:nvPr/>
        </p:nvSpPr>
        <p:spPr>
          <a:xfrm>
            <a:off x="4191000" y="1524000"/>
            <a:ext cx="1524000" cy="685800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Temperature</a:t>
            </a:r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6248400" y="3886200"/>
            <a:ext cx="1447800" cy="685800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Experience</a:t>
            </a:r>
          </a:p>
        </p:txBody>
      </p:sp>
      <p:sp>
        <p:nvSpPr>
          <p:cNvPr id="15" name="Rectangle 14"/>
          <p:cNvSpPr/>
          <p:nvPr/>
        </p:nvSpPr>
        <p:spPr>
          <a:xfrm>
            <a:off x="6248400" y="2667000"/>
            <a:ext cx="1447800" cy="685800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  Quality</a:t>
            </a:r>
          </a:p>
        </p:txBody>
      </p:sp>
      <p:sp>
        <p:nvSpPr>
          <p:cNvPr id="16" name="Rectangle 15"/>
          <p:cNvSpPr/>
          <p:nvPr/>
        </p:nvSpPr>
        <p:spPr>
          <a:xfrm>
            <a:off x="4114800" y="5105400"/>
            <a:ext cx="1752600" cy="685800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Communication</a:t>
            </a:r>
          </a:p>
        </p:txBody>
      </p:sp>
      <p:sp>
        <p:nvSpPr>
          <p:cNvPr id="17" name="Rectangle 16"/>
          <p:cNvSpPr/>
          <p:nvPr/>
        </p:nvSpPr>
        <p:spPr>
          <a:xfrm>
            <a:off x="2133600" y="3962400"/>
            <a:ext cx="1447800" cy="685800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Hazardous work area</a:t>
            </a:r>
          </a:p>
        </p:txBody>
      </p:sp>
      <p:sp>
        <p:nvSpPr>
          <p:cNvPr id="18" name="Rectangle 17"/>
          <p:cNvSpPr/>
          <p:nvPr/>
        </p:nvSpPr>
        <p:spPr>
          <a:xfrm>
            <a:off x="2133600" y="2743200"/>
            <a:ext cx="1447800" cy="685800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Motivating </a:t>
            </a:r>
            <a:r>
              <a:rPr lang="en-US" b="1" dirty="0" smtClean="0">
                <a:solidFill>
                  <a:schemeClr val="tx1"/>
                </a:solidFill>
              </a:rPr>
              <a:t>workers</a:t>
            </a:r>
            <a:endParaRPr lang="en-US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Problem Definition</a:t>
            </a:r>
            <a:endParaRPr lang="en-US" b="1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r>
              <a:rPr lang="en-US" dirty="0" smtClean="0"/>
              <a:t>Construction </a:t>
            </a:r>
            <a:r>
              <a:rPr lang="en-US" dirty="0"/>
              <a:t>sector in Palestine is facing a problem of not having a </a:t>
            </a:r>
            <a:r>
              <a:rPr lang="en-US" dirty="0" smtClean="0"/>
              <a:t>manual </a:t>
            </a:r>
            <a:r>
              <a:rPr lang="en-US" dirty="0"/>
              <a:t>illustrating labor productivity </a:t>
            </a:r>
            <a:r>
              <a:rPr lang="en-US" dirty="0" smtClean="0"/>
              <a:t>rate.</a:t>
            </a:r>
            <a:endParaRPr lang="en-US" dirty="0"/>
          </a:p>
        </p:txBody>
      </p:sp>
      <p:pic>
        <p:nvPicPr>
          <p:cNvPr id="6" name="Picture 7" descr="telescopeKid silo right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C6DF60"/>
              </a:clrFrom>
              <a:clrTo>
                <a:srgbClr val="C6DF60">
                  <a:alpha val="0"/>
                </a:srgbClr>
              </a:clrTo>
            </a:clrChange>
            <a:lum bright="11000" contrast="11000"/>
          </a:blip>
          <a:srcRect/>
          <a:stretch>
            <a:fillRect/>
          </a:stretch>
        </p:blipFill>
        <p:spPr bwMode="auto">
          <a:xfrm>
            <a:off x="0" y="5397051"/>
            <a:ext cx="1214414" cy="14609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eng\Pictures\project photo\Marketing_Ch1_Pt3_Marketing_Objectives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5334000" y="2057400"/>
            <a:ext cx="3225824" cy="2419368"/>
          </a:xfrm>
          <a:prstGeom prst="rect">
            <a:avLst/>
          </a:prstGeom>
          <a:noFill/>
        </p:spPr>
      </p:pic>
      <p:sp>
        <p:nvSpPr>
          <p:cNvPr id="5" name="Content Placeholder 10"/>
          <p:cNvSpPr txBox="1">
            <a:spLocks/>
          </p:cNvSpPr>
          <p:nvPr/>
        </p:nvSpPr>
        <p:spPr>
          <a:xfrm>
            <a:off x="609600" y="304800"/>
            <a:ext cx="3657600" cy="3048000"/>
          </a:xfrm>
          <a:prstGeom prst="ellipse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sz="2800" b="1" dirty="0">
                <a:solidFill>
                  <a:schemeClr val="bg1"/>
                </a:solidFill>
              </a:rPr>
              <a:t>To </a:t>
            </a:r>
            <a:r>
              <a:rPr lang="en-US" sz="2800" b="1" dirty="0">
                <a:solidFill>
                  <a:schemeClr val="tx1"/>
                </a:solidFill>
              </a:rPr>
              <a:t>Determine </a:t>
            </a:r>
            <a:r>
              <a:rPr lang="en-US" sz="2800" b="1" dirty="0">
                <a:solidFill>
                  <a:schemeClr val="bg1"/>
                </a:solidFill>
              </a:rPr>
              <a:t>the labor productivity rate in different conditions</a:t>
            </a:r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14348" y="3571876"/>
            <a:ext cx="3643338" cy="30754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1071538" y="4071942"/>
            <a:ext cx="307183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Compare </a:t>
            </a:r>
            <a:r>
              <a:rPr lang="en-US" sz="2800" b="1" dirty="0" smtClean="0">
                <a:solidFill>
                  <a:schemeClr val="bg1"/>
                </a:solidFill>
              </a:rPr>
              <a:t>the performance of labor productivity between  sites </a:t>
            </a:r>
            <a:endParaRPr lang="en-US" sz="2800" b="1" dirty="0">
              <a:solidFill>
                <a:schemeClr val="bg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5572132" y="1071546"/>
            <a:ext cx="2714643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chemeClr val="bg1"/>
                </a:solidFill>
              </a:rPr>
              <a:t>study the effect of CC on</a:t>
            </a:r>
            <a:endParaRPr lang="en-U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b="1" dirty="0" smtClean="0"/>
              <a:t>Methodology:</a:t>
            </a:r>
            <a:endParaRPr lang="en-US" b="1" dirty="0"/>
          </a:p>
        </p:txBody>
      </p:sp>
      <p:sp>
        <p:nvSpPr>
          <p:cNvPr id="4" name="Rectangle 3"/>
          <p:cNvSpPr/>
          <p:nvPr/>
        </p:nvSpPr>
        <p:spPr>
          <a:xfrm>
            <a:off x="533400" y="1447800"/>
            <a:ext cx="8077200" cy="51398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/>
            <a:endParaRPr lang="en-US" sz="2400" dirty="0"/>
          </a:p>
          <a:p>
            <a:r>
              <a:rPr lang="en-US" sz="2400" b="1" dirty="0"/>
              <a:t>First step : </a:t>
            </a:r>
            <a:r>
              <a:rPr lang="en-US" sz="2400" dirty="0">
                <a:solidFill>
                  <a:srgbClr val="C00000"/>
                </a:solidFill>
              </a:rPr>
              <a:t>s</a:t>
            </a:r>
            <a:r>
              <a:rPr lang="en-US" sz="2400" dirty="0" smtClean="0">
                <a:solidFill>
                  <a:srgbClr val="C00000"/>
                </a:solidFill>
              </a:rPr>
              <a:t>elect </a:t>
            </a:r>
            <a:r>
              <a:rPr lang="en-US" sz="2400" dirty="0">
                <a:solidFill>
                  <a:srgbClr val="C00000"/>
                </a:solidFill>
              </a:rPr>
              <a:t>the activities </a:t>
            </a:r>
            <a:r>
              <a:rPr lang="en-US" sz="2400" dirty="0"/>
              <a:t>that will be analyzed and checked for labor productivity rate, which are</a:t>
            </a:r>
            <a:r>
              <a:rPr lang="ar-SA" sz="2400" dirty="0"/>
              <a:t>:</a:t>
            </a:r>
            <a:r>
              <a:rPr lang="en-US" sz="2400" dirty="0"/>
              <a:t> </a:t>
            </a:r>
            <a:r>
              <a:rPr lang="en-US" sz="2400" dirty="0">
                <a:solidFill>
                  <a:srgbClr val="C00000"/>
                </a:solidFill>
              </a:rPr>
              <a:t>Paint work, Tile work and Plaster work </a:t>
            </a:r>
            <a:r>
              <a:rPr lang="en-US" sz="2400" dirty="0"/>
              <a:t>.</a:t>
            </a:r>
          </a:p>
          <a:p>
            <a:endParaRPr lang="en-US" sz="2000" dirty="0"/>
          </a:p>
          <a:p>
            <a:r>
              <a:rPr lang="en-US" sz="2400" b="1" dirty="0"/>
              <a:t>Second step</a:t>
            </a:r>
            <a:r>
              <a:rPr lang="en-US" sz="2400" b="1" dirty="0" smtClean="0"/>
              <a:t>: </a:t>
            </a:r>
            <a:r>
              <a:rPr lang="en-US" sz="2400" dirty="0">
                <a:solidFill>
                  <a:srgbClr val="C00000"/>
                </a:solidFill>
              </a:rPr>
              <a:t>random 30 sample </a:t>
            </a:r>
            <a:r>
              <a:rPr lang="en-US" sz="2400" dirty="0"/>
              <a:t>selected from the West Bank </a:t>
            </a:r>
            <a:r>
              <a:rPr lang="en-US" sz="2400" dirty="0" smtClean="0"/>
              <a:t>for each item.</a:t>
            </a:r>
          </a:p>
          <a:p>
            <a:endParaRPr lang="en-US" sz="2400" b="1" dirty="0"/>
          </a:p>
          <a:p>
            <a:r>
              <a:rPr lang="en-US" sz="2400" b="1" dirty="0" smtClean="0"/>
              <a:t>Third step : </a:t>
            </a:r>
            <a:r>
              <a:rPr lang="en-US" sz="2400" dirty="0" smtClean="0">
                <a:solidFill>
                  <a:srgbClr val="C00000"/>
                </a:solidFill>
              </a:rPr>
              <a:t>get</a:t>
            </a:r>
            <a:r>
              <a:rPr lang="en-US" sz="2400" b="1" dirty="0" smtClean="0">
                <a:solidFill>
                  <a:srgbClr val="C00000"/>
                </a:solidFill>
              </a:rPr>
              <a:t> </a:t>
            </a:r>
            <a:r>
              <a:rPr lang="en-US" sz="2400" dirty="0">
                <a:solidFill>
                  <a:srgbClr val="C00000"/>
                </a:solidFill>
              </a:rPr>
              <a:t>the information </a:t>
            </a:r>
            <a:r>
              <a:rPr lang="en-US" sz="2400" dirty="0" smtClean="0"/>
              <a:t>about  </a:t>
            </a:r>
            <a:r>
              <a:rPr lang="en-US" sz="2400" dirty="0"/>
              <a:t>the 30 </a:t>
            </a:r>
            <a:r>
              <a:rPr lang="en-US" sz="2400" dirty="0" smtClean="0"/>
              <a:t>sample (name and phone number). </a:t>
            </a:r>
          </a:p>
          <a:p>
            <a:endParaRPr lang="en-US" sz="2400" b="1" dirty="0">
              <a:solidFill>
                <a:srgbClr val="C00000"/>
              </a:solidFill>
            </a:endParaRPr>
          </a:p>
          <a:p>
            <a:r>
              <a:rPr lang="en-US" sz="2400" b="1" dirty="0"/>
              <a:t>Fourth step</a:t>
            </a:r>
            <a:r>
              <a:rPr lang="en-US" sz="2400" b="1" dirty="0" smtClean="0"/>
              <a:t>: </a:t>
            </a:r>
            <a:r>
              <a:rPr lang="en-US" sz="2400" dirty="0" smtClean="0">
                <a:solidFill>
                  <a:srgbClr val="C00000"/>
                </a:solidFill>
              </a:rPr>
              <a:t>analyze</a:t>
            </a:r>
            <a:r>
              <a:rPr lang="en-US" sz="2400" b="1" dirty="0" smtClean="0">
                <a:solidFill>
                  <a:srgbClr val="C00000"/>
                </a:solidFill>
              </a:rPr>
              <a:t>  </a:t>
            </a:r>
            <a:r>
              <a:rPr lang="en-US" sz="2400" dirty="0">
                <a:solidFill>
                  <a:srgbClr val="C00000"/>
                </a:solidFill>
              </a:rPr>
              <a:t>the </a:t>
            </a:r>
            <a:r>
              <a:rPr lang="en-US" sz="2400" dirty="0" smtClean="0">
                <a:solidFill>
                  <a:srgbClr val="C00000"/>
                </a:solidFill>
              </a:rPr>
              <a:t>result  </a:t>
            </a:r>
            <a:r>
              <a:rPr lang="en-US" sz="2400" dirty="0" smtClean="0"/>
              <a:t>to </a:t>
            </a:r>
            <a:r>
              <a:rPr lang="en-US" sz="2400" dirty="0"/>
              <a:t>calculate the productivity rate for each </a:t>
            </a:r>
            <a:r>
              <a:rPr lang="en-US" sz="2400" dirty="0" smtClean="0"/>
              <a:t>item.</a:t>
            </a:r>
            <a:endParaRPr lang="en-US" sz="2400" b="1" dirty="0"/>
          </a:p>
          <a:p>
            <a:pPr marL="457200" indent="-457200"/>
            <a:endParaRPr lang="en-US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b="1" dirty="0" smtClean="0"/>
              <a:t>The Study Area :</a:t>
            </a:r>
            <a:endParaRPr lang="en-US" b="1" dirty="0"/>
          </a:p>
        </p:txBody>
      </p:sp>
      <p:sp>
        <p:nvSpPr>
          <p:cNvPr id="8" name="TextBox 7"/>
          <p:cNvSpPr txBox="1"/>
          <p:nvPr/>
        </p:nvSpPr>
        <p:spPr>
          <a:xfrm>
            <a:off x="685800" y="2819400"/>
            <a:ext cx="41910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2000" dirty="0" smtClean="0"/>
              <a:t> Nablus</a:t>
            </a:r>
          </a:p>
          <a:p>
            <a:pPr>
              <a:buFont typeface="Arial" pitchFamily="34" charset="0"/>
              <a:buChar char="•"/>
            </a:pPr>
            <a:r>
              <a:rPr lang="en-US" sz="2000" dirty="0" err="1" smtClean="0"/>
              <a:t>Qalqilya</a:t>
            </a:r>
            <a:endParaRPr lang="en-US" sz="2000" dirty="0" smtClean="0"/>
          </a:p>
          <a:p>
            <a:pPr>
              <a:buFont typeface="Arial" pitchFamily="34" charset="0"/>
              <a:buChar char="•"/>
            </a:pPr>
            <a:r>
              <a:rPr lang="en-US" sz="2000" dirty="0" smtClean="0"/>
              <a:t>Hebron</a:t>
            </a:r>
          </a:p>
          <a:p>
            <a:pPr>
              <a:buFont typeface="Arial" pitchFamily="34" charset="0"/>
              <a:buChar char="•"/>
            </a:pPr>
            <a:r>
              <a:rPr lang="en-US" sz="2000" dirty="0" smtClean="0"/>
              <a:t>Ramallah</a:t>
            </a:r>
          </a:p>
          <a:p>
            <a:pPr>
              <a:buFont typeface="Arial" pitchFamily="34" charset="0"/>
              <a:buChar char="•"/>
            </a:pPr>
            <a:r>
              <a:rPr lang="en-US" sz="2000" dirty="0" err="1" smtClean="0"/>
              <a:t>Tulkarem</a:t>
            </a:r>
            <a:endParaRPr lang="en-US" sz="2000" dirty="0" smtClean="0"/>
          </a:p>
          <a:p>
            <a:pPr>
              <a:buFont typeface="Arial" pitchFamily="34" charset="0"/>
              <a:buChar char="•"/>
            </a:pPr>
            <a:r>
              <a:rPr lang="en-US" sz="2000" dirty="0" err="1" smtClean="0"/>
              <a:t>Jenin</a:t>
            </a:r>
            <a:endParaRPr lang="en-US" sz="2000" dirty="0" smtClean="0"/>
          </a:p>
          <a:p>
            <a:pPr>
              <a:buFont typeface="Arial" pitchFamily="34" charset="0"/>
              <a:buChar char="•"/>
            </a:pPr>
            <a:r>
              <a:rPr lang="en-US" sz="2000" dirty="0" smtClean="0"/>
              <a:t>Jericho</a:t>
            </a:r>
            <a:endParaRPr lang="en-US" sz="2000" dirty="0"/>
          </a:p>
        </p:txBody>
      </p:sp>
      <p:sp>
        <p:nvSpPr>
          <p:cNvPr id="9" name="Rectangle 8"/>
          <p:cNvSpPr/>
          <p:nvPr/>
        </p:nvSpPr>
        <p:spPr>
          <a:xfrm>
            <a:off x="381000" y="2057400"/>
            <a:ext cx="46482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/>
            <a:r>
              <a:rPr lang="en-US" sz="2400" b="1" dirty="0" smtClean="0"/>
              <a:t>Different  </a:t>
            </a:r>
            <a:r>
              <a:rPr lang="en-US" sz="2400" b="1" dirty="0"/>
              <a:t>west bank </a:t>
            </a:r>
            <a:r>
              <a:rPr lang="en-US" sz="2400" b="1" dirty="0" smtClean="0"/>
              <a:t>governorates:</a:t>
            </a:r>
            <a:endParaRPr lang="en-US" sz="2400" dirty="0"/>
          </a:p>
        </p:txBody>
      </p:sp>
      <p:pic>
        <p:nvPicPr>
          <p:cNvPr id="11" name="Picture 10" descr="300px-Palestine_governorates 11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181599" y="1447800"/>
            <a:ext cx="3505201" cy="459290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b="1" dirty="0" smtClean="0"/>
              <a:t>Data Collection:</a:t>
            </a:r>
            <a:endParaRPr lang="en-US" b="1" dirty="0"/>
          </a:p>
        </p:txBody>
      </p:sp>
      <p:sp>
        <p:nvSpPr>
          <p:cNvPr id="8" name="Rectangle 7"/>
          <p:cNvSpPr/>
          <p:nvPr/>
        </p:nvSpPr>
        <p:spPr>
          <a:xfrm>
            <a:off x="228600" y="1828800"/>
            <a:ext cx="6858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dirty="0" smtClean="0"/>
              <a:t>  Workers</a:t>
            </a:r>
            <a:r>
              <a:rPr lang="en-US" dirty="0"/>
              <a:t>' phone numbers was obtained .</a:t>
            </a:r>
          </a:p>
        </p:txBody>
      </p:sp>
      <p:sp>
        <p:nvSpPr>
          <p:cNvPr id="9" name="Rectangle 8"/>
          <p:cNvSpPr/>
          <p:nvPr/>
        </p:nvSpPr>
        <p:spPr>
          <a:xfrm>
            <a:off x="228600" y="2438400"/>
            <a:ext cx="7162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dirty="0" smtClean="0"/>
              <a:t> The </a:t>
            </a:r>
            <a:r>
              <a:rPr lang="en-US" dirty="0"/>
              <a:t>workers have been called and got the daily labor productivity by </a:t>
            </a:r>
            <a:r>
              <a:rPr lang="en-US" dirty="0" smtClean="0"/>
              <a:t>    square </a:t>
            </a:r>
            <a:r>
              <a:rPr lang="en-US" dirty="0"/>
              <a:t>meter for them.</a:t>
            </a:r>
          </a:p>
        </p:txBody>
      </p:sp>
      <p:sp>
        <p:nvSpPr>
          <p:cNvPr id="10" name="Rectangle 9"/>
          <p:cNvSpPr/>
          <p:nvPr/>
        </p:nvSpPr>
        <p:spPr>
          <a:xfrm>
            <a:off x="228600" y="3505200"/>
            <a:ext cx="5410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dirty="0" smtClean="0"/>
              <a:t> workers </a:t>
            </a:r>
            <a:r>
              <a:rPr lang="en-US" dirty="0"/>
              <a:t>have been visited in their </a:t>
            </a:r>
            <a:r>
              <a:rPr lang="en-US" dirty="0" smtClean="0"/>
              <a:t>workplaces. </a:t>
            </a:r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228600" y="4191000"/>
            <a:ext cx="66294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dirty="0" smtClean="0"/>
              <a:t> The </a:t>
            </a:r>
            <a:r>
              <a:rPr lang="en-US" dirty="0"/>
              <a:t>average labors productivity rate has been calculated.</a:t>
            </a:r>
          </a:p>
        </p:txBody>
      </p:sp>
      <p:sp>
        <p:nvSpPr>
          <p:cNvPr id="12" name="Rectangle 11"/>
          <p:cNvSpPr/>
          <p:nvPr/>
        </p:nvSpPr>
        <p:spPr>
          <a:xfrm>
            <a:off x="228600" y="4953000"/>
            <a:ext cx="73152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dirty="0"/>
              <a:t>The comparison has been done between our study and the structural </a:t>
            </a:r>
            <a:r>
              <a:rPr lang="en-US" dirty="0" smtClean="0"/>
              <a:t>              project </a:t>
            </a:r>
            <a:r>
              <a:rPr lang="en-US" dirty="0"/>
              <a:t>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Foundry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248</TotalTime>
  <Words>498</Words>
  <Application>Microsoft Office PowerPoint</Application>
  <PresentationFormat>عرض على الشاشة (3:4)‏</PresentationFormat>
  <Paragraphs>81</Paragraphs>
  <Slides>21</Slides>
  <Notes>0</Notes>
  <HiddenSlides>0</HiddenSlides>
  <MMClips>0</MMClips>
  <ScaleCrop>false</ScaleCrop>
  <HeadingPairs>
    <vt:vector size="4" baseType="variant">
      <vt:variant>
        <vt:lpstr>سمة</vt:lpstr>
      </vt:variant>
      <vt:variant>
        <vt:i4>1</vt:i4>
      </vt:variant>
      <vt:variant>
        <vt:lpstr>عناوين الشرائح</vt:lpstr>
      </vt:variant>
      <vt:variant>
        <vt:i4>21</vt:i4>
      </vt:variant>
    </vt:vector>
  </HeadingPairs>
  <TitlesOfParts>
    <vt:vector size="22" baseType="lpstr">
      <vt:lpstr>Office Theme</vt:lpstr>
      <vt:lpstr>  Measuring Palestinian Labors Productivity </vt:lpstr>
      <vt:lpstr>Legend</vt:lpstr>
      <vt:lpstr>INTRODUCTION</vt:lpstr>
      <vt:lpstr>Factors Affecting Worker Performance</vt:lpstr>
      <vt:lpstr>Problem Definition</vt:lpstr>
      <vt:lpstr>الشريحة 6</vt:lpstr>
      <vt:lpstr>Methodology:</vt:lpstr>
      <vt:lpstr>The Study Area :</vt:lpstr>
      <vt:lpstr>Data Collection:</vt:lpstr>
      <vt:lpstr>الشريحة 10</vt:lpstr>
      <vt:lpstr>Analysis and Discussion</vt:lpstr>
      <vt:lpstr>Labor Productivity in different  west bank governorates(m2 /day). </vt:lpstr>
      <vt:lpstr> labor productivity in West Bank(m2 /day).</vt:lpstr>
      <vt:lpstr>labor productivity according to the geographic variation (m2 /day).</vt:lpstr>
      <vt:lpstr> labor productivity according to the temperatures variation(m2 /day).</vt:lpstr>
      <vt:lpstr>Application of study</vt:lpstr>
      <vt:lpstr>الشريحة 17</vt:lpstr>
      <vt:lpstr>الشريحة 18</vt:lpstr>
      <vt:lpstr>الشريحة 19</vt:lpstr>
      <vt:lpstr>Conclusion</vt:lpstr>
      <vt:lpstr>الشريحة 21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hp</dc:creator>
  <cp:lastModifiedBy>compu-world</cp:lastModifiedBy>
  <cp:revision>56</cp:revision>
  <dcterms:created xsi:type="dcterms:W3CDTF">2017-05-24T08:15:05Z</dcterms:created>
  <dcterms:modified xsi:type="dcterms:W3CDTF">2018-03-26T16:36:42Z</dcterms:modified>
</cp:coreProperties>
</file>