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81"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8288000" cy="10287000"/>
  <p:notesSz cx="6858000" cy="9144000"/>
  <p:embeddedFontLst>
    <p:embeddedFont>
      <p:font typeface="29LT Adir" panose="020B0604020202020204" charset="-78"/>
      <p:regular r:id="rId28"/>
    </p:embeddedFont>
    <p:embeddedFont>
      <p:font typeface="Bryndan Write" panose="020B0604020202020204" charset="0"/>
      <p:regular r:id="rId29"/>
    </p:embeddedFont>
    <p:embeddedFont>
      <p:font typeface="Poppins" panose="00000500000000000000" pitchFamily="2" charset="0"/>
      <p:regular r:id="rId30"/>
    </p:embeddedFont>
    <p:embeddedFont>
      <p:font typeface="Poppins Bold" panose="00000800000000000000" charset="0"/>
      <p:regular r:id="rId31"/>
    </p:embeddedFont>
    <p:embeddedFont>
      <p:font typeface="Poppins Heavy" panose="020B0604020202020204" charset="0"/>
      <p:regular r:id="rId32"/>
    </p:embeddedFont>
    <p:embeddedFont>
      <p:font typeface="Poppins Semi-Bold" panose="020B0604020202020204" charset="0"/>
      <p:regular r:id="rId33"/>
    </p:embeddedFont>
    <p:embeddedFont>
      <p:font typeface="Squada One" panose="020B0604020202020204" charset="0"/>
      <p:regular r:id="rId3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91" autoAdjust="0"/>
    <p:restoredTop sz="94622" autoAdjust="0"/>
  </p:normalViewPr>
  <p:slideViewPr>
    <p:cSldViewPr>
      <p:cViewPr varScale="1">
        <p:scale>
          <a:sx n="50" d="100"/>
          <a:sy n="50" d="100"/>
        </p:scale>
        <p:origin x="1085"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3.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1/25/2026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1/25/2026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1/25/2026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1/25/2026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1/25/2026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1/25/2026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1/25/2026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6.png"/><Relationship Id="rId7" Type="http://schemas.openxmlformats.org/officeDocument/2006/relationships/image" Target="../media/image38.png"/><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37.png"/><Relationship Id="rId9" Type="http://schemas.openxmlformats.org/officeDocument/2006/relationships/image" Target="../media/image40.svg"/></Relationships>
</file>

<file path=ppt/slides/_rels/slide12.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sv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svg"/><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49.png"/><Relationship Id="rId4" Type="http://schemas.openxmlformats.org/officeDocument/2006/relationships/image" Target="../media/image48.png"/></Relationships>
</file>

<file path=ppt/slides/_rels/slide14.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51.png"/><Relationship Id="rId7" Type="http://schemas.openxmlformats.org/officeDocument/2006/relationships/image" Target="../media/image53.svg"/><Relationship Id="rId2" Type="http://schemas.openxmlformats.org/officeDocument/2006/relationships/image" Target="../media/image50.png"/><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44.svg"/><Relationship Id="rId4" Type="http://schemas.openxmlformats.org/officeDocument/2006/relationships/image" Target="../media/image43.png"/><Relationship Id="rId9" Type="http://schemas.openxmlformats.org/officeDocument/2006/relationships/image" Target="../media/image55.svg"/></Relationships>
</file>

<file path=ppt/slides/_rels/slide15.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7.svg"/><Relationship Id="rId7" Type="http://schemas.openxmlformats.org/officeDocument/2006/relationships/image" Target="../media/image59.png"/><Relationship Id="rId2" Type="http://schemas.openxmlformats.org/officeDocument/2006/relationships/image" Target="../media/image56.pn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44.svg"/><Relationship Id="rId4" Type="http://schemas.openxmlformats.org/officeDocument/2006/relationships/image" Target="../media/image43.png"/><Relationship Id="rId9" Type="http://schemas.openxmlformats.org/officeDocument/2006/relationships/image" Target="../media/image31.png"/></Relationships>
</file>

<file path=ppt/slides/_rels/slide16.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62.svg"/><Relationship Id="rId7" Type="http://schemas.openxmlformats.org/officeDocument/2006/relationships/image" Target="../media/image43.png"/><Relationship Id="rId2" Type="http://schemas.openxmlformats.org/officeDocument/2006/relationships/image" Target="../media/image61.png"/><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7.xml.rels><?xml version="1.0" encoding="UTF-8" standalone="yes"?>
<Relationships xmlns="http://schemas.openxmlformats.org/package/2006/relationships"><Relationship Id="rId3" Type="http://schemas.openxmlformats.org/officeDocument/2006/relationships/image" Target="../media/image44.svg"/><Relationship Id="rId7" Type="http://schemas.openxmlformats.org/officeDocument/2006/relationships/image" Target="../media/image69.pn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18.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svg"/><Relationship Id="rId7" Type="http://schemas.openxmlformats.org/officeDocument/2006/relationships/image" Target="../media/image75.png"/><Relationship Id="rId2" Type="http://schemas.openxmlformats.org/officeDocument/2006/relationships/image" Target="../media/image70.png"/><Relationship Id="rId1" Type="http://schemas.openxmlformats.org/officeDocument/2006/relationships/slideLayout" Target="../slideLayouts/slideLayout7.xml"/><Relationship Id="rId6" Type="http://schemas.openxmlformats.org/officeDocument/2006/relationships/image" Target="../media/image74.svg"/><Relationship Id="rId5" Type="http://schemas.openxmlformats.org/officeDocument/2006/relationships/image" Target="../media/image73.png"/><Relationship Id="rId4" Type="http://schemas.openxmlformats.org/officeDocument/2006/relationships/image" Target="../media/image72.png"/></Relationships>
</file>

<file path=ppt/slides/_rels/slide19.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2.svg"/><Relationship Id="rId7" Type="http://schemas.openxmlformats.org/officeDocument/2006/relationships/image" Target="../media/image80.png"/><Relationship Id="rId2" Type="http://schemas.openxmlformats.org/officeDocument/2006/relationships/image" Target="../media/image61.png"/><Relationship Id="rId1" Type="http://schemas.openxmlformats.org/officeDocument/2006/relationships/slideLayout" Target="../slideLayouts/slideLayout7.xml"/><Relationship Id="rId6" Type="http://schemas.openxmlformats.org/officeDocument/2006/relationships/image" Target="../media/image79.png"/><Relationship Id="rId11" Type="http://schemas.openxmlformats.org/officeDocument/2006/relationships/image" Target="../media/image82.svg"/><Relationship Id="rId5" Type="http://schemas.openxmlformats.org/officeDocument/2006/relationships/image" Target="../media/image78.svg"/><Relationship Id="rId10" Type="http://schemas.openxmlformats.org/officeDocument/2006/relationships/image" Target="../media/image81.png"/><Relationship Id="rId4" Type="http://schemas.openxmlformats.org/officeDocument/2006/relationships/image" Target="../media/image77.png"/><Relationship Id="rId9" Type="http://schemas.openxmlformats.org/officeDocument/2006/relationships/image" Target="../media/image74.sv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svg"/></Relationships>
</file>

<file path=ppt/slides/_rels/slide20.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90.svg"/><Relationship Id="rId3" Type="http://schemas.openxmlformats.org/officeDocument/2006/relationships/image" Target="../media/image85.svg"/><Relationship Id="rId7" Type="http://schemas.openxmlformats.org/officeDocument/2006/relationships/image" Target="../media/image89.png"/><Relationship Id="rId2" Type="http://schemas.openxmlformats.org/officeDocument/2006/relationships/image" Target="../media/image84.png"/><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2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7.xml"/><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png"/></Relationships>
</file>

<file path=ppt/slides/_rels/slide2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74.svg"/><Relationship Id="rId4" Type="http://schemas.openxmlformats.org/officeDocument/2006/relationships/image" Target="../media/image73.png"/></Relationships>
</file>

<file path=ppt/slides/_rels/slide2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7.xml"/><Relationship Id="rId6" Type="http://schemas.openxmlformats.org/officeDocument/2006/relationships/image" Target="../media/image74.svg"/><Relationship Id="rId5" Type="http://schemas.openxmlformats.org/officeDocument/2006/relationships/image" Target="../media/image73.png"/><Relationship Id="rId4" Type="http://schemas.openxmlformats.org/officeDocument/2006/relationships/image" Target="../media/image100.png"/></Relationships>
</file>

<file path=ppt/slides/_rels/slide25.xml.rels><?xml version="1.0" encoding="UTF-8" standalone="yes"?>
<Relationships xmlns="http://schemas.openxmlformats.org/package/2006/relationships"><Relationship Id="rId3" Type="http://schemas.openxmlformats.org/officeDocument/2006/relationships/image" Target="../media/image74.svg"/><Relationship Id="rId7" Type="http://schemas.openxmlformats.org/officeDocument/2006/relationships/image" Target="../media/image31.png"/><Relationship Id="rId2" Type="http://schemas.openxmlformats.org/officeDocument/2006/relationships/image" Target="../media/image73.png"/><Relationship Id="rId1" Type="http://schemas.openxmlformats.org/officeDocument/2006/relationships/slideLayout" Target="../slideLayouts/slideLayout7.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26.xml.rels><?xml version="1.0" encoding="UTF-8" standalone="yes"?>
<Relationships xmlns="http://schemas.openxmlformats.org/package/2006/relationships"><Relationship Id="rId8" Type="http://schemas.openxmlformats.org/officeDocument/2006/relationships/image" Target="../media/image110.svg"/><Relationship Id="rId3" Type="http://schemas.openxmlformats.org/officeDocument/2006/relationships/image" Target="../media/image105.png"/><Relationship Id="rId7" Type="http://schemas.openxmlformats.org/officeDocument/2006/relationships/image" Target="../media/image109.png"/><Relationship Id="rId2" Type="http://schemas.openxmlformats.org/officeDocument/2006/relationships/image" Target="../media/image104.png"/><Relationship Id="rId1" Type="http://schemas.openxmlformats.org/officeDocument/2006/relationships/slideLayout" Target="../slideLayouts/slideLayout7.xml"/><Relationship Id="rId6" Type="http://schemas.openxmlformats.org/officeDocument/2006/relationships/image" Target="../media/image108.svg"/><Relationship Id="rId5" Type="http://schemas.openxmlformats.org/officeDocument/2006/relationships/image" Target="../media/image107.png"/><Relationship Id="rId4" Type="http://schemas.openxmlformats.org/officeDocument/2006/relationships/image" Target="../media/image106.sv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9.svg"/><Relationship Id="rId7" Type="http://schemas.openxmlformats.org/officeDocument/2006/relationships/image" Target="../media/image6.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3.svg"/></Relationships>
</file>

<file path=ppt/slides/_rels/slide5.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9.svg"/><Relationship Id="rId7"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8.svg"/><Relationship Id="rId7" Type="http://schemas.openxmlformats.org/officeDocument/2006/relationships/image" Target="../media/image5.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9.svg"/><Relationship Id="rId7"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6.sv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6.sv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9222" b="-9222"/>
            </a:stretch>
          </a:blipFill>
        </p:spPr>
      </p:sp>
      <p:sp>
        <p:nvSpPr>
          <p:cNvPr id="3" name="TextBox 3"/>
          <p:cNvSpPr txBox="1"/>
          <p:nvPr/>
        </p:nvSpPr>
        <p:spPr>
          <a:xfrm>
            <a:off x="2074395" y="3450536"/>
            <a:ext cx="14139209" cy="2872149"/>
          </a:xfrm>
          <a:prstGeom prst="rect">
            <a:avLst/>
          </a:prstGeom>
        </p:spPr>
        <p:txBody>
          <a:bodyPr lIns="0" tIns="0" rIns="0" bIns="0" rtlCol="0" anchor="t">
            <a:spAutoFit/>
          </a:bodyPr>
          <a:lstStyle/>
          <a:p>
            <a:pPr algn="ctr">
              <a:lnSpc>
                <a:spcPts val="22292"/>
              </a:lnSpc>
            </a:pPr>
            <a:r>
              <a:rPr lang="en-US" sz="15923" b="1">
                <a:solidFill>
                  <a:srgbClr val="FFFFFF"/>
                </a:solidFill>
                <a:latin typeface="Poppins Bold"/>
                <a:ea typeface="Poppins Bold"/>
                <a:cs typeface="Poppins Bold"/>
                <a:sym typeface="Poppins Bold"/>
              </a:rPr>
              <a:t>SHAQATI</a:t>
            </a:r>
          </a:p>
        </p:txBody>
      </p:sp>
      <p:sp>
        <p:nvSpPr>
          <p:cNvPr id="4" name="Freeform 4"/>
          <p:cNvSpPr/>
          <p:nvPr/>
        </p:nvSpPr>
        <p:spPr>
          <a:xfrm>
            <a:off x="-228600" y="7249038"/>
            <a:ext cx="19114067" cy="3431878"/>
          </a:xfrm>
          <a:custGeom>
            <a:avLst/>
            <a:gdLst/>
            <a:ahLst/>
            <a:cxnLst/>
            <a:rect l="l" t="t" r="r" b="b"/>
            <a:pathLst>
              <a:path w="19114067" h="3431878">
                <a:moveTo>
                  <a:pt x="0" y="0"/>
                </a:moveTo>
                <a:lnTo>
                  <a:pt x="19114067" y="0"/>
                </a:lnTo>
                <a:lnTo>
                  <a:pt x="19114067" y="3431878"/>
                </a:lnTo>
                <a:lnTo>
                  <a:pt x="0" y="3431878"/>
                </a:lnTo>
                <a:lnTo>
                  <a:pt x="0" y="0"/>
                </a:lnTo>
                <a:close/>
              </a:path>
            </a:pathLst>
          </a:custGeom>
          <a:blipFill>
            <a:blip r:embed="rId3">
              <a:alphaModFix amt="30000"/>
              <a:extLst>
                <a:ext uri="{96DAC541-7B7A-43D3-8B79-37D633B846F1}">
                  <asvg:svgBlip xmlns:asvg="http://schemas.microsoft.com/office/drawing/2016/SVG/main" r:embed="rId4"/>
                </a:ext>
              </a:extLst>
            </a:blip>
            <a:stretch>
              <a:fillRect/>
            </a:stretch>
          </a:blipFill>
        </p:spPr>
      </p:sp>
      <p:sp>
        <p:nvSpPr>
          <p:cNvPr id="5" name="TextBox 5"/>
          <p:cNvSpPr txBox="1"/>
          <p:nvPr/>
        </p:nvSpPr>
        <p:spPr>
          <a:xfrm>
            <a:off x="6072999" y="5882629"/>
            <a:ext cx="6142000" cy="880112"/>
          </a:xfrm>
          <a:prstGeom prst="rect">
            <a:avLst/>
          </a:prstGeom>
        </p:spPr>
        <p:txBody>
          <a:bodyPr lIns="0" tIns="0" rIns="0" bIns="0" rtlCol="0" anchor="t">
            <a:spAutoFit/>
          </a:bodyPr>
          <a:lstStyle/>
          <a:p>
            <a:pPr algn="ctr" rtl="1">
              <a:lnSpc>
                <a:spcPts val="7139"/>
              </a:lnSpc>
              <a:spcBef>
                <a:spcPct val="0"/>
              </a:spcBef>
            </a:pPr>
            <a:r>
              <a:rPr lang="ar-EG" sz="5099" dirty="0">
                <a:solidFill>
                  <a:srgbClr val="FFFFFF"/>
                </a:solidFill>
                <a:latin typeface="29LT Adir"/>
                <a:ea typeface="29LT Adir"/>
                <a:cs typeface="29LT Adir"/>
                <a:sym typeface="29LT Adir"/>
                <a:rtl/>
              </a:rPr>
              <a:t>شُقّتي </a:t>
            </a:r>
          </a:p>
        </p:txBody>
      </p:sp>
      <p:sp>
        <p:nvSpPr>
          <p:cNvPr id="6" name="TextBox 6"/>
          <p:cNvSpPr txBox="1"/>
          <p:nvPr/>
        </p:nvSpPr>
        <p:spPr>
          <a:xfrm>
            <a:off x="790431" y="7249038"/>
            <a:ext cx="3701916" cy="511615"/>
          </a:xfrm>
          <a:prstGeom prst="rect">
            <a:avLst/>
          </a:prstGeom>
        </p:spPr>
        <p:txBody>
          <a:bodyPr wrap="square" lIns="0" tIns="0" rIns="0" bIns="0" rtlCol="0" anchor="t">
            <a:spAutoFit/>
          </a:bodyPr>
          <a:lstStyle/>
          <a:p>
            <a:pPr algn="ctr">
              <a:lnSpc>
                <a:spcPts val="4199"/>
              </a:lnSpc>
              <a:spcBef>
                <a:spcPct val="0"/>
              </a:spcBef>
            </a:pPr>
            <a:r>
              <a:rPr lang="en-US" sz="2999" dirty="0">
                <a:solidFill>
                  <a:srgbClr val="FFFFFF"/>
                </a:solidFill>
                <a:latin typeface="Poppins"/>
                <a:ea typeface="Poppins"/>
                <a:cs typeface="Poppins"/>
                <a:sym typeface="Poppins"/>
              </a:rPr>
              <a:t>Ahmad hanani</a:t>
            </a:r>
          </a:p>
        </p:txBody>
      </p:sp>
      <p:sp>
        <p:nvSpPr>
          <p:cNvPr id="7" name="TextBox 7"/>
          <p:cNvSpPr txBox="1"/>
          <p:nvPr/>
        </p:nvSpPr>
        <p:spPr>
          <a:xfrm>
            <a:off x="1075372" y="7915614"/>
            <a:ext cx="3877628" cy="511615"/>
          </a:xfrm>
          <a:prstGeom prst="rect">
            <a:avLst/>
          </a:prstGeom>
        </p:spPr>
        <p:txBody>
          <a:bodyPr wrap="square" lIns="0" tIns="0" rIns="0" bIns="0" rtlCol="0" anchor="t">
            <a:spAutoFit/>
          </a:bodyPr>
          <a:lstStyle/>
          <a:p>
            <a:pPr algn="ctr">
              <a:lnSpc>
                <a:spcPts val="4199"/>
              </a:lnSpc>
              <a:spcBef>
                <a:spcPct val="0"/>
              </a:spcBef>
            </a:pPr>
            <a:r>
              <a:rPr lang="en-US" sz="2999" dirty="0" err="1">
                <a:solidFill>
                  <a:srgbClr val="FFFFFF"/>
                </a:solidFill>
                <a:latin typeface="Poppins"/>
                <a:ea typeface="Poppins"/>
                <a:cs typeface="Poppins"/>
                <a:sym typeface="Poppins"/>
              </a:rPr>
              <a:t>Abdallbaset</a:t>
            </a:r>
            <a:r>
              <a:rPr lang="en-US" sz="2999" dirty="0">
                <a:solidFill>
                  <a:srgbClr val="FFFFFF"/>
                </a:solidFill>
                <a:latin typeface="Poppins"/>
                <a:ea typeface="Poppins"/>
                <a:cs typeface="Poppins"/>
                <a:sym typeface="Poppins"/>
              </a:rPr>
              <a:t> Rajab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1536832" y="3893117"/>
            <a:ext cx="5531968" cy="880023"/>
            <a:chOff x="0" y="0"/>
            <a:chExt cx="1456979" cy="231775"/>
          </a:xfrm>
        </p:grpSpPr>
        <p:sp>
          <p:nvSpPr>
            <p:cNvPr id="3" name="Freeform 3"/>
            <p:cNvSpPr/>
            <p:nvPr/>
          </p:nvSpPr>
          <p:spPr>
            <a:xfrm>
              <a:off x="0" y="0"/>
              <a:ext cx="1456979" cy="231775"/>
            </a:xfrm>
            <a:custGeom>
              <a:avLst/>
              <a:gdLst/>
              <a:ahLst/>
              <a:cxnLst/>
              <a:rect l="l" t="t" r="r" b="b"/>
              <a:pathLst>
                <a:path w="1456979" h="231775">
                  <a:moveTo>
                    <a:pt x="71374" y="0"/>
                  </a:moveTo>
                  <a:lnTo>
                    <a:pt x="1385606" y="0"/>
                  </a:lnTo>
                  <a:cubicBezTo>
                    <a:pt x="1425024" y="0"/>
                    <a:pt x="1456979" y="31955"/>
                    <a:pt x="1456979" y="71374"/>
                  </a:cubicBezTo>
                  <a:lnTo>
                    <a:pt x="1456979" y="160402"/>
                  </a:lnTo>
                  <a:cubicBezTo>
                    <a:pt x="1456979" y="199820"/>
                    <a:pt x="1425024" y="231775"/>
                    <a:pt x="1385606" y="231775"/>
                  </a:cubicBezTo>
                  <a:lnTo>
                    <a:pt x="71374" y="231775"/>
                  </a:lnTo>
                  <a:cubicBezTo>
                    <a:pt x="31955" y="231775"/>
                    <a:pt x="0" y="199820"/>
                    <a:pt x="0" y="160402"/>
                  </a:cubicBezTo>
                  <a:lnTo>
                    <a:pt x="0" y="71374"/>
                  </a:lnTo>
                  <a:cubicBezTo>
                    <a:pt x="0" y="31955"/>
                    <a:pt x="31955" y="0"/>
                    <a:pt x="71374" y="0"/>
                  </a:cubicBezTo>
                  <a:close/>
                </a:path>
              </a:pathLst>
            </a:custGeom>
            <a:solidFill>
              <a:srgbClr val="FFFFFF"/>
            </a:solidFill>
          </p:spPr>
        </p:sp>
        <p:sp>
          <p:nvSpPr>
            <p:cNvPr id="4" name="TextBox 4"/>
            <p:cNvSpPr txBox="1"/>
            <p:nvPr/>
          </p:nvSpPr>
          <p:spPr>
            <a:xfrm>
              <a:off x="0" y="-57150"/>
              <a:ext cx="1456979" cy="288925"/>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a:off x="8434878" y="340795"/>
            <a:ext cx="4246223" cy="9439951"/>
          </a:xfrm>
          <a:custGeom>
            <a:avLst/>
            <a:gdLst/>
            <a:ahLst/>
            <a:cxnLst/>
            <a:rect l="l" t="t" r="r" b="b"/>
            <a:pathLst>
              <a:path w="4246223" h="9439951">
                <a:moveTo>
                  <a:pt x="0" y="0"/>
                </a:moveTo>
                <a:lnTo>
                  <a:pt x="4246224" y="0"/>
                </a:lnTo>
                <a:lnTo>
                  <a:pt x="4246224" y="9439951"/>
                </a:lnTo>
                <a:lnTo>
                  <a:pt x="0" y="9439951"/>
                </a:lnTo>
                <a:lnTo>
                  <a:pt x="0" y="0"/>
                </a:lnTo>
                <a:close/>
              </a:path>
            </a:pathLst>
          </a:custGeom>
          <a:blipFill>
            <a:blip r:embed="rId2"/>
            <a:stretch>
              <a:fillRect/>
            </a:stretch>
          </a:blipFill>
        </p:spPr>
      </p:sp>
      <p:sp>
        <p:nvSpPr>
          <p:cNvPr id="6" name="Freeform 6"/>
          <p:cNvSpPr/>
          <p:nvPr/>
        </p:nvSpPr>
        <p:spPr>
          <a:xfrm>
            <a:off x="13353647" y="340795"/>
            <a:ext cx="4242804" cy="9439951"/>
          </a:xfrm>
          <a:custGeom>
            <a:avLst/>
            <a:gdLst/>
            <a:ahLst/>
            <a:cxnLst/>
            <a:rect l="l" t="t" r="r" b="b"/>
            <a:pathLst>
              <a:path w="4242804" h="9439951">
                <a:moveTo>
                  <a:pt x="0" y="0"/>
                </a:moveTo>
                <a:lnTo>
                  <a:pt x="4242804" y="0"/>
                </a:lnTo>
                <a:lnTo>
                  <a:pt x="4242804" y="9439951"/>
                </a:lnTo>
                <a:lnTo>
                  <a:pt x="0" y="9439951"/>
                </a:lnTo>
                <a:lnTo>
                  <a:pt x="0" y="0"/>
                </a:lnTo>
                <a:close/>
              </a:path>
            </a:pathLst>
          </a:custGeom>
          <a:blipFill>
            <a:blip r:embed="rId3"/>
            <a:stretch>
              <a:fillRect/>
            </a:stretch>
          </a:blipFill>
        </p:spPr>
      </p:sp>
      <p:sp>
        <p:nvSpPr>
          <p:cNvPr id="7" name="Freeform 7"/>
          <p:cNvSpPr/>
          <p:nvPr/>
        </p:nvSpPr>
        <p:spPr>
          <a:xfrm>
            <a:off x="871818" y="6509318"/>
            <a:ext cx="3642278" cy="3271428"/>
          </a:xfrm>
          <a:custGeom>
            <a:avLst/>
            <a:gdLst/>
            <a:ahLst/>
            <a:cxnLst/>
            <a:rect l="l" t="t" r="r" b="b"/>
            <a:pathLst>
              <a:path w="3642278" h="3271428">
                <a:moveTo>
                  <a:pt x="0" y="0"/>
                </a:moveTo>
                <a:lnTo>
                  <a:pt x="3642278" y="0"/>
                </a:lnTo>
                <a:lnTo>
                  <a:pt x="3642278" y="3271428"/>
                </a:lnTo>
                <a:lnTo>
                  <a:pt x="0" y="3271428"/>
                </a:lnTo>
                <a:lnTo>
                  <a:pt x="0" y="0"/>
                </a:lnTo>
                <a:close/>
              </a:path>
            </a:pathLst>
          </a:custGeom>
          <a:blipFill>
            <a:blip r:embed="rId4"/>
            <a:stretch>
              <a:fillRect/>
            </a:stretch>
          </a:blipFill>
        </p:spPr>
      </p:sp>
      <p:sp>
        <p:nvSpPr>
          <p:cNvPr id="8" name="TextBox 8"/>
          <p:cNvSpPr txBox="1"/>
          <p:nvPr/>
        </p:nvSpPr>
        <p:spPr>
          <a:xfrm>
            <a:off x="670112" y="983556"/>
            <a:ext cx="6156588" cy="1374206"/>
          </a:xfrm>
          <a:prstGeom prst="rect">
            <a:avLst/>
          </a:prstGeom>
        </p:spPr>
        <p:txBody>
          <a:bodyPr lIns="0" tIns="0" rIns="0" bIns="0" rtlCol="0" anchor="t">
            <a:spAutoFit/>
          </a:bodyPr>
          <a:lstStyle/>
          <a:p>
            <a:pPr algn="l">
              <a:lnSpc>
                <a:spcPts val="4967"/>
              </a:lnSpc>
            </a:pPr>
            <a:r>
              <a:rPr lang="en-US" sz="5844" b="1">
                <a:solidFill>
                  <a:srgbClr val="2C6232"/>
                </a:solidFill>
                <a:latin typeface="Poppins Bold"/>
                <a:ea typeface="Poppins Bold"/>
                <a:cs typeface="Poppins Bold"/>
                <a:sym typeface="Poppins Bold"/>
              </a:rPr>
              <a:t>Maintenance and complaints</a:t>
            </a:r>
          </a:p>
        </p:txBody>
      </p:sp>
      <p:sp>
        <p:nvSpPr>
          <p:cNvPr id="9" name="TextBox 9"/>
          <p:cNvSpPr txBox="1"/>
          <p:nvPr/>
        </p:nvSpPr>
        <p:spPr>
          <a:xfrm>
            <a:off x="670112" y="3332729"/>
            <a:ext cx="6733633" cy="3642360"/>
          </a:xfrm>
          <a:prstGeom prst="rect">
            <a:avLst/>
          </a:prstGeom>
        </p:spPr>
        <p:txBody>
          <a:bodyPr lIns="0" tIns="0" rIns="0" bIns="0" rtlCol="0" anchor="t">
            <a:spAutoFit/>
          </a:bodyPr>
          <a:lstStyle/>
          <a:p>
            <a:pPr algn="l">
              <a:lnSpc>
                <a:spcPts val="3079"/>
              </a:lnSpc>
            </a:pPr>
            <a:r>
              <a:rPr lang="en-US" sz="2199" b="1">
                <a:solidFill>
                  <a:srgbClr val="2C6232"/>
                </a:solidFill>
                <a:latin typeface="Poppins Bold"/>
                <a:ea typeface="Poppins Bold"/>
                <a:cs typeface="Poppins Bold"/>
                <a:sym typeface="Poppins Bold"/>
              </a:rPr>
              <a:t>Maintenance &amp; Complaints</a:t>
            </a:r>
            <a:r>
              <a:rPr lang="en-US" sz="2199">
                <a:solidFill>
                  <a:srgbClr val="000000"/>
                </a:solidFill>
                <a:latin typeface="Poppins"/>
                <a:ea typeface="Poppins"/>
                <a:cs typeface="Poppins"/>
                <a:sym typeface="Poppins"/>
              </a:rPr>
              <a:t> displays all maintenance requests and complaints submitted by tenants.</a:t>
            </a:r>
          </a:p>
          <a:p>
            <a:pPr algn="l">
              <a:lnSpc>
                <a:spcPts val="2800"/>
              </a:lnSpc>
            </a:pPr>
            <a:r>
              <a:rPr lang="en-US" sz="2000">
                <a:solidFill>
                  <a:srgbClr val="000000"/>
                </a:solidFill>
                <a:latin typeface="Poppins"/>
                <a:ea typeface="Poppins"/>
                <a:cs typeface="Poppins"/>
                <a:sym typeface="Poppins"/>
              </a:rPr>
              <a:t> Admins can review new requests, approve them, assign a technician, and set the priority and status (pending, in progress, resolved).</a:t>
            </a:r>
          </a:p>
          <a:p>
            <a:pPr algn="l">
              <a:lnSpc>
                <a:spcPts val="2800"/>
              </a:lnSpc>
            </a:pPr>
            <a:r>
              <a:rPr lang="en-US" sz="2000">
                <a:solidFill>
                  <a:srgbClr val="000000"/>
                </a:solidFill>
                <a:latin typeface="Poppins"/>
                <a:ea typeface="Poppins"/>
                <a:cs typeface="Poppins"/>
                <a:sym typeface="Poppins"/>
              </a:rPr>
              <a:t> The page also includes charts to track requests by status and priority. </a:t>
            </a:r>
          </a:p>
          <a:p>
            <a:pPr algn="l">
              <a:lnSpc>
                <a:spcPts val="2800"/>
              </a:lnSpc>
            </a:pPr>
            <a:endParaRPr lang="en-US" sz="2000">
              <a:solidFill>
                <a:srgbClr val="000000"/>
              </a:solidFill>
              <a:latin typeface="Poppins"/>
              <a:ea typeface="Poppins"/>
              <a:cs typeface="Poppins"/>
              <a:sym typeface="Poppins"/>
            </a:endParaRPr>
          </a:p>
          <a:p>
            <a:pPr algn="l">
              <a:lnSpc>
                <a:spcPts val="2800"/>
              </a:lnSpc>
            </a:pPr>
            <a:endParaRPr lang="en-US" sz="2000">
              <a:solidFill>
                <a:srgbClr val="000000"/>
              </a:solidFill>
              <a:latin typeface="Poppins"/>
              <a:ea typeface="Poppins"/>
              <a:cs typeface="Poppins"/>
              <a:sym typeface="Poppins"/>
            </a:endParaRPr>
          </a:p>
        </p:txBody>
      </p:sp>
      <p:sp>
        <p:nvSpPr>
          <p:cNvPr id="10" name="Freeform 10"/>
          <p:cNvSpPr/>
          <p:nvPr/>
        </p:nvSpPr>
        <p:spPr>
          <a:xfrm>
            <a:off x="-1" y="7353300"/>
            <a:ext cx="18288001"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5">
              <a:alphaModFix amt="30000"/>
              <a:extLst>
                <a:ext uri="{96DAC541-7B7A-43D3-8B79-37D633B846F1}">
                  <asvg:svgBlip xmlns:asvg="http://schemas.microsoft.com/office/drawing/2016/SVG/main" r:embed="rId6"/>
                </a:ext>
              </a:extLst>
            </a:blip>
            <a:stretch>
              <a:fillRect/>
            </a:stretch>
          </a:blipFill>
        </p:spPr>
      </p:sp>
      <p:sp>
        <p:nvSpPr>
          <p:cNvPr id="12" name="TextBox 11">
            <a:extLst>
              <a:ext uri="{FF2B5EF4-FFF2-40B4-BE49-F238E27FC236}">
                <a16:creationId xmlns:a16="http://schemas.microsoft.com/office/drawing/2014/main" id="{DF4606D7-044C-83CD-72D6-C53186D0E4B7}"/>
              </a:ext>
            </a:extLst>
          </p:cNvPr>
          <p:cNvSpPr txBox="1"/>
          <p:nvPr/>
        </p:nvSpPr>
        <p:spPr>
          <a:xfrm>
            <a:off x="-1394922" y="2408395"/>
            <a:ext cx="9814560" cy="387798"/>
          </a:xfrm>
          <a:prstGeom prst="rect">
            <a:avLst/>
          </a:prstGeom>
          <a:noFill/>
        </p:spPr>
        <p:txBody>
          <a:bodyPr wrap="square">
            <a:spAutoFit/>
          </a:bodyPr>
          <a:lstStyle/>
          <a:p>
            <a:pPr marL="0" lvl="0" indent="0" algn="ctr">
              <a:lnSpc>
                <a:spcPts val="2398"/>
              </a:lnSpc>
            </a:pPr>
            <a:r>
              <a:rPr lang="en-US" sz="1800" dirty="0">
                <a:solidFill>
                  <a:srgbClr val="2C6232"/>
                </a:solidFill>
                <a:latin typeface="Poppins"/>
                <a:ea typeface="Poppins"/>
                <a:cs typeface="Poppins"/>
                <a:sym typeface="Poppins"/>
              </a:rPr>
              <a:t>(Admin)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6239403" y="1627679"/>
            <a:ext cx="3793243" cy="7924803"/>
          </a:xfrm>
          <a:custGeom>
            <a:avLst/>
            <a:gdLst/>
            <a:ahLst/>
            <a:cxnLst/>
            <a:rect l="l" t="t" r="r" b="b"/>
            <a:pathLst>
              <a:path w="3793243" h="7924803">
                <a:moveTo>
                  <a:pt x="0" y="0"/>
                </a:moveTo>
                <a:lnTo>
                  <a:pt x="3793243" y="0"/>
                </a:lnTo>
                <a:lnTo>
                  <a:pt x="3793243" y="7924803"/>
                </a:lnTo>
                <a:lnTo>
                  <a:pt x="0" y="7924803"/>
                </a:lnTo>
                <a:lnTo>
                  <a:pt x="0" y="0"/>
                </a:lnTo>
                <a:close/>
              </a:path>
            </a:pathLst>
          </a:custGeom>
          <a:blipFill>
            <a:blip r:embed="rId2"/>
            <a:stretch>
              <a:fillRect/>
            </a:stretch>
          </a:blipFill>
        </p:spPr>
      </p:sp>
      <p:sp>
        <p:nvSpPr>
          <p:cNvPr id="3" name="Freeform 3"/>
          <p:cNvSpPr/>
          <p:nvPr/>
        </p:nvSpPr>
        <p:spPr>
          <a:xfrm>
            <a:off x="10251721" y="1627679"/>
            <a:ext cx="3799423" cy="7924803"/>
          </a:xfrm>
          <a:custGeom>
            <a:avLst/>
            <a:gdLst/>
            <a:ahLst/>
            <a:cxnLst/>
            <a:rect l="l" t="t" r="r" b="b"/>
            <a:pathLst>
              <a:path w="3799423" h="7924803">
                <a:moveTo>
                  <a:pt x="0" y="0"/>
                </a:moveTo>
                <a:lnTo>
                  <a:pt x="3799424" y="0"/>
                </a:lnTo>
                <a:lnTo>
                  <a:pt x="3799424" y="7924803"/>
                </a:lnTo>
                <a:lnTo>
                  <a:pt x="0" y="7924803"/>
                </a:lnTo>
                <a:lnTo>
                  <a:pt x="0" y="0"/>
                </a:lnTo>
                <a:close/>
              </a:path>
            </a:pathLst>
          </a:custGeom>
          <a:blipFill>
            <a:blip r:embed="rId3"/>
            <a:stretch>
              <a:fillRect/>
            </a:stretch>
          </a:blipFill>
        </p:spPr>
      </p:sp>
      <p:sp>
        <p:nvSpPr>
          <p:cNvPr id="4" name="Freeform 4"/>
          <p:cNvSpPr/>
          <p:nvPr/>
        </p:nvSpPr>
        <p:spPr>
          <a:xfrm>
            <a:off x="14270140" y="1633094"/>
            <a:ext cx="3750213" cy="7919387"/>
          </a:xfrm>
          <a:custGeom>
            <a:avLst/>
            <a:gdLst/>
            <a:ahLst/>
            <a:cxnLst/>
            <a:rect l="l" t="t" r="r" b="b"/>
            <a:pathLst>
              <a:path w="3750213" h="7919387">
                <a:moveTo>
                  <a:pt x="0" y="0"/>
                </a:moveTo>
                <a:lnTo>
                  <a:pt x="3750214" y="0"/>
                </a:lnTo>
                <a:lnTo>
                  <a:pt x="3750214" y="7919388"/>
                </a:lnTo>
                <a:lnTo>
                  <a:pt x="0" y="7919388"/>
                </a:lnTo>
                <a:lnTo>
                  <a:pt x="0" y="0"/>
                </a:lnTo>
                <a:close/>
              </a:path>
            </a:pathLst>
          </a:custGeom>
          <a:blipFill>
            <a:blip r:embed="rId4"/>
            <a:stretch>
              <a:fillRect/>
            </a:stretch>
          </a:blipFill>
        </p:spPr>
      </p:sp>
      <p:sp>
        <p:nvSpPr>
          <p:cNvPr id="5" name="Freeform 5"/>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5">
              <a:alphaModFix amt="30000"/>
              <a:extLst>
                <a:ext uri="{96DAC541-7B7A-43D3-8B79-37D633B846F1}">
                  <asvg:svgBlip xmlns:asvg="http://schemas.microsoft.com/office/drawing/2016/SVG/main" r:embed="rId6"/>
                </a:ext>
              </a:extLst>
            </a:blip>
            <a:stretch>
              <a:fillRect/>
            </a:stretch>
          </a:blipFill>
        </p:spPr>
      </p:sp>
      <p:sp>
        <p:nvSpPr>
          <p:cNvPr id="6" name="Freeform 6"/>
          <p:cNvSpPr/>
          <p:nvPr/>
        </p:nvSpPr>
        <p:spPr>
          <a:xfrm>
            <a:off x="1402181" y="6322813"/>
            <a:ext cx="1785374" cy="2112869"/>
          </a:xfrm>
          <a:custGeom>
            <a:avLst/>
            <a:gdLst/>
            <a:ahLst/>
            <a:cxnLst/>
            <a:rect l="l" t="t" r="r" b="b"/>
            <a:pathLst>
              <a:path w="1785374" h="2112869">
                <a:moveTo>
                  <a:pt x="0" y="0"/>
                </a:moveTo>
                <a:lnTo>
                  <a:pt x="1785374" y="0"/>
                </a:lnTo>
                <a:lnTo>
                  <a:pt x="1785374" y="2112869"/>
                </a:lnTo>
                <a:lnTo>
                  <a:pt x="0" y="2112869"/>
                </a:lnTo>
                <a:lnTo>
                  <a:pt x="0" y="0"/>
                </a:lnTo>
                <a:close/>
              </a:path>
            </a:pathLst>
          </a:custGeom>
          <a:blipFill>
            <a:blip r:embed="rId7"/>
            <a:stretch>
              <a:fillRect/>
            </a:stretch>
          </a:blipFill>
        </p:spPr>
      </p:sp>
      <p:sp>
        <p:nvSpPr>
          <p:cNvPr id="7" name="Freeform 7"/>
          <p:cNvSpPr/>
          <p:nvPr/>
        </p:nvSpPr>
        <p:spPr>
          <a:xfrm>
            <a:off x="716872" y="1210213"/>
            <a:ext cx="1370618" cy="1285888"/>
          </a:xfrm>
          <a:custGeom>
            <a:avLst/>
            <a:gdLst/>
            <a:ahLst/>
            <a:cxnLst/>
            <a:rect l="l" t="t" r="r" b="b"/>
            <a:pathLst>
              <a:path w="1370618" h="1285888">
                <a:moveTo>
                  <a:pt x="0" y="0"/>
                </a:moveTo>
                <a:lnTo>
                  <a:pt x="1370617" y="0"/>
                </a:lnTo>
                <a:lnTo>
                  <a:pt x="1370617" y="1285888"/>
                </a:lnTo>
                <a:lnTo>
                  <a:pt x="0" y="128588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8" name="TextBox 8"/>
          <p:cNvSpPr txBox="1"/>
          <p:nvPr/>
        </p:nvSpPr>
        <p:spPr>
          <a:xfrm>
            <a:off x="2518075" y="185364"/>
            <a:ext cx="13251851" cy="1159319"/>
          </a:xfrm>
          <a:prstGeom prst="rect">
            <a:avLst/>
          </a:prstGeom>
        </p:spPr>
        <p:txBody>
          <a:bodyPr lIns="0" tIns="0" rIns="0" bIns="0" rtlCol="0" anchor="t">
            <a:spAutoFit/>
          </a:bodyPr>
          <a:lstStyle/>
          <a:p>
            <a:pPr algn="l">
              <a:lnSpc>
                <a:spcPts val="8923"/>
              </a:lnSpc>
            </a:pPr>
            <a:r>
              <a:rPr lang="en-US" sz="6373" b="1">
                <a:solidFill>
                  <a:srgbClr val="2C6232"/>
                </a:solidFill>
                <a:latin typeface="Poppins Bold"/>
                <a:ea typeface="Poppins Bold"/>
                <a:cs typeface="Poppins Bold"/>
                <a:sym typeface="Poppins Bold"/>
              </a:rPr>
              <a:t>Chat &amp; Notifications &amp; Review</a:t>
            </a:r>
          </a:p>
        </p:txBody>
      </p:sp>
      <p:sp>
        <p:nvSpPr>
          <p:cNvPr id="9" name="TextBox 9"/>
          <p:cNvSpPr txBox="1"/>
          <p:nvPr/>
        </p:nvSpPr>
        <p:spPr>
          <a:xfrm>
            <a:off x="354782" y="3093944"/>
            <a:ext cx="5665546" cy="3064150"/>
          </a:xfrm>
          <a:prstGeom prst="rect">
            <a:avLst/>
          </a:prstGeom>
        </p:spPr>
        <p:txBody>
          <a:bodyPr lIns="0" tIns="0" rIns="0" bIns="0" rtlCol="0" anchor="t">
            <a:spAutoFit/>
          </a:bodyPr>
          <a:lstStyle/>
          <a:p>
            <a:pPr algn="l">
              <a:lnSpc>
                <a:spcPts val="2591"/>
              </a:lnSpc>
            </a:pPr>
            <a:r>
              <a:rPr lang="en-US" sz="1851" b="1">
                <a:solidFill>
                  <a:srgbClr val="2C6232"/>
                </a:solidFill>
                <a:latin typeface="Poppins Bold"/>
                <a:ea typeface="Poppins Bold"/>
                <a:cs typeface="Poppins Bold"/>
                <a:sym typeface="Poppins Bold"/>
              </a:rPr>
              <a:t>Maintenance &amp; Complaints</a:t>
            </a:r>
            <a:r>
              <a:rPr lang="en-US" sz="1851">
                <a:solidFill>
                  <a:srgbClr val="000000"/>
                </a:solidFill>
                <a:latin typeface="Poppins"/>
                <a:ea typeface="Poppins"/>
                <a:cs typeface="Poppins"/>
                <a:sym typeface="Poppins"/>
              </a:rPr>
              <a:t> displays all maintenance requests and complaints submitted by tenants.</a:t>
            </a:r>
          </a:p>
          <a:p>
            <a:pPr algn="l">
              <a:lnSpc>
                <a:spcPts val="2355"/>
              </a:lnSpc>
            </a:pPr>
            <a:r>
              <a:rPr lang="en-US" sz="1682">
                <a:solidFill>
                  <a:srgbClr val="000000"/>
                </a:solidFill>
                <a:latin typeface="Poppins"/>
                <a:ea typeface="Poppins"/>
                <a:cs typeface="Poppins"/>
                <a:sym typeface="Poppins"/>
              </a:rPr>
              <a:t> Admins can review new requests, approve them, assign a technician, and set the priority and status (pending, in progress, resolved).</a:t>
            </a:r>
          </a:p>
          <a:p>
            <a:pPr algn="l">
              <a:lnSpc>
                <a:spcPts val="2355"/>
              </a:lnSpc>
            </a:pPr>
            <a:r>
              <a:rPr lang="en-US" sz="1682">
                <a:solidFill>
                  <a:srgbClr val="000000"/>
                </a:solidFill>
                <a:latin typeface="Poppins"/>
                <a:ea typeface="Poppins"/>
                <a:cs typeface="Poppins"/>
                <a:sym typeface="Poppins"/>
              </a:rPr>
              <a:t> The page also includes charts to track requests by status and priority. </a:t>
            </a:r>
          </a:p>
          <a:p>
            <a:pPr algn="l">
              <a:lnSpc>
                <a:spcPts val="2355"/>
              </a:lnSpc>
            </a:pPr>
            <a:endParaRPr lang="en-US" sz="1682">
              <a:solidFill>
                <a:srgbClr val="000000"/>
              </a:solidFill>
              <a:latin typeface="Poppins"/>
              <a:ea typeface="Poppins"/>
              <a:cs typeface="Poppins"/>
              <a:sym typeface="Poppins"/>
            </a:endParaRPr>
          </a:p>
          <a:p>
            <a:pPr algn="l">
              <a:lnSpc>
                <a:spcPts val="2355"/>
              </a:lnSpc>
            </a:pPr>
            <a:endParaRPr lang="en-US" sz="1682">
              <a:solidFill>
                <a:srgbClr val="000000"/>
              </a:solidFill>
              <a:latin typeface="Poppins"/>
              <a:ea typeface="Poppins"/>
              <a:cs typeface="Poppins"/>
              <a:sym typeface="Poppins"/>
            </a:endParaRPr>
          </a:p>
        </p:txBody>
      </p:sp>
      <p:sp>
        <p:nvSpPr>
          <p:cNvPr id="11" name="TextBox 10">
            <a:extLst>
              <a:ext uri="{FF2B5EF4-FFF2-40B4-BE49-F238E27FC236}">
                <a16:creationId xmlns:a16="http://schemas.microsoft.com/office/drawing/2014/main" id="{671154E4-36A4-5613-CB34-3D3C1772386C}"/>
              </a:ext>
            </a:extLst>
          </p:cNvPr>
          <p:cNvSpPr txBox="1"/>
          <p:nvPr/>
        </p:nvSpPr>
        <p:spPr>
          <a:xfrm>
            <a:off x="10668000" y="629304"/>
            <a:ext cx="9814560" cy="387798"/>
          </a:xfrm>
          <a:prstGeom prst="rect">
            <a:avLst/>
          </a:prstGeom>
          <a:noFill/>
        </p:spPr>
        <p:txBody>
          <a:bodyPr wrap="square">
            <a:spAutoFit/>
          </a:bodyPr>
          <a:lstStyle/>
          <a:p>
            <a:pPr marL="0" lvl="0" indent="0" algn="ctr">
              <a:lnSpc>
                <a:spcPts val="2398"/>
              </a:lnSpc>
            </a:pPr>
            <a:r>
              <a:rPr lang="en-US" sz="1800" dirty="0">
                <a:solidFill>
                  <a:srgbClr val="2C6232"/>
                </a:solidFill>
                <a:latin typeface="Poppins"/>
                <a:ea typeface="Poppins"/>
                <a:cs typeface="Poppins"/>
                <a:sym typeface="Poppins"/>
              </a:rPr>
              <a:t>(Admin)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651250" y="320678"/>
            <a:ext cx="3934534" cy="8233575"/>
          </a:xfrm>
          <a:custGeom>
            <a:avLst/>
            <a:gdLst/>
            <a:ahLst/>
            <a:cxnLst/>
            <a:rect l="l" t="t" r="r" b="b"/>
            <a:pathLst>
              <a:path w="3934534" h="8233575">
                <a:moveTo>
                  <a:pt x="0" y="0"/>
                </a:moveTo>
                <a:lnTo>
                  <a:pt x="3934534" y="0"/>
                </a:lnTo>
                <a:lnTo>
                  <a:pt x="3934534" y="8233575"/>
                </a:lnTo>
                <a:lnTo>
                  <a:pt x="0" y="8233575"/>
                </a:lnTo>
                <a:lnTo>
                  <a:pt x="0" y="0"/>
                </a:lnTo>
                <a:close/>
              </a:path>
            </a:pathLst>
          </a:custGeom>
          <a:blipFill>
            <a:blip r:embed="rId2"/>
            <a:stretch>
              <a:fillRect/>
            </a:stretch>
          </a:blipFill>
        </p:spPr>
      </p:sp>
      <p:sp>
        <p:nvSpPr>
          <p:cNvPr id="3" name="Freeform 3"/>
          <p:cNvSpPr/>
          <p:nvPr/>
        </p:nvSpPr>
        <p:spPr>
          <a:xfrm>
            <a:off x="11844819" y="881505"/>
            <a:ext cx="3363498" cy="7111920"/>
          </a:xfrm>
          <a:custGeom>
            <a:avLst/>
            <a:gdLst/>
            <a:ahLst/>
            <a:cxnLst/>
            <a:rect l="l" t="t" r="r" b="b"/>
            <a:pathLst>
              <a:path w="3363498" h="7111920">
                <a:moveTo>
                  <a:pt x="0" y="0"/>
                </a:moveTo>
                <a:lnTo>
                  <a:pt x="3363499" y="0"/>
                </a:lnTo>
                <a:lnTo>
                  <a:pt x="3363499" y="7111921"/>
                </a:lnTo>
                <a:lnTo>
                  <a:pt x="0" y="7111921"/>
                </a:lnTo>
                <a:lnTo>
                  <a:pt x="0" y="0"/>
                </a:lnTo>
                <a:close/>
              </a:path>
            </a:pathLst>
          </a:custGeom>
          <a:blipFill>
            <a:blip r:embed="rId3"/>
            <a:stretch>
              <a:fillRect/>
            </a:stretch>
          </a:blipFill>
        </p:spPr>
      </p:sp>
      <p:sp>
        <p:nvSpPr>
          <p:cNvPr id="4" name="Freeform 4"/>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4">
              <a:alphaModFix amt="30000"/>
              <a:extLst>
                <a:ext uri="{96DAC541-7B7A-43D3-8B79-37D633B846F1}">
                  <asvg:svgBlip xmlns:asvg="http://schemas.microsoft.com/office/drawing/2016/SVG/main" r:embed="rId5"/>
                </a:ext>
              </a:extLst>
            </a:blip>
            <a:stretch>
              <a:fillRect/>
            </a:stretch>
          </a:blipFill>
        </p:spPr>
      </p:sp>
      <p:sp>
        <p:nvSpPr>
          <p:cNvPr id="5" name="Freeform 5"/>
          <p:cNvSpPr/>
          <p:nvPr/>
        </p:nvSpPr>
        <p:spPr>
          <a:xfrm>
            <a:off x="1028700" y="6100975"/>
            <a:ext cx="1843163" cy="1759382"/>
          </a:xfrm>
          <a:custGeom>
            <a:avLst/>
            <a:gdLst/>
            <a:ahLst/>
            <a:cxnLst/>
            <a:rect l="l" t="t" r="r" b="b"/>
            <a:pathLst>
              <a:path w="1843163" h="1759382">
                <a:moveTo>
                  <a:pt x="0" y="0"/>
                </a:moveTo>
                <a:lnTo>
                  <a:pt x="1843163" y="0"/>
                </a:lnTo>
                <a:lnTo>
                  <a:pt x="1843163" y="1759382"/>
                </a:lnTo>
                <a:lnTo>
                  <a:pt x="0" y="175938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6" name="Freeform 6"/>
          <p:cNvSpPr/>
          <p:nvPr/>
        </p:nvSpPr>
        <p:spPr>
          <a:xfrm>
            <a:off x="15465493" y="1440179"/>
            <a:ext cx="2702152" cy="5540487"/>
          </a:xfrm>
          <a:custGeom>
            <a:avLst/>
            <a:gdLst/>
            <a:ahLst/>
            <a:cxnLst/>
            <a:rect l="l" t="t" r="r" b="b"/>
            <a:pathLst>
              <a:path w="2702152" h="5540487">
                <a:moveTo>
                  <a:pt x="0" y="0"/>
                </a:moveTo>
                <a:lnTo>
                  <a:pt x="2702152" y="0"/>
                </a:lnTo>
                <a:lnTo>
                  <a:pt x="2702152" y="5540487"/>
                </a:lnTo>
                <a:lnTo>
                  <a:pt x="0" y="5540487"/>
                </a:lnTo>
                <a:lnTo>
                  <a:pt x="0" y="0"/>
                </a:lnTo>
                <a:close/>
              </a:path>
            </a:pathLst>
          </a:custGeom>
          <a:blipFill>
            <a:blip r:embed="rId8"/>
            <a:stretch>
              <a:fillRect/>
            </a:stretch>
          </a:blipFill>
        </p:spPr>
      </p:sp>
      <p:sp>
        <p:nvSpPr>
          <p:cNvPr id="7" name="TextBox 7"/>
          <p:cNvSpPr txBox="1"/>
          <p:nvPr/>
        </p:nvSpPr>
        <p:spPr>
          <a:xfrm>
            <a:off x="777457" y="2953832"/>
            <a:ext cx="6247656" cy="2139950"/>
          </a:xfrm>
          <a:prstGeom prst="rect">
            <a:avLst/>
          </a:prstGeom>
        </p:spPr>
        <p:txBody>
          <a:bodyPr lIns="0" tIns="0" rIns="0" bIns="0" rtlCol="0" anchor="t">
            <a:spAutoFit/>
          </a:bodyPr>
          <a:lstStyle/>
          <a:p>
            <a:pPr algn="l">
              <a:lnSpc>
                <a:spcPts val="3400"/>
              </a:lnSpc>
            </a:pPr>
            <a:r>
              <a:rPr lang="en-US" sz="2000" b="1">
                <a:solidFill>
                  <a:srgbClr val="C4A473"/>
                </a:solidFill>
                <a:latin typeface="Poppins Bold"/>
                <a:ea typeface="Poppins Bold"/>
                <a:cs typeface="Poppins Bold"/>
                <a:sym typeface="Poppins Bold"/>
              </a:rPr>
              <a:t>Property Management (Landlord)</a:t>
            </a:r>
            <a:r>
              <a:rPr lang="en-US" sz="2000">
                <a:solidFill>
                  <a:srgbClr val="000000"/>
                </a:solidFill>
                <a:latin typeface="Poppins"/>
                <a:ea typeface="Poppins"/>
                <a:cs typeface="Poppins"/>
                <a:sym typeface="Poppins"/>
              </a:rPr>
              <a:t> allows landlords to add and edit their properties easily.</a:t>
            </a:r>
          </a:p>
          <a:p>
            <a:pPr algn="l">
              <a:lnSpc>
                <a:spcPts val="3400"/>
              </a:lnSpc>
            </a:pPr>
            <a:r>
              <a:rPr lang="en-US" sz="2000">
                <a:solidFill>
                  <a:srgbClr val="000000"/>
                </a:solidFill>
                <a:latin typeface="Poppins"/>
                <a:ea typeface="Poppins"/>
                <a:cs typeface="Poppins"/>
                <a:sym typeface="Poppins"/>
              </a:rPr>
              <a:t> They can enter property details such as type, price, area, description, and amenities, and manage their listings in one place</a:t>
            </a:r>
          </a:p>
        </p:txBody>
      </p:sp>
      <p:sp>
        <p:nvSpPr>
          <p:cNvPr id="8" name="TextBox 8"/>
          <p:cNvSpPr txBox="1"/>
          <p:nvPr/>
        </p:nvSpPr>
        <p:spPr>
          <a:xfrm>
            <a:off x="465931" y="1151822"/>
            <a:ext cx="7296163" cy="633864"/>
          </a:xfrm>
          <a:prstGeom prst="rect">
            <a:avLst/>
          </a:prstGeom>
        </p:spPr>
        <p:txBody>
          <a:bodyPr lIns="0" tIns="0" rIns="0" bIns="0" rtlCol="0" anchor="t">
            <a:spAutoFit/>
          </a:bodyPr>
          <a:lstStyle/>
          <a:p>
            <a:pPr algn="l">
              <a:lnSpc>
                <a:spcPts val="4364"/>
              </a:lnSpc>
            </a:pPr>
            <a:r>
              <a:rPr lang="en-US" sz="4546" b="1">
                <a:solidFill>
                  <a:srgbClr val="C4A473"/>
                </a:solidFill>
                <a:latin typeface="Poppins Bold"/>
                <a:ea typeface="Poppins Bold"/>
                <a:cs typeface="Poppins Bold"/>
                <a:sym typeface="Poppins Bold"/>
              </a:rPr>
              <a:t>Property Management </a:t>
            </a:r>
          </a:p>
        </p:txBody>
      </p:sp>
      <p:sp>
        <p:nvSpPr>
          <p:cNvPr id="9" name="TextBox 9"/>
          <p:cNvSpPr txBox="1"/>
          <p:nvPr/>
        </p:nvSpPr>
        <p:spPr>
          <a:xfrm>
            <a:off x="2652379" y="1934021"/>
            <a:ext cx="1735812" cy="398780"/>
          </a:xfrm>
          <a:prstGeom prst="rect">
            <a:avLst/>
          </a:prstGeom>
        </p:spPr>
        <p:txBody>
          <a:bodyPr lIns="0" tIns="0" rIns="0" bIns="0" rtlCol="0" anchor="t">
            <a:spAutoFit/>
          </a:bodyPr>
          <a:lstStyle/>
          <a:p>
            <a:pPr algn="ctr">
              <a:lnSpc>
                <a:spcPts val="3219"/>
              </a:lnSpc>
              <a:spcBef>
                <a:spcPct val="0"/>
              </a:spcBef>
            </a:pPr>
            <a:r>
              <a:rPr lang="en-US" sz="2299">
                <a:solidFill>
                  <a:srgbClr val="000000"/>
                </a:solidFill>
                <a:latin typeface="Poppins"/>
                <a:ea typeface="Poppins"/>
                <a:cs typeface="Poppins"/>
                <a:sym typeface="Poppins"/>
              </a:rPr>
              <a:t>(Landloard)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2">
              <a:alphaModFix amt="30000"/>
              <a:extLst>
                <a:ext uri="{96DAC541-7B7A-43D3-8B79-37D633B846F1}">
                  <asvg:svgBlip xmlns:asvg="http://schemas.microsoft.com/office/drawing/2016/SVG/main" r:embed="rId3"/>
                </a:ext>
              </a:extLst>
            </a:blip>
            <a:stretch>
              <a:fillRect/>
            </a:stretch>
          </a:blipFill>
        </p:spPr>
      </p:sp>
      <p:sp>
        <p:nvSpPr>
          <p:cNvPr id="3" name="Freeform 3"/>
          <p:cNvSpPr/>
          <p:nvPr/>
        </p:nvSpPr>
        <p:spPr>
          <a:xfrm>
            <a:off x="1028700" y="799922"/>
            <a:ext cx="3780138" cy="7967838"/>
          </a:xfrm>
          <a:custGeom>
            <a:avLst/>
            <a:gdLst/>
            <a:ahLst/>
            <a:cxnLst/>
            <a:rect l="l" t="t" r="r" b="b"/>
            <a:pathLst>
              <a:path w="3780138" h="7967838">
                <a:moveTo>
                  <a:pt x="0" y="0"/>
                </a:moveTo>
                <a:lnTo>
                  <a:pt x="3780138" y="0"/>
                </a:lnTo>
                <a:lnTo>
                  <a:pt x="3780138" y="7967837"/>
                </a:lnTo>
                <a:lnTo>
                  <a:pt x="0" y="7967837"/>
                </a:lnTo>
                <a:lnTo>
                  <a:pt x="0" y="0"/>
                </a:lnTo>
                <a:close/>
              </a:path>
            </a:pathLst>
          </a:custGeom>
          <a:blipFill>
            <a:blip r:embed="rId4"/>
            <a:stretch>
              <a:fillRect/>
            </a:stretch>
          </a:blipFill>
        </p:spPr>
      </p:sp>
      <p:sp>
        <p:nvSpPr>
          <p:cNvPr id="4" name="Freeform 4"/>
          <p:cNvSpPr/>
          <p:nvPr/>
        </p:nvSpPr>
        <p:spPr>
          <a:xfrm>
            <a:off x="13506706" y="1028700"/>
            <a:ext cx="3752594" cy="7967838"/>
          </a:xfrm>
          <a:custGeom>
            <a:avLst/>
            <a:gdLst/>
            <a:ahLst/>
            <a:cxnLst/>
            <a:rect l="l" t="t" r="r" b="b"/>
            <a:pathLst>
              <a:path w="3752594" h="7967838">
                <a:moveTo>
                  <a:pt x="0" y="0"/>
                </a:moveTo>
                <a:lnTo>
                  <a:pt x="3752594" y="0"/>
                </a:lnTo>
                <a:lnTo>
                  <a:pt x="3752594" y="7967838"/>
                </a:lnTo>
                <a:lnTo>
                  <a:pt x="0" y="7967838"/>
                </a:lnTo>
                <a:lnTo>
                  <a:pt x="0" y="0"/>
                </a:lnTo>
                <a:close/>
              </a:path>
            </a:pathLst>
          </a:custGeom>
          <a:blipFill>
            <a:blip r:embed="rId5"/>
            <a:stretch>
              <a:fillRect/>
            </a:stretch>
          </a:blipFill>
        </p:spPr>
      </p:sp>
      <p:sp>
        <p:nvSpPr>
          <p:cNvPr id="5" name="TextBox 5"/>
          <p:cNvSpPr txBox="1"/>
          <p:nvPr/>
        </p:nvSpPr>
        <p:spPr>
          <a:xfrm>
            <a:off x="5583671" y="1085850"/>
            <a:ext cx="7567732" cy="706253"/>
          </a:xfrm>
          <a:prstGeom prst="rect">
            <a:avLst/>
          </a:prstGeom>
        </p:spPr>
        <p:txBody>
          <a:bodyPr lIns="0" tIns="0" rIns="0" bIns="0" rtlCol="0" anchor="t">
            <a:spAutoFit/>
          </a:bodyPr>
          <a:lstStyle/>
          <a:p>
            <a:pPr marL="0" lvl="0" indent="0" algn="l">
              <a:lnSpc>
                <a:spcPts val="4844"/>
              </a:lnSpc>
              <a:spcBef>
                <a:spcPct val="0"/>
              </a:spcBef>
            </a:pPr>
            <a:r>
              <a:rPr lang="en-US" sz="5046" b="1" u="none" strike="noStrike">
                <a:solidFill>
                  <a:srgbClr val="C4A473"/>
                </a:solidFill>
                <a:latin typeface="Poppins Bold"/>
                <a:ea typeface="Poppins Bold"/>
                <a:cs typeface="Poppins Bold"/>
                <a:sym typeface="Poppins Bold"/>
              </a:rPr>
              <a:t>Contract Management</a:t>
            </a:r>
          </a:p>
        </p:txBody>
      </p:sp>
      <p:sp>
        <p:nvSpPr>
          <p:cNvPr id="6" name="TextBox 6"/>
          <p:cNvSpPr txBox="1"/>
          <p:nvPr/>
        </p:nvSpPr>
        <p:spPr>
          <a:xfrm>
            <a:off x="10273045" y="1754104"/>
            <a:ext cx="1735812" cy="398780"/>
          </a:xfrm>
          <a:prstGeom prst="rect">
            <a:avLst/>
          </a:prstGeom>
        </p:spPr>
        <p:txBody>
          <a:bodyPr lIns="0" tIns="0" rIns="0" bIns="0" rtlCol="0" anchor="t">
            <a:spAutoFit/>
          </a:bodyPr>
          <a:lstStyle/>
          <a:p>
            <a:pPr marL="0" lvl="0" indent="0" algn="ctr">
              <a:lnSpc>
                <a:spcPts val="3219"/>
              </a:lnSpc>
              <a:spcBef>
                <a:spcPct val="0"/>
              </a:spcBef>
            </a:pPr>
            <a:r>
              <a:rPr lang="en-US" sz="2299" u="none" strike="noStrike" dirty="0">
                <a:solidFill>
                  <a:srgbClr val="000000"/>
                </a:solidFill>
                <a:latin typeface="Poppins"/>
                <a:ea typeface="Poppins"/>
                <a:cs typeface="Poppins"/>
                <a:sym typeface="Poppins"/>
              </a:rPr>
              <a:t>(</a:t>
            </a:r>
            <a:r>
              <a:rPr lang="en-US" sz="2299" u="none" strike="noStrike" dirty="0" err="1">
                <a:solidFill>
                  <a:srgbClr val="000000"/>
                </a:solidFill>
                <a:latin typeface="Poppins"/>
                <a:ea typeface="Poppins"/>
                <a:cs typeface="Poppins"/>
                <a:sym typeface="Poppins"/>
              </a:rPr>
              <a:t>Landloard</a:t>
            </a:r>
            <a:r>
              <a:rPr lang="en-US" sz="2299" u="none" strike="noStrike" dirty="0">
                <a:solidFill>
                  <a:srgbClr val="000000"/>
                </a:solidFill>
                <a:latin typeface="Poppins"/>
                <a:ea typeface="Poppins"/>
                <a:cs typeface="Poppins"/>
                <a:sym typeface="Poppins"/>
              </a:rPr>
              <a:t>)</a:t>
            </a:r>
          </a:p>
        </p:txBody>
      </p:sp>
      <p:sp>
        <p:nvSpPr>
          <p:cNvPr id="7" name="TextBox 7"/>
          <p:cNvSpPr txBox="1"/>
          <p:nvPr/>
        </p:nvSpPr>
        <p:spPr>
          <a:xfrm>
            <a:off x="6153296" y="3003550"/>
            <a:ext cx="6247656" cy="2568575"/>
          </a:xfrm>
          <a:prstGeom prst="rect">
            <a:avLst/>
          </a:prstGeom>
        </p:spPr>
        <p:txBody>
          <a:bodyPr lIns="0" tIns="0" rIns="0" bIns="0" rtlCol="0" anchor="t">
            <a:spAutoFit/>
          </a:bodyPr>
          <a:lstStyle/>
          <a:p>
            <a:pPr algn="l">
              <a:lnSpc>
                <a:spcPts val="3400"/>
              </a:lnSpc>
            </a:pPr>
            <a:r>
              <a:rPr lang="en-US" sz="2000" b="1" dirty="0">
                <a:solidFill>
                  <a:srgbClr val="C4A473"/>
                </a:solidFill>
                <a:latin typeface="Poppins Bold"/>
                <a:ea typeface="Poppins Bold"/>
                <a:cs typeface="Poppins Bold"/>
                <a:sym typeface="Poppins Bold"/>
              </a:rPr>
              <a:t>Contract Management (Landlord) </a:t>
            </a:r>
            <a:r>
              <a:rPr lang="en-US" sz="2000" dirty="0">
                <a:solidFill>
                  <a:srgbClr val="2A2620"/>
                </a:solidFill>
                <a:latin typeface="Poppins"/>
                <a:ea typeface="Poppins"/>
                <a:cs typeface="Poppins"/>
                <a:sym typeface="Poppins"/>
              </a:rPr>
              <a:t>allows landlords to view and manage all rental contracts related to their properties. They can track contract details, payments, progress, invoices, attachments, and signatures in one place.</a:t>
            </a:r>
          </a:p>
        </p:txBody>
      </p:sp>
      <p:sp>
        <p:nvSpPr>
          <p:cNvPr id="8" name="Freeform 8"/>
          <p:cNvSpPr/>
          <p:nvPr/>
        </p:nvSpPr>
        <p:spPr>
          <a:xfrm rot="529512">
            <a:off x="7570145" y="5849543"/>
            <a:ext cx="2968533" cy="3397462"/>
          </a:xfrm>
          <a:custGeom>
            <a:avLst/>
            <a:gdLst/>
            <a:ahLst/>
            <a:cxnLst/>
            <a:rect l="l" t="t" r="r" b="b"/>
            <a:pathLst>
              <a:path w="2968533" h="3397462">
                <a:moveTo>
                  <a:pt x="0" y="0"/>
                </a:moveTo>
                <a:lnTo>
                  <a:pt x="2968533" y="0"/>
                </a:lnTo>
                <a:lnTo>
                  <a:pt x="2968533" y="3397462"/>
                </a:lnTo>
                <a:lnTo>
                  <a:pt x="0" y="3397462"/>
                </a:lnTo>
                <a:lnTo>
                  <a:pt x="0" y="0"/>
                </a:lnTo>
                <a:close/>
              </a:path>
            </a:pathLst>
          </a:custGeom>
          <a:blipFill>
            <a:blip r:embed="rId6"/>
            <a:stretch>
              <a:fillRect/>
            </a:stretch>
          </a:blipFill>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36795" y="302802"/>
            <a:ext cx="4004136" cy="8417296"/>
          </a:xfrm>
          <a:custGeom>
            <a:avLst/>
            <a:gdLst/>
            <a:ahLst/>
            <a:cxnLst/>
            <a:rect l="l" t="t" r="r" b="b"/>
            <a:pathLst>
              <a:path w="4004136" h="8417296">
                <a:moveTo>
                  <a:pt x="0" y="0"/>
                </a:moveTo>
                <a:lnTo>
                  <a:pt x="4004136" y="0"/>
                </a:lnTo>
                <a:lnTo>
                  <a:pt x="4004136" y="8417296"/>
                </a:lnTo>
                <a:lnTo>
                  <a:pt x="0" y="8417296"/>
                </a:lnTo>
                <a:lnTo>
                  <a:pt x="0" y="0"/>
                </a:lnTo>
                <a:close/>
              </a:path>
            </a:pathLst>
          </a:custGeom>
          <a:blipFill>
            <a:blip r:embed="rId2"/>
            <a:stretch>
              <a:fillRect/>
            </a:stretch>
          </a:blipFill>
        </p:spPr>
      </p:sp>
      <p:sp>
        <p:nvSpPr>
          <p:cNvPr id="3" name="Freeform 3"/>
          <p:cNvSpPr/>
          <p:nvPr/>
        </p:nvSpPr>
        <p:spPr>
          <a:xfrm>
            <a:off x="5588558" y="302802"/>
            <a:ext cx="4040735" cy="8417296"/>
          </a:xfrm>
          <a:custGeom>
            <a:avLst/>
            <a:gdLst/>
            <a:ahLst/>
            <a:cxnLst/>
            <a:rect l="l" t="t" r="r" b="b"/>
            <a:pathLst>
              <a:path w="4040735" h="8417296">
                <a:moveTo>
                  <a:pt x="0" y="0"/>
                </a:moveTo>
                <a:lnTo>
                  <a:pt x="4040735" y="0"/>
                </a:lnTo>
                <a:lnTo>
                  <a:pt x="4040735" y="8417296"/>
                </a:lnTo>
                <a:lnTo>
                  <a:pt x="0" y="8417296"/>
                </a:lnTo>
                <a:lnTo>
                  <a:pt x="0" y="0"/>
                </a:lnTo>
                <a:close/>
              </a:path>
            </a:pathLst>
          </a:custGeom>
          <a:blipFill>
            <a:blip r:embed="rId3"/>
            <a:stretch>
              <a:fillRect/>
            </a:stretch>
          </a:blipFill>
        </p:spPr>
      </p:sp>
      <p:sp>
        <p:nvSpPr>
          <p:cNvPr id="4" name="Freeform 4"/>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4">
              <a:alphaModFix amt="30000"/>
              <a:extLst>
                <a:ext uri="{96DAC541-7B7A-43D3-8B79-37D633B846F1}">
                  <asvg:svgBlip xmlns:asvg="http://schemas.microsoft.com/office/drawing/2016/SVG/main" r:embed="rId5"/>
                </a:ext>
              </a:extLst>
            </a:blip>
            <a:stretch>
              <a:fillRect/>
            </a:stretch>
          </a:blipFill>
        </p:spPr>
      </p:sp>
      <p:sp>
        <p:nvSpPr>
          <p:cNvPr id="5" name="Freeform 5"/>
          <p:cNvSpPr/>
          <p:nvPr/>
        </p:nvSpPr>
        <p:spPr>
          <a:xfrm>
            <a:off x="14471507" y="5574977"/>
            <a:ext cx="2787793" cy="2052513"/>
          </a:xfrm>
          <a:custGeom>
            <a:avLst/>
            <a:gdLst/>
            <a:ahLst/>
            <a:cxnLst/>
            <a:rect l="l" t="t" r="r" b="b"/>
            <a:pathLst>
              <a:path w="2787793" h="2052513">
                <a:moveTo>
                  <a:pt x="0" y="0"/>
                </a:moveTo>
                <a:lnTo>
                  <a:pt x="2787793" y="0"/>
                </a:lnTo>
                <a:lnTo>
                  <a:pt x="2787793" y="2052513"/>
                </a:lnTo>
                <a:lnTo>
                  <a:pt x="0" y="205251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6" name="TextBox 6"/>
          <p:cNvSpPr txBox="1"/>
          <p:nvPr/>
        </p:nvSpPr>
        <p:spPr>
          <a:xfrm>
            <a:off x="10256810" y="1121993"/>
            <a:ext cx="8571314" cy="934715"/>
          </a:xfrm>
          <a:prstGeom prst="rect">
            <a:avLst/>
          </a:prstGeom>
        </p:spPr>
        <p:txBody>
          <a:bodyPr lIns="0" tIns="0" rIns="0" bIns="0" rtlCol="0" anchor="t">
            <a:spAutoFit/>
          </a:bodyPr>
          <a:lstStyle/>
          <a:p>
            <a:pPr algn="l">
              <a:lnSpc>
                <a:spcPts val="7280"/>
              </a:lnSpc>
            </a:pPr>
            <a:r>
              <a:rPr lang="en-US" sz="5200" b="1">
                <a:solidFill>
                  <a:srgbClr val="C4A574"/>
                </a:solidFill>
                <a:latin typeface="Poppins Bold"/>
                <a:ea typeface="Poppins Bold"/>
                <a:cs typeface="Poppins Bold"/>
                <a:sym typeface="Poppins Bold"/>
              </a:rPr>
              <a:t>Payment &amp; invoices</a:t>
            </a:r>
          </a:p>
        </p:txBody>
      </p:sp>
      <p:sp>
        <p:nvSpPr>
          <p:cNvPr id="7" name="TextBox 7"/>
          <p:cNvSpPr txBox="1"/>
          <p:nvPr/>
        </p:nvSpPr>
        <p:spPr>
          <a:xfrm>
            <a:off x="10068022" y="2949303"/>
            <a:ext cx="7908648" cy="1914524"/>
          </a:xfrm>
          <a:prstGeom prst="rect">
            <a:avLst/>
          </a:prstGeom>
        </p:spPr>
        <p:txBody>
          <a:bodyPr lIns="0" tIns="0" rIns="0" bIns="0" rtlCol="0" anchor="t">
            <a:spAutoFit/>
          </a:bodyPr>
          <a:lstStyle/>
          <a:p>
            <a:pPr marL="0" lvl="0" indent="0" algn="l">
              <a:lnSpc>
                <a:spcPts val="3000"/>
              </a:lnSpc>
              <a:spcBef>
                <a:spcPct val="0"/>
              </a:spcBef>
            </a:pPr>
            <a:r>
              <a:rPr lang="en-US" sz="2000" b="1">
                <a:solidFill>
                  <a:srgbClr val="C4A574"/>
                </a:solidFill>
                <a:latin typeface="Poppins Bold"/>
                <a:ea typeface="Poppins Bold"/>
                <a:cs typeface="Poppins Bold"/>
                <a:sym typeface="Poppins Bold"/>
              </a:rPr>
              <a:t>Paym</a:t>
            </a:r>
            <a:r>
              <a:rPr lang="en-US" sz="2000" b="1" u="none" strike="noStrike">
                <a:solidFill>
                  <a:srgbClr val="C4A574"/>
                </a:solidFill>
                <a:latin typeface="Poppins Bold"/>
                <a:ea typeface="Poppins Bold"/>
                <a:cs typeface="Poppins Bold"/>
                <a:sym typeface="Poppins Bold"/>
              </a:rPr>
              <a:t>ents &amp; Transactions</a:t>
            </a:r>
            <a:r>
              <a:rPr lang="en-US" sz="2000" u="none" strike="noStrike">
                <a:solidFill>
                  <a:srgbClr val="191919"/>
                </a:solidFill>
                <a:latin typeface="Poppins"/>
                <a:ea typeface="Poppins"/>
                <a:cs typeface="Poppins"/>
                <a:sym typeface="Poppins"/>
              </a:rPr>
              <a:t> shows all payments made by tenants to the landlord.</a:t>
            </a:r>
          </a:p>
          <a:p>
            <a:pPr marL="0" lvl="0" indent="0" algn="l">
              <a:lnSpc>
                <a:spcPts val="3000"/>
              </a:lnSpc>
              <a:spcBef>
                <a:spcPct val="0"/>
              </a:spcBef>
            </a:pPr>
            <a:r>
              <a:rPr lang="en-US" sz="2000" u="none" strike="noStrike">
                <a:solidFill>
                  <a:srgbClr val="191919"/>
                </a:solidFill>
                <a:latin typeface="Poppins"/>
                <a:ea typeface="Poppins"/>
                <a:cs typeface="Poppins"/>
                <a:sym typeface="Poppins"/>
              </a:rPr>
              <a:t> Each payment is automatically reflected in the </a:t>
            </a:r>
            <a:r>
              <a:rPr lang="en-US" sz="2000" b="1" u="none" strike="noStrike">
                <a:solidFill>
                  <a:srgbClr val="C4A574"/>
                </a:solidFill>
                <a:latin typeface="Poppins Bold"/>
                <a:ea typeface="Poppins Bold"/>
                <a:cs typeface="Poppins Bold"/>
                <a:sym typeface="Poppins Bold"/>
              </a:rPr>
              <a:t>Invoices </a:t>
            </a:r>
            <a:r>
              <a:rPr lang="en-US" sz="2000" u="none" strike="noStrike">
                <a:solidFill>
                  <a:srgbClr val="191919"/>
                </a:solidFill>
                <a:latin typeface="Poppins"/>
                <a:ea typeface="Poppins"/>
                <a:cs typeface="Poppins"/>
                <a:sym typeface="Poppins"/>
              </a:rPr>
              <a:t>page to ensure transparency, generate receipts, and allow landlords to send invoices to tenants. </a:t>
            </a:r>
          </a:p>
        </p:txBody>
      </p:sp>
      <p:sp>
        <p:nvSpPr>
          <p:cNvPr id="8" name="TextBox 8"/>
          <p:cNvSpPr txBox="1"/>
          <p:nvPr/>
        </p:nvSpPr>
        <p:spPr>
          <a:xfrm>
            <a:off x="12444682" y="1999557"/>
            <a:ext cx="1735812" cy="398780"/>
          </a:xfrm>
          <a:prstGeom prst="rect">
            <a:avLst/>
          </a:prstGeom>
        </p:spPr>
        <p:txBody>
          <a:bodyPr lIns="0" tIns="0" rIns="0" bIns="0" rtlCol="0" anchor="t">
            <a:spAutoFit/>
          </a:bodyPr>
          <a:lstStyle/>
          <a:p>
            <a:pPr algn="ctr">
              <a:lnSpc>
                <a:spcPts val="3219"/>
              </a:lnSpc>
              <a:spcBef>
                <a:spcPct val="0"/>
              </a:spcBef>
            </a:pPr>
            <a:r>
              <a:rPr lang="en-US" sz="2299">
                <a:solidFill>
                  <a:srgbClr val="000000"/>
                </a:solidFill>
                <a:latin typeface="Poppins"/>
                <a:ea typeface="Poppins"/>
                <a:cs typeface="Poppins"/>
                <a:sym typeface="Poppins"/>
              </a:rPr>
              <a:t>(Landloard)</a:t>
            </a:r>
          </a:p>
        </p:txBody>
      </p:sp>
      <p:sp>
        <p:nvSpPr>
          <p:cNvPr id="9" name="Freeform 9"/>
          <p:cNvSpPr/>
          <p:nvPr/>
        </p:nvSpPr>
        <p:spPr>
          <a:xfrm>
            <a:off x="10896032" y="5574977"/>
            <a:ext cx="3097301" cy="1903432"/>
          </a:xfrm>
          <a:custGeom>
            <a:avLst/>
            <a:gdLst/>
            <a:ahLst/>
            <a:cxnLst/>
            <a:rect l="l" t="t" r="r" b="b"/>
            <a:pathLst>
              <a:path w="3097301" h="1903432">
                <a:moveTo>
                  <a:pt x="0" y="0"/>
                </a:moveTo>
                <a:lnTo>
                  <a:pt x="3097301" y="0"/>
                </a:lnTo>
                <a:lnTo>
                  <a:pt x="3097301" y="1903432"/>
                </a:lnTo>
                <a:lnTo>
                  <a:pt x="0" y="190343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225525" y="7751217"/>
            <a:ext cx="481189" cy="463691"/>
          </a:xfrm>
          <a:custGeom>
            <a:avLst/>
            <a:gdLst/>
            <a:ahLst/>
            <a:cxnLst/>
            <a:rect l="l" t="t" r="r" b="b"/>
            <a:pathLst>
              <a:path w="481189" h="463691">
                <a:moveTo>
                  <a:pt x="0" y="0"/>
                </a:moveTo>
                <a:lnTo>
                  <a:pt x="481189" y="0"/>
                </a:lnTo>
                <a:lnTo>
                  <a:pt x="481189" y="463691"/>
                </a:lnTo>
                <a:lnTo>
                  <a:pt x="0" y="46369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4">
              <a:alphaModFix amt="30000"/>
              <a:extLst>
                <a:ext uri="{96DAC541-7B7A-43D3-8B79-37D633B846F1}">
                  <asvg:svgBlip xmlns:asvg="http://schemas.microsoft.com/office/drawing/2016/SVG/main" r:embed="rId5"/>
                </a:ext>
              </a:extLst>
            </a:blip>
            <a:stretch>
              <a:fillRect/>
            </a:stretch>
          </a:blipFill>
        </p:spPr>
      </p:sp>
      <p:sp>
        <p:nvSpPr>
          <p:cNvPr id="4" name="Freeform 4"/>
          <p:cNvSpPr/>
          <p:nvPr/>
        </p:nvSpPr>
        <p:spPr>
          <a:xfrm>
            <a:off x="4904530" y="763364"/>
            <a:ext cx="3753695" cy="7219698"/>
          </a:xfrm>
          <a:custGeom>
            <a:avLst/>
            <a:gdLst/>
            <a:ahLst/>
            <a:cxnLst/>
            <a:rect l="l" t="t" r="r" b="b"/>
            <a:pathLst>
              <a:path w="3753695" h="7219698">
                <a:moveTo>
                  <a:pt x="0" y="0"/>
                </a:moveTo>
                <a:lnTo>
                  <a:pt x="3753695" y="0"/>
                </a:lnTo>
                <a:lnTo>
                  <a:pt x="3753695" y="7219698"/>
                </a:lnTo>
                <a:lnTo>
                  <a:pt x="0" y="7219698"/>
                </a:lnTo>
                <a:lnTo>
                  <a:pt x="0" y="0"/>
                </a:lnTo>
                <a:close/>
              </a:path>
            </a:pathLst>
          </a:custGeom>
          <a:blipFill>
            <a:blip r:embed="rId6"/>
            <a:stretch>
              <a:fillRect/>
            </a:stretch>
          </a:blipFill>
        </p:spPr>
      </p:sp>
      <p:sp>
        <p:nvSpPr>
          <p:cNvPr id="5" name="Freeform 5"/>
          <p:cNvSpPr/>
          <p:nvPr/>
        </p:nvSpPr>
        <p:spPr>
          <a:xfrm>
            <a:off x="9144000" y="776872"/>
            <a:ext cx="3808493" cy="7219698"/>
          </a:xfrm>
          <a:custGeom>
            <a:avLst/>
            <a:gdLst/>
            <a:ahLst/>
            <a:cxnLst/>
            <a:rect l="l" t="t" r="r" b="b"/>
            <a:pathLst>
              <a:path w="3808493" h="7219698">
                <a:moveTo>
                  <a:pt x="0" y="0"/>
                </a:moveTo>
                <a:lnTo>
                  <a:pt x="3808493" y="0"/>
                </a:lnTo>
                <a:lnTo>
                  <a:pt x="3808493" y="7219698"/>
                </a:lnTo>
                <a:lnTo>
                  <a:pt x="0" y="7219698"/>
                </a:lnTo>
                <a:lnTo>
                  <a:pt x="0" y="0"/>
                </a:lnTo>
                <a:close/>
              </a:path>
            </a:pathLst>
          </a:custGeom>
          <a:blipFill>
            <a:blip r:embed="rId7"/>
            <a:stretch>
              <a:fillRect/>
            </a:stretch>
          </a:blipFill>
        </p:spPr>
      </p:sp>
      <p:sp>
        <p:nvSpPr>
          <p:cNvPr id="6" name="Freeform 6"/>
          <p:cNvSpPr/>
          <p:nvPr/>
        </p:nvSpPr>
        <p:spPr>
          <a:xfrm>
            <a:off x="13441817" y="776872"/>
            <a:ext cx="3817483" cy="7206190"/>
          </a:xfrm>
          <a:custGeom>
            <a:avLst/>
            <a:gdLst/>
            <a:ahLst/>
            <a:cxnLst/>
            <a:rect l="l" t="t" r="r" b="b"/>
            <a:pathLst>
              <a:path w="3817483" h="7206190">
                <a:moveTo>
                  <a:pt x="0" y="0"/>
                </a:moveTo>
                <a:lnTo>
                  <a:pt x="3817483" y="0"/>
                </a:lnTo>
                <a:lnTo>
                  <a:pt x="3817483" y="7206190"/>
                </a:lnTo>
                <a:lnTo>
                  <a:pt x="0" y="7206190"/>
                </a:lnTo>
                <a:lnTo>
                  <a:pt x="0" y="0"/>
                </a:lnTo>
                <a:close/>
              </a:path>
            </a:pathLst>
          </a:custGeom>
          <a:blipFill>
            <a:blip r:embed="rId8"/>
            <a:stretch>
              <a:fillRect/>
            </a:stretch>
          </a:blipFill>
        </p:spPr>
      </p:sp>
      <p:sp>
        <p:nvSpPr>
          <p:cNvPr id="7" name="Freeform 7"/>
          <p:cNvSpPr/>
          <p:nvPr/>
        </p:nvSpPr>
        <p:spPr>
          <a:xfrm>
            <a:off x="1028700" y="6369369"/>
            <a:ext cx="2444758" cy="2888931"/>
          </a:xfrm>
          <a:custGeom>
            <a:avLst/>
            <a:gdLst/>
            <a:ahLst/>
            <a:cxnLst/>
            <a:rect l="l" t="t" r="r" b="b"/>
            <a:pathLst>
              <a:path w="2444758" h="2888931">
                <a:moveTo>
                  <a:pt x="0" y="0"/>
                </a:moveTo>
                <a:lnTo>
                  <a:pt x="2444758" y="0"/>
                </a:lnTo>
                <a:lnTo>
                  <a:pt x="2444758" y="2888931"/>
                </a:lnTo>
                <a:lnTo>
                  <a:pt x="0" y="2888931"/>
                </a:lnTo>
                <a:lnTo>
                  <a:pt x="0" y="0"/>
                </a:lnTo>
                <a:close/>
              </a:path>
            </a:pathLst>
          </a:custGeom>
          <a:blipFill>
            <a:blip r:embed="rId9"/>
            <a:stretch>
              <a:fillRect/>
            </a:stretch>
          </a:blipFill>
        </p:spPr>
      </p:sp>
      <p:sp>
        <p:nvSpPr>
          <p:cNvPr id="8" name="TextBox 8"/>
          <p:cNvSpPr txBox="1"/>
          <p:nvPr/>
        </p:nvSpPr>
        <p:spPr>
          <a:xfrm>
            <a:off x="510988" y="1104900"/>
            <a:ext cx="3624747" cy="784477"/>
          </a:xfrm>
          <a:prstGeom prst="rect">
            <a:avLst/>
          </a:prstGeom>
        </p:spPr>
        <p:txBody>
          <a:bodyPr lIns="0" tIns="0" rIns="0" bIns="0" rtlCol="0" anchor="t">
            <a:spAutoFit/>
          </a:bodyPr>
          <a:lstStyle/>
          <a:p>
            <a:pPr marL="0" lvl="0" indent="0" algn="l">
              <a:lnSpc>
                <a:spcPts val="5435"/>
              </a:lnSpc>
              <a:spcBef>
                <a:spcPct val="0"/>
              </a:spcBef>
            </a:pPr>
            <a:r>
              <a:rPr lang="en-US" sz="5662" b="1" u="none" strike="noStrike">
                <a:solidFill>
                  <a:srgbClr val="C4A473"/>
                </a:solidFill>
                <a:latin typeface="Poppins Bold"/>
                <a:ea typeface="Poppins Bold"/>
                <a:cs typeface="Poppins Bold"/>
                <a:sym typeface="Poppins Bold"/>
              </a:rPr>
              <a:t>Expenses</a:t>
            </a:r>
          </a:p>
        </p:txBody>
      </p:sp>
      <p:sp>
        <p:nvSpPr>
          <p:cNvPr id="9" name="TextBox 9"/>
          <p:cNvSpPr txBox="1"/>
          <p:nvPr/>
        </p:nvSpPr>
        <p:spPr>
          <a:xfrm>
            <a:off x="1455456" y="2145991"/>
            <a:ext cx="1735812" cy="398780"/>
          </a:xfrm>
          <a:prstGeom prst="rect">
            <a:avLst/>
          </a:prstGeom>
        </p:spPr>
        <p:txBody>
          <a:bodyPr lIns="0" tIns="0" rIns="0" bIns="0" rtlCol="0" anchor="t">
            <a:spAutoFit/>
          </a:bodyPr>
          <a:lstStyle/>
          <a:p>
            <a:pPr marL="0" lvl="0" indent="0" algn="ctr">
              <a:lnSpc>
                <a:spcPts val="3219"/>
              </a:lnSpc>
              <a:spcBef>
                <a:spcPct val="0"/>
              </a:spcBef>
            </a:pPr>
            <a:r>
              <a:rPr lang="en-US" sz="2299" u="none" strike="noStrike">
                <a:solidFill>
                  <a:srgbClr val="000000"/>
                </a:solidFill>
                <a:latin typeface="Poppins"/>
                <a:ea typeface="Poppins"/>
                <a:cs typeface="Poppins"/>
                <a:sym typeface="Poppins"/>
              </a:rPr>
              <a:t>(Landloard)</a:t>
            </a:r>
          </a:p>
        </p:txBody>
      </p:sp>
      <p:sp>
        <p:nvSpPr>
          <p:cNvPr id="10" name="TextBox 10"/>
          <p:cNvSpPr txBox="1"/>
          <p:nvPr/>
        </p:nvSpPr>
        <p:spPr>
          <a:xfrm>
            <a:off x="597723" y="2773372"/>
            <a:ext cx="4306807" cy="3438524"/>
          </a:xfrm>
          <a:prstGeom prst="rect">
            <a:avLst/>
          </a:prstGeom>
        </p:spPr>
        <p:txBody>
          <a:bodyPr lIns="0" tIns="0" rIns="0" bIns="0" rtlCol="0" anchor="t">
            <a:spAutoFit/>
          </a:bodyPr>
          <a:lstStyle/>
          <a:p>
            <a:pPr marL="0" lvl="0" indent="0" algn="l">
              <a:lnSpc>
                <a:spcPts val="3000"/>
              </a:lnSpc>
              <a:spcBef>
                <a:spcPct val="0"/>
              </a:spcBef>
            </a:pPr>
            <a:r>
              <a:rPr lang="en-US" sz="2000" b="1" u="none" strike="noStrike">
                <a:solidFill>
                  <a:srgbClr val="C4A473"/>
                </a:solidFill>
                <a:latin typeface="Poppins Bold"/>
                <a:ea typeface="Poppins Bold"/>
                <a:cs typeface="Poppins Bold"/>
                <a:sym typeface="Poppins Bold"/>
              </a:rPr>
              <a:t>Expenses (Landlord)</a:t>
            </a:r>
            <a:r>
              <a:rPr lang="en-US" sz="2000" b="1" u="none" strike="noStrike">
                <a:solidFill>
                  <a:srgbClr val="191919"/>
                </a:solidFill>
                <a:latin typeface="Poppins Bold"/>
                <a:ea typeface="Poppins Bold"/>
                <a:cs typeface="Poppins Bold"/>
                <a:sym typeface="Poppins Bold"/>
              </a:rPr>
              <a:t> </a:t>
            </a:r>
            <a:r>
              <a:rPr lang="en-US" sz="2000" u="none" strike="noStrike">
                <a:solidFill>
                  <a:srgbClr val="191919"/>
                </a:solidFill>
                <a:latin typeface="Poppins"/>
                <a:ea typeface="Poppins"/>
                <a:cs typeface="Poppins"/>
                <a:sym typeface="Poppins"/>
              </a:rPr>
              <a:t>allows landlords to record and manage all property-related expenses digitally.</a:t>
            </a:r>
          </a:p>
          <a:p>
            <a:pPr marL="0" lvl="0" indent="0" algn="l">
              <a:lnSpc>
                <a:spcPts val="3000"/>
              </a:lnSpc>
              <a:spcBef>
                <a:spcPct val="0"/>
              </a:spcBef>
            </a:pPr>
            <a:r>
              <a:rPr lang="en-US" sz="2000" u="none" strike="noStrike">
                <a:solidFill>
                  <a:srgbClr val="191919"/>
                </a:solidFill>
                <a:latin typeface="Poppins"/>
                <a:ea typeface="Poppins"/>
                <a:cs typeface="Poppins"/>
                <a:sym typeface="Poppins"/>
              </a:rPr>
              <a:t>They can add new expenses, upload receipts, set monthly budgets, and view expense summaries and charts to track spending easily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860430" y="1200546"/>
            <a:ext cx="2567139" cy="428537"/>
            <a:chOff x="0" y="0"/>
            <a:chExt cx="3422852" cy="571383"/>
          </a:xfrm>
        </p:grpSpPr>
        <p:sp>
          <p:nvSpPr>
            <p:cNvPr id="3" name="TextBox 3"/>
            <p:cNvSpPr txBox="1"/>
            <p:nvPr/>
          </p:nvSpPr>
          <p:spPr>
            <a:xfrm>
              <a:off x="772349" y="70842"/>
              <a:ext cx="2650504" cy="467799"/>
            </a:xfrm>
            <a:prstGeom prst="rect">
              <a:avLst/>
            </a:prstGeom>
          </p:spPr>
          <p:txBody>
            <a:bodyPr lIns="0" tIns="0" rIns="0" bIns="0" rtlCol="0" anchor="t">
              <a:spAutoFit/>
            </a:bodyPr>
            <a:lstStyle/>
            <a:p>
              <a:pPr marL="0" lvl="0" indent="0" algn="l">
                <a:lnSpc>
                  <a:spcPts val="2314"/>
                </a:lnSpc>
                <a:spcBef>
                  <a:spcPct val="0"/>
                </a:spcBef>
              </a:pPr>
              <a:r>
                <a:rPr lang="en-US" sz="2543" b="1">
                  <a:solidFill>
                    <a:srgbClr val="FFFFFF"/>
                  </a:solidFill>
                  <a:latin typeface="Poppins Bold"/>
                  <a:ea typeface="Poppins Bold"/>
                  <a:cs typeface="Poppins Bold"/>
                  <a:sym typeface="Poppins Bold"/>
                </a:rPr>
                <a:t>LICERIA.CO</a:t>
              </a:r>
            </a:p>
          </p:txBody>
        </p:sp>
        <p:sp>
          <p:nvSpPr>
            <p:cNvPr id="4" name="Freeform 4"/>
            <p:cNvSpPr/>
            <p:nvPr/>
          </p:nvSpPr>
          <p:spPr>
            <a:xfrm>
              <a:off x="0" y="0"/>
              <a:ext cx="653348" cy="571383"/>
            </a:xfrm>
            <a:custGeom>
              <a:avLst/>
              <a:gdLst/>
              <a:ahLst/>
              <a:cxnLst/>
              <a:rect l="l" t="t" r="r" b="b"/>
              <a:pathLst>
                <a:path w="653348" h="571383">
                  <a:moveTo>
                    <a:pt x="0" y="0"/>
                  </a:moveTo>
                  <a:lnTo>
                    <a:pt x="653348" y="0"/>
                  </a:lnTo>
                  <a:lnTo>
                    <a:pt x="653348" y="571383"/>
                  </a:lnTo>
                  <a:lnTo>
                    <a:pt x="0" y="57138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sp>
        <p:nvSpPr>
          <p:cNvPr id="5" name="Freeform 5"/>
          <p:cNvSpPr/>
          <p:nvPr/>
        </p:nvSpPr>
        <p:spPr>
          <a:xfrm>
            <a:off x="8078467" y="376439"/>
            <a:ext cx="4357860" cy="9166942"/>
          </a:xfrm>
          <a:custGeom>
            <a:avLst/>
            <a:gdLst/>
            <a:ahLst/>
            <a:cxnLst/>
            <a:rect l="l" t="t" r="r" b="b"/>
            <a:pathLst>
              <a:path w="4357860" h="9166942">
                <a:moveTo>
                  <a:pt x="0" y="0"/>
                </a:moveTo>
                <a:lnTo>
                  <a:pt x="4357860" y="0"/>
                </a:lnTo>
                <a:lnTo>
                  <a:pt x="4357860" y="9166942"/>
                </a:lnTo>
                <a:lnTo>
                  <a:pt x="0" y="9166942"/>
                </a:lnTo>
                <a:lnTo>
                  <a:pt x="0" y="0"/>
                </a:lnTo>
                <a:close/>
              </a:path>
            </a:pathLst>
          </a:custGeom>
          <a:blipFill>
            <a:blip r:embed="rId4"/>
            <a:stretch>
              <a:fillRect/>
            </a:stretch>
          </a:blipFill>
        </p:spPr>
      </p:sp>
      <p:sp>
        <p:nvSpPr>
          <p:cNvPr id="6" name="Freeform 6"/>
          <p:cNvSpPr/>
          <p:nvPr/>
        </p:nvSpPr>
        <p:spPr>
          <a:xfrm>
            <a:off x="12627368" y="376439"/>
            <a:ext cx="4394948" cy="9166942"/>
          </a:xfrm>
          <a:custGeom>
            <a:avLst/>
            <a:gdLst/>
            <a:ahLst/>
            <a:cxnLst/>
            <a:rect l="l" t="t" r="r" b="b"/>
            <a:pathLst>
              <a:path w="4394948" h="9166942">
                <a:moveTo>
                  <a:pt x="0" y="0"/>
                </a:moveTo>
                <a:lnTo>
                  <a:pt x="4394948" y="0"/>
                </a:lnTo>
                <a:lnTo>
                  <a:pt x="4394948" y="9166942"/>
                </a:lnTo>
                <a:lnTo>
                  <a:pt x="0" y="9166942"/>
                </a:lnTo>
                <a:lnTo>
                  <a:pt x="0" y="0"/>
                </a:lnTo>
                <a:close/>
              </a:path>
            </a:pathLst>
          </a:custGeom>
          <a:blipFill>
            <a:blip r:embed="rId5"/>
            <a:stretch>
              <a:fillRect/>
            </a:stretch>
          </a:blipFill>
        </p:spPr>
      </p:sp>
      <p:sp>
        <p:nvSpPr>
          <p:cNvPr id="7" name="Freeform 7"/>
          <p:cNvSpPr/>
          <p:nvPr/>
        </p:nvSpPr>
        <p:spPr>
          <a:xfrm>
            <a:off x="773665" y="6616559"/>
            <a:ext cx="3094122" cy="3204835"/>
          </a:xfrm>
          <a:custGeom>
            <a:avLst/>
            <a:gdLst/>
            <a:ahLst/>
            <a:cxnLst/>
            <a:rect l="l" t="t" r="r" b="b"/>
            <a:pathLst>
              <a:path w="3094122" h="3204835">
                <a:moveTo>
                  <a:pt x="0" y="0"/>
                </a:moveTo>
                <a:lnTo>
                  <a:pt x="3094122" y="0"/>
                </a:lnTo>
                <a:lnTo>
                  <a:pt x="3094122" y="3204835"/>
                </a:lnTo>
                <a:lnTo>
                  <a:pt x="0" y="3204835"/>
                </a:lnTo>
                <a:lnTo>
                  <a:pt x="0" y="0"/>
                </a:lnTo>
                <a:close/>
              </a:path>
            </a:pathLst>
          </a:custGeom>
          <a:blipFill>
            <a:blip r:embed="rId6"/>
            <a:stretch>
              <a:fillRect/>
            </a:stretch>
          </a:blipFill>
        </p:spPr>
      </p:sp>
      <p:sp>
        <p:nvSpPr>
          <p:cNvPr id="8" name="TextBox 8"/>
          <p:cNvSpPr txBox="1"/>
          <p:nvPr/>
        </p:nvSpPr>
        <p:spPr>
          <a:xfrm>
            <a:off x="254645" y="914400"/>
            <a:ext cx="6994587" cy="1528234"/>
          </a:xfrm>
          <a:prstGeom prst="rect">
            <a:avLst/>
          </a:prstGeom>
        </p:spPr>
        <p:txBody>
          <a:bodyPr lIns="0" tIns="0" rIns="0" bIns="0" rtlCol="0" anchor="t">
            <a:spAutoFit/>
          </a:bodyPr>
          <a:lstStyle/>
          <a:p>
            <a:pPr algn="ctr">
              <a:lnSpc>
                <a:spcPts val="6066"/>
              </a:lnSpc>
            </a:pPr>
            <a:r>
              <a:rPr lang="en-US" sz="4333" b="1">
                <a:solidFill>
                  <a:srgbClr val="B5A072"/>
                </a:solidFill>
                <a:latin typeface="Poppins Heavy"/>
                <a:ea typeface="Poppins Heavy"/>
                <a:cs typeface="Poppins Heavy"/>
                <a:sym typeface="Poppins Heavy"/>
              </a:rPr>
              <a:t>Maintenance and complaints</a:t>
            </a:r>
          </a:p>
        </p:txBody>
      </p:sp>
      <p:sp>
        <p:nvSpPr>
          <p:cNvPr id="9" name="TextBox 9"/>
          <p:cNvSpPr txBox="1"/>
          <p:nvPr/>
        </p:nvSpPr>
        <p:spPr>
          <a:xfrm>
            <a:off x="2717976" y="2539888"/>
            <a:ext cx="1735812" cy="398780"/>
          </a:xfrm>
          <a:prstGeom prst="rect">
            <a:avLst/>
          </a:prstGeom>
        </p:spPr>
        <p:txBody>
          <a:bodyPr lIns="0" tIns="0" rIns="0" bIns="0" rtlCol="0" anchor="t">
            <a:spAutoFit/>
          </a:bodyPr>
          <a:lstStyle/>
          <a:p>
            <a:pPr algn="ctr">
              <a:lnSpc>
                <a:spcPts val="3219"/>
              </a:lnSpc>
              <a:spcBef>
                <a:spcPct val="0"/>
              </a:spcBef>
            </a:pPr>
            <a:r>
              <a:rPr lang="en-US" sz="2299">
                <a:solidFill>
                  <a:srgbClr val="000000"/>
                </a:solidFill>
                <a:latin typeface="Poppins"/>
                <a:ea typeface="Poppins"/>
                <a:cs typeface="Poppins"/>
                <a:sym typeface="Poppins"/>
              </a:rPr>
              <a:t>(Landloard)</a:t>
            </a:r>
          </a:p>
        </p:txBody>
      </p:sp>
      <p:sp>
        <p:nvSpPr>
          <p:cNvPr id="10" name="TextBox 10"/>
          <p:cNvSpPr txBox="1"/>
          <p:nvPr/>
        </p:nvSpPr>
        <p:spPr>
          <a:xfrm>
            <a:off x="773665" y="3544615"/>
            <a:ext cx="5956548" cy="2768984"/>
          </a:xfrm>
          <a:prstGeom prst="rect">
            <a:avLst/>
          </a:prstGeom>
        </p:spPr>
        <p:txBody>
          <a:bodyPr lIns="0" tIns="0" rIns="0" bIns="0" rtlCol="0" anchor="t">
            <a:spAutoFit/>
          </a:bodyPr>
          <a:lstStyle/>
          <a:p>
            <a:pPr algn="ctr">
              <a:lnSpc>
                <a:spcPts val="2918"/>
              </a:lnSpc>
              <a:spcBef>
                <a:spcPct val="0"/>
              </a:spcBef>
            </a:pPr>
            <a:r>
              <a:rPr lang="en-US" sz="2084" b="1">
                <a:solidFill>
                  <a:srgbClr val="B5A072"/>
                </a:solidFill>
                <a:latin typeface="Poppins Bold"/>
                <a:ea typeface="Poppins Bold"/>
                <a:cs typeface="Poppins Bold"/>
                <a:sym typeface="Poppins Bold"/>
              </a:rPr>
              <a:t>Maintenance &amp; Complaints</a:t>
            </a:r>
            <a:r>
              <a:rPr lang="en-US" sz="2084">
                <a:solidFill>
                  <a:srgbClr val="000000"/>
                </a:solidFill>
                <a:latin typeface="Poppins"/>
                <a:ea typeface="Poppins"/>
                <a:cs typeface="Poppins"/>
                <a:sym typeface="Poppins"/>
              </a:rPr>
              <a:t> displays all maintenance requests and complaints submitted by tenants.</a:t>
            </a:r>
          </a:p>
          <a:p>
            <a:pPr algn="ctr">
              <a:lnSpc>
                <a:spcPts val="2638"/>
              </a:lnSpc>
              <a:spcBef>
                <a:spcPct val="0"/>
              </a:spcBef>
            </a:pPr>
            <a:r>
              <a:rPr lang="en-US" sz="1884">
                <a:solidFill>
                  <a:srgbClr val="000000"/>
                </a:solidFill>
                <a:latin typeface="Poppins"/>
                <a:ea typeface="Poppins"/>
                <a:cs typeface="Poppins"/>
                <a:sym typeface="Poppins"/>
              </a:rPr>
              <a:t> Admins can review new requests, approve them, assign a technician, and set the priority and status (pending, in progress, resolved).</a:t>
            </a:r>
          </a:p>
          <a:p>
            <a:pPr algn="ctr">
              <a:lnSpc>
                <a:spcPts val="2638"/>
              </a:lnSpc>
              <a:spcBef>
                <a:spcPct val="0"/>
              </a:spcBef>
            </a:pPr>
            <a:r>
              <a:rPr lang="en-US" sz="1884">
                <a:solidFill>
                  <a:srgbClr val="000000"/>
                </a:solidFill>
                <a:latin typeface="Poppins"/>
                <a:ea typeface="Poppins"/>
                <a:cs typeface="Poppins"/>
                <a:sym typeface="Poppins"/>
              </a:rPr>
              <a:t> The page also includes charts to track requests by status and priority. </a:t>
            </a:r>
          </a:p>
        </p:txBody>
      </p:sp>
      <p:sp>
        <p:nvSpPr>
          <p:cNvPr id="11" name="Freeform 11"/>
          <p:cNvSpPr/>
          <p:nvPr/>
        </p:nvSpPr>
        <p:spPr>
          <a:xfrm>
            <a:off x="-413033" y="7354871"/>
            <a:ext cx="19114067" cy="3431878"/>
          </a:xfrm>
          <a:custGeom>
            <a:avLst/>
            <a:gdLst/>
            <a:ahLst/>
            <a:cxnLst/>
            <a:rect l="l" t="t" r="r" b="b"/>
            <a:pathLst>
              <a:path w="19114067" h="3431878">
                <a:moveTo>
                  <a:pt x="0" y="0"/>
                </a:moveTo>
                <a:lnTo>
                  <a:pt x="19114066" y="0"/>
                </a:lnTo>
                <a:lnTo>
                  <a:pt x="19114066" y="3431877"/>
                </a:lnTo>
                <a:lnTo>
                  <a:pt x="0" y="3431877"/>
                </a:lnTo>
                <a:lnTo>
                  <a:pt x="0" y="0"/>
                </a:lnTo>
                <a:close/>
              </a:path>
            </a:pathLst>
          </a:custGeom>
          <a:blipFill>
            <a:blip r:embed="rId7">
              <a:alphaModFix amt="30000"/>
              <a:extLst>
                <a:ext uri="{96DAC541-7B7A-43D3-8B79-37D633B846F1}">
                  <asvg:svgBlip xmlns:asvg="http://schemas.microsoft.com/office/drawing/2016/SVG/main" r:embed="rId8"/>
                </a:ext>
              </a:extLst>
            </a:blip>
            <a:stretch>
              <a:fillRect/>
            </a:stretch>
          </a:blipFill>
        </p:spPr>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85981" y="7281739"/>
            <a:ext cx="19114067" cy="3431878"/>
          </a:xfrm>
          <a:custGeom>
            <a:avLst/>
            <a:gdLst/>
            <a:ahLst/>
            <a:cxnLst/>
            <a:rect l="l" t="t" r="r" b="b"/>
            <a:pathLst>
              <a:path w="19114067" h="3431878">
                <a:moveTo>
                  <a:pt x="0" y="0"/>
                </a:moveTo>
                <a:lnTo>
                  <a:pt x="19114067" y="0"/>
                </a:lnTo>
                <a:lnTo>
                  <a:pt x="19114067" y="3431878"/>
                </a:lnTo>
                <a:lnTo>
                  <a:pt x="0" y="3431878"/>
                </a:lnTo>
                <a:lnTo>
                  <a:pt x="0" y="0"/>
                </a:lnTo>
                <a:close/>
              </a:path>
            </a:pathLst>
          </a:custGeom>
          <a:blipFill>
            <a:blip r:embed="rId2">
              <a:alphaModFix amt="30000"/>
              <a:extLst>
                <a:ext uri="{96DAC541-7B7A-43D3-8B79-37D633B846F1}">
                  <asvg:svgBlip xmlns:asvg="http://schemas.microsoft.com/office/drawing/2016/SVG/main" r:embed="rId3"/>
                </a:ext>
              </a:extLst>
            </a:blip>
            <a:stretch>
              <a:fillRect/>
            </a:stretch>
          </a:blipFill>
        </p:spPr>
      </p:sp>
      <p:sp>
        <p:nvSpPr>
          <p:cNvPr id="3" name="Freeform 3"/>
          <p:cNvSpPr/>
          <p:nvPr/>
        </p:nvSpPr>
        <p:spPr>
          <a:xfrm>
            <a:off x="6293617" y="1028700"/>
            <a:ext cx="3630745" cy="7354986"/>
          </a:xfrm>
          <a:custGeom>
            <a:avLst/>
            <a:gdLst/>
            <a:ahLst/>
            <a:cxnLst/>
            <a:rect l="l" t="t" r="r" b="b"/>
            <a:pathLst>
              <a:path w="3630745" h="7354986">
                <a:moveTo>
                  <a:pt x="0" y="0"/>
                </a:moveTo>
                <a:lnTo>
                  <a:pt x="3630746" y="0"/>
                </a:lnTo>
                <a:lnTo>
                  <a:pt x="3630746" y="7354986"/>
                </a:lnTo>
                <a:lnTo>
                  <a:pt x="0" y="7354986"/>
                </a:lnTo>
                <a:lnTo>
                  <a:pt x="0" y="0"/>
                </a:lnTo>
                <a:close/>
              </a:path>
            </a:pathLst>
          </a:custGeom>
          <a:blipFill>
            <a:blip r:embed="rId4"/>
            <a:stretch>
              <a:fillRect/>
            </a:stretch>
          </a:blipFill>
        </p:spPr>
      </p:sp>
      <p:sp>
        <p:nvSpPr>
          <p:cNvPr id="4" name="Freeform 4"/>
          <p:cNvSpPr/>
          <p:nvPr/>
        </p:nvSpPr>
        <p:spPr>
          <a:xfrm>
            <a:off x="10286313" y="1028700"/>
            <a:ext cx="3303511" cy="7354986"/>
          </a:xfrm>
          <a:custGeom>
            <a:avLst/>
            <a:gdLst/>
            <a:ahLst/>
            <a:cxnLst/>
            <a:rect l="l" t="t" r="r" b="b"/>
            <a:pathLst>
              <a:path w="3303511" h="7354986">
                <a:moveTo>
                  <a:pt x="0" y="0"/>
                </a:moveTo>
                <a:lnTo>
                  <a:pt x="3303511" y="0"/>
                </a:lnTo>
                <a:lnTo>
                  <a:pt x="3303511" y="7354986"/>
                </a:lnTo>
                <a:lnTo>
                  <a:pt x="0" y="7354986"/>
                </a:lnTo>
                <a:lnTo>
                  <a:pt x="0" y="0"/>
                </a:lnTo>
                <a:close/>
              </a:path>
            </a:pathLst>
          </a:custGeom>
          <a:blipFill>
            <a:blip r:embed="rId5"/>
            <a:stretch>
              <a:fillRect/>
            </a:stretch>
          </a:blipFill>
        </p:spPr>
      </p:sp>
      <p:sp>
        <p:nvSpPr>
          <p:cNvPr id="5" name="Freeform 5"/>
          <p:cNvSpPr/>
          <p:nvPr/>
        </p:nvSpPr>
        <p:spPr>
          <a:xfrm>
            <a:off x="13955086" y="1028700"/>
            <a:ext cx="3304214" cy="7354986"/>
          </a:xfrm>
          <a:custGeom>
            <a:avLst/>
            <a:gdLst/>
            <a:ahLst/>
            <a:cxnLst/>
            <a:rect l="l" t="t" r="r" b="b"/>
            <a:pathLst>
              <a:path w="3304214" h="7354986">
                <a:moveTo>
                  <a:pt x="0" y="0"/>
                </a:moveTo>
                <a:lnTo>
                  <a:pt x="3304214" y="0"/>
                </a:lnTo>
                <a:lnTo>
                  <a:pt x="3304214" y="7354986"/>
                </a:lnTo>
                <a:lnTo>
                  <a:pt x="0" y="7354986"/>
                </a:lnTo>
                <a:lnTo>
                  <a:pt x="0" y="0"/>
                </a:lnTo>
                <a:close/>
              </a:path>
            </a:pathLst>
          </a:custGeom>
          <a:blipFill>
            <a:blip r:embed="rId6"/>
            <a:stretch>
              <a:fillRect/>
            </a:stretch>
          </a:blipFill>
        </p:spPr>
      </p:sp>
      <p:sp>
        <p:nvSpPr>
          <p:cNvPr id="6" name="Freeform 6"/>
          <p:cNvSpPr/>
          <p:nvPr/>
        </p:nvSpPr>
        <p:spPr>
          <a:xfrm>
            <a:off x="893104" y="5359212"/>
            <a:ext cx="1855266" cy="2750395"/>
          </a:xfrm>
          <a:custGeom>
            <a:avLst/>
            <a:gdLst/>
            <a:ahLst/>
            <a:cxnLst/>
            <a:rect l="l" t="t" r="r" b="b"/>
            <a:pathLst>
              <a:path w="1855266" h="2750395">
                <a:moveTo>
                  <a:pt x="0" y="0"/>
                </a:moveTo>
                <a:lnTo>
                  <a:pt x="1855266" y="0"/>
                </a:lnTo>
                <a:lnTo>
                  <a:pt x="1855266" y="2750395"/>
                </a:lnTo>
                <a:lnTo>
                  <a:pt x="0" y="2750395"/>
                </a:lnTo>
                <a:lnTo>
                  <a:pt x="0" y="0"/>
                </a:lnTo>
                <a:close/>
              </a:path>
            </a:pathLst>
          </a:custGeom>
          <a:blipFill>
            <a:blip r:embed="rId7"/>
            <a:stretch>
              <a:fillRect/>
            </a:stretch>
          </a:blipFill>
        </p:spPr>
      </p:sp>
      <p:sp>
        <p:nvSpPr>
          <p:cNvPr id="7" name="TextBox 7"/>
          <p:cNvSpPr txBox="1"/>
          <p:nvPr/>
        </p:nvSpPr>
        <p:spPr>
          <a:xfrm>
            <a:off x="1584055" y="661995"/>
            <a:ext cx="3051810" cy="951230"/>
          </a:xfrm>
          <a:prstGeom prst="rect">
            <a:avLst/>
          </a:prstGeom>
        </p:spPr>
        <p:txBody>
          <a:bodyPr lIns="0" tIns="0" rIns="0" bIns="0" rtlCol="0" anchor="t">
            <a:spAutoFit/>
          </a:bodyPr>
          <a:lstStyle/>
          <a:p>
            <a:pPr algn="ctr">
              <a:lnSpc>
                <a:spcPts val="7420"/>
              </a:lnSpc>
              <a:spcBef>
                <a:spcPct val="0"/>
              </a:spcBef>
            </a:pPr>
            <a:r>
              <a:rPr lang="en-US" sz="5300" b="1">
                <a:solidFill>
                  <a:srgbClr val="D3B996"/>
                </a:solidFill>
                <a:latin typeface="Poppins Bold"/>
                <a:ea typeface="Poppins Bold"/>
                <a:cs typeface="Poppins Bold"/>
                <a:sym typeface="Poppins Bold"/>
              </a:rPr>
              <a:t>Deposite</a:t>
            </a:r>
          </a:p>
        </p:txBody>
      </p:sp>
      <p:sp>
        <p:nvSpPr>
          <p:cNvPr id="8" name="TextBox 8"/>
          <p:cNvSpPr txBox="1"/>
          <p:nvPr/>
        </p:nvSpPr>
        <p:spPr>
          <a:xfrm>
            <a:off x="2242054" y="1556075"/>
            <a:ext cx="1735812" cy="398780"/>
          </a:xfrm>
          <a:prstGeom prst="rect">
            <a:avLst/>
          </a:prstGeom>
        </p:spPr>
        <p:txBody>
          <a:bodyPr lIns="0" tIns="0" rIns="0" bIns="0" rtlCol="0" anchor="t">
            <a:spAutoFit/>
          </a:bodyPr>
          <a:lstStyle/>
          <a:p>
            <a:pPr marL="0" lvl="0" indent="0" algn="ctr">
              <a:lnSpc>
                <a:spcPts val="3219"/>
              </a:lnSpc>
              <a:spcBef>
                <a:spcPct val="0"/>
              </a:spcBef>
            </a:pPr>
            <a:r>
              <a:rPr lang="en-US" sz="2299" u="none" strike="noStrike">
                <a:solidFill>
                  <a:srgbClr val="000000"/>
                </a:solidFill>
                <a:latin typeface="Poppins"/>
                <a:ea typeface="Poppins"/>
                <a:cs typeface="Poppins"/>
                <a:sym typeface="Poppins"/>
              </a:rPr>
              <a:t>(Landloard)</a:t>
            </a:r>
          </a:p>
        </p:txBody>
      </p:sp>
      <p:sp>
        <p:nvSpPr>
          <p:cNvPr id="9" name="TextBox 9"/>
          <p:cNvSpPr txBox="1"/>
          <p:nvPr/>
        </p:nvSpPr>
        <p:spPr>
          <a:xfrm>
            <a:off x="413543" y="2670175"/>
            <a:ext cx="5721879" cy="2473325"/>
          </a:xfrm>
          <a:prstGeom prst="rect">
            <a:avLst/>
          </a:prstGeom>
        </p:spPr>
        <p:txBody>
          <a:bodyPr lIns="0" tIns="0" rIns="0" bIns="0" rtlCol="0" anchor="t">
            <a:spAutoFit/>
          </a:bodyPr>
          <a:lstStyle/>
          <a:p>
            <a:pPr algn="ctr">
              <a:lnSpc>
                <a:spcPts val="2799"/>
              </a:lnSpc>
              <a:spcBef>
                <a:spcPct val="0"/>
              </a:spcBef>
            </a:pPr>
            <a:r>
              <a:rPr lang="en-US" sz="1999" b="1">
                <a:solidFill>
                  <a:srgbClr val="D3B996"/>
                </a:solidFill>
                <a:latin typeface="Poppins Bold"/>
                <a:ea typeface="Poppins Bold"/>
                <a:cs typeface="Poppins Bold"/>
                <a:sym typeface="Poppins Bold"/>
              </a:rPr>
              <a:t>Deposits Management </a:t>
            </a:r>
            <a:r>
              <a:rPr lang="en-US" sz="1999">
                <a:solidFill>
                  <a:srgbClr val="000000"/>
                </a:solidFill>
                <a:latin typeface="Poppins"/>
                <a:ea typeface="Poppins"/>
                <a:cs typeface="Poppins"/>
                <a:sym typeface="Poppins"/>
              </a:rPr>
              <a:t>allows landlords to manage tenant security deposits like a banking system.</a:t>
            </a:r>
          </a:p>
          <a:p>
            <a:pPr algn="ctr">
              <a:lnSpc>
                <a:spcPts val="2799"/>
              </a:lnSpc>
              <a:spcBef>
                <a:spcPct val="0"/>
              </a:spcBef>
            </a:pPr>
            <a:r>
              <a:rPr lang="en-US" sz="1999">
                <a:solidFill>
                  <a:srgbClr val="000000"/>
                </a:solidFill>
                <a:latin typeface="Poppins"/>
                <a:ea typeface="Poppins"/>
                <a:cs typeface="Poppins"/>
                <a:sym typeface="Poppins"/>
              </a:rPr>
              <a:t> Payments due from a tenant can be deducted from their deposit, and these payments appear as coming from the tenant’s deposit.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782664">
            <a:off x="13489269" y="-2560712"/>
            <a:ext cx="6321804" cy="6368118"/>
          </a:xfrm>
          <a:custGeom>
            <a:avLst/>
            <a:gdLst/>
            <a:ahLst/>
            <a:cxnLst/>
            <a:rect l="l" t="t" r="r" b="b"/>
            <a:pathLst>
              <a:path w="6321804" h="6368118">
                <a:moveTo>
                  <a:pt x="0" y="0"/>
                </a:moveTo>
                <a:lnTo>
                  <a:pt x="6321804" y="0"/>
                </a:lnTo>
                <a:lnTo>
                  <a:pt x="6321804" y="6368117"/>
                </a:lnTo>
                <a:lnTo>
                  <a:pt x="0" y="6368117"/>
                </a:lnTo>
                <a:lnTo>
                  <a:pt x="0" y="0"/>
                </a:lnTo>
                <a:close/>
              </a:path>
            </a:pathLst>
          </a:custGeom>
          <a:blipFill>
            <a:blip r:embed="rId2">
              <a:alphaModFix amt="40000"/>
              <a:extLst>
                <a:ext uri="{96DAC541-7B7A-43D3-8B79-37D633B846F1}">
                  <asvg:svgBlip xmlns:asvg="http://schemas.microsoft.com/office/drawing/2016/SVG/main" r:embed="rId3"/>
                </a:ext>
              </a:extLst>
            </a:blip>
            <a:stretch>
              <a:fillRect/>
            </a:stretch>
          </a:blipFill>
        </p:spPr>
      </p:sp>
      <p:sp>
        <p:nvSpPr>
          <p:cNvPr id="3" name="Freeform 3"/>
          <p:cNvSpPr/>
          <p:nvPr/>
        </p:nvSpPr>
        <p:spPr>
          <a:xfrm rot="8230823">
            <a:off x="-1056062" y="-3349448"/>
            <a:ext cx="6321804" cy="6368118"/>
          </a:xfrm>
          <a:custGeom>
            <a:avLst/>
            <a:gdLst/>
            <a:ahLst/>
            <a:cxnLst/>
            <a:rect l="l" t="t" r="r" b="b"/>
            <a:pathLst>
              <a:path w="6321804" h="6368118">
                <a:moveTo>
                  <a:pt x="0" y="0"/>
                </a:moveTo>
                <a:lnTo>
                  <a:pt x="6321804" y="0"/>
                </a:lnTo>
                <a:lnTo>
                  <a:pt x="6321804" y="6368118"/>
                </a:lnTo>
                <a:lnTo>
                  <a:pt x="0" y="6368118"/>
                </a:lnTo>
                <a:lnTo>
                  <a:pt x="0" y="0"/>
                </a:lnTo>
                <a:close/>
              </a:path>
            </a:pathLst>
          </a:custGeom>
          <a:blipFill>
            <a:blip r:embed="rId2">
              <a:alphaModFix amt="40000"/>
              <a:extLst>
                <a:ext uri="{96DAC541-7B7A-43D3-8B79-37D633B846F1}">
                  <asvg:svgBlip xmlns:asvg="http://schemas.microsoft.com/office/drawing/2016/SVG/main" r:embed="rId3"/>
                </a:ext>
              </a:extLst>
            </a:blip>
            <a:stretch>
              <a:fillRect/>
            </a:stretch>
          </a:blipFill>
        </p:spPr>
      </p:sp>
      <p:sp>
        <p:nvSpPr>
          <p:cNvPr id="4" name="Freeform 4"/>
          <p:cNvSpPr/>
          <p:nvPr/>
        </p:nvSpPr>
        <p:spPr>
          <a:xfrm>
            <a:off x="10562348" y="218372"/>
            <a:ext cx="4191921" cy="8779306"/>
          </a:xfrm>
          <a:custGeom>
            <a:avLst/>
            <a:gdLst/>
            <a:ahLst/>
            <a:cxnLst/>
            <a:rect l="l" t="t" r="r" b="b"/>
            <a:pathLst>
              <a:path w="4191921" h="8779306">
                <a:moveTo>
                  <a:pt x="0" y="0"/>
                </a:moveTo>
                <a:lnTo>
                  <a:pt x="4191921" y="0"/>
                </a:lnTo>
                <a:lnTo>
                  <a:pt x="4191921" y="8779306"/>
                </a:lnTo>
                <a:lnTo>
                  <a:pt x="0" y="8779306"/>
                </a:lnTo>
                <a:lnTo>
                  <a:pt x="0" y="0"/>
                </a:lnTo>
                <a:close/>
              </a:path>
            </a:pathLst>
          </a:custGeom>
          <a:blipFill>
            <a:blip r:embed="rId4"/>
            <a:stretch>
              <a:fillRect/>
            </a:stretch>
          </a:blipFill>
        </p:spPr>
      </p:sp>
      <p:sp>
        <p:nvSpPr>
          <p:cNvPr id="5" name="Freeform 5"/>
          <p:cNvSpPr/>
          <p:nvPr/>
        </p:nvSpPr>
        <p:spPr>
          <a:xfrm>
            <a:off x="-585981" y="7281739"/>
            <a:ext cx="19114067" cy="3431878"/>
          </a:xfrm>
          <a:custGeom>
            <a:avLst/>
            <a:gdLst/>
            <a:ahLst/>
            <a:cxnLst/>
            <a:rect l="l" t="t" r="r" b="b"/>
            <a:pathLst>
              <a:path w="19114067" h="3431878">
                <a:moveTo>
                  <a:pt x="0" y="0"/>
                </a:moveTo>
                <a:lnTo>
                  <a:pt x="19114067" y="0"/>
                </a:lnTo>
                <a:lnTo>
                  <a:pt x="19114067" y="3431878"/>
                </a:lnTo>
                <a:lnTo>
                  <a:pt x="0" y="3431878"/>
                </a:lnTo>
                <a:lnTo>
                  <a:pt x="0" y="0"/>
                </a:lnTo>
                <a:close/>
              </a:path>
            </a:pathLst>
          </a:custGeom>
          <a:blipFill>
            <a:blip r:embed="rId5">
              <a:alphaModFix amt="30000"/>
              <a:extLst>
                <a:ext uri="{96DAC541-7B7A-43D3-8B79-37D633B846F1}">
                  <asvg:svgBlip xmlns:asvg="http://schemas.microsoft.com/office/drawing/2016/SVG/main" r:embed="rId6"/>
                </a:ext>
              </a:extLst>
            </a:blip>
            <a:stretch>
              <a:fillRect/>
            </a:stretch>
          </a:blipFill>
        </p:spPr>
      </p:sp>
      <p:sp>
        <p:nvSpPr>
          <p:cNvPr id="6" name="Freeform 6"/>
          <p:cNvSpPr/>
          <p:nvPr/>
        </p:nvSpPr>
        <p:spPr>
          <a:xfrm>
            <a:off x="1436750" y="6091820"/>
            <a:ext cx="1884453" cy="1884453"/>
          </a:xfrm>
          <a:custGeom>
            <a:avLst/>
            <a:gdLst/>
            <a:ahLst/>
            <a:cxnLst/>
            <a:rect l="l" t="t" r="r" b="b"/>
            <a:pathLst>
              <a:path w="1884453" h="1884453">
                <a:moveTo>
                  <a:pt x="0" y="0"/>
                </a:moveTo>
                <a:lnTo>
                  <a:pt x="1884453" y="0"/>
                </a:lnTo>
                <a:lnTo>
                  <a:pt x="1884453" y="1884453"/>
                </a:lnTo>
                <a:lnTo>
                  <a:pt x="0" y="1884453"/>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7" name="TextBox 7"/>
          <p:cNvSpPr txBox="1"/>
          <p:nvPr/>
        </p:nvSpPr>
        <p:spPr>
          <a:xfrm>
            <a:off x="1932719" y="1633769"/>
            <a:ext cx="5608797" cy="951230"/>
          </a:xfrm>
          <a:prstGeom prst="rect">
            <a:avLst/>
          </a:prstGeom>
        </p:spPr>
        <p:txBody>
          <a:bodyPr lIns="0" tIns="0" rIns="0" bIns="0" rtlCol="0" anchor="t">
            <a:spAutoFit/>
          </a:bodyPr>
          <a:lstStyle/>
          <a:p>
            <a:pPr algn="ctr">
              <a:lnSpc>
                <a:spcPts val="7420"/>
              </a:lnSpc>
              <a:spcBef>
                <a:spcPct val="0"/>
              </a:spcBef>
            </a:pPr>
            <a:r>
              <a:rPr lang="en-US" sz="5300" b="1">
                <a:solidFill>
                  <a:srgbClr val="0F4DA7"/>
                </a:solidFill>
                <a:latin typeface="Poppins Bold"/>
                <a:ea typeface="Poppins Bold"/>
                <a:cs typeface="Poppins Bold"/>
                <a:sym typeface="Poppins Bold"/>
              </a:rPr>
              <a:t>Filtering System</a:t>
            </a:r>
          </a:p>
        </p:txBody>
      </p:sp>
      <p:sp>
        <p:nvSpPr>
          <p:cNvPr id="8" name="TextBox 8"/>
          <p:cNvSpPr txBox="1"/>
          <p:nvPr/>
        </p:nvSpPr>
        <p:spPr>
          <a:xfrm>
            <a:off x="4025326" y="2686045"/>
            <a:ext cx="1016794" cy="398780"/>
          </a:xfrm>
          <a:prstGeom prst="rect">
            <a:avLst/>
          </a:prstGeom>
        </p:spPr>
        <p:txBody>
          <a:bodyPr lIns="0" tIns="0" rIns="0" bIns="0" rtlCol="0" anchor="t">
            <a:spAutoFit/>
          </a:bodyPr>
          <a:lstStyle/>
          <a:p>
            <a:pPr marL="0" lvl="0" indent="0" algn="ctr">
              <a:lnSpc>
                <a:spcPts val="3219"/>
              </a:lnSpc>
              <a:spcBef>
                <a:spcPct val="0"/>
              </a:spcBef>
            </a:pPr>
            <a:r>
              <a:rPr lang="en-US" sz="2400" b="0" i="0" dirty="0">
                <a:effectLst/>
                <a:latin typeface="gg sans"/>
              </a:rPr>
              <a:t>Tenant</a:t>
            </a:r>
            <a:endParaRPr lang="en-US" sz="2299" dirty="0">
              <a:solidFill>
                <a:srgbClr val="000000"/>
              </a:solidFill>
              <a:latin typeface="Poppins"/>
              <a:ea typeface="Poppins"/>
              <a:cs typeface="Poppins"/>
              <a:sym typeface="Poppins"/>
            </a:endParaRPr>
          </a:p>
        </p:txBody>
      </p:sp>
      <p:sp>
        <p:nvSpPr>
          <p:cNvPr id="9" name="TextBox 9"/>
          <p:cNvSpPr txBox="1"/>
          <p:nvPr/>
        </p:nvSpPr>
        <p:spPr>
          <a:xfrm>
            <a:off x="1593595" y="3905304"/>
            <a:ext cx="6897048" cy="1768475"/>
          </a:xfrm>
          <a:prstGeom prst="rect">
            <a:avLst/>
          </a:prstGeom>
        </p:spPr>
        <p:txBody>
          <a:bodyPr lIns="0" tIns="0" rIns="0" bIns="0" rtlCol="0" anchor="t">
            <a:spAutoFit/>
          </a:bodyPr>
          <a:lstStyle/>
          <a:p>
            <a:pPr algn="ctr">
              <a:lnSpc>
                <a:spcPts val="2799"/>
              </a:lnSpc>
              <a:spcBef>
                <a:spcPct val="0"/>
              </a:spcBef>
            </a:pPr>
            <a:r>
              <a:rPr lang="en-US" sz="1999" b="1">
                <a:solidFill>
                  <a:srgbClr val="0F4DA7"/>
                </a:solidFill>
                <a:latin typeface="Poppins Bold"/>
                <a:ea typeface="Poppins Bold"/>
                <a:cs typeface="Poppins Bold"/>
                <a:sym typeface="Poppins Bold"/>
              </a:rPr>
              <a:t>Filtering System (Tenant)</a:t>
            </a:r>
            <a:r>
              <a:rPr lang="en-US" sz="1999">
                <a:solidFill>
                  <a:srgbClr val="000000"/>
                </a:solidFill>
                <a:latin typeface="Poppins"/>
                <a:ea typeface="Poppins"/>
                <a:cs typeface="Poppins"/>
                <a:sym typeface="Poppins"/>
              </a:rPr>
              <a:t> allows tenants to search and filter properties by city, address, property type, and rent or sale.</a:t>
            </a:r>
          </a:p>
          <a:p>
            <a:pPr algn="ctr">
              <a:lnSpc>
                <a:spcPts val="2799"/>
              </a:lnSpc>
              <a:spcBef>
                <a:spcPct val="0"/>
              </a:spcBef>
            </a:pPr>
            <a:r>
              <a:rPr lang="en-US" sz="1999">
                <a:solidFill>
                  <a:srgbClr val="000000"/>
                </a:solidFill>
                <a:latin typeface="Poppins"/>
                <a:ea typeface="Poppins"/>
                <a:cs typeface="Poppins"/>
                <a:sym typeface="Poppins"/>
              </a:rPr>
              <a:t> It helps users quickly find suitable properties that match their preferences.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0" y="1072549"/>
            <a:ext cx="9365362" cy="951230"/>
          </a:xfrm>
          <a:prstGeom prst="rect">
            <a:avLst/>
          </a:prstGeom>
        </p:spPr>
        <p:txBody>
          <a:bodyPr lIns="0" tIns="0" rIns="0" bIns="0" rtlCol="0" anchor="t">
            <a:spAutoFit/>
          </a:bodyPr>
          <a:lstStyle/>
          <a:p>
            <a:pPr algn="ctr">
              <a:lnSpc>
                <a:spcPts val="7420"/>
              </a:lnSpc>
            </a:pPr>
            <a:r>
              <a:rPr lang="en-US" sz="5300" b="1">
                <a:solidFill>
                  <a:srgbClr val="0F4DA7"/>
                </a:solidFill>
                <a:latin typeface="Poppins Heavy"/>
                <a:ea typeface="Poppins Heavy"/>
                <a:cs typeface="Poppins Heavy"/>
                <a:sym typeface="Poppins Heavy"/>
              </a:rPr>
              <a:t>Smart Suggestion</a:t>
            </a:r>
          </a:p>
        </p:txBody>
      </p:sp>
      <p:grpSp>
        <p:nvGrpSpPr>
          <p:cNvPr id="3" name="Group 3"/>
          <p:cNvGrpSpPr/>
          <p:nvPr/>
        </p:nvGrpSpPr>
        <p:grpSpPr>
          <a:xfrm>
            <a:off x="7860430" y="1410096"/>
            <a:ext cx="2567139" cy="428537"/>
            <a:chOff x="0" y="0"/>
            <a:chExt cx="3422852" cy="571383"/>
          </a:xfrm>
        </p:grpSpPr>
        <p:sp>
          <p:nvSpPr>
            <p:cNvPr id="4" name="TextBox 4"/>
            <p:cNvSpPr txBox="1"/>
            <p:nvPr/>
          </p:nvSpPr>
          <p:spPr>
            <a:xfrm>
              <a:off x="772349" y="70842"/>
              <a:ext cx="2650504" cy="467799"/>
            </a:xfrm>
            <a:prstGeom prst="rect">
              <a:avLst/>
            </a:prstGeom>
          </p:spPr>
          <p:txBody>
            <a:bodyPr lIns="0" tIns="0" rIns="0" bIns="0" rtlCol="0" anchor="t">
              <a:spAutoFit/>
            </a:bodyPr>
            <a:lstStyle/>
            <a:p>
              <a:pPr marL="0" lvl="0" indent="0" algn="l">
                <a:lnSpc>
                  <a:spcPts val="2314"/>
                </a:lnSpc>
                <a:spcBef>
                  <a:spcPct val="0"/>
                </a:spcBef>
              </a:pPr>
              <a:r>
                <a:rPr lang="en-US" sz="2543" b="1">
                  <a:solidFill>
                    <a:srgbClr val="FFFFFF"/>
                  </a:solidFill>
                  <a:latin typeface="Poppins Bold"/>
                  <a:ea typeface="Poppins Bold"/>
                  <a:cs typeface="Poppins Bold"/>
                  <a:sym typeface="Poppins Bold"/>
                </a:rPr>
                <a:t>LICERIA.CO</a:t>
              </a:r>
            </a:p>
          </p:txBody>
        </p:sp>
        <p:sp>
          <p:nvSpPr>
            <p:cNvPr id="5" name="Freeform 5"/>
            <p:cNvSpPr/>
            <p:nvPr/>
          </p:nvSpPr>
          <p:spPr>
            <a:xfrm>
              <a:off x="0" y="0"/>
              <a:ext cx="653348" cy="571383"/>
            </a:xfrm>
            <a:custGeom>
              <a:avLst/>
              <a:gdLst/>
              <a:ahLst/>
              <a:cxnLst/>
              <a:rect l="l" t="t" r="r" b="b"/>
              <a:pathLst>
                <a:path w="653348" h="571383">
                  <a:moveTo>
                    <a:pt x="0" y="0"/>
                  </a:moveTo>
                  <a:lnTo>
                    <a:pt x="653348" y="0"/>
                  </a:lnTo>
                  <a:lnTo>
                    <a:pt x="653348" y="571383"/>
                  </a:lnTo>
                  <a:lnTo>
                    <a:pt x="0" y="57138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sp>
        <p:nvSpPr>
          <p:cNvPr id="6" name="Freeform 6"/>
          <p:cNvSpPr/>
          <p:nvPr/>
        </p:nvSpPr>
        <p:spPr>
          <a:xfrm rot="8230823">
            <a:off x="-1056062" y="-3349448"/>
            <a:ext cx="6321804" cy="6368118"/>
          </a:xfrm>
          <a:custGeom>
            <a:avLst/>
            <a:gdLst/>
            <a:ahLst/>
            <a:cxnLst/>
            <a:rect l="l" t="t" r="r" b="b"/>
            <a:pathLst>
              <a:path w="6321804" h="6368118">
                <a:moveTo>
                  <a:pt x="0" y="0"/>
                </a:moveTo>
                <a:lnTo>
                  <a:pt x="6321804" y="0"/>
                </a:lnTo>
                <a:lnTo>
                  <a:pt x="6321804" y="6368118"/>
                </a:lnTo>
                <a:lnTo>
                  <a:pt x="0" y="6368118"/>
                </a:lnTo>
                <a:lnTo>
                  <a:pt x="0" y="0"/>
                </a:lnTo>
                <a:close/>
              </a:path>
            </a:pathLst>
          </a:custGeom>
          <a:blipFill>
            <a:blip r:embed="rId4">
              <a:alphaModFix amt="40000"/>
              <a:extLst>
                <a:ext uri="{96DAC541-7B7A-43D3-8B79-37D633B846F1}">
                  <asvg:svgBlip xmlns:asvg="http://schemas.microsoft.com/office/drawing/2016/SVG/main" r:embed="rId5"/>
                </a:ext>
              </a:extLst>
            </a:blip>
            <a:stretch>
              <a:fillRect/>
            </a:stretch>
          </a:blipFill>
        </p:spPr>
      </p:sp>
      <p:sp>
        <p:nvSpPr>
          <p:cNvPr id="7" name="Freeform 7"/>
          <p:cNvSpPr/>
          <p:nvPr/>
        </p:nvSpPr>
        <p:spPr>
          <a:xfrm>
            <a:off x="9144000" y="628699"/>
            <a:ext cx="4059684" cy="8629601"/>
          </a:xfrm>
          <a:custGeom>
            <a:avLst/>
            <a:gdLst/>
            <a:ahLst/>
            <a:cxnLst/>
            <a:rect l="l" t="t" r="r" b="b"/>
            <a:pathLst>
              <a:path w="4059684" h="8629601">
                <a:moveTo>
                  <a:pt x="0" y="0"/>
                </a:moveTo>
                <a:lnTo>
                  <a:pt x="4059684" y="0"/>
                </a:lnTo>
                <a:lnTo>
                  <a:pt x="4059684" y="8629601"/>
                </a:lnTo>
                <a:lnTo>
                  <a:pt x="0" y="8629601"/>
                </a:lnTo>
                <a:lnTo>
                  <a:pt x="0" y="0"/>
                </a:lnTo>
                <a:close/>
              </a:path>
            </a:pathLst>
          </a:custGeom>
          <a:blipFill>
            <a:blip r:embed="rId6"/>
            <a:stretch>
              <a:fillRect/>
            </a:stretch>
          </a:blipFill>
        </p:spPr>
      </p:sp>
      <p:sp>
        <p:nvSpPr>
          <p:cNvPr id="8" name="Freeform 8"/>
          <p:cNvSpPr/>
          <p:nvPr/>
        </p:nvSpPr>
        <p:spPr>
          <a:xfrm>
            <a:off x="13579382" y="628699"/>
            <a:ext cx="4055139" cy="8629601"/>
          </a:xfrm>
          <a:custGeom>
            <a:avLst/>
            <a:gdLst/>
            <a:ahLst/>
            <a:cxnLst/>
            <a:rect l="l" t="t" r="r" b="b"/>
            <a:pathLst>
              <a:path w="4055139" h="8629601">
                <a:moveTo>
                  <a:pt x="0" y="0"/>
                </a:moveTo>
                <a:lnTo>
                  <a:pt x="4055139" y="0"/>
                </a:lnTo>
                <a:lnTo>
                  <a:pt x="4055139" y="8629601"/>
                </a:lnTo>
                <a:lnTo>
                  <a:pt x="0" y="8629601"/>
                </a:lnTo>
                <a:lnTo>
                  <a:pt x="0" y="0"/>
                </a:lnTo>
                <a:close/>
              </a:path>
            </a:pathLst>
          </a:custGeom>
          <a:blipFill>
            <a:blip r:embed="rId7"/>
            <a:stretch>
              <a:fillRect/>
            </a:stretch>
          </a:blipFill>
        </p:spPr>
      </p:sp>
      <p:sp>
        <p:nvSpPr>
          <p:cNvPr id="9" name="Freeform 9"/>
          <p:cNvSpPr/>
          <p:nvPr/>
        </p:nvSpPr>
        <p:spPr>
          <a:xfrm>
            <a:off x="-585981" y="7281739"/>
            <a:ext cx="19114067" cy="3431878"/>
          </a:xfrm>
          <a:custGeom>
            <a:avLst/>
            <a:gdLst/>
            <a:ahLst/>
            <a:cxnLst/>
            <a:rect l="l" t="t" r="r" b="b"/>
            <a:pathLst>
              <a:path w="19114067" h="3431878">
                <a:moveTo>
                  <a:pt x="0" y="0"/>
                </a:moveTo>
                <a:lnTo>
                  <a:pt x="19114067" y="0"/>
                </a:lnTo>
                <a:lnTo>
                  <a:pt x="19114067" y="3431878"/>
                </a:lnTo>
                <a:lnTo>
                  <a:pt x="0" y="3431878"/>
                </a:lnTo>
                <a:lnTo>
                  <a:pt x="0" y="0"/>
                </a:lnTo>
                <a:close/>
              </a:path>
            </a:pathLst>
          </a:custGeom>
          <a:blipFill>
            <a:blip r:embed="rId8">
              <a:alphaModFix amt="30000"/>
              <a:extLst>
                <a:ext uri="{96DAC541-7B7A-43D3-8B79-37D633B846F1}">
                  <asvg:svgBlip xmlns:asvg="http://schemas.microsoft.com/office/drawing/2016/SVG/main" r:embed="rId9"/>
                </a:ext>
              </a:extLst>
            </a:blip>
            <a:stretch>
              <a:fillRect/>
            </a:stretch>
          </a:blipFill>
        </p:spPr>
      </p:sp>
      <p:sp>
        <p:nvSpPr>
          <p:cNvPr id="10" name="Freeform 10"/>
          <p:cNvSpPr/>
          <p:nvPr/>
        </p:nvSpPr>
        <p:spPr>
          <a:xfrm>
            <a:off x="1255955" y="5798028"/>
            <a:ext cx="2278762" cy="2278762"/>
          </a:xfrm>
          <a:custGeom>
            <a:avLst/>
            <a:gdLst/>
            <a:ahLst/>
            <a:cxnLst/>
            <a:rect l="l" t="t" r="r" b="b"/>
            <a:pathLst>
              <a:path w="2278762" h="2278762">
                <a:moveTo>
                  <a:pt x="0" y="0"/>
                </a:moveTo>
                <a:lnTo>
                  <a:pt x="2278762" y="0"/>
                </a:lnTo>
                <a:lnTo>
                  <a:pt x="2278762" y="2278762"/>
                </a:lnTo>
                <a:lnTo>
                  <a:pt x="0" y="227876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1" name="TextBox 11"/>
          <p:cNvSpPr txBox="1"/>
          <p:nvPr/>
        </p:nvSpPr>
        <p:spPr>
          <a:xfrm>
            <a:off x="4174284" y="2256657"/>
            <a:ext cx="1016794" cy="398780"/>
          </a:xfrm>
          <a:prstGeom prst="rect">
            <a:avLst/>
          </a:prstGeom>
        </p:spPr>
        <p:txBody>
          <a:bodyPr lIns="0" tIns="0" rIns="0" bIns="0" rtlCol="0" anchor="t">
            <a:spAutoFit/>
          </a:bodyPr>
          <a:lstStyle/>
          <a:p>
            <a:pPr marL="0" lvl="0" indent="0" algn="ctr">
              <a:lnSpc>
                <a:spcPts val="3219"/>
              </a:lnSpc>
              <a:spcBef>
                <a:spcPct val="0"/>
              </a:spcBef>
            </a:pPr>
            <a:r>
              <a:rPr lang="en-US" sz="2400" b="0" i="0" dirty="0">
                <a:effectLst/>
                <a:latin typeface="gg sans"/>
              </a:rPr>
              <a:t>Tenant</a:t>
            </a:r>
            <a:endParaRPr lang="en-US" sz="2299" dirty="0">
              <a:solidFill>
                <a:srgbClr val="000000"/>
              </a:solidFill>
              <a:latin typeface="Poppins"/>
              <a:ea typeface="Poppins"/>
              <a:cs typeface="Poppins"/>
              <a:sym typeface="Poppins"/>
            </a:endParaRPr>
          </a:p>
        </p:txBody>
      </p:sp>
      <p:sp>
        <p:nvSpPr>
          <p:cNvPr id="12" name="TextBox 12"/>
          <p:cNvSpPr txBox="1"/>
          <p:nvPr/>
        </p:nvSpPr>
        <p:spPr>
          <a:xfrm>
            <a:off x="1028700" y="3387150"/>
            <a:ext cx="7169532" cy="1796127"/>
          </a:xfrm>
          <a:prstGeom prst="rect">
            <a:avLst/>
          </a:prstGeom>
        </p:spPr>
        <p:txBody>
          <a:bodyPr lIns="0" tIns="0" rIns="0" bIns="0" rtlCol="0" anchor="t">
            <a:spAutoFit/>
          </a:bodyPr>
          <a:lstStyle/>
          <a:p>
            <a:pPr algn="ctr">
              <a:lnSpc>
                <a:spcPts val="2800"/>
              </a:lnSpc>
              <a:spcBef>
                <a:spcPct val="0"/>
              </a:spcBef>
            </a:pPr>
            <a:r>
              <a:rPr lang="en-US" sz="2000" b="1">
                <a:solidFill>
                  <a:srgbClr val="0F4DA7"/>
                </a:solidFill>
                <a:latin typeface="Poppins Bold"/>
                <a:ea typeface="Poppins Bold"/>
                <a:cs typeface="Poppins Bold"/>
                <a:sym typeface="Poppins Bold"/>
              </a:rPr>
              <a:t>Smart Suggestions (Tenant)</a:t>
            </a:r>
            <a:r>
              <a:rPr lang="en-US" sz="2000">
                <a:solidFill>
                  <a:srgbClr val="000000"/>
                </a:solidFill>
                <a:latin typeface="Poppins"/>
                <a:ea typeface="Poppins"/>
                <a:cs typeface="Poppins"/>
                <a:sym typeface="Poppins"/>
              </a:rPr>
              <a:t> allows tenants to set their preferences such as price range, property type, and number of rooms.</a:t>
            </a:r>
          </a:p>
          <a:p>
            <a:pPr algn="ctr">
              <a:lnSpc>
                <a:spcPts val="2901"/>
              </a:lnSpc>
              <a:spcBef>
                <a:spcPct val="0"/>
              </a:spcBef>
            </a:pPr>
            <a:r>
              <a:rPr lang="en-US" sz="2072">
                <a:solidFill>
                  <a:srgbClr val="000000"/>
                </a:solidFill>
                <a:latin typeface="Poppins"/>
                <a:ea typeface="Poppins"/>
                <a:cs typeface="Poppins"/>
                <a:sym typeface="Poppins"/>
              </a:rPr>
              <a:t> The system then recommends suitable properties that match their needs and preferences.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655340" y="2520315"/>
            <a:ext cx="7594435" cy="5246370"/>
            <a:chOff x="0" y="0"/>
            <a:chExt cx="1176577" cy="812800"/>
          </a:xfrm>
        </p:grpSpPr>
        <p:sp>
          <p:nvSpPr>
            <p:cNvPr id="3" name="Freeform 3"/>
            <p:cNvSpPr/>
            <p:nvPr/>
          </p:nvSpPr>
          <p:spPr>
            <a:xfrm>
              <a:off x="0" y="0"/>
              <a:ext cx="1176577" cy="812800"/>
            </a:xfrm>
            <a:custGeom>
              <a:avLst/>
              <a:gdLst/>
              <a:ahLst/>
              <a:cxnLst/>
              <a:rect l="l" t="t" r="r" b="b"/>
              <a:pathLst>
                <a:path w="1176577" h="812800">
                  <a:moveTo>
                    <a:pt x="34660" y="0"/>
                  </a:moveTo>
                  <a:lnTo>
                    <a:pt x="1141916" y="0"/>
                  </a:lnTo>
                  <a:cubicBezTo>
                    <a:pt x="1151109" y="0"/>
                    <a:pt x="1159925" y="3652"/>
                    <a:pt x="1166425" y="10152"/>
                  </a:cubicBezTo>
                  <a:cubicBezTo>
                    <a:pt x="1172925" y="16652"/>
                    <a:pt x="1176577" y="25468"/>
                    <a:pt x="1176577" y="34660"/>
                  </a:cubicBezTo>
                  <a:lnTo>
                    <a:pt x="1176577" y="778140"/>
                  </a:lnTo>
                  <a:cubicBezTo>
                    <a:pt x="1176577" y="787332"/>
                    <a:pt x="1172925" y="796148"/>
                    <a:pt x="1166425" y="802648"/>
                  </a:cubicBezTo>
                  <a:cubicBezTo>
                    <a:pt x="1159925" y="809148"/>
                    <a:pt x="1151109" y="812800"/>
                    <a:pt x="1141916" y="812800"/>
                  </a:cubicBezTo>
                  <a:lnTo>
                    <a:pt x="34660" y="812800"/>
                  </a:lnTo>
                  <a:cubicBezTo>
                    <a:pt x="25468" y="812800"/>
                    <a:pt x="16652" y="809148"/>
                    <a:pt x="10152" y="802648"/>
                  </a:cubicBezTo>
                  <a:cubicBezTo>
                    <a:pt x="3652" y="796148"/>
                    <a:pt x="0" y="787332"/>
                    <a:pt x="0" y="778140"/>
                  </a:cubicBezTo>
                  <a:lnTo>
                    <a:pt x="0" y="34660"/>
                  </a:lnTo>
                  <a:cubicBezTo>
                    <a:pt x="0" y="25468"/>
                    <a:pt x="3652" y="16652"/>
                    <a:pt x="10152" y="10152"/>
                  </a:cubicBezTo>
                  <a:cubicBezTo>
                    <a:pt x="16652" y="3652"/>
                    <a:pt x="25468" y="0"/>
                    <a:pt x="34660" y="0"/>
                  </a:cubicBezTo>
                  <a:close/>
                </a:path>
              </a:pathLst>
            </a:custGeom>
            <a:blipFill>
              <a:blip r:embed="rId2"/>
              <a:stretch>
                <a:fillRect t="-22377" b="-22377"/>
              </a:stretch>
            </a:blipFill>
            <a:ln w="57150" cap="rnd">
              <a:solidFill>
                <a:srgbClr val="2C6232"/>
              </a:solidFill>
              <a:prstDash val="solid"/>
              <a:round/>
            </a:ln>
          </p:spPr>
        </p:sp>
      </p:grpSp>
      <p:sp>
        <p:nvSpPr>
          <p:cNvPr id="4" name="TextBox 4"/>
          <p:cNvSpPr txBox="1"/>
          <p:nvPr/>
        </p:nvSpPr>
        <p:spPr>
          <a:xfrm>
            <a:off x="1028700" y="3361752"/>
            <a:ext cx="7218051" cy="1019052"/>
          </a:xfrm>
          <a:prstGeom prst="rect">
            <a:avLst/>
          </a:prstGeom>
        </p:spPr>
        <p:txBody>
          <a:bodyPr lIns="0" tIns="0" rIns="0" bIns="0" rtlCol="0" anchor="t">
            <a:spAutoFit/>
          </a:bodyPr>
          <a:lstStyle/>
          <a:p>
            <a:pPr marL="0" lvl="0" indent="0" algn="l">
              <a:lnSpc>
                <a:spcPts val="7171"/>
              </a:lnSpc>
            </a:pPr>
            <a:r>
              <a:rPr lang="en-US" sz="7100" b="1">
                <a:solidFill>
                  <a:srgbClr val="2C6232"/>
                </a:solidFill>
                <a:latin typeface="Poppins Semi-Bold"/>
                <a:ea typeface="Poppins Semi-Bold"/>
                <a:cs typeface="Poppins Semi-Bold"/>
                <a:sym typeface="Poppins Semi-Bold"/>
              </a:rPr>
              <a:t>Main Problem</a:t>
            </a:r>
          </a:p>
        </p:txBody>
      </p:sp>
      <p:sp>
        <p:nvSpPr>
          <p:cNvPr id="5" name="TextBox 5"/>
          <p:cNvSpPr txBox="1"/>
          <p:nvPr/>
        </p:nvSpPr>
        <p:spPr>
          <a:xfrm>
            <a:off x="1028700" y="4896398"/>
            <a:ext cx="7218051" cy="2482850"/>
          </a:xfrm>
          <a:prstGeom prst="rect">
            <a:avLst/>
          </a:prstGeom>
        </p:spPr>
        <p:txBody>
          <a:bodyPr lIns="0" tIns="0" rIns="0" bIns="0" rtlCol="0" anchor="t">
            <a:spAutoFit/>
          </a:bodyPr>
          <a:lstStyle/>
          <a:p>
            <a:pPr marL="0" lvl="0" indent="0" algn="l">
              <a:lnSpc>
                <a:spcPts val="2800"/>
              </a:lnSpc>
              <a:spcBef>
                <a:spcPct val="0"/>
              </a:spcBef>
            </a:pPr>
            <a:r>
              <a:rPr lang="en-US" sz="2000">
                <a:solidFill>
                  <a:srgbClr val="000000">
                    <a:alpha val="80000"/>
                  </a:srgbClr>
                </a:solidFill>
                <a:latin typeface="Poppins"/>
                <a:ea typeface="Poppins"/>
                <a:cs typeface="Poppins"/>
                <a:sym typeface="Poppins"/>
              </a:rPr>
              <a:t>SHAQATI</a:t>
            </a:r>
            <a:r>
              <a:rPr lang="en-US" sz="2000" u="none" strike="noStrike">
                <a:solidFill>
                  <a:srgbClr val="000000">
                    <a:alpha val="80000"/>
                  </a:srgbClr>
                </a:solidFill>
                <a:latin typeface="Poppins"/>
                <a:ea typeface="Poppins"/>
                <a:cs typeface="Poppins"/>
                <a:sym typeface="Poppins"/>
              </a:rPr>
              <a:t> is a unified property management platform that streamlines rental operations. It provides landlords, tenants, and administrators with tools for property listings, maintenance tracking, contract management, and payments. The system centralizes workflows to improve communication and reduce manual processes in the rental ecosystem.</a:t>
            </a:r>
          </a:p>
        </p:txBody>
      </p:sp>
      <p:sp>
        <p:nvSpPr>
          <p:cNvPr id="6" name="Freeform 6"/>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3">
              <a:alphaModFix amt="30000"/>
              <a:extLst>
                <a:ext uri="{96DAC541-7B7A-43D3-8B79-37D633B846F1}">
                  <asvg:svgBlip xmlns:asvg="http://schemas.microsoft.com/office/drawing/2016/SVG/main" r:embed="rId4"/>
                </a:ext>
              </a:extLst>
            </a:blip>
            <a:stretch>
              <a:fillRect/>
            </a:stretch>
          </a:blipFill>
        </p:spPr>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15947" t="-11829" r="-7870" b="-11438"/>
            </a:stretch>
          </a:blipFill>
        </p:spPr>
      </p:sp>
      <p:sp>
        <p:nvSpPr>
          <p:cNvPr id="3" name="TextBox 3"/>
          <p:cNvSpPr txBox="1"/>
          <p:nvPr/>
        </p:nvSpPr>
        <p:spPr>
          <a:xfrm>
            <a:off x="3634163" y="3024861"/>
            <a:ext cx="11019675" cy="2694765"/>
          </a:xfrm>
          <a:prstGeom prst="rect">
            <a:avLst/>
          </a:prstGeom>
        </p:spPr>
        <p:txBody>
          <a:bodyPr lIns="0" tIns="0" rIns="0" bIns="0" rtlCol="0" anchor="t">
            <a:spAutoFit/>
          </a:bodyPr>
          <a:lstStyle/>
          <a:p>
            <a:pPr algn="ctr">
              <a:lnSpc>
                <a:spcPts val="9883"/>
              </a:lnSpc>
            </a:pPr>
            <a:r>
              <a:rPr lang="en-US" sz="13355" spc="-601">
                <a:solidFill>
                  <a:srgbClr val="35DBFF"/>
                </a:solidFill>
                <a:latin typeface="Squada One"/>
                <a:ea typeface="Squada One"/>
                <a:cs typeface="Squada One"/>
                <a:sym typeface="Squada One"/>
              </a:rPr>
              <a:t>ARTIFICIAL INTELLIGENCE</a:t>
            </a:r>
          </a:p>
        </p:txBody>
      </p:sp>
      <p:sp>
        <p:nvSpPr>
          <p:cNvPr id="4" name="TextBox 4"/>
          <p:cNvSpPr txBox="1"/>
          <p:nvPr/>
        </p:nvSpPr>
        <p:spPr>
          <a:xfrm>
            <a:off x="3509528" y="6194580"/>
            <a:ext cx="11195328" cy="1998980"/>
          </a:xfrm>
          <a:prstGeom prst="rect">
            <a:avLst/>
          </a:prstGeom>
        </p:spPr>
        <p:txBody>
          <a:bodyPr lIns="0" tIns="0" rIns="0" bIns="0" rtlCol="0" anchor="t">
            <a:spAutoFit/>
          </a:bodyPr>
          <a:lstStyle/>
          <a:p>
            <a:pPr algn="ctr">
              <a:lnSpc>
                <a:spcPts val="3219"/>
              </a:lnSpc>
              <a:spcBef>
                <a:spcPct val="0"/>
              </a:spcBef>
            </a:pPr>
            <a:r>
              <a:rPr lang="en-US" sz="2299" b="1">
                <a:solidFill>
                  <a:srgbClr val="FFFFFF"/>
                </a:solidFill>
                <a:latin typeface="Poppins Bold"/>
                <a:ea typeface="Poppins Bold"/>
                <a:cs typeface="Poppins Bold"/>
                <a:sym typeface="Poppins Bold"/>
              </a:rPr>
              <a:t>SHAQATI AI</a:t>
            </a:r>
            <a:r>
              <a:rPr lang="en-US" sz="2299">
                <a:solidFill>
                  <a:srgbClr val="FFFFFF"/>
                </a:solidFill>
                <a:latin typeface="Poppins"/>
                <a:ea typeface="Poppins"/>
                <a:cs typeface="Poppins"/>
                <a:sym typeface="Poppins"/>
              </a:rPr>
              <a:t> is a smart real-estate assistant that understands user questions,</a:t>
            </a:r>
          </a:p>
          <a:p>
            <a:pPr algn="ctr">
              <a:lnSpc>
                <a:spcPts val="3219"/>
              </a:lnSpc>
              <a:spcBef>
                <a:spcPct val="0"/>
              </a:spcBef>
            </a:pPr>
            <a:r>
              <a:rPr lang="en-US" sz="2299">
                <a:solidFill>
                  <a:srgbClr val="FFFFFF"/>
                </a:solidFill>
                <a:latin typeface="Poppins"/>
                <a:ea typeface="Poppins"/>
                <a:cs typeface="Poppins"/>
                <a:sym typeface="Poppins"/>
              </a:rPr>
              <a:t> queries real data from MongoDB, and generates intelligent responses</a:t>
            </a:r>
          </a:p>
          <a:p>
            <a:pPr algn="ctr">
              <a:lnSpc>
                <a:spcPts val="3219"/>
              </a:lnSpc>
              <a:spcBef>
                <a:spcPct val="0"/>
              </a:spcBef>
            </a:pPr>
            <a:r>
              <a:rPr lang="en-US" sz="2299">
                <a:solidFill>
                  <a:srgbClr val="FFFFFF"/>
                </a:solidFill>
                <a:latin typeface="Poppins"/>
                <a:ea typeface="Poppins"/>
                <a:cs typeface="Poppins"/>
                <a:sym typeface="Poppins"/>
              </a:rPr>
              <a:t> using advanced AI models such as GPT-4.1.</a:t>
            </a:r>
          </a:p>
          <a:p>
            <a:pPr algn="ctr">
              <a:lnSpc>
                <a:spcPts val="3219"/>
              </a:lnSpc>
              <a:spcBef>
                <a:spcPct val="0"/>
              </a:spcBef>
            </a:pPr>
            <a:r>
              <a:rPr lang="en-US" sz="2299">
                <a:solidFill>
                  <a:srgbClr val="FFFFFF"/>
                </a:solidFill>
                <a:latin typeface="Poppins"/>
                <a:ea typeface="Poppins"/>
                <a:cs typeface="Poppins"/>
                <a:sym typeface="Poppins"/>
              </a:rPr>
              <a:t> It avoids hallucinations by using the database as the source of truth</a:t>
            </a:r>
          </a:p>
          <a:p>
            <a:pPr algn="ctr">
              <a:lnSpc>
                <a:spcPts val="3219"/>
              </a:lnSpc>
              <a:spcBef>
                <a:spcPct val="0"/>
              </a:spcBef>
            </a:pPr>
            <a:r>
              <a:rPr lang="en-US" sz="2299">
                <a:solidFill>
                  <a:srgbClr val="FFFFFF"/>
                </a:solidFill>
                <a:latin typeface="Poppins"/>
                <a:ea typeface="Poppins"/>
                <a:cs typeface="Poppins"/>
                <a:sym typeface="Poppins"/>
              </a:rPr>
              <a:t> and supports multiple AI providers for flexibility and scalability.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8230823">
            <a:off x="-1056062" y="-3349448"/>
            <a:ext cx="6321804" cy="6368118"/>
          </a:xfrm>
          <a:custGeom>
            <a:avLst/>
            <a:gdLst/>
            <a:ahLst/>
            <a:cxnLst/>
            <a:rect l="l" t="t" r="r" b="b"/>
            <a:pathLst>
              <a:path w="6321804" h="6368118">
                <a:moveTo>
                  <a:pt x="0" y="0"/>
                </a:moveTo>
                <a:lnTo>
                  <a:pt x="6321804" y="0"/>
                </a:lnTo>
                <a:lnTo>
                  <a:pt x="6321804" y="6368118"/>
                </a:lnTo>
                <a:lnTo>
                  <a:pt x="0" y="6368118"/>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
        <p:nvSpPr>
          <p:cNvPr id="3" name="Freeform 3"/>
          <p:cNvSpPr/>
          <p:nvPr/>
        </p:nvSpPr>
        <p:spPr>
          <a:xfrm>
            <a:off x="12738204" y="534559"/>
            <a:ext cx="4358987" cy="8949835"/>
          </a:xfrm>
          <a:custGeom>
            <a:avLst/>
            <a:gdLst/>
            <a:ahLst/>
            <a:cxnLst/>
            <a:rect l="l" t="t" r="r" b="b"/>
            <a:pathLst>
              <a:path w="4358987" h="8949835">
                <a:moveTo>
                  <a:pt x="0" y="0"/>
                </a:moveTo>
                <a:lnTo>
                  <a:pt x="4358987" y="0"/>
                </a:lnTo>
                <a:lnTo>
                  <a:pt x="4358987" y="8949835"/>
                </a:lnTo>
                <a:lnTo>
                  <a:pt x="0" y="8949835"/>
                </a:lnTo>
                <a:lnTo>
                  <a:pt x="0" y="0"/>
                </a:lnTo>
                <a:close/>
              </a:path>
            </a:pathLst>
          </a:custGeom>
          <a:blipFill>
            <a:blip r:embed="rId4"/>
            <a:stretch>
              <a:fillRect/>
            </a:stretch>
          </a:blipFill>
        </p:spPr>
      </p:sp>
      <p:sp>
        <p:nvSpPr>
          <p:cNvPr id="4" name="Freeform 4"/>
          <p:cNvSpPr/>
          <p:nvPr/>
        </p:nvSpPr>
        <p:spPr>
          <a:xfrm>
            <a:off x="7474363" y="534559"/>
            <a:ext cx="4377011" cy="8949835"/>
          </a:xfrm>
          <a:custGeom>
            <a:avLst/>
            <a:gdLst/>
            <a:ahLst/>
            <a:cxnLst/>
            <a:rect l="l" t="t" r="r" b="b"/>
            <a:pathLst>
              <a:path w="4377011" h="8949835">
                <a:moveTo>
                  <a:pt x="0" y="0"/>
                </a:moveTo>
                <a:lnTo>
                  <a:pt x="4377011" y="0"/>
                </a:lnTo>
                <a:lnTo>
                  <a:pt x="4377011" y="8949835"/>
                </a:lnTo>
                <a:lnTo>
                  <a:pt x="0" y="8949835"/>
                </a:lnTo>
                <a:lnTo>
                  <a:pt x="0" y="0"/>
                </a:lnTo>
                <a:close/>
              </a:path>
            </a:pathLst>
          </a:custGeom>
          <a:blipFill>
            <a:blip r:embed="rId5"/>
            <a:stretch>
              <a:fillRect/>
            </a:stretch>
          </a:blipFill>
        </p:spPr>
      </p:sp>
      <p:sp>
        <p:nvSpPr>
          <p:cNvPr id="5" name="Freeform 5"/>
          <p:cNvSpPr/>
          <p:nvPr/>
        </p:nvSpPr>
        <p:spPr>
          <a:xfrm>
            <a:off x="2349354" y="534559"/>
            <a:ext cx="4238180" cy="8949835"/>
          </a:xfrm>
          <a:custGeom>
            <a:avLst/>
            <a:gdLst/>
            <a:ahLst/>
            <a:cxnLst/>
            <a:rect l="l" t="t" r="r" b="b"/>
            <a:pathLst>
              <a:path w="4238180" h="8949835">
                <a:moveTo>
                  <a:pt x="0" y="0"/>
                </a:moveTo>
                <a:lnTo>
                  <a:pt x="4238180" y="0"/>
                </a:lnTo>
                <a:lnTo>
                  <a:pt x="4238180" y="8949835"/>
                </a:lnTo>
                <a:lnTo>
                  <a:pt x="0" y="8949835"/>
                </a:lnTo>
                <a:lnTo>
                  <a:pt x="0" y="0"/>
                </a:lnTo>
                <a:close/>
              </a:path>
            </a:pathLst>
          </a:custGeom>
          <a:blipFill>
            <a:blip r:embed="rId6"/>
            <a:stretch>
              <a:fillRect/>
            </a:stretch>
          </a:blipFill>
        </p:spPr>
      </p:sp>
      <p:sp>
        <p:nvSpPr>
          <p:cNvPr id="6" name="Freeform 6"/>
          <p:cNvSpPr/>
          <p:nvPr/>
        </p:nvSpPr>
        <p:spPr>
          <a:xfrm>
            <a:off x="-585981" y="7281739"/>
            <a:ext cx="19114067" cy="3431878"/>
          </a:xfrm>
          <a:custGeom>
            <a:avLst/>
            <a:gdLst/>
            <a:ahLst/>
            <a:cxnLst/>
            <a:rect l="l" t="t" r="r" b="b"/>
            <a:pathLst>
              <a:path w="19114067" h="3431878">
                <a:moveTo>
                  <a:pt x="0" y="0"/>
                </a:moveTo>
                <a:lnTo>
                  <a:pt x="19114067" y="0"/>
                </a:lnTo>
                <a:lnTo>
                  <a:pt x="19114067" y="3431878"/>
                </a:lnTo>
                <a:lnTo>
                  <a:pt x="0" y="3431878"/>
                </a:lnTo>
                <a:lnTo>
                  <a:pt x="0" y="0"/>
                </a:lnTo>
                <a:close/>
              </a:path>
            </a:pathLst>
          </a:custGeom>
          <a:blipFill>
            <a:blip r:embed="rId7">
              <a:alphaModFix amt="35000"/>
              <a:extLst>
                <a:ext uri="{96DAC541-7B7A-43D3-8B79-37D633B846F1}">
                  <asvg:svgBlip xmlns:asvg="http://schemas.microsoft.com/office/drawing/2016/SVG/main" r:embed="rId8"/>
                </a:ext>
              </a:extLst>
            </a:blip>
            <a:stretch>
              <a:fillRect/>
            </a:stretch>
          </a:blipFill>
        </p:spPr>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290100" y="753377"/>
            <a:ext cx="3766366" cy="8367493"/>
          </a:xfrm>
          <a:custGeom>
            <a:avLst/>
            <a:gdLst/>
            <a:ahLst/>
            <a:cxnLst/>
            <a:rect l="l" t="t" r="r" b="b"/>
            <a:pathLst>
              <a:path w="3766366" h="8367493">
                <a:moveTo>
                  <a:pt x="0" y="0"/>
                </a:moveTo>
                <a:lnTo>
                  <a:pt x="3766366" y="0"/>
                </a:lnTo>
                <a:lnTo>
                  <a:pt x="3766366" y="8367494"/>
                </a:lnTo>
                <a:lnTo>
                  <a:pt x="0" y="8367494"/>
                </a:lnTo>
                <a:lnTo>
                  <a:pt x="0" y="0"/>
                </a:lnTo>
                <a:close/>
              </a:path>
            </a:pathLst>
          </a:custGeom>
          <a:blipFill>
            <a:blip r:embed="rId2"/>
            <a:stretch>
              <a:fillRect/>
            </a:stretch>
          </a:blipFill>
        </p:spPr>
      </p:sp>
      <p:sp>
        <p:nvSpPr>
          <p:cNvPr id="3" name="Freeform 3"/>
          <p:cNvSpPr/>
          <p:nvPr/>
        </p:nvSpPr>
        <p:spPr>
          <a:xfrm>
            <a:off x="11361450" y="1352348"/>
            <a:ext cx="3224583" cy="7169552"/>
          </a:xfrm>
          <a:custGeom>
            <a:avLst/>
            <a:gdLst/>
            <a:ahLst/>
            <a:cxnLst/>
            <a:rect l="l" t="t" r="r" b="b"/>
            <a:pathLst>
              <a:path w="3224583" h="7169552">
                <a:moveTo>
                  <a:pt x="0" y="0"/>
                </a:moveTo>
                <a:lnTo>
                  <a:pt x="3224583" y="0"/>
                </a:lnTo>
                <a:lnTo>
                  <a:pt x="3224583" y="7169552"/>
                </a:lnTo>
                <a:lnTo>
                  <a:pt x="0" y="7169552"/>
                </a:lnTo>
                <a:lnTo>
                  <a:pt x="0" y="0"/>
                </a:lnTo>
                <a:close/>
              </a:path>
            </a:pathLst>
          </a:custGeom>
          <a:blipFill>
            <a:blip r:embed="rId3"/>
            <a:stretch>
              <a:fillRect/>
            </a:stretch>
          </a:blipFill>
        </p:spPr>
      </p:sp>
      <p:sp>
        <p:nvSpPr>
          <p:cNvPr id="4" name="Freeform 4"/>
          <p:cNvSpPr/>
          <p:nvPr/>
        </p:nvSpPr>
        <p:spPr>
          <a:xfrm>
            <a:off x="14890833" y="2374253"/>
            <a:ext cx="2492322" cy="5538493"/>
          </a:xfrm>
          <a:custGeom>
            <a:avLst/>
            <a:gdLst/>
            <a:ahLst/>
            <a:cxnLst/>
            <a:rect l="l" t="t" r="r" b="b"/>
            <a:pathLst>
              <a:path w="2492322" h="5538493">
                <a:moveTo>
                  <a:pt x="0" y="0"/>
                </a:moveTo>
                <a:lnTo>
                  <a:pt x="2492322" y="0"/>
                </a:lnTo>
                <a:lnTo>
                  <a:pt x="2492322" y="5538494"/>
                </a:lnTo>
                <a:lnTo>
                  <a:pt x="0" y="5538494"/>
                </a:lnTo>
                <a:lnTo>
                  <a:pt x="0" y="0"/>
                </a:lnTo>
                <a:close/>
              </a:path>
            </a:pathLst>
          </a:custGeom>
          <a:blipFill>
            <a:blip r:embed="rId4"/>
            <a:stretch>
              <a:fillRect/>
            </a:stretch>
          </a:blipFill>
        </p:spPr>
      </p:sp>
      <p:sp>
        <p:nvSpPr>
          <p:cNvPr id="5" name="TextBox 5"/>
          <p:cNvSpPr txBox="1"/>
          <p:nvPr/>
        </p:nvSpPr>
        <p:spPr>
          <a:xfrm>
            <a:off x="-836178" y="1049950"/>
            <a:ext cx="9365362" cy="951230"/>
          </a:xfrm>
          <a:prstGeom prst="rect">
            <a:avLst/>
          </a:prstGeom>
        </p:spPr>
        <p:txBody>
          <a:bodyPr lIns="0" tIns="0" rIns="0" bIns="0" rtlCol="0" anchor="t">
            <a:spAutoFit/>
          </a:bodyPr>
          <a:lstStyle/>
          <a:p>
            <a:pPr algn="ctr">
              <a:lnSpc>
                <a:spcPts val="7420"/>
              </a:lnSpc>
            </a:pPr>
            <a:r>
              <a:rPr lang="en-US" sz="5300" b="1">
                <a:solidFill>
                  <a:srgbClr val="307E33"/>
                </a:solidFill>
                <a:latin typeface="Poppins Heavy"/>
                <a:ea typeface="Poppins Heavy"/>
                <a:cs typeface="Poppins Heavy"/>
                <a:sym typeface="Poppins Heavy"/>
              </a:rPr>
              <a:t>Property details</a:t>
            </a:r>
          </a:p>
        </p:txBody>
      </p:sp>
      <p:sp>
        <p:nvSpPr>
          <p:cNvPr id="6" name="TextBox 6"/>
          <p:cNvSpPr txBox="1"/>
          <p:nvPr/>
        </p:nvSpPr>
        <p:spPr>
          <a:xfrm>
            <a:off x="3338106" y="2146288"/>
            <a:ext cx="1016794" cy="398780"/>
          </a:xfrm>
          <a:prstGeom prst="rect">
            <a:avLst/>
          </a:prstGeom>
        </p:spPr>
        <p:txBody>
          <a:bodyPr lIns="0" tIns="0" rIns="0" bIns="0" rtlCol="0" anchor="t">
            <a:spAutoFit/>
          </a:bodyPr>
          <a:lstStyle/>
          <a:p>
            <a:pPr marL="0" lvl="0" indent="0" algn="ctr">
              <a:lnSpc>
                <a:spcPts val="3219"/>
              </a:lnSpc>
              <a:spcBef>
                <a:spcPct val="0"/>
              </a:spcBef>
            </a:pPr>
            <a:r>
              <a:rPr lang="en-US" sz="2400" b="0" i="0" dirty="0">
                <a:effectLst/>
                <a:latin typeface="gg sans"/>
              </a:rPr>
              <a:t>Tenant</a:t>
            </a:r>
            <a:endParaRPr lang="en-US" sz="2299" dirty="0">
              <a:solidFill>
                <a:srgbClr val="000000"/>
              </a:solidFill>
              <a:latin typeface="Poppins"/>
              <a:ea typeface="Poppins"/>
              <a:cs typeface="Poppins"/>
              <a:sym typeface="Poppins"/>
            </a:endParaRPr>
          </a:p>
        </p:txBody>
      </p:sp>
      <p:sp>
        <p:nvSpPr>
          <p:cNvPr id="7" name="TextBox 7"/>
          <p:cNvSpPr txBox="1"/>
          <p:nvPr/>
        </p:nvSpPr>
        <p:spPr>
          <a:xfrm>
            <a:off x="449842" y="4024311"/>
            <a:ext cx="6535458" cy="1768475"/>
          </a:xfrm>
          <a:prstGeom prst="rect">
            <a:avLst/>
          </a:prstGeom>
        </p:spPr>
        <p:txBody>
          <a:bodyPr lIns="0" tIns="0" rIns="0" bIns="0" rtlCol="0" anchor="t">
            <a:spAutoFit/>
          </a:bodyPr>
          <a:lstStyle/>
          <a:p>
            <a:pPr algn="ctr">
              <a:lnSpc>
                <a:spcPts val="2799"/>
              </a:lnSpc>
              <a:spcBef>
                <a:spcPct val="0"/>
              </a:spcBef>
            </a:pPr>
            <a:r>
              <a:rPr lang="en-US" sz="1999" b="1">
                <a:solidFill>
                  <a:srgbClr val="307E33"/>
                </a:solidFill>
                <a:latin typeface="Poppins Bold"/>
                <a:ea typeface="Poppins Bold"/>
                <a:cs typeface="Poppins Bold"/>
                <a:sym typeface="Poppins Bold"/>
              </a:rPr>
              <a:t>Property Details </a:t>
            </a:r>
            <a:r>
              <a:rPr lang="en-US" sz="1999">
                <a:solidFill>
                  <a:srgbClr val="000000"/>
                </a:solidFill>
                <a:latin typeface="Poppins"/>
                <a:ea typeface="Poppins"/>
                <a:cs typeface="Poppins"/>
                <a:sym typeface="Poppins"/>
              </a:rPr>
              <a:t>shows all important information about a property, including price, location, images, amenities, and rental details.</a:t>
            </a:r>
          </a:p>
          <a:p>
            <a:pPr algn="ctr">
              <a:lnSpc>
                <a:spcPts val="2799"/>
              </a:lnSpc>
              <a:spcBef>
                <a:spcPct val="0"/>
              </a:spcBef>
            </a:pPr>
            <a:r>
              <a:rPr lang="en-US" sz="1999">
                <a:solidFill>
                  <a:srgbClr val="000000"/>
                </a:solidFill>
                <a:latin typeface="Poppins"/>
                <a:ea typeface="Poppins"/>
                <a:cs typeface="Poppins"/>
                <a:sym typeface="Poppins"/>
              </a:rPr>
              <a:t> Tenants can rent the property or make a payment directly from this page.</a:t>
            </a:r>
          </a:p>
        </p:txBody>
      </p:sp>
      <p:sp>
        <p:nvSpPr>
          <p:cNvPr id="8" name="Freeform 8"/>
          <p:cNvSpPr/>
          <p:nvPr/>
        </p:nvSpPr>
        <p:spPr>
          <a:xfrm>
            <a:off x="-585981" y="7281739"/>
            <a:ext cx="19114067" cy="3431878"/>
          </a:xfrm>
          <a:custGeom>
            <a:avLst/>
            <a:gdLst/>
            <a:ahLst/>
            <a:cxnLst/>
            <a:rect l="l" t="t" r="r" b="b"/>
            <a:pathLst>
              <a:path w="19114067" h="3431878">
                <a:moveTo>
                  <a:pt x="0" y="0"/>
                </a:moveTo>
                <a:lnTo>
                  <a:pt x="19114067" y="0"/>
                </a:lnTo>
                <a:lnTo>
                  <a:pt x="19114067" y="3431878"/>
                </a:lnTo>
                <a:lnTo>
                  <a:pt x="0" y="3431878"/>
                </a:lnTo>
                <a:lnTo>
                  <a:pt x="0" y="0"/>
                </a:lnTo>
                <a:close/>
              </a:path>
            </a:pathLst>
          </a:custGeom>
          <a:blipFill>
            <a:blip r:embed="rId5">
              <a:alphaModFix amt="30000"/>
              <a:extLst>
                <a:ext uri="{96DAC541-7B7A-43D3-8B79-37D633B846F1}">
                  <asvg:svgBlip xmlns:asvg="http://schemas.microsoft.com/office/drawing/2016/SVG/main" r:embed="rId6"/>
                </a:ext>
              </a:extLst>
            </a:blip>
            <a:stretch>
              <a:fillRect/>
            </a:stretch>
          </a:blipFill>
        </p:spPr>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486751" y="498512"/>
            <a:ext cx="3903288" cy="8024579"/>
          </a:xfrm>
          <a:custGeom>
            <a:avLst/>
            <a:gdLst/>
            <a:ahLst/>
            <a:cxnLst/>
            <a:rect l="l" t="t" r="r" b="b"/>
            <a:pathLst>
              <a:path w="3903288" h="8024579">
                <a:moveTo>
                  <a:pt x="0" y="0"/>
                </a:moveTo>
                <a:lnTo>
                  <a:pt x="3903288" y="0"/>
                </a:lnTo>
                <a:lnTo>
                  <a:pt x="3903288" y="8024579"/>
                </a:lnTo>
                <a:lnTo>
                  <a:pt x="0" y="8024579"/>
                </a:lnTo>
                <a:lnTo>
                  <a:pt x="0" y="0"/>
                </a:lnTo>
                <a:close/>
              </a:path>
            </a:pathLst>
          </a:custGeom>
          <a:blipFill>
            <a:blip r:embed="rId2"/>
            <a:stretch>
              <a:fillRect/>
            </a:stretch>
          </a:blipFill>
        </p:spPr>
      </p:sp>
      <p:sp>
        <p:nvSpPr>
          <p:cNvPr id="3" name="Freeform 3"/>
          <p:cNvSpPr/>
          <p:nvPr/>
        </p:nvSpPr>
        <p:spPr>
          <a:xfrm>
            <a:off x="13350956" y="498512"/>
            <a:ext cx="3908344" cy="8024579"/>
          </a:xfrm>
          <a:custGeom>
            <a:avLst/>
            <a:gdLst/>
            <a:ahLst/>
            <a:cxnLst/>
            <a:rect l="l" t="t" r="r" b="b"/>
            <a:pathLst>
              <a:path w="3908344" h="8024579">
                <a:moveTo>
                  <a:pt x="0" y="0"/>
                </a:moveTo>
                <a:lnTo>
                  <a:pt x="3908344" y="0"/>
                </a:lnTo>
                <a:lnTo>
                  <a:pt x="3908344" y="8024579"/>
                </a:lnTo>
                <a:lnTo>
                  <a:pt x="0" y="8024579"/>
                </a:lnTo>
                <a:lnTo>
                  <a:pt x="0" y="0"/>
                </a:lnTo>
                <a:close/>
              </a:path>
            </a:pathLst>
          </a:custGeom>
          <a:blipFill>
            <a:blip r:embed="rId3"/>
            <a:stretch>
              <a:fillRect/>
            </a:stretch>
          </a:blipFill>
        </p:spPr>
      </p:sp>
      <p:sp>
        <p:nvSpPr>
          <p:cNvPr id="4" name="Freeform 4"/>
          <p:cNvSpPr/>
          <p:nvPr/>
        </p:nvSpPr>
        <p:spPr>
          <a:xfrm>
            <a:off x="-585981" y="7281739"/>
            <a:ext cx="19114067" cy="3431878"/>
          </a:xfrm>
          <a:custGeom>
            <a:avLst/>
            <a:gdLst/>
            <a:ahLst/>
            <a:cxnLst/>
            <a:rect l="l" t="t" r="r" b="b"/>
            <a:pathLst>
              <a:path w="19114067" h="3431878">
                <a:moveTo>
                  <a:pt x="0" y="0"/>
                </a:moveTo>
                <a:lnTo>
                  <a:pt x="19114067" y="0"/>
                </a:lnTo>
                <a:lnTo>
                  <a:pt x="19114067" y="3431878"/>
                </a:lnTo>
                <a:lnTo>
                  <a:pt x="0" y="3431878"/>
                </a:lnTo>
                <a:lnTo>
                  <a:pt x="0" y="0"/>
                </a:lnTo>
                <a:close/>
              </a:path>
            </a:pathLst>
          </a:custGeom>
          <a:blipFill>
            <a:blip r:embed="rId4">
              <a:alphaModFix amt="30000"/>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418808" y="3597989"/>
            <a:ext cx="5483507" cy="1768475"/>
          </a:xfrm>
          <a:prstGeom prst="rect">
            <a:avLst/>
          </a:prstGeom>
        </p:spPr>
        <p:txBody>
          <a:bodyPr lIns="0" tIns="0" rIns="0" bIns="0" rtlCol="0" anchor="t">
            <a:spAutoFit/>
          </a:bodyPr>
          <a:lstStyle/>
          <a:p>
            <a:pPr marL="0" lvl="0" indent="0" algn="ctr">
              <a:lnSpc>
                <a:spcPts val="2799"/>
              </a:lnSpc>
              <a:spcBef>
                <a:spcPct val="0"/>
              </a:spcBef>
            </a:pPr>
            <a:r>
              <a:rPr lang="en-US" sz="1999" b="1" u="none" strike="noStrike">
                <a:solidFill>
                  <a:srgbClr val="0F2497"/>
                </a:solidFill>
                <a:latin typeface="Poppins Bold"/>
                <a:ea typeface="Poppins Bold"/>
                <a:cs typeface="Poppins Bold"/>
                <a:sym typeface="Poppins Bold"/>
              </a:rPr>
              <a:t>Contract Management (Tenant)</a:t>
            </a:r>
            <a:r>
              <a:rPr lang="en-US" sz="1999" u="none" strike="noStrike">
                <a:solidFill>
                  <a:srgbClr val="000000"/>
                </a:solidFill>
                <a:latin typeface="Poppins"/>
                <a:ea typeface="Poppins"/>
                <a:cs typeface="Poppins"/>
                <a:sym typeface="Poppins"/>
              </a:rPr>
              <a:t> allows tenants to view their rental contracts in read-only mode.</a:t>
            </a:r>
          </a:p>
          <a:p>
            <a:pPr marL="0" lvl="0" indent="0" algn="ctr">
              <a:lnSpc>
                <a:spcPts val="2799"/>
              </a:lnSpc>
              <a:spcBef>
                <a:spcPct val="0"/>
              </a:spcBef>
            </a:pPr>
            <a:r>
              <a:rPr lang="en-US" sz="1999" u="none" strike="noStrike">
                <a:solidFill>
                  <a:srgbClr val="000000"/>
                </a:solidFill>
                <a:latin typeface="Poppins"/>
                <a:ea typeface="Poppins"/>
                <a:cs typeface="Poppins"/>
                <a:sym typeface="Poppins"/>
              </a:rPr>
              <a:t>They can see contract details and add a security deposit when required.</a:t>
            </a:r>
          </a:p>
        </p:txBody>
      </p:sp>
      <p:sp>
        <p:nvSpPr>
          <p:cNvPr id="6" name="TextBox 6"/>
          <p:cNvSpPr txBox="1"/>
          <p:nvPr/>
        </p:nvSpPr>
        <p:spPr>
          <a:xfrm>
            <a:off x="1016794" y="491960"/>
            <a:ext cx="6287535" cy="1762773"/>
          </a:xfrm>
          <a:prstGeom prst="rect">
            <a:avLst/>
          </a:prstGeom>
        </p:spPr>
        <p:txBody>
          <a:bodyPr lIns="0" tIns="0" rIns="0" bIns="0" rtlCol="0" anchor="t">
            <a:spAutoFit/>
          </a:bodyPr>
          <a:lstStyle/>
          <a:p>
            <a:pPr marL="0" lvl="0" indent="0" algn="ctr">
              <a:lnSpc>
                <a:spcPts val="6979"/>
              </a:lnSpc>
              <a:spcBef>
                <a:spcPct val="0"/>
              </a:spcBef>
            </a:pPr>
            <a:r>
              <a:rPr lang="en-US" sz="4985" b="1" u="none" strike="noStrike">
                <a:solidFill>
                  <a:srgbClr val="0F4DA7"/>
                </a:solidFill>
                <a:latin typeface="Poppins Heavy"/>
                <a:ea typeface="Poppins Heavy"/>
                <a:cs typeface="Poppins Heavy"/>
                <a:sym typeface="Poppins Heavy"/>
              </a:rPr>
              <a:t>Contract Management </a:t>
            </a:r>
          </a:p>
        </p:txBody>
      </p:sp>
      <p:sp>
        <p:nvSpPr>
          <p:cNvPr id="7" name="TextBox 7"/>
          <p:cNvSpPr txBox="1"/>
          <p:nvPr/>
        </p:nvSpPr>
        <p:spPr>
          <a:xfrm>
            <a:off x="3482759" y="2344726"/>
            <a:ext cx="1698841" cy="390300"/>
          </a:xfrm>
          <a:prstGeom prst="rect">
            <a:avLst/>
          </a:prstGeom>
        </p:spPr>
        <p:txBody>
          <a:bodyPr wrap="square" lIns="0" tIns="0" rIns="0" bIns="0" rtlCol="0" anchor="t">
            <a:spAutoFit/>
          </a:bodyPr>
          <a:lstStyle/>
          <a:p>
            <a:pPr marL="0" lvl="0" indent="0" algn="ctr">
              <a:lnSpc>
                <a:spcPts val="3219"/>
              </a:lnSpc>
              <a:spcBef>
                <a:spcPct val="0"/>
              </a:spcBef>
            </a:pPr>
            <a:r>
              <a:rPr lang="en-US" sz="2400" b="0" i="0" dirty="0">
                <a:effectLst/>
                <a:latin typeface="gg sans"/>
              </a:rPr>
              <a:t>Tenant</a:t>
            </a:r>
            <a:endParaRPr lang="en-US" sz="2299" u="none" strike="noStrike" dirty="0">
              <a:solidFill>
                <a:srgbClr val="000000"/>
              </a:solidFill>
              <a:latin typeface="Poppins"/>
              <a:ea typeface="Poppins"/>
              <a:cs typeface="Poppins"/>
              <a:sym typeface="Poppins"/>
            </a:endParaRPr>
          </a:p>
        </p:txBody>
      </p:sp>
      <p:sp>
        <p:nvSpPr>
          <p:cNvPr id="8" name="Freeform 8"/>
          <p:cNvSpPr/>
          <p:nvPr/>
        </p:nvSpPr>
        <p:spPr>
          <a:xfrm rot="529512">
            <a:off x="1466703" y="6424549"/>
            <a:ext cx="2333405" cy="2670564"/>
          </a:xfrm>
          <a:custGeom>
            <a:avLst/>
            <a:gdLst/>
            <a:ahLst/>
            <a:cxnLst/>
            <a:rect l="l" t="t" r="r" b="b"/>
            <a:pathLst>
              <a:path w="2333405" h="2670564">
                <a:moveTo>
                  <a:pt x="0" y="0"/>
                </a:moveTo>
                <a:lnTo>
                  <a:pt x="2333405" y="0"/>
                </a:lnTo>
                <a:lnTo>
                  <a:pt x="2333405" y="2670563"/>
                </a:lnTo>
                <a:lnTo>
                  <a:pt x="0" y="2670563"/>
                </a:lnTo>
                <a:lnTo>
                  <a:pt x="0" y="0"/>
                </a:lnTo>
                <a:close/>
              </a:path>
            </a:pathLst>
          </a:custGeom>
          <a:blipFill>
            <a:blip r:embed="rId6"/>
            <a:stretch>
              <a:fillRect/>
            </a:stretch>
          </a:blipFill>
        </p:spPr>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545242" y="634122"/>
            <a:ext cx="3598758" cy="7590823"/>
          </a:xfrm>
          <a:custGeom>
            <a:avLst/>
            <a:gdLst/>
            <a:ahLst/>
            <a:cxnLst/>
            <a:rect l="l" t="t" r="r" b="b"/>
            <a:pathLst>
              <a:path w="3598758" h="7590823">
                <a:moveTo>
                  <a:pt x="0" y="0"/>
                </a:moveTo>
                <a:lnTo>
                  <a:pt x="3598758" y="0"/>
                </a:lnTo>
                <a:lnTo>
                  <a:pt x="3598758" y="7590823"/>
                </a:lnTo>
                <a:lnTo>
                  <a:pt x="0" y="7590823"/>
                </a:lnTo>
                <a:lnTo>
                  <a:pt x="0" y="0"/>
                </a:lnTo>
                <a:close/>
              </a:path>
            </a:pathLst>
          </a:custGeom>
          <a:blipFill>
            <a:blip r:embed="rId2"/>
            <a:stretch>
              <a:fillRect/>
            </a:stretch>
          </a:blipFill>
        </p:spPr>
      </p:sp>
      <p:sp>
        <p:nvSpPr>
          <p:cNvPr id="3" name="Freeform 3"/>
          <p:cNvSpPr/>
          <p:nvPr/>
        </p:nvSpPr>
        <p:spPr>
          <a:xfrm>
            <a:off x="9484752" y="634122"/>
            <a:ext cx="3526753" cy="7590823"/>
          </a:xfrm>
          <a:custGeom>
            <a:avLst/>
            <a:gdLst/>
            <a:ahLst/>
            <a:cxnLst/>
            <a:rect l="l" t="t" r="r" b="b"/>
            <a:pathLst>
              <a:path w="3526753" h="7590823">
                <a:moveTo>
                  <a:pt x="0" y="0"/>
                </a:moveTo>
                <a:lnTo>
                  <a:pt x="3526753" y="0"/>
                </a:lnTo>
                <a:lnTo>
                  <a:pt x="3526753" y="7590823"/>
                </a:lnTo>
                <a:lnTo>
                  <a:pt x="0" y="7590823"/>
                </a:lnTo>
                <a:lnTo>
                  <a:pt x="0" y="0"/>
                </a:lnTo>
                <a:close/>
              </a:path>
            </a:pathLst>
          </a:custGeom>
          <a:blipFill>
            <a:blip r:embed="rId3"/>
            <a:stretch>
              <a:fillRect/>
            </a:stretch>
          </a:blipFill>
        </p:spPr>
      </p:sp>
      <p:sp>
        <p:nvSpPr>
          <p:cNvPr id="4" name="Freeform 4"/>
          <p:cNvSpPr/>
          <p:nvPr/>
        </p:nvSpPr>
        <p:spPr>
          <a:xfrm>
            <a:off x="13354405" y="634122"/>
            <a:ext cx="3647921" cy="7590823"/>
          </a:xfrm>
          <a:custGeom>
            <a:avLst/>
            <a:gdLst/>
            <a:ahLst/>
            <a:cxnLst/>
            <a:rect l="l" t="t" r="r" b="b"/>
            <a:pathLst>
              <a:path w="3647921" h="7590823">
                <a:moveTo>
                  <a:pt x="0" y="0"/>
                </a:moveTo>
                <a:lnTo>
                  <a:pt x="3647921" y="0"/>
                </a:lnTo>
                <a:lnTo>
                  <a:pt x="3647921" y="7590823"/>
                </a:lnTo>
                <a:lnTo>
                  <a:pt x="0" y="7590823"/>
                </a:lnTo>
                <a:lnTo>
                  <a:pt x="0" y="0"/>
                </a:lnTo>
                <a:close/>
              </a:path>
            </a:pathLst>
          </a:custGeom>
          <a:blipFill>
            <a:blip r:embed="rId4"/>
            <a:stretch>
              <a:fillRect/>
            </a:stretch>
          </a:blipFill>
        </p:spPr>
      </p:sp>
      <p:sp>
        <p:nvSpPr>
          <p:cNvPr id="5" name="TextBox 5"/>
          <p:cNvSpPr txBox="1"/>
          <p:nvPr/>
        </p:nvSpPr>
        <p:spPr>
          <a:xfrm>
            <a:off x="57688" y="1456344"/>
            <a:ext cx="5487554" cy="1558868"/>
          </a:xfrm>
          <a:prstGeom prst="rect">
            <a:avLst/>
          </a:prstGeom>
        </p:spPr>
        <p:txBody>
          <a:bodyPr lIns="0" tIns="0" rIns="0" bIns="0" rtlCol="0" anchor="t">
            <a:spAutoFit/>
          </a:bodyPr>
          <a:lstStyle/>
          <a:p>
            <a:pPr algn="ctr">
              <a:lnSpc>
                <a:spcPts val="6146"/>
              </a:lnSpc>
              <a:spcBef>
                <a:spcPct val="0"/>
              </a:spcBef>
            </a:pPr>
            <a:r>
              <a:rPr lang="en-US" sz="4390" b="1">
                <a:solidFill>
                  <a:srgbClr val="0F2497"/>
                </a:solidFill>
                <a:latin typeface="Poppins Heavy"/>
                <a:ea typeface="Poppins Heavy"/>
                <a:cs typeface="Poppins Heavy"/>
                <a:sym typeface="Poppins Heavy"/>
              </a:rPr>
              <a:t>Maintenance &amp; Payment</a:t>
            </a:r>
          </a:p>
        </p:txBody>
      </p:sp>
      <p:sp>
        <p:nvSpPr>
          <p:cNvPr id="6" name="Freeform 6"/>
          <p:cNvSpPr/>
          <p:nvPr/>
        </p:nvSpPr>
        <p:spPr>
          <a:xfrm>
            <a:off x="-585981" y="7281739"/>
            <a:ext cx="19114067" cy="3431878"/>
          </a:xfrm>
          <a:custGeom>
            <a:avLst/>
            <a:gdLst/>
            <a:ahLst/>
            <a:cxnLst/>
            <a:rect l="l" t="t" r="r" b="b"/>
            <a:pathLst>
              <a:path w="19114067" h="3431878">
                <a:moveTo>
                  <a:pt x="0" y="0"/>
                </a:moveTo>
                <a:lnTo>
                  <a:pt x="19114067" y="0"/>
                </a:lnTo>
                <a:lnTo>
                  <a:pt x="19114067" y="3431878"/>
                </a:lnTo>
                <a:lnTo>
                  <a:pt x="0" y="3431878"/>
                </a:lnTo>
                <a:lnTo>
                  <a:pt x="0" y="0"/>
                </a:lnTo>
                <a:close/>
              </a:path>
            </a:pathLst>
          </a:custGeom>
          <a:blipFill>
            <a:blip r:embed="rId5">
              <a:alphaModFix amt="30000"/>
              <a:extLst>
                <a:ext uri="{96DAC541-7B7A-43D3-8B79-37D633B846F1}">
                  <asvg:svgBlip xmlns:asvg="http://schemas.microsoft.com/office/drawing/2016/SVG/main" r:embed="rId6"/>
                </a:ext>
              </a:extLst>
            </a:blip>
            <a:stretch>
              <a:fillRect/>
            </a:stretch>
          </a:blipFill>
        </p:spPr>
      </p:sp>
      <p:sp>
        <p:nvSpPr>
          <p:cNvPr id="7" name="TextBox 7"/>
          <p:cNvSpPr txBox="1"/>
          <p:nvPr/>
        </p:nvSpPr>
        <p:spPr>
          <a:xfrm>
            <a:off x="2293068" y="3118061"/>
            <a:ext cx="1288332" cy="390300"/>
          </a:xfrm>
          <a:prstGeom prst="rect">
            <a:avLst/>
          </a:prstGeom>
        </p:spPr>
        <p:txBody>
          <a:bodyPr wrap="square" lIns="0" tIns="0" rIns="0" bIns="0" rtlCol="0" anchor="t">
            <a:spAutoFit/>
          </a:bodyPr>
          <a:lstStyle/>
          <a:p>
            <a:pPr marL="0" lvl="0" indent="0" algn="ctr">
              <a:lnSpc>
                <a:spcPts val="3219"/>
              </a:lnSpc>
              <a:spcBef>
                <a:spcPct val="0"/>
              </a:spcBef>
            </a:pPr>
            <a:r>
              <a:rPr lang="en-US" sz="2400" b="0" i="0" dirty="0">
                <a:effectLst/>
                <a:latin typeface="gg sans"/>
              </a:rPr>
              <a:t>Tenant</a:t>
            </a:r>
            <a:endParaRPr lang="en-US" sz="2299" dirty="0">
              <a:solidFill>
                <a:srgbClr val="000000"/>
              </a:solidFill>
              <a:latin typeface="Poppins"/>
              <a:ea typeface="Poppins"/>
              <a:cs typeface="Poppins"/>
              <a:sym typeface="Poppins"/>
            </a:endParaRPr>
          </a:p>
        </p:txBody>
      </p:sp>
      <p:sp>
        <p:nvSpPr>
          <p:cNvPr id="8" name="TextBox 8"/>
          <p:cNvSpPr txBox="1"/>
          <p:nvPr/>
        </p:nvSpPr>
        <p:spPr>
          <a:xfrm>
            <a:off x="200294" y="4372383"/>
            <a:ext cx="5202342" cy="2342515"/>
          </a:xfrm>
          <a:prstGeom prst="rect">
            <a:avLst/>
          </a:prstGeom>
        </p:spPr>
        <p:txBody>
          <a:bodyPr lIns="0" tIns="0" rIns="0" bIns="0" rtlCol="0" anchor="t">
            <a:spAutoFit/>
          </a:bodyPr>
          <a:lstStyle/>
          <a:p>
            <a:pPr algn="ctr">
              <a:lnSpc>
                <a:spcPts val="2659"/>
              </a:lnSpc>
              <a:spcBef>
                <a:spcPct val="0"/>
              </a:spcBef>
            </a:pPr>
            <a:r>
              <a:rPr lang="en-US" sz="1899" b="1">
                <a:solidFill>
                  <a:srgbClr val="0F2497"/>
                </a:solidFill>
                <a:latin typeface="Poppins Bold"/>
                <a:ea typeface="Poppins Bold"/>
                <a:cs typeface="Poppins Bold"/>
                <a:sym typeface="Poppins Bold"/>
              </a:rPr>
              <a:t>Maintenance &amp; Payment (Tenant)</a:t>
            </a:r>
            <a:r>
              <a:rPr lang="en-US" sz="1899">
                <a:solidFill>
                  <a:srgbClr val="000000"/>
                </a:solidFill>
                <a:latin typeface="Poppins"/>
                <a:ea typeface="Poppins"/>
                <a:cs typeface="Poppins"/>
                <a:sym typeface="Poppins"/>
              </a:rPr>
              <a:t> allows tenants to view their payment history and track rent payments.</a:t>
            </a:r>
          </a:p>
          <a:p>
            <a:pPr algn="ctr">
              <a:lnSpc>
                <a:spcPts val="2659"/>
              </a:lnSpc>
              <a:spcBef>
                <a:spcPct val="0"/>
              </a:spcBef>
            </a:pPr>
            <a:r>
              <a:rPr lang="en-US" sz="1899">
                <a:solidFill>
                  <a:srgbClr val="000000"/>
                </a:solidFill>
                <a:latin typeface="Poppins"/>
                <a:ea typeface="Poppins"/>
                <a:cs typeface="Poppins"/>
                <a:sym typeface="Poppins"/>
              </a:rPr>
              <a:t> Tenants can also submit maintenance requests or complaints, add descriptions and photos, and follow the request status (pending, in progress, resolved)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85981" y="7281739"/>
            <a:ext cx="19114067" cy="3431878"/>
          </a:xfrm>
          <a:custGeom>
            <a:avLst/>
            <a:gdLst/>
            <a:ahLst/>
            <a:cxnLst/>
            <a:rect l="l" t="t" r="r" b="b"/>
            <a:pathLst>
              <a:path w="19114067" h="3431878">
                <a:moveTo>
                  <a:pt x="0" y="0"/>
                </a:moveTo>
                <a:lnTo>
                  <a:pt x="19114067" y="0"/>
                </a:lnTo>
                <a:lnTo>
                  <a:pt x="19114067" y="3431878"/>
                </a:lnTo>
                <a:lnTo>
                  <a:pt x="0" y="3431878"/>
                </a:lnTo>
                <a:lnTo>
                  <a:pt x="0" y="0"/>
                </a:lnTo>
                <a:close/>
              </a:path>
            </a:pathLst>
          </a:custGeom>
          <a:blipFill>
            <a:blip r:embed="rId2">
              <a:alphaModFix amt="30000"/>
              <a:extLst>
                <a:ext uri="{96DAC541-7B7A-43D3-8B79-37D633B846F1}">
                  <asvg:svgBlip xmlns:asvg="http://schemas.microsoft.com/office/drawing/2016/SVG/main" r:embed="rId3"/>
                </a:ext>
              </a:extLst>
            </a:blip>
            <a:stretch>
              <a:fillRect/>
            </a:stretch>
          </a:blipFill>
        </p:spPr>
      </p:sp>
      <p:sp>
        <p:nvSpPr>
          <p:cNvPr id="3" name="Freeform 3"/>
          <p:cNvSpPr/>
          <p:nvPr/>
        </p:nvSpPr>
        <p:spPr>
          <a:xfrm>
            <a:off x="8971053" y="1028700"/>
            <a:ext cx="3839974" cy="7968978"/>
          </a:xfrm>
          <a:custGeom>
            <a:avLst/>
            <a:gdLst/>
            <a:ahLst/>
            <a:cxnLst/>
            <a:rect l="l" t="t" r="r" b="b"/>
            <a:pathLst>
              <a:path w="3839974" h="7968978">
                <a:moveTo>
                  <a:pt x="0" y="0"/>
                </a:moveTo>
                <a:lnTo>
                  <a:pt x="3839973" y="0"/>
                </a:lnTo>
                <a:lnTo>
                  <a:pt x="3839973" y="7968978"/>
                </a:lnTo>
                <a:lnTo>
                  <a:pt x="0" y="7968978"/>
                </a:lnTo>
                <a:lnTo>
                  <a:pt x="0" y="0"/>
                </a:lnTo>
                <a:close/>
              </a:path>
            </a:pathLst>
          </a:custGeom>
          <a:blipFill>
            <a:blip r:embed="rId4"/>
            <a:stretch>
              <a:fillRect/>
            </a:stretch>
          </a:blipFill>
        </p:spPr>
      </p:sp>
      <p:sp>
        <p:nvSpPr>
          <p:cNvPr id="4" name="Freeform 4"/>
          <p:cNvSpPr/>
          <p:nvPr/>
        </p:nvSpPr>
        <p:spPr>
          <a:xfrm>
            <a:off x="13391852" y="1028700"/>
            <a:ext cx="3867448" cy="7968978"/>
          </a:xfrm>
          <a:custGeom>
            <a:avLst/>
            <a:gdLst/>
            <a:ahLst/>
            <a:cxnLst/>
            <a:rect l="l" t="t" r="r" b="b"/>
            <a:pathLst>
              <a:path w="3867448" h="7968978">
                <a:moveTo>
                  <a:pt x="0" y="0"/>
                </a:moveTo>
                <a:lnTo>
                  <a:pt x="3867448" y="0"/>
                </a:lnTo>
                <a:lnTo>
                  <a:pt x="3867448" y="7968978"/>
                </a:lnTo>
                <a:lnTo>
                  <a:pt x="0" y="7968978"/>
                </a:lnTo>
                <a:lnTo>
                  <a:pt x="0" y="0"/>
                </a:lnTo>
                <a:close/>
              </a:path>
            </a:pathLst>
          </a:custGeom>
          <a:blipFill>
            <a:blip r:embed="rId5"/>
            <a:stretch>
              <a:fillRect/>
            </a:stretch>
          </a:blipFill>
        </p:spPr>
      </p:sp>
      <p:sp>
        <p:nvSpPr>
          <p:cNvPr id="5" name="Freeform 5"/>
          <p:cNvSpPr/>
          <p:nvPr/>
        </p:nvSpPr>
        <p:spPr>
          <a:xfrm>
            <a:off x="5490330" y="6397447"/>
            <a:ext cx="1753974" cy="2600231"/>
          </a:xfrm>
          <a:custGeom>
            <a:avLst/>
            <a:gdLst/>
            <a:ahLst/>
            <a:cxnLst/>
            <a:rect l="l" t="t" r="r" b="b"/>
            <a:pathLst>
              <a:path w="1753974" h="2600231">
                <a:moveTo>
                  <a:pt x="0" y="0"/>
                </a:moveTo>
                <a:lnTo>
                  <a:pt x="1753974" y="0"/>
                </a:lnTo>
                <a:lnTo>
                  <a:pt x="1753974" y="2600231"/>
                </a:lnTo>
                <a:lnTo>
                  <a:pt x="0" y="2600231"/>
                </a:lnTo>
                <a:lnTo>
                  <a:pt x="0" y="0"/>
                </a:lnTo>
                <a:close/>
              </a:path>
            </a:pathLst>
          </a:custGeom>
          <a:blipFill>
            <a:blip r:embed="rId6"/>
            <a:stretch>
              <a:fillRect/>
            </a:stretch>
          </a:blipFill>
        </p:spPr>
      </p:sp>
      <p:sp>
        <p:nvSpPr>
          <p:cNvPr id="6" name="Freeform 6"/>
          <p:cNvSpPr/>
          <p:nvPr/>
        </p:nvSpPr>
        <p:spPr>
          <a:xfrm>
            <a:off x="1028700" y="6341403"/>
            <a:ext cx="2212615" cy="2614612"/>
          </a:xfrm>
          <a:custGeom>
            <a:avLst/>
            <a:gdLst/>
            <a:ahLst/>
            <a:cxnLst/>
            <a:rect l="l" t="t" r="r" b="b"/>
            <a:pathLst>
              <a:path w="2212615" h="2614612">
                <a:moveTo>
                  <a:pt x="0" y="0"/>
                </a:moveTo>
                <a:lnTo>
                  <a:pt x="2212615" y="0"/>
                </a:lnTo>
                <a:lnTo>
                  <a:pt x="2212615" y="2614611"/>
                </a:lnTo>
                <a:lnTo>
                  <a:pt x="0" y="2614611"/>
                </a:lnTo>
                <a:lnTo>
                  <a:pt x="0" y="0"/>
                </a:lnTo>
                <a:close/>
              </a:path>
            </a:pathLst>
          </a:custGeom>
          <a:blipFill>
            <a:blip r:embed="rId7"/>
            <a:stretch>
              <a:fillRect/>
            </a:stretch>
          </a:blipFill>
        </p:spPr>
      </p:sp>
      <p:sp>
        <p:nvSpPr>
          <p:cNvPr id="7" name="TextBox 7"/>
          <p:cNvSpPr txBox="1"/>
          <p:nvPr/>
        </p:nvSpPr>
        <p:spPr>
          <a:xfrm>
            <a:off x="515731" y="895350"/>
            <a:ext cx="8282819" cy="892414"/>
          </a:xfrm>
          <a:prstGeom prst="rect">
            <a:avLst/>
          </a:prstGeom>
        </p:spPr>
        <p:txBody>
          <a:bodyPr lIns="0" tIns="0" rIns="0" bIns="0" rtlCol="0" anchor="t">
            <a:spAutoFit/>
          </a:bodyPr>
          <a:lstStyle/>
          <a:p>
            <a:pPr marL="0" lvl="0" indent="0" algn="ctr">
              <a:lnSpc>
                <a:spcPts val="6986"/>
              </a:lnSpc>
              <a:spcBef>
                <a:spcPct val="0"/>
              </a:spcBef>
            </a:pPr>
            <a:r>
              <a:rPr lang="en-US" sz="4990" b="1" u="none" strike="noStrike">
                <a:solidFill>
                  <a:srgbClr val="0F2497"/>
                </a:solidFill>
                <a:latin typeface="Poppins Heavy"/>
                <a:ea typeface="Poppins Heavy"/>
                <a:cs typeface="Poppins Heavy"/>
                <a:sym typeface="Poppins Heavy"/>
              </a:rPr>
              <a:t>Expenses &amp; deposits</a:t>
            </a:r>
          </a:p>
        </p:txBody>
      </p:sp>
      <p:sp>
        <p:nvSpPr>
          <p:cNvPr id="8" name="TextBox 8"/>
          <p:cNvSpPr txBox="1"/>
          <p:nvPr/>
        </p:nvSpPr>
        <p:spPr>
          <a:xfrm>
            <a:off x="4124708" y="1730614"/>
            <a:ext cx="1365622" cy="390300"/>
          </a:xfrm>
          <a:prstGeom prst="rect">
            <a:avLst/>
          </a:prstGeom>
        </p:spPr>
        <p:txBody>
          <a:bodyPr wrap="square" lIns="0" tIns="0" rIns="0" bIns="0" rtlCol="0" anchor="t">
            <a:spAutoFit/>
          </a:bodyPr>
          <a:lstStyle/>
          <a:p>
            <a:pPr marL="0" lvl="0" indent="0" algn="ctr">
              <a:lnSpc>
                <a:spcPts val="3219"/>
              </a:lnSpc>
              <a:spcBef>
                <a:spcPct val="0"/>
              </a:spcBef>
            </a:pPr>
            <a:r>
              <a:rPr lang="en-US" sz="2400" b="0" i="0" dirty="0">
                <a:effectLst/>
                <a:latin typeface="gg sans"/>
              </a:rPr>
              <a:t>Tenant</a:t>
            </a:r>
            <a:endParaRPr lang="en-US" sz="2299" u="none" strike="noStrike" dirty="0">
              <a:solidFill>
                <a:srgbClr val="000000"/>
              </a:solidFill>
              <a:latin typeface="Poppins"/>
              <a:ea typeface="Poppins"/>
              <a:cs typeface="Poppins"/>
              <a:sym typeface="Poppins"/>
            </a:endParaRPr>
          </a:p>
        </p:txBody>
      </p:sp>
      <p:sp>
        <p:nvSpPr>
          <p:cNvPr id="9" name="TextBox 9"/>
          <p:cNvSpPr txBox="1"/>
          <p:nvPr/>
        </p:nvSpPr>
        <p:spPr>
          <a:xfrm>
            <a:off x="1277293" y="2441524"/>
            <a:ext cx="6354662" cy="3530600"/>
          </a:xfrm>
          <a:prstGeom prst="rect">
            <a:avLst/>
          </a:prstGeom>
        </p:spPr>
        <p:txBody>
          <a:bodyPr lIns="0" tIns="0" rIns="0" bIns="0" rtlCol="0" anchor="t">
            <a:spAutoFit/>
          </a:bodyPr>
          <a:lstStyle/>
          <a:p>
            <a:pPr algn="ctr">
              <a:lnSpc>
                <a:spcPts val="2799"/>
              </a:lnSpc>
              <a:spcBef>
                <a:spcPct val="0"/>
              </a:spcBef>
            </a:pPr>
            <a:r>
              <a:rPr lang="en-US" sz="1999" b="1">
                <a:solidFill>
                  <a:srgbClr val="0F2497"/>
                </a:solidFill>
                <a:latin typeface="Poppins Bold"/>
                <a:ea typeface="Poppins Bold"/>
                <a:cs typeface="Poppins Bold"/>
                <a:sym typeface="Poppins Bold"/>
              </a:rPr>
              <a:t>Expenses Management</a:t>
            </a:r>
            <a:r>
              <a:rPr lang="en-US" sz="1999">
                <a:solidFill>
                  <a:srgbClr val="000000"/>
                </a:solidFill>
                <a:latin typeface="Poppins"/>
                <a:ea typeface="Poppins"/>
                <a:cs typeface="Poppins"/>
                <a:sym typeface="Poppins"/>
              </a:rPr>
              <a:t> allows tenants to view and track their expenses digitally instead of using manual records.</a:t>
            </a:r>
          </a:p>
          <a:p>
            <a:pPr algn="ctr">
              <a:lnSpc>
                <a:spcPts val="2799"/>
              </a:lnSpc>
              <a:spcBef>
                <a:spcPct val="0"/>
              </a:spcBef>
            </a:pPr>
            <a:endParaRPr lang="en-US" sz="1999">
              <a:solidFill>
                <a:srgbClr val="000000"/>
              </a:solidFill>
              <a:latin typeface="Poppins"/>
              <a:ea typeface="Poppins"/>
              <a:cs typeface="Poppins"/>
              <a:sym typeface="Poppins"/>
            </a:endParaRPr>
          </a:p>
          <a:p>
            <a:pPr algn="ctr">
              <a:lnSpc>
                <a:spcPts val="2799"/>
              </a:lnSpc>
              <a:spcBef>
                <a:spcPct val="0"/>
              </a:spcBef>
            </a:pPr>
            <a:r>
              <a:rPr lang="en-US" sz="1999" b="1">
                <a:solidFill>
                  <a:srgbClr val="000000"/>
                </a:solidFill>
                <a:latin typeface="Poppins Bold"/>
                <a:ea typeface="Poppins Bold"/>
                <a:cs typeface="Poppins Bold"/>
                <a:sym typeface="Poppins Bold"/>
              </a:rPr>
              <a:t> </a:t>
            </a:r>
            <a:r>
              <a:rPr lang="en-US" sz="1999" b="1">
                <a:solidFill>
                  <a:srgbClr val="0F2497"/>
                </a:solidFill>
                <a:latin typeface="Poppins Bold"/>
                <a:ea typeface="Poppins Bold"/>
                <a:cs typeface="Poppins Bold"/>
                <a:sym typeface="Poppins Bold"/>
              </a:rPr>
              <a:t>Deposits Management</a:t>
            </a:r>
            <a:r>
              <a:rPr lang="en-US" sz="1999">
                <a:solidFill>
                  <a:srgbClr val="000000"/>
                </a:solidFill>
                <a:latin typeface="Poppins"/>
                <a:ea typeface="Poppins"/>
                <a:cs typeface="Poppins"/>
                <a:sym typeface="Poppins"/>
              </a:rPr>
              <a:t> lets tenants add a deposit balance, from which their rent payments can be deducted.</a:t>
            </a:r>
          </a:p>
          <a:p>
            <a:pPr algn="ctr">
              <a:lnSpc>
                <a:spcPts val="2799"/>
              </a:lnSpc>
              <a:spcBef>
                <a:spcPct val="0"/>
              </a:spcBef>
            </a:pPr>
            <a:r>
              <a:rPr lang="en-US" sz="1999">
                <a:solidFill>
                  <a:srgbClr val="000000"/>
                </a:solidFill>
                <a:latin typeface="Poppins"/>
                <a:ea typeface="Poppins"/>
                <a:cs typeface="Poppins"/>
                <a:sym typeface="Poppins"/>
              </a:rPr>
              <a:t> Currently, deposits are not linked to a real bank card, but they can be integrated with real payment methods in the future.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BF6F1"/>
        </a:solidFill>
        <a:effectLst/>
      </p:bgPr>
    </p:bg>
    <p:spTree>
      <p:nvGrpSpPr>
        <p:cNvPr id="1" name=""/>
        <p:cNvGrpSpPr/>
        <p:nvPr/>
      </p:nvGrpSpPr>
      <p:grpSpPr>
        <a:xfrm>
          <a:off x="0" y="0"/>
          <a:ext cx="0" cy="0"/>
          <a:chOff x="0" y="0"/>
          <a:chExt cx="0" cy="0"/>
        </a:xfrm>
      </p:grpSpPr>
      <p:sp>
        <p:nvSpPr>
          <p:cNvPr id="2" name="Freeform 2"/>
          <p:cNvSpPr/>
          <p:nvPr/>
        </p:nvSpPr>
        <p:spPr>
          <a:xfrm>
            <a:off x="-605292" y="1609382"/>
            <a:ext cx="19498584" cy="7068237"/>
          </a:xfrm>
          <a:custGeom>
            <a:avLst/>
            <a:gdLst/>
            <a:ahLst/>
            <a:cxnLst/>
            <a:rect l="l" t="t" r="r" b="b"/>
            <a:pathLst>
              <a:path w="19498584" h="7068237">
                <a:moveTo>
                  <a:pt x="0" y="0"/>
                </a:moveTo>
                <a:lnTo>
                  <a:pt x="19498584" y="0"/>
                </a:lnTo>
                <a:lnTo>
                  <a:pt x="19498584" y="7068236"/>
                </a:lnTo>
                <a:lnTo>
                  <a:pt x="0" y="7068236"/>
                </a:lnTo>
                <a:lnTo>
                  <a:pt x="0" y="0"/>
                </a:lnTo>
                <a:close/>
              </a:path>
            </a:pathLst>
          </a:custGeom>
          <a:blipFill>
            <a:blip r:embed="rId2"/>
            <a:stretch>
              <a:fillRect/>
            </a:stretch>
          </a:blipFill>
        </p:spPr>
      </p:sp>
      <p:sp>
        <p:nvSpPr>
          <p:cNvPr id="3" name="TextBox 3"/>
          <p:cNvSpPr txBox="1"/>
          <p:nvPr/>
        </p:nvSpPr>
        <p:spPr>
          <a:xfrm>
            <a:off x="5225252" y="3314441"/>
            <a:ext cx="7837495" cy="3547563"/>
          </a:xfrm>
          <a:prstGeom prst="rect">
            <a:avLst/>
          </a:prstGeom>
        </p:spPr>
        <p:txBody>
          <a:bodyPr lIns="0" tIns="0" rIns="0" bIns="0" rtlCol="0" anchor="t">
            <a:spAutoFit/>
          </a:bodyPr>
          <a:lstStyle/>
          <a:p>
            <a:pPr marL="0" lvl="1" indent="0" algn="ctr">
              <a:lnSpc>
                <a:spcPts val="12667"/>
              </a:lnSpc>
            </a:pPr>
            <a:r>
              <a:rPr lang="en-US" sz="15833">
                <a:solidFill>
                  <a:srgbClr val="000000"/>
                </a:solidFill>
                <a:latin typeface="Bryndan Write"/>
                <a:ea typeface="Bryndan Write"/>
                <a:cs typeface="Bryndan Write"/>
                <a:sym typeface="Bryndan Write"/>
              </a:rPr>
              <a:t>Thank you</a:t>
            </a:r>
          </a:p>
        </p:txBody>
      </p:sp>
      <p:sp>
        <p:nvSpPr>
          <p:cNvPr id="4" name="Freeform 4"/>
          <p:cNvSpPr/>
          <p:nvPr/>
        </p:nvSpPr>
        <p:spPr>
          <a:xfrm rot="1329077">
            <a:off x="10768867" y="1612101"/>
            <a:ext cx="1885747" cy="1296022"/>
          </a:xfrm>
          <a:custGeom>
            <a:avLst/>
            <a:gdLst/>
            <a:ahLst/>
            <a:cxnLst/>
            <a:rect l="l" t="t" r="r" b="b"/>
            <a:pathLst>
              <a:path w="1885747" h="1296022">
                <a:moveTo>
                  <a:pt x="0" y="0"/>
                </a:moveTo>
                <a:lnTo>
                  <a:pt x="1885747" y="0"/>
                </a:lnTo>
                <a:lnTo>
                  <a:pt x="1885747" y="1296023"/>
                </a:lnTo>
                <a:lnTo>
                  <a:pt x="0" y="129602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5" name="Freeform 5"/>
          <p:cNvSpPr/>
          <p:nvPr/>
        </p:nvSpPr>
        <p:spPr>
          <a:xfrm rot="1838892">
            <a:off x="2066547" y="1518683"/>
            <a:ext cx="1133066" cy="1067142"/>
          </a:xfrm>
          <a:custGeom>
            <a:avLst/>
            <a:gdLst/>
            <a:ahLst/>
            <a:cxnLst/>
            <a:rect l="l" t="t" r="r" b="b"/>
            <a:pathLst>
              <a:path w="1133066" h="1067142">
                <a:moveTo>
                  <a:pt x="0" y="0"/>
                </a:moveTo>
                <a:lnTo>
                  <a:pt x="1133066" y="0"/>
                </a:lnTo>
                <a:lnTo>
                  <a:pt x="1133066" y="1067142"/>
                </a:lnTo>
                <a:lnTo>
                  <a:pt x="0" y="106714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6" name="Freeform 6"/>
          <p:cNvSpPr/>
          <p:nvPr/>
        </p:nvSpPr>
        <p:spPr>
          <a:xfrm rot="6019434">
            <a:off x="11520167" y="5446176"/>
            <a:ext cx="1954152" cy="1240887"/>
          </a:xfrm>
          <a:custGeom>
            <a:avLst/>
            <a:gdLst/>
            <a:ahLst/>
            <a:cxnLst/>
            <a:rect l="l" t="t" r="r" b="b"/>
            <a:pathLst>
              <a:path w="1954152" h="1240887">
                <a:moveTo>
                  <a:pt x="0" y="0"/>
                </a:moveTo>
                <a:lnTo>
                  <a:pt x="1954153" y="0"/>
                </a:lnTo>
                <a:lnTo>
                  <a:pt x="1954153" y="1240887"/>
                </a:lnTo>
                <a:lnTo>
                  <a:pt x="0" y="1240887"/>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7" name="Freeform 7"/>
          <p:cNvSpPr/>
          <p:nvPr/>
        </p:nvSpPr>
        <p:spPr>
          <a:xfrm rot="-4607957">
            <a:off x="4248176" y="2840141"/>
            <a:ext cx="1954152" cy="1240887"/>
          </a:xfrm>
          <a:custGeom>
            <a:avLst/>
            <a:gdLst/>
            <a:ahLst/>
            <a:cxnLst/>
            <a:rect l="l" t="t" r="r" b="b"/>
            <a:pathLst>
              <a:path w="1954152" h="1240887">
                <a:moveTo>
                  <a:pt x="0" y="0"/>
                </a:moveTo>
                <a:lnTo>
                  <a:pt x="1954153" y="0"/>
                </a:lnTo>
                <a:lnTo>
                  <a:pt x="1954153" y="1240887"/>
                </a:lnTo>
                <a:lnTo>
                  <a:pt x="0" y="1240887"/>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9F7C18-8B7C-A691-7CE9-BB5734895C86}"/>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48F27518-9040-2B36-426B-8EC4CDD7A5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8288000" cy="10515600"/>
          </a:xfrm>
          <a:prstGeom prst="rect">
            <a:avLst/>
          </a:prstGeom>
        </p:spPr>
      </p:pic>
    </p:spTree>
    <p:extLst>
      <p:ext uri="{BB962C8B-B14F-4D97-AF65-F5344CB8AC3E}">
        <p14:creationId xmlns:p14="http://schemas.microsoft.com/office/powerpoint/2010/main" val="2139197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185733" y="6013760"/>
            <a:ext cx="221332" cy="221332"/>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C6232"/>
            </a:solidFill>
          </p:spPr>
        </p:sp>
        <p:sp>
          <p:nvSpPr>
            <p:cNvPr id="4" name="TextBox 4"/>
            <p:cNvSpPr txBox="1"/>
            <p:nvPr/>
          </p:nvSpPr>
          <p:spPr>
            <a:xfrm>
              <a:off x="76200" y="19050"/>
              <a:ext cx="660400" cy="717550"/>
            </a:xfrm>
            <a:prstGeom prst="rect">
              <a:avLst/>
            </a:prstGeom>
          </p:spPr>
          <p:txBody>
            <a:bodyPr lIns="50800" tIns="50800" rIns="50800" bIns="50800" rtlCol="0" anchor="ctr"/>
            <a:lstStyle/>
            <a:p>
              <a:pPr algn="ctr">
                <a:lnSpc>
                  <a:spcPts val="2799"/>
                </a:lnSpc>
              </a:pPr>
              <a:endParaRPr/>
            </a:p>
          </p:txBody>
        </p:sp>
      </p:grpSp>
      <p:sp>
        <p:nvSpPr>
          <p:cNvPr id="5" name="Freeform 5"/>
          <p:cNvSpPr/>
          <p:nvPr/>
        </p:nvSpPr>
        <p:spPr>
          <a:xfrm>
            <a:off x="285853" y="3593790"/>
            <a:ext cx="1932911" cy="3099421"/>
          </a:xfrm>
          <a:custGeom>
            <a:avLst/>
            <a:gdLst/>
            <a:ahLst/>
            <a:cxnLst/>
            <a:rect l="l" t="t" r="r" b="b"/>
            <a:pathLst>
              <a:path w="1932911" h="3099421">
                <a:moveTo>
                  <a:pt x="0" y="0"/>
                </a:moveTo>
                <a:lnTo>
                  <a:pt x="1932912" y="0"/>
                </a:lnTo>
                <a:lnTo>
                  <a:pt x="1932912" y="3099420"/>
                </a:lnTo>
                <a:lnTo>
                  <a:pt x="0" y="30994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6" name="Group 6"/>
          <p:cNvGrpSpPr/>
          <p:nvPr/>
        </p:nvGrpSpPr>
        <p:grpSpPr>
          <a:xfrm>
            <a:off x="6185733" y="7020235"/>
            <a:ext cx="221332" cy="221332"/>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C6232"/>
            </a:solidFill>
          </p:spPr>
        </p:sp>
        <p:sp>
          <p:nvSpPr>
            <p:cNvPr id="8" name="TextBox 8"/>
            <p:cNvSpPr txBox="1"/>
            <p:nvPr/>
          </p:nvSpPr>
          <p:spPr>
            <a:xfrm>
              <a:off x="76200" y="19050"/>
              <a:ext cx="660400" cy="717550"/>
            </a:xfrm>
            <a:prstGeom prst="rect">
              <a:avLst/>
            </a:prstGeom>
          </p:spPr>
          <p:txBody>
            <a:bodyPr lIns="50800" tIns="50800" rIns="50800" bIns="50800" rtlCol="0" anchor="ctr"/>
            <a:lstStyle/>
            <a:p>
              <a:pPr algn="ctr">
                <a:lnSpc>
                  <a:spcPts val="2799"/>
                </a:lnSpc>
              </a:pPr>
              <a:endParaRPr/>
            </a:p>
          </p:txBody>
        </p:sp>
      </p:grpSp>
      <p:sp>
        <p:nvSpPr>
          <p:cNvPr id="9" name="Freeform 9"/>
          <p:cNvSpPr/>
          <p:nvPr/>
        </p:nvSpPr>
        <p:spPr>
          <a:xfrm>
            <a:off x="1028700" y="193923"/>
            <a:ext cx="4818626" cy="9851693"/>
          </a:xfrm>
          <a:custGeom>
            <a:avLst/>
            <a:gdLst/>
            <a:ahLst/>
            <a:cxnLst/>
            <a:rect l="l" t="t" r="r" b="b"/>
            <a:pathLst>
              <a:path w="4818626" h="9851693">
                <a:moveTo>
                  <a:pt x="0" y="0"/>
                </a:moveTo>
                <a:lnTo>
                  <a:pt x="4818626" y="0"/>
                </a:lnTo>
                <a:lnTo>
                  <a:pt x="4818626" y="9851694"/>
                </a:lnTo>
                <a:lnTo>
                  <a:pt x="0" y="9851694"/>
                </a:lnTo>
                <a:lnTo>
                  <a:pt x="0" y="0"/>
                </a:lnTo>
                <a:close/>
              </a:path>
            </a:pathLst>
          </a:custGeom>
          <a:blipFill>
            <a:blip r:embed="rId4"/>
            <a:stretch>
              <a:fillRect/>
            </a:stretch>
          </a:blipFill>
        </p:spPr>
      </p:sp>
      <p:sp>
        <p:nvSpPr>
          <p:cNvPr id="10" name="Freeform 10"/>
          <p:cNvSpPr/>
          <p:nvPr/>
        </p:nvSpPr>
        <p:spPr>
          <a:xfrm>
            <a:off x="12990592" y="193923"/>
            <a:ext cx="4761652" cy="9851693"/>
          </a:xfrm>
          <a:custGeom>
            <a:avLst/>
            <a:gdLst/>
            <a:ahLst/>
            <a:cxnLst/>
            <a:rect l="l" t="t" r="r" b="b"/>
            <a:pathLst>
              <a:path w="4761652" h="9851693">
                <a:moveTo>
                  <a:pt x="0" y="0"/>
                </a:moveTo>
                <a:lnTo>
                  <a:pt x="4761651" y="0"/>
                </a:lnTo>
                <a:lnTo>
                  <a:pt x="4761651" y="9851694"/>
                </a:lnTo>
                <a:lnTo>
                  <a:pt x="0" y="9851694"/>
                </a:lnTo>
                <a:lnTo>
                  <a:pt x="0" y="0"/>
                </a:lnTo>
                <a:close/>
              </a:path>
            </a:pathLst>
          </a:custGeom>
          <a:blipFill>
            <a:blip r:embed="rId5"/>
            <a:stretch>
              <a:fillRect/>
            </a:stretch>
          </a:blipFill>
        </p:spPr>
      </p:sp>
      <p:sp>
        <p:nvSpPr>
          <p:cNvPr id="11" name="TextBox 11"/>
          <p:cNvSpPr txBox="1"/>
          <p:nvPr/>
        </p:nvSpPr>
        <p:spPr>
          <a:xfrm>
            <a:off x="6517732" y="6953560"/>
            <a:ext cx="5806110" cy="1073150"/>
          </a:xfrm>
          <a:prstGeom prst="rect">
            <a:avLst/>
          </a:prstGeom>
        </p:spPr>
        <p:txBody>
          <a:bodyPr lIns="0" tIns="0" rIns="0" bIns="0" rtlCol="0" anchor="t">
            <a:spAutoFit/>
          </a:bodyPr>
          <a:lstStyle/>
          <a:p>
            <a:pPr marL="0" lvl="0" indent="0" algn="l">
              <a:lnSpc>
                <a:spcPts val="2800"/>
              </a:lnSpc>
              <a:spcBef>
                <a:spcPct val="0"/>
              </a:spcBef>
            </a:pPr>
            <a:r>
              <a:rPr lang="en-US" sz="2000">
                <a:solidFill>
                  <a:srgbClr val="000000">
                    <a:alpha val="80000"/>
                  </a:srgbClr>
                </a:solidFill>
                <a:latin typeface="Poppins"/>
                <a:ea typeface="Poppins"/>
                <a:cs typeface="Poppins"/>
                <a:sym typeface="Poppins"/>
              </a:rPr>
              <a:t>Re</a:t>
            </a:r>
            <a:r>
              <a:rPr lang="en-US" sz="2000" u="none" strike="noStrike">
                <a:solidFill>
                  <a:srgbClr val="000000">
                    <a:alpha val="80000"/>
                  </a:srgbClr>
                </a:solidFill>
                <a:latin typeface="Poppins"/>
                <a:ea typeface="Poppins"/>
                <a:cs typeface="Poppins"/>
                <a:sym typeface="Poppins"/>
              </a:rPr>
              <a:t>gister allows new users to create an account in SHAQATI by entering their basic information securely.</a:t>
            </a:r>
          </a:p>
        </p:txBody>
      </p:sp>
      <p:sp>
        <p:nvSpPr>
          <p:cNvPr id="12" name="Freeform 12"/>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6">
              <a:alphaModFix amt="30000"/>
              <a:extLst>
                <a:ext uri="{96DAC541-7B7A-43D3-8B79-37D633B846F1}">
                  <asvg:svgBlip xmlns:asvg="http://schemas.microsoft.com/office/drawing/2016/SVG/main" r:embed="rId7"/>
                </a:ext>
              </a:extLst>
            </a:blip>
            <a:stretch>
              <a:fillRect/>
            </a:stretch>
          </a:blipFill>
        </p:spPr>
      </p:sp>
      <p:sp>
        <p:nvSpPr>
          <p:cNvPr id="13" name="Freeform 13"/>
          <p:cNvSpPr/>
          <p:nvPr/>
        </p:nvSpPr>
        <p:spPr>
          <a:xfrm>
            <a:off x="7463181" y="193923"/>
            <a:ext cx="3361638" cy="3361638"/>
          </a:xfrm>
          <a:custGeom>
            <a:avLst/>
            <a:gdLst/>
            <a:ahLst/>
            <a:cxnLst/>
            <a:rect l="l" t="t" r="r" b="b"/>
            <a:pathLst>
              <a:path w="3361638" h="3361638">
                <a:moveTo>
                  <a:pt x="0" y="0"/>
                </a:moveTo>
                <a:lnTo>
                  <a:pt x="3361638" y="0"/>
                </a:lnTo>
                <a:lnTo>
                  <a:pt x="3361638" y="3361638"/>
                </a:lnTo>
                <a:lnTo>
                  <a:pt x="0" y="336163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4" name="TextBox 14"/>
          <p:cNvSpPr txBox="1"/>
          <p:nvPr/>
        </p:nvSpPr>
        <p:spPr>
          <a:xfrm>
            <a:off x="6407066" y="3641415"/>
            <a:ext cx="6833134" cy="734799"/>
          </a:xfrm>
          <a:prstGeom prst="rect">
            <a:avLst/>
          </a:prstGeom>
        </p:spPr>
        <p:txBody>
          <a:bodyPr lIns="0" tIns="0" rIns="0" bIns="0" rtlCol="0" anchor="t">
            <a:spAutoFit/>
          </a:bodyPr>
          <a:lstStyle/>
          <a:p>
            <a:pPr marL="0" lvl="0" indent="0" algn="l">
              <a:lnSpc>
                <a:spcPts val="5240"/>
              </a:lnSpc>
            </a:pPr>
            <a:r>
              <a:rPr lang="en-US" sz="5188" b="1">
                <a:solidFill>
                  <a:srgbClr val="2C6232"/>
                </a:solidFill>
                <a:latin typeface="Poppins Bold"/>
                <a:ea typeface="Poppins Bold"/>
                <a:cs typeface="Poppins Bold"/>
                <a:sym typeface="Poppins Bold"/>
              </a:rPr>
              <a:t>Login and Register</a:t>
            </a:r>
          </a:p>
        </p:txBody>
      </p:sp>
      <p:sp>
        <p:nvSpPr>
          <p:cNvPr id="15" name="TextBox 15"/>
          <p:cNvSpPr txBox="1"/>
          <p:nvPr/>
        </p:nvSpPr>
        <p:spPr>
          <a:xfrm>
            <a:off x="6517732" y="5947085"/>
            <a:ext cx="5806110" cy="1073150"/>
          </a:xfrm>
          <a:prstGeom prst="rect">
            <a:avLst/>
          </a:prstGeom>
        </p:spPr>
        <p:txBody>
          <a:bodyPr lIns="0" tIns="0" rIns="0" bIns="0" rtlCol="0" anchor="t">
            <a:spAutoFit/>
          </a:bodyPr>
          <a:lstStyle/>
          <a:p>
            <a:pPr marL="0" lvl="0" indent="0" algn="l">
              <a:lnSpc>
                <a:spcPts val="2800"/>
              </a:lnSpc>
              <a:spcBef>
                <a:spcPct val="0"/>
              </a:spcBef>
            </a:pPr>
            <a:r>
              <a:rPr lang="en-US" sz="2000" u="none" strike="noStrike">
                <a:solidFill>
                  <a:srgbClr val="000000">
                    <a:alpha val="80000"/>
                  </a:srgbClr>
                </a:solidFill>
                <a:latin typeface="Poppins"/>
                <a:ea typeface="Poppins"/>
                <a:cs typeface="Poppins"/>
                <a:sym typeface="Poppins"/>
              </a:rPr>
              <a:t>Login allows users to use their correct email address and password.</a:t>
            </a:r>
          </a:p>
          <a:p>
            <a:pPr marL="0" lvl="0" indent="0" algn="l">
              <a:lnSpc>
                <a:spcPts val="2800"/>
              </a:lnSpc>
              <a:spcBef>
                <a:spcPct val="0"/>
              </a:spcBef>
            </a:pPr>
            <a:endParaRPr lang="en-US" sz="2000" u="none" strike="noStrike">
              <a:solidFill>
                <a:srgbClr val="000000">
                  <a:alpha val="80000"/>
                </a:srgbClr>
              </a:solidFill>
              <a:latin typeface="Poppins"/>
              <a:ea typeface="Poppins"/>
              <a:cs typeface="Poppins"/>
              <a:sym typeface="Poppi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23250" y="5495640"/>
            <a:ext cx="1932911" cy="3099421"/>
          </a:xfrm>
          <a:custGeom>
            <a:avLst/>
            <a:gdLst/>
            <a:ahLst/>
            <a:cxnLst/>
            <a:rect l="l" t="t" r="r" b="b"/>
            <a:pathLst>
              <a:path w="1932911" h="3099421">
                <a:moveTo>
                  <a:pt x="0" y="0"/>
                </a:moveTo>
                <a:lnTo>
                  <a:pt x="1932911" y="0"/>
                </a:lnTo>
                <a:lnTo>
                  <a:pt x="1932911" y="3099421"/>
                </a:lnTo>
                <a:lnTo>
                  <a:pt x="0" y="309942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89706" y="1028700"/>
            <a:ext cx="3836819" cy="7949889"/>
          </a:xfrm>
          <a:custGeom>
            <a:avLst/>
            <a:gdLst/>
            <a:ahLst/>
            <a:cxnLst/>
            <a:rect l="l" t="t" r="r" b="b"/>
            <a:pathLst>
              <a:path w="3836819" h="7949889">
                <a:moveTo>
                  <a:pt x="0" y="0"/>
                </a:moveTo>
                <a:lnTo>
                  <a:pt x="3836819" y="0"/>
                </a:lnTo>
                <a:lnTo>
                  <a:pt x="3836819" y="7949889"/>
                </a:lnTo>
                <a:lnTo>
                  <a:pt x="0" y="7949889"/>
                </a:lnTo>
                <a:lnTo>
                  <a:pt x="0" y="0"/>
                </a:lnTo>
                <a:close/>
              </a:path>
            </a:pathLst>
          </a:custGeom>
          <a:blipFill>
            <a:blip r:embed="rId4"/>
            <a:stretch>
              <a:fillRect/>
            </a:stretch>
          </a:blipFill>
        </p:spPr>
      </p:sp>
      <p:sp>
        <p:nvSpPr>
          <p:cNvPr id="4" name="Freeform 4"/>
          <p:cNvSpPr/>
          <p:nvPr/>
        </p:nvSpPr>
        <p:spPr>
          <a:xfrm>
            <a:off x="5392574" y="1028700"/>
            <a:ext cx="3581650" cy="7949889"/>
          </a:xfrm>
          <a:custGeom>
            <a:avLst/>
            <a:gdLst/>
            <a:ahLst/>
            <a:cxnLst/>
            <a:rect l="l" t="t" r="r" b="b"/>
            <a:pathLst>
              <a:path w="3581650" h="7949889">
                <a:moveTo>
                  <a:pt x="0" y="0"/>
                </a:moveTo>
                <a:lnTo>
                  <a:pt x="3581651" y="0"/>
                </a:lnTo>
                <a:lnTo>
                  <a:pt x="3581651" y="7949889"/>
                </a:lnTo>
                <a:lnTo>
                  <a:pt x="0" y="7949889"/>
                </a:lnTo>
                <a:lnTo>
                  <a:pt x="0" y="0"/>
                </a:lnTo>
                <a:close/>
              </a:path>
            </a:pathLst>
          </a:custGeom>
          <a:blipFill>
            <a:blip r:embed="rId5"/>
            <a:stretch>
              <a:fillRect/>
            </a:stretch>
          </a:blipFill>
        </p:spPr>
      </p:sp>
      <p:sp>
        <p:nvSpPr>
          <p:cNvPr id="5" name="Freeform 5"/>
          <p:cNvSpPr/>
          <p:nvPr/>
        </p:nvSpPr>
        <p:spPr>
          <a:xfrm>
            <a:off x="9336175" y="1028700"/>
            <a:ext cx="3765199" cy="7949889"/>
          </a:xfrm>
          <a:custGeom>
            <a:avLst/>
            <a:gdLst/>
            <a:ahLst/>
            <a:cxnLst/>
            <a:rect l="l" t="t" r="r" b="b"/>
            <a:pathLst>
              <a:path w="3765199" h="7949889">
                <a:moveTo>
                  <a:pt x="0" y="0"/>
                </a:moveTo>
                <a:lnTo>
                  <a:pt x="3765198" y="0"/>
                </a:lnTo>
                <a:lnTo>
                  <a:pt x="3765198" y="7949889"/>
                </a:lnTo>
                <a:lnTo>
                  <a:pt x="0" y="7949889"/>
                </a:lnTo>
                <a:lnTo>
                  <a:pt x="0" y="0"/>
                </a:lnTo>
                <a:close/>
              </a:path>
            </a:pathLst>
          </a:custGeom>
          <a:blipFill>
            <a:blip r:embed="rId6"/>
            <a:stretch>
              <a:fillRect/>
            </a:stretch>
          </a:blipFill>
        </p:spPr>
      </p:sp>
      <p:sp>
        <p:nvSpPr>
          <p:cNvPr id="6" name="TextBox 6"/>
          <p:cNvSpPr txBox="1"/>
          <p:nvPr/>
        </p:nvSpPr>
        <p:spPr>
          <a:xfrm>
            <a:off x="12829550" y="1465943"/>
            <a:ext cx="5549938" cy="1191742"/>
          </a:xfrm>
          <a:prstGeom prst="rect">
            <a:avLst/>
          </a:prstGeom>
        </p:spPr>
        <p:txBody>
          <a:bodyPr lIns="0" tIns="0" rIns="0" bIns="0" rtlCol="0" anchor="t">
            <a:spAutoFit/>
          </a:bodyPr>
          <a:lstStyle/>
          <a:p>
            <a:pPr marL="0" lvl="0" indent="0" algn="ctr">
              <a:lnSpc>
                <a:spcPts val="4418"/>
              </a:lnSpc>
            </a:pPr>
            <a:r>
              <a:rPr lang="en-US" sz="4375" b="1">
                <a:solidFill>
                  <a:srgbClr val="2C6232"/>
                </a:solidFill>
                <a:latin typeface="Poppins Semi-Bold"/>
                <a:ea typeface="Poppins Semi-Bold"/>
                <a:cs typeface="Poppins Semi-Bold"/>
                <a:sym typeface="Poppins Semi-Bold"/>
              </a:rPr>
              <a:t>Property Management </a:t>
            </a:r>
          </a:p>
        </p:txBody>
      </p:sp>
      <p:sp>
        <p:nvSpPr>
          <p:cNvPr id="7" name="TextBox 7"/>
          <p:cNvSpPr txBox="1"/>
          <p:nvPr/>
        </p:nvSpPr>
        <p:spPr>
          <a:xfrm>
            <a:off x="13535152" y="3678980"/>
            <a:ext cx="4138734" cy="3892550"/>
          </a:xfrm>
          <a:prstGeom prst="rect">
            <a:avLst/>
          </a:prstGeom>
        </p:spPr>
        <p:txBody>
          <a:bodyPr lIns="0" tIns="0" rIns="0" bIns="0" rtlCol="0" anchor="t">
            <a:spAutoFit/>
          </a:bodyPr>
          <a:lstStyle/>
          <a:p>
            <a:pPr marL="0" lvl="0" indent="0" algn="ctr">
              <a:lnSpc>
                <a:spcPts val="2800"/>
              </a:lnSpc>
              <a:spcBef>
                <a:spcPct val="0"/>
              </a:spcBef>
            </a:pPr>
            <a:r>
              <a:rPr lang="en-US" sz="2000" b="1" u="none" strike="noStrike">
                <a:solidFill>
                  <a:srgbClr val="2C6232">
                    <a:alpha val="80000"/>
                  </a:srgbClr>
                </a:solidFill>
                <a:latin typeface="Poppins Bold"/>
                <a:ea typeface="Poppins Bold"/>
                <a:cs typeface="Poppins Bold"/>
                <a:sym typeface="Poppins Bold"/>
              </a:rPr>
              <a:t>Add Property </a:t>
            </a:r>
            <a:r>
              <a:rPr lang="en-US" sz="2000" u="none" strike="noStrike">
                <a:solidFill>
                  <a:srgbClr val="000000">
                    <a:alpha val="80000"/>
                  </a:srgbClr>
                </a:solidFill>
                <a:latin typeface="Poppins"/>
                <a:ea typeface="Poppins"/>
                <a:cs typeface="Poppins"/>
                <a:sym typeface="Poppins"/>
              </a:rPr>
              <a:t>allows Admin to create a new property by entering its basic details.</a:t>
            </a:r>
          </a:p>
          <a:p>
            <a:pPr marL="0" lvl="0" indent="0" algn="ctr">
              <a:lnSpc>
                <a:spcPts val="2800"/>
              </a:lnSpc>
              <a:spcBef>
                <a:spcPct val="0"/>
              </a:spcBef>
            </a:pPr>
            <a:endParaRPr lang="en-US" sz="2000" u="none" strike="noStrike">
              <a:solidFill>
                <a:srgbClr val="000000">
                  <a:alpha val="80000"/>
                </a:srgbClr>
              </a:solidFill>
              <a:latin typeface="Poppins"/>
              <a:ea typeface="Poppins"/>
              <a:cs typeface="Poppins"/>
              <a:sym typeface="Poppins"/>
            </a:endParaRPr>
          </a:p>
          <a:p>
            <a:pPr marL="0" lvl="0" indent="0" algn="ctr">
              <a:lnSpc>
                <a:spcPts val="2800"/>
              </a:lnSpc>
              <a:spcBef>
                <a:spcPct val="0"/>
              </a:spcBef>
            </a:pPr>
            <a:r>
              <a:rPr lang="en-US" sz="2000" b="1" u="none" strike="noStrike">
                <a:solidFill>
                  <a:srgbClr val="2C6232">
                    <a:alpha val="80000"/>
                  </a:srgbClr>
                </a:solidFill>
                <a:latin typeface="Poppins Bold"/>
                <a:ea typeface="Poppins Bold"/>
                <a:cs typeface="Poppins Bold"/>
                <a:sym typeface="Poppins Bold"/>
              </a:rPr>
              <a:t>Edit Property</a:t>
            </a:r>
            <a:r>
              <a:rPr lang="en-US" sz="2000" u="none" strike="noStrike">
                <a:solidFill>
                  <a:srgbClr val="000000">
                    <a:alpha val="80000"/>
                  </a:srgbClr>
                </a:solidFill>
                <a:latin typeface="Poppins"/>
                <a:ea typeface="Poppins"/>
                <a:cs typeface="Poppins"/>
                <a:sym typeface="Poppins"/>
              </a:rPr>
              <a:t> lets Admin update property information when needed.</a:t>
            </a:r>
          </a:p>
          <a:p>
            <a:pPr marL="0" lvl="0" indent="0" algn="ctr">
              <a:lnSpc>
                <a:spcPts val="2800"/>
              </a:lnSpc>
              <a:spcBef>
                <a:spcPct val="0"/>
              </a:spcBef>
            </a:pPr>
            <a:endParaRPr lang="en-US" sz="2000" u="none" strike="noStrike">
              <a:solidFill>
                <a:srgbClr val="000000">
                  <a:alpha val="80000"/>
                </a:srgbClr>
              </a:solidFill>
              <a:latin typeface="Poppins"/>
              <a:ea typeface="Poppins"/>
              <a:cs typeface="Poppins"/>
              <a:sym typeface="Poppins"/>
            </a:endParaRPr>
          </a:p>
          <a:p>
            <a:pPr marL="0" lvl="0" indent="0" algn="ctr">
              <a:lnSpc>
                <a:spcPts val="2800"/>
              </a:lnSpc>
              <a:spcBef>
                <a:spcPct val="0"/>
              </a:spcBef>
            </a:pPr>
            <a:r>
              <a:rPr lang="en-US" sz="2000" b="1" u="none" strike="noStrike">
                <a:solidFill>
                  <a:srgbClr val="2C6232">
                    <a:alpha val="80000"/>
                  </a:srgbClr>
                </a:solidFill>
                <a:latin typeface="Poppins Bold"/>
                <a:ea typeface="Poppins Bold"/>
                <a:cs typeface="Poppins Bold"/>
                <a:sym typeface="Poppins Bold"/>
              </a:rPr>
              <a:t>Charts</a:t>
            </a:r>
            <a:r>
              <a:rPr lang="en-US" sz="2000" u="none" strike="noStrike">
                <a:solidFill>
                  <a:srgbClr val="000000">
                    <a:alpha val="80000"/>
                  </a:srgbClr>
                </a:solidFill>
                <a:latin typeface="Poppins"/>
                <a:ea typeface="Poppins"/>
                <a:cs typeface="Poppins"/>
                <a:sym typeface="Poppins"/>
              </a:rPr>
              <a:t> provide visual insights into properties by status and type for better management</a:t>
            </a:r>
          </a:p>
        </p:txBody>
      </p:sp>
      <p:sp>
        <p:nvSpPr>
          <p:cNvPr id="8" name="Freeform 8"/>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7">
              <a:alphaModFix amt="30000"/>
              <a:extLst>
                <a:ext uri="{96DAC541-7B7A-43D3-8B79-37D633B846F1}">
                  <asvg:svgBlip xmlns:asvg="http://schemas.microsoft.com/office/drawing/2016/SVG/main" r:embed="rId8"/>
                </a:ext>
              </a:extLst>
            </a:blip>
            <a:stretch>
              <a:fillRect/>
            </a:stretch>
          </a:blipFill>
        </p:spPr>
      </p:sp>
      <p:sp>
        <p:nvSpPr>
          <p:cNvPr id="9" name="TextBox 9"/>
          <p:cNvSpPr txBox="1"/>
          <p:nvPr/>
        </p:nvSpPr>
        <p:spPr>
          <a:xfrm>
            <a:off x="12829550" y="2837443"/>
            <a:ext cx="5549938" cy="333537"/>
          </a:xfrm>
          <a:prstGeom prst="rect">
            <a:avLst/>
          </a:prstGeom>
        </p:spPr>
        <p:txBody>
          <a:bodyPr lIns="0" tIns="0" rIns="0" bIns="0" rtlCol="0" anchor="t">
            <a:spAutoFit/>
          </a:bodyPr>
          <a:lstStyle/>
          <a:p>
            <a:pPr marL="0" lvl="0" indent="0" algn="ctr">
              <a:lnSpc>
                <a:spcPts val="2398"/>
              </a:lnSpc>
            </a:pPr>
            <a:r>
              <a:rPr lang="en-US" sz="2375" dirty="0">
                <a:solidFill>
                  <a:srgbClr val="2C6232"/>
                </a:solidFill>
                <a:latin typeface="Poppins"/>
                <a:ea typeface="Poppins"/>
                <a:cs typeface="Poppins"/>
                <a:sym typeface="Poppins"/>
              </a:rPr>
              <a:t>(Admin)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268429" y="3626752"/>
            <a:ext cx="4122295" cy="4114800"/>
          </a:xfrm>
          <a:custGeom>
            <a:avLst/>
            <a:gdLst/>
            <a:ahLst/>
            <a:cxnLst/>
            <a:rect l="l" t="t" r="r" b="b"/>
            <a:pathLst>
              <a:path w="4122295" h="4114800">
                <a:moveTo>
                  <a:pt x="0" y="0"/>
                </a:moveTo>
                <a:lnTo>
                  <a:pt x="4122295" y="0"/>
                </a:lnTo>
                <a:lnTo>
                  <a:pt x="4122295"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753655" y="749952"/>
            <a:ext cx="3737553" cy="7934642"/>
          </a:xfrm>
          <a:custGeom>
            <a:avLst/>
            <a:gdLst/>
            <a:ahLst/>
            <a:cxnLst/>
            <a:rect l="l" t="t" r="r" b="b"/>
            <a:pathLst>
              <a:path w="3737553" h="7934642">
                <a:moveTo>
                  <a:pt x="0" y="0"/>
                </a:moveTo>
                <a:lnTo>
                  <a:pt x="3737553" y="0"/>
                </a:lnTo>
                <a:lnTo>
                  <a:pt x="3737553" y="7934642"/>
                </a:lnTo>
                <a:lnTo>
                  <a:pt x="0" y="7934642"/>
                </a:lnTo>
                <a:lnTo>
                  <a:pt x="0" y="0"/>
                </a:lnTo>
                <a:close/>
              </a:path>
            </a:pathLst>
          </a:custGeom>
          <a:blipFill>
            <a:blip r:embed="rId4"/>
            <a:stretch>
              <a:fillRect/>
            </a:stretch>
          </a:blipFill>
        </p:spPr>
      </p:sp>
      <p:sp>
        <p:nvSpPr>
          <p:cNvPr id="4" name="Freeform 4"/>
          <p:cNvSpPr/>
          <p:nvPr/>
        </p:nvSpPr>
        <p:spPr>
          <a:xfrm>
            <a:off x="4754274" y="749952"/>
            <a:ext cx="3798825" cy="7934642"/>
          </a:xfrm>
          <a:custGeom>
            <a:avLst/>
            <a:gdLst/>
            <a:ahLst/>
            <a:cxnLst/>
            <a:rect l="l" t="t" r="r" b="b"/>
            <a:pathLst>
              <a:path w="3798825" h="7934642">
                <a:moveTo>
                  <a:pt x="0" y="0"/>
                </a:moveTo>
                <a:lnTo>
                  <a:pt x="3798824" y="0"/>
                </a:lnTo>
                <a:lnTo>
                  <a:pt x="3798824" y="7934642"/>
                </a:lnTo>
                <a:lnTo>
                  <a:pt x="0" y="7934642"/>
                </a:lnTo>
                <a:lnTo>
                  <a:pt x="0" y="0"/>
                </a:lnTo>
                <a:close/>
              </a:path>
            </a:pathLst>
          </a:custGeom>
          <a:blipFill>
            <a:blip r:embed="rId5"/>
            <a:stretch>
              <a:fillRect/>
            </a:stretch>
          </a:blipFill>
        </p:spPr>
      </p:sp>
      <p:sp>
        <p:nvSpPr>
          <p:cNvPr id="5" name="Freeform 5"/>
          <p:cNvSpPr/>
          <p:nvPr/>
        </p:nvSpPr>
        <p:spPr>
          <a:xfrm>
            <a:off x="8819798" y="760256"/>
            <a:ext cx="3804090" cy="7924338"/>
          </a:xfrm>
          <a:custGeom>
            <a:avLst/>
            <a:gdLst/>
            <a:ahLst/>
            <a:cxnLst/>
            <a:rect l="l" t="t" r="r" b="b"/>
            <a:pathLst>
              <a:path w="3804090" h="7924338">
                <a:moveTo>
                  <a:pt x="0" y="0"/>
                </a:moveTo>
                <a:lnTo>
                  <a:pt x="3804090" y="0"/>
                </a:lnTo>
                <a:lnTo>
                  <a:pt x="3804090" y="7924338"/>
                </a:lnTo>
                <a:lnTo>
                  <a:pt x="0" y="7924338"/>
                </a:lnTo>
                <a:lnTo>
                  <a:pt x="0" y="0"/>
                </a:lnTo>
                <a:close/>
              </a:path>
            </a:pathLst>
          </a:custGeom>
          <a:blipFill>
            <a:blip r:embed="rId6"/>
            <a:stretch>
              <a:fillRect/>
            </a:stretch>
          </a:blipFill>
        </p:spPr>
      </p:sp>
      <p:sp>
        <p:nvSpPr>
          <p:cNvPr id="6" name="TextBox 6"/>
          <p:cNvSpPr txBox="1"/>
          <p:nvPr/>
        </p:nvSpPr>
        <p:spPr>
          <a:xfrm>
            <a:off x="13098809" y="1466108"/>
            <a:ext cx="4560130" cy="2272545"/>
          </a:xfrm>
          <a:prstGeom prst="rect">
            <a:avLst/>
          </a:prstGeom>
        </p:spPr>
        <p:txBody>
          <a:bodyPr lIns="0" tIns="0" rIns="0" bIns="0" rtlCol="0" anchor="t">
            <a:spAutoFit/>
          </a:bodyPr>
          <a:lstStyle/>
          <a:p>
            <a:pPr>
              <a:lnSpc>
                <a:spcPts val="4405"/>
              </a:lnSpc>
            </a:pPr>
            <a:r>
              <a:rPr lang="en-US" sz="4362" b="1" dirty="0">
                <a:solidFill>
                  <a:srgbClr val="2C6232"/>
                </a:solidFill>
                <a:latin typeface="Poppins Semi-Bold"/>
                <a:ea typeface="Poppins Semi-Bold"/>
                <a:cs typeface="Poppins Semi-Bold"/>
                <a:sym typeface="Poppins Semi-Bold"/>
              </a:rPr>
              <a:t>Property Management (cont...)</a:t>
            </a:r>
            <a:r>
              <a:rPr lang="en-US" sz="4400" dirty="0">
                <a:solidFill>
                  <a:srgbClr val="2C6232"/>
                </a:solidFill>
                <a:latin typeface="Poppins"/>
                <a:ea typeface="Poppins"/>
                <a:cs typeface="Poppins"/>
                <a:sym typeface="Poppins"/>
              </a:rPr>
              <a:t> </a:t>
            </a:r>
            <a:r>
              <a:rPr lang="en-US" sz="1200" dirty="0">
                <a:solidFill>
                  <a:srgbClr val="2C6232"/>
                </a:solidFill>
                <a:latin typeface="Poppins"/>
                <a:ea typeface="Poppins"/>
                <a:cs typeface="Poppins"/>
                <a:sym typeface="Poppins"/>
              </a:rPr>
              <a:t>(</a:t>
            </a:r>
            <a:r>
              <a:rPr lang="en-US" sz="2000" dirty="0">
                <a:solidFill>
                  <a:srgbClr val="2C6232"/>
                </a:solidFill>
                <a:latin typeface="Poppins"/>
                <a:ea typeface="Poppins"/>
                <a:cs typeface="Poppins"/>
                <a:sym typeface="Poppins"/>
              </a:rPr>
              <a:t>Admin</a:t>
            </a:r>
            <a:r>
              <a:rPr lang="en-US" sz="1200" dirty="0">
                <a:solidFill>
                  <a:srgbClr val="2C6232"/>
                </a:solidFill>
                <a:latin typeface="Poppins"/>
                <a:ea typeface="Poppins"/>
                <a:cs typeface="Poppins"/>
                <a:sym typeface="Poppins"/>
              </a:rPr>
              <a:t>)</a:t>
            </a:r>
          </a:p>
          <a:p>
            <a:pPr marL="0" lvl="0" indent="0" algn="l">
              <a:lnSpc>
                <a:spcPts val="4405"/>
              </a:lnSpc>
            </a:pPr>
            <a:endParaRPr lang="en-US" sz="4362" b="1" dirty="0">
              <a:solidFill>
                <a:srgbClr val="2C6232"/>
              </a:solidFill>
              <a:latin typeface="Poppins Semi-Bold"/>
              <a:ea typeface="Poppins Semi-Bold"/>
              <a:cs typeface="Poppins Semi-Bold"/>
              <a:sym typeface="Poppins Semi-Bold"/>
            </a:endParaRPr>
          </a:p>
        </p:txBody>
      </p:sp>
      <p:sp>
        <p:nvSpPr>
          <p:cNvPr id="7" name="TextBox 7"/>
          <p:cNvSpPr txBox="1"/>
          <p:nvPr/>
        </p:nvSpPr>
        <p:spPr>
          <a:xfrm>
            <a:off x="13098809" y="4044950"/>
            <a:ext cx="5035050" cy="2130425"/>
          </a:xfrm>
          <a:prstGeom prst="rect">
            <a:avLst/>
          </a:prstGeom>
        </p:spPr>
        <p:txBody>
          <a:bodyPr lIns="0" tIns="0" rIns="0" bIns="0" rtlCol="0" anchor="t">
            <a:spAutoFit/>
          </a:bodyPr>
          <a:lstStyle/>
          <a:p>
            <a:pPr algn="l">
              <a:lnSpc>
                <a:spcPts val="2800"/>
              </a:lnSpc>
            </a:pPr>
            <a:r>
              <a:rPr lang="en-US" sz="2000" b="1">
                <a:solidFill>
                  <a:srgbClr val="2C6232">
                    <a:alpha val="80000"/>
                  </a:srgbClr>
                </a:solidFill>
                <a:latin typeface="Poppins Bold"/>
                <a:ea typeface="Poppins Bold"/>
                <a:cs typeface="Poppins Bold"/>
                <a:sym typeface="Poppins Bold"/>
              </a:rPr>
              <a:t>Property Types</a:t>
            </a:r>
            <a:r>
              <a:rPr lang="en-US" sz="2000">
                <a:solidFill>
                  <a:srgbClr val="000000">
                    <a:alpha val="80000"/>
                  </a:srgbClr>
                </a:solidFill>
                <a:latin typeface="Poppins"/>
                <a:ea typeface="Poppins"/>
                <a:cs typeface="Poppins"/>
                <a:sym typeface="Poppins"/>
              </a:rPr>
              <a:t> and </a:t>
            </a:r>
            <a:r>
              <a:rPr lang="en-US" sz="2000" b="1">
                <a:solidFill>
                  <a:srgbClr val="2C6232">
                    <a:alpha val="80000"/>
                  </a:srgbClr>
                </a:solidFill>
                <a:latin typeface="Poppins Bold"/>
                <a:ea typeface="Poppins Bold"/>
                <a:cs typeface="Poppins Bold"/>
                <a:sym typeface="Poppins Bold"/>
              </a:rPr>
              <a:t>Amenities</a:t>
            </a:r>
            <a:r>
              <a:rPr lang="en-US" sz="2000">
                <a:solidFill>
                  <a:srgbClr val="000000">
                    <a:alpha val="80000"/>
                  </a:srgbClr>
                </a:solidFill>
                <a:latin typeface="Poppins"/>
                <a:ea typeface="Poppins"/>
                <a:cs typeface="Poppins"/>
                <a:sym typeface="Poppins"/>
              </a:rPr>
              <a:t> are dynamic and can be managed by the admin (add, edit, delete).</a:t>
            </a:r>
          </a:p>
          <a:p>
            <a:pPr marL="0" lvl="0" indent="0" algn="l">
              <a:lnSpc>
                <a:spcPts val="2800"/>
              </a:lnSpc>
              <a:spcBef>
                <a:spcPct val="0"/>
              </a:spcBef>
            </a:pPr>
            <a:r>
              <a:rPr lang="en-US" sz="2000">
                <a:solidFill>
                  <a:srgbClr val="000000">
                    <a:alpha val="80000"/>
                  </a:srgbClr>
                </a:solidFill>
                <a:latin typeface="Poppins"/>
                <a:ea typeface="Poppins"/>
                <a:cs typeface="Poppins"/>
                <a:sym typeface="Poppins"/>
              </a:rPr>
              <a:t> These changes are reflected in the Add Property Details screen automatically.</a:t>
            </a:r>
          </a:p>
        </p:txBody>
      </p:sp>
      <p:sp>
        <p:nvSpPr>
          <p:cNvPr id="8" name="Freeform 8"/>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7">
              <a:alphaModFix amt="30000"/>
              <a:extLst>
                <a:ext uri="{96DAC541-7B7A-43D3-8B79-37D633B846F1}">
                  <asvg:svgBlip xmlns:asvg="http://schemas.microsoft.com/office/drawing/2016/SVG/main" r:embed="rId8"/>
                </a:ext>
              </a:extLst>
            </a:blip>
            <a:stretch>
              <a:fillRect/>
            </a:stretch>
          </a:blipFill>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15470865" y="1753714"/>
            <a:ext cx="1932911" cy="3099421"/>
          </a:xfrm>
          <a:custGeom>
            <a:avLst/>
            <a:gdLst/>
            <a:ahLst/>
            <a:cxnLst/>
            <a:rect l="l" t="t" r="r" b="b"/>
            <a:pathLst>
              <a:path w="1932911" h="3099421">
                <a:moveTo>
                  <a:pt x="0" y="0"/>
                </a:moveTo>
                <a:lnTo>
                  <a:pt x="1932911" y="0"/>
                </a:lnTo>
                <a:lnTo>
                  <a:pt x="1932911" y="3099421"/>
                </a:lnTo>
                <a:lnTo>
                  <a:pt x="0" y="309942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7524756" y="254323"/>
            <a:ext cx="4258951" cy="9003977"/>
          </a:xfrm>
          <a:custGeom>
            <a:avLst/>
            <a:gdLst/>
            <a:ahLst/>
            <a:cxnLst/>
            <a:rect l="l" t="t" r="r" b="b"/>
            <a:pathLst>
              <a:path w="4258951" h="9003977">
                <a:moveTo>
                  <a:pt x="0" y="0"/>
                </a:moveTo>
                <a:lnTo>
                  <a:pt x="4258951" y="0"/>
                </a:lnTo>
                <a:lnTo>
                  <a:pt x="4258951" y="9003977"/>
                </a:lnTo>
                <a:lnTo>
                  <a:pt x="0" y="9003977"/>
                </a:lnTo>
                <a:lnTo>
                  <a:pt x="0" y="0"/>
                </a:lnTo>
                <a:close/>
              </a:path>
            </a:pathLst>
          </a:custGeom>
          <a:blipFill>
            <a:blip r:embed="rId4"/>
            <a:stretch>
              <a:fillRect/>
            </a:stretch>
          </a:blipFill>
        </p:spPr>
      </p:sp>
      <p:sp>
        <p:nvSpPr>
          <p:cNvPr id="4" name="Freeform 4"/>
          <p:cNvSpPr/>
          <p:nvPr/>
        </p:nvSpPr>
        <p:spPr>
          <a:xfrm>
            <a:off x="12317136" y="254323"/>
            <a:ext cx="4304737" cy="9003977"/>
          </a:xfrm>
          <a:custGeom>
            <a:avLst/>
            <a:gdLst/>
            <a:ahLst/>
            <a:cxnLst/>
            <a:rect l="l" t="t" r="r" b="b"/>
            <a:pathLst>
              <a:path w="4304737" h="9003977">
                <a:moveTo>
                  <a:pt x="0" y="0"/>
                </a:moveTo>
                <a:lnTo>
                  <a:pt x="4304737" y="0"/>
                </a:lnTo>
                <a:lnTo>
                  <a:pt x="4304737" y="9003977"/>
                </a:lnTo>
                <a:lnTo>
                  <a:pt x="0" y="9003977"/>
                </a:lnTo>
                <a:lnTo>
                  <a:pt x="0" y="0"/>
                </a:lnTo>
                <a:close/>
              </a:path>
            </a:pathLst>
          </a:custGeom>
          <a:blipFill>
            <a:blip r:embed="rId5"/>
            <a:stretch>
              <a:fillRect/>
            </a:stretch>
          </a:blipFill>
        </p:spPr>
      </p:sp>
      <p:sp>
        <p:nvSpPr>
          <p:cNvPr id="5" name="Freeform 5"/>
          <p:cNvSpPr/>
          <p:nvPr/>
        </p:nvSpPr>
        <p:spPr>
          <a:xfrm>
            <a:off x="1028700" y="6474080"/>
            <a:ext cx="2841249" cy="3251787"/>
          </a:xfrm>
          <a:custGeom>
            <a:avLst/>
            <a:gdLst/>
            <a:ahLst/>
            <a:cxnLst/>
            <a:rect l="l" t="t" r="r" b="b"/>
            <a:pathLst>
              <a:path w="2841249" h="3251787">
                <a:moveTo>
                  <a:pt x="0" y="0"/>
                </a:moveTo>
                <a:lnTo>
                  <a:pt x="2841249" y="0"/>
                </a:lnTo>
                <a:lnTo>
                  <a:pt x="2841249" y="3251788"/>
                </a:lnTo>
                <a:lnTo>
                  <a:pt x="0" y="3251788"/>
                </a:lnTo>
                <a:lnTo>
                  <a:pt x="0" y="0"/>
                </a:lnTo>
                <a:close/>
              </a:path>
            </a:pathLst>
          </a:custGeom>
          <a:blipFill>
            <a:blip r:embed="rId6"/>
            <a:stretch>
              <a:fillRect/>
            </a:stretch>
          </a:blipFill>
        </p:spPr>
      </p:sp>
      <p:sp>
        <p:nvSpPr>
          <p:cNvPr id="6" name="TextBox 6"/>
          <p:cNvSpPr txBox="1"/>
          <p:nvPr/>
        </p:nvSpPr>
        <p:spPr>
          <a:xfrm>
            <a:off x="510988" y="886016"/>
            <a:ext cx="6818186" cy="1879863"/>
          </a:xfrm>
          <a:prstGeom prst="rect">
            <a:avLst/>
          </a:prstGeom>
        </p:spPr>
        <p:txBody>
          <a:bodyPr lIns="0" tIns="0" rIns="0" bIns="0" rtlCol="0" anchor="t">
            <a:spAutoFit/>
          </a:bodyPr>
          <a:lstStyle/>
          <a:p>
            <a:pPr marL="0" lvl="0" indent="0" algn="l">
              <a:lnSpc>
                <a:spcPts val="7014"/>
              </a:lnSpc>
            </a:pPr>
            <a:r>
              <a:rPr lang="en-US" sz="6944" b="1">
                <a:solidFill>
                  <a:srgbClr val="2C6232"/>
                </a:solidFill>
                <a:latin typeface="Poppins Semi-Bold"/>
                <a:ea typeface="Poppins Semi-Bold"/>
                <a:cs typeface="Poppins Semi-Bold"/>
                <a:sym typeface="Poppins Semi-Bold"/>
              </a:rPr>
              <a:t>Contract Management</a:t>
            </a:r>
          </a:p>
        </p:txBody>
      </p:sp>
      <p:sp>
        <p:nvSpPr>
          <p:cNvPr id="7" name="TextBox 7"/>
          <p:cNvSpPr txBox="1"/>
          <p:nvPr/>
        </p:nvSpPr>
        <p:spPr>
          <a:xfrm>
            <a:off x="410725" y="3464417"/>
            <a:ext cx="6918449" cy="4310380"/>
          </a:xfrm>
          <a:prstGeom prst="rect">
            <a:avLst/>
          </a:prstGeom>
        </p:spPr>
        <p:txBody>
          <a:bodyPr lIns="0" tIns="0" rIns="0" bIns="0" rtlCol="0" anchor="t">
            <a:spAutoFit/>
          </a:bodyPr>
          <a:lstStyle/>
          <a:p>
            <a:pPr marL="0" lvl="0" indent="0" algn="l">
              <a:lnSpc>
                <a:spcPts val="2940"/>
              </a:lnSpc>
              <a:spcBef>
                <a:spcPct val="0"/>
              </a:spcBef>
            </a:pPr>
            <a:r>
              <a:rPr lang="en-US" sz="2100" b="1" dirty="0">
                <a:solidFill>
                  <a:srgbClr val="2C6232">
                    <a:alpha val="80000"/>
                  </a:srgbClr>
                </a:solidFill>
                <a:latin typeface="Poppins Bold"/>
                <a:ea typeface="Poppins Bold"/>
                <a:cs typeface="Poppins Bold"/>
                <a:sym typeface="Poppins Bold"/>
              </a:rPr>
              <a:t>C</a:t>
            </a:r>
            <a:r>
              <a:rPr lang="en-US" sz="2100" b="1" u="none" strike="noStrike" dirty="0">
                <a:solidFill>
                  <a:srgbClr val="2C6232">
                    <a:alpha val="80000"/>
                  </a:srgbClr>
                </a:solidFill>
                <a:latin typeface="Poppins Bold"/>
                <a:ea typeface="Poppins Bold"/>
                <a:cs typeface="Poppins Bold"/>
                <a:sym typeface="Poppins Bold"/>
              </a:rPr>
              <a:t>ontract Management</a:t>
            </a:r>
            <a:r>
              <a:rPr lang="en-US" sz="2100" u="none" strike="noStrike" dirty="0">
                <a:solidFill>
                  <a:srgbClr val="000000">
                    <a:alpha val="80000"/>
                  </a:srgbClr>
                </a:solidFill>
                <a:latin typeface="Poppins"/>
                <a:ea typeface="Poppins"/>
                <a:cs typeface="Poppins"/>
                <a:sym typeface="Poppins"/>
              </a:rPr>
              <a:t> allows Admin to view and manage rental contracts with all essential details such as property, rent amount, tenant name, landlord name , dates, and contract status.</a:t>
            </a:r>
          </a:p>
          <a:p>
            <a:pPr marL="0" lvl="0" indent="0" algn="l">
              <a:lnSpc>
                <a:spcPts val="2800"/>
              </a:lnSpc>
              <a:spcBef>
                <a:spcPct val="0"/>
              </a:spcBef>
            </a:pPr>
            <a:r>
              <a:rPr lang="en-US" sz="2000" u="none" strike="noStrike" dirty="0">
                <a:solidFill>
                  <a:srgbClr val="000000">
                    <a:alpha val="80000"/>
                  </a:srgbClr>
                </a:solidFill>
                <a:latin typeface="Poppins"/>
                <a:ea typeface="Poppins"/>
                <a:cs typeface="Poppins"/>
                <a:sym typeface="Poppins"/>
              </a:rPr>
              <a:t> It includes features like payment receipts, invoices, attachments, signatures, and contract progress tracking, making it easy to monitor payments and the contract lifecycle. </a:t>
            </a:r>
          </a:p>
          <a:p>
            <a:pPr marL="0" lvl="0" indent="0" algn="l">
              <a:lnSpc>
                <a:spcPts val="2800"/>
              </a:lnSpc>
              <a:spcBef>
                <a:spcPct val="0"/>
              </a:spcBef>
            </a:pPr>
            <a:endParaRPr lang="en-US" sz="2000" u="none" strike="noStrike" dirty="0">
              <a:solidFill>
                <a:srgbClr val="000000">
                  <a:alpha val="80000"/>
                </a:srgbClr>
              </a:solidFill>
              <a:latin typeface="Poppins"/>
              <a:ea typeface="Poppins"/>
              <a:cs typeface="Poppins"/>
              <a:sym typeface="Poppins"/>
            </a:endParaRPr>
          </a:p>
          <a:p>
            <a:pPr marL="0" lvl="0" indent="0" algn="l">
              <a:lnSpc>
                <a:spcPts val="2800"/>
              </a:lnSpc>
              <a:spcBef>
                <a:spcPct val="0"/>
              </a:spcBef>
            </a:pPr>
            <a:endParaRPr lang="en-US" sz="2000" u="none" strike="noStrike" dirty="0">
              <a:solidFill>
                <a:srgbClr val="000000">
                  <a:alpha val="80000"/>
                </a:srgbClr>
              </a:solidFill>
              <a:latin typeface="Poppins"/>
              <a:ea typeface="Poppins"/>
              <a:cs typeface="Poppins"/>
              <a:sym typeface="Poppins"/>
            </a:endParaRPr>
          </a:p>
          <a:p>
            <a:pPr marL="0" lvl="0" indent="0" algn="l">
              <a:lnSpc>
                <a:spcPts val="2800"/>
              </a:lnSpc>
              <a:spcBef>
                <a:spcPct val="0"/>
              </a:spcBef>
            </a:pPr>
            <a:endParaRPr lang="en-US" sz="2000" u="none" strike="noStrike" dirty="0">
              <a:solidFill>
                <a:srgbClr val="000000">
                  <a:alpha val="80000"/>
                </a:srgbClr>
              </a:solidFill>
              <a:latin typeface="Poppins"/>
              <a:ea typeface="Poppins"/>
              <a:cs typeface="Poppins"/>
              <a:sym typeface="Poppins"/>
            </a:endParaRPr>
          </a:p>
          <a:p>
            <a:pPr marL="0" lvl="0" indent="0" algn="l">
              <a:lnSpc>
                <a:spcPts val="2800"/>
              </a:lnSpc>
              <a:spcBef>
                <a:spcPct val="0"/>
              </a:spcBef>
            </a:pPr>
            <a:endParaRPr lang="en-US" sz="2000" u="none" strike="noStrike" dirty="0">
              <a:solidFill>
                <a:srgbClr val="000000">
                  <a:alpha val="80000"/>
                </a:srgbClr>
              </a:solidFill>
              <a:latin typeface="Poppins"/>
              <a:ea typeface="Poppins"/>
              <a:cs typeface="Poppins"/>
              <a:sym typeface="Poppins"/>
            </a:endParaRPr>
          </a:p>
        </p:txBody>
      </p:sp>
      <p:sp>
        <p:nvSpPr>
          <p:cNvPr id="8" name="Freeform 8"/>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7">
              <a:alphaModFix amt="30000"/>
              <a:extLst>
                <a:ext uri="{96DAC541-7B7A-43D3-8B79-37D633B846F1}">
                  <asvg:svgBlip xmlns:asvg="http://schemas.microsoft.com/office/drawing/2016/SVG/main" r:embed="rId8"/>
                </a:ext>
              </a:extLst>
            </a:blip>
            <a:stretch>
              <a:fillRect/>
            </a:stretch>
          </a:blipFill>
        </p:spPr>
      </p:sp>
      <p:sp>
        <p:nvSpPr>
          <p:cNvPr id="10" name="TextBox 9">
            <a:extLst>
              <a:ext uri="{FF2B5EF4-FFF2-40B4-BE49-F238E27FC236}">
                <a16:creationId xmlns:a16="http://schemas.microsoft.com/office/drawing/2014/main" id="{4FCE3CB2-3220-7480-1478-C683E60714C8}"/>
              </a:ext>
            </a:extLst>
          </p:cNvPr>
          <p:cNvSpPr txBox="1"/>
          <p:nvPr/>
        </p:nvSpPr>
        <p:spPr>
          <a:xfrm>
            <a:off x="410725" y="1119204"/>
            <a:ext cx="9822180" cy="387798"/>
          </a:xfrm>
          <a:prstGeom prst="rect">
            <a:avLst/>
          </a:prstGeom>
          <a:noFill/>
        </p:spPr>
        <p:txBody>
          <a:bodyPr wrap="square">
            <a:spAutoFit/>
          </a:bodyPr>
          <a:lstStyle/>
          <a:p>
            <a:pPr marL="0" lvl="0" indent="0" algn="ctr">
              <a:lnSpc>
                <a:spcPts val="2398"/>
              </a:lnSpc>
            </a:pPr>
            <a:r>
              <a:rPr lang="en-US" sz="1800" dirty="0">
                <a:solidFill>
                  <a:srgbClr val="2C6232"/>
                </a:solidFill>
                <a:latin typeface="Poppins"/>
                <a:ea typeface="Poppins"/>
                <a:cs typeface="Poppins"/>
                <a:sym typeface="Poppins"/>
              </a:rPr>
              <a:t>(Admin)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75611" y="414039"/>
            <a:ext cx="4556368" cy="9579427"/>
          </a:xfrm>
          <a:custGeom>
            <a:avLst/>
            <a:gdLst/>
            <a:ahLst/>
            <a:cxnLst/>
            <a:rect l="l" t="t" r="r" b="b"/>
            <a:pathLst>
              <a:path w="4556368" h="9579427">
                <a:moveTo>
                  <a:pt x="0" y="0"/>
                </a:moveTo>
                <a:lnTo>
                  <a:pt x="4556368" y="0"/>
                </a:lnTo>
                <a:lnTo>
                  <a:pt x="4556368" y="9579426"/>
                </a:lnTo>
                <a:lnTo>
                  <a:pt x="0" y="9579426"/>
                </a:lnTo>
                <a:lnTo>
                  <a:pt x="0" y="0"/>
                </a:lnTo>
                <a:close/>
              </a:path>
            </a:pathLst>
          </a:custGeom>
          <a:blipFill>
            <a:blip r:embed="rId2"/>
            <a:stretch>
              <a:fillRect/>
            </a:stretch>
          </a:blipFill>
        </p:spPr>
      </p:sp>
      <p:sp>
        <p:nvSpPr>
          <p:cNvPr id="3" name="Freeform 3"/>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3">
              <a:alphaModFix amt="30000"/>
              <a:extLst>
                <a:ext uri="{96DAC541-7B7A-43D3-8B79-37D633B846F1}">
                  <asvg:svgBlip xmlns:asvg="http://schemas.microsoft.com/office/drawing/2016/SVG/main" r:embed="rId4"/>
                </a:ext>
              </a:extLst>
            </a:blip>
            <a:stretch>
              <a:fillRect/>
            </a:stretch>
          </a:blipFill>
        </p:spPr>
      </p:sp>
      <p:sp>
        <p:nvSpPr>
          <p:cNvPr id="4" name="Freeform 4"/>
          <p:cNvSpPr/>
          <p:nvPr/>
        </p:nvSpPr>
        <p:spPr>
          <a:xfrm>
            <a:off x="13193672" y="414039"/>
            <a:ext cx="4506517" cy="9579427"/>
          </a:xfrm>
          <a:custGeom>
            <a:avLst/>
            <a:gdLst/>
            <a:ahLst/>
            <a:cxnLst/>
            <a:rect l="l" t="t" r="r" b="b"/>
            <a:pathLst>
              <a:path w="4506517" h="9579427">
                <a:moveTo>
                  <a:pt x="0" y="0"/>
                </a:moveTo>
                <a:lnTo>
                  <a:pt x="4506517" y="0"/>
                </a:lnTo>
                <a:lnTo>
                  <a:pt x="4506517" y="9579426"/>
                </a:lnTo>
                <a:lnTo>
                  <a:pt x="0" y="9579426"/>
                </a:lnTo>
                <a:lnTo>
                  <a:pt x="0" y="0"/>
                </a:lnTo>
                <a:close/>
              </a:path>
            </a:pathLst>
          </a:custGeom>
          <a:blipFill>
            <a:blip r:embed="rId5"/>
            <a:stretch>
              <a:fillRect/>
            </a:stretch>
          </a:blipFill>
        </p:spPr>
      </p:sp>
      <p:sp>
        <p:nvSpPr>
          <p:cNvPr id="5" name="Freeform 5"/>
          <p:cNvSpPr/>
          <p:nvPr/>
        </p:nvSpPr>
        <p:spPr>
          <a:xfrm>
            <a:off x="6792637" y="5667935"/>
            <a:ext cx="5240377" cy="2862556"/>
          </a:xfrm>
          <a:custGeom>
            <a:avLst/>
            <a:gdLst/>
            <a:ahLst/>
            <a:cxnLst/>
            <a:rect l="l" t="t" r="r" b="b"/>
            <a:pathLst>
              <a:path w="5240377" h="2862556">
                <a:moveTo>
                  <a:pt x="0" y="0"/>
                </a:moveTo>
                <a:lnTo>
                  <a:pt x="5240377" y="0"/>
                </a:lnTo>
                <a:lnTo>
                  <a:pt x="5240377" y="2862556"/>
                </a:lnTo>
                <a:lnTo>
                  <a:pt x="0" y="2862556"/>
                </a:lnTo>
                <a:lnTo>
                  <a:pt x="0" y="0"/>
                </a:lnTo>
                <a:close/>
              </a:path>
            </a:pathLst>
          </a:custGeom>
          <a:blipFill>
            <a:blip r:embed="rId6"/>
            <a:stretch>
              <a:fillRect/>
            </a:stretch>
          </a:blipFill>
        </p:spPr>
      </p:sp>
      <p:sp>
        <p:nvSpPr>
          <p:cNvPr id="6" name="TextBox 6"/>
          <p:cNvSpPr txBox="1"/>
          <p:nvPr/>
        </p:nvSpPr>
        <p:spPr>
          <a:xfrm>
            <a:off x="6271039" y="3474384"/>
            <a:ext cx="5745922" cy="2334047"/>
          </a:xfrm>
          <a:prstGeom prst="rect">
            <a:avLst/>
          </a:prstGeom>
        </p:spPr>
        <p:txBody>
          <a:bodyPr lIns="0" tIns="0" rIns="0" bIns="0" rtlCol="0" anchor="t">
            <a:spAutoFit/>
          </a:bodyPr>
          <a:lstStyle/>
          <a:p>
            <a:pPr algn="r">
              <a:lnSpc>
                <a:spcPts val="3196"/>
              </a:lnSpc>
            </a:pPr>
            <a:r>
              <a:rPr lang="en-US" sz="2283" b="1">
                <a:solidFill>
                  <a:srgbClr val="2C6232"/>
                </a:solidFill>
                <a:latin typeface="Poppins Bold"/>
                <a:ea typeface="Poppins Bold"/>
                <a:cs typeface="Poppins Bold"/>
                <a:sym typeface="Poppins Bold"/>
              </a:rPr>
              <a:t>Payment Management</a:t>
            </a:r>
            <a:r>
              <a:rPr lang="en-US" sz="2283">
                <a:solidFill>
                  <a:srgbClr val="000000"/>
                </a:solidFill>
                <a:latin typeface="Poppins"/>
                <a:ea typeface="Poppins"/>
                <a:cs typeface="Poppins"/>
                <a:sym typeface="Poppins"/>
              </a:rPr>
              <a:t> displays all payments submitted by tenants.</a:t>
            </a:r>
          </a:p>
          <a:p>
            <a:pPr algn="r">
              <a:lnSpc>
                <a:spcPts val="3056"/>
              </a:lnSpc>
            </a:pPr>
            <a:r>
              <a:rPr lang="en-US" sz="2183">
                <a:solidFill>
                  <a:srgbClr val="000000"/>
                </a:solidFill>
                <a:latin typeface="Poppins"/>
                <a:ea typeface="Poppins"/>
                <a:cs typeface="Poppins"/>
                <a:sym typeface="Poppins"/>
              </a:rPr>
              <a:t> Admins can review each payment and approve or reject it, with analytics and charts to track paid, pending, and failed payments</a:t>
            </a:r>
          </a:p>
        </p:txBody>
      </p:sp>
      <p:sp>
        <p:nvSpPr>
          <p:cNvPr id="7" name="TextBox 7"/>
          <p:cNvSpPr txBox="1"/>
          <p:nvPr/>
        </p:nvSpPr>
        <p:spPr>
          <a:xfrm>
            <a:off x="6691375" y="1418665"/>
            <a:ext cx="4905250" cy="979808"/>
          </a:xfrm>
          <a:prstGeom prst="rect">
            <a:avLst/>
          </a:prstGeom>
        </p:spPr>
        <p:txBody>
          <a:bodyPr lIns="0" tIns="0" rIns="0" bIns="0" rtlCol="0" anchor="t">
            <a:spAutoFit/>
          </a:bodyPr>
          <a:lstStyle/>
          <a:p>
            <a:pPr algn="r">
              <a:lnSpc>
                <a:spcPts val="6965"/>
              </a:lnSpc>
            </a:pPr>
            <a:r>
              <a:rPr lang="en-US" sz="6965" b="1">
                <a:solidFill>
                  <a:srgbClr val="2C6232"/>
                </a:solidFill>
                <a:latin typeface="Poppins Bold"/>
                <a:ea typeface="Poppins Bold"/>
                <a:cs typeface="Poppins Bold"/>
                <a:sym typeface="Poppins Bold"/>
              </a:rPr>
              <a:t>Payment</a:t>
            </a:r>
          </a:p>
        </p:txBody>
      </p:sp>
      <p:sp>
        <p:nvSpPr>
          <p:cNvPr id="9" name="TextBox 8">
            <a:extLst>
              <a:ext uri="{FF2B5EF4-FFF2-40B4-BE49-F238E27FC236}">
                <a16:creationId xmlns:a16="http://schemas.microsoft.com/office/drawing/2014/main" id="{58FF4727-EB5D-E1EA-E866-E0A50FE6D430}"/>
              </a:ext>
            </a:extLst>
          </p:cNvPr>
          <p:cNvSpPr txBox="1"/>
          <p:nvPr/>
        </p:nvSpPr>
        <p:spPr>
          <a:xfrm>
            <a:off x="4475066" y="2268926"/>
            <a:ext cx="9814560" cy="387798"/>
          </a:xfrm>
          <a:prstGeom prst="rect">
            <a:avLst/>
          </a:prstGeom>
          <a:noFill/>
        </p:spPr>
        <p:txBody>
          <a:bodyPr wrap="square">
            <a:spAutoFit/>
          </a:bodyPr>
          <a:lstStyle/>
          <a:p>
            <a:pPr marL="0" lvl="0" indent="0" algn="ctr">
              <a:lnSpc>
                <a:spcPts val="2398"/>
              </a:lnSpc>
            </a:pPr>
            <a:r>
              <a:rPr lang="en-US" sz="1800" dirty="0">
                <a:solidFill>
                  <a:srgbClr val="2C6232"/>
                </a:solidFill>
                <a:latin typeface="Poppins"/>
                <a:ea typeface="Poppins"/>
                <a:cs typeface="Poppins"/>
                <a:sym typeface="Poppins"/>
              </a:rPr>
              <a:t>(Admin)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219200" y="4727606"/>
            <a:ext cx="4428930" cy="880023"/>
            <a:chOff x="0" y="0"/>
            <a:chExt cx="1166467" cy="231775"/>
          </a:xfrm>
        </p:grpSpPr>
        <p:sp>
          <p:nvSpPr>
            <p:cNvPr id="3" name="Freeform 3"/>
            <p:cNvSpPr/>
            <p:nvPr/>
          </p:nvSpPr>
          <p:spPr>
            <a:xfrm>
              <a:off x="0" y="0"/>
              <a:ext cx="1166467" cy="231775"/>
            </a:xfrm>
            <a:custGeom>
              <a:avLst/>
              <a:gdLst/>
              <a:ahLst/>
              <a:cxnLst/>
              <a:rect l="l" t="t" r="r" b="b"/>
              <a:pathLst>
                <a:path w="1166467" h="231775">
                  <a:moveTo>
                    <a:pt x="89150" y="0"/>
                  </a:moveTo>
                  <a:lnTo>
                    <a:pt x="1077317" y="0"/>
                  </a:lnTo>
                  <a:cubicBezTo>
                    <a:pt x="1100961" y="0"/>
                    <a:pt x="1123637" y="9393"/>
                    <a:pt x="1140356" y="26111"/>
                  </a:cubicBezTo>
                  <a:cubicBezTo>
                    <a:pt x="1157075" y="42830"/>
                    <a:pt x="1166467" y="65506"/>
                    <a:pt x="1166467" y="89150"/>
                  </a:cubicBezTo>
                  <a:lnTo>
                    <a:pt x="1166467" y="142626"/>
                  </a:lnTo>
                  <a:cubicBezTo>
                    <a:pt x="1166467" y="166270"/>
                    <a:pt x="1157075" y="188945"/>
                    <a:pt x="1140356" y="205664"/>
                  </a:cubicBezTo>
                  <a:cubicBezTo>
                    <a:pt x="1123637" y="222383"/>
                    <a:pt x="1100961" y="231775"/>
                    <a:pt x="1077317" y="231775"/>
                  </a:cubicBezTo>
                  <a:lnTo>
                    <a:pt x="89150" y="231775"/>
                  </a:lnTo>
                  <a:cubicBezTo>
                    <a:pt x="65506" y="231775"/>
                    <a:pt x="42830" y="222383"/>
                    <a:pt x="26111" y="205664"/>
                  </a:cubicBezTo>
                  <a:cubicBezTo>
                    <a:pt x="9393" y="188945"/>
                    <a:pt x="0" y="166270"/>
                    <a:pt x="0" y="142626"/>
                  </a:cubicBezTo>
                  <a:lnTo>
                    <a:pt x="0" y="89150"/>
                  </a:lnTo>
                  <a:cubicBezTo>
                    <a:pt x="0" y="65506"/>
                    <a:pt x="9393" y="42830"/>
                    <a:pt x="26111" y="26111"/>
                  </a:cubicBezTo>
                  <a:cubicBezTo>
                    <a:pt x="42830" y="9393"/>
                    <a:pt x="65506" y="0"/>
                    <a:pt x="89150" y="0"/>
                  </a:cubicBezTo>
                  <a:close/>
                </a:path>
              </a:pathLst>
            </a:custGeom>
            <a:solidFill>
              <a:srgbClr val="FFFFFF"/>
            </a:solidFill>
          </p:spPr>
        </p:sp>
        <p:sp>
          <p:nvSpPr>
            <p:cNvPr id="4" name="TextBox 4"/>
            <p:cNvSpPr txBox="1"/>
            <p:nvPr/>
          </p:nvSpPr>
          <p:spPr>
            <a:xfrm>
              <a:off x="0" y="-57150"/>
              <a:ext cx="1166467" cy="288925"/>
            </a:xfrm>
            <a:prstGeom prst="rect">
              <a:avLst/>
            </a:prstGeom>
          </p:spPr>
          <p:txBody>
            <a:bodyPr lIns="50800" tIns="50800" rIns="50800" bIns="50800" rtlCol="0" anchor="ctr"/>
            <a:lstStyle/>
            <a:p>
              <a:pPr algn="ctr">
                <a:lnSpc>
                  <a:spcPts val="2659"/>
                </a:lnSpc>
              </a:pPr>
              <a:endParaRPr/>
            </a:p>
          </p:txBody>
        </p:sp>
      </p:grpSp>
      <p:sp>
        <p:nvSpPr>
          <p:cNvPr id="6" name="Freeform 6"/>
          <p:cNvSpPr/>
          <p:nvPr/>
        </p:nvSpPr>
        <p:spPr>
          <a:xfrm>
            <a:off x="5905305" y="762881"/>
            <a:ext cx="3745313" cy="7929450"/>
          </a:xfrm>
          <a:custGeom>
            <a:avLst/>
            <a:gdLst/>
            <a:ahLst/>
            <a:cxnLst/>
            <a:rect l="l" t="t" r="r" b="b"/>
            <a:pathLst>
              <a:path w="3745313" h="7929450">
                <a:moveTo>
                  <a:pt x="0" y="0"/>
                </a:moveTo>
                <a:lnTo>
                  <a:pt x="3745313" y="0"/>
                </a:lnTo>
                <a:lnTo>
                  <a:pt x="3745313" y="7929450"/>
                </a:lnTo>
                <a:lnTo>
                  <a:pt x="0" y="7929450"/>
                </a:lnTo>
                <a:lnTo>
                  <a:pt x="0" y="0"/>
                </a:lnTo>
                <a:close/>
              </a:path>
            </a:pathLst>
          </a:custGeom>
          <a:blipFill>
            <a:blip r:embed="rId2"/>
            <a:stretch>
              <a:fillRect/>
            </a:stretch>
          </a:blipFill>
        </p:spPr>
      </p:sp>
      <p:sp>
        <p:nvSpPr>
          <p:cNvPr id="7" name="Freeform 7"/>
          <p:cNvSpPr/>
          <p:nvPr/>
        </p:nvSpPr>
        <p:spPr>
          <a:xfrm>
            <a:off x="9907793" y="762881"/>
            <a:ext cx="3735108" cy="7929450"/>
          </a:xfrm>
          <a:custGeom>
            <a:avLst/>
            <a:gdLst/>
            <a:ahLst/>
            <a:cxnLst/>
            <a:rect l="l" t="t" r="r" b="b"/>
            <a:pathLst>
              <a:path w="3735108" h="7929450">
                <a:moveTo>
                  <a:pt x="0" y="0"/>
                </a:moveTo>
                <a:lnTo>
                  <a:pt x="3735107" y="0"/>
                </a:lnTo>
                <a:lnTo>
                  <a:pt x="3735107" y="7929450"/>
                </a:lnTo>
                <a:lnTo>
                  <a:pt x="0" y="7929450"/>
                </a:lnTo>
                <a:lnTo>
                  <a:pt x="0" y="0"/>
                </a:lnTo>
                <a:close/>
              </a:path>
            </a:pathLst>
          </a:custGeom>
          <a:blipFill>
            <a:blip r:embed="rId3"/>
            <a:stretch>
              <a:fillRect/>
            </a:stretch>
          </a:blipFill>
        </p:spPr>
      </p:sp>
      <p:sp>
        <p:nvSpPr>
          <p:cNvPr id="8" name="Freeform 8"/>
          <p:cNvSpPr/>
          <p:nvPr/>
        </p:nvSpPr>
        <p:spPr>
          <a:xfrm>
            <a:off x="13900075" y="762881"/>
            <a:ext cx="3796339" cy="7929450"/>
          </a:xfrm>
          <a:custGeom>
            <a:avLst/>
            <a:gdLst/>
            <a:ahLst/>
            <a:cxnLst/>
            <a:rect l="l" t="t" r="r" b="b"/>
            <a:pathLst>
              <a:path w="3796339" h="7929450">
                <a:moveTo>
                  <a:pt x="0" y="0"/>
                </a:moveTo>
                <a:lnTo>
                  <a:pt x="3796339" y="0"/>
                </a:lnTo>
                <a:lnTo>
                  <a:pt x="3796339" y="7929450"/>
                </a:lnTo>
                <a:lnTo>
                  <a:pt x="0" y="7929450"/>
                </a:lnTo>
                <a:lnTo>
                  <a:pt x="0" y="0"/>
                </a:lnTo>
                <a:close/>
              </a:path>
            </a:pathLst>
          </a:custGeom>
          <a:blipFill>
            <a:blip r:embed="rId4"/>
            <a:stretch>
              <a:fillRect/>
            </a:stretch>
          </a:blipFill>
        </p:spPr>
      </p:sp>
      <p:sp>
        <p:nvSpPr>
          <p:cNvPr id="9" name="Freeform 9"/>
          <p:cNvSpPr/>
          <p:nvPr/>
        </p:nvSpPr>
        <p:spPr>
          <a:xfrm>
            <a:off x="1367927" y="6250641"/>
            <a:ext cx="2858049" cy="3377311"/>
          </a:xfrm>
          <a:custGeom>
            <a:avLst/>
            <a:gdLst/>
            <a:ahLst/>
            <a:cxnLst/>
            <a:rect l="l" t="t" r="r" b="b"/>
            <a:pathLst>
              <a:path w="2858049" h="3377311">
                <a:moveTo>
                  <a:pt x="0" y="0"/>
                </a:moveTo>
                <a:lnTo>
                  <a:pt x="2858049" y="0"/>
                </a:lnTo>
                <a:lnTo>
                  <a:pt x="2858049" y="3377311"/>
                </a:lnTo>
                <a:lnTo>
                  <a:pt x="0" y="3377311"/>
                </a:lnTo>
                <a:lnTo>
                  <a:pt x="0" y="0"/>
                </a:lnTo>
                <a:close/>
              </a:path>
            </a:pathLst>
          </a:custGeom>
          <a:blipFill>
            <a:blip r:embed="rId5"/>
            <a:stretch>
              <a:fillRect/>
            </a:stretch>
          </a:blipFill>
        </p:spPr>
      </p:sp>
      <p:sp>
        <p:nvSpPr>
          <p:cNvPr id="10" name="TextBox 10"/>
          <p:cNvSpPr txBox="1"/>
          <p:nvPr/>
        </p:nvSpPr>
        <p:spPr>
          <a:xfrm>
            <a:off x="1026639" y="1425596"/>
            <a:ext cx="4039002" cy="839170"/>
          </a:xfrm>
          <a:prstGeom prst="rect">
            <a:avLst/>
          </a:prstGeom>
        </p:spPr>
        <p:txBody>
          <a:bodyPr lIns="0" tIns="0" rIns="0" bIns="0" rtlCol="0" anchor="t">
            <a:spAutoFit/>
          </a:bodyPr>
          <a:lstStyle/>
          <a:p>
            <a:pPr algn="r">
              <a:lnSpc>
                <a:spcPts val="5559"/>
              </a:lnSpc>
            </a:pPr>
            <a:r>
              <a:rPr lang="en-US" sz="6540" b="1" dirty="0">
                <a:solidFill>
                  <a:srgbClr val="2C6232"/>
                </a:solidFill>
                <a:latin typeface="Poppins Bold"/>
                <a:ea typeface="Poppins Bold"/>
                <a:cs typeface="Poppins Bold"/>
                <a:sym typeface="Poppins Bold"/>
              </a:rPr>
              <a:t>Expenses</a:t>
            </a:r>
          </a:p>
        </p:txBody>
      </p:sp>
      <p:sp>
        <p:nvSpPr>
          <p:cNvPr id="11" name="TextBox 11"/>
          <p:cNvSpPr txBox="1"/>
          <p:nvPr/>
        </p:nvSpPr>
        <p:spPr>
          <a:xfrm>
            <a:off x="326774" y="3067210"/>
            <a:ext cx="4940356" cy="2835275"/>
          </a:xfrm>
          <a:prstGeom prst="rect">
            <a:avLst/>
          </a:prstGeom>
        </p:spPr>
        <p:txBody>
          <a:bodyPr lIns="0" tIns="0" rIns="0" bIns="0" rtlCol="0" anchor="t">
            <a:spAutoFit/>
          </a:bodyPr>
          <a:lstStyle/>
          <a:p>
            <a:pPr algn="r">
              <a:lnSpc>
                <a:spcPts val="2800"/>
              </a:lnSpc>
            </a:pPr>
            <a:r>
              <a:rPr lang="en-US" sz="2000">
                <a:solidFill>
                  <a:srgbClr val="000000"/>
                </a:solidFill>
                <a:latin typeface="Poppins"/>
                <a:ea typeface="Poppins"/>
                <a:cs typeface="Poppins"/>
                <a:sym typeface="Poppins"/>
              </a:rPr>
              <a:t>Expenses Management allows admins to record and manage all property-related expenses digitally instead of using paper notes.</a:t>
            </a:r>
          </a:p>
          <a:p>
            <a:pPr algn="r">
              <a:lnSpc>
                <a:spcPts val="2800"/>
              </a:lnSpc>
            </a:pPr>
            <a:r>
              <a:rPr lang="en-US" sz="2000">
                <a:solidFill>
                  <a:srgbClr val="000000"/>
                </a:solidFill>
                <a:latin typeface="Poppins"/>
                <a:ea typeface="Poppins"/>
                <a:cs typeface="Poppins"/>
                <a:sym typeface="Poppins"/>
              </a:rPr>
              <a:t> It helps track spending, add new expenses, set budgets, and view summaries and charts for better financial awareness</a:t>
            </a:r>
          </a:p>
        </p:txBody>
      </p:sp>
      <p:sp>
        <p:nvSpPr>
          <p:cNvPr id="12" name="Freeform 12"/>
          <p:cNvSpPr/>
          <p:nvPr/>
        </p:nvSpPr>
        <p:spPr>
          <a:xfrm>
            <a:off x="510988" y="7379248"/>
            <a:ext cx="19114067" cy="3431878"/>
          </a:xfrm>
          <a:custGeom>
            <a:avLst/>
            <a:gdLst/>
            <a:ahLst/>
            <a:cxnLst/>
            <a:rect l="l" t="t" r="r" b="b"/>
            <a:pathLst>
              <a:path w="19114067" h="3431878">
                <a:moveTo>
                  <a:pt x="0" y="0"/>
                </a:moveTo>
                <a:lnTo>
                  <a:pt x="19114067" y="0"/>
                </a:lnTo>
                <a:lnTo>
                  <a:pt x="19114067" y="3431877"/>
                </a:lnTo>
                <a:lnTo>
                  <a:pt x="0" y="3431877"/>
                </a:lnTo>
                <a:lnTo>
                  <a:pt x="0" y="0"/>
                </a:lnTo>
                <a:close/>
              </a:path>
            </a:pathLst>
          </a:custGeom>
          <a:blipFill>
            <a:blip r:embed="rId6">
              <a:alphaModFix amt="30000"/>
              <a:extLst>
                <a:ext uri="{96DAC541-7B7A-43D3-8B79-37D633B846F1}">
                  <asvg:svgBlip xmlns:asvg="http://schemas.microsoft.com/office/drawing/2016/SVG/main" r:embed="rId7"/>
                </a:ext>
              </a:extLst>
            </a:blip>
            <a:stretch>
              <a:fillRect/>
            </a:stretch>
          </a:blipFill>
        </p:spPr>
      </p:sp>
      <p:sp>
        <p:nvSpPr>
          <p:cNvPr id="14" name="TextBox 13">
            <a:extLst>
              <a:ext uri="{FF2B5EF4-FFF2-40B4-BE49-F238E27FC236}">
                <a16:creationId xmlns:a16="http://schemas.microsoft.com/office/drawing/2014/main" id="{65B93950-1B23-DB1E-74F8-A605B7007EF0}"/>
              </a:ext>
            </a:extLst>
          </p:cNvPr>
          <p:cNvSpPr txBox="1"/>
          <p:nvPr/>
        </p:nvSpPr>
        <p:spPr>
          <a:xfrm>
            <a:off x="-2315468" y="2264766"/>
            <a:ext cx="10294620" cy="387798"/>
          </a:xfrm>
          <a:prstGeom prst="rect">
            <a:avLst/>
          </a:prstGeom>
          <a:noFill/>
        </p:spPr>
        <p:txBody>
          <a:bodyPr wrap="square">
            <a:spAutoFit/>
          </a:bodyPr>
          <a:lstStyle/>
          <a:p>
            <a:pPr marL="0" lvl="0" indent="0" algn="ctr">
              <a:lnSpc>
                <a:spcPts val="2398"/>
              </a:lnSpc>
            </a:pPr>
            <a:r>
              <a:rPr lang="en-US" sz="1800" dirty="0">
                <a:solidFill>
                  <a:srgbClr val="2C6232"/>
                </a:solidFill>
                <a:latin typeface="Poppins"/>
                <a:ea typeface="Poppins"/>
                <a:cs typeface="Poppins"/>
                <a:sym typeface="Poppins"/>
              </a:rPr>
              <a:t>(Admin)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1066</Words>
  <Application>Microsoft Office PowerPoint</Application>
  <PresentationFormat>Custom</PresentationFormat>
  <Paragraphs>102</Paragraphs>
  <Slides>26</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gg sans</vt:lpstr>
      <vt:lpstr>Squada One</vt:lpstr>
      <vt:lpstr>29LT Adir</vt:lpstr>
      <vt:lpstr>Poppins Heavy</vt:lpstr>
      <vt:lpstr>Bryndan Write</vt:lpstr>
      <vt:lpstr>Calibri</vt:lpstr>
      <vt:lpstr>Poppins</vt:lpstr>
      <vt:lpstr>Arial</vt:lpstr>
      <vt:lpstr>Poppins Semi-Bold</vt:lpstr>
      <vt:lpstr>Poppins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SHAQATI</dc:title>
  <dc:creator>Administrator</dc:creator>
  <cp:lastModifiedBy>ahmad hanani</cp:lastModifiedBy>
  <cp:revision>5</cp:revision>
  <dcterms:created xsi:type="dcterms:W3CDTF">2006-08-16T00:00:00Z</dcterms:created>
  <dcterms:modified xsi:type="dcterms:W3CDTF">2026-01-25T22:32:43Z</dcterms:modified>
  <dc:identifier>DAG_aeP1rhQ</dc:identifier>
</cp:coreProperties>
</file>