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73" r:id="rId3"/>
    <p:sldId id="278" r:id="rId4"/>
    <p:sldId id="270" r:id="rId5"/>
    <p:sldId id="291" r:id="rId6"/>
    <p:sldId id="292" r:id="rId7"/>
    <p:sldId id="293" r:id="rId8"/>
    <p:sldId id="289" r:id="rId9"/>
    <p:sldId id="330" r:id="rId10"/>
    <p:sldId id="276" r:id="rId11"/>
    <p:sldId id="331" r:id="rId12"/>
    <p:sldId id="274" r:id="rId13"/>
    <p:sldId id="333" r:id="rId14"/>
    <p:sldId id="275" r:id="rId15"/>
    <p:sldId id="280" r:id="rId16"/>
    <p:sldId id="332" r:id="rId17"/>
    <p:sldId id="260" r:id="rId18"/>
    <p:sldId id="265" r:id="rId19"/>
    <p:sldId id="264" r:id="rId20"/>
    <p:sldId id="263" r:id="rId21"/>
    <p:sldId id="320" r:id="rId22"/>
    <p:sldId id="321" r:id="rId23"/>
    <p:sldId id="322" r:id="rId24"/>
    <p:sldId id="323" r:id="rId25"/>
    <p:sldId id="326" r:id="rId26"/>
    <p:sldId id="327" r:id="rId27"/>
    <p:sldId id="325" r:id="rId28"/>
    <p:sldId id="328" r:id="rId29"/>
    <p:sldId id="267" r:id="rId30"/>
    <p:sldId id="281" r:id="rId31"/>
    <p:sldId id="282" r:id="rId32"/>
    <p:sldId id="283" r:id="rId33"/>
    <p:sldId id="284" r:id="rId34"/>
    <p:sldId id="285" r:id="rId35"/>
    <p:sldId id="287" r:id="rId36"/>
    <p:sldId id="288" r:id="rId37"/>
    <p:sldId id="336" r:id="rId38"/>
    <p:sldId id="294" r:id="rId39"/>
    <p:sldId id="295" r:id="rId40"/>
    <p:sldId id="296" r:id="rId41"/>
    <p:sldId id="297" r:id="rId42"/>
    <p:sldId id="298" r:id="rId43"/>
    <p:sldId id="299" r:id="rId44"/>
    <p:sldId id="303" r:id="rId45"/>
    <p:sldId id="300" r:id="rId46"/>
    <p:sldId id="301" r:id="rId47"/>
    <p:sldId id="306" r:id="rId48"/>
    <p:sldId id="304" r:id="rId49"/>
    <p:sldId id="305" r:id="rId50"/>
    <p:sldId id="307" r:id="rId51"/>
    <p:sldId id="309" r:id="rId52"/>
    <p:sldId id="310" r:id="rId53"/>
    <p:sldId id="308" r:id="rId54"/>
    <p:sldId id="311" r:id="rId55"/>
    <p:sldId id="312" r:id="rId56"/>
    <p:sldId id="313" r:id="rId57"/>
    <p:sldId id="329" r:id="rId58"/>
    <p:sldId id="314" r:id="rId59"/>
    <p:sldId id="315" r:id="rId60"/>
    <p:sldId id="316" r:id="rId61"/>
    <p:sldId id="317" r:id="rId62"/>
    <p:sldId id="318" r:id="rId63"/>
    <p:sldId id="319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ECA552-AB0A-4A9E-8FFE-441FB8FC8D5F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C885A6-9B70-4DD7-940C-5188DFD6BEF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7200" y="2667000"/>
            <a:ext cx="7927848" cy="3429000"/>
          </a:xfrm>
        </p:spPr>
        <p:txBody>
          <a:bodyPr>
            <a:noAutofit/>
          </a:bodyPr>
          <a:lstStyle/>
          <a:p>
            <a:pPr algn="ctr"/>
            <a:r>
              <a:rPr lang="ar-SA" sz="3600" dirty="0" smtClean="0">
                <a:solidFill>
                  <a:schemeClr val="bg1"/>
                </a:solidFill>
              </a:rPr>
              <a:t/>
            </a:r>
            <a:br>
              <a:rPr lang="ar-SA" sz="3600" dirty="0" smtClean="0">
                <a:solidFill>
                  <a:schemeClr val="bg1"/>
                </a:solidFill>
              </a:rPr>
            </a:br>
            <a:r>
              <a:rPr lang="ar-SA" sz="3600" dirty="0" smtClean="0">
                <a:solidFill>
                  <a:srgbClr val="7030A0"/>
                </a:solidFill>
                <a:cs typeface="DecoType Naskh" pitchFamily="2" charset="-78"/>
              </a:rPr>
              <a:t>جامعة النجاح الوطنية</a:t>
            </a:r>
            <a:br>
              <a:rPr lang="ar-SA" sz="3600" dirty="0" smtClean="0">
                <a:solidFill>
                  <a:srgbClr val="7030A0"/>
                </a:solidFill>
                <a:cs typeface="DecoType Naskh" pitchFamily="2" charset="-78"/>
              </a:rPr>
            </a:br>
            <a:r>
              <a:rPr lang="ar-SA" sz="3600" dirty="0" smtClean="0">
                <a:solidFill>
                  <a:srgbClr val="7030A0"/>
                </a:solidFill>
                <a:cs typeface="DecoType Naskh" pitchFamily="2" charset="-78"/>
              </a:rPr>
              <a:t>كلية الهندسة</a:t>
            </a:r>
            <a:br>
              <a:rPr lang="ar-SA" sz="3600" dirty="0" smtClean="0">
                <a:solidFill>
                  <a:srgbClr val="7030A0"/>
                </a:solidFill>
                <a:cs typeface="DecoType Naskh" pitchFamily="2" charset="-78"/>
              </a:rPr>
            </a:br>
            <a:r>
              <a:rPr lang="ar-SA" sz="3600" dirty="0" smtClean="0">
                <a:solidFill>
                  <a:srgbClr val="7030A0"/>
                </a:solidFill>
                <a:cs typeface="DecoType Naskh" pitchFamily="2" charset="-78"/>
              </a:rPr>
              <a:t>قسم البناء</a:t>
            </a:r>
            <a:r>
              <a:rPr lang="en-US" sz="4800" dirty="0" smtClean="0">
                <a:solidFill>
                  <a:schemeClr val="bg1"/>
                </a:solidFill>
              </a:rPr>
              <a:t/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ar-SA" sz="5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  <a:t>تصميم مسجد متكامل الأنظمة المعمارية والهندسية</a:t>
            </a:r>
            <a:r>
              <a:rPr lang="ar-SA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  <a:t/>
            </a:r>
            <a:br>
              <a:rPr lang="ar-SA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</a:br>
            <a:r>
              <a:rPr lang="ar-SA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  <a:t/>
            </a:r>
            <a:br>
              <a:rPr lang="ar-SA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</a:br>
            <a:r>
              <a:rPr lang="ar-SA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  <a:t>إعداد: </a:t>
            </a:r>
            <a:r>
              <a:rPr lang="ar-SA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  <a:t>محمد مصلح ، عامر فوزان ، أحمد حسين</a:t>
            </a:r>
            <a:br>
              <a:rPr lang="ar-SA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</a:br>
            <a:r>
              <a:rPr lang="ar-SA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  <a:t>بإشراف: </a:t>
            </a:r>
            <a:r>
              <a:rPr lang="ar-SA" sz="36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  <a:t>د</a:t>
            </a:r>
            <a:r>
              <a:rPr lang="ar-SA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" pitchFamily="2" charset="-78"/>
              </a:rPr>
              <a:t>.مؤيد سلهب</a:t>
            </a:r>
            <a:endParaRPr lang="ar-SA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Naskh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38200" y="152400"/>
            <a:ext cx="7315200" cy="561536"/>
          </a:xfrm>
        </p:spPr>
        <p:txBody>
          <a:bodyPr>
            <a:noAutofit/>
          </a:bodyPr>
          <a:lstStyle/>
          <a:p>
            <a:pPr algn="ctr"/>
            <a:r>
              <a:rPr lang="ar-SA" sz="3600" dirty="0" smtClean="0">
                <a:cs typeface="DecoType Naskh" pitchFamily="2" charset="-78"/>
              </a:rPr>
              <a:t>بسم الله الرحمن الرحيم</a:t>
            </a:r>
            <a:endParaRPr lang="ar-SA" sz="3600" dirty="0">
              <a:cs typeface="DecoType Nask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914400"/>
          </a:xfrm>
        </p:spPr>
        <p:txBody>
          <a:bodyPr/>
          <a:lstStyle/>
          <a:p>
            <a:pPr algn="ctr"/>
            <a:r>
              <a:rPr lang="ar-SA" dirty="0" smtClean="0"/>
              <a:t>قاعة الصلاة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r="2857" b="2128"/>
          <a:stretch>
            <a:fillRect/>
          </a:stretch>
        </p:blipFill>
        <p:spPr bwMode="auto">
          <a:xfrm>
            <a:off x="1295400" y="1219200"/>
            <a:ext cx="6477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مقطع في المسجد: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6442" t="13542" r="16837" b="35416"/>
          <a:stretch>
            <a:fillRect/>
          </a:stretch>
        </p:blipFill>
        <p:spPr bwMode="auto">
          <a:xfrm>
            <a:off x="304800" y="2362200"/>
            <a:ext cx="8534400" cy="319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مخطط الطابق الأرضي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23647" t="13826" r="25312" b="19936"/>
          <a:stretch>
            <a:fillRect/>
          </a:stretch>
        </p:blipFill>
        <p:spPr bwMode="auto">
          <a:xfrm rot="10800000">
            <a:off x="990600" y="1371600"/>
            <a:ext cx="7278974" cy="5257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533400"/>
            <a:ext cx="8229600" cy="1143000"/>
          </a:xfrm>
        </p:spPr>
        <p:txBody>
          <a:bodyPr/>
          <a:lstStyle/>
          <a:p>
            <a:r>
              <a:rPr lang="ar-SA" dirty="0" smtClean="0"/>
              <a:t>تفصيلة المئذنة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7526" t="13542" r="29722" b="31250"/>
          <a:stretch>
            <a:fillRect/>
          </a:stretch>
        </p:blipFill>
        <p:spPr bwMode="auto">
          <a:xfrm>
            <a:off x="914400" y="1637779"/>
            <a:ext cx="7391400" cy="5220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43000" y="451848"/>
          <a:ext cx="7162800" cy="622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43387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المساحة الكلية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(م</a:t>
                      </a:r>
                      <a:r>
                        <a:rPr lang="ar-SA" sz="1600" baseline="30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العنصر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675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مصلى الرجال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83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مصلى النساء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16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متوضأ الرجال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9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متوضأ النساء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36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الوحدات الصحية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124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سكن العاملين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94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المكتبة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47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المخزن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8.2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غرفة الإمام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8.2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غرفة الماذن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50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الساحات الخارجية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704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كراج السيارات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42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المدخل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33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محلات تجاريه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354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Calibri"/>
                          <a:ea typeface="Calibri"/>
                          <a:cs typeface="Arial"/>
                        </a:rPr>
                        <a:t>مساحات داخليه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4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latin typeface="Calibri"/>
                          <a:ea typeface="Calibri"/>
                          <a:cs typeface="Arial"/>
                        </a:rPr>
                        <a:t>2283م</a:t>
                      </a:r>
                      <a:r>
                        <a:rPr lang="ar-SA" sz="1600" baseline="30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7"/>
          <p:cNvPicPr>
            <a:picLocks/>
          </p:cNvPicPr>
          <p:nvPr/>
        </p:nvPicPr>
        <p:blipFill>
          <a:blip r:embed="rId2"/>
          <a:srcRect l="16779" t="13826" r="20797" b="23473"/>
          <a:stretch>
            <a:fillRect/>
          </a:stretch>
        </p:blipFill>
        <p:spPr bwMode="auto">
          <a:xfrm>
            <a:off x="914400" y="3657600"/>
            <a:ext cx="7544162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/>
          <a:srcRect l="12990" t="13183" r="21880" b="24437"/>
          <a:stretch>
            <a:fillRect/>
          </a:stretch>
        </p:blipFill>
        <p:spPr bwMode="auto">
          <a:xfrm>
            <a:off x="914400" y="0"/>
            <a:ext cx="7543800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rcRect l="20207" t="15434" r="21880" b="22508"/>
          <a:stretch>
            <a:fillRect/>
          </a:stretch>
        </p:blipFill>
        <p:spPr bwMode="auto">
          <a:xfrm>
            <a:off x="1143000" y="0"/>
            <a:ext cx="6781800" cy="3505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/>
          <a:srcRect l="19667" t="13505" r="14657" b="25080"/>
          <a:stretch>
            <a:fillRect/>
          </a:stretch>
        </p:blipFill>
        <p:spPr bwMode="auto">
          <a:xfrm>
            <a:off x="1143000" y="3657600"/>
            <a:ext cx="67818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D:\eng.mesleh\مشروع تخرج 2\3D max\fghfg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eng.mesleh\مشروع تخرج 2\3D max\77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111" y="0"/>
            <a:ext cx="915811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D:\eng.mesleh\مشروع تخرج 2\3D max\g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3352800"/>
            <a:ext cx="8229600" cy="914400"/>
          </a:xfrm>
        </p:spPr>
        <p:txBody>
          <a:bodyPr/>
          <a:lstStyle/>
          <a:p>
            <a:pPr algn="ctr"/>
            <a:r>
              <a:rPr lang="ar-SA" b="1" dirty="0" smtClean="0"/>
              <a:t> نتائج المشروع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1905000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dirty="0" smtClean="0"/>
              <a:t>الحصول على تصميم معماري متكامل يحقق المتطلبات الوظيفية</a:t>
            </a:r>
          </a:p>
          <a:p>
            <a:pPr algn="r" rtl="1"/>
            <a:r>
              <a:rPr lang="ar-SA" dirty="0" smtClean="0"/>
              <a:t>توفير أنظمة بيئية تعتمد على الطاقة الطبيعية</a:t>
            </a:r>
          </a:p>
          <a:p>
            <a:pPr algn="r" rtl="1"/>
            <a:r>
              <a:rPr lang="ar-SA" dirty="0" smtClean="0"/>
              <a:t>المعالجات البيئية للمبنى مع المحافظه على العناصر المعمارية الاسلامية البارزة ومحاولة استغلالها في عميلية التصميم السليم.</a:t>
            </a:r>
          </a:p>
          <a:p>
            <a:pPr algn="r" rtl="1"/>
            <a:r>
              <a:rPr lang="ar-SA" dirty="0" smtClean="0"/>
              <a:t>تصميم مسجد يلبي كافة احتياجات للمصلين من كافة فئات المجتمع.</a:t>
            </a:r>
            <a:endParaRPr lang="ar-SA" dirty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609600" y="609600"/>
            <a:ext cx="8229600" cy="8382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أسباب اختيار المشروع</a:t>
            </a:r>
            <a:endParaRPr lang="ar-SA" sz="5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685800" y="1524000"/>
            <a:ext cx="8229600" cy="1905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lang="ar-SA" sz="2600" dirty="0" smtClean="0"/>
              <a:t>إفتقار المساجد القائمة حاليا للتصميم السليم والمدروس.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lang="ar-SA" sz="2600" dirty="0" smtClean="0"/>
              <a:t>استخدام عناصر إضافية مساعدة فيها هدر كبير للطاقه في توفير الجو والمناخ الملائم للمصلين.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lang="ar-SA" sz="2600" dirty="0" smtClean="0"/>
              <a:t> تصميم متكامل يأخذ كنمط يحتذى به في تصميم المساجد الخضراء.</a:t>
            </a:r>
            <a:endParaRPr kumimoji="0" lang="ar-SA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D:\eng.mesleh\مشروع تخرج 2\3D max\tt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ar-SA" sz="8000" dirty="0" smtClean="0"/>
              <a:t>التصميم البيئي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Solar chimney</a:t>
            </a:r>
            <a:r>
              <a:rPr lang="ar-SA" sz="4000" dirty="0" smtClean="0"/>
              <a:t>: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27841" t="21205" r="32386" b="24735"/>
          <a:stretch>
            <a:fillRect/>
          </a:stretch>
        </p:blipFill>
        <p:spPr bwMode="auto">
          <a:xfrm>
            <a:off x="2057400" y="1600200"/>
            <a:ext cx="5257800" cy="4964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pPr algn="r"/>
            <a:r>
              <a:rPr lang="ar-SA" dirty="0" smtClean="0"/>
              <a:t>تفصيله المدخنه الشمسية: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26363" t="19036" r="14508" b="30361"/>
          <a:stretch>
            <a:fillRect/>
          </a:stretch>
        </p:blipFill>
        <p:spPr bwMode="auto">
          <a:xfrm>
            <a:off x="1295400" y="1524000"/>
            <a:ext cx="6465003" cy="49901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               Design in winter :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 = 680×1.076  = 7720 ft</a:t>
            </a:r>
            <a:r>
              <a:rPr lang="en-US" baseline="30000" dirty="0" smtClean="0"/>
              <a:t>3</a:t>
            </a:r>
            <a:r>
              <a:rPr lang="en-US" dirty="0" smtClean="0"/>
              <a:t>/hr</a:t>
            </a:r>
          </a:p>
          <a:p>
            <a:r>
              <a:rPr lang="en-US" dirty="0" smtClean="0"/>
              <a:t>For 4 chimney = 7720×4 = 30879 ft</a:t>
            </a:r>
            <a:r>
              <a:rPr lang="en-US" baseline="30000" dirty="0" smtClean="0"/>
              <a:t>3</a:t>
            </a:r>
            <a:r>
              <a:rPr lang="en-US" dirty="0" smtClean="0"/>
              <a:t>/hr</a:t>
            </a:r>
          </a:p>
          <a:p>
            <a:r>
              <a:rPr lang="en-US" dirty="0" smtClean="0"/>
              <a:t>Gain for solar chimney = 56435.7 BTU/day</a:t>
            </a:r>
          </a:p>
          <a:p>
            <a:pPr>
              <a:buNone/>
            </a:pPr>
            <a:r>
              <a:rPr lang="en-US" b="1" dirty="0" smtClean="0"/>
              <a:t>                                             </a:t>
            </a:r>
            <a:r>
              <a:rPr lang="en-US" dirty="0" smtClean="0"/>
              <a:t>= 16.46 </a:t>
            </a:r>
            <a:r>
              <a:rPr lang="en-US" dirty="0" err="1" smtClean="0"/>
              <a:t>kw</a:t>
            </a:r>
            <a:r>
              <a:rPr lang="en-US" dirty="0" smtClean="0"/>
              <a:t>/day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                Design in winter :</a:t>
            </a:r>
            <a:br>
              <a:rPr lang="en-US" sz="4000" dirty="0" smtClean="0"/>
            </a:br>
            <a:r>
              <a:rPr lang="en-US" sz="3200" dirty="0" smtClean="0">
                <a:solidFill>
                  <a:schemeClr val="tx1"/>
                </a:solidFill>
              </a:rPr>
              <a:t>solarium</a:t>
            </a:r>
            <a:r>
              <a:rPr lang="en-US" sz="3600" dirty="0" smtClean="0">
                <a:solidFill>
                  <a:schemeClr val="tx1"/>
                </a:solidFill>
              </a:rPr>
              <a:t>: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 l="9931" t="20482" r="22415" b="32048"/>
          <a:stretch>
            <a:fillRect/>
          </a:stretch>
        </p:blipFill>
        <p:spPr bwMode="auto">
          <a:xfrm>
            <a:off x="1272649" y="2393619"/>
            <a:ext cx="6598701" cy="3472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                Design in winter :</a:t>
            </a:r>
            <a:br>
              <a:rPr lang="en-US" sz="4000" dirty="0" smtClean="0"/>
            </a:br>
            <a:r>
              <a:rPr lang="en-US" sz="3200" dirty="0" smtClean="0">
                <a:solidFill>
                  <a:schemeClr val="tx1"/>
                </a:solidFill>
              </a:rPr>
              <a:t>solarium</a:t>
            </a:r>
            <a:r>
              <a:rPr lang="en-US" sz="3600" dirty="0" smtClean="0">
                <a:solidFill>
                  <a:schemeClr val="tx1"/>
                </a:solidFill>
              </a:rPr>
              <a:t>: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Sloar</a:t>
            </a:r>
            <a:r>
              <a:rPr lang="en-US" dirty="0" smtClean="0"/>
              <a:t> gain for roof = 17.8 </a:t>
            </a:r>
            <a:r>
              <a:rPr lang="en-US" dirty="0" err="1" smtClean="0"/>
              <a:t>Kw</a:t>
            </a:r>
            <a:r>
              <a:rPr lang="en-US" dirty="0" smtClean="0"/>
              <a:t>/day</a:t>
            </a:r>
          </a:p>
          <a:p>
            <a:r>
              <a:rPr lang="en-US" dirty="0" smtClean="0"/>
              <a:t>Solar gain window = 10.41 </a:t>
            </a:r>
            <a:r>
              <a:rPr lang="en-US" dirty="0" err="1" smtClean="0"/>
              <a:t>Kw</a:t>
            </a:r>
            <a:r>
              <a:rPr lang="en-US" dirty="0" smtClean="0"/>
              <a:t>/day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Total gain = 10.4 + 17.8 + 16.4 = 44.6 </a:t>
            </a:r>
            <a:r>
              <a:rPr lang="en-US" dirty="0" err="1" smtClean="0"/>
              <a:t>Kw</a:t>
            </a:r>
            <a:r>
              <a:rPr lang="en-US" dirty="0" smtClean="0"/>
              <a:t>/day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Q = 8202.8 ft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/hr</a:t>
            </a:r>
          </a:p>
          <a:p>
            <a:r>
              <a:rPr lang="en-US" sz="2400" dirty="0" smtClean="0"/>
              <a:t>For 4 chimney Q = 32811.25 ft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/hr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The minaret :</a:t>
            </a:r>
            <a:endParaRPr lang="en-US" sz="2400" dirty="0" smtClean="0"/>
          </a:p>
          <a:p>
            <a:r>
              <a:rPr lang="en-US" sz="2400" dirty="0" smtClean="0"/>
              <a:t>Q = </a:t>
            </a:r>
          </a:p>
          <a:p>
            <a:r>
              <a:rPr lang="en-US" sz="2400" dirty="0" smtClean="0"/>
              <a:t>For 2 minarets  = 101286.2 ft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/hr</a:t>
            </a:r>
          </a:p>
          <a:p>
            <a:pPr>
              <a:buNone/>
            </a:pPr>
            <a:r>
              <a:rPr lang="en-US" sz="2400" dirty="0" smtClean="0"/>
              <a:t>                               = 3797.2 m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/hr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                </a:t>
            </a:r>
            <a:r>
              <a:rPr lang="en-US" sz="4400" dirty="0" smtClean="0"/>
              <a:t>Design in summer:</a:t>
            </a:r>
            <a:r>
              <a:rPr lang="en-US" sz="4900" dirty="0" smtClean="0"/>
              <a:t/>
            </a:r>
            <a:br>
              <a:rPr lang="en-US" sz="4900" dirty="0" smtClean="0"/>
            </a:br>
            <a:endParaRPr lang="en-US" sz="4000" dirty="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4267200"/>
            <a:ext cx="1357884" cy="31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9600" cy="856488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حركة الرياح داخل قاعة الصلاة :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12459" t="26506" r="11979" b="39036"/>
          <a:stretch>
            <a:fillRect/>
          </a:stretch>
        </p:blipFill>
        <p:spPr bwMode="auto">
          <a:xfrm>
            <a:off x="609600" y="2286000"/>
            <a:ext cx="7723608" cy="29518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sz="6600" dirty="0" smtClean="0"/>
              <a:t>التصميم الانشائي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 l="35033" t="15434" r="18449" b="31833"/>
          <a:stretch>
            <a:fillRect/>
          </a:stretch>
        </p:blipFill>
        <p:spPr bwMode="auto">
          <a:xfrm>
            <a:off x="533400" y="1143000"/>
            <a:ext cx="4038600" cy="274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/>
          <a:srcRect l="20586" t="15756" r="26395" b="25723"/>
          <a:stretch>
            <a:fillRect/>
          </a:stretch>
        </p:blipFill>
        <p:spPr bwMode="auto">
          <a:xfrm>
            <a:off x="4495800" y="3886200"/>
            <a:ext cx="41148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953000" y="1219200"/>
            <a:ext cx="381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/>
              <a:t>تقع قطعة الارض في منطقة الجبل</a:t>
            </a:r>
          </a:p>
          <a:p>
            <a:pPr algn="r"/>
            <a:r>
              <a:rPr lang="ar-SA" sz="2400" dirty="0" smtClean="0"/>
              <a:t>الشمالي قرب دوار عصيرة</a:t>
            </a:r>
          </a:p>
          <a:p>
            <a:pPr algn="r"/>
            <a:endParaRPr lang="ar-SA" sz="2400" dirty="0" smtClean="0"/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/>
              <a:t>تبلغ مساحتها حوالي 1.8 دونم.</a:t>
            </a:r>
          </a:p>
          <a:p>
            <a:pPr algn="r" rtl="1">
              <a:buFont typeface="Arial" pitchFamily="34" charset="0"/>
              <a:buChar char="•"/>
            </a:pPr>
            <a:endParaRPr lang="ar-SA" sz="2400" dirty="0" smtClean="0"/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/>
              <a:t>تقع على شارعين رئيسيين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61772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Structural System: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one way ribbed </a:t>
            </a:r>
            <a:r>
              <a:rPr lang="en-US" sz="3200" dirty="0" smtClean="0"/>
              <a:t>slab. </a:t>
            </a:r>
            <a:endParaRPr lang="en-US" sz="32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Two way </a:t>
            </a:r>
            <a:r>
              <a:rPr lang="en-US" sz="3200" dirty="0" smtClean="0"/>
              <a:t>slab.</a:t>
            </a:r>
            <a:endParaRPr lang="en-US" sz="32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Shell.</a:t>
            </a:r>
            <a:endParaRPr lang="en-US" sz="3200" dirty="0" smtClean="0"/>
          </a:p>
          <a:p>
            <a:pPr marL="514350" indent="-514350" algn="l">
              <a:buNone/>
            </a:pPr>
            <a:endParaRPr lang="en-US" sz="3200" dirty="0" smtClean="0"/>
          </a:p>
          <a:p>
            <a:pPr marL="514350" indent="-514350" algn="l">
              <a:buNone/>
            </a:pPr>
            <a:r>
              <a:rPr lang="en-US" sz="3200" dirty="0" smtClean="0"/>
              <a:t>Assumptions :</a:t>
            </a:r>
            <a:endParaRPr lang="ar-SA" sz="3200" dirty="0" smtClean="0"/>
          </a:p>
          <a:p>
            <a:pPr marL="514350" indent="-514350" algn="l">
              <a:buNone/>
            </a:pPr>
            <a:r>
              <a:rPr lang="en-US" sz="3200" dirty="0" smtClean="0"/>
              <a:t>Combination: 1.2D+1.6L+0.5S</a:t>
            </a:r>
          </a:p>
          <a:p>
            <a:pPr marL="514350" indent="-514350" algn="l">
              <a:buNone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Ground floor slab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17361" t="18519" r="27778" b="20679"/>
          <a:stretch>
            <a:fillRect/>
          </a:stretch>
        </p:blipFill>
        <p:spPr bwMode="auto">
          <a:xfrm>
            <a:off x="901973" y="1676400"/>
            <a:ext cx="711030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410200" y="838200"/>
          <a:ext cx="304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SDL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 Kg/m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L.L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 Kg/m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/>
          <a:lstStyle/>
          <a:p>
            <a:r>
              <a:rPr lang="en-US" dirty="0" smtClean="0"/>
              <a:t>3D- model SAP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31771" t="28704" r="19271" b="17901"/>
          <a:stretch>
            <a:fillRect/>
          </a:stretch>
        </p:blipFill>
        <p:spPr bwMode="auto">
          <a:xfrm>
            <a:off x="914400" y="1676400"/>
            <a:ext cx="7620000" cy="46746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914400"/>
          </a:xfrm>
        </p:spPr>
        <p:txBody>
          <a:bodyPr/>
          <a:lstStyle/>
          <a:p>
            <a:r>
              <a:rPr lang="en-US" dirty="0" smtClean="0"/>
              <a:t>3D-model SAP for Shell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16667" t="13580" r="15104" b="12037"/>
          <a:stretch>
            <a:fillRect/>
          </a:stretch>
        </p:blipFill>
        <p:spPr bwMode="auto">
          <a:xfrm>
            <a:off x="685800" y="1371600"/>
            <a:ext cx="7680766" cy="502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4953000"/>
          <a:ext cx="3048000" cy="150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 smtClean="0"/>
                        <a:t>SDL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kg/m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L.L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Kg/m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S.L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Kg/m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 smtClean="0"/>
              <a:t>SAP Results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 l="19097" t="16049" r="23438" b="14815"/>
          <a:stretch>
            <a:fillRect/>
          </a:stretch>
        </p:blipFill>
        <p:spPr bwMode="auto">
          <a:xfrm>
            <a:off x="1219200" y="1447800"/>
            <a:ext cx="7176508" cy="50433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6398" t="13542" r="32064" b="3020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Edge beam detail:</a:t>
            </a:r>
            <a:endParaRPr lang="en-US" sz="4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007" t="25353" r="5103" b="38191"/>
          <a:stretch>
            <a:fillRect/>
          </a:stretch>
        </p:blipFill>
        <p:spPr bwMode="auto">
          <a:xfrm>
            <a:off x="0" y="1828800"/>
            <a:ext cx="8915400" cy="2127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l="33016" t="20833" r="31845" b="31250"/>
          <a:stretch>
            <a:fillRect/>
          </a:stretch>
        </p:blipFill>
        <p:spPr bwMode="auto">
          <a:xfrm>
            <a:off x="3276600" y="4267200"/>
            <a:ext cx="2743200" cy="210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Columns calculations</a:t>
            </a:r>
            <a:endParaRPr lang="en-US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8653" t="23958" r="10981" b="26042"/>
          <a:stretch>
            <a:fillRect/>
          </a:stretch>
        </p:blipFill>
        <p:spPr bwMode="auto">
          <a:xfrm>
            <a:off x="304800" y="1600200"/>
            <a:ext cx="84645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Sample calculation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19684" t="29521" r="17386" b="33704"/>
          <a:stretch>
            <a:fillRect/>
          </a:stretch>
        </p:blipFill>
        <p:spPr bwMode="auto">
          <a:xfrm>
            <a:off x="990600" y="1981200"/>
            <a:ext cx="6858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7767" t="42775" r="3901" b="38714"/>
          <a:stretch>
            <a:fillRect/>
          </a:stretch>
        </p:blipFill>
        <p:spPr>
          <a:xfrm>
            <a:off x="685800" y="2133600"/>
            <a:ext cx="7924800" cy="1470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/>
          <a:srcRect l="11674" t="42287" r="10592" b="38543"/>
          <a:stretch>
            <a:fillRect/>
          </a:stretch>
        </p:blipFill>
        <p:spPr bwMode="auto">
          <a:xfrm>
            <a:off x="685800" y="4419600"/>
            <a:ext cx="7924800" cy="1676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sz="5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ar-SA" sz="5400" dirty="0" smtClean="0">
                <a:solidFill>
                  <a:schemeClr val="accent5">
                    <a:lumMod val="50000"/>
                  </a:schemeClr>
                </a:solidFill>
              </a:rPr>
              <a:t>التصميم المعماري</a:t>
            </a:r>
          </a:p>
          <a:p>
            <a:pPr algn="ctr">
              <a:buNone/>
            </a:pPr>
            <a:endParaRPr lang="ar-SA" sz="5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endParaRPr lang="ar-SA" sz="5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endParaRPr lang="en-US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/>
          <a:lstStyle/>
          <a:p>
            <a:r>
              <a:rPr lang="en-US" dirty="0" smtClean="0"/>
              <a:t>Design for shear: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4274" t="45484" r="4389" b="36129"/>
          <a:stretch>
            <a:fillRect/>
          </a:stretch>
        </p:blipFill>
        <p:spPr>
          <a:xfrm>
            <a:off x="762000" y="2362200"/>
            <a:ext cx="7848600" cy="15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/>
          <a:srcRect l="5687" t="11228" r="5213"/>
          <a:stretch>
            <a:fillRect/>
          </a:stretch>
        </p:blipFill>
        <p:spPr bwMode="auto">
          <a:xfrm>
            <a:off x="914400" y="4191000"/>
            <a:ext cx="35814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sz="5400" dirty="0" smtClean="0">
                <a:solidFill>
                  <a:schemeClr val="accent5">
                    <a:lumMod val="50000"/>
                  </a:schemeClr>
                </a:solidFill>
              </a:rPr>
              <a:t>التمديات الكهربائية</a:t>
            </a:r>
            <a:endParaRPr lang="en-US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389120"/>
          </a:xfrm>
        </p:spPr>
        <p:txBody>
          <a:bodyPr/>
          <a:lstStyle/>
          <a:p>
            <a:pPr algn="r" rtl="1"/>
            <a:r>
              <a:rPr lang="ar-SA" dirty="0" smtClean="0"/>
              <a:t>لحساب عدد وحدات الاناره المستخدمه تم استخدام برنامج (</a:t>
            </a:r>
            <a:r>
              <a:rPr lang="en-US" dirty="0" err="1" smtClean="0"/>
              <a:t>DIALux</a:t>
            </a:r>
            <a:r>
              <a:rPr lang="ar-SA" dirty="0" smtClean="0"/>
              <a:t>) . </a:t>
            </a:r>
            <a:endParaRPr lang="en-US" dirty="0" smtClean="0"/>
          </a:p>
          <a:p>
            <a:pPr algn="r" rtl="1"/>
            <a:r>
              <a:rPr lang="ar-SA" dirty="0" smtClean="0"/>
              <a:t>ارتفاع سطح العمل = 0.5م</a:t>
            </a:r>
            <a:endParaRPr lang="en-US" dirty="0" smtClean="0"/>
          </a:p>
          <a:p>
            <a:pPr algn="r" rtl="1"/>
            <a:r>
              <a:rPr lang="ar-SA" dirty="0" smtClean="0"/>
              <a:t>معامل الصيانه  = 0.9</a:t>
            </a:r>
            <a:endParaRPr lang="en-US" dirty="0" smtClean="0"/>
          </a:p>
          <a:p>
            <a:pPr algn="r" rtl="1"/>
            <a:r>
              <a:rPr lang="ar-SA" dirty="0" smtClean="0"/>
              <a:t>الإرتفاع التقريبي للمبنى = 7م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23813" t="20208" r="34091" b="23958"/>
          <a:stretch>
            <a:fillRect/>
          </a:stretch>
        </p:blipFill>
        <p:spPr bwMode="auto">
          <a:xfrm>
            <a:off x="685800" y="2590800"/>
            <a:ext cx="3964023" cy="3951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30905" t="34458" r="4575" b="29107"/>
          <a:stretch>
            <a:fillRect/>
          </a:stretch>
        </p:blipFill>
        <p:spPr bwMode="auto">
          <a:xfrm>
            <a:off x="0" y="0"/>
            <a:ext cx="9144000" cy="4624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Content Placeholder 3"/>
          <p:cNvPicPr>
            <a:picLocks/>
          </p:cNvPicPr>
          <p:nvPr/>
        </p:nvPicPr>
        <p:blipFill>
          <a:blip r:embed="rId3"/>
          <a:srcRect l="31184" t="23724" r="4600" b="56392"/>
          <a:stretch>
            <a:fillRect/>
          </a:stretch>
        </p:blipFill>
        <p:spPr bwMode="auto">
          <a:xfrm>
            <a:off x="0" y="4572000"/>
            <a:ext cx="9144000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/>
          <a:srcRect l="23426" t="13542" r="44363" b="30208"/>
          <a:stretch>
            <a:fillRect/>
          </a:stretch>
        </p:blipFill>
        <p:spPr bwMode="auto">
          <a:xfrm>
            <a:off x="1219200" y="381000"/>
            <a:ext cx="6364111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/>
              <a:t>رسم يوضح توزيع شده الاناره لقاعة الصلاه :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30543" t="19036" r="4575" b="21769"/>
          <a:stretch>
            <a:fillRect/>
          </a:stretch>
        </p:blipFill>
        <p:spPr bwMode="auto">
          <a:xfrm>
            <a:off x="1447800" y="1371600"/>
            <a:ext cx="6705599" cy="518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:\مشروع تخرج 2\DIALux\v.bmp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31186" t="35135" r="12930" b="19760"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8382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/>
              <a:t>:</a:t>
            </a:r>
            <a:r>
              <a:rPr lang="ar-SA" sz="4000" dirty="0" smtClean="0"/>
              <a:t> اناره خافته وشدة الاناره لها 80 لوكس </a:t>
            </a:r>
            <a:endParaRPr lang="en-US" sz="40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 l="31184" t="12613" r="11118" b="27574"/>
          <a:stretch>
            <a:fillRect/>
          </a:stretch>
        </p:blipFill>
        <p:spPr bwMode="auto">
          <a:xfrm>
            <a:off x="1447800" y="1447800"/>
            <a:ext cx="6019800" cy="51192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8229600" cy="551688"/>
          </a:xfrm>
        </p:spPr>
        <p:txBody>
          <a:bodyPr>
            <a:noAutofit/>
          </a:bodyPr>
          <a:lstStyle/>
          <a:p>
            <a:pPr algn="r"/>
            <a:r>
              <a:rPr lang="ar-SA" sz="3600" dirty="0" smtClean="0"/>
              <a:t>الجدول التالي يوضح نوع وعدد المصابح المستخدمه في الطابق الاول: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00200" y="1676400"/>
          <a:ext cx="6011227" cy="4907280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2030350"/>
                <a:gridCol w="1047327"/>
                <a:gridCol w="1571360"/>
                <a:gridCol w="1362190"/>
              </a:tblGrid>
              <a:tr h="319900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/>
                        <a:t>نوع المصباح 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عدد 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الواط لكل وحده 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المجموع 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59699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فلورسنت (54 واط)</a:t>
                      </a:r>
                      <a:endParaRPr lang="en-US" sz="200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مكون من 3 مصابيح وفي وحده واحده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31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162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5022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9800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فلورسنت (58 واط)</a:t>
                      </a:r>
                      <a:endParaRPr lang="en-US" sz="200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مكون من مصباح في وحده واحده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24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58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1392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9900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Spot 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72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18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1296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9800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فلورسنت( 40واط)</a:t>
                      </a:r>
                      <a:endParaRPr lang="en-US" sz="200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مكون من مصباح في وحده واحده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40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320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9800"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مصباح </a:t>
                      </a:r>
                      <a:r>
                        <a:rPr lang="en-US" sz="2000"/>
                        <a:t>PL </a:t>
                      </a:r>
                      <a:r>
                        <a:rPr lang="ar-SA" sz="2000"/>
                        <a:t> (20واط)</a:t>
                      </a:r>
                      <a:endParaRPr lang="en-US" sz="2000"/>
                    </a:p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(1250 لكس)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15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/>
                        <a:t>300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9900">
                <a:tc gridSpan="3"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2000">
                        <a:latin typeface="Calibri"/>
                        <a:ea typeface="Calibri"/>
                        <a:cs typeface="Simplified Arabic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/>
                        <a:t>8330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algn="r"/>
            <a:r>
              <a:rPr lang="ar-SA" dirty="0" smtClean="0"/>
              <a:t>حركة الشمس: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27421" t="13505" r="28021" b="22830"/>
          <a:stretch>
            <a:fillRect/>
          </a:stretch>
        </p:blipFill>
        <p:spPr bwMode="auto">
          <a:xfrm>
            <a:off x="1600200" y="1524000"/>
            <a:ext cx="6096000" cy="502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rcRect l="23943" t="30931" r="38370" b="25901"/>
          <a:stretch>
            <a:fillRect/>
          </a:stretch>
        </p:blipFill>
        <p:spPr bwMode="auto">
          <a:xfrm>
            <a:off x="228600" y="2362200"/>
            <a:ext cx="4386439" cy="399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/>
              <a:t>حسابات الدارة: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828800"/>
            <a:ext cx="8458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 smtClean="0"/>
              <a:t>القدره الفعليه لاحمال الاناره = 7663.6 واط</a:t>
            </a:r>
          </a:p>
          <a:p>
            <a:pPr algn="r"/>
            <a:r>
              <a:rPr lang="ar-SA" sz="2400" dirty="0" smtClean="0"/>
              <a:t>القدره الفعليه لاحمال الاباريز = 2267 واط</a:t>
            </a:r>
          </a:p>
          <a:p>
            <a:pPr algn="r"/>
            <a:r>
              <a:rPr lang="ar-SA" sz="2400" dirty="0" smtClean="0"/>
              <a:t>قدرة قاطع الاحتياط  = 2590.72 واط</a:t>
            </a:r>
            <a:endParaRPr lang="en-US" sz="2400" dirty="0" smtClean="0"/>
          </a:p>
          <a:p>
            <a:pPr algn="r"/>
            <a:r>
              <a:rPr lang="ar-SA" sz="2400" dirty="0" smtClean="0"/>
              <a:t>تيار السلك = 56.44 أمبير</a:t>
            </a:r>
          </a:p>
          <a:p>
            <a:pPr algn="r"/>
            <a:r>
              <a:rPr lang="ar-SA" sz="2400" dirty="0" smtClean="0"/>
              <a:t>مساحة مقطع السلك  = 19.5 مم</a:t>
            </a:r>
            <a:r>
              <a:rPr lang="ar-SA" sz="2400" baseline="30000" dirty="0" smtClean="0"/>
              <a:t>2</a:t>
            </a:r>
            <a:endParaRPr lang="en-US" sz="2400" dirty="0" smtClean="0"/>
          </a:p>
          <a:p>
            <a:pPr algn="r"/>
            <a:endParaRPr lang="ar-SA" sz="2400" dirty="0" smtClean="0"/>
          </a:p>
          <a:p>
            <a:pPr algn="r"/>
            <a:endParaRPr lang="ar-SA" sz="2400" dirty="0" smtClean="0"/>
          </a:p>
          <a:p>
            <a:pPr algn="r"/>
            <a:endParaRPr lang="ar-SA" sz="2400" dirty="0" smtClean="0"/>
          </a:p>
          <a:p>
            <a:pPr algn="r"/>
            <a:r>
              <a:rPr lang="ar-SA" sz="2400" dirty="0" smtClean="0"/>
              <a:t> </a:t>
            </a:r>
            <a:endParaRPr lang="en-US" sz="2400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990600" y="-152400"/>
            <a:ext cx="6400800" cy="762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الطابق الأول: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rcRect l="29169" t="26126" r="33433" b="22729"/>
          <a:stretch>
            <a:fillRect/>
          </a:stretch>
        </p:blipFill>
        <p:spPr bwMode="auto">
          <a:xfrm>
            <a:off x="304800" y="2133600"/>
            <a:ext cx="4038600" cy="44354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/>
              <a:t>حسابات الدارة: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828800"/>
            <a:ext cx="8458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 smtClean="0"/>
              <a:t>القدره الفعليه لاحمال الاناره = 1494 واط </a:t>
            </a:r>
          </a:p>
          <a:p>
            <a:pPr algn="r"/>
            <a:r>
              <a:rPr lang="ar-SA" sz="2400" dirty="0" smtClean="0"/>
              <a:t>القدره الفعليه لاحمال الاباريز = 1943 واط </a:t>
            </a:r>
          </a:p>
          <a:p>
            <a:pPr algn="r"/>
            <a:r>
              <a:rPr lang="ar-SA" sz="2400" dirty="0" smtClean="0"/>
              <a:t>قدرة قاطع الاحتياط  = 2590 واط</a:t>
            </a:r>
            <a:endParaRPr lang="en-US" sz="2400" dirty="0" smtClean="0"/>
          </a:p>
          <a:p>
            <a:pPr algn="r"/>
            <a:r>
              <a:rPr lang="ar-SA" sz="2400" dirty="0" smtClean="0"/>
              <a:t>تيار السلك = 27.2أمبير</a:t>
            </a:r>
          </a:p>
          <a:p>
            <a:pPr algn="r"/>
            <a:r>
              <a:rPr lang="ar-SA" sz="2400" dirty="0" smtClean="0"/>
              <a:t>مساحة مقطع السلك  = 6.2 مم</a:t>
            </a:r>
            <a:r>
              <a:rPr lang="ar-SA" sz="2400" baseline="30000" dirty="0" smtClean="0"/>
              <a:t>2</a:t>
            </a:r>
            <a:endParaRPr lang="en-US" sz="2400" dirty="0" smtClean="0"/>
          </a:p>
          <a:p>
            <a:pPr algn="r"/>
            <a:endParaRPr lang="ar-SA" sz="2400" dirty="0" smtClean="0"/>
          </a:p>
          <a:p>
            <a:pPr algn="r"/>
            <a:endParaRPr lang="ar-SA" sz="2400" dirty="0" smtClean="0"/>
          </a:p>
          <a:p>
            <a:pPr algn="r"/>
            <a:endParaRPr lang="ar-SA" sz="2400" dirty="0" smtClean="0"/>
          </a:p>
          <a:p>
            <a:pPr algn="r"/>
            <a:r>
              <a:rPr lang="ar-SA" sz="2400" dirty="0" smtClean="0"/>
              <a:t> </a:t>
            </a:r>
            <a:endParaRPr lang="en-US" sz="2400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990600" y="-152400"/>
            <a:ext cx="6400800" cy="762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الطابق الارضي: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rcRect l="14806" t="17831" r="21370" b="23374"/>
          <a:stretch>
            <a:fillRect/>
          </a:stretch>
        </p:blipFill>
        <p:spPr bwMode="auto">
          <a:xfrm>
            <a:off x="228600" y="2819400"/>
            <a:ext cx="5334000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0" y="-152400"/>
            <a:ext cx="6400800" cy="762000"/>
          </a:xfrm>
        </p:spPr>
        <p:txBody>
          <a:bodyPr>
            <a:normAutofit/>
          </a:bodyPr>
          <a:lstStyle/>
          <a:p>
            <a:pPr algn="r" rtl="1"/>
            <a:r>
              <a:rPr lang="ar-SA" sz="4000" b="1" dirty="0" smtClean="0"/>
              <a:t>شقة الإمام :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8458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 smtClean="0"/>
              <a:t>القدره الفعليه لاحمال الاناره = 2145.5  واط</a:t>
            </a:r>
          </a:p>
          <a:p>
            <a:pPr algn="r"/>
            <a:r>
              <a:rPr lang="ar-SA" sz="2400" dirty="0" smtClean="0"/>
              <a:t>القدره الفعليه لاحمال الاباريز = 769.12 واط</a:t>
            </a:r>
          </a:p>
          <a:p>
            <a:pPr algn="r"/>
            <a:r>
              <a:rPr lang="ar-SA" sz="2400" dirty="0" smtClean="0"/>
              <a:t>قدرة قاطع الاحتياط  = 2590 واط</a:t>
            </a:r>
            <a:endParaRPr lang="en-US" sz="2400" dirty="0" smtClean="0"/>
          </a:p>
          <a:p>
            <a:pPr algn="r"/>
            <a:r>
              <a:rPr lang="ar-SA" sz="2400" dirty="0" smtClean="0"/>
              <a:t>تيار السلك =  24.8 أمبير</a:t>
            </a:r>
          </a:p>
          <a:p>
            <a:pPr algn="r"/>
            <a:r>
              <a:rPr lang="ar-SA" sz="2400" dirty="0" smtClean="0"/>
              <a:t>مساحة مقطع السلك  = 4.5 مم2</a:t>
            </a:r>
            <a:endParaRPr lang="en-US" sz="2400" dirty="0" smtClean="0"/>
          </a:p>
          <a:p>
            <a:pPr algn="r"/>
            <a:endParaRPr lang="ar-SA" sz="2400" dirty="0" smtClean="0"/>
          </a:p>
          <a:p>
            <a:pPr algn="r"/>
            <a:endParaRPr lang="ar-SA" sz="2400" dirty="0" smtClean="0"/>
          </a:p>
          <a:p>
            <a:pPr algn="r"/>
            <a:endParaRPr lang="ar-SA" sz="2400" dirty="0" smtClean="0"/>
          </a:p>
          <a:p>
            <a:pPr algn="r"/>
            <a:r>
              <a:rPr lang="ar-SA" sz="2400" dirty="0" smtClean="0"/>
              <a:t> </a:t>
            </a:r>
            <a:endParaRPr lang="en-US" sz="2400" dirty="0"/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609600" y="4572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حسابات الدارة: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 l="17570" t="14583" r="47291" b="31250"/>
          <a:stretch>
            <a:fillRect/>
          </a:stretch>
        </p:blipFill>
        <p:spPr bwMode="auto">
          <a:xfrm>
            <a:off x="304800" y="304800"/>
            <a:ext cx="83058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19400"/>
            <a:ext cx="8229600" cy="1143000"/>
          </a:xfrm>
        </p:spPr>
        <p:txBody>
          <a:bodyPr/>
          <a:lstStyle/>
          <a:p>
            <a:pPr algn="ctr"/>
            <a:r>
              <a:rPr lang="ar-SA" smtClean="0"/>
              <a:t>التمديدات الميكانيكية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01000" cy="896112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/>
              <a:t>تمديدات الصرف الصحي:</a:t>
            </a:r>
            <a:endParaRPr lang="en-US" sz="40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32786" t="25191" r="23189" b="36573"/>
          <a:stretch>
            <a:fillRect/>
          </a:stretch>
        </p:blipFill>
        <p:spPr bwMode="auto">
          <a:xfrm>
            <a:off x="1143000" y="1676400"/>
            <a:ext cx="7086600" cy="48481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/>
              <a:t>تمديدات المياه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9283" t="13542" r="40849" b="30208"/>
          <a:stretch>
            <a:fillRect/>
          </a:stretch>
        </p:blipFill>
        <p:spPr bwMode="auto">
          <a:xfrm>
            <a:off x="-1" y="0"/>
            <a:ext cx="6477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18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HVAC design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848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Heating: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905000"/>
          <a:ext cx="4648200" cy="4724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4100"/>
                <a:gridCol w="2324100"/>
              </a:tblGrid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To = 6c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Ti = 22c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Wo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= 4.2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φi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= 50%                      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Vo = 5 m/s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Wi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= 8.2 from chart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Ti - Tun = 0.5 ( Ti - To ) =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Ti - To =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Tg =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 = 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0.12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Ro = 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0.03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 floor =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0.136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 ceiling =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0.88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 wind =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6.7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 door =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3.5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Ti - Tg =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0" y="1219200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Inside and Outside Conditions:</a:t>
            </a:r>
            <a:endParaRPr lang="en-US" sz="2400" dirty="0"/>
          </a:p>
        </p:txBody>
      </p:sp>
      <p:pic>
        <p:nvPicPr>
          <p:cNvPr id="7" name="Content Placeholder 3"/>
          <p:cNvPicPr>
            <a:picLocks/>
          </p:cNvPicPr>
          <p:nvPr/>
        </p:nvPicPr>
        <p:blipFill>
          <a:blip r:embed="rId2"/>
          <a:srcRect l="27481" t="14940" r="36359" b="22554"/>
          <a:stretch>
            <a:fillRect/>
          </a:stretch>
        </p:blipFill>
        <p:spPr bwMode="auto">
          <a:xfrm>
            <a:off x="5410200" y="1905000"/>
            <a:ext cx="3521672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47548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Heating gain from solar elements: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1143000"/>
          <a:ext cx="5257800" cy="1322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</a:tblGrid>
              <a:tr h="350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gain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kw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/day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385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chimney = 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16.46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385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solarium =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17.8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385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solar window =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10.41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81000" y="2819400"/>
            <a:ext cx="8229600" cy="47548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lang="en-US" sz="2400" dirty="0" smtClean="0"/>
              <a:t>Total heating load considering solar heating load:</a:t>
            </a:r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400" y="3581400"/>
          <a:ext cx="4953000" cy="2177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00"/>
                <a:gridCol w="1238250"/>
                <a:gridCol w="1238250"/>
              </a:tblGrid>
              <a:tr h="4354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 vint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17280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m3/hr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354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 total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4557.11111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L/sec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354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Q vint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87496.5333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354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Q total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112956.49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watt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354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Q total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68.2864898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KW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r"/>
            <a:r>
              <a:rPr lang="ar-SA" dirty="0" smtClean="0"/>
              <a:t>الإزعاج والضجيج: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21309" t="13183" r="30368" b="22830"/>
          <a:stretch>
            <a:fillRect/>
          </a:stretch>
        </p:blipFill>
        <p:spPr bwMode="auto">
          <a:xfrm>
            <a:off x="1600200" y="1676400"/>
            <a:ext cx="6072220" cy="487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5486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 load in ton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19.5104257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# of Split units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9.75521283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28956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 of split units used in pray hall = 10 split units of 2 ton capacity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3581400"/>
          <a:ext cx="55626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1300"/>
                <a:gridCol w="2781300"/>
              </a:tblGrid>
              <a:tr h="3810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solar gain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49.333467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% of saving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41.943 %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46482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Efficiency of solar system:</a:t>
            </a:r>
          </a:p>
          <a:p>
            <a:r>
              <a:rPr lang="en-US" dirty="0" smtClean="0"/>
              <a:t>e = 42 %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               Cooling:</a:t>
            </a:r>
            <a:br>
              <a:rPr lang="en-US" sz="4000" dirty="0" smtClean="0"/>
            </a:br>
            <a:r>
              <a:rPr lang="en-US" sz="3100" dirty="0" smtClean="0">
                <a:solidFill>
                  <a:schemeClr val="tx1"/>
                </a:solidFill>
              </a:rPr>
              <a:t>inside and outside conditions</a:t>
            </a:r>
            <a:endParaRPr lang="en-US" sz="40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09800" y="1752600"/>
          <a:ext cx="4108342" cy="4656656"/>
        </p:xfrm>
        <a:graphic>
          <a:graphicData uri="http://schemas.openxmlformats.org/drawingml/2006/table">
            <a:tbl>
              <a:tblPr rtl="1">
                <a:tableStyleId>{3C2FFA5D-87B4-456A-9821-1D502468CF0F}</a:tableStyleId>
              </a:tblPr>
              <a:tblGrid>
                <a:gridCol w="1949897"/>
                <a:gridCol w="2158445"/>
              </a:tblGrid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24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Ti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31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To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50%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ɸi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49%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ɸo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28.67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T un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4.67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Tun - Ti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504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0.136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U floor 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3781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0.88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U ceiling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6.7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U wind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3.5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U door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 Tg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Ti - Tg 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7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To - Ti 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389120"/>
          </a:xfrm>
        </p:spPr>
        <p:txBody>
          <a:bodyPr/>
          <a:lstStyle/>
          <a:p>
            <a:r>
              <a:rPr lang="en-US" dirty="0" smtClean="0"/>
              <a:t>V </a:t>
            </a:r>
            <a:r>
              <a:rPr lang="en-US" dirty="0" err="1" smtClean="0"/>
              <a:t>vin</a:t>
            </a:r>
            <a:r>
              <a:rPr lang="en-US" dirty="0" smtClean="0"/>
              <a:t> = 4800 L/sec = 17280 m</a:t>
            </a:r>
            <a:r>
              <a:rPr lang="en-US" baseline="30000" dirty="0" smtClean="0"/>
              <a:t>3</a:t>
            </a:r>
            <a:r>
              <a:rPr lang="en-US" dirty="0" smtClean="0"/>
              <a:t>/hr</a:t>
            </a:r>
          </a:p>
          <a:p>
            <a:r>
              <a:rPr lang="en-US" dirty="0" smtClean="0"/>
              <a:t>V </a:t>
            </a:r>
            <a:r>
              <a:rPr lang="en-US" dirty="0" err="1" smtClean="0"/>
              <a:t>vin</a:t>
            </a:r>
            <a:r>
              <a:rPr lang="en-US" dirty="0" smtClean="0"/>
              <a:t> from chimney and minarets = 3797 m</a:t>
            </a:r>
            <a:r>
              <a:rPr lang="en-US" baseline="30000" dirty="0" smtClean="0"/>
              <a:t>3</a:t>
            </a:r>
            <a:r>
              <a:rPr lang="en-US" dirty="0" smtClean="0"/>
              <a:t>/hr</a:t>
            </a:r>
          </a:p>
          <a:p>
            <a:r>
              <a:rPr lang="en-US" dirty="0" smtClean="0"/>
              <a:t>V total = 17280 – 3797 = 13482 m</a:t>
            </a:r>
            <a:r>
              <a:rPr lang="en-US" baseline="30000" dirty="0" smtClean="0"/>
              <a:t>3</a:t>
            </a:r>
            <a:r>
              <a:rPr lang="en-US" dirty="0" smtClean="0"/>
              <a:t>/hr = 3745 L/sec</a:t>
            </a:r>
          </a:p>
          <a:p>
            <a:r>
              <a:rPr lang="en-US" dirty="0" smtClean="0"/>
              <a:t>Q </a:t>
            </a:r>
            <a:r>
              <a:rPr lang="en-US" dirty="0" err="1" smtClean="0"/>
              <a:t>vin</a:t>
            </a:r>
            <a:r>
              <a:rPr lang="en-US" dirty="0" smtClean="0"/>
              <a:t> = 1.2  V </a:t>
            </a:r>
            <a:r>
              <a:rPr lang="en-US" dirty="0" err="1" smtClean="0"/>
              <a:t>vin</a:t>
            </a:r>
            <a:r>
              <a:rPr lang="en-US" dirty="0" smtClean="0"/>
              <a:t> (To – Ti) = 1.237457 = 31459.8 watt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Total cooling load = ∑ Q = 108670.6 watt = 108.67 KW</a:t>
            </a:r>
          </a:p>
          <a:p>
            <a:r>
              <a:rPr lang="en-US" dirty="0" smtClean="0"/>
              <a:t>Cooling load in ton =  = 31 ton</a:t>
            </a:r>
          </a:p>
          <a:p>
            <a:r>
              <a:rPr lang="en-US" dirty="0" smtClean="0"/>
              <a:t># of split units =  = 15.5 </a:t>
            </a:r>
          </a:p>
          <a:p>
            <a:r>
              <a:rPr lang="en-US" b="1" dirty="0" smtClean="0"/>
              <a:t>Then we use 16 split units for cooling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               Cooling:</a:t>
            </a:r>
            <a:br>
              <a:rPr lang="en-US" sz="4000" dirty="0" smtClean="0"/>
            </a:b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590800"/>
            <a:ext cx="8229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تم بحمد الله</a:t>
            </a:r>
            <a:endParaRPr lang="en-US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r"/>
            <a:r>
              <a:rPr lang="ar-SA" dirty="0" smtClean="0"/>
              <a:t>حركة الرياح :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 l="23706" t="21034" r="26866" b="27240"/>
          <a:stretch>
            <a:fillRect/>
          </a:stretch>
        </p:blipFill>
        <p:spPr bwMode="auto">
          <a:xfrm>
            <a:off x="1600200" y="1752600"/>
            <a:ext cx="5687104" cy="487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9600" cy="6858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>عناصر الحركة: 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 l="41134" t="15113" r="22964" b="25723"/>
          <a:stretch>
            <a:fillRect/>
          </a:stretch>
        </p:blipFill>
        <p:spPr bwMode="auto">
          <a:xfrm rot="10800000">
            <a:off x="1524000" y="1371600"/>
            <a:ext cx="6019800" cy="5257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96112"/>
          </a:xfrm>
        </p:spPr>
        <p:txBody>
          <a:bodyPr/>
          <a:lstStyle/>
          <a:p>
            <a:pPr algn="ctr"/>
            <a:r>
              <a:rPr lang="ar-SA" dirty="0" smtClean="0"/>
              <a:t>مخطط الموقع العام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2299" t="13542" r="36164" b="22917"/>
          <a:stretch>
            <a:fillRect/>
          </a:stretch>
        </p:blipFill>
        <p:spPr bwMode="auto">
          <a:xfrm>
            <a:off x="703288" y="1371600"/>
            <a:ext cx="758502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515</TotalTime>
  <Words>862</Words>
  <Application>Microsoft Office PowerPoint</Application>
  <PresentationFormat>On-screen Show (4:3)</PresentationFormat>
  <Paragraphs>295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Flow</vt:lpstr>
      <vt:lpstr> جامعة النجاح الوطنية كلية الهندسة قسم البناء تصميم مسجد متكامل الأنظمة المعمارية والهندسية  إعداد: محمد مصلح ، عامر فوزان ، أحمد حسين بإشراف: د.مؤيد سلهب</vt:lpstr>
      <vt:lpstr> نتائج المشروع</vt:lpstr>
      <vt:lpstr>Slide 3</vt:lpstr>
      <vt:lpstr>Slide 4</vt:lpstr>
      <vt:lpstr>حركة الشمس:</vt:lpstr>
      <vt:lpstr>الإزعاج والضجيج:</vt:lpstr>
      <vt:lpstr>حركة الرياح :</vt:lpstr>
      <vt:lpstr>عناصر الحركة: </vt:lpstr>
      <vt:lpstr>مخطط الموقع العام</vt:lpstr>
      <vt:lpstr>قاعة الصلاة</vt:lpstr>
      <vt:lpstr>مقطع في المسجد:</vt:lpstr>
      <vt:lpstr>مخطط الطابق الأرضي</vt:lpstr>
      <vt:lpstr>تفصيلة المئذنة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التصميم البيئي</vt:lpstr>
      <vt:lpstr>Solar chimney:</vt:lpstr>
      <vt:lpstr>تفصيله المدخنه الشمسية:</vt:lpstr>
      <vt:lpstr>                Design in winter : </vt:lpstr>
      <vt:lpstr>                Design in winter : solarium:</vt:lpstr>
      <vt:lpstr>                Design in winter : solarium:</vt:lpstr>
      <vt:lpstr>                Design in summer: </vt:lpstr>
      <vt:lpstr>حركة الرياح داخل قاعة الصلاة :</vt:lpstr>
      <vt:lpstr>التصميم الانشائي</vt:lpstr>
      <vt:lpstr>Slide 30</vt:lpstr>
      <vt:lpstr>Ground floor slab</vt:lpstr>
      <vt:lpstr>3D- model SAP </vt:lpstr>
      <vt:lpstr>3D-model SAP for Shell</vt:lpstr>
      <vt:lpstr>SAP Results</vt:lpstr>
      <vt:lpstr>Slide 35</vt:lpstr>
      <vt:lpstr>Edge beam detail:</vt:lpstr>
      <vt:lpstr>Columns calculations</vt:lpstr>
      <vt:lpstr>Sample calculation</vt:lpstr>
      <vt:lpstr>Slide 39</vt:lpstr>
      <vt:lpstr>Design for shear:</vt:lpstr>
      <vt:lpstr>التمديات الكهربائية</vt:lpstr>
      <vt:lpstr>Slide 42</vt:lpstr>
      <vt:lpstr>Slide 43</vt:lpstr>
      <vt:lpstr>Slide 44</vt:lpstr>
      <vt:lpstr>رسم يوضح توزيع شده الاناره لقاعة الصلاه :</vt:lpstr>
      <vt:lpstr>Slide 46</vt:lpstr>
      <vt:lpstr>Slide 47</vt:lpstr>
      <vt:lpstr>: اناره خافته وشدة الاناره لها 80 لوكس </vt:lpstr>
      <vt:lpstr>الجدول التالي يوضح نوع وعدد المصابح المستخدمه في الطابق الاول:</vt:lpstr>
      <vt:lpstr>حسابات الدارة:</vt:lpstr>
      <vt:lpstr>حسابات الدارة:</vt:lpstr>
      <vt:lpstr>شقة الإمام :</vt:lpstr>
      <vt:lpstr>Slide 53</vt:lpstr>
      <vt:lpstr>التمديدات الميكانيكية</vt:lpstr>
      <vt:lpstr>تمديدات الصرف الصحي:</vt:lpstr>
      <vt:lpstr>تمديدات المياه</vt:lpstr>
      <vt:lpstr>HVAC design </vt:lpstr>
      <vt:lpstr>Heating:</vt:lpstr>
      <vt:lpstr>Heating gain from solar elements:</vt:lpstr>
      <vt:lpstr>Slide 60</vt:lpstr>
      <vt:lpstr>                Cooling: inside and outside conditions</vt:lpstr>
      <vt:lpstr>                Cooling: </vt:lpstr>
      <vt:lpstr>تم بحمد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جامعة النجاح الوطنية كلية الهندسة قسم البناء تصميم مسجد متكامل الأنظمة المعمارية والهندسية  إعداد: محمد مصلح ، عامر فوزان ، أحمد حسين بإشراف: د.مؤيد سلهب</dc:title>
  <dc:creator>user</dc:creator>
  <cp:lastModifiedBy>user</cp:lastModifiedBy>
  <cp:revision>53</cp:revision>
  <dcterms:created xsi:type="dcterms:W3CDTF">2011-05-22T17:37:01Z</dcterms:created>
  <dcterms:modified xsi:type="dcterms:W3CDTF">2011-05-25T12:08:14Z</dcterms:modified>
</cp:coreProperties>
</file>