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7"/>
  </p:notesMasterIdLst>
  <p:sldIdLst>
    <p:sldId id="393" r:id="rId2"/>
    <p:sldId id="394" r:id="rId3"/>
    <p:sldId id="395" r:id="rId4"/>
    <p:sldId id="396" r:id="rId5"/>
    <p:sldId id="397" r:id="rId6"/>
    <p:sldId id="398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296" r:id="rId18"/>
    <p:sldId id="291" r:id="rId19"/>
    <p:sldId id="290" r:id="rId20"/>
    <p:sldId id="298" r:id="rId21"/>
    <p:sldId id="297" r:id="rId22"/>
    <p:sldId id="294" r:id="rId23"/>
    <p:sldId id="355" r:id="rId24"/>
    <p:sldId id="312" r:id="rId25"/>
    <p:sldId id="311" r:id="rId26"/>
    <p:sldId id="313" r:id="rId27"/>
    <p:sldId id="314" r:id="rId28"/>
    <p:sldId id="315" r:id="rId29"/>
    <p:sldId id="316" r:id="rId30"/>
    <p:sldId id="317" r:id="rId31"/>
    <p:sldId id="319" r:id="rId32"/>
    <p:sldId id="318" r:id="rId33"/>
    <p:sldId id="320" r:id="rId34"/>
    <p:sldId id="321" r:id="rId35"/>
    <p:sldId id="322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2" r:id="rId45"/>
    <p:sldId id="333" r:id="rId46"/>
    <p:sldId id="334" r:id="rId47"/>
    <p:sldId id="335" r:id="rId48"/>
    <p:sldId id="336" r:id="rId49"/>
    <p:sldId id="337" r:id="rId50"/>
    <p:sldId id="338" r:id="rId51"/>
    <p:sldId id="339" r:id="rId52"/>
    <p:sldId id="356" r:id="rId53"/>
    <p:sldId id="349" r:id="rId54"/>
    <p:sldId id="350" r:id="rId55"/>
    <p:sldId id="351" r:id="rId56"/>
    <p:sldId id="352" r:id="rId57"/>
    <p:sldId id="353" r:id="rId58"/>
    <p:sldId id="357" r:id="rId59"/>
    <p:sldId id="358" r:id="rId60"/>
    <p:sldId id="359" r:id="rId61"/>
    <p:sldId id="360" r:id="rId62"/>
    <p:sldId id="361" r:id="rId63"/>
    <p:sldId id="362" r:id="rId64"/>
    <p:sldId id="363" r:id="rId65"/>
    <p:sldId id="364" r:id="rId66"/>
    <p:sldId id="365" r:id="rId67"/>
    <p:sldId id="366" r:id="rId68"/>
    <p:sldId id="367" r:id="rId69"/>
    <p:sldId id="368" r:id="rId70"/>
    <p:sldId id="370" r:id="rId71"/>
    <p:sldId id="371" r:id="rId72"/>
    <p:sldId id="372" r:id="rId73"/>
    <p:sldId id="373" r:id="rId74"/>
    <p:sldId id="374" r:id="rId75"/>
    <p:sldId id="375" r:id="rId76"/>
    <p:sldId id="376" r:id="rId77"/>
    <p:sldId id="377" r:id="rId78"/>
    <p:sldId id="378" r:id="rId79"/>
    <p:sldId id="379" r:id="rId80"/>
    <p:sldId id="380" r:id="rId81"/>
    <p:sldId id="381" r:id="rId82"/>
    <p:sldId id="382" r:id="rId83"/>
    <p:sldId id="383" r:id="rId84"/>
    <p:sldId id="384" r:id="rId85"/>
    <p:sldId id="385" r:id="rId86"/>
    <p:sldId id="386" r:id="rId87"/>
    <p:sldId id="387" r:id="rId88"/>
    <p:sldId id="388" r:id="rId89"/>
    <p:sldId id="389" r:id="rId90"/>
    <p:sldId id="390" r:id="rId91"/>
    <p:sldId id="391" r:id="rId92"/>
    <p:sldId id="392" r:id="rId93"/>
    <p:sldId id="409" r:id="rId94"/>
    <p:sldId id="257" r:id="rId95"/>
    <p:sldId id="258" r:id="rId96"/>
    <p:sldId id="259" r:id="rId97"/>
    <p:sldId id="260" r:id="rId98"/>
    <p:sldId id="261" r:id="rId99"/>
    <p:sldId id="263" r:id="rId100"/>
    <p:sldId id="264" r:id="rId101"/>
    <p:sldId id="265" r:id="rId102"/>
    <p:sldId id="266" r:id="rId103"/>
    <p:sldId id="267" r:id="rId104"/>
    <p:sldId id="268" r:id="rId105"/>
    <p:sldId id="269" r:id="rId10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3" autoAdjust="0"/>
    <p:restoredTop sz="94660"/>
  </p:normalViewPr>
  <p:slideViewPr>
    <p:cSldViewPr>
      <p:cViewPr>
        <p:scale>
          <a:sx n="118" d="100"/>
          <a:sy n="118" d="100"/>
        </p:scale>
        <p:origin x="-152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1FC9F51-B00C-4241-9DC8-17BEE8A60C3B}" type="datetimeFigureOut">
              <a:rPr lang="ar-SA" smtClean="0"/>
              <a:pPr/>
              <a:t>18/04/1438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E818952-624D-408F-B274-8B3A7DC8108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7905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623E2-D9BF-4EB9-B082-D7D83F93CA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18952-624D-408F-B274-8B3A7DC81085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structure has been built on soil profile has a low bearing capacity can be improved by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Adding the following layers:-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18952-624D-408F-B274-8B3A7DC81085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Bracing is constructed in model in order to simulate the reality of the stone and glass elevations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18952-624D-408F-B274-8B3A7DC81085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18952-624D-408F-B274-8B3A7DC81085}" type="slidenum">
              <a:rPr lang="ar-SA" smtClean="0"/>
              <a:pPr/>
              <a:t>82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F8F0BE-1312-462B-8E61-6799EC7DAD4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D3392F0-0CBC-441F-9F25-308C732F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jpe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Graduation Project (2)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Mixed Use Building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810000"/>
            <a:ext cx="6248400" cy="25908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Prepared by : 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Ahmad jitan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Hanadi bani fadel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Jihad elyyan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Marah derieh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            </a:t>
            </a:r>
            <a:r>
              <a:rPr lang="en-US" sz="20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Supervisor:Eng.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Hasan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mathar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0"/>
            <a:ext cx="2600325" cy="260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Third floor (food court).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 descr="Capdsdsdtur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6574549" cy="429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5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533400" y="1676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H-VAC system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400" dirty="0" smtClean="0"/>
              <a:t>-</a:t>
            </a:r>
            <a:r>
              <a:rPr lang="en-US" sz="2400" dirty="0"/>
              <a:t>M</a:t>
            </a:r>
            <a:r>
              <a:rPr lang="en-US" sz="2400" dirty="0" smtClean="0"/>
              <a:t>ain Unit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b="1" dirty="0" smtClean="0"/>
              <a:t>TOSHIBA</a:t>
            </a:r>
            <a:r>
              <a:rPr lang="en-US" sz="2000" dirty="0" smtClean="0"/>
              <a:t>, </a:t>
            </a:r>
            <a:r>
              <a:rPr lang="en-US" sz="2000" b="1" dirty="0" smtClean="0"/>
              <a:t> </a:t>
            </a:r>
            <a:r>
              <a:rPr lang="en-US" sz="2000" dirty="0"/>
              <a:t>2 pipe </a:t>
            </a:r>
            <a:r>
              <a:rPr lang="en-US" sz="2000" dirty="0" err="1"/>
              <a:t>smmsi</a:t>
            </a:r>
            <a:r>
              <a:rPr lang="en-US" sz="2000" dirty="0"/>
              <a:t> VRF model number </a:t>
            </a:r>
            <a:r>
              <a:rPr lang="en-US" sz="2000" dirty="0" smtClean="0"/>
              <a:t>ap4824ht8-e</a:t>
            </a:r>
          </a:p>
          <a:p>
            <a:r>
              <a:rPr lang="en-US" sz="2000" cap="all" dirty="0" smtClean="0"/>
              <a:t>-With </a:t>
            </a:r>
            <a:r>
              <a:rPr lang="en-US" sz="2000" cap="all" dirty="0"/>
              <a:t>Following Properties: </a:t>
            </a:r>
            <a:endParaRPr lang="en-US" sz="2000" b="1" cap="all" dirty="0"/>
          </a:p>
          <a:p>
            <a:r>
              <a:rPr lang="en-US" sz="2000" dirty="0"/>
              <a:t>     </a:t>
            </a:r>
            <a:r>
              <a:rPr lang="en-US" sz="2000" dirty="0" smtClean="0"/>
              <a:t>·Cooling capacity up to 135kw , heating capacity up to 150 </a:t>
            </a:r>
            <a:r>
              <a:rPr lang="en-US" sz="2000" dirty="0" err="1" smtClean="0"/>
              <a:t>kw</a:t>
            </a:r>
            <a:endParaRPr lang="en-US" sz="2000" dirty="0"/>
          </a:p>
          <a:p>
            <a:r>
              <a:rPr lang="en-US" sz="2000" dirty="0"/>
              <a:t>     ·  Connection of up to 48 indoor units capacities of 8 to 42hp to be combined with up to               </a:t>
            </a:r>
          </a:p>
          <a:p>
            <a:r>
              <a:rPr lang="en-US" sz="2000" dirty="0"/>
              <a:t>      135% of the outdoor unit</a:t>
            </a:r>
          </a:p>
          <a:p>
            <a:r>
              <a:rPr lang="en-US" sz="2000" dirty="0"/>
              <a:t>     ·  Ultra low noise level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صورة 4" descr="C:\Users\ahmad\Desktop\AAA\mkkmok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191000"/>
            <a:ext cx="3810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838200" y="1676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H-VAC system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400" dirty="0" smtClean="0"/>
              <a:t>-Indoor Units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1-</a:t>
            </a:r>
            <a:r>
              <a:rPr lang="en-US" sz="2000" dirty="0"/>
              <a:t>TOSHIBA VRF Indoor Unit – High-Wall code </a:t>
            </a:r>
            <a:r>
              <a:rPr lang="en-US" sz="2000" dirty="0" smtClean="0"/>
              <a:t>32 and 50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Used for offices and retail shops 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صورة 5" descr="C:\Users\ahmad\Desktop\AAA\mp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429000"/>
            <a:ext cx="4104005" cy="184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hmad\Desktop\dasfdsaf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0"/>
            <a:ext cx="78486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914400" y="16002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H-VAC system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400" dirty="0" smtClean="0"/>
              <a:t>-Indoor Units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2-</a:t>
            </a:r>
            <a:r>
              <a:rPr lang="en-US" sz="2000" dirty="0"/>
              <a:t>TOSHIBA VRF Indoor Unit fresh air </a:t>
            </a:r>
            <a:r>
              <a:rPr lang="en-US" sz="2000" dirty="0" smtClean="0"/>
              <a:t>intake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 smtClean="0"/>
              <a:t>Used in cinema and restaurant   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صورة 6" descr="C:\Users\ahmad\Desktop\AAA\,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1" y="28194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ahmad\Desktop\sdfsdfs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334000"/>
            <a:ext cx="80010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457200" y="1676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H-VAC system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صورة 5" descr="C:\Users\ahmad\Desktop\AAA\mo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75205"/>
            <a:ext cx="3540760" cy="458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 descr="C:\Users\ahmad\Desktop\AAA\mp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362200"/>
            <a:ext cx="259461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Safety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1645920" y="1295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ahmad\Desktop\Untgfdgsf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676400"/>
            <a:ext cx="2266950" cy="4629150"/>
          </a:xfrm>
          <a:prstGeom prst="rect">
            <a:avLst/>
          </a:prstGeom>
          <a:noFill/>
        </p:spPr>
      </p:pic>
      <p:pic>
        <p:nvPicPr>
          <p:cNvPr id="1027" name="Picture 3" descr="C:\Users\ahmad\Desktop\Untitle5284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6477000" cy="3124200"/>
          </a:xfrm>
          <a:prstGeom prst="rect">
            <a:avLst/>
          </a:prstGeom>
          <a:noFill/>
        </p:spPr>
      </p:pic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609600" y="15240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400" dirty="0" smtClean="0"/>
              <a:t>Fire Fighting System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400" dirty="0" smtClean="0"/>
              <a:t>-Fire extinguishers 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400" dirty="0" smtClean="0"/>
              <a:t>-Sprinklers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400" dirty="0" smtClean="0"/>
              <a:t>-Emergency exit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2400" dirty="0" smtClean="0"/>
              <a:t>-Fire hose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Users\ahmad\Desktop\pro10MP_large._V395659855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286000"/>
            <a:ext cx="12954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Quantities surveying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1645920" y="1295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914400" y="4191000"/>
            <a:ext cx="7498080" cy="1981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400" dirty="0" smtClean="0"/>
              <a:t> cost of 1m</a:t>
            </a:r>
            <a:r>
              <a:rPr lang="en-US" sz="2400" baseline="30000" dirty="0" smtClean="0"/>
              <a:t>2  </a:t>
            </a:r>
            <a:r>
              <a:rPr lang="en-US" sz="2400" dirty="0" smtClean="0"/>
              <a:t> =360 $/m</a:t>
            </a:r>
            <a:r>
              <a:rPr lang="en-US" sz="2400" baseline="30000" dirty="0" smtClean="0"/>
              <a:t>2</a:t>
            </a:r>
            <a:endParaRPr lang="en-US" sz="20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676400" y="2743200"/>
          <a:ext cx="66294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7350"/>
                <a:gridCol w="1657350"/>
                <a:gridCol w="1657350"/>
                <a:gridCol w="1657350"/>
              </a:tblGrid>
              <a:tr h="6053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JD</a:t>
                      </a:r>
                      <a:endParaRPr lang="en-US" dirty="0"/>
                    </a:p>
                  </a:txBody>
                  <a:tcPr/>
                </a:tc>
              </a:tr>
              <a:tr h="6138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4690991.18</a:t>
                      </a:r>
                      <a:endParaRPr lang="en-US" sz="2000" dirty="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18294864.9</a:t>
                      </a:r>
                      <a:endParaRPr lang="en-US" sz="20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3326339</a:t>
                      </a:r>
                      <a:endParaRPr lang="en-US" sz="2000" dirty="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fourth floor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resturant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/>
          </a:p>
          <a:p>
            <a:r>
              <a:rPr lang="en-US" dirty="0" smtClean="0"/>
              <a:t>Area 1788.5m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contain two cinema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071" y="1586122"/>
            <a:ext cx="3795089" cy="482387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Architectural Design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599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ar-SA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cs typeface="Times New Roman" pitchFamily="18" charset="0"/>
              </a:rPr>
              <a:t>floor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(offices).</a:t>
            </a:r>
            <a:endParaRPr lang="en-US" dirty="0"/>
          </a:p>
          <a:p>
            <a:r>
              <a:rPr lang="en-US" dirty="0" smtClean="0"/>
              <a:t>Area 1788.5m</a:t>
            </a:r>
            <a:r>
              <a:rPr lang="en-US" baseline="30000" dirty="0" smtClean="0"/>
              <a:t>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0808"/>
            <a:ext cx="3711262" cy="460287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55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Cadaptur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973" y="1628800"/>
            <a:ext cx="764595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142470" y="56612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64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42470" y="56612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s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874" y="1616768"/>
            <a:ext cx="7394056" cy="404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3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42470" y="56612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Captdddur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33202"/>
            <a:ext cx="7537392" cy="396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15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42470" y="56612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Capsdtur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09864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46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Structural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Design</a:t>
            </a:r>
            <a:endParaRPr lang="ar-SA" dirty="0"/>
          </a:p>
        </p:txBody>
      </p:sp>
      <p:pic>
        <p:nvPicPr>
          <p:cNvPr id="7" name="Picture 4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309562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438400"/>
            <a:ext cx="436798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software's used for analysis and design is:</a:t>
            </a: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ETABs2015 and sap2000 for structural analysis &amp; design.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AutoCAD for all drawings.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Structural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Design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design of the building was done according to the following codes and standards:</a:t>
            </a:r>
          </a:p>
          <a:p>
            <a:pPr marL="0" lv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ACI -318-2011 for reinforced concrete structural design.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UBC -97 for earthquake load computations and seismic design 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447800"/>
            <a:ext cx="850392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materials used in the construction  have the following characteristics :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Compressive strength of Concrete (f'c`)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981200" y="3124198"/>
          <a:ext cx="5638800" cy="3124201"/>
        </p:xfrm>
        <a:graphic>
          <a:graphicData uri="http://schemas.openxmlformats.org/drawingml/2006/table">
            <a:tbl>
              <a:tblPr rtl="1"/>
              <a:tblGrid>
                <a:gridCol w="2819400"/>
                <a:gridCol w="2819400"/>
              </a:tblGrid>
              <a:tr h="55354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Compressive strength of Concrete “f′c”.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Type of frame or shells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1642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24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Slabs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1642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Beams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2950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Column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1642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Wall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1642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Footing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2950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Bracing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1642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Water tank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32950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Stair case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09600" y="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40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Material Property</a:t>
            </a:r>
            <a:endParaRPr lang="en-US" sz="40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Adding the following layers to improve the bearing capacity  of the soil:-</a:t>
            </a:r>
          </a:p>
          <a:p>
            <a:pPr lvl="0"/>
            <a:r>
              <a:rPr lang="en-US" dirty="0" smtClean="0"/>
              <a:t>Rock fill 60 cm depth.</a:t>
            </a:r>
          </a:p>
          <a:p>
            <a:pPr lvl="0"/>
            <a:r>
              <a:rPr lang="en-US" dirty="0" smtClean="0"/>
              <a:t>Two layer of base course  each with 20cm depth </a:t>
            </a:r>
          </a:p>
          <a:p>
            <a:pPr>
              <a:buNone/>
            </a:pPr>
            <a:r>
              <a:rPr lang="en-US" dirty="0" smtClean="0"/>
              <a:t>                                              200 KN/m2. </a:t>
            </a:r>
          </a:p>
          <a:p>
            <a:pPr lvl="0"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40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Soil property</a:t>
            </a:r>
            <a:endParaRPr lang="en-US" sz="40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Loads on the floors  </a:t>
            </a:r>
            <a:endParaRPr lang="ar-SA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685800" y="1905000"/>
          <a:ext cx="7467600" cy="4495799"/>
        </p:xfrm>
        <a:graphic>
          <a:graphicData uri="http://schemas.openxmlformats.org/drawingml/2006/table">
            <a:tbl>
              <a:tblPr rtl="1"/>
              <a:tblGrid>
                <a:gridCol w="3733800"/>
                <a:gridCol w="3733800"/>
              </a:tblGrid>
              <a:tr h="91834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Load on slab and frames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Type of load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13058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4 for office and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Arial"/>
                        </a:rPr>
                        <a:t>for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other stories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Arial"/>
                        </a:rPr>
                        <a:t>5KN/m2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Super imposed on slab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13058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2.5 for office and 5 for other stories KN/m2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Live load on slab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96565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21KN/m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Load on beams from stone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81200"/>
            <a:ext cx="37147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First block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 way ribbed slab with thickness  h = 30cm.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 information 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590800"/>
            <a:ext cx="45815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Main beams (600*500)</a:t>
            </a:r>
            <a:endParaRPr lang="en-US" dirty="0" smtClean="0"/>
          </a:p>
          <a:p>
            <a:r>
              <a:rPr lang="en-US" u="sng" dirty="0" smtClean="0"/>
              <a:t>Secondary beams (30*25 cm).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46350"/>
            <a:ext cx="4571999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Columns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757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534751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7239000" cy="441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Structural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Walls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Shear wall with thickness of 30 cm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09800"/>
            <a:ext cx="533399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02" y="1628800"/>
            <a:ext cx="8252700" cy="4642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Bracing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447800"/>
            <a:ext cx="7467599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Analysis the model and checks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Compatibility and deformation check.</a:t>
            </a:r>
          </a:p>
          <a:p>
            <a:pPr>
              <a:buNone/>
            </a:pPr>
            <a:r>
              <a:rPr lang="en-US" dirty="0" smtClean="0"/>
              <a:t>Modal is combatable .</a:t>
            </a:r>
          </a:p>
          <a:p>
            <a:pPr>
              <a:buNone/>
            </a:pPr>
            <a:r>
              <a:rPr lang="en-US" dirty="0" smtClean="0"/>
              <a:t>Deformation:</a:t>
            </a:r>
          </a:p>
          <a:p>
            <a:pPr>
              <a:buNone/>
            </a:pPr>
            <a:r>
              <a:rPr lang="en-US" dirty="0" smtClean="0"/>
              <a:t>Deflection on slab = L/360 = 4650/360 =12.9mm</a:t>
            </a:r>
          </a:p>
          <a:p>
            <a:pPr>
              <a:buNone/>
            </a:pPr>
            <a:r>
              <a:rPr lang="en-US" dirty="0" err="1" smtClean="0"/>
              <a:t>Etabs</a:t>
            </a:r>
            <a:r>
              <a:rPr lang="en-US" dirty="0" smtClean="0"/>
              <a:t> result due to live load is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= 8.555mm</a:t>
            </a:r>
          </a:p>
          <a:p>
            <a:pPr>
              <a:buNone/>
            </a:pPr>
            <a:r>
              <a:rPr lang="en-US" dirty="0" smtClean="0"/>
              <a:t>Thus , ok 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419600"/>
            <a:ext cx="21240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Equilibrium checks</a:t>
            </a:r>
            <a:endParaRPr lang="en-US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219200" y="1752599"/>
          <a:ext cx="7543800" cy="2743200"/>
        </p:xfrm>
        <a:graphic>
          <a:graphicData uri="http://schemas.openxmlformats.org/drawingml/2006/table">
            <a:tbl>
              <a:tblPr rtl="1"/>
              <a:tblGrid>
                <a:gridCol w="1885507"/>
                <a:gridCol w="1885507"/>
                <a:gridCol w="1886393"/>
                <a:gridCol w="1886393"/>
              </a:tblGrid>
              <a:tr h="137159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Percentage of Error (%)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Base reaction from manual calculation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Base reaction from ETABs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Load type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1.8%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18380.3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18048.2277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Dead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0.0343%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5054.595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5056.3273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Live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19200" y="50292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percentages of error are too small thus, the checks are acceptable.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Stress –strain relation checks</a:t>
            </a:r>
            <a:endParaRPr lang="en-US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219200" y="1752601"/>
          <a:ext cx="7620000" cy="2971798"/>
        </p:xfrm>
        <a:graphic>
          <a:graphicData uri="http://schemas.openxmlformats.org/drawingml/2006/table">
            <a:tbl>
              <a:tblPr rtl="1"/>
              <a:tblGrid>
                <a:gridCol w="1904553"/>
                <a:gridCol w="1904553"/>
                <a:gridCol w="1905447"/>
                <a:gridCol w="1905447"/>
              </a:tblGrid>
              <a:tr h="118871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Percentage of error (%)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ETABs result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Manual Moment  result (KN.m)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Beams label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6.875%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103.3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110.93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B47(First floor)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7.1%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39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B3(Ground floor )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9.6%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150.2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135.6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B32 (Ground floor)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Check column (live load)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752600"/>
            <a:ext cx="5133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81200" y="1219200"/>
            <a:ext cx="2734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ETABS result: P live 30.1kN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36576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Manual : (5.32*8.61)/2*2.5=28.62</a:t>
            </a:r>
          </a:p>
          <a:p>
            <a:r>
              <a:rPr lang="en-US" dirty="0" smtClean="0"/>
              <a:t>Error 5.2%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Making sure modal participation mass ratio &gt; 90% in both x and y.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2" y="1828806"/>
          <a:ext cx="6781801" cy="4267199"/>
        </p:xfrm>
        <a:graphic>
          <a:graphicData uri="http://schemas.openxmlformats.org/drawingml/2006/table">
            <a:tbl>
              <a:tblPr/>
              <a:tblGrid>
                <a:gridCol w="655269"/>
                <a:gridCol w="589589"/>
                <a:gridCol w="648396"/>
                <a:gridCol w="1146338"/>
                <a:gridCol w="931733"/>
                <a:gridCol w="702619"/>
                <a:gridCol w="702619"/>
                <a:gridCol w="702619"/>
                <a:gridCol w="702619"/>
              </a:tblGrid>
              <a:tr h="25450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TABLE:  Modal Participating Mass Ratios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793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Case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Period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UZ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 UX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 UY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 UZ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sec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0.312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0.5166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0.5166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0.00000186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0.6112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0.5166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0.6112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9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0.1375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0.00001043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0.6541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0.6112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0.0535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8.564E-07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0.7076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0.6112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0.082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0.2143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0.922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0.6112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0.044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0.28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0.922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0.8912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0.957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0.8912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0.033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0.0872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0.957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0.9784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0.0335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0.9905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0.9784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0.021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0.9905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0.9809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0.0042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0.0000295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0.9947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0.9809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0.00001718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0.0094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0.9947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0.9903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Check period of mode of maximum Modal participation mass ratio.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752600"/>
            <a:ext cx="7498080" cy="4800600"/>
          </a:xfrm>
        </p:spPr>
        <p:txBody>
          <a:bodyPr/>
          <a:lstStyle/>
          <a:p>
            <a:r>
              <a:rPr lang="en-US" dirty="0" smtClean="0"/>
              <a:t>for the first mode =T </a:t>
            </a:r>
            <a:r>
              <a:rPr lang="en-US" dirty="0" err="1" smtClean="0"/>
              <a:t>etabs</a:t>
            </a:r>
            <a:r>
              <a:rPr lang="en-US" dirty="0" smtClean="0"/>
              <a:t> =0.312 sec.</a:t>
            </a:r>
          </a:p>
          <a:p>
            <a:r>
              <a:rPr lang="en-US" dirty="0" smtClean="0"/>
              <a:t>T=1.4Ct * (</a:t>
            </a:r>
            <a:r>
              <a:rPr lang="en-US" dirty="0" err="1" smtClean="0"/>
              <a:t>hn</a:t>
            </a:r>
            <a:r>
              <a:rPr lang="en-US" dirty="0" smtClean="0"/>
              <a:t>) ^3/4</a:t>
            </a:r>
          </a:p>
          <a:p>
            <a:pPr>
              <a:buNone/>
            </a:pPr>
            <a:r>
              <a:rPr lang="en-US" dirty="0" err="1" smtClean="0"/>
              <a:t>h</a:t>
            </a:r>
            <a:r>
              <a:rPr lang="en-US" baseline="-25000" dirty="0" err="1" smtClean="0"/>
              <a:t>n</a:t>
            </a:r>
            <a:r>
              <a:rPr lang="en-US" dirty="0" smtClean="0"/>
              <a:t> =13.2</a:t>
            </a:r>
          </a:p>
          <a:p>
            <a:pPr>
              <a:buNone/>
            </a:pPr>
            <a:r>
              <a:rPr lang="en-US" dirty="0" smtClean="0"/>
              <a:t>Ct =0.0488</a:t>
            </a:r>
          </a:p>
          <a:p>
            <a:pPr>
              <a:buNone/>
            </a:pPr>
            <a:r>
              <a:rPr lang="en-US" dirty="0" smtClean="0"/>
              <a:t>T= 0.473 sec</a:t>
            </a:r>
          </a:p>
          <a:p>
            <a:pPr>
              <a:buNone/>
            </a:pPr>
            <a:r>
              <a:rPr lang="en-US" dirty="0" smtClean="0"/>
              <a:t>T </a:t>
            </a:r>
            <a:r>
              <a:rPr lang="en-US" baseline="-25000" dirty="0" err="1" smtClean="0"/>
              <a:t>etabs</a:t>
            </a:r>
            <a:r>
              <a:rPr lang="en-US" dirty="0" smtClean="0"/>
              <a:t> should be &lt;</a:t>
            </a:r>
            <a:r>
              <a:rPr lang="en-US" dirty="0" err="1" smtClean="0"/>
              <a:t>Tcode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Thus, ok.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mass source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701259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Seismic-design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seismic zone factor of Nablus  Z = 0.20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209800"/>
            <a:ext cx="2743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soil profile type Sc</a:t>
            </a:r>
          </a:p>
          <a:p>
            <a:endParaRPr lang="en-US" dirty="0"/>
          </a:p>
        </p:txBody>
      </p:sp>
      <p:pic>
        <p:nvPicPr>
          <p:cNvPr id="4" name="Picture 3" descr="C:\Users\alaa\Desktop\2016-04-04_153031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783"/>
          <a:stretch/>
        </p:blipFill>
        <p:spPr bwMode="auto">
          <a:xfrm>
            <a:off x="4495800" y="2057400"/>
            <a:ext cx="3962400" cy="32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proposed land was chosen to be in the south of Nablus on Gerizim </a:t>
            </a:r>
            <a:r>
              <a:rPr lang="en-US" sz="2000" dirty="0" smtClean="0"/>
              <a:t>Mountain. 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7572350" cy="34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83880" cy="1447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Seismic coefficient Ca, Seismic coefficient </a:t>
            </a:r>
            <a:r>
              <a:rPr lang="en-US" b="1" dirty="0" err="1" smtClean="0">
                <a:solidFill>
                  <a:schemeClr val="tx1"/>
                </a:solidFill>
              </a:rPr>
              <a:t>Cv</a:t>
            </a:r>
            <a:r>
              <a:rPr lang="en-US" b="1" dirty="0" smtClean="0">
                <a:solidFill>
                  <a:schemeClr val="tx1"/>
                </a:solidFill>
              </a:rPr>
              <a:t> could be obtained  from </a:t>
            </a:r>
            <a:r>
              <a:rPr lang="en-US" b="1" dirty="0" err="1" smtClean="0">
                <a:solidFill>
                  <a:schemeClr val="tx1"/>
                </a:solidFill>
              </a:rPr>
              <a:t>Etabs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1336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response spectrum function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7854"/>
            <a:ext cx="5715000" cy="441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Load combinations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Service combinations</a:t>
            </a:r>
            <a:endParaRPr lang="en-US" dirty="0"/>
          </a:p>
        </p:txBody>
      </p:sp>
      <p:pic>
        <p:nvPicPr>
          <p:cNvPr id="4" name="Picture 3" descr="C:\Users\alaa\Desktop\2016-04-04_172543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4400" y="2362200"/>
            <a:ext cx="4182140" cy="26214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Ultimate Combinations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Load combinations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C:\Users\alaa\Desktop\2016-04-04_172459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2590800"/>
            <a:ext cx="4229100" cy="2373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check the designed member 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2876550" cy="348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743200"/>
            <a:ext cx="26670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Slab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ɸMn</a:t>
            </a:r>
            <a:r>
              <a:rPr lang="en-US" dirty="0" smtClean="0"/>
              <a:t> = 21.75/0.55=39.6 </a:t>
            </a:r>
            <a:r>
              <a:rPr lang="en-US" dirty="0" err="1" smtClean="0"/>
              <a:t>KN.m</a:t>
            </a:r>
            <a:r>
              <a:rPr lang="en-US" dirty="0" smtClean="0"/>
              <a:t>/m. (minimum limit)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62200"/>
            <a:ext cx="4020820" cy="403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858010"/>
            <a:ext cx="4114800" cy="423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Slab design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beams design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67627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962400"/>
            <a:ext cx="3045411" cy="195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Footing design:- 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506735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Edge and corner columns</a:t>
            </a:r>
          </a:p>
          <a:p>
            <a:pPr>
              <a:buNone/>
            </a:pPr>
            <a:r>
              <a:rPr lang="en-US" dirty="0" err="1" smtClean="0"/>
              <a:t>Q</a:t>
            </a:r>
            <a:r>
              <a:rPr lang="en-US" baseline="-25000" dirty="0" err="1" smtClean="0"/>
              <a:t>allowable</a:t>
            </a:r>
            <a:r>
              <a:rPr lang="en-US" dirty="0" smtClean="0"/>
              <a:t>=200MPa </a:t>
            </a:r>
          </a:p>
          <a:p>
            <a:pPr>
              <a:buNone/>
            </a:pPr>
            <a:r>
              <a:rPr lang="en-US" dirty="0" err="1" smtClean="0"/>
              <a:t>P</a:t>
            </a:r>
            <a:r>
              <a:rPr lang="en-US" baseline="-25000" dirty="0" err="1" smtClean="0"/>
              <a:t>service</a:t>
            </a:r>
            <a:r>
              <a:rPr lang="en-US" baseline="-25000" dirty="0" smtClean="0"/>
              <a:t> </a:t>
            </a:r>
            <a:r>
              <a:rPr lang="en-US" dirty="0" smtClean="0"/>
              <a:t>=300.5KN</a:t>
            </a:r>
          </a:p>
          <a:p>
            <a:pPr>
              <a:buNone/>
            </a:pPr>
            <a:r>
              <a:rPr lang="en-US" dirty="0" smtClean="0"/>
              <a:t>Area needed for the foundation =1.5m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for interior column </a:t>
            </a:r>
          </a:p>
          <a:p>
            <a:pPr>
              <a:buNone/>
            </a:pPr>
            <a:r>
              <a:rPr lang="en-US" dirty="0" err="1" smtClean="0"/>
              <a:t>P</a:t>
            </a:r>
            <a:r>
              <a:rPr lang="en-US" baseline="-25000" dirty="0" err="1" smtClean="0"/>
              <a:t>service</a:t>
            </a:r>
            <a:r>
              <a:rPr lang="en-US" baseline="-25000" dirty="0" smtClean="0"/>
              <a:t> </a:t>
            </a:r>
            <a:r>
              <a:rPr lang="en-US" dirty="0" smtClean="0"/>
              <a:t>= 3064.5</a:t>
            </a:r>
          </a:p>
          <a:p>
            <a:pPr>
              <a:buNone/>
            </a:pPr>
            <a:r>
              <a:rPr lang="en-US" dirty="0" smtClean="0"/>
              <a:t>Area needed for the foundation =15.4m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square foundation with  dimension of 4*4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Footing design:- 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CONTOUR AND LEVEL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7" name="صورة 2" descr="C:\Users\lenovo\Desktop\co مشروع\صور\DWEDWE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0700" y="2023973"/>
            <a:ext cx="4536504" cy="401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1556792"/>
            <a:ext cx="588494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land is 3488 m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with slope 12m from north to south.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53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P</a:t>
            </a:r>
            <a:r>
              <a:rPr lang="en-US" baseline="-25000" dirty="0" err="1" smtClean="0"/>
              <a:t>service</a:t>
            </a:r>
            <a:r>
              <a:rPr lang="en-US" baseline="-25000" dirty="0" smtClean="0"/>
              <a:t> </a:t>
            </a:r>
            <a:r>
              <a:rPr lang="en-US" dirty="0" smtClean="0"/>
              <a:t>= 2249 (at joint 110 as shown in previous figure)</a:t>
            </a:r>
          </a:p>
          <a:p>
            <a:pPr>
              <a:buNone/>
            </a:pPr>
            <a:r>
              <a:rPr lang="en-US" dirty="0" smtClean="0"/>
              <a:t>Area needed for the foundation =11.25m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square foundation with  dimension of 3.4*3.4 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657600"/>
            <a:ext cx="2816860" cy="294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Footing design:- 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Edge </a:t>
            </a:r>
            <a:r>
              <a:rPr lang="en-US" dirty="0" err="1" smtClean="0"/>
              <a:t>columne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 = 200mm, h = 280 mm, with cover = 80 mm.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43200"/>
            <a:ext cx="362077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1524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Footing design:-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FOUNDATION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Mat foundation solid slab with depth of 0.5m.</a:t>
            </a:r>
          </a:p>
          <a:p>
            <a:r>
              <a:rPr lang="en-US" dirty="0" smtClean="0"/>
              <a:t>As </a:t>
            </a:r>
            <a:r>
              <a:rPr lang="en-US" baseline="-25000" dirty="0" smtClean="0"/>
              <a:t>y-direction</a:t>
            </a:r>
            <a:r>
              <a:rPr lang="en-US" dirty="0" smtClean="0"/>
              <a:t>= 1233.333mm</a:t>
            </a:r>
          </a:p>
          <a:p>
            <a:pPr>
              <a:buNone/>
            </a:pPr>
            <a:r>
              <a:rPr lang="en-US" dirty="0" smtClean="0"/>
              <a:t>Use 5Φ18/m</a:t>
            </a:r>
          </a:p>
          <a:p>
            <a:r>
              <a:rPr lang="en-US" dirty="0" smtClean="0"/>
              <a:t>As </a:t>
            </a:r>
            <a:r>
              <a:rPr lang="en-US" baseline="-25000" dirty="0" smtClean="0"/>
              <a:t>x-direction</a:t>
            </a:r>
            <a:r>
              <a:rPr lang="en-US" dirty="0" smtClean="0"/>
              <a:t>= 1233.333mm</a:t>
            </a:r>
          </a:p>
          <a:p>
            <a:r>
              <a:rPr lang="en-US" dirty="0" smtClean="0"/>
              <a:t>Use 5Φ18/m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9480" y="4267200"/>
            <a:ext cx="441452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650740"/>
            <a:ext cx="3276600" cy="220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stair cases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18288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Design of stair</a:t>
            </a:r>
            <a:endParaRPr lang="en-US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479040" y="1904998"/>
          <a:ext cx="5411470" cy="3352804"/>
        </p:xfrm>
        <a:graphic>
          <a:graphicData uri="http://schemas.openxmlformats.org/drawingml/2006/table">
            <a:tbl>
              <a:tblPr/>
              <a:tblGrid>
                <a:gridCol w="901700"/>
                <a:gridCol w="901700"/>
                <a:gridCol w="901700"/>
                <a:gridCol w="901700"/>
                <a:gridCol w="902335"/>
                <a:gridCol w="902335"/>
              </a:tblGrid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Moments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ρ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As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As min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As required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# of bars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</a:tr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44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0.008745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1049.36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1049.36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6Φ16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34.2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0.006664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799.7327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799.7327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4Φ16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39.6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0.0078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935.968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935.968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5Φ16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23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0.004388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526.5953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526.5953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3Φ16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3.1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0.000571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68.57344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4Φ12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6.5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0.001205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144.5954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80975" algn="l"/>
                        </a:tabLst>
                      </a:pPr>
                      <a:r>
                        <a:rPr lang="en-US" sz="1100" dirty="0">
                          <a:latin typeface="Calibri"/>
                          <a:ea typeface="Calibri"/>
                          <a:cs typeface="Arial"/>
                        </a:rPr>
                        <a:t>4Φ12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8343900" cy="420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Design of stair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Structural separations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981200"/>
            <a:ext cx="4343401" cy="467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37338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1981200"/>
            <a:ext cx="170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Width of joint</a:t>
            </a:r>
            <a:endParaRPr lang="en-US" dirty="0" smtClean="0"/>
          </a:p>
          <a:p>
            <a:r>
              <a:rPr lang="en-US" dirty="0" smtClean="0"/>
              <a:t>=5.3mm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Water tank design 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7499350" cy="310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5867400"/>
            <a:ext cx="5556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Moment from sap indicate that minimum steel is required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Environmental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Software:</a:t>
            </a:r>
          </a:p>
          <a:p>
            <a:pPr>
              <a:buNone/>
            </a:pPr>
            <a:r>
              <a:rPr lang="en-US" dirty="0" smtClean="0"/>
              <a:t>DesignBuilder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صورة 3" descr="3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67000"/>
            <a:ext cx="67818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Sun Path &amp; Shadow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21Dec. at 9 AM</a:t>
            </a:r>
            <a:endParaRPr lang="ar-SA" dirty="0"/>
          </a:p>
        </p:txBody>
      </p:sp>
      <p:pic>
        <p:nvPicPr>
          <p:cNvPr id="4" name="صورة 3" descr="ظل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362200"/>
            <a:ext cx="73152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Plan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45854" y="776824"/>
            <a:ext cx="4673522" cy="7488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Sun Path &amp; Shadow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21Dec. At 12 PM</a:t>
            </a:r>
            <a:endParaRPr lang="ar-SA" dirty="0"/>
          </a:p>
        </p:txBody>
      </p:sp>
      <p:pic>
        <p:nvPicPr>
          <p:cNvPr id="4" name="صورة 3" descr="ظل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7239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Sun Path &amp; Shadow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21Dec. At 3 PM</a:t>
            </a:r>
            <a:endParaRPr lang="ar-SA" dirty="0"/>
          </a:p>
        </p:txBody>
      </p:sp>
      <p:pic>
        <p:nvPicPr>
          <p:cNvPr id="4" name="صورة 3" descr="ظل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057400"/>
            <a:ext cx="71628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Sun Path &amp; Shadow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21 June at 9 AM</a:t>
            </a:r>
            <a:endParaRPr lang="ar-SA" dirty="0"/>
          </a:p>
        </p:txBody>
      </p:sp>
      <p:pic>
        <p:nvPicPr>
          <p:cNvPr id="4" name="صورة 3" descr="ظل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057400"/>
            <a:ext cx="71628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Sun Path &amp; Shadow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21 June at 12 PM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4" name="صورة 3" descr="ظل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7239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Sun Path &amp; Shadow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21 June at 3 PM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4" name="صورة 3" descr="ظل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133600"/>
            <a:ext cx="70866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Shading System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Shutters (Louvers)</a:t>
            </a:r>
            <a:endParaRPr lang="ar-SA" dirty="0"/>
          </a:p>
        </p:txBody>
      </p:sp>
      <p:pic>
        <p:nvPicPr>
          <p:cNvPr id="4" name="صورة 3" descr="لوفرز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09800"/>
            <a:ext cx="3352800" cy="3962400"/>
          </a:xfrm>
          <a:prstGeom prst="rect">
            <a:avLst/>
          </a:prstGeom>
        </p:spPr>
      </p:pic>
      <p:pic>
        <p:nvPicPr>
          <p:cNvPr id="6" name="صورة 5" descr="لوفرز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438400"/>
            <a:ext cx="30480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Materials Properties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External Walls</a:t>
            </a:r>
            <a:endParaRPr lang="ar-SA" dirty="0"/>
          </a:p>
        </p:txBody>
      </p:sp>
      <p:pic>
        <p:nvPicPr>
          <p:cNvPr id="4" name="صورة 3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133600"/>
            <a:ext cx="2524478" cy="3429000"/>
          </a:xfrm>
          <a:prstGeom prst="rect">
            <a:avLst/>
          </a:prstGeom>
        </p:spPr>
      </p:pic>
      <p:pic>
        <p:nvPicPr>
          <p:cNvPr id="5" name="صورة 4" descr="wal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677179" y="1981200"/>
            <a:ext cx="5466821" cy="48768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990600" y="5715000"/>
            <a:ext cx="2667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U-Value=0.387W/m²-K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Materials Properties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Glass Windows</a:t>
            </a:r>
          </a:p>
          <a:p>
            <a:pPr>
              <a:buNone/>
            </a:pPr>
            <a:r>
              <a:rPr lang="en-US" sz="2400" dirty="0" smtClean="0"/>
              <a:t>Type of glass used: double glass Low E (e2=0.1) Clr. 6mm air space and 13 mm argon as shown in the figure.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typ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0" y="3048000"/>
            <a:ext cx="5274310" cy="779145"/>
          </a:xfrm>
          <a:prstGeom prst="rect">
            <a:avLst/>
          </a:prstGeom>
        </p:spPr>
      </p:pic>
      <p:pic>
        <p:nvPicPr>
          <p:cNvPr id="5" name="صورة 4" descr="Low-E-Glass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0" y="3962400"/>
            <a:ext cx="5273294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Natural Lighting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Offices</a:t>
            </a:r>
            <a:endParaRPr lang="ar-SA" dirty="0"/>
          </a:p>
        </p:txBody>
      </p:sp>
      <p:pic>
        <p:nvPicPr>
          <p:cNvPr id="5" name="صورة 4" descr="مكاتب شتا 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495800" y="1828800"/>
            <a:ext cx="4648200" cy="38100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447800" y="2590800"/>
            <a:ext cx="220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D.F avg.=5.2%</a:t>
            </a:r>
            <a:endParaRPr lang="ar-SA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447800" y="3200400"/>
            <a:ext cx="2438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D.L= 315 Lux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Acoustic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Reverberation Time(RT60):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We used </a:t>
            </a:r>
            <a:r>
              <a:rPr lang="en-US" sz="2400" b="1" dirty="0" smtClean="0"/>
              <a:t>ECOTECT Analysis Program</a:t>
            </a:r>
            <a:r>
              <a:rPr lang="en-US" sz="2400" dirty="0" smtClean="0"/>
              <a:t> in the calculation and testing of the reverberation time.</a:t>
            </a:r>
          </a:p>
          <a:p>
            <a:pPr>
              <a:buNone/>
            </a:pPr>
            <a:endParaRPr lang="ar-SA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Site plane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59" y="1760039"/>
            <a:ext cx="2667231" cy="4176122"/>
          </a:xfrm>
        </p:spPr>
      </p:pic>
    </p:spTree>
    <p:extLst>
      <p:ext uri="{BB962C8B-B14F-4D97-AF65-F5344CB8AC3E}">
        <p14:creationId xmlns:p14="http://schemas.microsoft.com/office/powerpoint/2010/main" val="809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Reverberation Time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For Restaurant: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33600" y="1981200"/>
            <a:ext cx="6477000" cy="2667000"/>
          </a:xfrm>
          <a:prstGeom prst="rect">
            <a:avLst/>
          </a:prstGeom>
        </p:spPr>
      </p:pic>
      <p:pic>
        <p:nvPicPr>
          <p:cNvPr id="5" name="صورة 4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800600"/>
            <a:ext cx="59436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Reverberation Time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Office</a:t>
            </a:r>
            <a:r>
              <a:rPr lang="en-US" sz="2400" dirty="0" smtClean="0"/>
              <a:t>:RT60 range for offices (0.6 – 0.8), so we achieve the requirements.</a:t>
            </a:r>
          </a:p>
          <a:p>
            <a:endParaRPr lang="ar-SA" dirty="0"/>
          </a:p>
        </p:txBody>
      </p:sp>
      <p:pic>
        <p:nvPicPr>
          <p:cNvPr id="4" name="صورة 3" descr="5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4419600"/>
            <a:ext cx="6341110" cy="2209800"/>
          </a:xfrm>
          <a:prstGeom prst="rect">
            <a:avLst/>
          </a:prstGeom>
        </p:spPr>
      </p:pic>
      <p:pic>
        <p:nvPicPr>
          <p:cNvPr id="5" name="صورة 4" descr="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2438400"/>
            <a:ext cx="57150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Reverberation Time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Cinema:</a:t>
            </a:r>
            <a:endParaRPr lang="ar-SA" dirty="0"/>
          </a:p>
        </p:txBody>
      </p:sp>
      <p:pic>
        <p:nvPicPr>
          <p:cNvPr id="4" name="صورة 3" descr="بدون عنوان.png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676400" y="2057400"/>
            <a:ext cx="7086600" cy="2362200"/>
          </a:xfrm>
          <a:prstGeom prst="rect">
            <a:avLst/>
          </a:prstGeom>
        </p:spPr>
      </p:pic>
      <p:pic>
        <p:nvPicPr>
          <p:cNvPr id="5" name="صورة 4" descr="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4800600"/>
            <a:ext cx="69342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Reverberation Time 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We used decorative sound absorption materials such as Acoustical panels in cinema to meet the requirements.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cinema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209800" y="3276600"/>
            <a:ext cx="55626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Acoustic Plaster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For sound insulation in cinema we used material that insulate sound known as Acoustic Plaster.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895600"/>
            <a:ext cx="3581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1" y="2895600"/>
            <a:ext cx="3886199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Sound Transmission Class(STC)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12" name="عنصر نائب للمحتوى 11" descr="96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419205" y="1905000"/>
            <a:ext cx="3724795" cy="3172268"/>
          </a:xfrm>
        </p:spPr>
      </p:pic>
      <p:sp>
        <p:nvSpPr>
          <p:cNvPr id="6" name="مربع نص 5"/>
          <p:cNvSpPr txBox="1"/>
          <p:nvPr/>
        </p:nvSpPr>
        <p:spPr>
          <a:xfrm>
            <a:off x="838200" y="2743200"/>
            <a:ext cx="3429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Improvements in STC rating of stud partition</a:t>
            </a:r>
            <a:endParaRPr lang="ar-SA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715000" y="5105400"/>
            <a:ext cx="3200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STC ratings of Masonry walls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219200" y="1524000"/>
            <a:ext cx="3276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STC For external walls: 60-65 dB</a:t>
            </a:r>
            <a:endParaRPr lang="ar-SA" sz="2400" b="1" dirty="0"/>
          </a:p>
        </p:txBody>
      </p:sp>
      <p:pic>
        <p:nvPicPr>
          <p:cNvPr id="8" name="صورة 7" descr="999999999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657600"/>
            <a:ext cx="3686690" cy="277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Sound Transmission Class(STC)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STC For Internal walls:60-65dB</a:t>
            </a:r>
            <a:endParaRPr lang="ar-SA" b="1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7" name="صورة 6" descr="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310" y="2133600"/>
            <a:ext cx="3686690" cy="3276600"/>
          </a:xfrm>
          <a:prstGeom prst="rect">
            <a:avLst/>
          </a:prstGeom>
        </p:spPr>
      </p:pic>
      <p:pic>
        <p:nvPicPr>
          <p:cNvPr id="10" name="صورة 9" descr="77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200400"/>
            <a:ext cx="3658111" cy="3381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Loud Speakers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cs26tplus-lg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5105400"/>
            <a:ext cx="2743200" cy="1524000"/>
          </a:xfrm>
          <a:prstGeom prst="rect">
            <a:avLst/>
          </a:prstGeom>
        </p:spPr>
      </p:pic>
      <p:pic>
        <p:nvPicPr>
          <p:cNvPr id="6" name="صورة 5" descr="سماهعات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33400" y="1905000"/>
            <a:ext cx="3352800" cy="3200400"/>
          </a:xfrm>
          <a:prstGeom prst="rect">
            <a:avLst/>
          </a:prstGeom>
        </p:spPr>
      </p:pic>
      <p:pic>
        <p:nvPicPr>
          <p:cNvPr id="7" name="صورة 6" descr="سماهعات.png11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410200" y="1676400"/>
            <a:ext cx="2943636" cy="31242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447800" y="5791200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b="1" dirty="0" smtClean="0"/>
              <a:t>CS 26T plus speakers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Speaker layout distribution in cinema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عنصر نائب للمحتوى 3" descr="بدون عنوان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447800"/>
            <a:ext cx="32766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Heating and Cooling Loads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cooling load:</a:t>
            </a:r>
            <a:endParaRPr lang="ar-SA" sz="2800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057400"/>
            <a:ext cx="6705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3048000" y="6019800"/>
            <a:ext cx="3810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Cooling load:697.89KW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Ground floor </a:t>
            </a:r>
          </a:p>
          <a:p>
            <a:r>
              <a:rPr lang="en-US" dirty="0"/>
              <a:t>1289.5 m</a:t>
            </a:r>
            <a:r>
              <a:rPr lang="en-US" baseline="30000" dirty="0"/>
              <a:t>2</a:t>
            </a:r>
            <a:r>
              <a:rPr lang="en-US" dirty="0"/>
              <a:t> which </a:t>
            </a:r>
            <a:r>
              <a:rPr lang="en-US" dirty="0" smtClean="0"/>
              <a:t>contains, </a:t>
            </a:r>
            <a:r>
              <a:rPr lang="en-US" dirty="0"/>
              <a:t>entrance, shops, </a:t>
            </a:r>
            <a:r>
              <a:rPr lang="en-US" dirty="0" smtClean="0"/>
              <a:t>store.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819400"/>
            <a:ext cx="7035449" cy="3818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Heating and Cooling Loads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heating load:</a:t>
            </a:r>
            <a:endParaRPr lang="ar-SA" sz="2800" dirty="0"/>
          </a:p>
        </p:txBody>
      </p:sp>
      <p:pic>
        <p:nvPicPr>
          <p:cNvPr id="4" name="صورة 3" descr="heating 2png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2362200"/>
            <a:ext cx="6477000" cy="34417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429000" y="6248400"/>
            <a:ext cx="3352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Heating load:169.260KW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Heating and Cooling Loads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Simulation:</a:t>
            </a:r>
            <a:endParaRPr lang="ar-SA" sz="2800" dirty="0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133600"/>
            <a:ext cx="716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صورة 5" descr="simulation tabl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057400" y="5419725"/>
            <a:ext cx="5648325" cy="143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جدول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209800" y="1524000"/>
            <a:ext cx="5638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Restaurant Design</a:t>
            </a:r>
            <a:endParaRPr lang="ar-SA" sz="2800" dirty="0"/>
          </a:p>
        </p:txBody>
      </p:sp>
      <p:pic>
        <p:nvPicPr>
          <p:cNvPr id="5" name="صورة 4" descr="5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057400"/>
            <a:ext cx="5867400" cy="3276600"/>
          </a:xfrm>
          <a:prstGeom prst="rect">
            <a:avLst/>
          </a:prstGeom>
        </p:spPr>
      </p:pic>
      <p:pic>
        <p:nvPicPr>
          <p:cNvPr id="6" name="صورة 5" descr="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600200" y="5334000"/>
            <a:ext cx="67056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3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1524000"/>
            <a:ext cx="76200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58369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7800"/>
            <a:ext cx="7543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447800"/>
            <a:ext cx="7391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Office Design</a:t>
            </a:r>
            <a:endParaRPr lang="ar-SA" sz="2800" dirty="0"/>
          </a:p>
        </p:txBody>
      </p:sp>
      <p:pic>
        <p:nvPicPr>
          <p:cNvPr id="5" name="صورة 4" descr="مكتب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057400"/>
            <a:ext cx="4724399" cy="2819399"/>
          </a:xfrm>
          <a:prstGeom prst="rect">
            <a:avLst/>
          </a:prstGeom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5410200"/>
            <a:ext cx="716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362200"/>
            <a:ext cx="7543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752600"/>
            <a:ext cx="7467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first&amp;second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floor </a:t>
            </a:r>
          </a:p>
          <a:p>
            <a:r>
              <a:rPr lang="en-US" dirty="0"/>
              <a:t>1289.5 m</a:t>
            </a:r>
            <a:r>
              <a:rPr lang="en-US" baseline="30000" dirty="0"/>
              <a:t>2</a:t>
            </a:r>
            <a:r>
              <a:rPr lang="en-US" dirty="0"/>
              <a:t> which </a:t>
            </a:r>
            <a:r>
              <a:rPr lang="en-US" dirty="0" smtClean="0"/>
              <a:t>contains, </a:t>
            </a:r>
            <a:r>
              <a:rPr lang="en-US" dirty="0"/>
              <a:t>shops, </a:t>
            </a:r>
            <a:r>
              <a:rPr lang="en-US" dirty="0" smtClean="0"/>
              <a:t>store.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514600"/>
            <a:ext cx="6048672" cy="392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5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Artificial Lighting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675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828800"/>
            <a:ext cx="7086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Electrical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343400" y="1585151"/>
          <a:ext cx="4438652" cy="5030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663"/>
                <a:gridCol w="1109663"/>
                <a:gridCol w="1109663"/>
                <a:gridCol w="1109663"/>
              </a:tblGrid>
              <a:tr h="2476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Room</a:t>
                      </a:r>
                      <a:endParaRPr lang="en-US" sz="1200" dirty="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watt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power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2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864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708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3+4+5+6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38.5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7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533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7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8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Retail shop 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bathroom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38.5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385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bathroom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54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1400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76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Room 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369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76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stairs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164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76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toltal</a:t>
                      </a:r>
                      <a:endParaRPr lang="en-US" sz="120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7740</a:t>
                      </a:r>
                      <a:endParaRPr lang="en-US" sz="1200" dirty="0">
                        <a:solidFill>
                          <a:srgbClr val="365F9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143000" y="1600201"/>
            <a:ext cx="3124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Rated current for circuit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breaker (lighting):  10 Amp 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Rated current for circuit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breaker (sockets):   16 Amp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One Branch for (4-5) 2Amp </a:t>
            </a: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sockets.</a:t>
            </a:r>
          </a:p>
          <a:p>
            <a:pPr lvl="0">
              <a:buFont typeface="Arial" pitchFamily="34" charset="0"/>
              <a:buChar char="•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Branches for lighting:1 branch </a:t>
            </a: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 each 50 m²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Electrical Design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8" name="صورة 7" descr="F:\re4444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447800"/>
            <a:ext cx="5791200" cy="313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hmad\Desktop\15281192_999dssf211783517520_1032722066_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572000"/>
            <a:ext cx="6781800" cy="2009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7" name="عنوان فرعي 2"/>
          <p:cNvSpPr txBox="1">
            <a:spLocks/>
          </p:cNvSpPr>
          <p:nvPr/>
        </p:nvSpPr>
        <p:spPr>
          <a:xfrm>
            <a:off x="457200" y="1752600"/>
            <a:ext cx="740664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1- Water Supply System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2-Drainage System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3-H-VAC System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Water supply design</a:t>
            </a:r>
          </a:p>
          <a:p>
            <a:pPr>
              <a:buNone/>
            </a:pPr>
            <a:r>
              <a:rPr lang="en-US" sz="2400" dirty="0" smtClean="0"/>
              <a:t>Each unit has its own tanks and meter </a:t>
            </a:r>
          </a:p>
        </p:txBody>
      </p:sp>
      <p:pic>
        <p:nvPicPr>
          <p:cNvPr id="4" name="صورة 3" descr="C:\Users\ahmad\Desktop\AAA\12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667000"/>
            <a:ext cx="5438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914400" y="152400"/>
            <a:ext cx="749808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Mechanical design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1600200" y="4343400"/>
          <a:ext cx="733425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750"/>
                <a:gridCol w="2444750"/>
                <a:gridCol w="2444750"/>
              </a:tblGrid>
              <a:tr h="15748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 Diameter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loss</a:t>
                      </a:r>
                      <a:endParaRPr lang="en-US" dirty="0"/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Horizontal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0.072</a:t>
                      </a:r>
                      <a:endParaRPr lang="en-US" dirty="0"/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صورة 7" descr="C:\Users\ahmad\Desktop\AAA\fgw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4343400" cy="259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457200" y="1676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supply design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 psi pump used for 6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7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floor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533400" y="1752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Drainage design</a:t>
            </a:r>
          </a:p>
          <a:p>
            <a:r>
              <a:rPr lang="en-US" sz="2400" dirty="0" smtClean="0"/>
              <a:t>-</a:t>
            </a:r>
            <a:r>
              <a:rPr lang="en-US" sz="2400" dirty="0"/>
              <a:t>Horizontal line (lavatory ) is 2”</a:t>
            </a:r>
          </a:p>
          <a:p>
            <a:r>
              <a:rPr lang="en-US" sz="2400" dirty="0"/>
              <a:t>-Horizontal line (W.C) is 4”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7" name="صورة 6" descr="C:\Users\ahmad\Desktop\AAA\erferfe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352800"/>
            <a:ext cx="5943600" cy="296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838200" y="15240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Drainage design</a:t>
            </a: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صورة 4" descr="C:\Users\ahmad\Desktop\AAA\fgrt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103245"/>
            <a:ext cx="4419600" cy="375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C:\Users\ahmad\Desktop\AAA\crecre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09800"/>
            <a:ext cx="4343400" cy="394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685800" y="1676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Drainage design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23172"/>
            <a:ext cx="6172200" cy="323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صورة 6" descr="C:\Users\ahmad\Desktop\AAA\RTGRT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447800"/>
            <a:ext cx="3200400" cy="441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Mechanical design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1066800" y="12954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H-VAC system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400" dirty="0"/>
              <a:t>variable refrigerant flow (VRF</a:t>
            </a:r>
            <a:r>
              <a:rPr lang="en-US" sz="2400" dirty="0" smtClean="0"/>
              <a:t>) system :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000" dirty="0"/>
              <a:t>The basic idea is that a large outdoor unit serves multiple indoor unites</a:t>
            </a:r>
            <a:r>
              <a:rPr lang="en-US" sz="2000" dirty="0" smtClean="0"/>
              <a:t>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صورة 5" descr="C:\Users\ahmad\Desktop\AAA\tgtewe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048000"/>
            <a:ext cx="6781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3397</TotalTime>
  <Words>1659</Words>
  <Application>Microsoft Office PowerPoint</Application>
  <PresentationFormat>On-screen Show (4:3)</PresentationFormat>
  <Paragraphs>624</Paragraphs>
  <Slides>105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6" baseType="lpstr">
      <vt:lpstr>ألوان متوسطة</vt:lpstr>
      <vt:lpstr>     Graduation Project (2) Mixed Use Building </vt:lpstr>
      <vt:lpstr>Outline</vt:lpstr>
      <vt:lpstr>Introduction </vt:lpstr>
      <vt:lpstr>SITE ANALYSIS</vt:lpstr>
      <vt:lpstr>CONTOUR AND LEVEL</vt:lpstr>
      <vt:lpstr>Architectural Design</vt:lpstr>
      <vt:lpstr>Site plane</vt:lpstr>
      <vt:lpstr>Architectural Design</vt:lpstr>
      <vt:lpstr>Architectural Design</vt:lpstr>
      <vt:lpstr>Architectural Design</vt:lpstr>
      <vt:lpstr>PowerPoint Presentation</vt:lpstr>
      <vt:lpstr>Architectural Design</vt:lpstr>
      <vt:lpstr>Elevations</vt:lpstr>
      <vt:lpstr>Elevations</vt:lpstr>
      <vt:lpstr>Elevations</vt:lpstr>
      <vt:lpstr>Elevations</vt:lpstr>
      <vt:lpstr>Structural Design</vt:lpstr>
      <vt:lpstr>Structural Design</vt:lpstr>
      <vt:lpstr>Structural Design</vt:lpstr>
      <vt:lpstr>PowerPoint Presentation</vt:lpstr>
      <vt:lpstr>PowerPoint Presentation</vt:lpstr>
      <vt:lpstr>Loads on the floors  </vt:lpstr>
      <vt:lpstr>Structural Design</vt:lpstr>
      <vt:lpstr>First block</vt:lpstr>
      <vt:lpstr>PowerPoint Presentation</vt:lpstr>
      <vt:lpstr>beams</vt:lpstr>
      <vt:lpstr>Columns</vt:lpstr>
      <vt:lpstr>PowerPoint Presentation</vt:lpstr>
      <vt:lpstr>Walls</vt:lpstr>
      <vt:lpstr>Bracing</vt:lpstr>
      <vt:lpstr>Analysis the model and checks</vt:lpstr>
      <vt:lpstr>Equilibrium checks</vt:lpstr>
      <vt:lpstr>Stress –strain relation checks</vt:lpstr>
      <vt:lpstr> Check column (live load) </vt:lpstr>
      <vt:lpstr>Making sure modal participation mass ratio &gt; 90% in both x and y.</vt:lpstr>
      <vt:lpstr>Check period of mode of maximum Modal participation mass ratio.</vt:lpstr>
      <vt:lpstr>mass source</vt:lpstr>
      <vt:lpstr>Seismic-design</vt:lpstr>
      <vt:lpstr>Structural Design</vt:lpstr>
      <vt:lpstr>Seismic coefficient Ca, Seismic coefficient Cv could be obtained  from Etabs </vt:lpstr>
      <vt:lpstr>response spectrum function</vt:lpstr>
      <vt:lpstr>Load combinations</vt:lpstr>
      <vt:lpstr>PowerPoint Presentation</vt:lpstr>
      <vt:lpstr>check the designed member </vt:lpstr>
      <vt:lpstr>Slab design</vt:lpstr>
      <vt:lpstr>PowerPoint Presentation</vt:lpstr>
      <vt:lpstr>beams design </vt:lpstr>
      <vt:lpstr>Footing design:- </vt:lpstr>
      <vt:lpstr>Footing design:- </vt:lpstr>
      <vt:lpstr>Footing design:- </vt:lpstr>
      <vt:lpstr>PowerPoint Presentation</vt:lpstr>
      <vt:lpstr>FOUNDATION </vt:lpstr>
      <vt:lpstr>stair cases design</vt:lpstr>
      <vt:lpstr>Design of stair</vt:lpstr>
      <vt:lpstr>Design of stair</vt:lpstr>
      <vt:lpstr>Structural separations</vt:lpstr>
      <vt:lpstr>Water tank design </vt:lpstr>
      <vt:lpstr>Environmental Design</vt:lpstr>
      <vt:lpstr>Sun Path &amp; Shadow</vt:lpstr>
      <vt:lpstr>Sun Path &amp; Shadow</vt:lpstr>
      <vt:lpstr>Sun Path &amp; Shadow</vt:lpstr>
      <vt:lpstr>Sun Path &amp; Shadow</vt:lpstr>
      <vt:lpstr>Sun Path &amp; Shadow</vt:lpstr>
      <vt:lpstr>Sun Path &amp; Shadow</vt:lpstr>
      <vt:lpstr>Shading System</vt:lpstr>
      <vt:lpstr>Materials Properties</vt:lpstr>
      <vt:lpstr>Materials Properties</vt:lpstr>
      <vt:lpstr>Natural Lighting</vt:lpstr>
      <vt:lpstr>Acoustic Design</vt:lpstr>
      <vt:lpstr>Reverberation Time</vt:lpstr>
      <vt:lpstr>Reverberation Time</vt:lpstr>
      <vt:lpstr>Reverberation Time</vt:lpstr>
      <vt:lpstr>Reverberation Time </vt:lpstr>
      <vt:lpstr>Acoustic Plaster</vt:lpstr>
      <vt:lpstr>Sound Transmission Class(STC)</vt:lpstr>
      <vt:lpstr>Sound Transmission Class(STC)</vt:lpstr>
      <vt:lpstr>Loud Speakers</vt:lpstr>
      <vt:lpstr>Speaker layout distribution in cinema </vt:lpstr>
      <vt:lpstr>Heating and Cooling Loads</vt:lpstr>
      <vt:lpstr>Heating and Cooling Loads</vt:lpstr>
      <vt:lpstr>Heating and Cooling Loads</vt:lpstr>
      <vt:lpstr>Artificial Lighting Design</vt:lpstr>
      <vt:lpstr>Artificial Lighting Design</vt:lpstr>
      <vt:lpstr>Artificial Lighting Design</vt:lpstr>
      <vt:lpstr>Artificial Lighting Design</vt:lpstr>
      <vt:lpstr>Artificial Lighting Design</vt:lpstr>
      <vt:lpstr>Artificial Lighting Design</vt:lpstr>
      <vt:lpstr>Artificial Lighting Design</vt:lpstr>
      <vt:lpstr>Artificial Lighting Design</vt:lpstr>
      <vt:lpstr>Artificial Lighting Design</vt:lpstr>
      <vt:lpstr>Electrical Design</vt:lpstr>
      <vt:lpstr>Electrical Design</vt:lpstr>
      <vt:lpstr>Mechanical design</vt:lpstr>
      <vt:lpstr>PowerPoint Presentation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Safety </vt:lpstr>
      <vt:lpstr>Quantities surveying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design</dc:title>
  <dc:creator>ahmad</dc:creator>
  <cp:lastModifiedBy>admin</cp:lastModifiedBy>
  <cp:revision>91</cp:revision>
  <dcterms:created xsi:type="dcterms:W3CDTF">2016-12-20T14:21:34Z</dcterms:created>
  <dcterms:modified xsi:type="dcterms:W3CDTF">2017-01-16T08:58:13Z</dcterms:modified>
</cp:coreProperties>
</file>