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57" r:id="rId3"/>
    <p:sldId id="258" r:id="rId4"/>
    <p:sldId id="259" r:id="rId5"/>
    <p:sldId id="260" r:id="rId6"/>
    <p:sldId id="261" r:id="rId7"/>
    <p:sldId id="262" r:id="rId8"/>
    <p:sldId id="266" r:id="rId9"/>
    <p:sldId id="274" r:id="rId10"/>
    <p:sldId id="267" r:id="rId11"/>
    <p:sldId id="268" r:id="rId12"/>
    <p:sldId id="269" r:id="rId13"/>
    <p:sldId id="270" r:id="rId14"/>
    <p:sldId id="271" r:id="rId15"/>
    <p:sldId id="272" r:id="rId16"/>
    <p:sldId id="273" r:id="rId17"/>
    <p:sldId id="263" r:id="rId18"/>
    <p:sldId id="264" r:id="rId19"/>
    <p:sldId id="265"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7EF1822-4F79-4764-9106-E22F37BEB091}" type="datetimeFigureOut">
              <a:rPr lang="ar-JO" smtClean="0"/>
              <a:t>13/10/1441</a:t>
            </a:fld>
            <a:endParaRPr lang="ar-JO"/>
          </a:p>
        </p:txBody>
      </p:sp>
      <p:sp>
        <p:nvSpPr>
          <p:cNvPr id="5" name="Footer Placeholder 4"/>
          <p:cNvSpPr>
            <a:spLocks noGrp="1"/>
          </p:cNvSpPr>
          <p:nvPr>
            <p:ph type="ftr" sz="quarter" idx="11"/>
          </p:nvPr>
        </p:nvSpPr>
        <p:spPr>
          <a:xfrm>
            <a:off x="5332412" y="5883275"/>
            <a:ext cx="4324044" cy="365125"/>
          </a:xfrm>
        </p:spPr>
        <p:txBody>
          <a:bodyPr/>
          <a:lstStyle/>
          <a:p>
            <a:endParaRPr lang="ar-JO"/>
          </a:p>
        </p:txBody>
      </p:sp>
      <p:sp>
        <p:nvSpPr>
          <p:cNvPr id="6" name="Slide Number Placeholder 5"/>
          <p:cNvSpPr>
            <a:spLocks noGrp="1"/>
          </p:cNvSpPr>
          <p:nvPr>
            <p:ph type="sldNum" sz="quarter" idx="12"/>
          </p:nvPr>
        </p:nvSpPr>
        <p:spPr/>
        <p:txBody>
          <a:bodyPr/>
          <a:lstStyle/>
          <a:p>
            <a:fld id="{ABF6A9F4-7054-4050-8EF2-793D26E74B99}" type="slidenum">
              <a:rPr lang="ar-JO" smtClean="0"/>
              <a:t>‹#›</a:t>
            </a:fld>
            <a:endParaRPr lang="ar-JO"/>
          </a:p>
        </p:txBody>
      </p:sp>
    </p:spTree>
    <p:extLst>
      <p:ext uri="{BB962C8B-B14F-4D97-AF65-F5344CB8AC3E}">
        <p14:creationId xmlns:p14="http://schemas.microsoft.com/office/powerpoint/2010/main" val="175549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7EF1822-4F79-4764-9106-E22F37BEB091}" type="datetimeFigureOut">
              <a:rPr lang="ar-JO" smtClean="0"/>
              <a:t>13/10/1441</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p:txBody>
          <a:bodyPr/>
          <a:lstStyle/>
          <a:p>
            <a:fld id="{ABF6A9F4-7054-4050-8EF2-793D26E74B99}" type="slidenum">
              <a:rPr lang="ar-JO" smtClean="0"/>
              <a:t>‹#›</a:t>
            </a:fld>
            <a:endParaRPr lang="ar-JO"/>
          </a:p>
        </p:txBody>
      </p:sp>
    </p:spTree>
    <p:extLst>
      <p:ext uri="{BB962C8B-B14F-4D97-AF65-F5344CB8AC3E}">
        <p14:creationId xmlns:p14="http://schemas.microsoft.com/office/powerpoint/2010/main" val="4123698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7EF1822-4F79-4764-9106-E22F37BEB091}" type="datetimeFigureOut">
              <a:rPr lang="ar-JO" smtClean="0"/>
              <a:t>13/10/1441</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ABF6A9F4-7054-4050-8EF2-793D26E74B99}" type="slidenum">
              <a:rPr lang="ar-JO" smtClean="0"/>
              <a:t>‹#›</a:t>
            </a:fld>
            <a:endParaRPr lang="ar-JO"/>
          </a:p>
        </p:txBody>
      </p:sp>
    </p:spTree>
    <p:extLst>
      <p:ext uri="{BB962C8B-B14F-4D97-AF65-F5344CB8AC3E}">
        <p14:creationId xmlns:p14="http://schemas.microsoft.com/office/powerpoint/2010/main" val="27476072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7EF1822-4F79-4764-9106-E22F37BEB091}" type="datetimeFigureOut">
              <a:rPr lang="ar-JO" smtClean="0"/>
              <a:t>13/10/1441</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ABF6A9F4-7054-4050-8EF2-793D26E74B99}" type="slidenum">
              <a:rPr lang="ar-JO" smtClean="0"/>
              <a:t>‹#›</a:t>
            </a:fld>
            <a:endParaRPr lang="ar-JO"/>
          </a:p>
        </p:txBody>
      </p:sp>
    </p:spTree>
    <p:extLst>
      <p:ext uri="{BB962C8B-B14F-4D97-AF65-F5344CB8AC3E}">
        <p14:creationId xmlns:p14="http://schemas.microsoft.com/office/powerpoint/2010/main" val="3138454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7EF1822-4F79-4764-9106-E22F37BEB091}" type="datetimeFigureOut">
              <a:rPr lang="ar-JO" smtClean="0"/>
              <a:t>13/10/1441</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ABF6A9F4-7054-4050-8EF2-793D26E74B99}" type="slidenum">
              <a:rPr lang="ar-JO" smtClean="0"/>
              <a:t>‹#›</a:t>
            </a:fld>
            <a:endParaRPr lang="ar-JO"/>
          </a:p>
        </p:txBody>
      </p:sp>
    </p:spTree>
    <p:extLst>
      <p:ext uri="{BB962C8B-B14F-4D97-AF65-F5344CB8AC3E}">
        <p14:creationId xmlns:p14="http://schemas.microsoft.com/office/powerpoint/2010/main" val="41941714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7EF1822-4F79-4764-9106-E22F37BEB091}" type="datetimeFigureOut">
              <a:rPr lang="ar-JO" smtClean="0"/>
              <a:t>13/10/1441</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ABF6A9F4-7054-4050-8EF2-793D26E74B99}" type="slidenum">
              <a:rPr lang="ar-JO" smtClean="0"/>
              <a:t>‹#›</a:t>
            </a:fld>
            <a:endParaRPr lang="ar-JO"/>
          </a:p>
        </p:txBody>
      </p:sp>
    </p:spTree>
    <p:extLst>
      <p:ext uri="{BB962C8B-B14F-4D97-AF65-F5344CB8AC3E}">
        <p14:creationId xmlns:p14="http://schemas.microsoft.com/office/powerpoint/2010/main" val="20553057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7EF1822-4F79-4764-9106-E22F37BEB091}" type="datetimeFigureOut">
              <a:rPr lang="ar-JO" smtClean="0"/>
              <a:t>13/10/1441</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ABF6A9F4-7054-4050-8EF2-793D26E74B99}" type="slidenum">
              <a:rPr lang="ar-JO" smtClean="0"/>
              <a:t>‹#›</a:t>
            </a:fld>
            <a:endParaRPr lang="ar-JO"/>
          </a:p>
        </p:txBody>
      </p:sp>
    </p:spTree>
    <p:extLst>
      <p:ext uri="{BB962C8B-B14F-4D97-AF65-F5344CB8AC3E}">
        <p14:creationId xmlns:p14="http://schemas.microsoft.com/office/powerpoint/2010/main" val="37487716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7EF1822-4F79-4764-9106-E22F37BEB091}" type="datetimeFigureOut">
              <a:rPr lang="ar-JO" smtClean="0"/>
              <a:t>13/10/1441</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ABF6A9F4-7054-4050-8EF2-793D26E74B99}" type="slidenum">
              <a:rPr lang="ar-JO" smtClean="0"/>
              <a:t>‹#›</a:t>
            </a:fld>
            <a:endParaRPr lang="ar-JO"/>
          </a:p>
        </p:txBody>
      </p:sp>
    </p:spTree>
    <p:extLst>
      <p:ext uri="{BB962C8B-B14F-4D97-AF65-F5344CB8AC3E}">
        <p14:creationId xmlns:p14="http://schemas.microsoft.com/office/powerpoint/2010/main" val="22516808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7EF1822-4F79-4764-9106-E22F37BEB091}" type="datetimeFigureOut">
              <a:rPr lang="ar-JO" smtClean="0"/>
              <a:t>13/10/1441</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ABF6A9F4-7054-4050-8EF2-793D26E74B99}" type="slidenum">
              <a:rPr lang="ar-JO" smtClean="0"/>
              <a:t>‹#›</a:t>
            </a:fld>
            <a:endParaRPr lang="ar-JO"/>
          </a:p>
        </p:txBody>
      </p:sp>
    </p:spTree>
    <p:extLst>
      <p:ext uri="{BB962C8B-B14F-4D97-AF65-F5344CB8AC3E}">
        <p14:creationId xmlns:p14="http://schemas.microsoft.com/office/powerpoint/2010/main" val="31830430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7EF1822-4F79-4764-9106-E22F37BEB091}" type="datetimeFigureOut">
              <a:rPr lang="ar-JO" smtClean="0"/>
              <a:t>13/10/1441</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ABF6A9F4-7054-4050-8EF2-793D26E74B99}" type="slidenum">
              <a:rPr lang="ar-JO" smtClean="0"/>
              <a:t>‹#›</a:t>
            </a:fld>
            <a:endParaRPr lang="ar-JO"/>
          </a:p>
        </p:txBody>
      </p:sp>
    </p:spTree>
    <p:extLst>
      <p:ext uri="{BB962C8B-B14F-4D97-AF65-F5344CB8AC3E}">
        <p14:creationId xmlns:p14="http://schemas.microsoft.com/office/powerpoint/2010/main" val="19314283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7EF1822-4F79-4764-9106-E22F37BEB091}" type="datetimeFigureOut">
              <a:rPr lang="ar-JO" smtClean="0"/>
              <a:t>13/10/1441</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a:xfrm>
            <a:off x="10951856" y="5867131"/>
            <a:ext cx="551167" cy="365125"/>
          </a:xfrm>
        </p:spPr>
        <p:txBody>
          <a:bodyPr/>
          <a:lstStyle/>
          <a:p>
            <a:fld id="{ABF6A9F4-7054-4050-8EF2-793D26E74B99}" type="slidenum">
              <a:rPr lang="ar-JO" smtClean="0"/>
              <a:t>‹#›</a:t>
            </a:fld>
            <a:endParaRPr lang="ar-JO"/>
          </a:p>
        </p:txBody>
      </p:sp>
    </p:spTree>
    <p:extLst>
      <p:ext uri="{BB962C8B-B14F-4D97-AF65-F5344CB8AC3E}">
        <p14:creationId xmlns:p14="http://schemas.microsoft.com/office/powerpoint/2010/main" val="16899785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7EF1822-4F79-4764-9106-E22F37BEB091}" type="datetimeFigureOut">
              <a:rPr lang="ar-JO" smtClean="0"/>
              <a:t>13/10/1441</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ABF6A9F4-7054-4050-8EF2-793D26E74B99}" type="slidenum">
              <a:rPr lang="ar-JO" smtClean="0"/>
              <a:t>‹#›</a:t>
            </a:fld>
            <a:endParaRPr lang="ar-JO"/>
          </a:p>
        </p:txBody>
      </p:sp>
    </p:spTree>
    <p:extLst>
      <p:ext uri="{BB962C8B-B14F-4D97-AF65-F5344CB8AC3E}">
        <p14:creationId xmlns:p14="http://schemas.microsoft.com/office/powerpoint/2010/main" val="20179829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7EF1822-4F79-4764-9106-E22F37BEB091}" type="datetimeFigureOut">
              <a:rPr lang="ar-JO" smtClean="0"/>
              <a:t>13/10/1441</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p:txBody>
          <a:bodyPr/>
          <a:lstStyle/>
          <a:p>
            <a:fld id="{ABF6A9F4-7054-4050-8EF2-793D26E74B99}" type="slidenum">
              <a:rPr lang="ar-JO" smtClean="0"/>
              <a:t>‹#›</a:t>
            </a:fld>
            <a:endParaRPr lang="ar-JO"/>
          </a:p>
        </p:txBody>
      </p:sp>
    </p:spTree>
    <p:extLst>
      <p:ext uri="{BB962C8B-B14F-4D97-AF65-F5344CB8AC3E}">
        <p14:creationId xmlns:p14="http://schemas.microsoft.com/office/powerpoint/2010/main" val="15386536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7EF1822-4F79-4764-9106-E22F37BEB091}" type="datetimeFigureOut">
              <a:rPr lang="ar-JO" smtClean="0"/>
              <a:t>13/10/1441</a:t>
            </a:fld>
            <a:endParaRPr lang="ar-JO"/>
          </a:p>
        </p:txBody>
      </p:sp>
      <p:sp>
        <p:nvSpPr>
          <p:cNvPr id="8" name="Footer Placeholder 7"/>
          <p:cNvSpPr>
            <a:spLocks noGrp="1"/>
          </p:cNvSpPr>
          <p:nvPr>
            <p:ph type="ftr" sz="quarter" idx="11"/>
          </p:nvPr>
        </p:nvSpPr>
        <p:spPr/>
        <p:txBody>
          <a:bodyPr/>
          <a:lstStyle/>
          <a:p>
            <a:endParaRPr lang="ar-JO"/>
          </a:p>
        </p:txBody>
      </p:sp>
      <p:sp>
        <p:nvSpPr>
          <p:cNvPr id="9" name="Slide Number Placeholder 8"/>
          <p:cNvSpPr>
            <a:spLocks noGrp="1"/>
          </p:cNvSpPr>
          <p:nvPr>
            <p:ph type="sldNum" sz="quarter" idx="12"/>
          </p:nvPr>
        </p:nvSpPr>
        <p:spPr/>
        <p:txBody>
          <a:bodyPr/>
          <a:lstStyle/>
          <a:p>
            <a:fld id="{ABF6A9F4-7054-4050-8EF2-793D26E74B99}" type="slidenum">
              <a:rPr lang="ar-JO" smtClean="0"/>
              <a:t>‹#›</a:t>
            </a:fld>
            <a:endParaRPr lang="ar-JO"/>
          </a:p>
        </p:txBody>
      </p:sp>
    </p:spTree>
    <p:extLst>
      <p:ext uri="{BB962C8B-B14F-4D97-AF65-F5344CB8AC3E}">
        <p14:creationId xmlns:p14="http://schemas.microsoft.com/office/powerpoint/2010/main" val="42700433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7EF1822-4F79-4764-9106-E22F37BEB091}" type="datetimeFigureOut">
              <a:rPr lang="ar-JO" smtClean="0"/>
              <a:t>13/10/1441</a:t>
            </a:fld>
            <a:endParaRPr lang="ar-JO"/>
          </a:p>
        </p:txBody>
      </p:sp>
      <p:sp>
        <p:nvSpPr>
          <p:cNvPr id="4" name="Footer Placeholder 3"/>
          <p:cNvSpPr>
            <a:spLocks noGrp="1"/>
          </p:cNvSpPr>
          <p:nvPr>
            <p:ph type="ftr" sz="quarter" idx="11"/>
          </p:nvPr>
        </p:nvSpPr>
        <p:spPr/>
        <p:txBody>
          <a:bodyPr/>
          <a:lstStyle/>
          <a:p>
            <a:endParaRPr lang="ar-JO"/>
          </a:p>
        </p:txBody>
      </p:sp>
      <p:sp>
        <p:nvSpPr>
          <p:cNvPr id="5" name="Slide Number Placeholder 4"/>
          <p:cNvSpPr>
            <a:spLocks noGrp="1"/>
          </p:cNvSpPr>
          <p:nvPr>
            <p:ph type="sldNum" sz="quarter" idx="12"/>
          </p:nvPr>
        </p:nvSpPr>
        <p:spPr/>
        <p:txBody>
          <a:bodyPr/>
          <a:lstStyle/>
          <a:p>
            <a:fld id="{ABF6A9F4-7054-4050-8EF2-793D26E74B99}" type="slidenum">
              <a:rPr lang="ar-JO" smtClean="0"/>
              <a:t>‹#›</a:t>
            </a:fld>
            <a:endParaRPr lang="ar-JO"/>
          </a:p>
        </p:txBody>
      </p:sp>
    </p:spTree>
    <p:extLst>
      <p:ext uri="{BB962C8B-B14F-4D97-AF65-F5344CB8AC3E}">
        <p14:creationId xmlns:p14="http://schemas.microsoft.com/office/powerpoint/2010/main" val="27471014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EF1822-4F79-4764-9106-E22F37BEB091}" type="datetimeFigureOut">
              <a:rPr lang="ar-JO" smtClean="0"/>
              <a:t>13/10/1441</a:t>
            </a:fld>
            <a:endParaRPr lang="ar-JO"/>
          </a:p>
        </p:txBody>
      </p:sp>
      <p:sp>
        <p:nvSpPr>
          <p:cNvPr id="3" name="Footer Placeholder 2"/>
          <p:cNvSpPr>
            <a:spLocks noGrp="1"/>
          </p:cNvSpPr>
          <p:nvPr>
            <p:ph type="ftr" sz="quarter" idx="11"/>
          </p:nvPr>
        </p:nvSpPr>
        <p:spPr/>
        <p:txBody>
          <a:bodyPr/>
          <a:lstStyle/>
          <a:p>
            <a:endParaRPr lang="ar-JO"/>
          </a:p>
        </p:txBody>
      </p:sp>
      <p:sp>
        <p:nvSpPr>
          <p:cNvPr id="4" name="Slide Number Placeholder 3"/>
          <p:cNvSpPr>
            <a:spLocks noGrp="1"/>
          </p:cNvSpPr>
          <p:nvPr>
            <p:ph type="sldNum" sz="quarter" idx="12"/>
          </p:nvPr>
        </p:nvSpPr>
        <p:spPr/>
        <p:txBody>
          <a:bodyPr/>
          <a:lstStyle/>
          <a:p>
            <a:fld id="{ABF6A9F4-7054-4050-8EF2-793D26E74B99}" type="slidenum">
              <a:rPr lang="ar-JO" smtClean="0"/>
              <a:t>‹#›</a:t>
            </a:fld>
            <a:endParaRPr lang="ar-JO"/>
          </a:p>
        </p:txBody>
      </p:sp>
    </p:spTree>
    <p:extLst>
      <p:ext uri="{BB962C8B-B14F-4D97-AF65-F5344CB8AC3E}">
        <p14:creationId xmlns:p14="http://schemas.microsoft.com/office/powerpoint/2010/main" val="3814254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7EF1822-4F79-4764-9106-E22F37BEB091}" type="datetimeFigureOut">
              <a:rPr lang="ar-JO" smtClean="0"/>
              <a:t>13/10/1441</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p:txBody>
          <a:bodyPr/>
          <a:lstStyle/>
          <a:p>
            <a:fld id="{ABF6A9F4-7054-4050-8EF2-793D26E74B99}" type="slidenum">
              <a:rPr lang="ar-JO" smtClean="0"/>
              <a:t>‹#›</a:t>
            </a:fld>
            <a:endParaRPr lang="ar-JO"/>
          </a:p>
        </p:txBody>
      </p:sp>
    </p:spTree>
    <p:extLst>
      <p:ext uri="{BB962C8B-B14F-4D97-AF65-F5344CB8AC3E}">
        <p14:creationId xmlns:p14="http://schemas.microsoft.com/office/powerpoint/2010/main" val="11482204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7EF1822-4F79-4764-9106-E22F37BEB091}" type="datetimeFigureOut">
              <a:rPr lang="ar-JO" smtClean="0"/>
              <a:t>13/10/1441</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p:txBody>
          <a:bodyPr/>
          <a:lstStyle/>
          <a:p>
            <a:fld id="{ABF6A9F4-7054-4050-8EF2-793D26E74B99}" type="slidenum">
              <a:rPr lang="ar-JO" smtClean="0"/>
              <a:t>‹#›</a:t>
            </a:fld>
            <a:endParaRPr lang="ar-JO"/>
          </a:p>
        </p:txBody>
      </p:sp>
    </p:spTree>
    <p:extLst>
      <p:ext uri="{BB962C8B-B14F-4D97-AF65-F5344CB8AC3E}">
        <p14:creationId xmlns:p14="http://schemas.microsoft.com/office/powerpoint/2010/main" val="23278172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7EF1822-4F79-4764-9106-E22F37BEB091}" type="datetimeFigureOut">
              <a:rPr lang="ar-JO" smtClean="0"/>
              <a:t>13/10/1441</a:t>
            </a:fld>
            <a:endParaRPr lang="ar-JO"/>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ar-JO"/>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BF6A9F4-7054-4050-8EF2-793D26E74B99}" type="slidenum">
              <a:rPr lang="ar-JO" smtClean="0"/>
              <a:t>‹#›</a:t>
            </a:fld>
            <a:endParaRPr lang="ar-JO"/>
          </a:p>
        </p:txBody>
      </p:sp>
    </p:spTree>
    <p:extLst>
      <p:ext uri="{BB962C8B-B14F-4D97-AF65-F5344CB8AC3E}">
        <p14:creationId xmlns:p14="http://schemas.microsoft.com/office/powerpoint/2010/main" val="4179566226"/>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 id="2147483696" r:id="rId18"/>
  </p:sldLayoutIdLst>
  <p:txStyles>
    <p:titleStyle>
      <a:lvl1pPr algn="ctr" defTabSz="457200" rtl="1" eaLnBrk="1" latinLnBrk="0" hangingPunct="1">
        <a:spcBef>
          <a:spcPct val="0"/>
        </a:spcBef>
        <a:buNone/>
        <a:defRPr sz="4000" kern="1200" cap="none">
          <a:ln w="3175" cmpd="sng">
            <a:noFill/>
          </a:ln>
          <a:solidFill>
            <a:schemeClr val="tx1"/>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r" defTabSz="457200" rtl="1"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r" defTabSz="457200" rtl="1"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r" defTabSz="457200" rtl="1"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4A95D-7922-4F5A-8F91-41ADC629FD8F}"/>
              </a:ext>
            </a:extLst>
          </p:cNvPr>
          <p:cNvSpPr>
            <a:spLocks noGrp="1"/>
          </p:cNvSpPr>
          <p:nvPr>
            <p:ph type="ctrTitle"/>
          </p:nvPr>
        </p:nvSpPr>
        <p:spPr/>
        <p:txBody>
          <a:bodyPr>
            <a:normAutofit fontScale="90000"/>
          </a:bodyPr>
          <a:lstStyle/>
          <a:p>
            <a:br>
              <a:rPr lang="ar-JO" dirty="0"/>
            </a:br>
            <a:br>
              <a:rPr lang="ar-JO" dirty="0"/>
            </a:br>
            <a:r>
              <a:rPr lang="en-US" dirty="0"/>
              <a:t> </a:t>
            </a:r>
            <a:r>
              <a:rPr lang="en-US" b="1" i="1" dirty="0"/>
              <a:t>Transmission line fault detection </a:t>
            </a:r>
            <a:endParaRPr lang="ar-JO" dirty="0"/>
          </a:p>
        </p:txBody>
      </p:sp>
      <p:sp>
        <p:nvSpPr>
          <p:cNvPr id="3" name="Subtitle 2">
            <a:extLst>
              <a:ext uri="{FF2B5EF4-FFF2-40B4-BE49-F238E27FC236}">
                <a16:creationId xmlns:a16="http://schemas.microsoft.com/office/drawing/2014/main" id="{020FA010-7FF8-402D-8053-AA8502F78930}"/>
              </a:ext>
            </a:extLst>
          </p:cNvPr>
          <p:cNvSpPr>
            <a:spLocks noGrp="1"/>
          </p:cNvSpPr>
          <p:nvPr>
            <p:ph type="subTitle" idx="1"/>
          </p:nvPr>
        </p:nvSpPr>
        <p:spPr/>
        <p:txBody>
          <a:bodyPr/>
          <a:lstStyle/>
          <a:p>
            <a:endParaRPr lang="ar-JO"/>
          </a:p>
        </p:txBody>
      </p:sp>
    </p:spTree>
    <p:extLst>
      <p:ext uri="{BB962C8B-B14F-4D97-AF65-F5344CB8AC3E}">
        <p14:creationId xmlns:p14="http://schemas.microsoft.com/office/powerpoint/2010/main" val="5410919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1DF5B5B-0B95-4AEA-8F54-5BEB9B2BE87D}"/>
              </a:ext>
            </a:extLst>
          </p:cNvPr>
          <p:cNvSpPr>
            <a:spLocks noGrp="1"/>
          </p:cNvSpPr>
          <p:nvPr>
            <p:ph sz="quarter" idx="13"/>
          </p:nvPr>
        </p:nvSpPr>
        <p:spPr>
          <a:xfrm>
            <a:off x="913774" y="371061"/>
            <a:ext cx="10363826" cy="6029739"/>
          </a:xfrm>
        </p:spPr>
        <p:txBody>
          <a:bodyPr>
            <a:normAutofit fontScale="62500" lnSpcReduction="20000"/>
          </a:bodyPr>
          <a:lstStyle/>
          <a:p>
            <a:pPr algn="l" rtl="0"/>
            <a:r>
              <a:rPr lang="en-US" dirty="0"/>
              <a:t>int </a:t>
            </a:r>
            <a:r>
              <a:rPr lang="en-US" dirty="0" err="1"/>
              <a:t>analogPin</a:t>
            </a:r>
            <a:r>
              <a:rPr lang="en-US" dirty="0"/>
              <a:t>= 0;</a:t>
            </a:r>
          </a:p>
          <a:p>
            <a:pPr algn="l" rtl="0"/>
            <a:r>
              <a:rPr lang="en-US" dirty="0"/>
              <a:t>int raw1,raw2,raw3= 0</a:t>
            </a:r>
            <a:r>
              <a:rPr lang="ar-SA" dirty="0"/>
              <a:t>;</a:t>
            </a:r>
            <a:endParaRPr lang="en-US" dirty="0"/>
          </a:p>
          <a:p>
            <a:pPr algn="l" rtl="0"/>
            <a:r>
              <a:rPr lang="en-US" dirty="0"/>
              <a:t>int Vin= 5;</a:t>
            </a:r>
          </a:p>
          <a:p>
            <a:pPr algn="l" rtl="0"/>
            <a:r>
              <a:rPr lang="en-US" dirty="0"/>
              <a:t>float </a:t>
            </a:r>
            <a:r>
              <a:rPr lang="en-US" dirty="0" err="1"/>
              <a:t>Vout,buffer</a:t>
            </a:r>
            <a:r>
              <a:rPr lang="en-US" dirty="0"/>
              <a:t> = 0;</a:t>
            </a:r>
          </a:p>
          <a:p>
            <a:pPr algn="l" rtl="0"/>
            <a:r>
              <a:rPr lang="en-US" dirty="0"/>
              <a:t>int R1= 1000;</a:t>
            </a:r>
          </a:p>
          <a:p>
            <a:pPr algn="l" rtl="0"/>
            <a:r>
              <a:rPr lang="en-US" dirty="0"/>
              <a:t>int R2,R3,R4= 0</a:t>
            </a:r>
            <a:r>
              <a:rPr lang="ar-SA" dirty="0"/>
              <a:t>;</a:t>
            </a:r>
            <a:endParaRPr lang="en-US" dirty="0"/>
          </a:p>
          <a:p>
            <a:pPr algn="l" rtl="0"/>
            <a:r>
              <a:rPr lang="ar-SA" dirty="0"/>
              <a:t>#</a:t>
            </a:r>
            <a:r>
              <a:rPr lang="en-US" dirty="0"/>
              <a:t>include &lt;</a:t>
            </a:r>
            <a:r>
              <a:rPr lang="en-US" dirty="0" err="1"/>
              <a:t>LiquidCrystal.h</a:t>
            </a:r>
            <a:r>
              <a:rPr lang="en-US" dirty="0"/>
              <a:t>&gt;</a:t>
            </a:r>
          </a:p>
          <a:p>
            <a:pPr algn="l" rtl="0"/>
            <a:r>
              <a:rPr lang="en-US" dirty="0" err="1"/>
              <a:t>LiquidCrystal</a:t>
            </a:r>
            <a:r>
              <a:rPr lang="en-US" dirty="0"/>
              <a:t> </a:t>
            </a:r>
            <a:r>
              <a:rPr lang="en-US" dirty="0" err="1"/>
              <a:t>lcd</a:t>
            </a:r>
            <a:r>
              <a:rPr lang="en-US" dirty="0"/>
              <a:t> (12, 11, 5, 4, 3, 2);</a:t>
            </a:r>
          </a:p>
          <a:p>
            <a:pPr algn="l" rtl="0"/>
            <a:r>
              <a:rPr lang="en-US" dirty="0"/>
              <a:t>const int </a:t>
            </a:r>
            <a:r>
              <a:rPr lang="en-US" dirty="0" err="1"/>
              <a:t>buttonone</a:t>
            </a:r>
            <a:r>
              <a:rPr lang="en-US" dirty="0"/>
              <a:t> = 0</a:t>
            </a:r>
            <a:r>
              <a:rPr lang="ar-SA" dirty="0"/>
              <a:t>;</a:t>
            </a:r>
            <a:endParaRPr lang="en-US" dirty="0"/>
          </a:p>
          <a:p>
            <a:pPr algn="l" rtl="0"/>
            <a:r>
              <a:rPr lang="en-US" dirty="0"/>
              <a:t>const int </a:t>
            </a:r>
            <a:r>
              <a:rPr lang="en-US" dirty="0" err="1"/>
              <a:t>buttontwo</a:t>
            </a:r>
            <a:r>
              <a:rPr lang="en-US" dirty="0"/>
              <a:t> = 1</a:t>
            </a:r>
            <a:r>
              <a:rPr lang="ar-SA" dirty="0"/>
              <a:t>;</a:t>
            </a:r>
            <a:endParaRPr lang="en-US" dirty="0"/>
          </a:p>
          <a:p>
            <a:pPr algn="l" rtl="0"/>
            <a:r>
              <a:rPr lang="en-US" dirty="0"/>
              <a:t>int bs1, bs2 = 0</a:t>
            </a:r>
            <a:r>
              <a:rPr lang="ar-SA" dirty="0"/>
              <a:t>;</a:t>
            </a:r>
            <a:endParaRPr lang="en-US" dirty="0"/>
          </a:p>
          <a:p>
            <a:pPr algn="l" rtl="0"/>
            <a:r>
              <a:rPr lang="en-US" dirty="0"/>
              <a:t>void setup</a:t>
            </a:r>
            <a:r>
              <a:rPr lang="ar-SA" dirty="0"/>
              <a:t> () </a:t>
            </a:r>
            <a:r>
              <a:rPr lang="en-US" dirty="0"/>
              <a:t>{</a:t>
            </a:r>
          </a:p>
          <a:p>
            <a:pPr algn="l" rtl="0"/>
            <a:r>
              <a:rPr lang="en-US" dirty="0" err="1"/>
              <a:t>pinMode</a:t>
            </a:r>
            <a:r>
              <a:rPr lang="en-US" dirty="0"/>
              <a:t> (7, OUTPUT);</a:t>
            </a:r>
          </a:p>
          <a:p>
            <a:pPr algn="l" rtl="0"/>
            <a:r>
              <a:rPr lang="en-US" dirty="0" err="1"/>
              <a:t>pinMode</a:t>
            </a:r>
            <a:r>
              <a:rPr lang="en-US" dirty="0"/>
              <a:t> (8, OUTPUT);</a:t>
            </a:r>
          </a:p>
          <a:p>
            <a:pPr algn="l" rtl="0"/>
            <a:r>
              <a:rPr lang="en-US" dirty="0" err="1"/>
              <a:t>pinMode</a:t>
            </a:r>
            <a:r>
              <a:rPr lang="en-US" dirty="0"/>
              <a:t> (9, OUTPUT);</a:t>
            </a:r>
          </a:p>
          <a:p>
            <a:pPr algn="l" rtl="0"/>
            <a:r>
              <a:rPr lang="en-US" dirty="0" err="1"/>
              <a:t>pinMode</a:t>
            </a:r>
            <a:r>
              <a:rPr lang="en-US" dirty="0"/>
              <a:t> (</a:t>
            </a:r>
            <a:r>
              <a:rPr lang="en-US" dirty="0" err="1"/>
              <a:t>buttonone</a:t>
            </a:r>
            <a:r>
              <a:rPr lang="en-US" dirty="0"/>
              <a:t>, INPUT);</a:t>
            </a:r>
          </a:p>
          <a:p>
            <a:pPr algn="l" rtl="0"/>
            <a:r>
              <a:rPr lang="en-US" dirty="0" err="1"/>
              <a:t>pinMode</a:t>
            </a:r>
            <a:r>
              <a:rPr lang="en-US" dirty="0"/>
              <a:t> (</a:t>
            </a:r>
            <a:r>
              <a:rPr lang="en-US" dirty="0" err="1"/>
              <a:t>buttontwo</a:t>
            </a:r>
            <a:r>
              <a:rPr lang="en-US" dirty="0"/>
              <a:t>, INPUT);</a:t>
            </a:r>
          </a:p>
          <a:p>
            <a:pPr algn="l" rtl="0"/>
            <a:r>
              <a:rPr lang="en-US" dirty="0" err="1"/>
              <a:t>lcd</a:t>
            </a:r>
            <a:r>
              <a:rPr lang="en-US" dirty="0"/>
              <a:t>. begin</a:t>
            </a:r>
            <a:r>
              <a:rPr lang="ar-SA" dirty="0"/>
              <a:t> (16, 2)</a:t>
            </a:r>
            <a:r>
              <a:rPr lang="en-US" dirty="0"/>
              <a:t>;}</a:t>
            </a:r>
          </a:p>
          <a:p>
            <a:pPr algn="l"/>
            <a:endParaRPr lang="ar-JO" dirty="0"/>
          </a:p>
        </p:txBody>
      </p:sp>
    </p:spTree>
    <p:extLst>
      <p:ext uri="{BB962C8B-B14F-4D97-AF65-F5344CB8AC3E}">
        <p14:creationId xmlns:p14="http://schemas.microsoft.com/office/powerpoint/2010/main" val="24085531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D71E985-3BA2-4D82-B87B-5C0A63970A06}"/>
              </a:ext>
            </a:extLst>
          </p:cNvPr>
          <p:cNvSpPr>
            <a:spLocks noGrp="1"/>
          </p:cNvSpPr>
          <p:nvPr>
            <p:ph sz="quarter" idx="13"/>
          </p:nvPr>
        </p:nvSpPr>
        <p:spPr>
          <a:xfrm>
            <a:off x="913774" y="172279"/>
            <a:ext cx="10363826" cy="5618922"/>
          </a:xfrm>
        </p:spPr>
        <p:txBody>
          <a:bodyPr>
            <a:noAutofit/>
          </a:bodyPr>
          <a:lstStyle/>
          <a:p>
            <a:pPr algn="l" rtl="0"/>
            <a:r>
              <a:rPr lang="en-US" sz="1300" dirty="0"/>
              <a:t>void loop</a:t>
            </a:r>
            <a:r>
              <a:rPr lang="ar-SA" sz="1300" dirty="0"/>
              <a:t> ()</a:t>
            </a:r>
            <a:r>
              <a:rPr lang="en-US" sz="1300" dirty="0"/>
              <a:t>{</a:t>
            </a:r>
          </a:p>
          <a:p>
            <a:pPr algn="l" rtl="0"/>
            <a:r>
              <a:rPr lang="en-US" sz="1300" dirty="0"/>
              <a:t>bs1 = </a:t>
            </a:r>
            <a:r>
              <a:rPr lang="en-US" sz="1300" dirty="0" err="1"/>
              <a:t>digitalRead</a:t>
            </a:r>
            <a:r>
              <a:rPr lang="en-US" sz="1300" dirty="0"/>
              <a:t>(</a:t>
            </a:r>
            <a:r>
              <a:rPr lang="en-US" sz="1300" dirty="0" err="1"/>
              <a:t>buttonone</a:t>
            </a:r>
            <a:r>
              <a:rPr lang="en-US" sz="1300" dirty="0"/>
              <a:t>);</a:t>
            </a:r>
          </a:p>
          <a:p>
            <a:pPr algn="l" rtl="0"/>
            <a:r>
              <a:rPr lang="en-US" sz="1300" dirty="0"/>
              <a:t>bs2 = </a:t>
            </a:r>
            <a:r>
              <a:rPr lang="en-US" sz="1300" dirty="0" err="1"/>
              <a:t>digitalRead</a:t>
            </a:r>
            <a:r>
              <a:rPr lang="en-US" sz="1300" dirty="0"/>
              <a:t>(</a:t>
            </a:r>
            <a:r>
              <a:rPr lang="en-US" sz="1300" dirty="0" err="1"/>
              <a:t>buttontwo</a:t>
            </a:r>
            <a:r>
              <a:rPr lang="en-US" sz="1300" dirty="0"/>
              <a:t>)</a:t>
            </a:r>
            <a:r>
              <a:rPr lang="ar-SA" sz="1300" dirty="0"/>
              <a:t>;</a:t>
            </a:r>
            <a:endParaRPr lang="en-US" sz="1300" dirty="0"/>
          </a:p>
          <a:p>
            <a:pPr algn="l" rtl="0"/>
            <a:r>
              <a:rPr lang="en-US" sz="1300" dirty="0" err="1"/>
              <a:t>lcd.clear</a:t>
            </a:r>
            <a:r>
              <a:rPr lang="en-US" sz="1300" dirty="0"/>
              <a:t>();</a:t>
            </a:r>
          </a:p>
          <a:p>
            <a:pPr algn="l" rtl="0"/>
            <a:r>
              <a:rPr lang="en-US" sz="1300" dirty="0" err="1"/>
              <a:t>digitalWrite</a:t>
            </a:r>
            <a:r>
              <a:rPr lang="en-US" sz="1300" dirty="0"/>
              <a:t>(7, HIGH);</a:t>
            </a:r>
          </a:p>
          <a:p>
            <a:pPr algn="l" rtl="0"/>
            <a:r>
              <a:rPr lang="en-US" sz="1300" dirty="0"/>
              <a:t>delay</a:t>
            </a:r>
            <a:r>
              <a:rPr lang="ar-SA" sz="1300" dirty="0"/>
              <a:t> (500)</a:t>
            </a:r>
            <a:r>
              <a:rPr lang="en-US" sz="1300" dirty="0"/>
              <a:t>;</a:t>
            </a:r>
          </a:p>
          <a:p>
            <a:pPr algn="l" rtl="0"/>
            <a:r>
              <a:rPr lang="en-US" sz="1300" dirty="0"/>
              <a:t>raw1= </a:t>
            </a:r>
            <a:r>
              <a:rPr lang="en-US" sz="1300" dirty="0" err="1"/>
              <a:t>analogRead</a:t>
            </a:r>
            <a:r>
              <a:rPr lang="en-US" sz="1300" dirty="0"/>
              <a:t>(A0);</a:t>
            </a:r>
          </a:p>
          <a:p>
            <a:pPr algn="l" rtl="0"/>
            <a:r>
              <a:rPr lang="en-US" sz="1300" dirty="0"/>
              <a:t>delay(500) ;</a:t>
            </a:r>
          </a:p>
          <a:p>
            <a:pPr algn="l" rtl="0"/>
            <a:r>
              <a:rPr lang="en-US" sz="1300" dirty="0"/>
              <a:t>if(raw1){</a:t>
            </a:r>
          </a:p>
          <a:p>
            <a:pPr algn="l" rtl="0"/>
            <a:r>
              <a:rPr lang="en-US" sz="1300" dirty="0"/>
              <a:t>buffer= raw1 * Vin;</a:t>
            </a:r>
          </a:p>
          <a:p>
            <a:pPr algn="l" rtl="0"/>
            <a:r>
              <a:rPr lang="en-US" sz="1300" dirty="0" err="1"/>
              <a:t>Vout</a:t>
            </a:r>
            <a:r>
              <a:rPr lang="en-US" sz="1300" dirty="0"/>
              <a:t>= (buffer)/1024.0;</a:t>
            </a:r>
          </a:p>
          <a:p>
            <a:pPr algn="l" rtl="0"/>
            <a:r>
              <a:rPr lang="en-US" sz="1300" dirty="0"/>
              <a:t>buffer= (Vin/</a:t>
            </a:r>
            <a:r>
              <a:rPr lang="en-US" sz="1300" dirty="0" err="1"/>
              <a:t>Vout</a:t>
            </a:r>
            <a:r>
              <a:rPr lang="en-US" sz="1300" dirty="0"/>
              <a:t>) -1;</a:t>
            </a:r>
          </a:p>
          <a:p>
            <a:pPr algn="l" rtl="0"/>
            <a:r>
              <a:rPr lang="en-US" sz="1300" dirty="0"/>
              <a:t>R2= R1 * buffer;</a:t>
            </a:r>
          </a:p>
          <a:p>
            <a:pPr algn="l" rtl="0"/>
            <a:r>
              <a:rPr lang="en-US" sz="1300" dirty="0" err="1"/>
              <a:t>lcd.setCursor</a:t>
            </a:r>
            <a:r>
              <a:rPr lang="en-US" sz="1300" dirty="0"/>
              <a:t>(0, 0);</a:t>
            </a:r>
          </a:p>
          <a:p>
            <a:pPr algn="l" rtl="0"/>
            <a:r>
              <a:rPr lang="en-US" sz="1300" dirty="0" err="1"/>
              <a:t>lcd.print</a:t>
            </a:r>
            <a:r>
              <a:rPr lang="en-US" sz="1300" dirty="0"/>
              <a:t>("R:");</a:t>
            </a:r>
          </a:p>
          <a:p>
            <a:pPr algn="l"/>
            <a:endParaRPr lang="ar-JO" sz="1300" dirty="0"/>
          </a:p>
        </p:txBody>
      </p:sp>
    </p:spTree>
    <p:extLst>
      <p:ext uri="{BB962C8B-B14F-4D97-AF65-F5344CB8AC3E}">
        <p14:creationId xmlns:p14="http://schemas.microsoft.com/office/powerpoint/2010/main" val="23666990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27DDD79-1DBC-4843-822C-58F9387AE4C5}"/>
              </a:ext>
            </a:extLst>
          </p:cNvPr>
          <p:cNvSpPr>
            <a:spLocks noGrp="1"/>
          </p:cNvSpPr>
          <p:nvPr>
            <p:ph sz="quarter" idx="13"/>
          </p:nvPr>
        </p:nvSpPr>
        <p:spPr>
          <a:xfrm>
            <a:off x="913774" y="265044"/>
            <a:ext cx="10363826" cy="5526156"/>
          </a:xfrm>
        </p:spPr>
        <p:txBody>
          <a:bodyPr>
            <a:noAutofit/>
          </a:bodyPr>
          <a:lstStyle/>
          <a:p>
            <a:pPr algn="l" rtl="0"/>
            <a:r>
              <a:rPr lang="en-US" sz="1300" dirty="0" err="1"/>
              <a:t>lcd.print</a:t>
            </a:r>
            <a:r>
              <a:rPr lang="en-US" sz="1300" dirty="0"/>
              <a:t>(R2);</a:t>
            </a:r>
          </a:p>
          <a:p>
            <a:pPr algn="l" rtl="0"/>
            <a:r>
              <a:rPr lang="en-US" sz="1300" dirty="0" err="1"/>
              <a:t>lcd.print</a:t>
            </a:r>
            <a:r>
              <a:rPr lang="en-US" sz="1300" dirty="0"/>
              <a:t>("m");}</a:t>
            </a:r>
          </a:p>
          <a:p>
            <a:pPr algn="l" rtl="0"/>
            <a:r>
              <a:rPr lang="en-US" sz="1300" dirty="0"/>
              <a:t>else</a:t>
            </a:r>
          </a:p>
          <a:p>
            <a:pPr algn="l" rtl="0"/>
            <a:r>
              <a:rPr lang="en-US" sz="1300" dirty="0"/>
              <a:t>{</a:t>
            </a:r>
          </a:p>
          <a:p>
            <a:pPr algn="l" rtl="0"/>
            <a:r>
              <a:rPr lang="en-US" sz="1300" dirty="0" err="1"/>
              <a:t>lcd.setCursor</a:t>
            </a:r>
            <a:r>
              <a:rPr lang="en-US" sz="1300" dirty="0"/>
              <a:t>(0, 0);</a:t>
            </a:r>
          </a:p>
          <a:p>
            <a:pPr algn="l" rtl="0"/>
            <a:r>
              <a:rPr lang="en-US" sz="1300" dirty="0" err="1"/>
              <a:t>lcd.print</a:t>
            </a:r>
            <a:r>
              <a:rPr lang="en-US" sz="1300" dirty="0"/>
              <a:t>("R:");</a:t>
            </a:r>
          </a:p>
          <a:p>
            <a:pPr algn="l" rtl="0"/>
            <a:r>
              <a:rPr lang="en-US" sz="1300" dirty="0" err="1"/>
              <a:t>lcd.print</a:t>
            </a:r>
            <a:r>
              <a:rPr lang="en-US" sz="1300" dirty="0"/>
              <a:t>("NF ");</a:t>
            </a:r>
          </a:p>
          <a:p>
            <a:pPr algn="l" rtl="0"/>
            <a:r>
              <a:rPr lang="en-US" sz="1300" dirty="0"/>
              <a:t>}</a:t>
            </a:r>
          </a:p>
          <a:p>
            <a:pPr algn="l" rtl="0"/>
            <a:r>
              <a:rPr lang="en-US" sz="1300" dirty="0" err="1"/>
              <a:t>digitalWrite</a:t>
            </a:r>
            <a:r>
              <a:rPr lang="en-US" sz="1300" dirty="0"/>
              <a:t>(7, LOW);</a:t>
            </a:r>
          </a:p>
          <a:p>
            <a:pPr algn="l" rtl="0"/>
            <a:r>
              <a:rPr lang="en-US" sz="1300" dirty="0"/>
              <a:t>delay (500);</a:t>
            </a:r>
          </a:p>
          <a:p>
            <a:pPr algn="l" rtl="0"/>
            <a:r>
              <a:rPr lang="en-US" sz="1300" dirty="0" err="1"/>
              <a:t>digitalWrite</a:t>
            </a:r>
            <a:r>
              <a:rPr lang="en-US" sz="1300" dirty="0"/>
              <a:t>(8, HIGH);</a:t>
            </a:r>
          </a:p>
          <a:p>
            <a:pPr algn="l" rtl="0"/>
            <a:r>
              <a:rPr lang="en-US" sz="1300" dirty="0"/>
              <a:t>delay (500);</a:t>
            </a:r>
          </a:p>
          <a:p>
            <a:pPr algn="l" rtl="0"/>
            <a:r>
              <a:rPr lang="en-US" sz="1300" dirty="0"/>
              <a:t>raw2= </a:t>
            </a:r>
            <a:r>
              <a:rPr lang="en-US" sz="1300" dirty="0" err="1"/>
              <a:t>analogRead</a:t>
            </a:r>
            <a:r>
              <a:rPr lang="en-US" sz="1300" dirty="0"/>
              <a:t>(A0)</a:t>
            </a:r>
            <a:r>
              <a:rPr lang="ar-SA" sz="1300" dirty="0"/>
              <a:t>;</a:t>
            </a:r>
            <a:endParaRPr lang="en-US" sz="1300" dirty="0"/>
          </a:p>
          <a:p>
            <a:pPr algn="l" rtl="0"/>
            <a:r>
              <a:rPr lang="en-US" sz="1300" dirty="0"/>
              <a:t>delay (500);</a:t>
            </a:r>
          </a:p>
          <a:p>
            <a:pPr algn="l" rtl="0"/>
            <a:r>
              <a:rPr lang="en-US" sz="1300" dirty="0"/>
              <a:t>if(raw2) {</a:t>
            </a:r>
          </a:p>
          <a:p>
            <a:pPr algn="l"/>
            <a:endParaRPr lang="ar-JO" sz="1300" dirty="0"/>
          </a:p>
        </p:txBody>
      </p:sp>
    </p:spTree>
    <p:extLst>
      <p:ext uri="{BB962C8B-B14F-4D97-AF65-F5344CB8AC3E}">
        <p14:creationId xmlns:p14="http://schemas.microsoft.com/office/powerpoint/2010/main" val="32155152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E049354-84ED-4BC8-A5FA-46EF78954EE8}"/>
              </a:ext>
            </a:extLst>
          </p:cNvPr>
          <p:cNvSpPr>
            <a:spLocks noGrp="1"/>
          </p:cNvSpPr>
          <p:nvPr>
            <p:ph sz="quarter" idx="13"/>
          </p:nvPr>
        </p:nvSpPr>
        <p:spPr>
          <a:xfrm>
            <a:off x="913774" y="569844"/>
            <a:ext cx="10363826" cy="5221356"/>
          </a:xfrm>
        </p:spPr>
        <p:txBody>
          <a:bodyPr>
            <a:noAutofit/>
          </a:bodyPr>
          <a:lstStyle/>
          <a:p>
            <a:pPr algn="l" rtl="0"/>
            <a:r>
              <a:rPr lang="en-US" sz="1300" dirty="0"/>
              <a:t>buffer= raw2 * Vin;</a:t>
            </a:r>
          </a:p>
          <a:p>
            <a:pPr algn="l" rtl="0"/>
            <a:r>
              <a:rPr lang="en-US" sz="1300" dirty="0" err="1"/>
              <a:t>Vout</a:t>
            </a:r>
            <a:r>
              <a:rPr lang="en-US" sz="1300" dirty="0"/>
              <a:t>= (buffer)/1024.0;</a:t>
            </a:r>
          </a:p>
          <a:p>
            <a:pPr algn="l" rtl="0"/>
            <a:r>
              <a:rPr lang="en-US" sz="1300" dirty="0"/>
              <a:t>buffer= (Vin/</a:t>
            </a:r>
            <a:r>
              <a:rPr lang="en-US" sz="1300" dirty="0" err="1"/>
              <a:t>Vout</a:t>
            </a:r>
            <a:r>
              <a:rPr lang="en-US" sz="1300" dirty="0"/>
              <a:t>) -1;</a:t>
            </a:r>
          </a:p>
          <a:p>
            <a:pPr algn="l" rtl="0"/>
            <a:r>
              <a:rPr lang="en-US" sz="1300" dirty="0"/>
              <a:t>R3= R1 * buffer;</a:t>
            </a:r>
          </a:p>
          <a:p>
            <a:pPr algn="l" rtl="0"/>
            <a:r>
              <a:rPr lang="en-US" sz="1300" dirty="0" err="1"/>
              <a:t>lcd.setCursor</a:t>
            </a:r>
            <a:r>
              <a:rPr lang="en-US" sz="1300" dirty="0"/>
              <a:t>(8, 0);</a:t>
            </a:r>
          </a:p>
          <a:p>
            <a:pPr algn="l" rtl="0"/>
            <a:r>
              <a:rPr lang="en-US" sz="1300" dirty="0" err="1"/>
              <a:t>lcd.print</a:t>
            </a:r>
            <a:r>
              <a:rPr lang="en-US" sz="1300" dirty="0"/>
              <a:t>("Y:");</a:t>
            </a:r>
          </a:p>
          <a:p>
            <a:pPr algn="l" rtl="0"/>
            <a:r>
              <a:rPr lang="en-US" sz="1300" dirty="0" err="1"/>
              <a:t>lcd.print</a:t>
            </a:r>
            <a:r>
              <a:rPr lang="en-US" sz="1300" dirty="0"/>
              <a:t>(R3);</a:t>
            </a:r>
          </a:p>
          <a:p>
            <a:pPr algn="l" rtl="0"/>
            <a:r>
              <a:rPr lang="en-US" sz="1300" dirty="0" err="1"/>
              <a:t>lcd.print</a:t>
            </a:r>
            <a:r>
              <a:rPr lang="en-US" sz="1300" dirty="0"/>
              <a:t>("m")</a:t>
            </a:r>
            <a:r>
              <a:rPr lang="ar-SA" sz="1300" dirty="0"/>
              <a:t>;</a:t>
            </a:r>
            <a:r>
              <a:rPr lang="en-US" sz="1300" dirty="0"/>
              <a:t>}</a:t>
            </a:r>
          </a:p>
          <a:p>
            <a:pPr algn="l" rtl="0"/>
            <a:r>
              <a:rPr lang="en-US" sz="1300" dirty="0"/>
              <a:t>else</a:t>
            </a:r>
          </a:p>
          <a:p>
            <a:pPr algn="l" rtl="0"/>
            <a:r>
              <a:rPr lang="en-US" sz="1300" dirty="0"/>
              <a:t>{</a:t>
            </a:r>
          </a:p>
          <a:p>
            <a:pPr algn="l" rtl="0"/>
            <a:r>
              <a:rPr lang="en-US" sz="1300" dirty="0" err="1"/>
              <a:t>lcd.setCursor</a:t>
            </a:r>
            <a:r>
              <a:rPr lang="en-US" sz="1300" dirty="0"/>
              <a:t>(8, 0);</a:t>
            </a:r>
          </a:p>
          <a:p>
            <a:pPr algn="l" rtl="0"/>
            <a:r>
              <a:rPr lang="en-US" sz="1300" dirty="0" err="1"/>
              <a:t>lcd.print</a:t>
            </a:r>
            <a:r>
              <a:rPr lang="en-US" sz="1300" dirty="0"/>
              <a:t>("Y:");</a:t>
            </a:r>
          </a:p>
          <a:p>
            <a:pPr algn="l" rtl="0"/>
            <a:r>
              <a:rPr lang="en-US" sz="1300" dirty="0" err="1"/>
              <a:t>lcd.print</a:t>
            </a:r>
            <a:r>
              <a:rPr lang="en-US" sz="1300" dirty="0"/>
              <a:t>("NF ")</a:t>
            </a:r>
            <a:r>
              <a:rPr lang="ar-SA" sz="1300" dirty="0"/>
              <a:t>;</a:t>
            </a:r>
            <a:endParaRPr lang="en-US" sz="1300" dirty="0"/>
          </a:p>
          <a:p>
            <a:pPr algn="l" rtl="0"/>
            <a:r>
              <a:rPr lang="en-US" dirty="0"/>
              <a:t>}</a:t>
            </a:r>
          </a:p>
          <a:p>
            <a:pPr algn="l" rtl="0"/>
            <a:endParaRPr lang="en-US" sz="1300" dirty="0"/>
          </a:p>
          <a:p>
            <a:pPr algn="l" rtl="0"/>
            <a:endParaRPr lang="en-US" sz="1300" dirty="0"/>
          </a:p>
          <a:p>
            <a:pPr algn="l" rtl="0"/>
            <a:endParaRPr lang="en-US" sz="1300" dirty="0"/>
          </a:p>
          <a:p>
            <a:pPr algn="l"/>
            <a:endParaRPr lang="ar-JO" sz="1300" dirty="0"/>
          </a:p>
        </p:txBody>
      </p:sp>
    </p:spTree>
    <p:extLst>
      <p:ext uri="{BB962C8B-B14F-4D97-AF65-F5344CB8AC3E}">
        <p14:creationId xmlns:p14="http://schemas.microsoft.com/office/powerpoint/2010/main" val="16234599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3E574D5-CD1A-42EF-BB07-BD8EE09FB9DD}"/>
              </a:ext>
            </a:extLst>
          </p:cNvPr>
          <p:cNvSpPr>
            <a:spLocks noGrp="1"/>
          </p:cNvSpPr>
          <p:nvPr>
            <p:ph sz="quarter" idx="13"/>
          </p:nvPr>
        </p:nvSpPr>
        <p:spPr>
          <a:xfrm>
            <a:off x="913774" y="331304"/>
            <a:ext cx="10363826" cy="6029739"/>
          </a:xfrm>
        </p:spPr>
        <p:txBody>
          <a:bodyPr>
            <a:normAutofit/>
          </a:bodyPr>
          <a:lstStyle/>
          <a:p>
            <a:pPr algn="l" rtl="0"/>
            <a:r>
              <a:rPr lang="en-US" sz="1300" dirty="0" err="1"/>
              <a:t>digitalWrite</a:t>
            </a:r>
            <a:r>
              <a:rPr lang="en-US" sz="1300" dirty="0"/>
              <a:t>(8, LOW);</a:t>
            </a:r>
          </a:p>
          <a:p>
            <a:pPr algn="l" rtl="0"/>
            <a:r>
              <a:rPr lang="en-US" sz="1300" dirty="0"/>
              <a:t> delay</a:t>
            </a:r>
            <a:r>
              <a:rPr lang="ar-SA" sz="1300" dirty="0"/>
              <a:t> (500)</a:t>
            </a:r>
            <a:r>
              <a:rPr lang="en-US" sz="1300" dirty="0"/>
              <a:t>;</a:t>
            </a:r>
          </a:p>
          <a:p>
            <a:pPr algn="l" rtl="0"/>
            <a:r>
              <a:rPr lang="en-US" sz="1300" dirty="0" err="1"/>
              <a:t>digitalWrite</a:t>
            </a:r>
            <a:r>
              <a:rPr lang="en-US" sz="1300" dirty="0"/>
              <a:t>(9, HIGH);</a:t>
            </a:r>
          </a:p>
          <a:p>
            <a:pPr algn="l" rtl="0"/>
            <a:r>
              <a:rPr lang="en-US" sz="1300" dirty="0"/>
              <a:t> delay</a:t>
            </a:r>
            <a:r>
              <a:rPr lang="ar-SA" sz="1300" dirty="0"/>
              <a:t> (500)</a:t>
            </a:r>
            <a:r>
              <a:rPr lang="en-US" sz="1300" dirty="0"/>
              <a:t>;</a:t>
            </a:r>
          </a:p>
          <a:p>
            <a:pPr algn="l" rtl="0"/>
            <a:r>
              <a:rPr lang="en-US" sz="1300" dirty="0"/>
              <a:t>raw3 = </a:t>
            </a:r>
            <a:r>
              <a:rPr lang="en-US" sz="1300" dirty="0" err="1"/>
              <a:t>analogRead</a:t>
            </a:r>
            <a:r>
              <a:rPr lang="en-US" sz="1300" dirty="0"/>
              <a:t>(A0); </a:t>
            </a:r>
          </a:p>
          <a:p>
            <a:pPr algn="l" rtl="0"/>
            <a:r>
              <a:rPr lang="en-US" sz="1300" dirty="0"/>
              <a:t>delay</a:t>
            </a:r>
            <a:r>
              <a:rPr lang="ar-SA" sz="1300" dirty="0"/>
              <a:t> (500)</a:t>
            </a:r>
            <a:r>
              <a:rPr lang="en-US" sz="1300" dirty="0"/>
              <a:t>;</a:t>
            </a:r>
          </a:p>
          <a:p>
            <a:pPr algn="l" rtl="0"/>
            <a:r>
              <a:rPr lang="en-US" sz="1300" dirty="0"/>
              <a:t>if(raw3){</a:t>
            </a:r>
          </a:p>
          <a:p>
            <a:pPr algn="l" rtl="0"/>
            <a:r>
              <a:rPr lang="en-US" sz="1300" dirty="0"/>
              <a:t>buffer= raw3 * Vin;</a:t>
            </a:r>
          </a:p>
          <a:p>
            <a:pPr algn="l" rtl="0"/>
            <a:r>
              <a:rPr lang="en-US" sz="1300" dirty="0"/>
              <a:t> </a:t>
            </a:r>
            <a:r>
              <a:rPr lang="en-US" sz="1300" dirty="0" err="1"/>
              <a:t>Vout</a:t>
            </a:r>
            <a:r>
              <a:rPr lang="en-US" sz="1300" dirty="0"/>
              <a:t>= (buffer)/1024.0;</a:t>
            </a:r>
          </a:p>
          <a:p>
            <a:pPr algn="l" rtl="0"/>
            <a:r>
              <a:rPr lang="en-US" sz="1300" dirty="0"/>
              <a:t> buffer= (Vin/</a:t>
            </a:r>
            <a:r>
              <a:rPr lang="en-US" sz="1300" dirty="0" err="1"/>
              <a:t>Vout</a:t>
            </a:r>
            <a:r>
              <a:rPr lang="en-US" sz="1300" dirty="0"/>
              <a:t>) -1;</a:t>
            </a:r>
          </a:p>
          <a:p>
            <a:pPr algn="l" rtl="0"/>
            <a:r>
              <a:rPr lang="en-US" sz="1300" dirty="0"/>
              <a:t> R4= R1 * buffer;</a:t>
            </a:r>
          </a:p>
          <a:p>
            <a:pPr algn="l" rtl="0"/>
            <a:r>
              <a:rPr lang="en-US" sz="1300" dirty="0"/>
              <a:t> </a:t>
            </a:r>
            <a:r>
              <a:rPr lang="en-US" sz="1300" dirty="0" err="1"/>
              <a:t>lcd.setCursor</a:t>
            </a:r>
            <a:r>
              <a:rPr lang="en-US" sz="1300" dirty="0"/>
              <a:t>(0, 1);</a:t>
            </a:r>
          </a:p>
          <a:p>
            <a:pPr algn="l" rtl="0"/>
            <a:r>
              <a:rPr lang="en-US" sz="1300" dirty="0"/>
              <a:t> </a:t>
            </a:r>
            <a:r>
              <a:rPr lang="en-US" sz="1300" dirty="0" err="1"/>
              <a:t>lcd.print</a:t>
            </a:r>
            <a:r>
              <a:rPr lang="en-US" sz="1300" dirty="0"/>
              <a:t>("B:");</a:t>
            </a:r>
          </a:p>
          <a:p>
            <a:pPr algn="l" rtl="0"/>
            <a:r>
              <a:rPr lang="en-US" sz="1300" dirty="0"/>
              <a:t> </a:t>
            </a:r>
            <a:r>
              <a:rPr lang="en-US" sz="1300" dirty="0" err="1"/>
              <a:t>lcd.print</a:t>
            </a:r>
            <a:r>
              <a:rPr lang="en-US" sz="1300" dirty="0"/>
              <a:t>(R4);</a:t>
            </a:r>
          </a:p>
          <a:p>
            <a:pPr algn="l" rtl="0"/>
            <a:r>
              <a:rPr lang="en-US" sz="1300" dirty="0"/>
              <a:t> </a:t>
            </a:r>
            <a:r>
              <a:rPr lang="en-US" sz="1300" dirty="0" err="1"/>
              <a:t>lcd.print</a:t>
            </a:r>
            <a:r>
              <a:rPr lang="en-US" sz="1300" dirty="0"/>
              <a:t>("m");}</a:t>
            </a:r>
          </a:p>
          <a:p>
            <a:pPr algn="l" rtl="0"/>
            <a:r>
              <a:rPr lang="en-US" sz="1300" dirty="0"/>
              <a:t>else</a:t>
            </a:r>
          </a:p>
          <a:p>
            <a:pPr algn="l"/>
            <a:endParaRPr lang="ar-JO" sz="1300" dirty="0"/>
          </a:p>
        </p:txBody>
      </p:sp>
    </p:spTree>
    <p:extLst>
      <p:ext uri="{BB962C8B-B14F-4D97-AF65-F5344CB8AC3E}">
        <p14:creationId xmlns:p14="http://schemas.microsoft.com/office/powerpoint/2010/main" val="36272510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3EC30C6-812F-4A22-A5AA-59A638709A84}"/>
              </a:ext>
            </a:extLst>
          </p:cNvPr>
          <p:cNvSpPr>
            <a:spLocks noGrp="1"/>
          </p:cNvSpPr>
          <p:nvPr>
            <p:ph sz="quarter" idx="13"/>
          </p:nvPr>
        </p:nvSpPr>
        <p:spPr>
          <a:xfrm>
            <a:off x="913774" y="238539"/>
            <a:ext cx="10363826" cy="6387547"/>
          </a:xfrm>
        </p:spPr>
        <p:txBody>
          <a:bodyPr>
            <a:noAutofit/>
          </a:bodyPr>
          <a:lstStyle/>
          <a:p>
            <a:pPr algn="l" rtl="0"/>
            <a:r>
              <a:rPr lang="en-US" sz="1300" dirty="0"/>
              <a:t>{ </a:t>
            </a:r>
          </a:p>
          <a:p>
            <a:pPr algn="l" rtl="0"/>
            <a:r>
              <a:rPr lang="en-US" sz="1300" dirty="0" err="1"/>
              <a:t>lcd.setCursor</a:t>
            </a:r>
            <a:r>
              <a:rPr lang="en-US" sz="1300" dirty="0"/>
              <a:t>(0, 1);</a:t>
            </a:r>
          </a:p>
          <a:p>
            <a:pPr algn="l" rtl="0"/>
            <a:r>
              <a:rPr lang="en-US" sz="1300" dirty="0"/>
              <a:t> </a:t>
            </a:r>
            <a:r>
              <a:rPr lang="en-US" sz="1300" dirty="0" err="1"/>
              <a:t>lcd.print</a:t>
            </a:r>
            <a:r>
              <a:rPr lang="en-US" sz="1300" dirty="0"/>
              <a:t>("B:");</a:t>
            </a:r>
          </a:p>
          <a:p>
            <a:pPr algn="l" rtl="0"/>
            <a:r>
              <a:rPr lang="en-US" sz="1300" dirty="0"/>
              <a:t> </a:t>
            </a:r>
            <a:r>
              <a:rPr lang="en-US" sz="1300" dirty="0" err="1"/>
              <a:t>lcd.print</a:t>
            </a:r>
            <a:r>
              <a:rPr lang="en-US" sz="1300" dirty="0"/>
              <a:t>("NF ");}</a:t>
            </a:r>
          </a:p>
          <a:p>
            <a:pPr algn="l" rtl="0"/>
            <a:r>
              <a:rPr lang="en-US" sz="1300" dirty="0" err="1"/>
              <a:t>digitalWrite</a:t>
            </a:r>
            <a:r>
              <a:rPr lang="en-US" sz="1300" dirty="0"/>
              <a:t>(9, LOW);</a:t>
            </a:r>
          </a:p>
          <a:p>
            <a:pPr algn="l" rtl="0"/>
            <a:r>
              <a:rPr lang="en-US" sz="1300" dirty="0"/>
              <a:t> delay</a:t>
            </a:r>
            <a:r>
              <a:rPr lang="ar-SA" sz="1300" dirty="0"/>
              <a:t> (500)</a:t>
            </a:r>
            <a:r>
              <a:rPr lang="en-US" sz="1300" dirty="0"/>
              <a:t>;</a:t>
            </a:r>
          </a:p>
          <a:p>
            <a:pPr algn="l" rtl="0"/>
            <a:r>
              <a:rPr lang="en-US" sz="1300" dirty="0"/>
              <a:t>if (bs1 == HIGH) {</a:t>
            </a:r>
          </a:p>
          <a:p>
            <a:pPr algn="l" rtl="0"/>
            <a:r>
              <a:rPr lang="en-US" sz="1300" dirty="0"/>
              <a:t> </a:t>
            </a:r>
            <a:r>
              <a:rPr lang="en-US" sz="1300" dirty="0" err="1"/>
              <a:t>lcd.clear</a:t>
            </a:r>
            <a:r>
              <a:rPr lang="en-US" sz="1300" dirty="0"/>
              <a:t>();</a:t>
            </a:r>
          </a:p>
          <a:p>
            <a:pPr algn="l" rtl="0"/>
            <a:r>
              <a:rPr lang="en-US" sz="1300" dirty="0"/>
              <a:t> </a:t>
            </a:r>
            <a:r>
              <a:rPr lang="en-US" sz="1300" dirty="0" err="1"/>
              <a:t>lcd.setCursor</a:t>
            </a:r>
            <a:r>
              <a:rPr lang="en-US" sz="1300" dirty="0"/>
              <a:t>(0, 0); </a:t>
            </a:r>
          </a:p>
          <a:p>
            <a:pPr algn="l" rtl="0"/>
            <a:r>
              <a:rPr lang="en-US" sz="1300" dirty="0" err="1"/>
              <a:t>lcd.print</a:t>
            </a:r>
            <a:r>
              <a:rPr lang="en-US" sz="1300" dirty="0"/>
              <a:t>("Span1: NF"); </a:t>
            </a:r>
          </a:p>
          <a:p>
            <a:pPr algn="l"/>
            <a:r>
              <a:rPr lang="en-US" sz="1300" dirty="0"/>
              <a:t>delay};</a:t>
            </a:r>
            <a:r>
              <a:rPr lang="ar-SA" sz="1300" dirty="0"/>
              <a:t> (500)</a:t>
            </a:r>
            <a:r>
              <a:rPr lang="en-US" sz="1300" dirty="0"/>
              <a:t>     </a:t>
            </a:r>
          </a:p>
          <a:p>
            <a:pPr algn="l" rtl="0"/>
            <a:r>
              <a:rPr lang="en-US" sz="1300" dirty="0"/>
              <a:t>else{   </a:t>
            </a:r>
          </a:p>
          <a:p>
            <a:pPr algn="l" rtl="0"/>
            <a:r>
              <a:rPr lang="en-US" sz="1300" dirty="0" err="1"/>
              <a:t>lcd.clear</a:t>
            </a:r>
            <a:r>
              <a:rPr lang="en-US" sz="1300" dirty="0"/>
              <a:t>(); </a:t>
            </a:r>
          </a:p>
          <a:p>
            <a:pPr algn="l" rtl="0"/>
            <a:r>
              <a:rPr lang="en-US" sz="1300" dirty="0" err="1"/>
              <a:t>lcd.setCursor</a:t>
            </a:r>
            <a:r>
              <a:rPr lang="en-US" sz="1300" dirty="0"/>
              <a:t>(0, 0); </a:t>
            </a:r>
          </a:p>
          <a:p>
            <a:pPr algn="l" rtl="0"/>
            <a:r>
              <a:rPr lang="en-US" sz="1300" dirty="0" err="1"/>
              <a:t>lcd.print</a:t>
            </a:r>
            <a:r>
              <a:rPr lang="en-US" sz="1300" dirty="0"/>
              <a:t>("Span1: OC"); </a:t>
            </a:r>
          </a:p>
          <a:p>
            <a:pPr algn="l" rtl="0"/>
            <a:r>
              <a:rPr lang="en-US" sz="1300" dirty="0"/>
              <a:t>delay</a:t>
            </a:r>
            <a:r>
              <a:rPr lang="ar-SA" sz="1300" dirty="0"/>
              <a:t> (500)</a:t>
            </a:r>
            <a:r>
              <a:rPr lang="en-US" sz="1300" dirty="0"/>
              <a:t>;}</a:t>
            </a:r>
          </a:p>
          <a:p>
            <a:pPr algn="l" rtl="0"/>
            <a:r>
              <a:rPr lang="en-US" sz="1300" dirty="0"/>
              <a:t>if (bs2 == HIGH) {</a:t>
            </a:r>
          </a:p>
          <a:p>
            <a:pPr algn="l" rtl="0"/>
            <a:r>
              <a:rPr lang="en-US" sz="1300" dirty="0"/>
              <a:t> </a:t>
            </a:r>
            <a:r>
              <a:rPr lang="en-US" sz="1300" dirty="0" err="1"/>
              <a:t>lcd.clear</a:t>
            </a:r>
            <a:r>
              <a:rPr lang="en-US" sz="1300" dirty="0"/>
              <a:t>(); </a:t>
            </a:r>
          </a:p>
          <a:p>
            <a:pPr algn="l"/>
            <a:endParaRPr lang="ar-JO" sz="1300" dirty="0"/>
          </a:p>
        </p:txBody>
      </p:sp>
    </p:spTree>
    <p:extLst>
      <p:ext uri="{BB962C8B-B14F-4D97-AF65-F5344CB8AC3E}">
        <p14:creationId xmlns:p14="http://schemas.microsoft.com/office/powerpoint/2010/main" val="5612702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7238249-D2A1-4F9D-B8A1-183473821DC9}"/>
              </a:ext>
            </a:extLst>
          </p:cNvPr>
          <p:cNvSpPr>
            <a:spLocks noGrp="1"/>
          </p:cNvSpPr>
          <p:nvPr>
            <p:ph sz="quarter" idx="13"/>
          </p:nvPr>
        </p:nvSpPr>
        <p:spPr>
          <a:xfrm>
            <a:off x="913774" y="848140"/>
            <a:ext cx="10363826" cy="4943060"/>
          </a:xfrm>
        </p:spPr>
        <p:txBody>
          <a:bodyPr>
            <a:normAutofit/>
          </a:bodyPr>
          <a:lstStyle/>
          <a:p>
            <a:pPr algn="l" rtl="0"/>
            <a:r>
              <a:rPr lang="en-US" sz="1300" dirty="0" err="1"/>
              <a:t>lcd.setCursor</a:t>
            </a:r>
            <a:r>
              <a:rPr lang="en-US" sz="1300" dirty="0"/>
              <a:t>(0, 1);</a:t>
            </a:r>
          </a:p>
          <a:p>
            <a:pPr algn="l" rtl="0"/>
            <a:r>
              <a:rPr lang="en-US" sz="1300" dirty="0"/>
              <a:t> </a:t>
            </a:r>
            <a:r>
              <a:rPr lang="en-US" sz="1300" dirty="0" err="1"/>
              <a:t>lcd.print</a:t>
            </a:r>
            <a:r>
              <a:rPr lang="en-US" sz="1300" dirty="0"/>
              <a:t>("Span2: NF"); </a:t>
            </a:r>
          </a:p>
          <a:p>
            <a:pPr algn="l" rtl="0"/>
            <a:r>
              <a:rPr lang="en-US" sz="1300" dirty="0"/>
              <a:t>delay (500);</a:t>
            </a:r>
          </a:p>
          <a:p>
            <a:pPr algn="l" rtl="0"/>
            <a:r>
              <a:rPr lang="en-US" sz="1300" dirty="0"/>
              <a:t>}</a:t>
            </a:r>
          </a:p>
          <a:p>
            <a:pPr algn="l" rtl="0"/>
            <a:r>
              <a:rPr lang="en-US" sz="1300" dirty="0"/>
              <a:t>else {</a:t>
            </a:r>
          </a:p>
          <a:p>
            <a:pPr algn="l" rtl="0"/>
            <a:r>
              <a:rPr lang="en-US" sz="1300" dirty="0" err="1"/>
              <a:t>lcd.clear</a:t>
            </a:r>
            <a:r>
              <a:rPr lang="en-US" sz="1300" dirty="0"/>
              <a:t>(); </a:t>
            </a:r>
          </a:p>
          <a:p>
            <a:pPr algn="l" rtl="0"/>
            <a:r>
              <a:rPr lang="en-US" sz="1300" dirty="0" err="1"/>
              <a:t>lcd.setCursor</a:t>
            </a:r>
            <a:r>
              <a:rPr lang="en-US" sz="1300" dirty="0"/>
              <a:t>(0, 1); </a:t>
            </a:r>
          </a:p>
          <a:p>
            <a:pPr algn="l" rtl="0"/>
            <a:r>
              <a:rPr lang="en-US" sz="1300" dirty="0" err="1"/>
              <a:t>lcd.print</a:t>
            </a:r>
            <a:r>
              <a:rPr lang="en-US" sz="1300" dirty="0"/>
              <a:t>("Span2: OC"); </a:t>
            </a:r>
          </a:p>
          <a:p>
            <a:pPr algn="l" rtl="0"/>
            <a:r>
              <a:rPr lang="en-US" sz="1300" dirty="0"/>
              <a:t>delay</a:t>
            </a:r>
            <a:r>
              <a:rPr lang="ar-SA" sz="1300" dirty="0"/>
              <a:t>(500)</a:t>
            </a:r>
            <a:r>
              <a:rPr lang="en-US" sz="1300" dirty="0"/>
              <a:t>;}}</a:t>
            </a:r>
          </a:p>
          <a:p>
            <a:endParaRPr lang="ar-JO" sz="1300" dirty="0"/>
          </a:p>
        </p:txBody>
      </p:sp>
    </p:spTree>
    <p:extLst>
      <p:ext uri="{BB962C8B-B14F-4D97-AF65-F5344CB8AC3E}">
        <p14:creationId xmlns:p14="http://schemas.microsoft.com/office/powerpoint/2010/main" val="8851509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47EDBB-8AB7-4EB8-A381-225EBE8B8C92}"/>
              </a:ext>
            </a:extLst>
          </p:cNvPr>
          <p:cNvSpPr>
            <a:spLocks noGrp="1"/>
          </p:cNvSpPr>
          <p:nvPr>
            <p:ph type="title"/>
          </p:nvPr>
        </p:nvSpPr>
        <p:spPr/>
        <p:txBody>
          <a:bodyPr/>
          <a:lstStyle/>
          <a:p>
            <a:r>
              <a:rPr lang="en-US" dirty="0"/>
              <a:t>RESULT</a:t>
            </a:r>
            <a:endParaRPr lang="ar-JO" dirty="0"/>
          </a:p>
        </p:txBody>
      </p:sp>
      <p:sp>
        <p:nvSpPr>
          <p:cNvPr id="3" name="Content Placeholder 2">
            <a:extLst>
              <a:ext uri="{FF2B5EF4-FFF2-40B4-BE49-F238E27FC236}">
                <a16:creationId xmlns:a16="http://schemas.microsoft.com/office/drawing/2014/main" id="{C7627B10-A9B0-4F8F-8E4C-17F0B9D80A23}"/>
              </a:ext>
            </a:extLst>
          </p:cNvPr>
          <p:cNvSpPr>
            <a:spLocks noGrp="1"/>
          </p:cNvSpPr>
          <p:nvPr>
            <p:ph sz="quarter" idx="13"/>
          </p:nvPr>
        </p:nvSpPr>
        <p:spPr/>
        <p:txBody>
          <a:bodyPr/>
          <a:lstStyle/>
          <a:p>
            <a:pPr algn="l"/>
            <a:r>
              <a:rPr lang="en-US" dirty="0"/>
              <a:t> This paper represents that the fault location scheme for transmission systems consisting of an overhead line and underground cable. The Arduino system has the ability to locate the fault whether it is in the overhead line or in the underground power cable. In addition to, the proposed scheme gives an accurate estimation of the fault resistance at fault location</a:t>
            </a:r>
            <a:endParaRPr lang="ar-JO" dirty="0"/>
          </a:p>
        </p:txBody>
      </p:sp>
    </p:spTree>
    <p:extLst>
      <p:ext uri="{BB962C8B-B14F-4D97-AF65-F5344CB8AC3E}">
        <p14:creationId xmlns:p14="http://schemas.microsoft.com/office/powerpoint/2010/main" val="36712115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A6144-2ED2-4541-89B3-B6EB6D8920EA}"/>
              </a:ext>
            </a:extLst>
          </p:cNvPr>
          <p:cNvSpPr>
            <a:spLocks noGrp="1"/>
          </p:cNvSpPr>
          <p:nvPr>
            <p:ph type="title"/>
          </p:nvPr>
        </p:nvSpPr>
        <p:spPr/>
        <p:txBody>
          <a:bodyPr/>
          <a:lstStyle/>
          <a:p>
            <a:r>
              <a:rPr lang="en-US" dirty="0"/>
              <a:t>CONCLUSION</a:t>
            </a:r>
            <a:endParaRPr lang="ar-JO" dirty="0"/>
          </a:p>
        </p:txBody>
      </p:sp>
      <p:sp>
        <p:nvSpPr>
          <p:cNvPr id="3" name="Content Placeholder 2">
            <a:extLst>
              <a:ext uri="{FF2B5EF4-FFF2-40B4-BE49-F238E27FC236}">
                <a16:creationId xmlns:a16="http://schemas.microsoft.com/office/drawing/2014/main" id="{D50E42F6-7297-49AD-A9B6-6A96B970F0B7}"/>
              </a:ext>
            </a:extLst>
          </p:cNvPr>
          <p:cNvSpPr>
            <a:spLocks noGrp="1"/>
          </p:cNvSpPr>
          <p:nvPr>
            <p:ph sz="quarter" idx="13"/>
          </p:nvPr>
        </p:nvSpPr>
        <p:spPr/>
        <p:txBody>
          <a:bodyPr/>
          <a:lstStyle/>
          <a:p>
            <a:pPr algn="l"/>
            <a:r>
              <a:rPr lang="en-US" dirty="0"/>
              <a:t>This paper proposed a fault location scheme for transmission systems consisting of an overhead line in combination with an underground power cable. In this method, the short circuit fault at a particular distance in the underground cable can be located using simple concepts of OHM’s law enables to rectify fault efficiently feeder end in meters by using Arduino. For this we use simple concept of OHM’s law so fault can be easily detected and repaired. By using Arduino controller, we can find out exact fault location. Once faults occur in the cable, the display unit displays the exact fault location that displays which phase is affected in the cable and how long it’s affected.</a:t>
            </a:r>
            <a:endParaRPr lang="ar-JO" dirty="0"/>
          </a:p>
        </p:txBody>
      </p:sp>
    </p:spTree>
    <p:extLst>
      <p:ext uri="{BB962C8B-B14F-4D97-AF65-F5344CB8AC3E}">
        <p14:creationId xmlns:p14="http://schemas.microsoft.com/office/powerpoint/2010/main" val="42306123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0B5F1-3C90-4D88-819D-F74847978155}"/>
              </a:ext>
            </a:extLst>
          </p:cNvPr>
          <p:cNvSpPr>
            <a:spLocks noGrp="1"/>
          </p:cNvSpPr>
          <p:nvPr>
            <p:ph type="title"/>
          </p:nvPr>
        </p:nvSpPr>
        <p:spPr/>
        <p:txBody>
          <a:bodyPr/>
          <a:lstStyle/>
          <a:p>
            <a:r>
              <a:rPr lang="en-US" dirty="0"/>
              <a:t>THE END </a:t>
            </a:r>
            <a:endParaRPr lang="ar-JO" dirty="0"/>
          </a:p>
        </p:txBody>
      </p:sp>
      <p:sp>
        <p:nvSpPr>
          <p:cNvPr id="3" name="Content Placeholder 2">
            <a:extLst>
              <a:ext uri="{FF2B5EF4-FFF2-40B4-BE49-F238E27FC236}">
                <a16:creationId xmlns:a16="http://schemas.microsoft.com/office/drawing/2014/main" id="{E93233B6-D913-4514-A1BE-B986B3CD2347}"/>
              </a:ext>
            </a:extLst>
          </p:cNvPr>
          <p:cNvSpPr>
            <a:spLocks noGrp="1"/>
          </p:cNvSpPr>
          <p:nvPr>
            <p:ph sz="quarter" idx="13"/>
          </p:nvPr>
        </p:nvSpPr>
        <p:spPr/>
        <p:txBody>
          <a:bodyPr/>
          <a:lstStyle/>
          <a:p>
            <a:endParaRPr lang="ar-JO"/>
          </a:p>
        </p:txBody>
      </p:sp>
    </p:spTree>
    <p:extLst>
      <p:ext uri="{BB962C8B-B14F-4D97-AF65-F5344CB8AC3E}">
        <p14:creationId xmlns:p14="http://schemas.microsoft.com/office/powerpoint/2010/main" val="40449705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4B6B2-F25A-4ABD-8174-A2A74930F963}"/>
              </a:ext>
            </a:extLst>
          </p:cNvPr>
          <p:cNvSpPr>
            <a:spLocks noGrp="1"/>
          </p:cNvSpPr>
          <p:nvPr>
            <p:ph type="title"/>
          </p:nvPr>
        </p:nvSpPr>
        <p:spPr/>
        <p:txBody>
          <a:bodyPr/>
          <a:lstStyle/>
          <a:p>
            <a:r>
              <a:rPr lang="en-US" u="sng" dirty="0"/>
              <a:t>INTRODUCTION</a:t>
            </a:r>
            <a:endParaRPr lang="ar-JO" dirty="0"/>
          </a:p>
        </p:txBody>
      </p:sp>
      <p:sp>
        <p:nvSpPr>
          <p:cNvPr id="3" name="Content Placeholder 2">
            <a:extLst>
              <a:ext uri="{FF2B5EF4-FFF2-40B4-BE49-F238E27FC236}">
                <a16:creationId xmlns:a16="http://schemas.microsoft.com/office/drawing/2014/main" id="{14892EF0-9531-4E92-AA21-3391C355C28A}"/>
              </a:ext>
            </a:extLst>
          </p:cNvPr>
          <p:cNvSpPr>
            <a:spLocks noGrp="1"/>
          </p:cNvSpPr>
          <p:nvPr>
            <p:ph sz="quarter" idx="13"/>
          </p:nvPr>
        </p:nvSpPr>
        <p:spPr/>
        <p:txBody>
          <a:bodyPr/>
          <a:lstStyle/>
          <a:p>
            <a:pPr algn="l"/>
            <a:r>
              <a:rPr lang="en-US" dirty="0"/>
              <a:t>When fault occurs on transmission lines, detecting fault is necessary for power system in order to clear fault before it increases the damage to the power system. When any fault occurs in cable, then it is difficult to locate fault. So, we will move to find the exact location of fault</a:t>
            </a:r>
            <a:endParaRPr lang="ar-JO" dirty="0"/>
          </a:p>
        </p:txBody>
      </p:sp>
    </p:spTree>
    <p:extLst>
      <p:ext uri="{BB962C8B-B14F-4D97-AF65-F5344CB8AC3E}">
        <p14:creationId xmlns:p14="http://schemas.microsoft.com/office/powerpoint/2010/main" val="6113674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AA08F-BEC2-4F2F-ABE0-AC81FA0DC03A}"/>
              </a:ext>
            </a:extLst>
          </p:cNvPr>
          <p:cNvSpPr>
            <a:spLocks noGrp="1"/>
          </p:cNvSpPr>
          <p:nvPr>
            <p:ph type="title"/>
          </p:nvPr>
        </p:nvSpPr>
        <p:spPr/>
        <p:txBody>
          <a:bodyPr/>
          <a:lstStyle/>
          <a:p>
            <a:r>
              <a:rPr lang="en-US" dirty="0"/>
              <a:t>main objectives of PROJECT</a:t>
            </a:r>
            <a:endParaRPr lang="ar-JO" dirty="0"/>
          </a:p>
        </p:txBody>
      </p:sp>
      <p:sp>
        <p:nvSpPr>
          <p:cNvPr id="3" name="Content Placeholder 2">
            <a:extLst>
              <a:ext uri="{FF2B5EF4-FFF2-40B4-BE49-F238E27FC236}">
                <a16:creationId xmlns:a16="http://schemas.microsoft.com/office/drawing/2014/main" id="{5A84D69F-1A86-48A9-AB64-4F4C1C42D709}"/>
              </a:ext>
            </a:extLst>
          </p:cNvPr>
          <p:cNvSpPr>
            <a:spLocks noGrp="1"/>
          </p:cNvSpPr>
          <p:nvPr>
            <p:ph sz="quarter" idx="13"/>
          </p:nvPr>
        </p:nvSpPr>
        <p:spPr>
          <a:xfrm>
            <a:off x="913774" y="2367092"/>
            <a:ext cx="10363826" cy="4033708"/>
          </a:xfrm>
        </p:spPr>
        <p:txBody>
          <a:bodyPr/>
          <a:lstStyle/>
          <a:p>
            <a:pPr lvl="0" algn="l" rtl="0"/>
            <a:r>
              <a:rPr lang="en-US" dirty="0"/>
              <a:t>To design an efficient and robust automatic fault detection and location system for overhead and underground power transmission lines</a:t>
            </a:r>
            <a:r>
              <a:rPr lang="ar-SA" dirty="0"/>
              <a:t>.</a:t>
            </a:r>
            <a:endParaRPr lang="en-US" dirty="0"/>
          </a:p>
          <a:p>
            <a:pPr lvl="0" algn="l" rtl="0"/>
            <a:r>
              <a:rPr lang="en-US" dirty="0"/>
              <a:t>To reduce response time needed to rectify and save expensive transformers from damage or theft which usually occurs during longer power outages</a:t>
            </a:r>
            <a:r>
              <a:rPr lang="ar-SA" dirty="0"/>
              <a:t>.</a:t>
            </a:r>
            <a:endParaRPr lang="en-US" dirty="0"/>
          </a:p>
          <a:p>
            <a:pPr lvl="0" algn="l" rtl="0"/>
            <a:r>
              <a:rPr lang="en-US" dirty="0"/>
              <a:t>To increase productivity of technical crews since the time needed to locate faults will be minimized.</a:t>
            </a:r>
          </a:p>
          <a:p>
            <a:pPr algn="l"/>
            <a:r>
              <a:rPr lang="en-US" dirty="0"/>
              <a:t>To ensure stability and reliability of the power supply system in the country to boost economic growth</a:t>
            </a:r>
            <a:endParaRPr lang="ar-JO" dirty="0"/>
          </a:p>
        </p:txBody>
      </p:sp>
    </p:spTree>
    <p:extLst>
      <p:ext uri="{BB962C8B-B14F-4D97-AF65-F5344CB8AC3E}">
        <p14:creationId xmlns:p14="http://schemas.microsoft.com/office/powerpoint/2010/main" val="3732465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1C4B92-F787-424A-B26B-1E55FF6C7E96}"/>
              </a:ext>
            </a:extLst>
          </p:cNvPr>
          <p:cNvSpPr>
            <a:spLocks noGrp="1"/>
          </p:cNvSpPr>
          <p:nvPr>
            <p:ph type="title"/>
          </p:nvPr>
        </p:nvSpPr>
        <p:spPr/>
        <p:txBody>
          <a:bodyPr/>
          <a:lstStyle/>
          <a:p>
            <a:r>
              <a:rPr lang="en-US" dirty="0"/>
              <a:t> Working Principle  </a:t>
            </a:r>
            <a:br>
              <a:rPr lang="en-US" dirty="0"/>
            </a:br>
            <a:endParaRPr lang="ar-JO" dirty="0"/>
          </a:p>
        </p:txBody>
      </p:sp>
      <p:sp>
        <p:nvSpPr>
          <p:cNvPr id="3" name="Content Placeholder 2">
            <a:extLst>
              <a:ext uri="{FF2B5EF4-FFF2-40B4-BE49-F238E27FC236}">
                <a16:creationId xmlns:a16="http://schemas.microsoft.com/office/drawing/2014/main" id="{1A4DE755-4927-4AEA-A744-3165A0A60903}"/>
              </a:ext>
            </a:extLst>
          </p:cNvPr>
          <p:cNvSpPr>
            <a:spLocks noGrp="1"/>
          </p:cNvSpPr>
          <p:nvPr>
            <p:ph sz="quarter" idx="13"/>
          </p:nvPr>
        </p:nvSpPr>
        <p:spPr>
          <a:xfrm>
            <a:off x="913774" y="2367092"/>
            <a:ext cx="10363826" cy="4219238"/>
          </a:xfrm>
        </p:spPr>
        <p:txBody>
          <a:bodyPr>
            <a:normAutofit/>
          </a:bodyPr>
          <a:lstStyle/>
          <a:p>
            <a:pPr algn="l"/>
            <a:r>
              <a:rPr lang="en-US" dirty="0"/>
              <a:t>In this paper, we have two cables i.e. underground cable and overhead cable. We make the fault in cables by switching the buttons.</a:t>
            </a:r>
          </a:p>
          <a:p>
            <a:pPr algn="l"/>
            <a:r>
              <a:rPr lang="en-US" dirty="0"/>
              <a:t>         The project uses four sets of resistances in series representing cables i.e. R4, R5, R7, R8 and R9, R10, R11, R12 then R13, R14, R15, R16 then R17, R18, R19, R20. One set for each phase.</a:t>
            </a:r>
          </a:p>
          <a:p>
            <a:pPr algn="l"/>
            <a:r>
              <a:rPr lang="en-US" dirty="0"/>
              <a:t>         Each series resistors represent the resistance of the underground cable for a specific distance (200m), 3 relays are used to common point of their contacts are grounded while the points of input resistance R9, R13, R17are connected to the 3phase supply as an input, the common point of R6 &amp; R4 is connected to pin of A0 which is ADC (Analog to digital) pint of Arduino.</a:t>
            </a:r>
          </a:p>
          <a:p>
            <a:pPr algn="l"/>
            <a:endParaRPr lang="ar-JO" dirty="0"/>
          </a:p>
        </p:txBody>
      </p:sp>
    </p:spTree>
    <p:extLst>
      <p:ext uri="{BB962C8B-B14F-4D97-AF65-F5344CB8AC3E}">
        <p14:creationId xmlns:p14="http://schemas.microsoft.com/office/powerpoint/2010/main" val="5282294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28ED44-1842-40BC-BCE2-F07FB96B4DA9}"/>
              </a:ext>
            </a:extLst>
          </p:cNvPr>
          <p:cNvSpPr>
            <a:spLocks noGrp="1"/>
          </p:cNvSpPr>
          <p:nvPr>
            <p:ph type="title"/>
          </p:nvPr>
        </p:nvSpPr>
        <p:spPr/>
        <p:txBody>
          <a:bodyPr/>
          <a:lstStyle/>
          <a:p>
            <a:endParaRPr lang="ar-JO"/>
          </a:p>
        </p:txBody>
      </p:sp>
      <p:sp>
        <p:nvSpPr>
          <p:cNvPr id="3" name="Content Placeholder 2">
            <a:extLst>
              <a:ext uri="{FF2B5EF4-FFF2-40B4-BE49-F238E27FC236}">
                <a16:creationId xmlns:a16="http://schemas.microsoft.com/office/drawing/2014/main" id="{C1C29529-F785-4708-A19B-6144F09BB101}"/>
              </a:ext>
            </a:extLst>
          </p:cNvPr>
          <p:cNvSpPr>
            <a:spLocks noGrp="1"/>
          </p:cNvSpPr>
          <p:nvPr>
            <p:ph sz="quarter" idx="13"/>
          </p:nvPr>
        </p:nvSpPr>
        <p:spPr/>
        <p:txBody>
          <a:bodyPr/>
          <a:lstStyle/>
          <a:p>
            <a:pPr algn="l"/>
            <a:r>
              <a:rPr lang="en-US" dirty="0"/>
              <a:t> Two switches are connected with Arduino digital pin 0 and 1 for overhead cable, they are pulling down by the 10K resistor while any of the 12 switches (representing as fault switches) are operated they impose conditions like line to ground (LG), line to line (LL), line to line to line(3L) fault as per the switch operation.</a:t>
            </a:r>
          </a:p>
          <a:p>
            <a:pPr algn="l"/>
            <a:r>
              <a:rPr lang="en-US" dirty="0"/>
              <a:t>The program while executed continuously scans by operating the relays in sequence of 1sec interval.</a:t>
            </a:r>
            <a:endParaRPr lang="ar-JO" dirty="0"/>
          </a:p>
        </p:txBody>
      </p:sp>
    </p:spTree>
    <p:extLst>
      <p:ext uri="{BB962C8B-B14F-4D97-AF65-F5344CB8AC3E}">
        <p14:creationId xmlns:p14="http://schemas.microsoft.com/office/powerpoint/2010/main" val="2569780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85E15-B9BE-4940-ADBD-50052DAEDDD3}"/>
              </a:ext>
            </a:extLst>
          </p:cNvPr>
          <p:cNvSpPr>
            <a:spLocks noGrp="1"/>
          </p:cNvSpPr>
          <p:nvPr>
            <p:ph type="title"/>
          </p:nvPr>
        </p:nvSpPr>
        <p:spPr/>
        <p:txBody>
          <a:bodyPr/>
          <a:lstStyle/>
          <a:p>
            <a:endParaRPr lang="ar-JO" dirty="0"/>
          </a:p>
        </p:txBody>
      </p:sp>
      <p:sp>
        <p:nvSpPr>
          <p:cNvPr id="3" name="Content Placeholder 2">
            <a:extLst>
              <a:ext uri="{FF2B5EF4-FFF2-40B4-BE49-F238E27FC236}">
                <a16:creationId xmlns:a16="http://schemas.microsoft.com/office/drawing/2014/main" id="{05FDDF76-7477-43D4-8078-0E4BC5869F4A}"/>
              </a:ext>
            </a:extLst>
          </p:cNvPr>
          <p:cNvSpPr>
            <a:spLocks noGrp="1"/>
          </p:cNvSpPr>
          <p:nvPr>
            <p:ph sz="quarter" idx="13"/>
          </p:nvPr>
        </p:nvSpPr>
        <p:spPr/>
        <p:txBody>
          <a:bodyPr/>
          <a:lstStyle/>
          <a:p>
            <a:pPr algn="l"/>
            <a:r>
              <a:rPr lang="en-US" dirty="0"/>
              <a:t> Thus, any point while driven to GND through the common contact point of the 3relays, the current flows and if any of the fault switch pressed the fault is occurs, depending on the created fault. Thus, the voltage drop at the analog to digital (ADC) pin varies depending on the current flow which is inversely proportional to the resistance value representing the length of cable in meters, This varying voltage is fed to the ADC to develop an 8-bit data to the microcontroller Analog port. </a:t>
            </a:r>
            <a:endParaRPr lang="ar-JO" dirty="0"/>
          </a:p>
        </p:txBody>
      </p:sp>
    </p:spTree>
    <p:extLst>
      <p:ext uri="{BB962C8B-B14F-4D97-AF65-F5344CB8AC3E}">
        <p14:creationId xmlns:p14="http://schemas.microsoft.com/office/powerpoint/2010/main" val="13289353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E9CC2AB-10D2-49BB-8B41-8944210F076B}"/>
              </a:ext>
            </a:extLst>
          </p:cNvPr>
          <p:cNvSpPr>
            <a:spLocks noGrp="1"/>
          </p:cNvSpPr>
          <p:nvPr>
            <p:ph sz="quarter" idx="13"/>
          </p:nvPr>
        </p:nvSpPr>
        <p:spPr>
          <a:xfrm>
            <a:off x="913774" y="318052"/>
            <a:ext cx="10363826" cy="6294783"/>
          </a:xfrm>
        </p:spPr>
        <p:txBody>
          <a:bodyPr/>
          <a:lstStyle/>
          <a:p>
            <a:pPr algn="l"/>
            <a:r>
              <a:rPr lang="en-US" dirty="0"/>
              <a:t> Program while executed displays an output in the LCD display depend upon the distance of the fault occurring in meter’s   When no fault occurs in underground and overhead line the LCD display shows that:</a:t>
            </a:r>
          </a:p>
          <a:p>
            <a:pPr algn="l"/>
            <a:endParaRPr lang="en-US" dirty="0"/>
          </a:p>
          <a:p>
            <a:pPr algn="l"/>
            <a:endParaRPr lang="en-US" dirty="0"/>
          </a:p>
          <a:p>
            <a:pPr algn="l"/>
            <a:endParaRPr lang="en-US" dirty="0"/>
          </a:p>
          <a:p>
            <a:pPr algn="l"/>
            <a:r>
              <a:rPr lang="en-US" dirty="0"/>
              <a:t> When the fault occurs in R phase on 100 meters then LCD display :</a:t>
            </a:r>
          </a:p>
          <a:p>
            <a:pPr algn="l"/>
            <a:endParaRPr lang="ar-JO" dirty="0"/>
          </a:p>
        </p:txBody>
      </p:sp>
      <p:graphicFrame>
        <p:nvGraphicFramePr>
          <p:cNvPr id="13" name="Table 12">
            <a:extLst>
              <a:ext uri="{FF2B5EF4-FFF2-40B4-BE49-F238E27FC236}">
                <a16:creationId xmlns:a16="http://schemas.microsoft.com/office/drawing/2014/main" id="{E09BFD9B-639D-4C68-B718-9B7DBB4CBCF8}"/>
              </a:ext>
            </a:extLst>
          </p:cNvPr>
          <p:cNvGraphicFramePr>
            <a:graphicFrameLocks noGrp="1"/>
          </p:cNvGraphicFramePr>
          <p:nvPr>
            <p:extLst>
              <p:ext uri="{D42A27DB-BD31-4B8C-83A1-F6EECF244321}">
                <p14:modId xmlns:p14="http://schemas.microsoft.com/office/powerpoint/2010/main" val="1541452103"/>
              </p:ext>
            </p:extLst>
          </p:nvPr>
        </p:nvGraphicFramePr>
        <p:xfrm>
          <a:off x="2467201" y="2928729"/>
          <a:ext cx="7630954" cy="641731"/>
        </p:xfrm>
        <a:graphic>
          <a:graphicData uri="http://schemas.openxmlformats.org/drawingml/2006/table">
            <a:tbl>
              <a:tblPr rtl="1" firstRow="1" firstCol="1" bandRow="1">
                <a:tableStyleId>{5C22544A-7EE6-4342-B048-85BDC9FD1C3A}</a:tableStyleId>
              </a:tblPr>
              <a:tblGrid>
                <a:gridCol w="7630954">
                  <a:extLst>
                    <a:ext uri="{9D8B030D-6E8A-4147-A177-3AD203B41FA5}">
                      <a16:colId xmlns:a16="http://schemas.microsoft.com/office/drawing/2014/main" val="3173759596"/>
                    </a:ext>
                  </a:extLst>
                </a:gridCol>
              </a:tblGrid>
              <a:tr h="641731">
                <a:tc>
                  <a:txBody>
                    <a:bodyPr/>
                    <a:lstStyle/>
                    <a:p>
                      <a:pPr algn="ctr" rtl="1">
                        <a:lnSpc>
                          <a:spcPct val="107000"/>
                        </a:lnSpc>
                        <a:spcAft>
                          <a:spcPts val="0"/>
                        </a:spcAft>
                      </a:pPr>
                      <a:r>
                        <a:rPr lang="en-US" sz="2800" dirty="0">
                          <a:solidFill>
                            <a:schemeClr val="tx1"/>
                          </a:solidFill>
                          <a:effectLst/>
                        </a:rPr>
                        <a:t>R:NF, Y:NF, B:NF, span1:NF, span2:NF</a:t>
                      </a:r>
                      <a:endParaRPr lang="en-US" sz="28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42991128"/>
                  </a:ext>
                </a:extLst>
              </a:tr>
            </a:tbl>
          </a:graphicData>
        </a:graphic>
      </p:graphicFrame>
      <p:sp>
        <p:nvSpPr>
          <p:cNvPr id="14" name="Rectangle 4">
            <a:extLst>
              <a:ext uri="{FF2B5EF4-FFF2-40B4-BE49-F238E27FC236}">
                <a16:creationId xmlns:a16="http://schemas.microsoft.com/office/drawing/2014/main" id="{9C2FE39D-42EB-49D4-B1F4-AEF99607E707}"/>
              </a:ext>
            </a:extLst>
          </p:cNvPr>
          <p:cNvSpPr>
            <a:spLocks noChangeArrowheads="1"/>
          </p:cNvSpPr>
          <p:nvPr/>
        </p:nvSpPr>
        <p:spPr bwMode="auto">
          <a:xfrm flipV="1">
            <a:off x="4010025" y="4221797"/>
            <a:ext cx="421957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1" eaLnBrk="0" fontAlgn="base" latinLnBrk="0" hangingPunct="0">
              <a:lnSpc>
                <a:spcPct val="100000"/>
              </a:lnSpc>
              <a:spcBef>
                <a:spcPct val="0"/>
              </a:spcBef>
              <a:spcAft>
                <a:spcPct val="0"/>
              </a:spcAft>
              <a:buClrTx/>
              <a:buSzTx/>
              <a:buFontTx/>
              <a:buNone/>
              <a:tabLst/>
            </a:pPr>
            <a:r>
              <a:rPr kumimoji="0" lang="en-US" altLang="ar-JO" sz="1400" b="0" i="0" u="none" strike="noStrike" cap="none" normalizeH="0" baseline="0">
                <a:ln>
                  <a:noFill/>
                </a:ln>
                <a:solidFill>
                  <a:srgbClr val="FFFFFF"/>
                </a:solidFill>
                <a:effectLst/>
                <a:latin typeface="Calibri" panose="020F0502020204030204" pitchFamily="34" charset="0"/>
                <a:ea typeface="Calibri" panose="020F0502020204030204" pitchFamily="34" charset="0"/>
                <a:cs typeface="Arial" panose="020B0604020202020204" pitchFamily="34" charset="0"/>
              </a:rPr>
              <a:t>            </a:t>
            </a:r>
            <a:endParaRPr kumimoji="0" lang="en-US" altLang="ar-JO" sz="1800" b="0" i="0" u="none" strike="noStrike" cap="none" normalizeH="0" baseline="0">
              <a:ln>
                <a:noFill/>
              </a:ln>
              <a:solidFill>
                <a:schemeClr val="tx1"/>
              </a:solidFill>
              <a:effectLst/>
              <a:latin typeface="Arial" panose="020B0604020202020204" pitchFamily="34" charset="0"/>
            </a:endParaRPr>
          </a:p>
        </p:txBody>
      </p:sp>
      <p:graphicFrame>
        <p:nvGraphicFramePr>
          <p:cNvPr id="16" name="Table 15">
            <a:extLst>
              <a:ext uri="{FF2B5EF4-FFF2-40B4-BE49-F238E27FC236}">
                <a16:creationId xmlns:a16="http://schemas.microsoft.com/office/drawing/2014/main" id="{697CDC4E-609E-4529-BAB6-CE101348AF80}"/>
              </a:ext>
            </a:extLst>
          </p:cNvPr>
          <p:cNvGraphicFramePr>
            <a:graphicFrameLocks noGrp="1"/>
          </p:cNvGraphicFramePr>
          <p:nvPr>
            <p:extLst>
              <p:ext uri="{D42A27DB-BD31-4B8C-83A1-F6EECF244321}">
                <p14:modId xmlns:p14="http://schemas.microsoft.com/office/powerpoint/2010/main" val="2845194702"/>
              </p:ext>
            </p:extLst>
          </p:nvPr>
        </p:nvGraphicFramePr>
        <p:xfrm>
          <a:off x="2467201" y="5278677"/>
          <a:ext cx="7630954" cy="641731"/>
        </p:xfrm>
        <a:graphic>
          <a:graphicData uri="http://schemas.openxmlformats.org/drawingml/2006/table">
            <a:tbl>
              <a:tblPr rtl="1" firstRow="1" firstCol="1" bandRow="1">
                <a:tableStyleId>{5C22544A-7EE6-4342-B048-85BDC9FD1C3A}</a:tableStyleId>
              </a:tblPr>
              <a:tblGrid>
                <a:gridCol w="7630954">
                  <a:extLst>
                    <a:ext uri="{9D8B030D-6E8A-4147-A177-3AD203B41FA5}">
                      <a16:colId xmlns:a16="http://schemas.microsoft.com/office/drawing/2014/main" val="3596973486"/>
                    </a:ext>
                  </a:extLst>
                </a:gridCol>
              </a:tblGrid>
              <a:tr h="598036">
                <a:tc>
                  <a:txBody>
                    <a:bodyPr/>
                    <a:lstStyle/>
                    <a:p>
                      <a:pPr algn="ctr" rtl="1">
                        <a:lnSpc>
                          <a:spcPct val="107000"/>
                        </a:lnSpc>
                        <a:spcAft>
                          <a:spcPts val="0"/>
                        </a:spcAft>
                      </a:pPr>
                      <a:r>
                        <a:rPr lang="en-US" sz="2800" dirty="0">
                          <a:solidFill>
                            <a:schemeClr val="tx1"/>
                          </a:solidFill>
                          <a:effectLst/>
                        </a:rPr>
                        <a:t>R:100m, Y:NF, B:NF, span1:NF, span2:NF</a:t>
                      </a:r>
                    </a:p>
                    <a:p>
                      <a:pPr algn="l" rtl="1">
                        <a:lnSpc>
                          <a:spcPct val="107000"/>
                        </a:lnSpc>
                        <a:spcAft>
                          <a:spcPts val="0"/>
                        </a:spcAft>
                      </a:pPr>
                      <a:r>
                        <a:rPr lang="ar-SA"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94674523"/>
                  </a:ext>
                </a:extLst>
              </a:tr>
            </a:tbl>
          </a:graphicData>
        </a:graphic>
      </p:graphicFrame>
    </p:spTree>
    <p:extLst>
      <p:ext uri="{BB962C8B-B14F-4D97-AF65-F5344CB8AC3E}">
        <p14:creationId xmlns:p14="http://schemas.microsoft.com/office/powerpoint/2010/main" val="22232039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87652-15E5-439E-BB8D-B5C3D38690CF}"/>
              </a:ext>
            </a:extLst>
          </p:cNvPr>
          <p:cNvSpPr>
            <a:spLocks noGrp="1"/>
          </p:cNvSpPr>
          <p:nvPr>
            <p:ph type="title"/>
          </p:nvPr>
        </p:nvSpPr>
        <p:spPr/>
        <p:txBody>
          <a:bodyPr/>
          <a:lstStyle/>
          <a:p>
            <a:endParaRPr lang="ar-JO"/>
          </a:p>
        </p:txBody>
      </p:sp>
      <p:pic>
        <p:nvPicPr>
          <p:cNvPr id="7" name="Content Placeholder 6">
            <a:extLst>
              <a:ext uri="{FF2B5EF4-FFF2-40B4-BE49-F238E27FC236}">
                <a16:creationId xmlns:a16="http://schemas.microsoft.com/office/drawing/2014/main" id="{F1883195-2AA5-4972-8EE8-28BAE6F14E73}"/>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Tree>
    <p:extLst>
      <p:ext uri="{BB962C8B-B14F-4D97-AF65-F5344CB8AC3E}">
        <p14:creationId xmlns:p14="http://schemas.microsoft.com/office/powerpoint/2010/main" val="35332854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529C3-6EDD-4E4D-9428-26E9FAB3AAAA}"/>
              </a:ext>
            </a:extLst>
          </p:cNvPr>
          <p:cNvSpPr>
            <a:spLocks noGrp="1"/>
          </p:cNvSpPr>
          <p:nvPr>
            <p:ph type="title"/>
          </p:nvPr>
        </p:nvSpPr>
        <p:spPr/>
        <p:txBody>
          <a:bodyPr/>
          <a:lstStyle/>
          <a:p>
            <a:r>
              <a:rPr lang="en-US" dirty="0"/>
              <a:t>CODE</a:t>
            </a:r>
            <a:br>
              <a:rPr lang="en-US" dirty="0"/>
            </a:br>
            <a:endParaRPr lang="ar-JO" dirty="0"/>
          </a:p>
        </p:txBody>
      </p:sp>
      <p:sp>
        <p:nvSpPr>
          <p:cNvPr id="3" name="Content Placeholder 2">
            <a:extLst>
              <a:ext uri="{FF2B5EF4-FFF2-40B4-BE49-F238E27FC236}">
                <a16:creationId xmlns:a16="http://schemas.microsoft.com/office/drawing/2014/main" id="{F7DCDD9C-673F-483C-9765-9366FF382C5E}"/>
              </a:ext>
            </a:extLst>
          </p:cNvPr>
          <p:cNvSpPr>
            <a:spLocks noGrp="1"/>
          </p:cNvSpPr>
          <p:nvPr>
            <p:ph sz="quarter" idx="13"/>
          </p:nvPr>
        </p:nvSpPr>
        <p:spPr/>
        <p:txBody>
          <a:bodyPr/>
          <a:lstStyle/>
          <a:p>
            <a:endParaRPr lang="ar-JO"/>
          </a:p>
        </p:txBody>
      </p:sp>
    </p:spTree>
    <p:extLst>
      <p:ext uri="{BB962C8B-B14F-4D97-AF65-F5344CB8AC3E}">
        <p14:creationId xmlns:p14="http://schemas.microsoft.com/office/powerpoint/2010/main" val="31226742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TM03457496[[fn=Parallax]]</Template>
  <TotalTime>2612</TotalTime>
  <Words>1394</Words>
  <Application>Microsoft Office PowerPoint</Application>
  <PresentationFormat>Widescreen</PresentationFormat>
  <Paragraphs>137</Paragraphs>
  <Slides>19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Corbel</vt:lpstr>
      <vt:lpstr>Parallax</vt:lpstr>
      <vt:lpstr>   Transmission line fault detection </vt:lpstr>
      <vt:lpstr>INTRODUCTION</vt:lpstr>
      <vt:lpstr>main objectives of PROJECT</vt:lpstr>
      <vt:lpstr> Working Principle   </vt:lpstr>
      <vt:lpstr>PowerPoint Presentation</vt:lpstr>
      <vt:lpstr>PowerPoint Presentation</vt:lpstr>
      <vt:lpstr>PowerPoint Presentation</vt:lpstr>
      <vt:lpstr>PowerPoint Presentation</vt:lpstr>
      <vt:lpstr>CODE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RESULT</vt:lpstr>
      <vt:lpstr>CONCLUSION</vt:lpstr>
      <vt:lpstr>THE END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Transmission line fault detection</dc:title>
  <dc:creator>abd alltif</dc:creator>
  <cp:lastModifiedBy>abd alltif</cp:lastModifiedBy>
  <cp:revision>10</cp:revision>
  <dcterms:created xsi:type="dcterms:W3CDTF">2020-06-03T16:22:25Z</dcterms:created>
  <dcterms:modified xsi:type="dcterms:W3CDTF">2020-06-06T13:16:25Z</dcterms:modified>
</cp:coreProperties>
</file>