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58" r:id="rId5"/>
    <p:sldId id="261" r:id="rId6"/>
    <p:sldId id="259" r:id="rId7"/>
    <p:sldId id="281" r:id="rId8"/>
    <p:sldId id="282" r:id="rId9"/>
    <p:sldId id="283" r:id="rId10"/>
    <p:sldId id="284" r:id="rId11"/>
    <p:sldId id="264" r:id="rId12"/>
    <p:sldId id="269" r:id="rId13"/>
    <p:sldId id="270" r:id="rId14"/>
    <p:sldId id="271" r:id="rId15"/>
    <p:sldId id="272" r:id="rId16"/>
    <p:sldId id="273" r:id="rId17"/>
    <p:sldId id="274" r:id="rId18"/>
    <p:sldId id="285" r:id="rId19"/>
    <p:sldId id="275" r:id="rId20"/>
    <p:sldId id="278" r:id="rId21"/>
    <p:sldId id="279" r:id="rId22"/>
    <p:sldId id="280" r:id="rId23"/>
    <p:sldId id="26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1325382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7FB524-45EA-49F9-BA25-F96FD5DF8A4B}" type="datetimeFigureOut">
              <a:rPr lang="en-US" smtClean="0"/>
              <a:pPr/>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3213847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1652269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9187478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2751498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59433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2044714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651453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3899634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22066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3251473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7FB524-45EA-49F9-BA25-F96FD5DF8A4B}" type="datetimeFigureOut">
              <a:rPr lang="en-US" smtClean="0"/>
              <a:pPr/>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2667207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7FB524-45EA-49F9-BA25-F96FD5DF8A4B}" type="datetimeFigureOut">
              <a:rPr lang="en-US" smtClean="0"/>
              <a:pPr/>
              <a:t>5/29/2022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1462307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1863532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3078440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AB7FB524-45EA-49F9-BA25-F96FD5DF8A4B}" type="datetimeFigureOut">
              <a:rPr lang="en-US" smtClean="0"/>
              <a:pPr/>
              <a:t>5/29/2022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1033769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7FB524-45EA-49F9-BA25-F96FD5DF8A4B}" type="datetimeFigureOut">
              <a:rPr lang="en-US" smtClean="0"/>
              <a:pPr/>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34985-4446-47B0-9090-8AE1D7521582}" type="slidenum">
              <a:rPr lang="en-US" smtClean="0"/>
              <a:pPr/>
              <a:t>‹#›</a:t>
            </a:fld>
            <a:endParaRPr lang="en-US"/>
          </a:p>
        </p:txBody>
      </p:sp>
    </p:spTree>
    <p:extLst>
      <p:ext uri="{BB962C8B-B14F-4D97-AF65-F5344CB8AC3E}">
        <p14:creationId xmlns:p14="http://schemas.microsoft.com/office/powerpoint/2010/main" val="1239422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B7FB524-45EA-49F9-BA25-F96FD5DF8A4B}" type="datetimeFigureOut">
              <a:rPr lang="en-US" smtClean="0"/>
              <a:pPr/>
              <a:t>5/29/2022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A234985-4446-47B0-9090-8AE1D7521582}" type="slidenum">
              <a:rPr lang="en-US" smtClean="0"/>
              <a:pPr/>
              <a:t>‹#›</a:t>
            </a:fld>
            <a:endParaRPr lang="en-US"/>
          </a:p>
        </p:txBody>
      </p:sp>
    </p:spTree>
    <p:extLst>
      <p:ext uri="{BB962C8B-B14F-4D97-AF65-F5344CB8AC3E}">
        <p14:creationId xmlns:p14="http://schemas.microsoft.com/office/powerpoint/2010/main" val="281124331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96463" y="1395046"/>
            <a:ext cx="5509846" cy="1822938"/>
          </a:xfrm>
        </p:spPr>
        <p:txBody>
          <a:bodyPr>
            <a:normAutofit/>
          </a:bodyPr>
          <a:lstStyle/>
          <a:p>
            <a:r>
              <a:rPr lang="en-US" sz="2400" b="1" dirty="0" smtClean="0">
                <a:latin typeface="Times New Roman" panose="02020603050405020304" pitchFamily="18" charset="0"/>
                <a:cs typeface="Times New Roman" panose="02020603050405020304" pitchFamily="18" charset="0"/>
              </a:rPr>
              <a:t>PACK CARBURIZING PROCESS OF LOW CARBON STEEL USING PEAT AND DATE SEEDS </a:t>
            </a:r>
            <a:endParaRPr lang="en-US" sz="2400" b="1" dirty="0">
              <a:latin typeface="Times New Roman" panose="02020603050405020304" pitchFamily="18" charset="0"/>
              <a:cs typeface="Times New Roman" panose="02020603050405020304" pitchFamily="18" charset="0"/>
            </a:endParaRPr>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l="15308" r="15308"/>
          <a:stretch>
            <a:fillRect/>
          </a:stretch>
        </p:blipFill>
        <p:spPr>
          <a:xfrm>
            <a:off x="7580611" y="1854192"/>
            <a:ext cx="3015589" cy="4050406"/>
          </a:xfrm>
        </p:spPr>
      </p:pic>
      <p:sp>
        <p:nvSpPr>
          <p:cNvPr id="9" name="Text Placeholder 8"/>
          <p:cNvSpPr>
            <a:spLocks noGrp="1"/>
          </p:cNvSpPr>
          <p:nvPr>
            <p:ph type="body" sz="half" idx="2"/>
          </p:nvPr>
        </p:nvSpPr>
        <p:spPr>
          <a:xfrm>
            <a:off x="1154954" y="4159876"/>
            <a:ext cx="5084979" cy="1918952"/>
          </a:xfrm>
        </p:spPr>
        <p:txBody>
          <a:bodyPr/>
          <a:lstStyle/>
          <a:p>
            <a:r>
              <a:rPr lang="en-US" dirty="0"/>
              <a:t>Dr.Ihab </a:t>
            </a:r>
            <a:r>
              <a:rPr lang="en-US" dirty="0" err="1" smtClean="0"/>
              <a:t>Alsurakji</a:t>
            </a:r>
            <a:endParaRPr lang="en-US" dirty="0" smtClean="0"/>
          </a:p>
          <a:p>
            <a:endParaRPr lang="en-US" dirty="0"/>
          </a:p>
          <a:p>
            <a:r>
              <a:rPr lang="en-US" dirty="0" smtClean="0"/>
              <a:t>Saleh Aziz</a:t>
            </a:r>
          </a:p>
          <a:p>
            <a:r>
              <a:rPr lang="en-US" dirty="0" err="1" smtClean="0"/>
              <a:t>Motaz</a:t>
            </a:r>
            <a:r>
              <a:rPr lang="en-US" dirty="0" smtClean="0"/>
              <a:t> Abu </a:t>
            </a:r>
            <a:r>
              <a:rPr lang="en-US" dirty="0" err="1" smtClean="0"/>
              <a:t>Mwies</a:t>
            </a:r>
            <a:endParaRPr lang="en-US" dirty="0" smtClean="0"/>
          </a:p>
          <a:p>
            <a:r>
              <a:rPr lang="en-US" dirty="0" smtClean="0"/>
              <a:t>Fares Abu Mustafa</a:t>
            </a:r>
            <a:endParaRPr lang="en-US" dirty="0"/>
          </a:p>
        </p:txBody>
      </p:sp>
      <p:pic>
        <p:nvPicPr>
          <p:cNvPr id="5"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4802" y="300405"/>
            <a:ext cx="1047384" cy="965688"/>
          </a:xfrm>
          <a:prstGeom prst="rect">
            <a:avLst/>
          </a:prstGeom>
          <a:noFill/>
        </p:spPr>
      </p:pic>
    </p:spTree>
    <p:extLst>
      <p:ext uri="{BB962C8B-B14F-4D97-AF65-F5344CB8AC3E}">
        <p14:creationId xmlns:p14="http://schemas.microsoft.com/office/powerpoint/2010/main" val="1197636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MATRIAL</a:t>
            </a:r>
            <a:endParaRPr lang="en-US" sz="2800" dirty="0"/>
          </a:p>
        </p:txBody>
      </p:sp>
      <p:sp>
        <p:nvSpPr>
          <p:cNvPr id="3" name="Content Placeholder 2"/>
          <p:cNvSpPr>
            <a:spLocks noGrp="1"/>
          </p:cNvSpPr>
          <p:nvPr>
            <p:ph idx="1"/>
          </p:nvPr>
        </p:nvSpPr>
        <p:spPr>
          <a:xfrm>
            <a:off x="1104293" y="1505518"/>
            <a:ext cx="8946541" cy="4195481"/>
          </a:xfrm>
        </p:spPr>
        <p:txBody>
          <a:bodyPr/>
          <a:lstStyle/>
          <a:p>
            <a:pPr marL="457200" indent="-457200">
              <a:buFont typeface="+mj-lt"/>
              <a:buAutoNum type="arabicParenR" startAt="4"/>
            </a:pPr>
            <a:r>
              <a:rPr lang="en-US" b="1" dirty="0" smtClean="0">
                <a:solidFill>
                  <a:srgbClr val="FF0000"/>
                </a:solidFill>
              </a:rPr>
              <a:t>Electric furnace</a:t>
            </a:r>
          </a:p>
          <a:p>
            <a:pPr marL="0" indent="0">
              <a:lnSpc>
                <a:spcPct val="150000"/>
              </a:lnSpc>
              <a:buNone/>
            </a:pPr>
            <a:r>
              <a:rPr lang="en-US" sz="1600" dirty="0"/>
              <a:t>We used two types of electric </a:t>
            </a:r>
            <a:r>
              <a:rPr lang="en-US" sz="1600" dirty="0" smtClean="0"/>
              <a:t>furnace</a:t>
            </a:r>
            <a:r>
              <a:rPr lang="en-US" sz="1600" dirty="0"/>
              <a:t>: </a:t>
            </a:r>
            <a:r>
              <a:rPr lang="en-US" sz="1600" dirty="0" smtClean="0"/>
              <a:t>a </a:t>
            </a:r>
            <a:r>
              <a:rPr lang="en-US" sz="1600" dirty="0" err="1" smtClean="0"/>
              <a:t>matest</a:t>
            </a:r>
            <a:r>
              <a:rPr lang="en-US" sz="1600" dirty="0" smtClean="0"/>
              <a:t> </a:t>
            </a:r>
            <a:r>
              <a:rPr lang="en-US" sz="1600" dirty="0"/>
              <a:t>A008-07 KIT </a:t>
            </a:r>
            <a:r>
              <a:rPr lang="en-US" sz="1600" dirty="0" smtClean="0"/>
              <a:t>furnace for draying and </a:t>
            </a:r>
            <a:r>
              <a:rPr lang="en-US" sz="1600" dirty="0"/>
              <a:t>a </a:t>
            </a:r>
            <a:r>
              <a:rPr lang="en-US" sz="1600" dirty="0" err="1"/>
              <a:t>thermolyne</a:t>
            </a:r>
            <a:r>
              <a:rPr lang="en-US" sz="1600" dirty="0"/>
              <a:t> 48000 </a:t>
            </a:r>
            <a:r>
              <a:rPr lang="en-US" sz="1600" dirty="0" smtClean="0"/>
              <a:t>furnace for carburizing process</a:t>
            </a:r>
            <a:r>
              <a:rPr lang="ar-JO" sz="1600" dirty="0" smtClean="0"/>
              <a:t>.</a:t>
            </a:r>
            <a:endParaRPr lang="en-US" sz="1600" dirty="0"/>
          </a:p>
          <a:p>
            <a:pPr marL="0" indent="0">
              <a:buNone/>
            </a:pP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21278" b="16432"/>
          <a:stretch/>
        </p:blipFill>
        <p:spPr>
          <a:xfrm>
            <a:off x="2591339" y="3009079"/>
            <a:ext cx="2611726" cy="3043991"/>
          </a:xfrm>
          <a:prstGeom prst="rect">
            <a:avLst/>
          </a:prstGeom>
        </p:spPr>
      </p:pic>
      <p:pic>
        <p:nvPicPr>
          <p:cNvPr id="5" name="Picture 4"/>
          <p:cNvPicPr>
            <a:picLocks noChangeAspect="1"/>
          </p:cNvPicPr>
          <p:nvPr/>
        </p:nvPicPr>
        <p:blipFill>
          <a:blip r:embed="rId3"/>
          <a:stretch>
            <a:fillRect/>
          </a:stretch>
        </p:blipFill>
        <p:spPr>
          <a:xfrm>
            <a:off x="5697183" y="3009079"/>
            <a:ext cx="2619869" cy="3043991"/>
          </a:xfrm>
          <a:prstGeom prst="rect">
            <a:avLst/>
          </a:prstGeom>
        </p:spPr>
      </p:pic>
    </p:spTree>
    <p:extLst>
      <p:ext uri="{BB962C8B-B14F-4D97-AF65-F5344CB8AC3E}">
        <p14:creationId xmlns:p14="http://schemas.microsoft.com/office/powerpoint/2010/main" val="1531972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2800" b="1" dirty="0" smtClean="0">
                <a:cs typeface="Times New Roman" pitchFamily="18" charset="0"/>
              </a:rPr>
              <a:t>Method </a:t>
            </a:r>
            <a:endParaRPr lang="en-US" sz="2800" b="1" dirty="0">
              <a:cs typeface="Times New Roman" pitchFamily="18" charset="0"/>
            </a:endParaRPr>
          </a:p>
        </p:txBody>
      </p:sp>
      <p:sp>
        <p:nvSpPr>
          <p:cNvPr id="6" name="عنصر نائب للمحتوى 5"/>
          <p:cNvSpPr>
            <a:spLocks noGrp="1"/>
          </p:cNvSpPr>
          <p:nvPr>
            <p:ph idx="1"/>
          </p:nvPr>
        </p:nvSpPr>
        <p:spPr>
          <a:xfrm>
            <a:off x="646111" y="1438761"/>
            <a:ext cx="9697792" cy="4767330"/>
          </a:xfrm>
        </p:spPr>
        <p:txBody>
          <a:bodyPr>
            <a:normAutofit/>
          </a:bodyPr>
          <a:lstStyle/>
          <a:p>
            <a:pPr>
              <a:buNone/>
            </a:pPr>
            <a:endParaRPr lang="en-US" sz="1600" dirty="0" smtClean="0"/>
          </a:p>
          <a:p>
            <a:pPr>
              <a:buNone/>
            </a:pPr>
            <a:r>
              <a:rPr lang="en-US" sz="1600" dirty="0" smtClean="0"/>
              <a:t>         </a:t>
            </a:r>
          </a:p>
          <a:p>
            <a:pPr>
              <a:buNone/>
            </a:pPr>
            <a:r>
              <a:rPr lang="en-US" sz="1600" dirty="0" smtClean="0"/>
              <a:t>       </a:t>
            </a:r>
          </a:p>
          <a:p>
            <a:pPr>
              <a:buNone/>
            </a:pPr>
            <a:r>
              <a:rPr lang="en-US" sz="1600" dirty="0" smtClean="0"/>
              <a:t>       </a:t>
            </a:r>
            <a:endParaRPr lang="en-US" sz="1600" dirty="0"/>
          </a:p>
        </p:txBody>
      </p:sp>
      <p:sp>
        <p:nvSpPr>
          <p:cNvPr id="20" name="عنصر نائب للمحتوى 19"/>
          <p:cNvSpPr>
            <a:spLocks noGrp="1"/>
          </p:cNvSpPr>
          <p:nvPr>
            <p:ph sz="half" idx="4294967295"/>
          </p:nvPr>
        </p:nvSpPr>
        <p:spPr>
          <a:xfrm>
            <a:off x="746975" y="1376095"/>
            <a:ext cx="10660798" cy="4548187"/>
          </a:xfrm>
        </p:spPr>
        <p:txBody>
          <a:bodyPr>
            <a:normAutofit/>
          </a:bodyPr>
          <a:lstStyle/>
          <a:p>
            <a:pPr marL="457200" indent="-457200">
              <a:buFont typeface="+mj-lt"/>
              <a:buAutoNum type="arabicParenR"/>
            </a:pPr>
            <a:r>
              <a:rPr lang="en-US" b="1" dirty="0">
                <a:solidFill>
                  <a:srgbClr val="FF0000"/>
                </a:solidFill>
                <a:ea typeface="Calibri" panose="020F0502020204030204" pitchFamily="34" charset="0"/>
              </a:rPr>
              <a:t>Spaceman</a:t>
            </a:r>
            <a:r>
              <a:rPr lang="en-US" b="1" dirty="0" smtClean="0">
                <a:solidFill>
                  <a:srgbClr val="FF0000"/>
                </a:solidFill>
              </a:rPr>
              <a:t> </a:t>
            </a:r>
            <a:r>
              <a:rPr lang="en-US" b="1" dirty="0" smtClean="0">
                <a:solidFill>
                  <a:srgbClr val="FF0000"/>
                </a:solidFill>
              </a:rPr>
              <a:t>preparation</a:t>
            </a:r>
            <a:endParaRPr lang="en-US" dirty="0"/>
          </a:p>
          <a:p>
            <a:pPr marL="0" indent="0">
              <a:lnSpc>
                <a:spcPct val="150000"/>
              </a:lnSpc>
              <a:buNone/>
            </a:pPr>
            <a:r>
              <a:rPr lang="en-US" sz="1600" dirty="0"/>
              <a:t>A steel rod of type ASI 1010, with a diameter of 20 mm was cut into small pieces with a length of 35 mm using an electric </a:t>
            </a:r>
            <a:r>
              <a:rPr lang="en-US" sz="1600" dirty="0" smtClean="0"/>
              <a:t>saw.</a:t>
            </a:r>
            <a:endParaRPr lang="en-US" sz="1800" b="1" dirty="0" smtClean="0">
              <a:solidFill>
                <a:srgbClr val="FF0000"/>
              </a:solidFill>
            </a:endParaRPr>
          </a:p>
          <a:p>
            <a:pPr marL="0" indent="0">
              <a:buNone/>
            </a:pPr>
            <a:r>
              <a:rPr lang="en-US" sz="1800" b="1" dirty="0">
                <a:solidFill>
                  <a:srgbClr val="FF0000"/>
                </a:solidFill>
              </a:rPr>
              <a:t> </a:t>
            </a:r>
            <a:r>
              <a:rPr lang="en-US" sz="1800" b="1" dirty="0" smtClean="0">
                <a:solidFill>
                  <a:srgbClr val="FF0000"/>
                </a:solidFill>
              </a:rPr>
              <a:t>                    </a:t>
            </a:r>
            <a:r>
              <a:rPr lang="en-US" sz="1800" dirty="0" smtClean="0"/>
              <a:t>Cutting</a:t>
            </a:r>
            <a:r>
              <a:rPr lang="en-US" sz="1800" b="1" dirty="0" smtClean="0"/>
              <a:t> </a:t>
            </a:r>
            <a:r>
              <a:rPr lang="en-US" sz="1800" b="1" dirty="0" smtClean="0">
                <a:solidFill>
                  <a:srgbClr val="FF0000"/>
                </a:solidFill>
              </a:rPr>
              <a:t>                                     </a:t>
            </a:r>
            <a:r>
              <a:rPr lang="en-US" sz="1800" dirty="0" smtClean="0"/>
              <a:t>scraped                                </a:t>
            </a:r>
            <a:r>
              <a:rPr lang="en-US" sz="1800" dirty="0" smtClean="0"/>
              <a:t>  </a:t>
            </a:r>
            <a:r>
              <a:rPr lang="en-US" sz="1800" dirty="0" smtClean="0"/>
              <a:t>final shape </a:t>
            </a:r>
            <a:endParaRPr lang="en-US" sz="1800" dirty="0" smtClean="0">
              <a:solidFill>
                <a:srgbClr val="FF0000"/>
              </a:solidFill>
            </a:endParaRPr>
          </a:p>
          <a:p>
            <a:pPr>
              <a:buFont typeface="Wingdings" panose="05000000000000000000" pitchFamily="2" charset="2"/>
              <a:buChar char="Ø"/>
            </a:pPr>
            <a:endParaRPr lang="en-US" sz="1800" b="1" dirty="0" smtClean="0">
              <a:solidFill>
                <a:srgbClr val="FF0000"/>
              </a:solidFill>
            </a:endParaRPr>
          </a:p>
          <a:p>
            <a:pPr>
              <a:buFont typeface="Wingdings" panose="05000000000000000000" pitchFamily="2" charset="2"/>
              <a:buChar char="Ø"/>
            </a:pPr>
            <a:endParaRPr lang="en-US" sz="1800" b="1" dirty="0" smtClean="0">
              <a:solidFill>
                <a:srgbClr val="FF0000"/>
              </a:solidFill>
            </a:endParaRPr>
          </a:p>
        </p:txBody>
      </p:sp>
      <p:pic>
        <p:nvPicPr>
          <p:cNvPr id="15" name="Picture 14"/>
          <p:cNvPicPr/>
          <p:nvPr/>
        </p:nvPicPr>
        <p:blipFill>
          <a:blip r:embed="rId2" cstate="print">
            <a:extLst>
              <a:ext uri="{28A0092B-C50C-407E-A947-70E740481C1C}">
                <a14:useLocalDpi xmlns:a14="http://schemas.microsoft.com/office/drawing/2010/main" val="0"/>
              </a:ext>
            </a:extLst>
          </a:blip>
          <a:stretch>
            <a:fillRect/>
          </a:stretch>
        </p:blipFill>
        <p:spPr>
          <a:xfrm>
            <a:off x="1275008" y="3108731"/>
            <a:ext cx="2682961" cy="2976572"/>
          </a:xfrm>
          <a:prstGeom prst="rect">
            <a:avLst/>
          </a:prstGeom>
        </p:spPr>
      </p:pic>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4365938" y="3108731"/>
            <a:ext cx="2730322" cy="2976572"/>
          </a:xfrm>
          <a:prstGeom prst="rect">
            <a:avLst/>
          </a:prstGeom>
        </p:spPr>
      </p:pic>
      <p:pic>
        <p:nvPicPr>
          <p:cNvPr id="19" name="Picture 18"/>
          <p:cNvPicPr/>
          <p:nvPr/>
        </p:nvPicPr>
        <p:blipFill>
          <a:blip r:embed="rId4" cstate="print">
            <a:extLst>
              <a:ext uri="{28A0092B-C50C-407E-A947-70E740481C1C}">
                <a14:useLocalDpi xmlns:a14="http://schemas.microsoft.com/office/drawing/2010/main" val="0"/>
              </a:ext>
            </a:extLst>
          </a:blip>
          <a:stretch>
            <a:fillRect/>
          </a:stretch>
        </p:blipFill>
        <p:spPr>
          <a:xfrm>
            <a:off x="7496706" y="3108731"/>
            <a:ext cx="2743368" cy="297657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59534"/>
            <a:ext cx="9404723" cy="1400530"/>
          </a:xfrm>
        </p:spPr>
        <p:txBody>
          <a:bodyPr/>
          <a:lstStyle/>
          <a:p>
            <a:pPr algn="ctr"/>
            <a:r>
              <a:rPr lang="en-US" sz="2800" b="1" dirty="0" smtClean="0"/>
              <a:t>Method</a:t>
            </a:r>
            <a:r>
              <a:rPr lang="en-US" dirty="0" smtClean="0"/>
              <a:t> </a:t>
            </a:r>
            <a:endParaRPr lang="en-US" dirty="0"/>
          </a:p>
        </p:txBody>
      </p:sp>
      <p:sp>
        <p:nvSpPr>
          <p:cNvPr id="3" name="Content Placeholder 2"/>
          <p:cNvSpPr>
            <a:spLocks noGrp="1"/>
          </p:cNvSpPr>
          <p:nvPr>
            <p:ph idx="1"/>
          </p:nvPr>
        </p:nvSpPr>
        <p:spPr>
          <a:xfrm>
            <a:off x="758310" y="1390918"/>
            <a:ext cx="8946541" cy="4468969"/>
          </a:xfrm>
        </p:spPr>
        <p:txBody>
          <a:bodyPr/>
          <a:lstStyle/>
          <a:p>
            <a:pPr marL="457200" indent="-457200">
              <a:buFont typeface="+mj-lt"/>
              <a:buAutoNum type="arabicParenR" startAt="2"/>
            </a:pPr>
            <a:r>
              <a:rPr lang="en-US" b="1" dirty="0">
                <a:solidFill>
                  <a:srgbClr val="FF0000"/>
                </a:solidFill>
              </a:rPr>
              <a:t>Charcoal </a:t>
            </a:r>
            <a:r>
              <a:rPr lang="en-US" b="1" dirty="0" smtClean="0">
                <a:solidFill>
                  <a:srgbClr val="FF0000"/>
                </a:solidFill>
              </a:rPr>
              <a:t>Preparation                       </a:t>
            </a:r>
            <a:endParaRPr lang="en-US" b="1" dirty="0">
              <a:solidFill>
                <a:srgbClr val="FF0000"/>
              </a:solidFill>
            </a:endParaRPr>
          </a:p>
          <a:p>
            <a:endParaRPr lang="en-US" b="1" dirty="0">
              <a:solidFill>
                <a:srgbClr val="FF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627290" y="2073498"/>
            <a:ext cx="6194737" cy="4108361"/>
          </a:xfrm>
          <a:prstGeom prst="rect">
            <a:avLst/>
          </a:prstGeom>
        </p:spPr>
      </p:pic>
    </p:spTree>
    <p:extLst>
      <p:ext uri="{BB962C8B-B14F-4D97-AF65-F5344CB8AC3E}">
        <p14:creationId xmlns:p14="http://schemas.microsoft.com/office/powerpoint/2010/main" val="265726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Method</a:t>
            </a:r>
            <a:r>
              <a:rPr lang="en-US" sz="2800" dirty="0"/>
              <a:t> </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472744" y="2085068"/>
            <a:ext cx="6362162" cy="3993760"/>
          </a:xfrm>
          <a:prstGeom prst="rect">
            <a:avLst/>
          </a:prstGeom>
        </p:spPr>
      </p:pic>
    </p:spTree>
    <p:extLst>
      <p:ext uri="{BB962C8B-B14F-4D97-AF65-F5344CB8AC3E}">
        <p14:creationId xmlns:p14="http://schemas.microsoft.com/office/powerpoint/2010/main" val="709698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Method</a:t>
            </a:r>
            <a:endParaRPr lang="en-US" sz="2800" dirty="0"/>
          </a:p>
        </p:txBody>
      </p:sp>
      <p:sp>
        <p:nvSpPr>
          <p:cNvPr id="3" name="Content Placeholder 2"/>
          <p:cNvSpPr>
            <a:spLocks noGrp="1"/>
          </p:cNvSpPr>
          <p:nvPr>
            <p:ph idx="1"/>
          </p:nvPr>
        </p:nvSpPr>
        <p:spPr>
          <a:xfrm>
            <a:off x="875201" y="1350973"/>
            <a:ext cx="8946541" cy="4405884"/>
          </a:xfrm>
        </p:spPr>
        <p:txBody>
          <a:bodyPr/>
          <a:lstStyle/>
          <a:p>
            <a:pPr marL="457200" indent="-457200">
              <a:buFont typeface="+mj-lt"/>
              <a:buAutoNum type="arabicParenR" startAt="3"/>
            </a:pPr>
            <a:r>
              <a:rPr lang="en-US" b="1" dirty="0">
                <a:solidFill>
                  <a:srgbClr val="FF0000"/>
                </a:solidFill>
              </a:rPr>
              <a:t>Pack carburizing process</a:t>
            </a:r>
          </a:p>
        </p:txBody>
      </p:sp>
      <p:pic>
        <p:nvPicPr>
          <p:cNvPr id="4" name="Picture 3"/>
          <p:cNvPicPr/>
          <p:nvPr/>
        </p:nvPicPr>
        <p:blipFill rotWithShape="1">
          <a:blip r:embed="rId2" cstate="print">
            <a:extLst>
              <a:ext uri="{28A0092B-C50C-407E-A947-70E740481C1C}">
                <a14:useLocalDpi xmlns:a14="http://schemas.microsoft.com/office/drawing/2010/main" val="0"/>
              </a:ext>
            </a:extLst>
          </a:blip>
          <a:srcRect b="10393"/>
          <a:stretch/>
        </p:blipFill>
        <p:spPr>
          <a:xfrm>
            <a:off x="7228158" y="2066217"/>
            <a:ext cx="2001845" cy="1885315"/>
          </a:xfrm>
          <a:prstGeom prst="rect">
            <a:avLst/>
          </a:prstGeom>
        </p:spPr>
      </p:pic>
      <p:pic>
        <p:nvPicPr>
          <p:cNvPr id="5" name="Picture 4"/>
          <p:cNvPicPr/>
          <p:nvPr/>
        </p:nvPicPr>
        <p:blipFill rotWithShape="1">
          <a:blip r:embed="rId3" cstate="print">
            <a:extLst>
              <a:ext uri="{28A0092B-C50C-407E-A947-70E740481C1C}">
                <a14:useLocalDpi xmlns:a14="http://schemas.microsoft.com/office/drawing/2010/main" val="0"/>
              </a:ext>
            </a:extLst>
          </a:blip>
          <a:srcRect t="3213" b="5845"/>
          <a:stretch/>
        </p:blipFill>
        <p:spPr>
          <a:xfrm>
            <a:off x="2055415" y="2066219"/>
            <a:ext cx="1979592" cy="1885315"/>
          </a:xfrm>
          <a:prstGeom prst="rect">
            <a:avLst/>
          </a:prstGeom>
        </p:spPr>
      </p:pic>
      <p:pic>
        <p:nvPicPr>
          <p:cNvPr id="6" name="Picture 5"/>
          <p:cNvPicPr/>
          <p:nvPr/>
        </p:nvPicPr>
        <p:blipFill rotWithShape="1">
          <a:blip r:embed="rId4" cstate="print">
            <a:extLst>
              <a:ext uri="{28A0092B-C50C-407E-A947-70E740481C1C}">
                <a14:useLocalDpi xmlns:a14="http://schemas.microsoft.com/office/drawing/2010/main" val="0"/>
              </a:ext>
            </a:extLst>
          </a:blip>
          <a:srcRect r="12900" b="3719"/>
          <a:stretch/>
        </p:blipFill>
        <p:spPr>
          <a:xfrm>
            <a:off x="4600963" y="2066218"/>
            <a:ext cx="2087006" cy="1885315"/>
          </a:xfrm>
          <a:prstGeom prst="rect">
            <a:avLst/>
          </a:prstGeom>
        </p:spPr>
      </p:pic>
      <p:pic>
        <p:nvPicPr>
          <p:cNvPr id="7" name="Picture 6"/>
          <p:cNvPicPr/>
          <p:nvPr/>
        </p:nvPicPr>
        <p:blipFill rotWithShape="1">
          <a:blip r:embed="rId5">
            <a:extLst>
              <a:ext uri="{28A0092B-C50C-407E-A947-70E740481C1C}">
                <a14:useLocalDpi xmlns:a14="http://schemas.microsoft.com/office/drawing/2010/main" val="0"/>
              </a:ext>
            </a:extLst>
          </a:blip>
          <a:srcRect t="7704"/>
          <a:stretch/>
        </p:blipFill>
        <p:spPr>
          <a:xfrm>
            <a:off x="2055415" y="4164505"/>
            <a:ext cx="2001845" cy="2004475"/>
          </a:xfrm>
          <a:prstGeom prst="rect">
            <a:avLst/>
          </a:prstGeom>
        </p:spPr>
      </p:pic>
      <p:pic>
        <p:nvPicPr>
          <p:cNvPr id="8" name="Picture 7"/>
          <p:cNvPicPr/>
          <p:nvPr/>
        </p:nvPicPr>
        <p:blipFill rotWithShape="1">
          <a:blip r:embed="rId6" cstate="print">
            <a:extLst>
              <a:ext uri="{28A0092B-C50C-407E-A947-70E740481C1C}">
                <a14:useLocalDpi xmlns:a14="http://schemas.microsoft.com/office/drawing/2010/main" val="0"/>
              </a:ext>
            </a:extLst>
          </a:blip>
          <a:srcRect b="7407"/>
          <a:stretch/>
        </p:blipFill>
        <p:spPr>
          <a:xfrm>
            <a:off x="4600963" y="4164505"/>
            <a:ext cx="2087006" cy="2004475"/>
          </a:xfrm>
          <a:prstGeom prst="rect">
            <a:avLst/>
          </a:prstGeom>
        </p:spPr>
      </p:pic>
      <p:pic>
        <p:nvPicPr>
          <p:cNvPr id="9" name="Picture 8"/>
          <p:cNvPicPr/>
          <p:nvPr/>
        </p:nvPicPr>
        <p:blipFill rotWithShape="1">
          <a:blip r:embed="rId7">
            <a:extLst>
              <a:ext uri="{28A0092B-C50C-407E-A947-70E740481C1C}">
                <a14:useLocalDpi xmlns:a14="http://schemas.microsoft.com/office/drawing/2010/main" val="0"/>
              </a:ext>
            </a:extLst>
          </a:blip>
          <a:srcRect t="18536"/>
          <a:stretch/>
        </p:blipFill>
        <p:spPr>
          <a:xfrm>
            <a:off x="7228158" y="4164501"/>
            <a:ext cx="2001845" cy="2004479"/>
          </a:xfrm>
          <a:prstGeom prst="rect">
            <a:avLst/>
          </a:prstGeom>
        </p:spPr>
      </p:pic>
    </p:spTree>
    <p:extLst>
      <p:ext uri="{BB962C8B-B14F-4D97-AF65-F5344CB8AC3E}">
        <p14:creationId xmlns:p14="http://schemas.microsoft.com/office/powerpoint/2010/main" val="1965856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Method</a:t>
            </a:r>
            <a:endParaRPr lang="en-US" sz="2800" dirty="0"/>
          </a:p>
        </p:txBody>
      </p:sp>
      <p:sp>
        <p:nvSpPr>
          <p:cNvPr id="3" name="Content Placeholder 2"/>
          <p:cNvSpPr>
            <a:spLocks noGrp="1"/>
          </p:cNvSpPr>
          <p:nvPr>
            <p:ph idx="1"/>
          </p:nvPr>
        </p:nvSpPr>
        <p:spPr>
          <a:xfrm>
            <a:off x="875201" y="1473345"/>
            <a:ext cx="8946541" cy="4195481"/>
          </a:xfrm>
        </p:spPr>
        <p:txBody>
          <a:bodyPr/>
          <a:lstStyle/>
          <a:p>
            <a:pPr marL="457200" indent="-457200">
              <a:buFont typeface="+mj-lt"/>
              <a:buAutoNum type="arabicParenR" startAt="4"/>
            </a:pPr>
            <a:r>
              <a:rPr lang="en-US" b="1" dirty="0">
                <a:solidFill>
                  <a:srgbClr val="FF0000"/>
                </a:solidFill>
              </a:rPr>
              <a:t>Specimen sanding and </a:t>
            </a:r>
            <a:r>
              <a:rPr lang="en-US" b="1" dirty="0" smtClean="0">
                <a:solidFill>
                  <a:srgbClr val="FF0000"/>
                </a:solidFill>
              </a:rPr>
              <a:t>polishing</a:t>
            </a:r>
          </a:p>
          <a:p>
            <a:pPr marL="0" indent="0">
              <a:lnSpc>
                <a:spcPct val="150000"/>
              </a:lnSpc>
              <a:buNone/>
            </a:pPr>
            <a:r>
              <a:rPr lang="en-US" sz="1600" dirty="0"/>
              <a:t>The surface of the samples will be sanded using a Digital Grinder and Polishing Machine (METASERV 2000</a:t>
            </a:r>
            <a:r>
              <a:rPr lang="en-US" sz="1600" dirty="0" smtClean="0"/>
              <a:t>).</a:t>
            </a:r>
            <a:endParaRPr lang="en-US" sz="1600" b="1" dirty="0">
              <a:solidFill>
                <a:srgbClr val="FF0000"/>
              </a:solidFill>
            </a:endParaRPr>
          </a:p>
        </p:txBody>
      </p:sp>
      <p:pic>
        <p:nvPicPr>
          <p:cNvPr id="4" name="Picture 3"/>
          <p:cNvPicPr/>
          <p:nvPr/>
        </p:nvPicPr>
        <p:blipFill rotWithShape="1">
          <a:blip r:embed="rId2" cstate="print">
            <a:extLst>
              <a:ext uri="{28A0092B-C50C-407E-A947-70E740481C1C}">
                <a14:useLocalDpi xmlns:a14="http://schemas.microsoft.com/office/drawing/2010/main" val="0"/>
              </a:ext>
            </a:extLst>
          </a:blip>
          <a:srcRect b="1240"/>
          <a:stretch/>
        </p:blipFill>
        <p:spPr>
          <a:xfrm>
            <a:off x="1764406" y="3026535"/>
            <a:ext cx="2598802" cy="3134254"/>
          </a:xfrm>
          <a:prstGeom prst="rect">
            <a:avLst/>
          </a:prstGeom>
        </p:spPr>
      </p:pic>
      <p:pic>
        <p:nvPicPr>
          <p:cNvPr id="5" name="Picture 4"/>
          <p:cNvPicPr/>
          <p:nvPr/>
        </p:nvPicPr>
        <p:blipFill rotWithShape="1">
          <a:blip r:embed="rId3" cstate="print">
            <a:extLst>
              <a:ext uri="{28A0092B-C50C-407E-A947-70E740481C1C}">
                <a14:useLocalDpi xmlns:a14="http://schemas.microsoft.com/office/drawing/2010/main" val="0"/>
              </a:ext>
            </a:extLst>
          </a:blip>
          <a:srcRect b="1240"/>
          <a:stretch/>
        </p:blipFill>
        <p:spPr>
          <a:xfrm>
            <a:off x="4657554" y="3026535"/>
            <a:ext cx="2672392" cy="3132853"/>
          </a:xfrm>
          <a:prstGeom prst="rect">
            <a:avLst/>
          </a:prstGeom>
        </p:spPr>
      </p:pic>
      <p:pic>
        <p:nvPicPr>
          <p:cNvPr id="6" name="Picture 5"/>
          <p:cNvPicPr/>
          <p:nvPr/>
        </p:nvPicPr>
        <p:blipFill rotWithShape="1">
          <a:blip r:embed="rId4" cstate="print">
            <a:extLst>
              <a:ext uri="{28A0092B-C50C-407E-A947-70E740481C1C}">
                <a14:useLocalDpi xmlns:a14="http://schemas.microsoft.com/office/drawing/2010/main" val="0"/>
              </a:ext>
            </a:extLst>
          </a:blip>
          <a:srcRect l="-1084" t="18043" r="28177" b="5551"/>
          <a:stretch/>
        </p:blipFill>
        <p:spPr>
          <a:xfrm>
            <a:off x="7550053" y="3026535"/>
            <a:ext cx="2566035" cy="3132854"/>
          </a:xfrm>
          <a:prstGeom prst="rect">
            <a:avLst/>
          </a:prstGeom>
        </p:spPr>
      </p:pic>
    </p:spTree>
    <p:extLst>
      <p:ext uri="{BB962C8B-B14F-4D97-AF65-F5344CB8AC3E}">
        <p14:creationId xmlns:p14="http://schemas.microsoft.com/office/powerpoint/2010/main" val="1448379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Method</a:t>
            </a:r>
            <a:endParaRPr lang="en-US" sz="2800" dirty="0"/>
          </a:p>
        </p:txBody>
      </p:sp>
      <p:sp>
        <p:nvSpPr>
          <p:cNvPr id="3" name="Content Placeholder 2"/>
          <p:cNvSpPr>
            <a:spLocks noGrp="1"/>
          </p:cNvSpPr>
          <p:nvPr>
            <p:ph idx="1"/>
          </p:nvPr>
        </p:nvSpPr>
        <p:spPr>
          <a:xfrm>
            <a:off x="875201" y="1460490"/>
            <a:ext cx="8946541" cy="4195481"/>
          </a:xfrm>
        </p:spPr>
        <p:txBody>
          <a:bodyPr/>
          <a:lstStyle/>
          <a:p>
            <a:pPr marL="457200" indent="-457200">
              <a:buFont typeface="+mj-lt"/>
              <a:buAutoNum type="arabicParenR" startAt="5"/>
            </a:pPr>
            <a:r>
              <a:rPr lang="en-US" b="1" dirty="0">
                <a:solidFill>
                  <a:srgbClr val="FF0000"/>
                </a:solidFill>
              </a:rPr>
              <a:t>Hardness </a:t>
            </a:r>
            <a:r>
              <a:rPr lang="en-US" b="1" dirty="0" smtClean="0">
                <a:solidFill>
                  <a:srgbClr val="FF0000"/>
                </a:solidFill>
              </a:rPr>
              <a:t>test</a:t>
            </a:r>
          </a:p>
          <a:p>
            <a:pPr marL="0" indent="0">
              <a:buNone/>
            </a:pPr>
            <a:r>
              <a:rPr lang="en-US" sz="1600" dirty="0"/>
              <a:t>A hardness test was conducted using LM700 Spec </a:t>
            </a:r>
            <a:r>
              <a:rPr lang="en-US" sz="1600" dirty="0" err="1"/>
              <a:t>Leco</a:t>
            </a:r>
            <a:r>
              <a:rPr lang="en-US" sz="1600" dirty="0"/>
              <a:t> micro-hardness </a:t>
            </a:r>
            <a:r>
              <a:rPr lang="en-US" sz="1600" dirty="0" smtClean="0"/>
              <a:t>tester.</a:t>
            </a:r>
            <a:endParaRPr lang="en-US" sz="1600" b="1" dirty="0">
              <a:solidFill>
                <a:srgbClr val="FF0000"/>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701835" y="2756078"/>
            <a:ext cx="2875728" cy="334850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6230028" y="2756078"/>
            <a:ext cx="2939249" cy="3348505"/>
          </a:xfrm>
          <a:prstGeom prst="rect">
            <a:avLst/>
          </a:prstGeom>
        </p:spPr>
      </p:pic>
    </p:spTree>
    <p:extLst>
      <p:ext uri="{BB962C8B-B14F-4D97-AF65-F5344CB8AC3E}">
        <p14:creationId xmlns:p14="http://schemas.microsoft.com/office/powerpoint/2010/main" val="33848166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Results</a:t>
            </a:r>
          </a:p>
        </p:txBody>
      </p:sp>
      <p:sp>
        <p:nvSpPr>
          <p:cNvPr id="3" name="Content Placeholder 2"/>
          <p:cNvSpPr>
            <a:spLocks noGrp="1"/>
          </p:cNvSpPr>
          <p:nvPr>
            <p:ph idx="1"/>
          </p:nvPr>
        </p:nvSpPr>
        <p:spPr>
          <a:xfrm>
            <a:off x="1104293" y="1531882"/>
            <a:ext cx="8946541" cy="4195481"/>
          </a:xfrm>
        </p:spPr>
        <p:txBody>
          <a:bodyPr/>
          <a:lstStyle/>
          <a:p>
            <a:pPr marL="457200" indent="-457200">
              <a:buFont typeface="+mj-lt"/>
              <a:buAutoNum type="arabicPeriod"/>
            </a:pPr>
            <a:r>
              <a:rPr lang="en-US" b="1" dirty="0">
                <a:solidFill>
                  <a:srgbClr val="FF0000"/>
                </a:solidFill>
              </a:rPr>
              <a:t>Charcoal Making </a:t>
            </a:r>
            <a:endParaRPr lang="en-US" b="1" dirty="0" smtClean="0">
              <a:solidFill>
                <a:srgbClr val="FF0000"/>
              </a:solidFill>
            </a:endParaRPr>
          </a:p>
          <a:p>
            <a:pPr marL="0" indent="0">
              <a:lnSpc>
                <a:spcPct val="150000"/>
              </a:lnSpc>
              <a:buNone/>
            </a:pPr>
            <a:r>
              <a:rPr lang="en-US" sz="1600" dirty="0"/>
              <a:t>Table below shows what we have obtained from the process of carbonization the peat and dates </a:t>
            </a:r>
            <a:r>
              <a:rPr lang="en-US" sz="1600" dirty="0" smtClean="0"/>
              <a:t>seeds.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3088136440"/>
              </p:ext>
            </p:extLst>
          </p:nvPr>
        </p:nvGraphicFramePr>
        <p:xfrm>
          <a:off x="1828798" y="3101583"/>
          <a:ext cx="7938053" cy="2447557"/>
        </p:xfrm>
        <a:graphic>
          <a:graphicData uri="http://schemas.openxmlformats.org/drawingml/2006/table">
            <a:tbl>
              <a:tblPr firstRow="1" firstCol="1" bandRow="1">
                <a:tableStyleId>{5C22544A-7EE6-4342-B048-85BDC9FD1C3A}</a:tableStyleId>
              </a:tblPr>
              <a:tblGrid>
                <a:gridCol w="1489034"/>
                <a:gridCol w="1774388"/>
                <a:gridCol w="1867778"/>
                <a:gridCol w="1312632"/>
                <a:gridCol w="1494221"/>
              </a:tblGrid>
              <a:tr h="950599">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Burning</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Initial </a:t>
                      </a:r>
                      <a:r>
                        <a:rPr lang="en-US" sz="1100" dirty="0">
                          <a:effectLst/>
                        </a:rPr>
                        <a:t>Wight</a:t>
                      </a:r>
                    </a:p>
                    <a:p>
                      <a:pPr marL="0" marR="0" algn="ctr">
                        <a:lnSpc>
                          <a:spcPct val="107000"/>
                        </a:lnSpc>
                        <a:spcBef>
                          <a:spcPts val="0"/>
                        </a:spcBef>
                        <a:spcAft>
                          <a:spcPts val="0"/>
                        </a:spcAft>
                      </a:pPr>
                      <a:r>
                        <a:rPr lang="en-US" sz="1100" dirty="0">
                          <a:effectLst/>
                        </a:rPr>
                        <a:t>(Kg)</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nSpc>
                          <a:spcPct val="107000"/>
                        </a:lnSpc>
                        <a:spcBef>
                          <a:spcPts val="0"/>
                        </a:spcBef>
                        <a:spcAft>
                          <a:spcPts val="0"/>
                        </a:spcAft>
                      </a:pPr>
                      <a:endParaRPr lang="ar-JO" sz="1100" dirty="0" smtClean="0">
                        <a:effectLst/>
                      </a:endParaRPr>
                    </a:p>
                    <a:p>
                      <a:pPr marL="0" marR="0">
                        <a:lnSpc>
                          <a:spcPct val="107000"/>
                        </a:lnSpc>
                        <a:spcBef>
                          <a:spcPts val="0"/>
                        </a:spcBef>
                        <a:spcAft>
                          <a:spcPts val="0"/>
                        </a:spcAft>
                      </a:pPr>
                      <a:r>
                        <a:rPr lang="en-US" sz="1100" dirty="0" smtClean="0">
                          <a:effectLst/>
                        </a:rPr>
                        <a:t>Charcoal </a:t>
                      </a:r>
                      <a:r>
                        <a:rPr lang="en-US" sz="1100" dirty="0">
                          <a:effectLst/>
                        </a:rPr>
                        <a:t>Product</a:t>
                      </a:r>
                    </a:p>
                    <a:p>
                      <a:pPr marL="0" marR="0" algn="ctr">
                        <a:lnSpc>
                          <a:spcPct val="107000"/>
                        </a:lnSpc>
                        <a:spcBef>
                          <a:spcPts val="0"/>
                        </a:spcBef>
                        <a:spcAft>
                          <a:spcPts val="0"/>
                        </a:spcAft>
                      </a:pPr>
                      <a:r>
                        <a:rPr lang="en-US" sz="1100" dirty="0">
                          <a:effectLst/>
                        </a:rPr>
                        <a:t>(Kg)</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Time</a:t>
                      </a:r>
                      <a:endParaRPr lang="en-US" sz="1100" dirty="0">
                        <a:effectLst/>
                      </a:endParaRPr>
                    </a:p>
                    <a:p>
                      <a:pPr marL="0" marR="0" algn="ctr">
                        <a:lnSpc>
                          <a:spcPct val="107000"/>
                        </a:lnSpc>
                        <a:spcBef>
                          <a:spcPts val="0"/>
                        </a:spcBef>
                        <a:spcAft>
                          <a:spcPts val="0"/>
                        </a:spcAft>
                      </a:pPr>
                      <a:r>
                        <a:rPr lang="en-US" sz="1100" dirty="0">
                          <a:effectLst/>
                        </a:rPr>
                        <a:t>(min)</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Yield</a:t>
                      </a:r>
                      <a:endParaRPr lang="en-US" sz="1100" dirty="0">
                        <a:effectLst/>
                      </a:endParaRPr>
                    </a:p>
                    <a:p>
                      <a:pPr marL="0" marR="0" algn="ctr">
                        <a:lnSpc>
                          <a:spcPct val="107000"/>
                        </a:lnSpc>
                        <a:spcBef>
                          <a:spcPts val="0"/>
                        </a:spcBef>
                        <a:spcAft>
                          <a:spcPts val="0"/>
                        </a:spcAft>
                      </a:pPr>
                      <a:r>
                        <a:rPr lang="en-US" sz="1100" dirty="0">
                          <a:effectLst/>
                        </a:rPr>
                        <a:t>(%)</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r>
              <a:tr h="748479">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peat</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rtl="0">
                        <a:lnSpc>
                          <a:spcPct val="107000"/>
                        </a:lnSpc>
                        <a:spcBef>
                          <a:spcPts val="0"/>
                        </a:spcBef>
                        <a:spcAft>
                          <a:spcPts val="0"/>
                        </a:spcAft>
                      </a:pPr>
                      <a:endParaRPr lang="ar-JO" sz="1100" dirty="0" smtClean="0">
                        <a:effectLst/>
                      </a:endParaRPr>
                    </a:p>
                    <a:p>
                      <a:pPr marL="0" marR="0" algn="ctr" rtl="0">
                        <a:lnSpc>
                          <a:spcPct val="107000"/>
                        </a:lnSpc>
                        <a:spcBef>
                          <a:spcPts val="0"/>
                        </a:spcBef>
                        <a:spcAft>
                          <a:spcPts val="0"/>
                        </a:spcAft>
                      </a:pPr>
                      <a:r>
                        <a:rPr lang="en-US" sz="1100" dirty="0" smtClean="0">
                          <a:effectLst/>
                        </a:rPr>
                        <a:t>1</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0</a:t>
                      </a:r>
                      <a:r>
                        <a:rPr lang="en-US" sz="1100" dirty="0">
                          <a:effectLst/>
                        </a:rPr>
                        <a:t>. 7</a:t>
                      </a:r>
                      <a:r>
                        <a:rPr lang="ar-SA" sz="1100" dirty="0">
                          <a:effectLst/>
                        </a:rPr>
                        <a:t>0</a:t>
                      </a:r>
                      <a:r>
                        <a:rPr lang="en-US" sz="1100" dirty="0">
                          <a:effectLst/>
                        </a:rPr>
                        <a:t>7</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120</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29.22</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r>
              <a:tr h="748479">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date </a:t>
                      </a:r>
                      <a:r>
                        <a:rPr lang="en-US" sz="1100" dirty="0">
                          <a:effectLst/>
                        </a:rPr>
                        <a:t>seeds</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1</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0.691</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120</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endParaRPr lang="ar-JO" sz="1100" dirty="0" smtClean="0">
                        <a:effectLst/>
                      </a:endParaRPr>
                    </a:p>
                    <a:p>
                      <a:pPr marL="0" marR="0" algn="ctr">
                        <a:lnSpc>
                          <a:spcPct val="107000"/>
                        </a:lnSpc>
                        <a:spcBef>
                          <a:spcPts val="0"/>
                        </a:spcBef>
                        <a:spcAft>
                          <a:spcPts val="0"/>
                        </a:spcAft>
                      </a:pPr>
                      <a:r>
                        <a:rPr lang="en-US" sz="1100" dirty="0" smtClean="0">
                          <a:effectLst/>
                        </a:rPr>
                        <a:t>30.88</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r>
            </a:tbl>
          </a:graphicData>
        </a:graphic>
      </p:graphicFrame>
      <p:sp>
        <p:nvSpPr>
          <p:cNvPr id="7" name="Rectangle 2"/>
          <p:cNvSpPr>
            <a:spLocks noChangeArrowheads="1"/>
          </p:cNvSpPr>
          <p:nvPr/>
        </p:nvSpPr>
        <p:spPr bwMode="auto">
          <a:xfrm>
            <a:off x="3028744" y="376214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741107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Results</a:t>
            </a:r>
            <a:endParaRPr lang="en-US" sz="2800" dirty="0"/>
          </a:p>
        </p:txBody>
      </p:sp>
      <p:sp>
        <p:nvSpPr>
          <p:cNvPr id="7" name="Content Placeholder 6"/>
          <p:cNvSpPr>
            <a:spLocks noGrp="1"/>
          </p:cNvSpPr>
          <p:nvPr>
            <p:ph idx="1"/>
          </p:nvPr>
        </p:nvSpPr>
        <p:spPr>
          <a:xfrm>
            <a:off x="978232" y="1486248"/>
            <a:ext cx="8946541" cy="4195481"/>
          </a:xfrm>
        </p:spPr>
        <p:txBody>
          <a:bodyPr/>
          <a:lstStyle/>
          <a:p>
            <a:pPr marL="457200" indent="-457200">
              <a:buFont typeface="+mj-lt"/>
              <a:buAutoNum type="arabicPeriod" startAt="2"/>
            </a:pPr>
            <a:r>
              <a:rPr lang="en-US" b="1" dirty="0">
                <a:solidFill>
                  <a:srgbClr val="FF0000"/>
                </a:solidFill>
              </a:rPr>
              <a:t>viker Hardness </a:t>
            </a:r>
            <a:r>
              <a:rPr lang="en-US" b="1" dirty="0" smtClean="0">
                <a:solidFill>
                  <a:srgbClr val="FF0000"/>
                </a:solidFill>
              </a:rPr>
              <a:t>Test</a:t>
            </a:r>
            <a:endParaRPr lang="ar-JO" b="1" dirty="0" smtClean="0">
              <a:solidFill>
                <a:srgbClr val="FF0000"/>
              </a:solidFill>
            </a:endParaRPr>
          </a:p>
          <a:p>
            <a:pPr marL="0" indent="0">
              <a:buNone/>
            </a:pPr>
            <a:r>
              <a:rPr lang="en-US" sz="1600" dirty="0"/>
              <a:t>Table </a:t>
            </a:r>
            <a:r>
              <a:rPr lang="en-US" sz="1600" dirty="0" smtClean="0"/>
              <a:t>below </a:t>
            </a:r>
            <a:r>
              <a:rPr lang="en-US" sz="1600" dirty="0"/>
              <a:t>shows the result of viker hardness number of the carburized steel samples</a:t>
            </a:r>
            <a:endParaRPr lang="en-US" sz="1600" b="1" dirty="0">
              <a:solidFill>
                <a:srgbClr val="FF0000"/>
              </a:solidFill>
            </a:endParaRPr>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586256007"/>
              </p:ext>
            </p:extLst>
          </p:nvPr>
        </p:nvGraphicFramePr>
        <p:xfrm>
          <a:off x="2953148" y="2459865"/>
          <a:ext cx="5250695" cy="4060629"/>
        </p:xfrm>
        <a:graphic>
          <a:graphicData uri="http://schemas.openxmlformats.org/drawingml/2006/table">
            <a:tbl>
              <a:tblPr firstRow="1" firstCol="1" bandRow="1">
                <a:tableStyleId>{5C22544A-7EE6-4342-B048-85BDC9FD1C3A}</a:tableStyleId>
              </a:tblPr>
              <a:tblGrid>
                <a:gridCol w="906066"/>
                <a:gridCol w="897341"/>
                <a:gridCol w="1149096"/>
                <a:gridCol w="1149096"/>
                <a:gridCol w="1149096"/>
              </a:tblGrid>
              <a:tr h="628977">
                <a:tc>
                  <a:txBody>
                    <a:bodyPr/>
                    <a:lstStyle/>
                    <a:p>
                      <a:pPr marL="0" marR="0" algn="ctr">
                        <a:lnSpc>
                          <a:spcPct val="107000"/>
                        </a:lnSpc>
                        <a:spcBef>
                          <a:spcPts val="0"/>
                        </a:spcBef>
                        <a:spcAft>
                          <a:spcPts val="0"/>
                        </a:spcAft>
                      </a:pPr>
                      <a:r>
                        <a:rPr lang="en-US" sz="1100" dirty="0">
                          <a:effectLst/>
                        </a:rPr>
                        <a:t>Temperature (ᴼC)</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dirty="0">
                          <a:effectLst/>
                        </a:rPr>
                        <a:t>Time (min)</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Charcoal Composition</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viker Hardness Number of case (VHN)</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viker Hardness Number of core (VHN)</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a:txBody>
                    <a:bodyPr/>
                    <a:lstStyle/>
                    <a:p>
                      <a:pPr marL="0" marR="0" algn="ctr">
                        <a:lnSpc>
                          <a:spcPct val="107000"/>
                        </a:lnSpc>
                        <a:spcBef>
                          <a:spcPts val="0"/>
                        </a:spcBef>
                        <a:spcAft>
                          <a:spcPts val="0"/>
                        </a:spcAft>
                      </a:pPr>
                      <a:r>
                        <a:rPr lang="en-US" sz="1100">
                          <a:effectLst/>
                        </a:rPr>
                        <a:t>Rw</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_</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_</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93.561</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79.84</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rowSpan="6">
                  <a:txBody>
                    <a:bodyPr/>
                    <a:lstStyle/>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850</a:t>
                      </a:r>
                      <a:endParaRPr lang="en-US" sz="1100">
                        <a:effectLst/>
                        <a:latin typeface="Calibri" panose="020F0502020204030204" pitchFamily="34" charset="0"/>
                        <a:ea typeface="Calibri" panose="020F0502020204030204" pitchFamily="34" charset="0"/>
                        <a:cs typeface="Shruti"/>
                      </a:endParaRPr>
                    </a:p>
                  </a:txBody>
                  <a:tcPr marL="68580" marR="68580" marT="0" marB="0"/>
                </a:tc>
                <a:tc rowSpan="2">
                  <a:txBody>
                    <a:bodyPr/>
                    <a:lstStyle/>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90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342.83</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158.48</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87148">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468.3</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157.11</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rowSpan="2">
                  <a:txBody>
                    <a:bodyPr/>
                    <a:lstStyle/>
                    <a:p>
                      <a:pPr marL="0" marR="0" algn="ctr">
                        <a:lnSpc>
                          <a:spcPct val="107000"/>
                        </a:lnSpc>
                        <a:spcBef>
                          <a:spcPts val="0"/>
                        </a:spcBef>
                        <a:spcAft>
                          <a:spcPts val="0"/>
                        </a:spcAft>
                      </a:pPr>
                      <a:r>
                        <a:rPr lang="en-US" sz="1100">
                          <a:effectLst/>
                        </a:rPr>
                        <a:t>120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384.58</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207.44</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453.77</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242.55</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rowSpan="2">
                  <a:txBody>
                    <a:bodyPr/>
                    <a:lstStyle/>
                    <a:p>
                      <a:pPr marL="0" marR="0" algn="ctr">
                        <a:lnSpc>
                          <a:spcPct val="107000"/>
                        </a:lnSpc>
                        <a:spcBef>
                          <a:spcPts val="0"/>
                        </a:spcBef>
                        <a:spcAft>
                          <a:spcPts val="0"/>
                        </a:spcAft>
                      </a:pPr>
                      <a:r>
                        <a:rPr lang="en-US" sz="1100">
                          <a:effectLst/>
                        </a:rPr>
                        <a:t>150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318.64</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176.18</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449.75</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288.19</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rowSpan="6">
                  <a:txBody>
                    <a:bodyPr/>
                    <a:lstStyle/>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900</a:t>
                      </a:r>
                      <a:endParaRPr lang="en-US" sz="1100">
                        <a:effectLst/>
                        <a:latin typeface="Calibri" panose="020F0502020204030204" pitchFamily="34" charset="0"/>
                        <a:ea typeface="Calibri" panose="020F0502020204030204" pitchFamily="34" charset="0"/>
                        <a:cs typeface="Shruti"/>
                      </a:endParaRPr>
                    </a:p>
                  </a:txBody>
                  <a:tcPr marL="68580" marR="68580" marT="0" marB="0"/>
                </a:tc>
                <a:tc rowSpan="2">
                  <a:txBody>
                    <a:bodyPr/>
                    <a:lstStyle/>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90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421.93</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203.49</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87148">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507.29</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223.97</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rowSpan="2">
                  <a:txBody>
                    <a:bodyPr/>
                    <a:lstStyle/>
                    <a:p>
                      <a:pPr marL="0" marR="0" algn="ctr">
                        <a:lnSpc>
                          <a:spcPct val="107000"/>
                        </a:lnSpc>
                        <a:spcBef>
                          <a:spcPts val="0"/>
                        </a:spcBef>
                        <a:spcAft>
                          <a:spcPts val="0"/>
                        </a:spcAft>
                      </a:pPr>
                      <a:r>
                        <a:rPr lang="en-US" sz="1100">
                          <a:effectLst/>
                        </a:rPr>
                        <a:t>120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425.93</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196.2</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469.72</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241.4</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rowSpan="2">
                  <a:txBody>
                    <a:bodyPr/>
                    <a:lstStyle/>
                    <a:p>
                      <a:pPr marL="0" marR="0" algn="ctr">
                        <a:lnSpc>
                          <a:spcPct val="107000"/>
                        </a:lnSpc>
                        <a:spcBef>
                          <a:spcPts val="0"/>
                        </a:spcBef>
                        <a:spcAft>
                          <a:spcPts val="0"/>
                        </a:spcAft>
                      </a:pPr>
                      <a:r>
                        <a:rPr lang="en-US" sz="1100">
                          <a:effectLst/>
                        </a:rPr>
                        <a:t>150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421.93</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260.18</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398.48</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203.76</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rowSpan="6">
                  <a:txBody>
                    <a:bodyPr/>
                    <a:lstStyle/>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950</a:t>
                      </a:r>
                      <a:endParaRPr lang="en-US" sz="1100">
                        <a:effectLst/>
                        <a:latin typeface="Calibri" panose="020F0502020204030204" pitchFamily="34" charset="0"/>
                        <a:ea typeface="Calibri" panose="020F0502020204030204" pitchFamily="34" charset="0"/>
                        <a:cs typeface="Shruti"/>
                      </a:endParaRPr>
                    </a:p>
                  </a:txBody>
                  <a:tcPr marL="68580" marR="68580" marT="0" marB="0"/>
                </a:tc>
                <a:tc rowSpan="2">
                  <a:txBody>
                    <a:bodyPr/>
                    <a:lstStyle/>
                    <a:p>
                      <a:pPr marL="0" marR="0" algn="ctr">
                        <a:lnSpc>
                          <a:spcPct val="107000"/>
                        </a:lnSpc>
                        <a:spcBef>
                          <a:spcPts val="0"/>
                        </a:spcBef>
                        <a:spcAft>
                          <a:spcPts val="0"/>
                        </a:spcAft>
                      </a:pPr>
                      <a:r>
                        <a:rPr lang="en-US" sz="1100">
                          <a:effectLst/>
                        </a:rPr>
                        <a:t> </a:t>
                      </a:r>
                    </a:p>
                    <a:p>
                      <a:pPr marL="0" marR="0" algn="ctr">
                        <a:lnSpc>
                          <a:spcPct val="107000"/>
                        </a:lnSpc>
                        <a:spcBef>
                          <a:spcPts val="0"/>
                        </a:spcBef>
                        <a:spcAft>
                          <a:spcPts val="0"/>
                        </a:spcAft>
                      </a:pPr>
                      <a:r>
                        <a:rPr lang="en-US" sz="1100">
                          <a:effectLst/>
                        </a:rPr>
                        <a:t>90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468.12</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356.81</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87148">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466.43</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260.33</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rowSpan="2">
                  <a:txBody>
                    <a:bodyPr/>
                    <a:lstStyle/>
                    <a:p>
                      <a:pPr marL="0" marR="0" algn="ctr">
                        <a:lnSpc>
                          <a:spcPct val="107000"/>
                        </a:lnSpc>
                        <a:spcBef>
                          <a:spcPts val="0"/>
                        </a:spcBef>
                        <a:spcAft>
                          <a:spcPts val="0"/>
                        </a:spcAft>
                      </a:pPr>
                      <a:r>
                        <a:rPr lang="en-US" sz="1100">
                          <a:effectLst/>
                        </a:rPr>
                        <a:t>120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453.77</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318.23</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398.99</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391.57</a:t>
                      </a:r>
                      <a:endParaRPr lang="en-US" sz="110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rowSpan="2">
                  <a:txBody>
                    <a:bodyPr/>
                    <a:lstStyle/>
                    <a:p>
                      <a:pPr marL="0" marR="0" algn="ctr">
                        <a:lnSpc>
                          <a:spcPct val="107000"/>
                        </a:lnSpc>
                        <a:spcBef>
                          <a:spcPts val="0"/>
                        </a:spcBef>
                        <a:spcAft>
                          <a:spcPts val="0"/>
                        </a:spcAft>
                      </a:pPr>
                      <a:r>
                        <a:rPr lang="en-US" sz="1100">
                          <a:effectLst/>
                        </a:rPr>
                        <a:t>150</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100% Pe</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479.01</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dirty="0">
                          <a:effectLst/>
                        </a:rPr>
                        <a:t>332.22</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r>
              <a:tr h="177542">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100% Ds</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a:effectLst/>
                        </a:rPr>
                        <a:t>404.45</a:t>
                      </a:r>
                      <a:endParaRPr lang="en-US" sz="1100">
                        <a:effectLst/>
                        <a:latin typeface="Calibri" panose="020F0502020204030204" pitchFamily="34" charset="0"/>
                        <a:ea typeface="Calibri" panose="020F0502020204030204" pitchFamily="34" charset="0"/>
                        <a:cs typeface="Shruti"/>
                      </a:endParaRPr>
                    </a:p>
                  </a:txBody>
                  <a:tcPr marL="68580" marR="68580" marT="0" marB="0"/>
                </a:tc>
                <a:tc>
                  <a:txBody>
                    <a:bodyPr/>
                    <a:lstStyle/>
                    <a:p>
                      <a:pPr marL="0" marR="0" algn="ctr">
                        <a:lnSpc>
                          <a:spcPct val="107000"/>
                        </a:lnSpc>
                        <a:spcBef>
                          <a:spcPts val="0"/>
                        </a:spcBef>
                        <a:spcAft>
                          <a:spcPts val="0"/>
                        </a:spcAft>
                      </a:pPr>
                      <a:r>
                        <a:rPr lang="en-US" sz="1100" dirty="0">
                          <a:effectLst/>
                        </a:rPr>
                        <a:t>411.41</a:t>
                      </a:r>
                      <a:endParaRPr lang="en-US" sz="1100" dirty="0">
                        <a:effectLst/>
                        <a:latin typeface="Calibri" panose="020F0502020204030204" pitchFamily="34" charset="0"/>
                        <a:ea typeface="Calibri" panose="020F0502020204030204" pitchFamily="34" charset="0"/>
                        <a:cs typeface="Shruti"/>
                      </a:endParaRPr>
                    </a:p>
                  </a:txBody>
                  <a:tcPr marL="68580" marR="68580" marT="0" marB="0"/>
                </a:tc>
              </a:tr>
            </a:tbl>
          </a:graphicData>
        </a:graphic>
      </p:graphicFrame>
    </p:spTree>
    <p:extLst>
      <p:ext uri="{BB962C8B-B14F-4D97-AF65-F5344CB8AC3E}">
        <p14:creationId xmlns:p14="http://schemas.microsoft.com/office/powerpoint/2010/main" val="781993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Results</a:t>
            </a:r>
            <a:endParaRPr lang="en-US" sz="2800" dirty="0"/>
          </a:p>
        </p:txBody>
      </p:sp>
      <p:pic>
        <p:nvPicPr>
          <p:cNvPr id="4" name="Picture 3"/>
          <p:cNvPicPr>
            <a:picLocks noChangeAspect="1"/>
          </p:cNvPicPr>
          <p:nvPr/>
        </p:nvPicPr>
        <p:blipFill>
          <a:blip r:embed="rId2"/>
          <a:stretch>
            <a:fillRect/>
          </a:stretch>
        </p:blipFill>
        <p:spPr>
          <a:xfrm>
            <a:off x="552331" y="2691683"/>
            <a:ext cx="3629675" cy="2472743"/>
          </a:xfrm>
          <a:prstGeom prst="rect">
            <a:avLst/>
          </a:prstGeom>
        </p:spPr>
      </p:pic>
      <p:pic>
        <p:nvPicPr>
          <p:cNvPr id="6" name="Picture 5"/>
          <p:cNvPicPr>
            <a:picLocks noChangeAspect="1"/>
          </p:cNvPicPr>
          <p:nvPr/>
        </p:nvPicPr>
        <p:blipFill>
          <a:blip r:embed="rId3"/>
          <a:stretch>
            <a:fillRect/>
          </a:stretch>
        </p:blipFill>
        <p:spPr>
          <a:xfrm>
            <a:off x="4255748" y="2691684"/>
            <a:ext cx="3656794" cy="2472742"/>
          </a:xfrm>
          <a:prstGeom prst="rect">
            <a:avLst/>
          </a:prstGeom>
        </p:spPr>
      </p:pic>
      <p:pic>
        <p:nvPicPr>
          <p:cNvPr id="8" name="Picture 7"/>
          <p:cNvPicPr>
            <a:picLocks noChangeAspect="1"/>
          </p:cNvPicPr>
          <p:nvPr/>
        </p:nvPicPr>
        <p:blipFill>
          <a:blip r:embed="rId4"/>
          <a:stretch>
            <a:fillRect/>
          </a:stretch>
        </p:blipFill>
        <p:spPr>
          <a:xfrm>
            <a:off x="7986284" y="2691683"/>
            <a:ext cx="3627734" cy="2472743"/>
          </a:xfrm>
          <a:prstGeom prst="rect">
            <a:avLst/>
          </a:prstGeom>
        </p:spPr>
      </p:pic>
    </p:spTree>
    <p:extLst>
      <p:ext uri="{BB962C8B-B14F-4D97-AF65-F5344CB8AC3E}">
        <p14:creationId xmlns:p14="http://schemas.microsoft.com/office/powerpoint/2010/main" val="488348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2800" b="1" dirty="0" smtClean="0">
                <a:cs typeface="Times New Roman" pitchFamily="18" charset="0"/>
              </a:rPr>
              <a:t>OUTLINE</a:t>
            </a:r>
            <a:endParaRPr lang="en-US" sz="2800" dirty="0"/>
          </a:p>
        </p:txBody>
      </p:sp>
      <p:sp>
        <p:nvSpPr>
          <p:cNvPr id="3" name="عنصر نائب للمحتوى 2"/>
          <p:cNvSpPr>
            <a:spLocks noGrp="1"/>
          </p:cNvSpPr>
          <p:nvPr>
            <p:ph idx="1"/>
          </p:nvPr>
        </p:nvSpPr>
        <p:spPr>
          <a:xfrm>
            <a:off x="1103312" y="1770186"/>
            <a:ext cx="9130934" cy="4478214"/>
          </a:xfrm>
        </p:spPr>
        <p:txBody>
          <a:bodyPr/>
          <a:lstStyle/>
          <a:p>
            <a:pPr>
              <a:buSzPct val="100000"/>
              <a:buFont typeface="Arial" pitchFamily="34" charset="0"/>
              <a:buChar char="•"/>
            </a:pPr>
            <a:r>
              <a:rPr lang="en-US" sz="1800" dirty="0" smtClean="0">
                <a:latin typeface="+mn-lt"/>
              </a:rPr>
              <a:t>Introduction</a:t>
            </a:r>
            <a:endParaRPr lang="en-US" sz="1800" dirty="0" smtClean="0">
              <a:latin typeface="+mn-lt"/>
            </a:endParaRPr>
          </a:p>
          <a:p>
            <a:pPr>
              <a:buSzPct val="100000"/>
              <a:buFont typeface="Arial" pitchFamily="34" charset="0"/>
              <a:buChar char="•"/>
            </a:pPr>
            <a:r>
              <a:rPr lang="en-US" sz="1800" dirty="0" smtClean="0">
                <a:latin typeface="+mn-lt"/>
              </a:rPr>
              <a:t>Pack carburizing process</a:t>
            </a:r>
          </a:p>
          <a:p>
            <a:pPr>
              <a:buSzPct val="100000"/>
              <a:buFont typeface="Arial" pitchFamily="34" charset="0"/>
              <a:buChar char="•"/>
            </a:pPr>
            <a:r>
              <a:rPr lang="en-US" sz="1800" dirty="0" smtClean="0">
                <a:latin typeface="+mn-lt"/>
              </a:rPr>
              <a:t>Carbon source </a:t>
            </a:r>
          </a:p>
          <a:p>
            <a:pPr>
              <a:buSzPct val="100000"/>
              <a:buFont typeface="Arial" pitchFamily="34" charset="0"/>
              <a:buChar char="•"/>
            </a:pPr>
            <a:r>
              <a:rPr lang="en-US" sz="1800" dirty="0" smtClean="0">
                <a:latin typeface="+mn-lt"/>
              </a:rPr>
              <a:t>material</a:t>
            </a:r>
            <a:endParaRPr lang="en-US" sz="1800" dirty="0" smtClean="0">
              <a:latin typeface="+mn-lt"/>
            </a:endParaRPr>
          </a:p>
          <a:p>
            <a:pPr>
              <a:buSzPct val="100000"/>
              <a:buFont typeface="Arial" pitchFamily="34" charset="0"/>
              <a:buChar char="•"/>
            </a:pPr>
            <a:r>
              <a:rPr lang="en-US" sz="1800" dirty="0" smtClean="0">
                <a:latin typeface="+mn-lt"/>
              </a:rPr>
              <a:t>method</a:t>
            </a:r>
            <a:endParaRPr lang="en-US" sz="1800" dirty="0" smtClean="0">
              <a:latin typeface="+mn-lt"/>
            </a:endParaRPr>
          </a:p>
          <a:p>
            <a:pPr>
              <a:buSzPct val="100000"/>
              <a:buFont typeface="Arial" pitchFamily="34" charset="0"/>
              <a:buChar char="•"/>
            </a:pPr>
            <a:r>
              <a:rPr lang="en-US" sz="1800" dirty="0" smtClean="0">
                <a:latin typeface="+mn-lt"/>
              </a:rPr>
              <a:t>result</a:t>
            </a:r>
            <a:endParaRPr lang="en-US" sz="1800" dirty="0" smtClean="0">
              <a:latin typeface="+mn-lt"/>
            </a:endParaRPr>
          </a:p>
          <a:p>
            <a:pPr>
              <a:buSzPct val="100000"/>
              <a:buFont typeface="Arial" pitchFamily="34" charset="0"/>
              <a:buChar char="•"/>
            </a:pPr>
            <a:r>
              <a:rPr lang="en-US" sz="1800" dirty="0" smtClean="0">
                <a:latin typeface="+mn-lt"/>
              </a:rPr>
              <a:t>conclusion</a:t>
            </a:r>
            <a:endParaRPr lang="en-US" sz="1800" dirty="0" smtClean="0">
              <a:latin typeface="+mn-lt"/>
            </a:endParaRPr>
          </a:p>
          <a:p>
            <a:pPr>
              <a:buSzPct val="100000"/>
              <a:buFont typeface="Arial" pitchFamily="34" charset="0"/>
              <a:buChar char="•"/>
            </a:pPr>
            <a:endParaRPr lang="en-US" dirty="0" smtClean="0">
              <a:latin typeface="+mn-lt"/>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Results</a:t>
            </a:r>
            <a:endParaRPr lang="en-US" sz="2800" dirty="0"/>
          </a:p>
        </p:txBody>
      </p:sp>
      <p:sp>
        <p:nvSpPr>
          <p:cNvPr id="3" name="Content Placeholder 2"/>
          <p:cNvSpPr>
            <a:spLocks noGrp="1"/>
          </p:cNvSpPr>
          <p:nvPr>
            <p:ph idx="1"/>
          </p:nvPr>
        </p:nvSpPr>
        <p:spPr>
          <a:xfrm>
            <a:off x="921441" y="1615036"/>
            <a:ext cx="8946541" cy="4195481"/>
          </a:xfrm>
        </p:spPr>
        <p:txBody>
          <a:bodyPr/>
          <a:lstStyle/>
          <a:p>
            <a:pPr marL="457200" indent="-457200">
              <a:buFont typeface="+mj-lt"/>
              <a:buAutoNum type="arabicPeriod" startAt="3"/>
            </a:pPr>
            <a:r>
              <a:rPr lang="en-US" b="1" dirty="0">
                <a:solidFill>
                  <a:srgbClr val="FF0000"/>
                </a:solidFill>
              </a:rPr>
              <a:t>Hardness distribution of carburized low carbon steels</a:t>
            </a:r>
            <a:r>
              <a:rPr lang="ar-JO" b="1" dirty="0">
                <a:solidFill>
                  <a:srgbClr val="FF0000"/>
                </a:solidFill>
              </a:rPr>
              <a:t>.</a:t>
            </a:r>
            <a:endParaRPr lang="en-US" b="1" dirty="0">
              <a:solidFill>
                <a:srgbClr val="FF0000"/>
              </a:solidFill>
            </a:endParaRPr>
          </a:p>
        </p:txBody>
      </p:sp>
      <p:pic>
        <p:nvPicPr>
          <p:cNvPr id="4" name="Picture 3"/>
          <p:cNvPicPr>
            <a:picLocks noChangeAspect="1"/>
          </p:cNvPicPr>
          <p:nvPr/>
        </p:nvPicPr>
        <p:blipFill>
          <a:blip r:embed="rId2"/>
          <a:stretch>
            <a:fillRect/>
          </a:stretch>
        </p:blipFill>
        <p:spPr>
          <a:xfrm>
            <a:off x="646111" y="2655436"/>
            <a:ext cx="3646814" cy="2554447"/>
          </a:xfrm>
          <a:prstGeom prst="rect">
            <a:avLst/>
          </a:prstGeom>
        </p:spPr>
      </p:pic>
      <p:pic>
        <p:nvPicPr>
          <p:cNvPr id="6" name="Picture 5"/>
          <p:cNvPicPr>
            <a:picLocks noChangeAspect="1"/>
          </p:cNvPicPr>
          <p:nvPr/>
        </p:nvPicPr>
        <p:blipFill>
          <a:blip r:embed="rId3"/>
          <a:stretch>
            <a:fillRect/>
          </a:stretch>
        </p:blipFill>
        <p:spPr>
          <a:xfrm>
            <a:off x="4402365" y="2655436"/>
            <a:ext cx="3592069" cy="2570316"/>
          </a:xfrm>
          <a:prstGeom prst="rect">
            <a:avLst/>
          </a:prstGeom>
        </p:spPr>
      </p:pic>
      <p:pic>
        <p:nvPicPr>
          <p:cNvPr id="7" name="Picture 6"/>
          <p:cNvPicPr>
            <a:picLocks noChangeAspect="1"/>
          </p:cNvPicPr>
          <p:nvPr/>
        </p:nvPicPr>
        <p:blipFill>
          <a:blip r:embed="rId3"/>
          <a:stretch>
            <a:fillRect/>
          </a:stretch>
        </p:blipFill>
        <p:spPr>
          <a:xfrm>
            <a:off x="8132100" y="2671305"/>
            <a:ext cx="3471764" cy="2554447"/>
          </a:xfrm>
          <a:prstGeom prst="rect">
            <a:avLst/>
          </a:prstGeom>
        </p:spPr>
      </p:pic>
    </p:spTree>
    <p:extLst>
      <p:ext uri="{BB962C8B-B14F-4D97-AF65-F5344CB8AC3E}">
        <p14:creationId xmlns:p14="http://schemas.microsoft.com/office/powerpoint/2010/main" val="2049344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Results</a:t>
            </a:r>
            <a:endParaRPr lang="en-US" sz="2800" dirty="0"/>
          </a:p>
        </p:txBody>
      </p:sp>
      <p:pic>
        <p:nvPicPr>
          <p:cNvPr id="4" name="Content Placeholder 3"/>
          <p:cNvPicPr>
            <a:picLocks noGrp="1" noChangeAspect="1"/>
          </p:cNvPicPr>
          <p:nvPr>
            <p:ph idx="1"/>
          </p:nvPr>
        </p:nvPicPr>
        <p:blipFill>
          <a:blip r:embed="rId2"/>
          <a:stretch>
            <a:fillRect/>
          </a:stretch>
        </p:blipFill>
        <p:spPr>
          <a:xfrm>
            <a:off x="646111" y="2498501"/>
            <a:ext cx="3570899" cy="2550017"/>
          </a:xfrm>
          <a:prstGeom prst="rect">
            <a:avLst/>
          </a:prstGeom>
        </p:spPr>
      </p:pic>
      <p:pic>
        <p:nvPicPr>
          <p:cNvPr id="5" name="Picture 4"/>
          <p:cNvPicPr>
            <a:picLocks noChangeAspect="1"/>
          </p:cNvPicPr>
          <p:nvPr/>
        </p:nvPicPr>
        <p:blipFill>
          <a:blip r:embed="rId3"/>
          <a:stretch>
            <a:fillRect/>
          </a:stretch>
        </p:blipFill>
        <p:spPr>
          <a:xfrm>
            <a:off x="4312607" y="2498501"/>
            <a:ext cx="3666618" cy="2550017"/>
          </a:xfrm>
          <a:prstGeom prst="rect">
            <a:avLst/>
          </a:prstGeom>
        </p:spPr>
      </p:pic>
      <p:pic>
        <p:nvPicPr>
          <p:cNvPr id="6" name="Picture 5"/>
          <p:cNvPicPr>
            <a:picLocks noChangeAspect="1"/>
          </p:cNvPicPr>
          <p:nvPr/>
        </p:nvPicPr>
        <p:blipFill>
          <a:blip r:embed="rId4"/>
          <a:stretch>
            <a:fillRect/>
          </a:stretch>
        </p:blipFill>
        <p:spPr>
          <a:xfrm>
            <a:off x="8074822" y="2498501"/>
            <a:ext cx="3515930" cy="2550017"/>
          </a:xfrm>
          <a:prstGeom prst="rect">
            <a:avLst/>
          </a:prstGeom>
        </p:spPr>
      </p:pic>
    </p:spTree>
    <p:extLst>
      <p:ext uri="{BB962C8B-B14F-4D97-AF65-F5344CB8AC3E}">
        <p14:creationId xmlns:p14="http://schemas.microsoft.com/office/powerpoint/2010/main" val="2208438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Results</a:t>
            </a:r>
            <a:endParaRPr lang="en-US" sz="2800" dirty="0"/>
          </a:p>
        </p:txBody>
      </p:sp>
      <p:pic>
        <p:nvPicPr>
          <p:cNvPr id="4" name="Content Placeholder 3"/>
          <p:cNvPicPr>
            <a:picLocks noGrp="1" noChangeAspect="1"/>
          </p:cNvPicPr>
          <p:nvPr>
            <p:ph idx="1"/>
          </p:nvPr>
        </p:nvPicPr>
        <p:blipFill>
          <a:blip r:embed="rId2"/>
          <a:stretch>
            <a:fillRect/>
          </a:stretch>
        </p:blipFill>
        <p:spPr>
          <a:xfrm>
            <a:off x="555959" y="2537139"/>
            <a:ext cx="3681190" cy="2601530"/>
          </a:xfrm>
          <a:prstGeom prst="rect">
            <a:avLst/>
          </a:prstGeom>
        </p:spPr>
      </p:pic>
      <p:pic>
        <p:nvPicPr>
          <p:cNvPr id="5" name="Picture 4"/>
          <p:cNvPicPr>
            <a:picLocks noChangeAspect="1"/>
          </p:cNvPicPr>
          <p:nvPr/>
        </p:nvPicPr>
        <p:blipFill>
          <a:blip r:embed="rId3"/>
          <a:stretch>
            <a:fillRect/>
          </a:stretch>
        </p:blipFill>
        <p:spPr>
          <a:xfrm>
            <a:off x="4355160" y="2537139"/>
            <a:ext cx="3694136" cy="2601529"/>
          </a:xfrm>
          <a:prstGeom prst="rect">
            <a:avLst/>
          </a:prstGeom>
        </p:spPr>
      </p:pic>
      <p:pic>
        <p:nvPicPr>
          <p:cNvPr id="6" name="Picture 5"/>
          <p:cNvPicPr>
            <a:picLocks noChangeAspect="1"/>
          </p:cNvPicPr>
          <p:nvPr/>
        </p:nvPicPr>
        <p:blipFill>
          <a:blip r:embed="rId4"/>
          <a:stretch>
            <a:fillRect/>
          </a:stretch>
        </p:blipFill>
        <p:spPr>
          <a:xfrm>
            <a:off x="8167307" y="2537139"/>
            <a:ext cx="3629741" cy="2601529"/>
          </a:xfrm>
          <a:prstGeom prst="rect">
            <a:avLst/>
          </a:prstGeom>
        </p:spPr>
      </p:pic>
    </p:spTree>
    <p:extLst>
      <p:ext uri="{BB962C8B-B14F-4D97-AF65-F5344CB8AC3E}">
        <p14:creationId xmlns:p14="http://schemas.microsoft.com/office/powerpoint/2010/main" val="1690440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cs typeface="Times New Roman" panose="02020603050405020304" pitchFamily="18" charset="0"/>
              </a:rPr>
              <a:t>conclusion</a:t>
            </a:r>
            <a:endParaRPr lang="en-US" sz="2800" b="1" dirty="0">
              <a:cs typeface="Times New Roman" panose="02020603050405020304" pitchFamily="18" charset="0"/>
            </a:endParaRPr>
          </a:p>
        </p:txBody>
      </p:sp>
      <p:sp>
        <p:nvSpPr>
          <p:cNvPr id="3" name="Content Placeholder 2"/>
          <p:cNvSpPr>
            <a:spLocks noGrp="1"/>
          </p:cNvSpPr>
          <p:nvPr>
            <p:ph idx="1"/>
          </p:nvPr>
        </p:nvSpPr>
        <p:spPr>
          <a:xfrm>
            <a:off x="1236372" y="1853248"/>
            <a:ext cx="9092485" cy="4664464"/>
          </a:xfrm>
        </p:spPr>
        <p:txBody>
          <a:bodyPr>
            <a:normAutofit/>
          </a:bodyPr>
          <a:lstStyle/>
          <a:p>
            <a:pPr marL="0" indent="0" algn="justLow">
              <a:lnSpc>
                <a:spcPct val="150000"/>
              </a:lnSpc>
              <a:buClr>
                <a:srgbClr val="FF0000"/>
              </a:buClr>
              <a:buSzPct val="150000"/>
              <a:buNone/>
            </a:pPr>
            <a:r>
              <a:rPr lang="en-US" sz="1600" dirty="0"/>
              <a:t>In this research, we concluded that the peat </a:t>
            </a:r>
            <a:r>
              <a:rPr lang="en-US" sz="1600" dirty="0" smtClean="0"/>
              <a:t>powdered charcoal </a:t>
            </a:r>
            <a:r>
              <a:rPr lang="en-US" sz="1600" dirty="0"/>
              <a:t>and </a:t>
            </a:r>
            <a:r>
              <a:rPr lang="en-US" sz="1600" dirty="0" smtClean="0"/>
              <a:t>dates</a:t>
            </a:r>
            <a:r>
              <a:rPr lang="ar-JO" sz="1600" dirty="0" smtClean="0"/>
              <a:t> </a:t>
            </a:r>
            <a:r>
              <a:rPr lang="en-US" sz="1600" dirty="0" smtClean="0"/>
              <a:t>seed </a:t>
            </a:r>
            <a:r>
              <a:rPr lang="en-US" sz="1600" dirty="0"/>
              <a:t>powder </a:t>
            </a:r>
            <a:r>
              <a:rPr lang="en-US" sz="1600" dirty="0" smtClean="0"/>
              <a:t>charcoal has </a:t>
            </a:r>
            <a:r>
              <a:rPr lang="en-US" sz="1600" dirty="0"/>
              <a:t>a significant and close effect on improving surface hardness </a:t>
            </a:r>
            <a:r>
              <a:rPr lang="en-US" sz="1600" dirty="0" smtClean="0"/>
              <a:t>and carbon case depth of steel 1010.the highest </a:t>
            </a:r>
            <a:r>
              <a:rPr lang="en-US" sz="1600" dirty="0"/>
              <a:t>value of surface hardness up to (479.01 HV) with 1.7 mm case depth by using peat charcoal, and the highest value obtained by using dates seeds up to (507.29 </a:t>
            </a:r>
            <a:r>
              <a:rPr lang="en-US" sz="1600" dirty="0" smtClean="0"/>
              <a:t>HV</a:t>
            </a:r>
            <a:r>
              <a:rPr lang="en-US" sz="1600" dirty="0"/>
              <a:t>) with 1mm </a:t>
            </a:r>
            <a:r>
              <a:rPr lang="en-US" sz="1600" dirty="0" smtClean="0"/>
              <a:t>case </a:t>
            </a:r>
            <a:r>
              <a:rPr lang="en-US" sz="1600" dirty="0"/>
              <a:t>depth , while the hardness value for steel before treatment was (93,561 HV). This project can solve the problems of agricultural waste accumulation and use it in the process of improving low carbon steel.</a:t>
            </a:r>
            <a:endParaRPr lang="ar-JO" sz="1600" dirty="0"/>
          </a:p>
        </p:txBody>
      </p:sp>
    </p:spTree>
    <p:extLst>
      <p:ext uri="{BB962C8B-B14F-4D97-AF65-F5344CB8AC3E}">
        <p14:creationId xmlns:p14="http://schemas.microsoft.com/office/powerpoint/2010/main" val="1351462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2665" y="792687"/>
            <a:ext cx="9404723" cy="1400530"/>
          </a:xfrm>
        </p:spPr>
        <p:txBody>
          <a:bodyPr/>
          <a:lstStyle/>
          <a:p>
            <a:pPr algn="ctr"/>
            <a:r>
              <a:rPr lang="en-US" sz="2800" b="1" dirty="0" smtClean="0">
                <a:cs typeface="Times New Roman" panose="02020603050405020304" pitchFamily="18" charset="0"/>
              </a:rPr>
              <a:t>introduction </a:t>
            </a:r>
            <a:endParaRPr lang="en-US" sz="2800" b="1" dirty="0">
              <a:cs typeface="Times New Roman" panose="02020603050405020304" pitchFamily="18" charset="0"/>
            </a:endParaRPr>
          </a:p>
        </p:txBody>
      </p:sp>
      <p:sp>
        <p:nvSpPr>
          <p:cNvPr id="5" name="Content Placeholder 4"/>
          <p:cNvSpPr>
            <a:spLocks noGrp="1"/>
          </p:cNvSpPr>
          <p:nvPr>
            <p:ph idx="1"/>
          </p:nvPr>
        </p:nvSpPr>
        <p:spPr>
          <a:xfrm>
            <a:off x="375798" y="1266588"/>
            <a:ext cx="11332088" cy="5009881"/>
          </a:xfrm>
        </p:spPr>
        <p:txBody>
          <a:bodyPr>
            <a:normAutofit/>
          </a:bodyPr>
          <a:lstStyle/>
          <a:p>
            <a:pPr marL="0" indent="0">
              <a:buClr>
                <a:srgbClr val="FF0000"/>
              </a:buClr>
              <a:buSzPct val="150000"/>
              <a:buNone/>
            </a:pPr>
            <a:endParaRPr lang="ar-SA" sz="1600" dirty="0" smtClean="0">
              <a:cs typeface="Times New Roman" panose="02020603050405020304" pitchFamily="18" charset="0"/>
            </a:endParaRPr>
          </a:p>
          <a:p>
            <a:pPr marL="0" indent="0">
              <a:buClr>
                <a:srgbClr val="FF0000"/>
              </a:buClr>
              <a:buSzPct val="150000"/>
              <a:buNone/>
            </a:pPr>
            <a:endParaRPr lang="ar-SA" sz="1600" dirty="0" smtClean="0">
              <a:cs typeface="Times New Roman" panose="02020603050405020304" pitchFamily="18" charset="0"/>
            </a:endParaRPr>
          </a:p>
          <a:p>
            <a:pPr>
              <a:buClr>
                <a:srgbClr val="FF0000"/>
              </a:buClr>
              <a:buSzPct val="150000"/>
              <a:buFont typeface="Arial" panose="020B0604020202020204" pitchFamily="34" charset="0"/>
              <a:buChar char="•"/>
            </a:pPr>
            <a:r>
              <a:rPr lang="en-US" sz="1600" dirty="0" smtClean="0">
                <a:latin typeface="+mn-lt"/>
                <a:cs typeface="Times New Roman" panose="02020603050405020304" pitchFamily="18" charset="0"/>
              </a:rPr>
              <a:t>In recent years, steel has been widely used in many applications that are manufactured</a:t>
            </a:r>
          </a:p>
          <a:p>
            <a:pPr>
              <a:buClr>
                <a:srgbClr val="FF0000"/>
              </a:buClr>
              <a:buSzPct val="150000"/>
              <a:buNone/>
            </a:pPr>
            <a:r>
              <a:rPr lang="en-US" sz="1600" dirty="0" smtClean="0">
                <a:latin typeface="+mn-lt"/>
                <a:cs typeface="Times New Roman" panose="02020603050405020304" pitchFamily="18" charset="0"/>
              </a:rPr>
              <a:t>       using Medium carbon steel as in the field of buildings, transportation and machinery.</a:t>
            </a:r>
          </a:p>
          <a:p>
            <a:pPr>
              <a:buClr>
                <a:srgbClr val="FF0000"/>
              </a:buClr>
              <a:buSzPct val="150000"/>
              <a:buNone/>
            </a:pPr>
            <a:endParaRPr lang="ar-SA" sz="1600" dirty="0" smtClean="0">
              <a:latin typeface="+mn-lt"/>
              <a:cs typeface="Times New Roman" panose="02020603050405020304" pitchFamily="18" charset="0"/>
            </a:endParaRPr>
          </a:p>
          <a:p>
            <a:pPr>
              <a:buClr>
                <a:srgbClr val="FF0000"/>
              </a:buClr>
              <a:buSzPct val="150000"/>
              <a:buFont typeface="Arial" panose="020B0604020202020204" pitchFamily="34" charset="0"/>
              <a:buChar char="•"/>
            </a:pPr>
            <a:r>
              <a:rPr lang="en-US" sz="1600" dirty="0" smtClean="0">
                <a:latin typeface="+mn-lt"/>
                <a:cs typeface="Times New Roman" panose="02020603050405020304" pitchFamily="18" charset="0"/>
              </a:rPr>
              <a:t>Low carbon steels are not suitable for use in these  applications </a:t>
            </a:r>
          </a:p>
          <a:p>
            <a:pPr>
              <a:buClr>
                <a:srgbClr val="FF0000"/>
              </a:buClr>
              <a:buSzPct val="150000"/>
              <a:buNone/>
            </a:pPr>
            <a:r>
              <a:rPr lang="en-US" sz="1600" dirty="0" smtClean="0">
                <a:latin typeface="+mn-lt"/>
                <a:cs typeface="Times New Roman" panose="02020603050405020304" pitchFamily="18" charset="0"/>
              </a:rPr>
              <a:t>       due to their lack of mechanical properties.</a:t>
            </a:r>
          </a:p>
          <a:p>
            <a:pPr>
              <a:buClr>
                <a:srgbClr val="FF0000"/>
              </a:buClr>
              <a:buSzPct val="150000"/>
              <a:buNone/>
            </a:pPr>
            <a:endParaRPr lang="en-US" sz="1600" dirty="0" smtClean="0">
              <a:latin typeface="+mn-lt"/>
              <a:cs typeface="Times New Roman" panose="02020603050405020304" pitchFamily="18" charset="0"/>
            </a:endParaRPr>
          </a:p>
          <a:p>
            <a:pPr>
              <a:buClr>
                <a:srgbClr val="FF0000"/>
              </a:buClr>
              <a:buSzPct val="150000"/>
              <a:buFont typeface="Arial" panose="020B0604020202020204" pitchFamily="34" charset="0"/>
              <a:buChar char="•"/>
            </a:pPr>
            <a:r>
              <a:rPr lang="en-US" sz="1600" dirty="0" smtClean="0">
                <a:latin typeface="+mn-lt"/>
                <a:cs typeface="Times New Roman" panose="02020603050405020304" pitchFamily="18" charset="0"/>
              </a:rPr>
              <a:t>The properties of low carbon steels are improved by </a:t>
            </a:r>
          </a:p>
          <a:p>
            <a:pPr>
              <a:buClr>
                <a:srgbClr val="FF0000"/>
              </a:buClr>
              <a:buSzPct val="150000"/>
              <a:buNone/>
            </a:pPr>
            <a:r>
              <a:rPr lang="en-US" sz="1600" dirty="0" smtClean="0">
                <a:latin typeface="+mn-lt"/>
                <a:cs typeface="Times New Roman" panose="02020603050405020304" pitchFamily="18" charset="0"/>
              </a:rPr>
              <a:t>       the use of surface hardening processes.</a:t>
            </a:r>
          </a:p>
          <a:p>
            <a:pPr>
              <a:buClr>
                <a:srgbClr val="FF0000"/>
              </a:buClr>
              <a:buSzPct val="150000"/>
              <a:buNone/>
            </a:pPr>
            <a:endParaRPr lang="en-US" sz="1600" dirty="0" smtClean="0">
              <a:latin typeface="+mn-lt"/>
              <a:cs typeface="Times New Roman" panose="02020603050405020304" pitchFamily="18" charset="0"/>
            </a:endParaRPr>
          </a:p>
          <a:p>
            <a:pPr>
              <a:buClr>
                <a:srgbClr val="FF0000"/>
              </a:buClr>
              <a:buSzPct val="150000"/>
              <a:buFont typeface="Arial" panose="020B0604020202020204" pitchFamily="34" charset="0"/>
              <a:buChar char="•"/>
            </a:pPr>
            <a:r>
              <a:rPr lang="en-US" sz="1600" dirty="0" smtClean="0">
                <a:latin typeface="+mn-lt"/>
                <a:cs typeface="Times New Roman" panose="02020603050405020304" pitchFamily="18" charset="0"/>
              </a:rPr>
              <a:t>Carburizing and nitriding are the most common processes</a:t>
            </a:r>
          </a:p>
          <a:p>
            <a:pPr>
              <a:buClr>
                <a:srgbClr val="FF0000"/>
              </a:buClr>
              <a:buSzPct val="150000"/>
              <a:buNone/>
            </a:pPr>
            <a:r>
              <a:rPr lang="en-US" sz="1600" dirty="0" smtClean="0">
                <a:latin typeface="+mn-lt"/>
                <a:cs typeface="Times New Roman" panose="02020603050405020304" pitchFamily="18" charset="0"/>
              </a:rPr>
              <a:t>       used to harden the surface of low carbon steel.</a:t>
            </a:r>
          </a:p>
          <a:p>
            <a:pPr>
              <a:buClr>
                <a:srgbClr val="FF0000"/>
              </a:buClr>
              <a:buSzPct val="150000"/>
              <a:buNone/>
            </a:pPr>
            <a:endParaRPr lang="en-US" sz="1600" dirty="0" smtClean="0">
              <a:cs typeface="Times New Roman" panose="02020603050405020304" pitchFamily="18" charset="0"/>
            </a:endParaRPr>
          </a:p>
        </p:txBody>
      </p:sp>
      <p:pic>
        <p:nvPicPr>
          <p:cNvPr id="7" name="صورة 6" descr="images2332-5cacde975bc37-1024x768.jpg"/>
          <p:cNvPicPr>
            <a:picLocks noChangeAspect="1"/>
          </p:cNvPicPr>
          <p:nvPr/>
        </p:nvPicPr>
        <p:blipFill>
          <a:blip r:embed="rId2"/>
          <a:stretch>
            <a:fillRect/>
          </a:stretch>
        </p:blipFill>
        <p:spPr>
          <a:xfrm>
            <a:off x="8170984" y="3336454"/>
            <a:ext cx="3259015" cy="2649415"/>
          </a:xfrm>
          <a:prstGeom prst="rect">
            <a:avLst/>
          </a:prstGeom>
        </p:spPr>
      </p:pic>
    </p:spTree>
    <p:extLst>
      <p:ext uri="{BB962C8B-B14F-4D97-AF65-F5344CB8AC3E}">
        <p14:creationId xmlns:p14="http://schemas.microsoft.com/office/powerpoint/2010/main" val="4257834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sz="2800" b="1" dirty="0" smtClean="0">
                <a:cs typeface="Times New Roman" panose="02020603050405020304" pitchFamily="18" charset="0"/>
              </a:rPr>
              <a:t>Introduction</a:t>
            </a:r>
            <a:r>
              <a:rPr lang="en-US" sz="2800" b="1" dirty="0" smtClean="0"/>
              <a:t> </a:t>
            </a:r>
            <a:endParaRPr lang="en-US" sz="2800" b="1" dirty="0"/>
          </a:p>
        </p:txBody>
      </p:sp>
      <p:sp>
        <p:nvSpPr>
          <p:cNvPr id="7" name="Content Placeholder 6"/>
          <p:cNvSpPr>
            <a:spLocks noGrp="1"/>
          </p:cNvSpPr>
          <p:nvPr>
            <p:ph idx="1"/>
          </p:nvPr>
        </p:nvSpPr>
        <p:spPr>
          <a:xfrm>
            <a:off x="425003" y="1711580"/>
            <a:ext cx="11269014" cy="4676341"/>
          </a:xfrm>
        </p:spPr>
        <p:txBody>
          <a:bodyPr>
            <a:normAutofit/>
          </a:bodyPr>
          <a:lstStyle/>
          <a:p>
            <a:pPr algn="justLow">
              <a:buClr>
                <a:srgbClr val="FF0000"/>
              </a:buClr>
              <a:buSzPct val="150000"/>
              <a:buFont typeface="Arial" panose="020B0604020202020204" pitchFamily="34" charset="0"/>
              <a:buChar char="•"/>
            </a:pPr>
            <a:r>
              <a:rPr lang="en-US" sz="1600" b="1" dirty="0" smtClean="0">
                <a:solidFill>
                  <a:srgbClr val="FF0000"/>
                </a:solidFill>
                <a:latin typeface="+mn-lt"/>
              </a:rPr>
              <a:t>Pack Carburizing process </a:t>
            </a:r>
            <a:r>
              <a:rPr lang="en-US" sz="1600" dirty="0">
                <a:latin typeface="+mn-lt"/>
              </a:rPr>
              <a:t>is a heat treatment </a:t>
            </a:r>
            <a:r>
              <a:rPr lang="en-US" sz="1600" dirty="0" smtClean="0">
                <a:latin typeface="+mn-lt"/>
              </a:rPr>
              <a:t>process </a:t>
            </a:r>
            <a:r>
              <a:rPr lang="en-US" sz="1600" dirty="0">
                <a:latin typeface="+mn-lt"/>
              </a:rPr>
              <a:t>used </a:t>
            </a:r>
            <a:endParaRPr lang="en-US" sz="1600" dirty="0" smtClean="0">
              <a:latin typeface="+mn-lt"/>
            </a:endParaRPr>
          </a:p>
          <a:p>
            <a:pPr marL="0" indent="0" algn="justLow">
              <a:buClr>
                <a:srgbClr val="FF0000"/>
              </a:buClr>
              <a:buSzPct val="150000"/>
              <a:buNone/>
            </a:pPr>
            <a:r>
              <a:rPr lang="en-US" sz="1600" dirty="0" smtClean="0">
                <a:latin typeface="+mn-lt"/>
              </a:rPr>
              <a:t>      to increase </a:t>
            </a:r>
            <a:r>
              <a:rPr lang="en-US" sz="1600" dirty="0">
                <a:latin typeface="+mn-lt"/>
              </a:rPr>
              <a:t>the </a:t>
            </a:r>
            <a:r>
              <a:rPr lang="en-US" sz="1600" dirty="0" smtClean="0">
                <a:latin typeface="+mn-lt"/>
              </a:rPr>
              <a:t>mechanical properties  of </a:t>
            </a:r>
            <a:r>
              <a:rPr lang="en-US" sz="1600" dirty="0">
                <a:latin typeface="+mn-lt"/>
              </a:rPr>
              <a:t>low carbon </a:t>
            </a:r>
            <a:r>
              <a:rPr lang="en-US" sz="1600" dirty="0" smtClean="0">
                <a:latin typeface="+mn-lt"/>
              </a:rPr>
              <a:t>steel.</a:t>
            </a:r>
            <a:endParaRPr lang="ar-JO" sz="1600" dirty="0" smtClean="0">
              <a:latin typeface="+mn-lt"/>
            </a:endParaRPr>
          </a:p>
          <a:p>
            <a:pPr marL="0" indent="0" algn="justLow">
              <a:buClr>
                <a:srgbClr val="FF0000"/>
              </a:buClr>
              <a:buSzPct val="150000"/>
              <a:buNone/>
            </a:pPr>
            <a:r>
              <a:rPr lang="ar-JO" sz="1600" dirty="0" smtClean="0">
                <a:latin typeface="+mn-lt"/>
              </a:rPr>
              <a:t>  </a:t>
            </a:r>
          </a:p>
          <a:p>
            <a:pPr algn="justLow">
              <a:buClr>
                <a:srgbClr val="FF0000"/>
              </a:buClr>
              <a:buSzPct val="150000"/>
              <a:buFont typeface="Arial" panose="020B0604020202020204" pitchFamily="34" charset="0"/>
              <a:buChar char="•"/>
            </a:pPr>
            <a:r>
              <a:rPr lang="en-US" sz="1600" dirty="0" smtClean="0">
                <a:latin typeface="+mn-lt"/>
              </a:rPr>
              <a:t>This </a:t>
            </a:r>
            <a:r>
              <a:rPr lang="en-US" sz="1600" dirty="0">
                <a:latin typeface="+mn-lt"/>
              </a:rPr>
              <a:t>is done by increasing the percentage of carbon in </a:t>
            </a:r>
            <a:r>
              <a:rPr lang="en-US" sz="1600" dirty="0" smtClean="0">
                <a:latin typeface="+mn-lt"/>
              </a:rPr>
              <a:t>the</a:t>
            </a:r>
            <a:endParaRPr lang="ar-JO" sz="1600" dirty="0" smtClean="0">
              <a:latin typeface="+mn-lt"/>
            </a:endParaRPr>
          </a:p>
          <a:p>
            <a:pPr marL="0" indent="0" algn="justLow">
              <a:buClr>
                <a:srgbClr val="FF0000"/>
              </a:buClr>
              <a:buSzPct val="150000"/>
              <a:buNone/>
            </a:pPr>
            <a:r>
              <a:rPr lang="ar-JO" sz="1600" dirty="0">
                <a:latin typeface="+mn-lt"/>
              </a:rPr>
              <a:t> </a:t>
            </a:r>
            <a:r>
              <a:rPr lang="ar-JO" sz="1600" dirty="0" smtClean="0">
                <a:latin typeface="+mn-lt"/>
              </a:rPr>
              <a:t>    </a:t>
            </a:r>
            <a:r>
              <a:rPr lang="en-US" sz="1600" dirty="0" smtClean="0">
                <a:latin typeface="+mn-lt"/>
              </a:rPr>
              <a:t> surface </a:t>
            </a:r>
            <a:r>
              <a:rPr lang="en-US" sz="1600" dirty="0">
                <a:latin typeface="+mn-lt"/>
              </a:rPr>
              <a:t>through the diffusion </a:t>
            </a:r>
            <a:r>
              <a:rPr lang="en-US" sz="1600" dirty="0" smtClean="0">
                <a:latin typeface="+mn-lt"/>
              </a:rPr>
              <a:t>process</a:t>
            </a:r>
            <a:endParaRPr lang="ar-JO" sz="1600" dirty="0" smtClean="0">
              <a:latin typeface="+mn-lt"/>
            </a:endParaRPr>
          </a:p>
          <a:p>
            <a:pPr marL="0" indent="0" algn="justLow">
              <a:buNone/>
            </a:pPr>
            <a:r>
              <a:rPr lang="ar-JO" sz="1600" dirty="0" smtClean="0">
                <a:latin typeface="+mn-lt"/>
              </a:rPr>
              <a:t>                 </a:t>
            </a:r>
            <a:endParaRPr lang="ar-JO" sz="1600" dirty="0">
              <a:latin typeface="+mn-lt"/>
            </a:endParaRPr>
          </a:p>
          <a:p>
            <a:pPr algn="justLow">
              <a:buClr>
                <a:srgbClr val="FF0000"/>
              </a:buClr>
              <a:buSzPct val="150000"/>
              <a:buFont typeface="Arial" panose="020B0604020202020204" pitchFamily="34" charset="0"/>
              <a:buChar char="•"/>
            </a:pPr>
            <a:r>
              <a:rPr lang="en-US" sz="1600" dirty="0">
                <a:latin typeface="+mn-lt"/>
              </a:rPr>
              <a:t>Diffusion occurred between low carbon steel and carbon </a:t>
            </a:r>
            <a:endParaRPr lang="en-US" sz="1600" dirty="0" smtClean="0">
              <a:latin typeface="+mn-lt"/>
            </a:endParaRPr>
          </a:p>
          <a:p>
            <a:pPr marL="0" indent="0" algn="justLow">
              <a:buClr>
                <a:srgbClr val="FF0000"/>
              </a:buClr>
              <a:buSzPct val="150000"/>
              <a:buNone/>
            </a:pPr>
            <a:r>
              <a:rPr lang="en-US" sz="1600" dirty="0">
                <a:latin typeface="+mn-lt"/>
              </a:rPr>
              <a:t> </a:t>
            </a:r>
            <a:r>
              <a:rPr lang="en-US" sz="1600" dirty="0" smtClean="0">
                <a:latin typeface="+mn-lt"/>
              </a:rPr>
              <a:t>     rich </a:t>
            </a:r>
            <a:r>
              <a:rPr lang="en-US" sz="1600" dirty="0">
                <a:latin typeface="+mn-lt"/>
              </a:rPr>
              <a:t>surroundings to increase the carbon content of the </a:t>
            </a:r>
            <a:r>
              <a:rPr lang="en-US" sz="1600" dirty="0" smtClean="0">
                <a:latin typeface="+mn-lt"/>
              </a:rPr>
              <a:t>steel.</a:t>
            </a:r>
          </a:p>
          <a:p>
            <a:pPr marL="0" indent="0" algn="justLow">
              <a:buNone/>
            </a:pPr>
            <a:endParaRPr lang="en-US" sz="1600" dirty="0">
              <a:latin typeface="+mn-lt"/>
            </a:endParaRPr>
          </a:p>
          <a:p>
            <a:pPr algn="justLow">
              <a:buClr>
                <a:srgbClr val="FF0000"/>
              </a:buClr>
              <a:buSzPct val="150000"/>
              <a:buFont typeface="Arial" panose="020B0604020202020204" pitchFamily="34" charset="0"/>
              <a:buChar char="•"/>
            </a:pPr>
            <a:r>
              <a:rPr lang="en-US" sz="1600" dirty="0" smtClean="0">
                <a:latin typeface="+mn-lt"/>
              </a:rPr>
              <a:t>Carbon content and surface </a:t>
            </a:r>
            <a:r>
              <a:rPr lang="en-US" sz="1600" dirty="0">
                <a:latin typeface="+mn-lt"/>
              </a:rPr>
              <a:t>hardness increase When </a:t>
            </a:r>
            <a:endParaRPr lang="ar-JO" sz="1600" dirty="0" smtClean="0">
              <a:latin typeface="+mn-lt"/>
            </a:endParaRPr>
          </a:p>
          <a:p>
            <a:pPr marL="0" indent="0" algn="justLow">
              <a:buNone/>
            </a:pPr>
            <a:r>
              <a:rPr lang="ar-JO" sz="1600" dirty="0">
                <a:latin typeface="+mn-lt"/>
              </a:rPr>
              <a:t> </a:t>
            </a:r>
            <a:r>
              <a:rPr lang="ar-JO" sz="1600" dirty="0" smtClean="0">
                <a:latin typeface="+mn-lt"/>
              </a:rPr>
              <a:t>      </a:t>
            </a:r>
            <a:r>
              <a:rPr lang="en-US" sz="1600" dirty="0" smtClean="0">
                <a:latin typeface="+mn-lt"/>
              </a:rPr>
              <a:t>the </a:t>
            </a:r>
            <a:r>
              <a:rPr lang="en-US" sz="1600" dirty="0">
                <a:latin typeface="+mn-lt"/>
              </a:rPr>
              <a:t>percentage of carbon in the steel surface </a:t>
            </a:r>
            <a:r>
              <a:rPr lang="en-US" sz="1600" dirty="0" smtClean="0">
                <a:latin typeface="+mn-lt"/>
              </a:rPr>
              <a:t>increases.</a:t>
            </a:r>
          </a:p>
          <a:p>
            <a:pPr algn="justLow">
              <a:buFont typeface="Arial" panose="020B0604020202020204" pitchFamily="34" charset="0"/>
              <a:buChar char="•"/>
            </a:pPr>
            <a:endParaRPr lang="en-US" sz="16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0995" y="2240134"/>
            <a:ext cx="3193626" cy="3233387"/>
          </a:xfrm>
          <a:prstGeom prst="rect">
            <a:avLst/>
          </a:prstGeom>
        </p:spPr>
      </p:pic>
    </p:spTree>
    <p:extLst>
      <p:ext uri="{BB962C8B-B14F-4D97-AF65-F5344CB8AC3E}">
        <p14:creationId xmlns:p14="http://schemas.microsoft.com/office/powerpoint/2010/main" val="997894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46111" y="452718"/>
            <a:ext cx="9404723" cy="822290"/>
          </a:xfrm>
        </p:spPr>
        <p:txBody>
          <a:bodyPr/>
          <a:lstStyle/>
          <a:p>
            <a:pPr algn="ctr"/>
            <a:r>
              <a:rPr lang="en-US" sz="2800" b="1" dirty="0" smtClean="0">
                <a:cs typeface="Times New Roman" pitchFamily="18" charset="0"/>
              </a:rPr>
              <a:t>Pack carburizing process </a:t>
            </a:r>
            <a:endParaRPr lang="en-US" sz="2800" b="1" dirty="0">
              <a:cs typeface="Times New Roman" pitchFamily="18" charset="0"/>
            </a:endParaRPr>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3976" y="1275008"/>
            <a:ext cx="8361089" cy="4803819"/>
          </a:xfrm>
        </p:spPr>
      </p:pic>
    </p:spTree>
    <p:extLst>
      <p:ext uri="{BB962C8B-B14F-4D97-AF65-F5344CB8AC3E}">
        <p14:creationId xmlns:p14="http://schemas.microsoft.com/office/powerpoint/2010/main" val="8198498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cs typeface="Times New Roman" panose="02020603050405020304" pitchFamily="18" charset="0"/>
              </a:rPr>
              <a:t>carbon sources</a:t>
            </a:r>
          </a:p>
        </p:txBody>
      </p:sp>
      <p:sp>
        <p:nvSpPr>
          <p:cNvPr id="3" name="Content Placeholder 2"/>
          <p:cNvSpPr>
            <a:spLocks noGrp="1"/>
          </p:cNvSpPr>
          <p:nvPr>
            <p:ph idx="1"/>
          </p:nvPr>
        </p:nvSpPr>
        <p:spPr>
          <a:xfrm>
            <a:off x="399245" y="1700011"/>
            <a:ext cx="11436439" cy="4906851"/>
          </a:xfrm>
        </p:spPr>
        <p:txBody>
          <a:bodyPr>
            <a:normAutofit/>
          </a:bodyPr>
          <a:lstStyle/>
          <a:p>
            <a:pPr marL="0" indent="0">
              <a:buClr>
                <a:srgbClr val="FF0000"/>
              </a:buClr>
              <a:buSzPct val="150000"/>
              <a:buNone/>
            </a:pPr>
            <a:endParaRPr lang="en-US" sz="100" dirty="0" smtClean="0"/>
          </a:p>
          <a:p>
            <a:pPr>
              <a:buClr>
                <a:srgbClr val="FF0000"/>
              </a:buClr>
              <a:buSzPct val="150000"/>
              <a:buFont typeface="Arial" panose="020B0604020202020204" pitchFamily="34" charset="0"/>
              <a:buChar char="•"/>
            </a:pPr>
            <a:r>
              <a:rPr lang="en-US" sz="1600" dirty="0" smtClean="0">
                <a:latin typeface="+mn-lt"/>
              </a:rPr>
              <a:t>In </a:t>
            </a:r>
            <a:r>
              <a:rPr lang="en-US" sz="1600" dirty="0">
                <a:latin typeface="+mn-lt"/>
              </a:rPr>
              <a:t>recent years, researchers have worked to find </a:t>
            </a:r>
            <a:endParaRPr lang="ar-JO" sz="1600" dirty="0" smtClean="0">
              <a:latin typeface="+mn-lt"/>
            </a:endParaRPr>
          </a:p>
          <a:p>
            <a:pPr marL="0" indent="0">
              <a:buNone/>
            </a:pPr>
            <a:r>
              <a:rPr lang="ar-JO" sz="1600" dirty="0" smtClean="0">
                <a:latin typeface="+mn-lt"/>
              </a:rPr>
              <a:t> </a:t>
            </a:r>
            <a:r>
              <a:rPr lang="en-US" sz="1600" dirty="0" smtClean="0">
                <a:latin typeface="+mn-lt"/>
              </a:rPr>
              <a:t> </a:t>
            </a:r>
            <a:r>
              <a:rPr lang="ar-JO" sz="1600" dirty="0" smtClean="0">
                <a:latin typeface="+mn-lt"/>
              </a:rPr>
              <a:t>    </a:t>
            </a:r>
            <a:r>
              <a:rPr lang="en-US" sz="1600" dirty="0" smtClean="0">
                <a:latin typeface="+mn-lt"/>
              </a:rPr>
              <a:t>agricultural </a:t>
            </a:r>
            <a:r>
              <a:rPr lang="en-US" sz="1600" dirty="0">
                <a:latin typeface="+mn-lt"/>
              </a:rPr>
              <a:t>and animal waste </a:t>
            </a:r>
            <a:r>
              <a:rPr lang="en-US" sz="1600" dirty="0" smtClean="0">
                <a:latin typeface="+mn-lt"/>
              </a:rPr>
              <a:t>to </a:t>
            </a:r>
            <a:r>
              <a:rPr lang="en-US" sz="1600" dirty="0">
                <a:latin typeface="+mn-lt"/>
              </a:rPr>
              <a:t>convert </a:t>
            </a:r>
            <a:r>
              <a:rPr lang="en-US" sz="1600" dirty="0" smtClean="0">
                <a:latin typeface="+mn-lt"/>
              </a:rPr>
              <a:t>them to</a:t>
            </a:r>
            <a:endParaRPr lang="ar-JO" sz="1600" dirty="0" smtClean="0">
              <a:latin typeface="+mn-lt"/>
            </a:endParaRPr>
          </a:p>
          <a:p>
            <a:pPr marL="0" indent="0">
              <a:buNone/>
            </a:pPr>
            <a:r>
              <a:rPr lang="en-US" sz="1600" dirty="0" smtClean="0">
                <a:latin typeface="+mn-lt"/>
              </a:rPr>
              <a:t> </a:t>
            </a:r>
            <a:r>
              <a:rPr lang="ar-JO" sz="1600" dirty="0" smtClean="0">
                <a:latin typeface="+mn-lt"/>
              </a:rPr>
              <a:t>    </a:t>
            </a:r>
            <a:r>
              <a:rPr lang="en-US" sz="1600" dirty="0" smtClean="0">
                <a:latin typeface="+mn-lt"/>
              </a:rPr>
              <a:t> carbon sources.</a:t>
            </a:r>
          </a:p>
          <a:p>
            <a:pPr marL="0" indent="0">
              <a:buNone/>
            </a:pPr>
            <a:endParaRPr lang="en-US" sz="1600" dirty="0">
              <a:latin typeface="+mn-lt"/>
            </a:endParaRPr>
          </a:p>
          <a:p>
            <a:pPr>
              <a:buClr>
                <a:srgbClr val="FF0000"/>
              </a:buClr>
              <a:buSzPct val="150000"/>
              <a:buFont typeface="Arial" panose="020B0604020202020204" pitchFamily="34" charset="0"/>
              <a:buChar char="•"/>
            </a:pPr>
            <a:r>
              <a:rPr lang="en-US" sz="1600" dirty="0" smtClean="0">
                <a:latin typeface="+mn-lt"/>
              </a:rPr>
              <a:t>In </a:t>
            </a:r>
            <a:r>
              <a:rPr lang="en-US" sz="1600" dirty="0">
                <a:latin typeface="+mn-lt"/>
              </a:rPr>
              <a:t>Palestine Approximately 39 tons of olive </a:t>
            </a:r>
            <a:r>
              <a:rPr lang="en-US" sz="1600" dirty="0" smtClean="0">
                <a:latin typeface="+mn-lt"/>
              </a:rPr>
              <a:t>oil </a:t>
            </a:r>
            <a:r>
              <a:rPr lang="en-US" sz="1600" dirty="0">
                <a:latin typeface="+mn-lt"/>
              </a:rPr>
              <a:t>are </a:t>
            </a:r>
            <a:r>
              <a:rPr lang="ar-JO" sz="1600" dirty="0" smtClean="0">
                <a:latin typeface="+mn-lt"/>
              </a:rPr>
              <a:t> </a:t>
            </a:r>
          </a:p>
          <a:p>
            <a:pPr marL="0" indent="0">
              <a:buNone/>
            </a:pPr>
            <a:r>
              <a:rPr lang="ar-JO" sz="1600" dirty="0">
                <a:latin typeface="+mn-lt"/>
              </a:rPr>
              <a:t> </a:t>
            </a:r>
            <a:r>
              <a:rPr lang="ar-JO" sz="1600" dirty="0" smtClean="0">
                <a:latin typeface="+mn-lt"/>
              </a:rPr>
              <a:t> </a:t>
            </a:r>
            <a:r>
              <a:rPr lang="en-US" sz="1600" dirty="0" smtClean="0">
                <a:latin typeface="+mn-lt"/>
              </a:rPr>
              <a:t> </a:t>
            </a:r>
            <a:r>
              <a:rPr lang="ar-JO" sz="1600" dirty="0" smtClean="0">
                <a:latin typeface="+mn-lt"/>
              </a:rPr>
              <a:t>    </a:t>
            </a:r>
            <a:r>
              <a:rPr lang="en-US" sz="1600" dirty="0" smtClean="0">
                <a:latin typeface="+mn-lt"/>
              </a:rPr>
              <a:t>produced annually</a:t>
            </a:r>
            <a:r>
              <a:rPr lang="ar-JO" sz="1600" dirty="0" smtClean="0">
                <a:latin typeface="+mn-lt"/>
              </a:rPr>
              <a:t>.</a:t>
            </a:r>
          </a:p>
          <a:p>
            <a:pPr>
              <a:buClr>
                <a:srgbClr val="FF0000"/>
              </a:buClr>
              <a:buSzPct val="100000"/>
              <a:buFont typeface="Arial" panose="020B0604020202020204" pitchFamily="34" charset="0"/>
              <a:buChar char="•"/>
            </a:pPr>
            <a:endParaRPr lang="ar-JO" sz="1600" dirty="0" smtClean="0">
              <a:latin typeface="+mn-lt"/>
            </a:endParaRPr>
          </a:p>
          <a:p>
            <a:pPr>
              <a:buClr>
                <a:srgbClr val="FF0000"/>
              </a:buClr>
              <a:buSzPct val="150000"/>
              <a:buFont typeface="Arial" panose="020B0604020202020204" pitchFamily="34" charset="0"/>
              <a:buChar char="•"/>
            </a:pPr>
            <a:r>
              <a:rPr lang="en-US" sz="1600" dirty="0">
                <a:latin typeface="+mn-lt"/>
              </a:rPr>
              <a:t>Also, 17 tons of palm dates are produced </a:t>
            </a:r>
            <a:r>
              <a:rPr lang="en-US" sz="1600" dirty="0" smtClean="0">
                <a:latin typeface="+mn-lt"/>
              </a:rPr>
              <a:t>annually</a:t>
            </a:r>
            <a:endParaRPr lang="ar-JO" sz="1600" dirty="0" smtClean="0">
              <a:latin typeface="+mn-lt"/>
            </a:endParaRPr>
          </a:p>
          <a:p>
            <a:pPr marL="0" indent="0">
              <a:buNone/>
            </a:pPr>
            <a:r>
              <a:rPr lang="ar-JO" sz="1600" dirty="0" smtClean="0">
                <a:latin typeface="+mn-lt"/>
              </a:rPr>
              <a:t>  </a:t>
            </a:r>
            <a:r>
              <a:rPr lang="en-US" sz="1600" dirty="0" smtClean="0">
                <a:latin typeface="+mn-lt"/>
              </a:rPr>
              <a:t> </a:t>
            </a:r>
            <a:r>
              <a:rPr lang="ar-JO" sz="1600" dirty="0" smtClean="0">
                <a:latin typeface="+mn-lt"/>
              </a:rPr>
              <a:t> </a:t>
            </a:r>
            <a:r>
              <a:rPr lang="en-US" sz="1600" dirty="0" smtClean="0">
                <a:latin typeface="+mn-lt"/>
              </a:rPr>
              <a:t> </a:t>
            </a:r>
            <a:r>
              <a:rPr lang="ar-JO" sz="1600" dirty="0" smtClean="0">
                <a:latin typeface="+mn-lt"/>
              </a:rPr>
              <a:t>  </a:t>
            </a:r>
            <a:r>
              <a:rPr lang="en-US" sz="1600" dirty="0" smtClean="0">
                <a:latin typeface="+mn-lt"/>
              </a:rPr>
              <a:t>according </a:t>
            </a:r>
            <a:r>
              <a:rPr lang="en-US" sz="1600" dirty="0">
                <a:latin typeface="+mn-lt"/>
              </a:rPr>
              <a:t>to the stats for the year </a:t>
            </a:r>
            <a:r>
              <a:rPr lang="en-US" sz="1600" dirty="0" smtClean="0">
                <a:latin typeface="+mn-lt"/>
              </a:rPr>
              <a:t>2019.</a:t>
            </a:r>
          </a:p>
          <a:p>
            <a:pPr marL="0" indent="0">
              <a:buNone/>
            </a:pPr>
            <a:endParaRPr lang="ar-JO" sz="1600" dirty="0" smtClean="0">
              <a:latin typeface="+mn-lt"/>
            </a:endParaRPr>
          </a:p>
          <a:p>
            <a:pPr>
              <a:buClr>
                <a:srgbClr val="FF0000"/>
              </a:buClr>
              <a:buSzPct val="150000"/>
              <a:buFont typeface="Arial" panose="020B0604020202020204" pitchFamily="34" charset="0"/>
              <a:buChar char="•"/>
            </a:pPr>
            <a:r>
              <a:rPr lang="en-US" sz="1600" dirty="0">
                <a:latin typeface="+mn-lt"/>
              </a:rPr>
              <a:t>This results in a large amount of </a:t>
            </a:r>
            <a:r>
              <a:rPr lang="en-US" sz="1600" dirty="0" smtClean="0">
                <a:latin typeface="+mn-lt"/>
              </a:rPr>
              <a:t>waste</a:t>
            </a:r>
            <a:r>
              <a:rPr lang="ar-JO" sz="1600" dirty="0" smtClean="0"/>
              <a:t> .</a:t>
            </a:r>
            <a:endParaRPr lang="en-US" sz="1600" dirty="0" smtClean="0"/>
          </a:p>
          <a:p>
            <a:pPr>
              <a:buClr>
                <a:srgbClr val="FF0000"/>
              </a:buClr>
              <a:buSzPct val="150000"/>
              <a:buNone/>
            </a:pP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2219" y="2472743"/>
            <a:ext cx="4189927" cy="3361386"/>
          </a:xfrm>
          <a:prstGeom prst="rect">
            <a:avLst/>
          </a:prstGeom>
        </p:spPr>
      </p:pic>
    </p:spTree>
    <p:extLst>
      <p:ext uri="{BB962C8B-B14F-4D97-AF65-F5344CB8AC3E}">
        <p14:creationId xmlns:p14="http://schemas.microsoft.com/office/powerpoint/2010/main" val="3436468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307700"/>
            <a:ext cx="9404723" cy="1400530"/>
          </a:xfrm>
        </p:spPr>
        <p:txBody>
          <a:bodyPr/>
          <a:lstStyle/>
          <a:p>
            <a:pPr algn="ctr"/>
            <a:r>
              <a:rPr lang="en-US" sz="2800" b="1" dirty="0" smtClean="0"/>
              <a:t>MATRIAL</a:t>
            </a:r>
            <a:r>
              <a:rPr lang="en-US" dirty="0" smtClean="0"/>
              <a:t> </a:t>
            </a:r>
            <a:endParaRPr lang="en-US" dirty="0"/>
          </a:p>
        </p:txBody>
      </p:sp>
      <p:sp>
        <p:nvSpPr>
          <p:cNvPr id="3" name="Content Placeholder 2"/>
          <p:cNvSpPr>
            <a:spLocks noGrp="1"/>
          </p:cNvSpPr>
          <p:nvPr>
            <p:ph idx="1"/>
          </p:nvPr>
        </p:nvSpPr>
        <p:spPr>
          <a:xfrm>
            <a:off x="1104293" y="1492640"/>
            <a:ext cx="8946541" cy="4195481"/>
          </a:xfrm>
        </p:spPr>
        <p:txBody>
          <a:bodyPr/>
          <a:lstStyle/>
          <a:p>
            <a:pPr marL="457200" indent="-457200">
              <a:buFont typeface="+mj-lt"/>
              <a:buAutoNum type="arabicParenR"/>
            </a:pPr>
            <a:r>
              <a:rPr lang="en-US" b="1" dirty="0">
                <a:solidFill>
                  <a:srgbClr val="FF0000"/>
                </a:solidFill>
              </a:rPr>
              <a:t>Low carbon steel </a:t>
            </a:r>
            <a:r>
              <a:rPr lang="en-US" b="1" dirty="0" smtClean="0">
                <a:solidFill>
                  <a:srgbClr val="FF0000"/>
                </a:solidFill>
              </a:rPr>
              <a:t>specimen </a:t>
            </a:r>
          </a:p>
          <a:p>
            <a:pPr marL="0" indent="0">
              <a:buNone/>
            </a:pPr>
            <a:endParaRPr lang="en-US" sz="100" b="1" dirty="0" smtClean="0">
              <a:solidFill>
                <a:srgbClr val="FF0000"/>
              </a:solidFill>
            </a:endParaRPr>
          </a:p>
          <a:p>
            <a:pPr marL="0" indent="0">
              <a:lnSpc>
                <a:spcPct val="150000"/>
              </a:lnSpc>
              <a:buNone/>
            </a:pPr>
            <a:r>
              <a:rPr lang="en-US" sz="1600" dirty="0"/>
              <a:t>In this project AISI 1010 steel cylindrical </a:t>
            </a:r>
            <a:r>
              <a:rPr lang="en-US" sz="1600" dirty="0" smtClean="0"/>
              <a:t>specimen  with </a:t>
            </a:r>
            <a:r>
              <a:rPr lang="en-US" sz="1600" dirty="0"/>
              <a:t>diameter of </a:t>
            </a:r>
            <a:r>
              <a:rPr lang="ar-JO" sz="1600" dirty="0"/>
              <a:t>20</a:t>
            </a:r>
            <a:r>
              <a:rPr lang="en-US" sz="1600" dirty="0"/>
              <a:t> mm and length of </a:t>
            </a:r>
            <a:r>
              <a:rPr lang="ar-JO" sz="1600" dirty="0"/>
              <a:t>35</a:t>
            </a:r>
            <a:r>
              <a:rPr lang="en-US" sz="1600" dirty="0"/>
              <a:t> mm was used </a:t>
            </a:r>
            <a:r>
              <a:rPr lang="en-US" sz="1600" dirty="0" smtClean="0"/>
              <a:t>.</a:t>
            </a:r>
            <a:endParaRPr lang="en-US" sz="1600" b="1" dirty="0">
              <a:solidFill>
                <a:srgbClr val="FF0000"/>
              </a:solidFill>
            </a:endParaRPr>
          </a:p>
        </p:txBody>
      </p:sp>
      <p:pic>
        <p:nvPicPr>
          <p:cNvPr id="4" name="Picture 3"/>
          <p:cNvPicPr>
            <a:picLocks noChangeAspect="1"/>
          </p:cNvPicPr>
          <p:nvPr/>
        </p:nvPicPr>
        <p:blipFill>
          <a:blip r:embed="rId2"/>
          <a:stretch>
            <a:fillRect/>
          </a:stretch>
        </p:blipFill>
        <p:spPr>
          <a:xfrm>
            <a:off x="2410029" y="3221320"/>
            <a:ext cx="3435764" cy="2834110"/>
          </a:xfrm>
          <a:prstGeom prst="rect">
            <a:avLst/>
          </a:prstGeom>
        </p:spPr>
      </p:pic>
      <p:pic>
        <p:nvPicPr>
          <p:cNvPr id="5" name="Picture 4"/>
          <p:cNvPicPr>
            <a:picLocks noChangeAspect="1"/>
          </p:cNvPicPr>
          <p:nvPr/>
        </p:nvPicPr>
        <p:blipFill>
          <a:blip r:embed="rId3"/>
          <a:stretch>
            <a:fillRect/>
          </a:stretch>
        </p:blipFill>
        <p:spPr>
          <a:xfrm>
            <a:off x="6100642" y="3221320"/>
            <a:ext cx="2760024" cy="2834110"/>
          </a:xfrm>
          <a:prstGeom prst="rect">
            <a:avLst/>
          </a:prstGeom>
        </p:spPr>
      </p:pic>
    </p:spTree>
    <p:extLst>
      <p:ext uri="{BB962C8B-B14F-4D97-AF65-F5344CB8AC3E}">
        <p14:creationId xmlns:p14="http://schemas.microsoft.com/office/powerpoint/2010/main" val="507707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t>MATRIAL</a:t>
            </a:r>
            <a:endParaRPr lang="en-US" sz="2800" dirty="0"/>
          </a:p>
        </p:txBody>
      </p:sp>
      <p:sp>
        <p:nvSpPr>
          <p:cNvPr id="3" name="Content Placeholder 2"/>
          <p:cNvSpPr>
            <a:spLocks noGrp="1"/>
          </p:cNvSpPr>
          <p:nvPr>
            <p:ph idx="1"/>
          </p:nvPr>
        </p:nvSpPr>
        <p:spPr>
          <a:xfrm>
            <a:off x="1104291" y="1454004"/>
            <a:ext cx="8946541" cy="4195481"/>
          </a:xfrm>
        </p:spPr>
        <p:txBody>
          <a:bodyPr/>
          <a:lstStyle/>
          <a:p>
            <a:pPr marL="457200" indent="-457200">
              <a:buFont typeface="+mj-lt"/>
              <a:buAutoNum type="arabicParenR" startAt="2"/>
            </a:pPr>
            <a:r>
              <a:rPr lang="en-US" b="1" dirty="0">
                <a:solidFill>
                  <a:srgbClr val="FF0000"/>
                </a:solidFill>
              </a:rPr>
              <a:t>Pack carburization </a:t>
            </a:r>
            <a:r>
              <a:rPr lang="en-US" b="1" dirty="0" smtClean="0">
                <a:solidFill>
                  <a:srgbClr val="FF0000"/>
                </a:solidFill>
              </a:rPr>
              <a:t>container</a:t>
            </a:r>
          </a:p>
          <a:p>
            <a:pPr marL="0" indent="0">
              <a:lnSpc>
                <a:spcPct val="150000"/>
              </a:lnSpc>
              <a:buNone/>
            </a:pPr>
            <a:r>
              <a:rPr lang="en-US" sz="1600" dirty="0"/>
              <a:t>A container made of 5 mm thick steel plate was used that was cut and welded with dimensions of 120 mm L x 50 mm W x 60 mm H as </a:t>
            </a:r>
            <a:r>
              <a:rPr lang="en-US" sz="1600" dirty="0" smtClean="0"/>
              <a:t>shown.</a:t>
            </a:r>
            <a:endParaRPr lang="en-US" sz="1600" b="1" dirty="0">
              <a:solidFill>
                <a:srgbClr val="FF0000"/>
              </a:solidFill>
            </a:endParaRPr>
          </a:p>
        </p:txBody>
      </p:sp>
      <p:pic>
        <p:nvPicPr>
          <p:cNvPr id="4" name="Picture 3"/>
          <p:cNvPicPr>
            <a:picLocks noChangeAspect="1"/>
          </p:cNvPicPr>
          <p:nvPr/>
        </p:nvPicPr>
        <p:blipFill>
          <a:blip r:embed="rId2"/>
          <a:stretch>
            <a:fillRect/>
          </a:stretch>
        </p:blipFill>
        <p:spPr>
          <a:xfrm>
            <a:off x="2646152" y="2854534"/>
            <a:ext cx="2931409" cy="3236535"/>
          </a:xfrm>
          <a:prstGeom prst="rect">
            <a:avLst/>
          </a:prstGeom>
        </p:spPr>
      </p:pic>
      <p:pic>
        <p:nvPicPr>
          <p:cNvPr id="5" name="Picture 4"/>
          <p:cNvPicPr>
            <a:picLocks noChangeAspect="1"/>
          </p:cNvPicPr>
          <p:nvPr/>
        </p:nvPicPr>
        <p:blipFill>
          <a:blip r:embed="rId3"/>
          <a:stretch>
            <a:fillRect/>
          </a:stretch>
        </p:blipFill>
        <p:spPr>
          <a:xfrm>
            <a:off x="6035741" y="2880291"/>
            <a:ext cx="2911673" cy="3236535"/>
          </a:xfrm>
          <a:prstGeom prst="rect">
            <a:avLst/>
          </a:prstGeom>
        </p:spPr>
      </p:pic>
    </p:spTree>
    <p:extLst>
      <p:ext uri="{BB962C8B-B14F-4D97-AF65-F5344CB8AC3E}">
        <p14:creationId xmlns:p14="http://schemas.microsoft.com/office/powerpoint/2010/main" val="964496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MATRIAL</a:t>
            </a:r>
            <a:endParaRPr lang="en-US" sz="2800" dirty="0"/>
          </a:p>
        </p:txBody>
      </p:sp>
      <p:sp>
        <p:nvSpPr>
          <p:cNvPr id="3" name="Content Placeholder 2"/>
          <p:cNvSpPr>
            <a:spLocks noGrp="1"/>
          </p:cNvSpPr>
          <p:nvPr>
            <p:ph idx="1"/>
          </p:nvPr>
        </p:nvSpPr>
        <p:spPr>
          <a:xfrm>
            <a:off x="1104293" y="1524884"/>
            <a:ext cx="8946541" cy="4195481"/>
          </a:xfrm>
        </p:spPr>
        <p:txBody>
          <a:bodyPr/>
          <a:lstStyle/>
          <a:p>
            <a:pPr marL="457200" indent="-457200">
              <a:buFont typeface="+mj-lt"/>
              <a:buAutoNum type="arabicParenR" startAt="3"/>
            </a:pPr>
            <a:r>
              <a:rPr lang="en-US" b="1" dirty="0" smtClean="0">
                <a:solidFill>
                  <a:srgbClr val="FF0000"/>
                </a:solidFill>
              </a:rPr>
              <a:t>Charcoal</a:t>
            </a:r>
          </a:p>
          <a:p>
            <a:pPr marL="0" indent="0" algn="justLow">
              <a:lnSpc>
                <a:spcPct val="150000"/>
              </a:lnSpc>
              <a:buNone/>
            </a:pPr>
            <a:r>
              <a:rPr lang="en-US" sz="1600" dirty="0"/>
              <a:t>In this project, two different sources of coal were used, the first is olive peat charcoal and the second is date palm seed charcoal Mixed with activator (</a:t>
            </a:r>
            <a:r>
              <a:rPr lang="en-US" sz="1600" dirty="0" err="1"/>
              <a:t>Na₂CO</a:t>
            </a:r>
            <a:r>
              <a:rPr lang="en-US" sz="1600" dirty="0"/>
              <a:t>₃) with each percentage of charcoal 80% activator was 20% by </a:t>
            </a:r>
            <a:r>
              <a:rPr lang="en-US" sz="1600" dirty="0" smtClean="0"/>
              <a:t>weight.</a:t>
            </a:r>
            <a:endParaRPr lang="en-US" sz="1600" b="1"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9220" y="3506794"/>
            <a:ext cx="2702886" cy="256121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4132" y="3506793"/>
            <a:ext cx="2698594" cy="2561219"/>
          </a:xfrm>
          <a:prstGeom prst="rect">
            <a:avLst/>
          </a:prstGeom>
        </p:spPr>
      </p:pic>
      <p:sp>
        <p:nvSpPr>
          <p:cNvPr id="7" name="Plus 6"/>
          <p:cNvSpPr/>
          <p:nvPr/>
        </p:nvSpPr>
        <p:spPr>
          <a:xfrm>
            <a:off x="5510441" y="4636394"/>
            <a:ext cx="465356" cy="360609"/>
          </a:xfrm>
          <a:prstGeom prst="mathPlus">
            <a:avLst/>
          </a:prstGeom>
          <a:solidFill>
            <a:srgbClr val="FFFFFF"/>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9221424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14303</TotalTime>
  <Words>817</Words>
  <Application>Microsoft Office PowerPoint</Application>
  <PresentationFormat>Widescreen</PresentationFormat>
  <Paragraphs>218</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Century Gothic</vt:lpstr>
      <vt:lpstr>Shruti</vt:lpstr>
      <vt:lpstr>Times New Roman</vt:lpstr>
      <vt:lpstr>Wingdings</vt:lpstr>
      <vt:lpstr>Wingdings 3</vt:lpstr>
      <vt:lpstr>Ion</vt:lpstr>
      <vt:lpstr>PACK CARBURIZING PROCESS OF LOW CARBON STEEL USING PEAT AND DATE SEEDS </vt:lpstr>
      <vt:lpstr>OUTLINE</vt:lpstr>
      <vt:lpstr>introduction </vt:lpstr>
      <vt:lpstr>Introduction </vt:lpstr>
      <vt:lpstr>Pack carburizing process </vt:lpstr>
      <vt:lpstr>carbon sources</vt:lpstr>
      <vt:lpstr>MATRIAL </vt:lpstr>
      <vt:lpstr>MATRIAL</vt:lpstr>
      <vt:lpstr>MATRIAL</vt:lpstr>
      <vt:lpstr>MATRIAL</vt:lpstr>
      <vt:lpstr>Method </vt:lpstr>
      <vt:lpstr>Method </vt:lpstr>
      <vt:lpstr>Method </vt:lpstr>
      <vt:lpstr>Method</vt:lpstr>
      <vt:lpstr>Method</vt:lpstr>
      <vt:lpstr>Method</vt:lpstr>
      <vt:lpstr>Results</vt:lpstr>
      <vt:lpstr>Results</vt:lpstr>
      <vt:lpstr>Results</vt:lpstr>
      <vt:lpstr>Results</vt:lpstr>
      <vt:lpstr>Results</vt:lpstr>
      <vt:lpstr>Results</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Pack carburizing process of low carbon steel using olive fruit residue and date seeds</dc:title>
  <dc:creator>Mr Computer</dc:creator>
  <cp:lastModifiedBy>Mr Computer</cp:lastModifiedBy>
  <cp:revision>143</cp:revision>
  <dcterms:created xsi:type="dcterms:W3CDTF">2021-11-03T16:07:36Z</dcterms:created>
  <dcterms:modified xsi:type="dcterms:W3CDTF">2022-05-29T15:06:25Z</dcterms:modified>
</cp:coreProperties>
</file>