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</p:sldIdLst>
  <p:sldSz cx="18288000" cy="10287000"/>
  <p:notesSz cx="6858000" cy="9144000"/>
  <p:embeddedFontLst>
    <p:embeddedFont>
      <p:font typeface="Times New Roman Bold" charset="1" panose="02030802070405020303"/>
      <p:regular r:id="rId72"/>
    </p:embeddedFont>
    <p:embeddedFont>
      <p:font typeface="Times New Roman" charset="1" panose="02030502070405020303"/>
      <p:regular r:id="rId73"/>
    </p:embeddedFont>
    <p:embeddedFont>
      <p:font typeface="Times New Roman Bold Italics" charset="1" panose="02030802070405090303"/>
      <p:regular r:id="rId74"/>
    </p:embeddedFont>
    <p:embeddedFont>
      <p:font typeface="Quicksand Bold" charset="1" panose="00000000000000000000"/>
      <p:regular r:id="rId75"/>
    </p:embeddedFont>
    <p:embeddedFont>
      <p:font typeface="Quicksand" charset="1" panose="00000000000000000000"/>
      <p:regular r:id="rId76"/>
    </p:embeddedFont>
    <p:embeddedFont>
      <p:font typeface="League Spartan" charset="1" panose="00000800000000000000"/>
      <p:regular r:id="rId77"/>
    </p:embeddedFont>
    <p:embeddedFont>
      <p:font typeface="Oswald" charset="1" panose="00000500000000000000"/>
      <p:regular r:id="rId78"/>
    </p:embeddedFont>
    <p:embeddedFont>
      <p:font typeface="Barlow Condensed Bold" charset="1" panose="00000806000000000000"/>
      <p:regular r:id="rId79"/>
    </p:embeddedFont>
    <p:embeddedFont>
      <p:font typeface="Roboto Bold" charset="1" panose="02000000000000000000"/>
      <p:regular r:id="rId80"/>
    </p:embeddedFont>
    <p:embeddedFont>
      <p:font typeface="Roboto Condensed Bold" charset="1" panose="02000000000000000000"/>
      <p:regular r:id="rId81"/>
    </p:embeddedFont>
    <p:embeddedFont>
      <p:font typeface="Montserrat" charset="1" panose="00000500000000000000"/>
      <p:regular r:id="rId82"/>
    </p:embeddedFont>
    <p:embeddedFont>
      <p:font typeface="Anton" charset="1" panose="00000500000000000000"/>
      <p:regular r:id="rId83"/>
    </p:embeddedFont>
    <p:embeddedFont>
      <p:font typeface="Canva Sans" charset="1" panose="020B0503030501040103"/>
      <p:regular r:id="rId84"/>
    </p:embeddedFont>
    <p:embeddedFont>
      <p:font typeface="Canva Sans Bold" charset="1" panose="020B0803030501040103"/>
      <p:regular r:id="rId85"/>
    </p:embeddedFont>
    <p:embeddedFont>
      <p:font typeface="Readex Pro" charset="1" panose="00000000000000000000"/>
      <p:regular r:id="rId86"/>
    </p:embeddedFont>
    <p:embeddedFont>
      <p:font typeface="Helios" charset="1" panose="020B0504020202020204"/>
      <p:regular r:id="rId87"/>
    </p:embeddedFont>
    <p:embeddedFont>
      <p:font typeface="Telegraf" charset="1" panose="00000500000000000000"/>
      <p:regular r:id="rId88"/>
    </p:embeddedFont>
    <p:embeddedFont>
      <p:font typeface="Telegraf Bold" charset="1" panose="00000800000000000000"/>
      <p:regular r:id="rId89"/>
    </p:embeddedFont>
    <p:embeddedFont>
      <p:font typeface="Playlist Script" charset="1" panose="00000000000000000000"/>
      <p:regular r:id="rId9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fonts/font72.fntdata" Type="http://schemas.openxmlformats.org/officeDocument/2006/relationships/font"/><Relationship Id="rId73" Target="fonts/font73.fntdata" Type="http://schemas.openxmlformats.org/officeDocument/2006/relationships/font"/><Relationship Id="rId74" Target="fonts/font74.fntdata" Type="http://schemas.openxmlformats.org/officeDocument/2006/relationships/font"/><Relationship Id="rId75" Target="fonts/font75.fntdata" Type="http://schemas.openxmlformats.org/officeDocument/2006/relationships/font"/><Relationship Id="rId76" Target="fonts/font76.fntdata" Type="http://schemas.openxmlformats.org/officeDocument/2006/relationships/font"/><Relationship Id="rId77" Target="fonts/font77.fntdata" Type="http://schemas.openxmlformats.org/officeDocument/2006/relationships/font"/><Relationship Id="rId78" Target="fonts/font78.fntdata" Type="http://schemas.openxmlformats.org/officeDocument/2006/relationships/font"/><Relationship Id="rId79" Target="fonts/font79.fntdata" Type="http://schemas.openxmlformats.org/officeDocument/2006/relationships/font"/><Relationship Id="rId8" Target="slides/slide3.xml" Type="http://schemas.openxmlformats.org/officeDocument/2006/relationships/slide"/><Relationship Id="rId80" Target="fonts/font80.fntdata" Type="http://schemas.openxmlformats.org/officeDocument/2006/relationships/font"/><Relationship Id="rId81" Target="fonts/font81.fntdata" Type="http://schemas.openxmlformats.org/officeDocument/2006/relationships/font"/><Relationship Id="rId82" Target="fonts/font82.fntdata" Type="http://schemas.openxmlformats.org/officeDocument/2006/relationships/font"/><Relationship Id="rId83" Target="fonts/font83.fntdata" Type="http://schemas.openxmlformats.org/officeDocument/2006/relationships/font"/><Relationship Id="rId84" Target="fonts/font84.fntdata" Type="http://schemas.openxmlformats.org/officeDocument/2006/relationships/font"/><Relationship Id="rId85" Target="fonts/font85.fntdata" Type="http://schemas.openxmlformats.org/officeDocument/2006/relationships/font"/><Relationship Id="rId86" Target="fonts/font86.fntdata" Type="http://schemas.openxmlformats.org/officeDocument/2006/relationships/font"/><Relationship Id="rId87" Target="fonts/font87.fntdata" Type="http://schemas.openxmlformats.org/officeDocument/2006/relationships/font"/><Relationship Id="rId88" Target="fonts/font88.fntdata" Type="http://schemas.openxmlformats.org/officeDocument/2006/relationships/font"/><Relationship Id="rId89" Target="fonts/font89.fntdata" Type="http://schemas.openxmlformats.org/officeDocument/2006/relationships/font"/><Relationship Id="rId9" Target="slides/slide4.xml" Type="http://schemas.openxmlformats.org/officeDocument/2006/relationships/slide"/><Relationship Id="rId90" Target="fonts/font90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5.svg" Type="http://schemas.openxmlformats.org/officeDocument/2006/relationships/image"/><Relationship Id="rId11" Target="../media/image23.png" Type="http://schemas.openxmlformats.org/officeDocument/2006/relationships/image"/><Relationship Id="rId12" Target="../media/image24.svg" Type="http://schemas.openxmlformats.org/officeDocument/2006/relationships/image"/><Relationship Id="rId2" Target="../media/image30.png" Type="http://schemas.openxmlformats.org/officeDocument/2006/relationships/image"/><Relationship Id="rId3" Target="../media/image31.svg" Type="http://schemas.openxmlformats.org/officeDocument/2006/relationships/image"/><Relationship Id="rId4" Target="../media/image32.png" Type="http://schemas.openxmlformats.org/officeDocument/2006/relationships/image"/><Relationship Id="rId5" Target="../media/image33.svg" Type="http://schemas.openxmlformats.org/officeDocument/2006/relationships/image"/><Relationship Id="rId6" Target="../media/image25.png" Type="http://schemas.openxmlformats.org/officeDocument/2006/relationships/image"/><Relationship Id="rId7" Target="../media/image26.svg" Type="http://schemas.openxmlformats.org/officeDocument/2006/relationships/image"/><Relationship Id="rId8" Target="../media/image10.png" Type="http://schemas.openxmlformats.org/officeDocument/2006/relationships/image"/><Relationship Id="rId9" Target="../media/image34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Relationship Id="rId3" Target="../media/image37.png" Type="http://schemas.openxmlformats.org/officeDocument/2006/relationships/image"/><Relationship Id="rId4" Target="../media/image38.jpeg" Type="http://schemas.openxmlformats.org/officeDocument/2006/relationships/image"/><Relationship Id="rId5" Target="../media/image10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39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40.png" Type="http://schemas.openxmlformats.org/officeDocument/2006/relationships/image"/><Relationship Id="rId4" Target="../media/image41.svg" Type="http://schemas.openxmlformats.org/officeDocument/2006/relationships/image"/><Relationship Id="rId5" Target="../media/image42.png" Type="http://schemas.openxmlformats.org/officeDocument/2006/relationships/image"/><Relationship Id="rId6" Target="../media/image43.png" Type="http://schemas.openxmlformats.org/officeDocument/2006/relationships/image"/><Relationship Id="rId7" Target="../media/image44.svg" Type="http://schemas.openxmlformats.org/officeDocument/2006/relationships/image"/><Relationship Id="rId8" Target="../media/image32.png" Type="http://schemas.openxmlformats.org/officeDocument/2006/relationships/image"/><Relationship Id="rId9" Target="../media/image33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4.svg" Type="http://schemas.openxmlformats.org/officeDocument/2006/relationships/image"/><Relationship Id="rId11" Target="../media/image51.png" Type="http://schemas.openxmlformats.org/officeDocument/2006/relationships/image"/><Relationship Id="rId12" Target="../media/image52.svg" Type="http://schemas.openxmlformats.org/officeDocument/2006/relationships/image"/><Relationship Id="rId13" Target="../media/image21.png" Type="http://schemas.openxmlformats.org/officeDocument/2006/relationships/image"/><Relationship Id="rId14" Target="../media/image22.svg" Type="http://schemas.openxmlformats.org/officeDocument/2006/relationships/image"/><Relationship Id="rId15" Target="../media/image53.png" Type="http://schemas.openxmlformats.org/officeDocument/2006/relationships/image"/><Relationship Id="rId16" Target="../media/image54.svg" Type="http://schemas.openxmlformats.org/officeDocument/2006/relationships/image"/><Relationship Id="rId17" Target="../media/image16.png" Type="http://schemas.openxmlformats.org/officeDocument/2006/relationships/image"/><Relationship Id="rId18" Target="../media/image17.svg" Type="http://schemas.openxmlformats.org/officeDocument/2006/relationships/image"/><Relationship Id="rId19" Target="../media/image55.png" Type="http://schemas.openxmlformats.org/officeDocument/2006/relationships/image"/><Relationship Id="rId2" Target="../media/image46.png" Type="http://schemas.openxmlformats.org/officeDocument/2006/relationships/image"/><Relationship Id="rId20" Target="../media/image56.svg" Type="http://schemas.openxmlformats.org/officeDocument/2006/relationships/image"/><Relationship Id="rId3" Target="../media/image47.jpeg" Type="http://schemas.openxmlformats.org/officeDocument/2006/relationships/image"/><Relationship Id="rId4" Target="../media/image48.jpeg" Type="http://schemas.openxmlformats.org/officeDocument/2006/relationships/image"/><Relationship Id="rId5" Target="../media/image49.png" Type="http://schemas.openxmlformats.org/officeDocument/2006/relationships/image"/><Relationship Id="rId6" Target="../media/image50.svg" Type="http://schemas.openxmlformats.org/officeDocument/2006/relationships/image"/><Relationship Id="rId7" Target="../media/image32.png" Type="http://schemas.openxmlformats.org/officeDocument/2006/relationships/image"/><Relationship Id="rId8" Target="../media/image33.svg" Type="http://schemas.openxmlformats.org/officeDocument/2006/relationships/image"/><Relationship Id="rId9" Target="../media/image23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57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57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21.png" Type="http://schemas.openxmlformats.org/officeDocument/2006/relationships/image"/><Relationship Id="rId13" Target="../media/image22.svg" Type="http://schemas.openxmlformats.org/officeDocument/2006/relationships/image"/><Relationship Id="rId14" Target="../media/image48.jpeg" Type="http://schemas.openxmlformats.org/officeDocument/2006/relationships/image"/><Relationship Id="rId15" Target="../media/image62.png" Type="http://schemas.openxmlformats.org/officeDocument/2006/relationships/image"/><Relationship Id="rId16" Target="../media/image63.jpeg" Type="http://schemas.openxmlformats.org/officeDocument/2006/relationships/image"/><Relationship Id="rId17" Target="../media/image64.png" Type="http://schemas.openxmlformats.org/officeDocument/2006/relationships/image"/><Relationship Id="rId18" Target="../media/image10.png" Type="http://schemas.openxmlformats.org/officeDocument/2006/relationships/image"/><Relationship Id="rId2" Target="../media/image58.png" Type="http://schemas.openxmlformats.org/officeDocument/2006/relationships/image"/><Relationship Id="rId3" Target="../media/image59.svg" Type="http://schemas.openxmlformats.org/officeDocument/2006/relationships/image"/><Relationship Id="rId4" Target="../media/image60.png" Type="http://schemas.openxmlformats.org/officeDocument/2006/relationships/image"/><Relationship Id="rId5" Target="../media/image61.svg" Type="http://schemas.openxmlformats.org/officeDocument/2006/relationships/image"/><Relationship Id="rId6" Target="../media/image53.png" Type="http://schemas.openxmlformats.org/officeDocument/2006/relationships/image"/><Relationship Id="rId7" Target="../media/image54.svg" Type="http://schemas.openxmlformats.org/officeDocument/2006/relationships/image"/><Relationship Id="rId8" Target="../media/image49.png" Type="http://schemas.openxmlformats.org/officeDocument/2006/relationships/image"/><Relationship Id="rId9" Target="../media/image50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65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66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67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8.jpeg" Type="http://schemas.openxmlformats.org/officeDocument/2006/relationships/image"/><Relationship Id="rId3" Target="../media/image69.jpeg" Type="http://schemas.openxmlformats.org/officeDocument/2006/relationships/image"/><Relationship Id="rId4" Target="../media/image10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0.jpe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71.jpe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10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3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4.png" Type="http://schemas.openxmlformats.org/officeDocument/2006/relationships/image"/><Relationship Id="rId3" Target="../media/image75.png" Type="http://schemas.openxmlformats.org/officeDocument/2006/relationships/image"/><Relationship Id="rId4" Target="../media/image76.png" Type="http://schemas.openxmlformats.org/officeDocument/2006/relationships/image"/><Relationship Id="rId5" Target="../media/image77.png" Type="http://schemas.openxmlformats.org/officeDocument/2006/relationships/image"/><Relationship Id="rId6" Target="../media/image78.png" Type="http://schemas.openxmlformats.org/officeDocument/2006/relationships/image"/><Relationship Id="rId7" Target="../media/image10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79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0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1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2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3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4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85.pn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86.pn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7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8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9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90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Relationship Id="rId3" Target="../media/image13.png" Type="http://schemas.openxmlformats.org/officeDocument/2006/relationships/image"/><Relationship Id="rId4" Target="../media/image14.png" Type="http://schemas.openxmlformats.org/officeDocument/2006/relationships/image"/><Relationship Id="rId5" Target="../media/image10.pn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1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92.pn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93.pn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94.pn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95.pn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4.png" Type="http://schemas.openxmlformats.org/officeDocument/2006/relationships/image"/><Relationship Id="rId11" Target="../media/image105.svg" Type="http://schemas.openxmlformats.org/officeDocument/2006/relationships/image"/><Relationship Id="rId12" Target="../media/image10.png" Type="http://schemas.openxmlformats.org/officeDocument/2006/relationships/image"/><Relationship Id="rId2" Target="../media/image96.png" Type="http://schemas.openxmlformats.org/officeDocument/2006/relationships/image"/><Relationship Id="rId3" Target="../media/image97.svg" Type="http://schemas.openxmlformats.org/officeDocument/2006/relationships/image"/><Relationship Id="rId4" Target="../media/image98.png" Type="http://schemas.openxmlformats.org/officeDocument/2006/relationships/image"/><Relationship Id="rId5" Target="../media/image99.svg" Type="http://schemas.openxmlformats.org/officeDocument/2006/relationships/image"/><Relationship Id="rId6" Target="../media/image100.png" Type="http://schemas.openxmlformats.org/officeDocument/2006/relationships/image"/><Relationship Id="rId7" Target="../media/image101.svg" Type="http://schemas.openxmlformats.org/officeDocument/2006/relationships/image"/><Relationship Id="rId8" Target="../media/image102.png" Type="http://schemas.openxmlformats.org/officeDocument/2006/relationships/image"/><Relationship Id="rId9" Target="../media/image103.sv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6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7.png" Type="http://schemas.openxmlformats.org/officeDocument/2006/relationships/image"/><Relationship Id="rId3" Target="../media/image108.png" Type="http://schemas.openxmlformats.org/officeDocument/2006/relationships/image"/><Relationship Id="rId4" Target="../media/image109.png" Type="http://schemas.openxmlformats.org/officeDocument/2006/relationships/image"/><Relationship Id="rId5" Target="../media/image110.png" Type="http://schemas.openxmlformats.org/officeDocument/2006/relationships/image"/><Relationship Id="rId6" Target="../media/image111.png" Type="http://schemas.openxmlformats.org/officeDocument/2006/relationships/image"/><Relationship Id="rId7" Target="../media/image112.png" Type="http://schemas.openxmlformats.org/officeDocument/2006/relationships/image"/><Relationship Id="rId8" Target="../media/image113.pn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8.png" Type="http://schemas.openxmlformats.org/officeDocument/2006/relationships/image"/><Relationship Id="rId4" Target="../media/image9.svg" Type="http://schemas.openxmlformats.org/officeDocument/2006/relationships/image"/><Relationship Id="rId5" Target="../media/image10.pn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4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5.png" Type="http://schemas.openxmlformats.org/officeDocument/2006/relationships/image"/><Relationship Id="rId3" Target="../media/image116.png" Type="http://schemas.openxmlformats.org/officeDocument/2006/relationships/image"/><Relationship Id="rId4" Target="../media/image117.png" Type="http://schemas.openxmlformats.org/officeDocument/2006/relationships/image"/><Relationship Id="rId5" Target="../media/image118.png" Type="http://schemas.openxmlformats.org/officeDocument/2006/relationships/image"/><Relationship Id="rId6" Target="../media/image119.png" Type="http://schemas.openxmlformats.org/officeDocument/2006/relationships/image"/><Relationship Id="rId7" Target="../media/image10.pn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8.png" Type="http://schemas.openxmlformats.org/officeDocument/2006/relationships/image"/><Relationship Id="rId11" Target="../media/image129.png" Type="http://schemas.openxmlformats.org/officeDocument/2006/relationships/image"/><Relationship Id="rId12" Target="../media/image10.png" Type="http://schemas.openxmlformats.org/officeDocument/2006/relationships/image"/><Relationship Id="rId2" Target="../media/image120.png" Type="http://schemas.openxmlformats.org/officeDocument/2006/relationships/image"/><Relationship Id="rId3" Target="../media/image121.png" Type="http://schemas.openxmlformats.org/officeDocument/2006/relationships/image"/><Relationship Id="rId4" Target="../media/image122.png" Type="http://schemas.openxmlformats.org/officeDocument/2006/relationships/image"/><Relationship Id="rId5" Target="../media/image123.png" Type="http://schemas.openxmlformats.org/officeDocument/2006/relationships/image"/><Relationship Id="rId6" Target="../media/image124.png" Type="http://schemas.openxmlformats.org/officeDocument/2006/relationships/image"/><Relationship Id="rId7" Target="../media/image125.png" Type="http://schemas.openxmlformats.org/officeDocument/2006/relationships/image"/><Relationship Id="rId8" Target="../media/image126.png" Type="http://schemas.openxmlformats.org/officeDocument/2006/relationships/image"/><Relationship Id="rId9" Target="../media/image127.pn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4.svg" Type="http://schemas.openxmlformats.org/officeDocument/2006/relationships/image"/><Relationship Id="rId11" Target="../media/image25.png" Type="http://schemas.openxmlformats.org/officeDocument/2006/relationships/image"/><Relationship Id="rId12" Target="../media/image26.svg" Type="http://schemas.openxmlformats.org/officeDocument/2006/relationships/image"/><Relationship Id="rId13" Target="../media/image10.png" Type="http://schemas.openxmlformats.org/officeDocument/2006/relationships/image"/><Relationship Id="rId2" Target="../media/image16.png" Type="http://schemas.openxmlformats.org/officeDocument/2006/relationships/image"/><Relationship Id="rId3" Target="../media/image17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0.png" Type="http://schemas.openxmlformats.org/officeDocument/2006/relationships/image"/><Relationship Id="rId7" Target="../media/image21.png" Type="http://schemas.openxmlformats.org/officeDocument/2006/relationships/image"/><Relationship Id="rId8" Target="../media/image22.svg" Type="http://schemas.openxmlformats.org/officeDocument/2006/relationships/image"/><Relationship Id="rId9" Target="../media/image23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10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27.png" Type="http://schemas.openxmlformats.org/officeDocument/2006/relationships/image"/><Relationship Id="rId4" Target="../media/image28.png" Type="http://schemas.openxmlformats.org/officeDocument/2006/relationships/image"/><Relationship Id="rId5" Target="../media/image29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529767" y="7139914"/>
            <a:ext cx="5153128" cy="4462376"/>
            <a:chOff x="0" y="0"/>
            <a:chExt cx="4282440" cy="3708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0" t="-11210" r="0" b="-42762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name="Group 4" id="4"/>
          <p:cNvGrpSpPr/>
          <p:nvPr/>
        </p:nvGrpSpPr>
        <p:grpSpPr>
          <a:xfrm rot="0">
            <a:off x="12205238" y="1210510"/>
            <a:ext cx="9083590" cy="7865979"/>
            <a:chOff x="0" y="0"/>
            <a:chExt cx="4282440" cy="3708400"/>
          </a:xfrm>
        </p:grpSpPr>
        <p:sp>
          <p:nvSpPr>
            <p:cNvPr name="Freeform 5" id="5"/>
            <p:cNvSpPr/>
            <p:nvPr/>
          </p:nvSpPr>
          <p:spPr>
            <a:xfrm flipH="false" flipV="false" rot="192000">
              <a:off x="3339" y="-56872"/>
              <a:ext cx="4275763" cy="3822144"/>
            </a:xfrm>
            <a:custGeom>
              <a:avLst/>
              <a:gdLst/>
              <a:ahLst/>
              <a:cxnLst/>
              <a:rect r="r" b="b" t="t" l="l"/>
              <a:pathLst>
                <a:path h="3822144" w="4275763">
                  <a:moveTo>
                    <a:pt x="3103317" y="0"/>
                  </a:moveTo>
                  <a:lnTo>
                    <a:pt x="965436" y="119526"/>
                  </a:lnTo>
                  <a:lnTo>
                    <a:pt x="0" y="2030598"/>
                  </a:lnTo>
                  <a:lnTo>
                    <a:pt x="1172445" y="3822144"/>
                  </a:lnTo>
                  <a:lnTo>
                    <a:pt x="3310326" y="3702618"/>
                  </a:lnTo>
                  <a:lnTo>
                    <a:pt x="4275762" y="1791546"/>
                  </a:lnTo>
                  <a:close/>
                </a:path>
              </a:pathLst>
            </a:custGeom>
            <a:blipFill>
              <a:blip r:embed="rId3"/>
              <a:stretch>
                <a:fillRect l="-26430" t="-56610" r="0" b="-82603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name="Freeform 6" id="6"/>
          <p:cNvSpPr/>
          <p:nvPr/>
        </p:nvSpPr>
        <p:spPr>
          <a:xfrm flipH="false" flipV="false" rot="-3578320">
            <a:off x="16734204" y="7890117"/>
            <a:ext cx="4261915" cy="3688494"/>
          </a:xfrm>
          <a:custGeom>
            <a:avLst/>
            <a:gdLst/>
            <a:ahLst/>
            <a:cxnLst/>
            <a:rect r="r" b="b" t="t" l="l"/>
            <a:pathLst>
              <a:path h="3688494" w="4261915">
                <a:moveTo>
                  <a:pt x="0" y="0"/>
                </a:moveTo>
                <a:lnTo>
                  <a:pt x="4261916" y="0"/>
                </a:lnTo>
                <a:lnTo>
                  <a:pt x="4261916" y="3688494"/>
                </a:lnTo>
                <a:lnTo>
                  <a:pt x="0" y="368849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3578320">
            <a:off x="14829197" y="7770401"/>
            <a:ext cx="4860206" cy="4206287"/>
          </a:xfrm>
          <a:custGeom>
            <a:avLst/>
            <a:gdLst/>
            <a:ahLst/>
            <a:cxnLst/>
            <a:rect r="r" b="b" t="t" l="l"/>
            <a:pathLst>
              <a:path h="4206287" w="4860206">
                <a:moveTo>
                  <a:pt x="0" y="0"/>
                </a:moveTo>
                <a:lnTo>
                  <a:pt x="4860206" y="0"/>
                </a:lnTo>
                <a:lnTo>
                  <a:pt x="4860206" y="4206287"/>
                </a:lnTo>
                <a:lnTo>
                  <a:pt x="0" y="420628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3578320">
            <a:off x="14829197" y="-2430504"/>
            <a:ext cx="4860206" cy="4206287"/>
          </a:xfrm>
          <a:custGeom>
            <a:avLst/>
            <a:gdLst/>
            <a:ahLst/>
            <a:cxnLst/>
            <a:rect r="r" b="b" t="t" l="l"/>
            <a:pathLst>
              <a:path h="4206287" w="4860206">
                <a:moveTo>
                  <a:pt x="0" y="0"/>
                </a:moveTo>
                <a:lnTo>
                  <a:pt x="4860206" y="0"/>
                </a:lnTo>
                <a:lnTo>
                  <a:pt x="4860206" y="4206287"/>
                </a:lnTo>
                <a:lnTo>
                  <a:pt x="0" y="42062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-966927" y="767211"/>
            <a:ext cx="13577694" cy="934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934"/>
              </a:lnSpc>
            </a:pPr>
            <a:r>
              <a:rPr lang="en-US" b="true" sz="6450" spc="180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GRADUATION PROJECT 1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71589" y="2231718"/>
            <a:ext cx="11194154" cy="20905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237"/>
              </a:lnSpc>
              <a:spcBef>
                <a:spcPct val="0"/>
              </a:spcBef>
            </a:pPr>
            <a:r>
              <a:rPr lang="en-US" b="true" sz="4894" spc="137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Enhancing Operational Performance: A Warehouse Management Solution For Elegant Home Company.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1043621" y="-1826000"/>
            <a:ext cx="5153128" cy="4462376"/>
            <a:chOff x="0" y="0"/>
            <a:chExt cx="4282440" cy="37084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8"/>
              <a:stretch>
                <a:fillRect l="-57572" t="0" r="-57572" b="0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name="AutoShape 13" id="13"/>
          <p:cNvSpPr/>
          <p:nvPr/>
        </p:nvSpPr>
        <p:spPr>
          <a:xfrm flipH="true">
            <a:off x="94453" y="19050"/>
            <a:ext cx="0" cy="10267950"/>
          </a:xfrm>
          <a:prstGeom prst="line">
            <a:avLst/>
          </a:prstGeom>
          <a:ln cap="flat" w="9525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4" id="14"/>
          <p:cNvSpPr txBox="true"/>
          <p:nvPr/>
        </p:nvSpPr>
        <p:spPr>
          <a:xfrm rot="0">
            <a:off x="2321915" y="5634190"/>
            <a:ext cx="7390809" cy="2140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1"/>
              </a:lnSpc>
            </a:pPr>
            <a:r>
              <a:rPr lang="en-US" b="true" sz="3795" spc="106">
                <a:solidFill>
                  <a:srgbClr val="7C755C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Prepared by:</a:t>
            </a:r>
          </a:p>
          <a:p>
            <a:pPr algn="ctr">
              <a:lnSpc>
                <a:spcPts val="4061"/>
              </a:lnSpc>
            </a:pPr>
          </a:p>
          <a:p>
            <a:pPr algn="ctr">
              <a:lnSpc>
                <a:spcPts val="4061"/>
              </a:lnSpc>
            </a:pPr>
          </a:p>
          <a:p>
            <a:pPr algn="ctr" marL="0" indent="0" lvl="1">
              <a:lnSpc>
                <a:spcPts val="4061"/>
              </a:lnSpc>
              <a:spcBef>
                <a:spcPct val="0"/>
              </a:spcBef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2321915" y="9131029"/>
            <a:ext cx="7693501" cy="14970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68"/>
              </a:lnSpc>
            </a:pPr>
            <a:r>
              <a:rPr lang="en-US" sz="3708" spc="103" b="true">
                <a:solidFill>
                  <a:srgbClr val="7C755C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Supervised by : Dr. Suleiman Daifi</a:t>
            </a:r>
          </a:p>
          <a:p>
            <a:pPr algn="l">
              <a:lnSpc>
                <a:spcPts val="3647"/>
              </a:lnSpc>
            </a:pPr>
          </a:p>
          <a:p>
            <a:pPr algn="l" marL="0" indent="0" lvl="1">
              <a:lnSpc>
                <a:spcPts val="3647"/>
              </a:lnSpc>
              <a:spcBef>
                <a:spcPct val="0"/>
              </a:spcBef>
            </a:pPr>
          </a:p>
        </p:txBody>
      </p:sp>
      <p:sp>
        <p:nvSpPr>
          <p:cNvPr name="TextBox 16" id="16"/>
          <p:cNvSpPr txBox="true"/>
          <p:nvPr/>
        </p:nvSpPr>
        <p:spPr>
          <a:xfrm rot="0">
            <a:off x="571589" y="4736384"/>
            <a:ext cx="11194154" cy="7761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237"/>
              </a:lnSpc>
              <a:spcBef>
                <a:spcPct val="0"/>
              </a:spcBef>
            </a:pPr>
            <a:r>
              <a:rPr lang="en-US" b="true" sz="4894" spc="137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An-Najah National University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821721" y="6550692"/>
            <a:ext cx="6391197" cy="31836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12"/>
              </a:lnSpc>
            </a:pPr>
            <a:r>
              <a:rPr lang="en-US" b="true" sz="3282" spc="91">
                <a:solidFill>
                  <a:srgbClr val="7C755C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Raghd Atatri</a:t>
            </a:r>
            <a:r>
              <a:rPr lang="en-US" b="true" sz="3282" spc="91">
                <a:solidFill>
                  <a:srgbClr val="7C755C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</a:t>
            </a:r>
          </a:p>
          <a:p>
            <a:pPr algn="ctr">
              <a:lnSpc>
                <a:spcPts val="3512"/>
              </a:lnSpc>
            </a:pPr>
            <a:r>
              <a:rPr lang="en-US" b="true" sz="3282" spc="91">
                <a:solidFill>
                  <a:srgbClr val="7C755C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Dina Fahed </a:t>
            </a:r>
          </a:p>
          <a:p>
            <a:pPr algn="ctr">
              <a:lnSpc>
                <a:spcPts val="3512"/>
              </a:lnSpc>
            </a:pPr>
            <a:r>
              <a:rPr lang="en-US" b="true" sz="3282" spc="91">
                <a:solidFill>
                  <a:srgbClr val="7C755C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Alaa Shalash</a:t>
            </a:r>
          </a:p>
          <a:p>
            <a:pPr algn="ctr">
              <a:lnSpc>
                <a:spcPts val="3512"/>
              </a:lnSpc>
            </a:pPr>
            <a:r>
              <a:rPr lang="en-US" b="true" sz="3282" spc="91">
                <a:solidFill>
                  <a:srgbClr val="7C755C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Sadeel Khalil</a:t>
            </a:r>
          </a:p>
          <a:p>
            <a:pPr algn="ctr">
              <a:lnSpc>
                <a:spcPts val="3512"/>
              </a:lnSpc>
            </a:pPr>
          </a:p>
          <a:p>
            <a:pPr algn="ctr">
              <a:lnSpc>
                <a:spcPts val="3512"/>
              </a:lnSpc>
            </a:pPr>
          </a:p>
          <a:p>
            <a:pPr algn="ctr" marL="0" indent="0" lvl="1">
              <a:lnSpc>
                <a:spcPts val="3512"/>
              </a:lnSpc>
              <a:spcBef>
                <a:spcPct val="0"/>
              </a:spcBef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17478240" y="9210770"/>
            <a:ext cx="60188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</a:t>
            </a:r>
          </a:p>
        </p:txBody>
      </p:sp>
      <p:sp>
        <p:nvSpPr>
          <p:cNvPr name="AutoShape 19" id="19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-1060990" y="149515"/>
            <a:ext cx="12706357" cy="1218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b="true" sz="6399" i="true" spc="127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Data Collection Process</a:t>
            </a:r>
          </a:p>
        </p:txBody>
      </p:sp>
      <p:sp>
        <p:nvSpPr>
          <p:cNvPr name="AutoShape 3" id="3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5047247" y="2142673"/>
            <a:ext cx="4744528" cy="4114800"/>
          </a:xfrm>
          <a:custGeom>
            <a:avLst/>
            <a:gdLst/>
            <a:ahLst/>
            <a:cxnLst/>
            <a:rect r="r" b="b" t="t" l="l"/>
            <a:pathLst>
              <a:path h="4114800" w="4744528">
                <a:moveTo>
                  <a:pt x="0" y="0"/>
                </a:moveTo>
                <a:lnTo>
                  <a:pt x="4744528" y="0"/>
                </a:lnTo>
                <a:lnTo>
                  <a:pt x="474452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0" y="1777431"/>
            <a:ext cx="14663459" cy="71903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631340" indent="-315670" lvl="1">
              <a:lnSpc>
                <a:spcPts val="4093"/>
              </a:lnSpc>
              <a:buFont typeface="Arial"/>
              <a:buChar char="•"/>
            </a:pPr>
            <a:r>
              <a:rPr lang="en-US" sz="2924" spc="58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Obtained formal approval through the university to initiate field-based data collection at the warehouse site.</a:t>
            </a:r>
          </a:p>
          <a:p>
            <a:pPr algn="ctr" marL="631340" indent="-315670" lvl="1">
              <a:lnSpc>
                <a:spcPts val="4093"/>
              </a:lnSpc>
              <a:buFont typeface="Arial"/>
              <a:buChar char="•"/>
            </a:pPr>
            <a:r>
              <a:rPr lang="en-US" sz="2924" spc="58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Conducted preliminary online meetings with warehouse management to present project objectives and coordinate logistics.</a:t>
            </a:r>
          </a:p>
          <a:p>
            <a:pPr algn="ctr" marL="631340" indent="-315670" lvl="1">
              <a:lnSpc>
                <a:spcPts val="4093"/>
              </a:lnSpc>
              <a:buFont typeface="Arial"/>
              <a:buChar char="•"/>
            </a:pPr>
            <a:r>
              <a:rPr lang="en-US" sz="2924" spc="58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Executed a series of structured on-site visits, each focused on a specific operational zone or warehouse floor.</a:t>
            </a:r>
          </a:p>
          <a:p>
            <a:pPr algn="ctr" marL="631340" indent="-315670" lvl="1">
              <a:lnSpc>
                <a:spcPts val="4093"/>
              </a:lnSpc>
              <a:buFont typeface="Arial"/>
              <a:buChar char="•"/>
            </a:pPr>
            <a:r>
              <a:rPr lang="en-US" sz="2924" spc="58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Engaged directly with warehouse staff to observe workflows, understand system operations, and identify procedural challenges.</a:t>
            </a:r>
          </a:p>
          <a:p>
            <a:pPr algn="ctr" marL="631340" indent="-315670" lvl="1">
              <a:lnSpc>
                <a:spcPts val="4093"/>
              </a:lnSpc>
              <a:buFont typeface="Arial"/>
              <a:buChar char="•"/>
            </a:pPr>
            <a:r>
              <a:rPr lang="en-US" sz="2924" spc="58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Collected comprehensive inventory data, including item classifications, quantities, storage methods, and system accuracy.</a:t>
            </a:r>
          </a:p>
          <a:p>
            <a:pPr algn="ctr" marL="631340" indent="-315670" lvl="1">
              <a:lnSpc>
                <a:spcPts val="4093"/>
              </a:lnSpc>
              <a:buFont typeface="Arial"/>
              <a:buChar char="•"/>
            </a:pPr>
            <a:r>
              <a:rPr lang="en-US" sz="2924" spc="58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Captured photographic and visual documentation to support spatial analysis and inform subsequent simulation modeling.</a:t>
            </a:r>
          </a:p>
          <a:p>
            <a:pPr algn="ctr" marL="631340" indent="-315670" lvl="1">
              <a:lnSpc>
                <a:spcPts val="4093"/>
              </a:lnSpc>
              <a:buFont typeface="Arial"/>
              <a:buChar char="•"/>
            </a:pPr>
            <a:r>
              <a:rPr lang="en-US" sz="2924" spc="58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All collected data were systematically categorized to support targeted analysis and solution development.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-3578320">
            <a:off x="15029745" y="1222052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6" y="0"/>
                </a:lnTo>
                <a:lnTo>
                  <a:pt x="2904566" y="2513770"/>
                </a:lnTo>
                <a:lnTo>
                  <a:pt x="0" y="251377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7221679">
            <a:off x="14804970" y="4575646"/>
            <a:ext cx="2898563" cy="2508574"/>
          </a:xfrm>
          <a:custGeom>
            <a:avLst/>
            <a:gdLst/>
            <a:ahLst/>
            <a:cxnLst/>
            <a:rect r="r" b="b" t="t" l="l"/>
            <a:pathLst>
              <a:path h="2508574" w="2898563">
                <a:moveTo>
                  <a:pt x="0" y="0"/>
                </a:moveTo>
                <a:lnTo>
                  <a:pt x="2898562" y="0"/>
                </a:lnTo>
                <a:lnTo>
                  <a:pt x="2898562" y="2508575"/>
                </a:lnTo>
                <a:lnTo>
                  <a:pt x="0" y="250857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8" id="8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194653" y="9582334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5691812" y="3945433"/>
            <a:ext cx="2377248" cy="2057400"/>
          </a:xfrm>
          <a:custGeom>
            <a:avLst/>
            <a:gdLst/>
            <a:ahLst/>
            <a:cxnLst/>
            <a:rect r="r" b="b" t="t" l="l"/>
            <a:pathLst>
              <a:path h="2057400" w="2377248">
                <a:moveTo>
                  <a:pt x="0" y="0"/>
                </a:moveTo>
                <a:lnTo>
                  <a:pt x="2377248" y="0"/>
                </a:lnTo>
                <a:lnTo>
                  <a:pt x="2377248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10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-3578320">
            <a:off x="16835717" y="6789377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6" y="0"/>
                </a:lnTo>
                <a:lnTo>
                  <a:pt x="2904566" y="2513771"/>
                </a:lnTo>
                <a:lnTo>
                  <a:pt x="0" y="251377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020346" y="2804582"/>
            <a:ext cx="4646386" cy="5544388"/>
            <a:chOff x="0" y="0"/>
            <a:chExt cx="1418473" cy="1692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18473" cy="1692619"/>
            </a:xfrm>
            <a:custGeom>
              <a:avLst/>
              <a:gdLst/>
              <a:ahLst/>
              <a:cxnLst/>
              <a:rect r="r" b="b" t="t" l="l"/>
              <a:pathLst>
                <a:path h="1692619" w="1418473">
                  <a:moveTo>
                    <a:pt x="0" y="0"/>
                  </a:moveTo>
                  <a:lnTo>
                    <a:pt x="1418473" y="0"/>
                  </a:lnTo>
                  <a:lnTo>
                    <a:pt x="1418473" y="1692619"/>
                  </a:lnTo>
                  <a:lnTo>
                    <a:pt x="0" y="1692619"/>
                  </a:lnTo>
                  <a:close/>
                </a:path>
              </a:pathLst>
            </a:custGeom>
            <a:solidFill>
              <a:srgbClr val="E4E4E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1418473" cy="18164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24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820807" y="2804582"/>
            <a:ext cx="4646386" cy="5544388"/>
            <a:chOff x="0" y="0"/>
            <a:chExt cx="1418473" cy="169261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18473" cy="1692619"/>
            </a:xfrm>
            <a:custGeom>
              <a:avLst/>
              <a:gdLst/>
              <a:ahLst/>
              <a:cxnLst/>
              <a:rect r="r" b="b" t="t" l="l"/>
              <a:pathLst>
                <a:path h="1692619" w="1418473">
                  <a:moveTo>
                    <a:pt x="0" y="0"/>
                  </a:moveTo>
                  <a:lnTo>
                    <a:pt x="1418473" y="0"/>
                  </a:lnTo>
                  <a:lnTo>
                    <a:pt x="1418473" y="1692619"/>
                  </a:lnTo>
                  <a:lnTo>
                    <a:pt x="0" y="1692619"/>
                  </a:lnTo>
                  <a:close/>
                </a:path>
              </a:pathLst>
            </a:custGeom>
            <a:solidFill>
              <a:srgbClr val="B2B2B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23825"/>
              <a:ext cx="1418473" cy="18164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24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1621268" y="2804582"/>
            <a:ext cx="4646386" cy="5544388"/>
            <a:chOff x="0" y="0"/>
            <a:chExt cx="1418473" cy="169261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418473" cy="1692619"/>
            </a:xfrm>
            <a:custGeom>
              <a:avLst/>
              <a:gdLst/>
              <a:ahLst/>
              <a:cxnLst/>
              <a:rect r="r" b="b" t="t" l="l"/>
              <a:pathLst>
                <a:path h="1692619" w="1418473">
                  <a:moveTo>
                    <a:pt x="0" y="0"/>
                  </a:moveTo>
                  <a:lnTo>
                    <a:pt x="1418473" y="0"/>
                  </a:lnTo>
                  <a:lnTo>
                    <a:pt x="1418473" y="1692619"/>
                  </a:lnTo>
                  <a:lnTo>
                    <a:pt x="0" y="1692619"/>
                  </a:lnTo>
                  <a:close/>
                </a:path>
              </a:pathLst>
            </a:custGeom>
            <a:solidFill>
              <a:srgbClr val="74747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23825"/>
              <a:ext cx="1418473" cy="18164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24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7214257" y="3349618"/>
            <a:ext cx="3859487" cy="3774732"/>
          </a:xfrm>
          <a:custGeom>
            <a:avLst/>
            <a:gdLst/>
            <a:ahLst/>
            <a:cxnLst/>
            <a:rect r="r" b="b" t="t" l="l"/>
            <a:pathLst>
              <a:path h="3774732" w="3859487">
                <a:moveTo>
                  <a:pt x="0" y="0"/>
                </a:moveTo>
                <a:lnTo>
                  <a:pt x="3859486" y="0"/>
                </a:lnTo>
                <a:lnTo>
                  <a:pt x="3859486" y="3774732"/>
                </a:lnTo>
                <a:lnTo>
                  <a:pt x="0" y="37747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70" t="0" r="-167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2456405" y="3302873"/>
            <a:ext cx="3821477" cy="3821477"/>
          </a:xfrm>
          <a:custGeom>
            <a:avLst/>
            <a:gdLst/>
            <a:ahLst/>
            <a:cxnLst/>
            <a:rect r="r" b="b" t="t" l="l"/>
            <a:pathLst>
              <a:path h="3821477" w="3821477">
                <a:moveTo>
                  <a:pt x="0" y="0"/>
                </a:moveTo>
                <a:lnTo>
                  <a:pt x="3821477" y="0"/>
                </a:lnTo>
                <a:lnTo>
                  <a:pt x="3821477" y="3821477"/>
                </a:lnTo>
                <a:lnTo>
                  <a:pt x="0" y="382147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057095" y="3349618"/>
            <a:ext cx="3774732" cy="3774732"/>
          </a:xfrm>
          <a:custGeom>
            <a:avLst/>
            <a:gdLst/>
            <a:ahLst/>
            <a:cxnLst/>
            <a:rect r="r" b="b" t="t" l="l"/>
            <a:pathLst>
              <a:path h="3774732" w="3774732">
                <a:moveTo>
                  <a:pt x="0" y="0"/>
                </a:moveTo>
                <a:lnTo>
                  <a:pt x="3774732" y="0"/>
                </a:lnTo>
                <a:lnTo>
                  <a:pt x="3774732" y="3774732"/>
                </a:lnTo>
                <a:lnTo>
                  <a:pt x="0" y="37747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2142798" y="7380837"/>
            <a:ext cx="4401481" cy="5539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41"/>
              </a:lnSpc>
              <a:spcBef>
                <a:spcPct val="0"/>
              </a:spcBef>
            </a:pPr>
            <a:r>
              <a:rPr lang="en-US" b="true" sz="3315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Assessment Checklist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943260" y="7380837"/>
            <a:ext cx="4401481" cy="5539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41"/>
              </a:lnSpc>
              <a:spcBef>
                <a:spcPct val="0"/>
              </a:spcBef>
            </a:pPr>
            <a:r>
              <a:rPr lang="en-US" b="true" sz="3315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SWOT Analysis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1619593" y="7380837"/>
            <a:ext cx="4401481" cy="5539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41"/>
              </a:lnSpc>
              <a:spcBef>
                <a:spcPct val="0"/>
              </a:spcBef>
            </a:pPr>
            <a:r>
              <a:rPr lang="en-US" b="true" sz="3315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Priority List</a:t>
            </a:r>
          </a:p>
        </p:txBody>
      </p:sp>
      <p:sp>
        <p:nvSpPr>
          <p:cNvPr name="AutoShape 17" id="17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8" id="18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9" id="19"/>
          <p:cNvSpPr txBox="true"/>
          <p:nvPr/>
        </p:nvSpPr>
        <p:spPr>
          <a:xfrm rot="0">
            <a:off x="1887366" y="547792"/>
            <a:ext cx="13944461" cy="1218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b="true" sz="6399" i="true" spc="127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System Analysis and Evaluation Tools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11</a:t>
            </a:r>
          </a:p>
        </p:txBody>
      </p:sp>
      <p:sp>
        <p:nvSpPr>
          <p:cNvPr name="Freeform 21" id="21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62472" y="5608815"/>
            <a:ext cx="513853" cy="513853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71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0" y="507899"/>
            <a:ext cx="12501229" cy="1218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b="true" sz="6399" spc="127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Assessment </a:t>
            </a:r>
            <a:r>
              <a:rPr lang="en-US" b="true" sz="6399" spc="127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Checklist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63599" y="2277946"/>
            <a:ext cx="9547622" cy="21048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10391" indent="-405195" lvl="1">
              <a:lnSpc>
                <a:spcPts val="5630"/>
              </a:lnSpc>
              <a:buFont typeface="Arial"/>
              <a:buChar char="•"/>
            </a:pPr>
            <a:r>
              <a:rPr lang="en-US" sz="3753" spc="7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Systematic warehouse evaluation tool</a:t>
            </a:r>
          </a:p>
          <a:p>
            <a:pPr algn="l" marL="810391" indent="-405195" lvl="1">
              <a:lnSpc>
                <a:spcPts val="5630"/>
              </a:lnSpc>
              <a:buFont typeface="Arial"/>
              <a:buChar char="•"/>
            </a:pPr>
            <a:r>
              <a:rPr lang="en-US" sz="3753" spc="7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Identifies inefficiencies and risks</a:t>
            </a:r>
          </a:p>
          <a:p>
            <a:pPr algn="l" marL="810391" indent="-405195" lvl="1">
              <a:lnSpc>
                <a:spcPts val="5630"/>
              </a:lnSpc>
              <a:buFont typeface="Arial"/>
              <a:buChar char="•"/>
            </a:pPr>
            <a:r>
              <a:rPr lang="en-US" sz="3753" spc="7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Targets key areas for improvement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62472" y="6408975"/>
            <a:ext cx="2207415" cy="5345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3"/>
              </a:lnSpc>
            </a:pPr>
            <a:r>
              <a:rPr lang="en-US" sz="4023" b="true">
                <a:solidFill>
                  <a:srgbClr val="042D62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01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000965" y="6408975"/>
            <a:ext cx="2207415" cy="5345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3"/>
              </a:lnSpc>
            </a:pPr>
            <a:r>
              <a:rPr lang="en-US" sz="4023" b="true">
                <a:solidFill>
                  <a:srgbClr val="042D62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53175" y="6944806"/>
            <a:ext cx="2658647" cy="678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71"/>
              </a:lnSpc>
            </a:pPr>
            <a:r>
              <a:rPr lang="en-US" sz="3699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Warehouse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741528" y="6408975"/>
            <a:ext cx="2207415" cy="534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0"/>
              </a:lnSpc>
            </a:pPr>
            <a:r>
              <a:rPr lang="en-US" sz="4020" b="true">
                <a:solidFill>
                  <a:srgbClr val="042D62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03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501229" y="6408975"/>
            <a:ext cx="2207415" cy="534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0"/>
              </a:lnSpc>
            </a:pPr>
            <a:r>
              <a:rPr lang="en-US" sz="4020" b="true">
                <a:solidFill>
                  <a:srgbClr val="042D62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04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6019710" y="6408975"/>
            <a:ext cx="2207415" cy="534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0"/>
              </a:lnSpc>
            </a:pPr>
            <a:r>
              <a:rPr lang="en-US" sz="4020" b="true">
                <a:solidFill>
                  <a:srgbClr val="042D62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05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391669" y="6959284"/>
            <a:ext cx="2658647" cy="678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71"/>
              </a:lnSpc>
            </a:pPr>
            <a:r>
              <a:rPr lang="en-US" sz="3699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Inventory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132232" y="6819616"/>
            <a:ext cx="2658647" cy="678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71"/>
              </a:lnSpc>
            </a:pPr>
            <a:r>
              <a:rPr lang="en-US" sz="3699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Layout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891932" y="6959284"/>
            <a:ext cx="2658647" cy="678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71"/>
              </a:lnSpc>
            </a:pPr>
            <a:r>
              <a:rPr lang="en-US" sz="3699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Logistics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5410413" y="6944806"/>
            <a:ext cx="2658647" cy="678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71"/>
              </a:lnSpc>
            </a:pPr>
            <a:r>
              <a:rPr lang="en-US" sz="3699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Safety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5008787" y="5608815"/>
            <a:ext cx="513853" cy="513853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71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8755102" y="5608815"/>
            <a:ext cx="513853" cy="513853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71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2501417" y="5608815"/>
            <a:ext cx="513853" cy="513853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71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16247733" y="5608815"/>
            <a:ext cx="513853" cy="513853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71"/>
                </a:lnSpc>
              </a:pPr>
            </a:p>
          </p:txBody>
        </p:sp>
      </p:grpSp>
      <p:sp>
        <p:nvSpPr>
          <p:cNvPr name="AutoShape 29" id="29"/>
          <p:cNvSpPr/>
          <p:nvPr/>
        </p:nvSpPr>
        <p:spPr>
          <a:xfrm flipV="true">
            <a:off x="963599" y="5846691"/>
            <a:ext cx="15797986" cy="19050"/>
          </a:xfrm>
          <a:prstGeom prst="line">
            <a:avLst/>
          </a:prstGeom>
          <a:ln cap="flat" w="38100">
            <a:solidFill>
              <a:srgbClr val="042D62"/>
            </a:solidFill>
            <a:prstDash val="solid"/>
            <a:headEnd type="oval" len="lg" w="lg"/>
            <a:tailEnd type="oval" len="lg" w="lg"/>
          </a:ln>
        </p:spPr>
      </p:sp>
      <p:sp>
        <p:nvSpPr>
          <p:cNvPr name="AutoShape 30" id="30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1" id="31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2" id="32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12</a:t>
            </a:r>
          </a:p>
        </p:txBody>
      </p:sp>
      <p:sp>
        <p:nvSpPr>
          <p:cNvPr name="Freeform 33" id="33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361889" y="-38512"/>
            <a:ext cx="2562245" cy="51926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443"/>
              </a:lnSpc>
            </a:pPr>
            <a:r>
              <a:rPr lang="en-US" sz="30316">
                <a:solidFill>
                  <a:srgbClr val="042D62"/>
                </a:solidFill>
                <a:latin typeface="Oswald"/>
                <a:ea typeface="Oswald"/>
                <a:cs typeface="Oswald"/>
                <a:sym typeface="Oswald"/>
              </a:rPr>
              <a:t>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361889" y="4562461"/>
            <a:ext cx="2661154" cy="51926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443"/>
              </a:lnSpc>
            </a:pPr>
            <a:r>
              <a:rPr lang="en-US" sz="30316">
                <a:solidFill>
                  <a:srgbClr val="042D62"/>
                </a:solidFill>
                <a:latin typeface="Oswald"/>
                <a:ea typeface="Oswald"/>
                <a:cs typeface="Oswald"/>
                <a:sym typeface="Oswald"/>
              </a:rPr>
              <a:t>0</a:t>
            </a:r>
          </a:p>
        </p:txBody>
      </p:sp>
      <p:sp>
        <p:nvSpPr>
          <p:cNvPr name="AutoShape 4" id="4"/>
          <p:cNvSpPr/>
          <p:nvPr/>
        </p:nvSpPr>
        <p:spPr>
          <a:xfrm flipV="true">
            <a:off x="3425199" y="4536079"/>
            <a:ext cx="5268828" cy="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>
            <a:off x="8609765" y="1622582"/>
            <a:ext cx="0" cy="2913497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5639914" y="1622582"/>
            <a:ext cx="3054113" cy="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8897459" y="-52950"/>
            <a:ext cx="3785428" cy="51926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443"/>
              </a:lnSpc>
            </a:pPr>
            <a:r>
              <a:rPr lang="en-US" sz="30316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W</a:t>
            </a:r>
          </a:p>
        </p:txBody>
      </p:sp>
      <p:sp>
        <p:nvSpPr>
          <p:cNvPr name="AutoShape 8" id="8"/>
          <p:cNvSpPr/>
          <p:nvPr/>
        </p:nvSpPr>
        <p:spPr>
          <a:xfrm>
            <a:off x="11997000" y="4536079"/>
            <a:ext cx="4923590" cy="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>
            <a:off x="16841849" y="1579267"/>
            <a:ext cx="0" cy="2913497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>
            <a:off x="14066596" y="1579267"/>
            <a:ext cx="2853993" cy="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>
            <a:off x="3425199" y="9157534"/>
            <a:ext cx="5268828" cy="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2" id="12"/>
          <p:cNvSpPr/>
          <p:nvPr/>
        </p:nvSpPr>
        <p:spPr>
          <a:xfrm>
            <a:off x="8609765" y="6244037"/>
            <a:ext cx="0" cy="2913497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3" id="13"/>
          <p:cNvSpPr/>
          <p:nvPr/>
        </p:nvSpPr>
        <p:spPr>
          <a:xfrm>
            <a:off x="5639914" y="6244037"/>
            <a:ext cx="3054113" cy="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4" id="14"/>
          <p:cNvSpPr txBox="true"/>
          <p:nvPr/>
        </p:nvSpPr>
        <p:spPr>
          <a:xfrm rot="0">
            <a:off x="9321088" y="4562461"/>
            <a:ext cx="2810732" cy="51926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443"/>
              </a:lnSpc>
            </a:pPr>
            <a:r>
              <a:rPr lang="en-US" sz="30316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T</a:t>
            </a:r>
          </a:p>
        </p:txBody>
      </p:sp>
      <p:sp>
        <p:nvSpPr>
          <p:cNvPr name="AutoShape 15" id="15"/>
          <p:cNvSpPr/>
          <p:nvPr/>
        </p:nvSpPr>
        <p:spPr>
          <a:xfrm>
            <a:off x="11657283" y="9137051"/>
            <a:ext cx="5268828" cy="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6" id="16"/>
          <p:cNvSpPr/>
          <p:nvPr/>
        </p:nvSpPr>
        <p:spPr>
          <a:xfrm>
            <a:off x="16841849" y="6223555"/>
            <a:ext cx="0" cy="2913497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7" id="17"/>
          <p:cNvSpPr/>
          <p:nvPr/>
        </p:nvSpPr>
        <p:spPr>
          <a:xfrm>
            <a:off x="13871998" y="6223555"/>
            <a:ext cx="3054113" cy="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8" id="18"/>
          <p:cNvSpPr txBox="true"/>
          <p:nvPr/>
        </p:nvSpPr>
        <p:spPr>
          <a:xfrm rot="0">
            <a:off x="4023043" y="1858468"/>
            <a:ext cx="4118001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b="true" sz="2300" spc="138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STRENGTHS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4023043" y="2396478"/>
            <a:ext cx="4670984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b="true" sz="2300" spc="4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Large storage capacity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2578708" y="1858468"/>
            <a:ext cx="3867545" cy="381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11"/>
              </a:lnSpc>
            </a:pPr>
            <a:r>
              <a:rPr lang="en-US" b="true" sz="2222" spc="133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WEAKNESSES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2131819" y="2396478"/>
            <a:ext cx="4475164" cy="381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79769" indent="-239885" lvl="1">
              <a:lnSpc>
                <a:spcPts val="3111"/>
              </a:lnSpc>
              <a:buFont typeface="Arial"/>
              <a:buChar char="•"/>
            </a:pPr>
            <a:r>
              <a:rPr lang="en-US" b="true" sz="2222" spc="44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Inefficient space utilization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4023043" y="6485178"/>
            <a:ext cx="4118001" cy="3982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51"/>
              </a:lnSpc>
            </a:pPr>
            <a:r>
              <a:rPr lang="en-US" b="true" sz="2322" spc="139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OPPORTUNITIES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4023043" y="6965434"/>
            <a:ext cx="4314878" cy="3982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01359" indent="-250679" lvl="1">
              <a:lnSpc>
                <a:spcPts val="3251"/>
              </a:lnSpc>
              <a:buFont typeface="Arial"/>
              <a:buChar char="•"/>
            </a:pPr>
            <a:r>
              <a:rPr lang="en-US" b="true" sz="2322" spc="4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Improve space utilization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2247312" y="6494353"/>
            <a:ext cx="4118576" cy="3982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51"/>
              </a:lnSpc>
            </a:pPr>
            <a:r>
              <a:rPr lang="en-US" b="true" sz="2322" spc="139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THREATS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2247312" y="6965434"/>
            <a:ext cx="4118576" cy="3982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01359" indent="-250679" lvl="1">
              <a:lnSpc>
                <a:spcPts val="3251"/>
              </a:lnSpc>
              <a:buFont typeface="Arial"/>
              <a:buChar char="•"/>
            </a:pPr>
            <a:r>
              <a:rPr lang="en-US" b="true" sz="2322" spc="4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Regional challenges 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4023043" y="2934544"/>
            <a:ext cx="4118001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b="true" sz="2300" spc="4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Flexible workforce 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4023043" y="3466722"/>
            <a:ext cx="4118001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b="true" sz="2300" spc="4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High-volume capacity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4023043" y="3941492"/>
            <a:ext cx="4712491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b="true" sz="2300" spc="4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Open to system upgrades.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2131819" y="2849302"/>
            <a:ext cx="4475164" cy="381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79769" indent="-239885" lvl="1">
              <a:lnSpc>
                <a:spcPts val="3111"/>
              </a:lnSpc>
              <a:buFont typeface="Arial"/>
              <a:buChar char="•"/>
            </a:pPr>
            <a:r>
              <a:rPr lang="en-US" b="true" sz="2222" spc="44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No clear labeling 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2131819" y="3302127"/>
            <a:ext cx="4475164" cy="381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79769" indent="-239885" lvl="1">
              <a:lnSpc>
                <a:spcPts val="3111"/>
              </a:lnSpc>
              <a:buFont typeface="Arial"/>
              <a:buChar char="•"/>
            </a:pPr>
            <a:r>
              <a:rPr lang="en-US" b="true" sz="2222" spc="44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No formal documentation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2131819" y="3840677"/>
            <a:ext cx="4475164" cy="5707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79769" indent="-239885" lvl="1">
              <a:lnSpc>
                <a:spcPts val="2222"/>
              </a:lnSpc>
              <a:buFont typeface="Arial"/>
              <a:buChar char="•"/>
            </a:pPr>
            <a:r>
              <a:rPr lang="en-US" b="true" sz="2222" spc="44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Inefficient receiving &amp; packing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4023043" y="7403566"/>
            <a:ext cx="4314878" cy="3982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01359" indent="-250679" lvl="1">
              <a:lnSpc>
                <a:spcPts val="3251"/>
              </a:lnSpc>
              <a:buFont typeface="Arial"/>
              <a:buChar char="•"/>
            </a:pPr>
            <a:r>
              <a:rPr lang="en-US" b="true" sz="2322" spc="4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Layout redesign 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4023043" y="7969604"/>
            <a:ext cx="4314878" cy="6084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01359" indent="-250679" lvl="1">
              <a:lnSpc>
                <a:spcPts val="2345"/>
              </a:lnSpc>
              <a:buFont typeface="Arial"/>
              <a:buChar char="•"/>
            </a:pPr>
            <a:r>
              <a:rPr lang="en-US" b="true" sz="2322" spc="4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Warehouse Management System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4008396" y="8506458"/>
            <a:ext cx="4314878" cy="3982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01359" indent="-250679" lvl="1">
              <a:lnSpc>
                <a:spcPts val="3251"/>
              </a:lnSpc>
              <a:buFont typeface="Arial"/>
              <a:buChar char="•"/>
            </a:pPr>
            <a:r>
              <a:rPr lang="en-US" b="true" sz="2322" spc="4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Modern equipment 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2247312" y="7373556"/>
            <a:ext cx="4118576" cy="3982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01359" indent="-250679" lvl="1">
              <a:lnSpc>
                <a:spcPts val="3251"/>
              </a:lnSpc>
              <a:buFont typeface="Arial"/>
              <a:buChar char="•"/>
            </a:pPr>
            <a:r>
              <a:rPr lang="en-US" b="true" sz="2322" spc="4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Lack of documentation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2247312" y="7824992"/>
            <a:ext cx="4118576" cy="8077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01359" indent="-250679" lvl="1">
              <a:lnSpc>
                <a:spcPts val="3251"/>
              </a:lnSpc>
              <a:buFont typeface="Arial"/>
              <a:buChar char="•"/>
            </a:pPr>
            <a:r>
              <a:rPr lang="en-US" b="true" sz="2322" spc="4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Experiencing goods losses</a:t>
            </a:r>
          </a:p>
        </p:txBody>
      </p:sp>
      <p:sp>
        <p:nvSpPr>
          <p:cNvPr name="AutoShape 37" id="37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8" id="38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9" id="39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13</a:t>
            </a:r>
          </a:p>
        </p:txBody>
      </p:sp>
      <p:sp>
        <p:nvSpPr>
          <p:cNvPr name="Freeform 40" id="40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030226" y="217903"/>
            <a:ext cx="8246598" cy="1319403"/>
            <a:chOff x="0" y="0"/>
            <a:chExt cx="1996403" cy="31941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996403" cy="319412"/>
            </a:xfrm>
            <a:custGeom>
              <a:avLst/>
              <a:gdLst/>
              <a:ahLst/>
              <a:cxnLst/>
              <a:rect r="r" b="b" t="t" l="l"/>
              <a:pathLst>
                <a:path h="319412" w="1996403">
                  <a:moveTo>
                    <a:pt x="93880" y="0"/>
                  </a:moveTo>
                  <a:lnTo>
                    <a:pt x="1902523" y="0"/>
                  </a:lnTo>
                  <a:cubicBezTo>
                    <a:pt x="1927421" y="0"/>
                    <a:pt x="1951300" y="9891"/>
                    <a:pt x="1968906" y="27497"/>
                  </a:cubicBezTo>
                  <a:cubicBezTo>
                    <a:pt x="1986512" y="45103"/>
                    <a:pt x="1996403" y="68982"/>
                    <a:pt x="1996403" y="93880"/>
                  </a:cubicBezTo>
                  <a:lnTo>
                    <a:pt x="1996403" y="225532"/>
                  </a:lnTo>
                  <a:cubicBezTo>
                    <a:pt x="1996403" y="277380"/>
                    <a:pt x="1954371" y="319412"/>
                    <a:pt x="1902523" y="319412"/>
                  </a:cubicBezTo>
                  <a:lnTo>
                    <a:pt x="93880" y="319412"/>
                  </a:lnTo>
                  <a:cubicBezTo>
                    <a:pt x="68982" y="319412"/>
                    <a:pt x="45103" y="309521"/>
                    <a:pt x="27497" y="291915"/>
                  </a:cubicBezTo>
                  <a:cubicBezTo>
                    <a:pt x="9891" y="274309"/>
                    <a:pt x="0" y="250430"/>
                    <a:pt x="0" y="225532"/>
                  </a:cubicBezTo>
                  <a:lnTo>
                    <a:pt x="0" y="93880"/>
                  </a:lnTo>
                  <a:cubicBezTo>
                    <a:pt x="0" y="68982"/>
                    <a:pt x="9891" y="45103"/>
                    <a:pt x="27497" y="27497"/>
                  </a:cubicBezTo>
                  <a:cubicBezTo>
                    <a:pt x="45103" y="9891"/>
                    <a:pt x="68982" y="0"/>
                    <a:pt x="9388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247650"/>
              <a:ext cx="1996403" cy="56706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959"/>
                </a:lnSpc>
                <a:spcBef>
                  <a:spcPct val="0"/>
                </a:spcBef>
              </a:pPr>
              <a:r>
                <a:rPr lang="en-US" b="true" sz="6399">
                  <a:solidFill>
                    <a:srgbClr val="042D6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Priority Listing</a:t>
              </a:r>
            </a:p>
          </p:txBody>
        </p:sp>
      </p:grpSp>
      <p:sp>
        <p:nvSpPr>
          <p:cNvPr name="AutoShape 5" id="5"/>
          <p:cNvSpPr/>
          <p:nvPr/>
        </p:nvSpPr>
        <p:spPr>
          <a:xfrm>
            <a:off x="1830705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40770" y="1537306"/>
            <a:ext cx="18328770" cy="7720994"/>
          </a:xfrm>
          <a:custGeom>
            <a:avLst/>
            <a:gdLst/>
            <a:ahLst/>
            <a:cxnLst/>
            <a:rect r="r" b="b" t="t" l="l"/>
            <a:pathLst>
              <a:path h="7720994" w="18328770">
                <a:moveTo>
                  <a:pt x="0" y="0"/>
                </a:moveTo>
                <a:lnTo>
                  <a:pt x="18328770" y="0"/>
                </a:lnTo>
                <a:lnTo>
                  <a:pt x="18328770" y="7720994"/>
                </a:lnTo>
                <a:lnTo>
                  <a:pt x="0" y="77209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14</a:t>
            </a:r>
          </a:p>
        </p:txBody>
      </p:sp>
    </p:spTree>
  </p:cSld>
  <p:clrMapOvr>
    <a:masterClrMapping/>
  </p:clrMapOvr>
  <p:transition spd="slow">
    <p:wipe dir="l"/>
  </p:transition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87379" y="4007278"/>
            <a:ext cx="513853" cy="513853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71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311910" y="282799"/>
            <a:ext cx="17664180" cy="2352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b="true" sz="6399" spc="127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Strategic Workflow: From Layout Assessment to Pro</a:t>
            </a:r>
            <a:r>
              <a:rPr lang="en-US" b="true" sz="6399" spc="127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cess Simulation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62472" y="4914334"/>
            <a:ext cx="2207415" cy="5345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3"/>
              </a:lnSpc>
            </a:pPr>
            <a:r>
              <a:rPr lang="en-US" sz="4023" b="true">
                <a:solidFill>
                  <a:srgbClr val="042D62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01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844863" y="4914269"/>
            <a:ext cx="2207415" cy="5345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3"/>
              </a:lnSpc>
            </a:pPr>
            <a:r>
              <a:rPr lang="en-US" sz="4023" b="true">
                <a:solidFill>
                  <a:srgbClr val="042D62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02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5102324" y="5344026"/>
            <a:ext cx="2658647" cy="25443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58"/>
              </a:lnSpc>
            </a:pPr>
            <a:r>
              <a:rPr lang="en-US" sz="3306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Process Simulation &amp; Efficiency Evaluation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671528" y="4914334"/>
            <a:ext cx="2207415" cy="534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0"/>
              </a:lnSpc>
            </a:pPr>
            <a:r>
              <a:rPr lang="en-US" sz="4020" b="true">
                <a:solidFill>
                  <a:srgbClr val="042D62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03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501229" y="4914399"/>
            <a:ext cx="2207415" cy="534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0"/>
              </a:lnSpc>
            </a:pPr>
            <a:r>
              <a:rPr lang="en-US" sz="4020" b="true">
                <a:solidFill>
                  <a:srgbClr val="042D62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04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5861645" y="4914269"/>
            <a:ext cx="2207415" cy="534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0"/>
              </a:lnSpc>
            </a:pPr>
            <a:r>
              <a:rPr lang="en-US" sz="4020" b="true">
                <a:solidFill>
                  <a:srgbClr val="042D62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05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921119" y="5501601"/>
            <a:ext cx="2658647" cy="12154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02"/>
              </a:lnSpc>
            </a:pPr>
            <a:r>
              <a:rPr lang="en-US" b="true" sz="320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SOP Development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811240" y="5501601"/>
            <a:ext cx="2658647" cy="12154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02"/>
              </a:lnSpc>
            </a:pPr>
            <a:r>
              <a:rPr lang="en-US" sz="3206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Layout Optimization 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685758" y="5472779"/>
            <a:ext cx="2658647" cy="18441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02"/>
              </a:lnSpc>
            </a:pPr>
            <a:r>
              <a:rPr lang="en-US" sz="3206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IoT </a:t>
            </a:r>
          </a:p>
          <a:p>
            <a:pPr algn="ctr">
              <a:lnSpc>
                <a:spcPts val="5002"/>
              </a:lnSpc>
            </a:pPr>
            <a:r>
              <a:rPr lang="en-US" b="true" sz="3206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Concept Design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220296" y="5480018"/>
            <a:ext cx="2658647" cy="18441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02"/>
              </a:lnSpc>
            </a:pPr>
            <a:r>
              <a:rPr lang="en-US" sz="3206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Safety Regulations Review 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4979650" y="4112302"/>
            <a:ext cx="513853" cy="513853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71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8741528" y="4112302"/>
            <a:ext cx="513853" cy="513853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71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2501229" y="4093252"/>
            <a:ext cx="513853" cy="513853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71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16745447" y="4112302"/>
            <a:ext cx="513853" cy="513853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71"/>
                </a:lnSpc>
              </a:pPr>
            </a:p>
          </p:txBody>
        </p:sp>
      </p:grpSp>
      <p:sp>
        <p:nvSpPr>
          <p:cNvPr name="AutoShape 28" id="28"/>
          <p:cNvSpPr/>
          <p:nvPr/>
        </p:nvSpPr>
        <p:spPr>
          <a:xfrm>
            <a:off x="787379" y="4264204"/>
            <a:ext cx="16422150" cy="0"/>
          </a:xfrm>
          <a:prstGeom prst="line">
            <a:avLst/>
          </a:prstGeom>
          <a:ln cap="flat" w="38100">
            <a:solidFill>
              <a:srgbClr val="042D62"/>
            </a:solidFill>
            <a:prstDash val="solid"/>
            <a:headEnd type="oval" len="lg" w="lg"/>
            <a:tailEnd type="oval" len="lg" w="lg"/>
          </a:ln>
        </p:spPr>
      </p:sp>
      <p:sp>
        <p:nvSpPr>
          <p:cNvPr name="AutoShape 29" id="29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0" id="30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1" id="31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15</a:t>
            </a:r>
          </a:p>
        </p:txBody>
      </p:sp>
      <p:sp>
        <p:nvSpPr>
          <p:cNvPr name="Freeform 32" id="32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909684" y="1671280"/>
            <a:ext cx="4754496" cy="4114800"/>
          </a:xfrm>
          <a:custGeom>
            <a:avLst/>
            <a:gdLst/>
            <a:ahLst/>
            <a:cxnLst/>
            <a:rect r="r" b="b" t="t" l="l"/>
            <a:pathLst>
              <a:path h="4114800" w="4754496">
                <a:moveTo>
                  <a:pt x="0" y="0"/>
                </a:moveTo>
                <a:lnTo>
                  <a:pt x="4754496" y="0"/>
                </a:lnTo>
                <a:lnTo>
                  <a:pt x="475449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0629498" y="3147593"/>
            <a:ext cx="6058479" cy="5246370"/>
            <a:chOff x="0" y="0"/>
            <a:chExt cx="4282440" cy="3708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5"/>
              <a:stretch>
                <a:fillRect l="-8692" t="0" r="-8692" b="0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666698" y="2661818"/>
            <a:ext cx="9496075" cy="3914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5000"/>
              </a:lnSpc>
            </a:pPr>
            <a:r>
              <a:rPr lang="en-US" b="true" sz="10000" spc="280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WAREHOUSE OVERVIEW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16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0629498" y="3147593"/>
            <a:ext cx="6184114" cy="5352070"/>
          </a:xfrm>
          <a:custGeom>
            <a:avLst/>
            <a:gdLst/>
            <a:ahLst/>
            <a:cxnLst/>
            <a:rect r="r" b="b" t="t" l="l"/>
            <a:pathLst>
              <a:path h="5352070" w="6184114">
                <a:moveTo>
                  <a:pt x="0" y="0"/>
                </a:moveTo>
                <a:lnTo>
                  <a:pt x="6184114" y="0"/>
                </a:lnTo>
                <a:lnTo>
                  <a:pt x="6184114" y="5352070"/>
                </a:lnTo>
                <a:lnTo>
                  <a:pt x="0" y="53520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3578320">
            <a:off x="15235694" y="3886615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7" y="0"/>
                </a:lnTo>
                <a:lnTo>
                  <a:pt x="2904567" y="2513770"/>
                </a:lnTo>
                <a:lnTo>
                  <a:pt x="0" y="251377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660651" y="0"/>
            <a:ext cx="4627349" cy="10287000"/>
            <a:chOff x="0" y="0"/>
            <a:chExt cx="1218726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18726" cy="2709333"/>
            </a:xfrm>
            <a:custGeom>
              <a:avLst/>
              <a:gdLst/>
              <a:ahLst/>
              <a:cxnLst/>
              <a:rect r="r" b="b" t="t" l="l"/>
              <a:pathLst>
                <a:path h="2709333" w="1218726">
                  <a:moveTo>
                    <a:pt x="0" y="0"/>
                  </a:moveTo>
                  <a:lnTo>
                    <a:pt x="1218726" y="0"/>
                  </a:lnTo>
                  <a:lnTo>
                    <a:pt x="121872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B2B2B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1218726" cy="28331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9800819" y="2010326"/>
            <a:ext cx="7863361" cy="6783237"/>
          </a:xfrm>
          <a:custGeom>
            <a:avLst/>
            <a:gdLst/>
            <a:ahLst/>
            <a:cxnLst/>
            <a:rect r="r" b="b" t="t" l="l"/>
            <a:pathLst>
              <a:path h="6783237" w="7863361">
                <a:moveTo>
                  <a:pt x="0" y="0"/>
                </a:moveTo>
                <a:lnTo>
                  <a:pt x="7863361" y="0"/>
                </a:lnTo>
                <a:lnTo>
                  <a:pt x="7863361" y="6783238"/>
                </a:lnTo>
                <a:lnTo>
                  <a:pt x="0" y="67832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283" t="-2073" r="0" b="-1189"/>
            </a:stretch>
          </a:blipFill>
          <a:ln w="228600" cap="rnd">
            <a:solidFill>
              <a:srgbClr val="042D62"/>
            </a:solidFill>
            <a:prstDash val="solid"/>
            <a:round/>
          </a:ln>
        </p:spPr>
      </p:sp>
      <p:sp>
        <p:nvSpPr>
          <p:cNvPr name="TextBox 6" id="6"/>
          <p:cNvSpPr txBox="true"/>
          <p:nvPr/>
        </p:nvSpPr>
        <p:spPr>
          <a:xfrm rot="0">
            <a:off x="543921" y="3334678"/>
            <a:ext cx="8023701" cy="41907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03611" indent="-401806" lvl="1">
              <a:lnSpc>
                <a:spcPts val="4168"/>
              </a:lnSpc>
              <a:buFont typeface="Arial"/>
              <a:buChar char="•"/>
            </a:pPr>
            <a:r>
              <a:rPr lang="en-US" sz="3722" spc="74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 Multi-floor storage system.</a:t>
            </a:r>
          </a:p>
          <a:p>
            <a:pPr algn="l">
              <a:lnSpc>
                <a:spcPts val="4168"/>
              </a:lnSpc>
            </a:pPr>
          </a:p>
          <a:p>
            <a:pPr algn="l" marL="803611" indent="-401806" lvl="1">
              <a:lnSpc>
                <a:spcPts val="4168"/>
              </a:lnSpc>
              <a:buFont typeface="Arial"/>
              <a:buChar char="•"/>
            </a:pPr>
            <a:r>
              <a:rPr lang="en-US" sz="3722" spc="74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Designated functions per floor.</a:t>
            </a:r>
          </a:p>
          <a:p>
            <a:pPr algn="l">
              <a:lnSpc>
                <a:spcPts val="4168"/>
              </a:lnSpc>
            </a:pPr>
          </a:p>
          <a:p>
            <a:pPr algn="l" marL="803611" indent="-401806" lvl="1">
              <a:lnSpc>
                <a:spcPts val="4168"/>
              </a:lnSpc>
              <a:buFont typeface="Arial"/>
              <a:buChar char="•"/>
            </a:pPr>
            <a:r>
              <a:rPr lang="en-US" sz="3722" spc="74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Floor-based product categorization.</a:t>
            </a:r>
          </a:p>
          <a:p>
            <a:pPr algn="l">
              <a:lnSpc>
                <a:spcPts val="4168"/>
              </a:lnSpc>
            </a:pPr>
          </a:p>
          <a:p>
            <a:pPr algn="l" marL="803611" indent="-401806" lvl="1">
              <a:lnSpc>
                <a:spcPts val="4168"/>
              </a:lnSpc>
              <a:buFont typeface="Arial"/>
              <a:buChar char="•"/>
            </a:pPr>
            <a:r>
              <a:rPr lang="en-US" sz="3722" spc="74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Having multiple c</a:t>
            </a:r>
            <a:r>
              <a:rPr lang="en-US" sz="3722" spc="74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hallenges 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39673" y="533316"/>
            <a:ext cx="10866519" cy="1218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b="true" sz="6399" i="true" spc="127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Warehouse Layout Overview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17</a:t>
            </a:r>
          </a:p>
        </p:txBody>
      </p:sp>
      <p:sp>
        <p:nvSpPr>
          <p:cNvPr name="AutoShape 9" id="9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1" id="11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754005" y="2659337"/>
            <a:ext cx="5737395" cy="4968325"/>
            <a:chOff x="0" y="0"/>
            <a:chExt cx="4282440" cy="3708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0" t="-14155" r="0" b="-14155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name="Group 4" id="4"/>
          <p:cNvGrpSpPr/>
          <p:nvPr/>
        </p:nvGrpSpPr>
        <p:grpSpPr>
          <a:xfrm rot="0">
            <a:off x="-711508" y="0"/>
            <a:ext cx="5737395" cy="4968325"/>
            <a:chOff x="0" y="0"/>
            <a:chExt cx="4282440" cy="37084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3"/>
              <a:stretch>
                <a:fillRect l="0" t="-26986" r="0" b="-26986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-711508" y="5318675"/>
            <a:ext cx="5737395" cy="4968325"/>
            <a:chOff x="0" y="0"/>
            <a:chExt cx="4282440" cy="3708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4"/>
              <a:stretch>
                <a:fillRect l="0" t="-97327" r="0" b="-52726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name="Freeform 8" id="8"/>
          <p:cNvSpPr/>
          <p:nvPr/>
        </p:nvSpPr>
        <p:spPr>
          <a:xfrm flipH="false" flipV="false" rot="-3578320">
            <a:off x="6418642" y="-485952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6" y="0"/>
                </a:lnTo>
                <a:lnTo>
                  <a:pt x="2904566" y="2513770"/>
                </a:lnTo>
                <a:lnTo>
                  <a:pt x="0" y="251377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3578320">
            <a:off x="6965089" y="8795768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7" y="0"/>
                </a:lnTo>
                <a:lnTo>
                  <a:pt x="2904567" y="2513771"/>
                </a:lnTo>
                <a:lnTo>
                  <a:pt x="0" y="251377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3578320">
            <a:off x="-1452283" y="4061790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6" y="0"/>
                </a:lnTo>
                <a:lnTo>
                  <a:pt x="2904566" y="2513770"/>
                </a:lnTo>
                <a:lnTo>
                  <a:pt x="0" y="251377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3578320">
            <a:off x="6418642" y="2173385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6" y="0"/>
                </a:lnTo>
                <a:lnTo>
                  <a:pt x="2904566" y="2513771"/>
                </a:lnTo>
                <a:lnTo>
                  <a:pt x="0" y="251377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3578320">
            <a:off x="4571649" y="7527325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7" y="0"/>
                </a:lnTo>
                <a:lnTo>
                  <a:pt x="2904567" y="2513770"/>
                </a:lnTo>
                <a:lnTo>
                  <a:pt x="0" y="251377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7221679">
            <a:off x="4119534" y="842892"/>
            <a:ext cx="2898563" cy="2508574"/>
          </a:xfrm>
          <a:custGeom>
            <a:avLst/>
            <a:gdLst/>
            <a:ahLst/>
            <a:cxnLst/>
            <a:rect r="r" b="b" t="t" l="l"/>
            <a:pathLst>
              <a:path h="2508574" w="2898563">
                <a:moveTo>
                  <a:pt x="0" y="0"/>
                </a:moveTo>
                <a:lnTo>
                  <a:pt x="2898562" y="0"/>
                </a:lnTo>
                <a:lnTo>
                  <a:pt x="2898562" y="2508574"/>
                </a:lnTo>
                <a:lnTo>
                  <a:pt x="0" y="250857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7221679">
            <a:off x="6971851" y="6142892"/>
            <a:ext cx="2898563" cy="2508574"/>
          </a:xfrm>
          <a:custGeom>
            <a:avLst/>
            <a:gdLst/>
            <a:ahLst/>
            <a:cxnLst/>
            <a:rect r="r" b="b" t="t" l="l"/>
            <a:pathLst>
              <a:path h="2508574" w="2898563">
                <a:moveTo>
                  <a:pt x="0" y="0"/>
                </a:moveTo>
                <a:lnTo>
                  <a:pt x="2898562" y="0"/>
                </a:lnTo>
                <a:lnTo>
                  <a:pt x="2898562" y="2508574"/>
                </a:lnTo>
                <a:lnTo>
                  <a:pt x="0" y="2508574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7221679">
            <a:off x="6425403" y="-479451"/>
            <a:ext cx="2898563" cy="2508574"/>
          </a:xfrm>
          <a:custGeom>
            <a:avLst/>
            <a:gdLst/>
            <a:ahLst/>
            <a:cxnLst/>
            <a:rect r="r" b="b" t="t" l="l"/>
            <a:pathLst>
              <a:path h="2508574" w="2898563">
                <a:moveTo>
                  <a:pt x="0" y="0"/>
                </a:moveTo>
                <a:lnTo>
                  <a:pt x="2898563" y="0"/>
                </a:lnTo>
                <a:lnTo>
                  <a:pt x="2898563" y="2508575"/>
                </a:lnTo>
                <a:lnTo>
                  <a:pt x="0" y="2508575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9689494" y="2030151"/>
            <a:ext cx="8238897" cy="51769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32"/>
              </a:lnSpc>
            </a:pPr>
            <a:r>
              <a:rPr lang="en-US" b="true" sz="7100" spc="198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DEFINED SCOPE OF ANALYSIS:</a:t>
            </a:r>
          </a:p>
          <a:p>
            <a:pPr algn="ctr">
              <a:lnSpc>
                <a:spcPts val="6532"/>
              </a:lnSpc>
            </a:pPr>
          </a:p>
          <a:p>
            <a:pPr algn="ctr" marL="0" indent="0" lvl="1">
              <a:lnSpc>
                <a:spcPts val="6532"/>
              </a:lnSpc>
            </a:pPr>
            <a:r>
              <a:rPr lang="en-US" b="true" sz="7100" spc="198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3RD, 4TH, AND UNDERGROUND FLOORS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18</a:t>
            </a:r>
          </a:p>
        </p:txBody>
      </p:sp>
      <p:sp>
        <p:nvSpPr>
          <p:cNvPr name="AutoShape 18" id="18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9" id="19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  <p:transition spd="slow">
    <p:wipe dir="l"/>
  </p:transition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0" y="130303"/>
            <a:ext cx="5502559" cy="2572321"/>
            <a:chOff x="0" y="0"/>
            <a:chExt cx="1332104" cy="62272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32104" cy="622728"/>
            </a:xfrm>
            <a:custGeom>
              <a:avLst/>
              <a:gdLst/>
              <a:ahLst/>
              <a:cxnLst/>
              <a:rect r="r" b="b" t="t" l="l"/>
              <a:pathLst>
                <a:path h="622728" w="1332104">
                  <a:moveTo>
                    <a:pt x="140697" y="0"/>
                  </a:moveTo>
                  <a:lnTo>
                    <a:pt x="1191407" y="0"/>
                  </a:lnTo>
                  <a:cubicBezTo>
                    <a:pt x="1269112" y="0"/>
                    <a:pt x="1332104" y="62992"/>
                    <a:pt x="1332104" y="140697"/>
                  </a:cubicBezTo>
                  <a:lnTo>
                    <a:pt x="1332104" y="482032"/>
                  </a:lnTo>
                  <a:cubicBezTo>
                    <a:pt x="1332104" y="519347"/>
                    <a:pt x="1317281" y="555133"/>
                    <a:pt x="1290895" y="581519"/>
                  </a:cubicBezTo>
                  <a:cubicBezTo>
                    <a:pt x="1264509" y="607905"/>
                    <a:pt x="1228722" y="622728"/>
                    <a:pt x="1191407" y="622728"/>
                  </a:cubicBezTo>
                  <a:lnTo>
                    <a:pt x="140697" y="622728"/>
                  </a:lnTo>
                  <a:cubicBezTo>
                    <a:pt x="62992" y="622728"/>
                    <a:pt x="0" y="559736"/>
                    <a:pt x="0" y="482032"/>
                  </a:cubicBezTo>
                  <a:lnTo>
                    <a:pt x="0" y="140697"/>
                  </a:lnTo>
                  <a:cubicBezTo>
                    <a:pt x="0" y="62992"/>
                    <a:pt x="62992" y="0"/>
                    <a:pt x="14069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57175"/>
              <a:ext cx="1332104" cy="8799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379"/>
                </a:lnSpc>
                <a:spcBef>
                  <a:spcPct val="0"/>
                </a:spcBef>
              </a:pPr>
              <a:r>
                <a:rPr lang="en-US" b="true" sz="6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Underground Floor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151331" y="-571783"/>
            <a:ext cx="12512849" cy="10484385"/>
          </a:xfrm>
          <a:custGeom>
            <a:avLst/>
            <a:gdLst/>
            <a:ahLst/>
            <a:cxnLst/>
            <a:rect r="r" b="b" t="t" l="l"/>
            <a:pathLst>
              <a:path h="10484385" w="12512849">
                <a:moveTo>
                  <a:pt x="0" y="0"/>
                </a:moveTo>
                <a:lnTo>
                  <a:pt x="12512849" y="0"/>
                </a:lnTo>
                <a:lnTo>
                  <a:pt x="12512849" y="10484384"/>
                </a:lnTo>
                <a:lnTo>
                  <a:pt x="0" y="104843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9673" r="0" b="-9673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19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6030385" y="856949"/>
            <a:ext cx="3614594" cy="2896652"/>
            <a:chOff x="0" y="0"/>
            <a:chExt cx="851307" cy="682218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51307" cy="682218"/>
            </a:xfrm>
            <a:custGeom>
              <a:avLst/>
              <a:gdLst/>
              <a:ahLst/>
              <a:cxnLst/>
              <a:rect r="r" b="b" t="t" l="l"/>
              <a:pathLst>
                <a:path h="682218" w="851307">
                  <a:moveTo>
                    <a:pt x="214185" y="0"/>
                  </a:moveTo>
                  <a:lnTo>
                    <a:pt x="637122" y="0"/>
                  </a:lnTo>
                  <a:cubicBezTo>
                    <a:pt x="693927" y="0"/>
                    <a:pt x="748406" y="22566"/>
                    <a:pt x="788574" y="62733"/>
                  </a:cubicBezTo>
                  <a:cubicBezTo>
                    <a:pt x="828741" y="102901"/>
                    <a:pt x="851307" y="157380"/>
                    <a:pt x="851307" y="214185"/>
                  </a:cubicBezTo>
                  <a:lnTo>
                    <a:pt x="851307" y="468033"/>
                  </a:lnTo>
                  <a:cubicBezTo>
                    <a:pt x="851307" y="524838"/>
                    <a:pt x="828741" y="579317"/>
                    <a:pt x="788574" y="619484"/>
                  </a:cubicBezTo>
                  <a:cubicBezTo>
                    <a:pt x="748406" y="659652"/>
                    <a:pt x="693927" y="682218"/>
                    <a:pt x="637122" y="682218"/>
                  </a:cubicBezTo>
                  <a:lnTo>
                    <a:pt x="214185" y="682218"/>
                  </a:lnTo>
                  <a:cubicBezTo>
                    <a:pt x="95894" y="682218"/>
                    <a:pt x="0" y="586324"/>
                    <a:pt x="0" y="468033"/>
                  </a:cubicBezTo>
                  <a:lnTo>
                    <a:pt x="0" y="214185"/>
                  </a:lnTo>
                  <a:cubicBezTo>
                    <a:pt x="0" y="157380"/>
                    <a:pt x="22566" y="102901"/>
                    <a:pt x="62733" y="62733"/>
                  </a:cubicBezTo>
                  <a:cubicBezTo>
                    <a:pt x="102901" y="22566"/>
                    <a:pt x="157380" y="0"/>
                    <a:pt x="214185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152400"/>
              <a:ext cx="851307" cy="8346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320"/>
                </a:lnSpc>
                <a:spcBef>
                  <a:spcPct val="0"/>
                </a:spcBef>
              </a:pPr>
              <a:r>
                <a:rPr lang="en-US" b="true" sz="3800">
                  <a:solidFill>
                    <a:srgbClr val="003366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Primarily used for quilt storage, along with other inventory.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2091609" y="1416464"/>
            <a:ext cx="4432449" cy="1673924"/>
            <a:chOff x="0" y="0"/>
            <a:chExt cx="1043927" cy="394242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43927" cy="394242"/>
            </a:xfrm>
            <a:custGeom>
              <a:avLst/>
              <a:gdLst/>
              <a:ahLst/>
              <a:cxnLst/>
              <a:rect r="r" b="b" t="t" l="l"/>
              <a:pathLst>
                <a:path h="394242" w="1043927">
                  <a:moveTo>
                    <a:pt x="174665" y="0"/>
                  </a:moveTo>
                  <a:lnTo>
                    <a:pt x="869263" y="0"/>
                  </a:lnTo>
                  <a:cubicBezTo>
                    <a:pt x="965727" y="0"/>
                    <a:pt x="1043927" y="78200"/>
                    <a:pt x="1043927" y="174665"/>
                  </a:cubicBezTo>
                  <a:lnTo>
                    <a:pt x="1043927" y="219577"/>
                  </a:lnTo>
                  <a:cubicBezTo>
                    <a:pt x="1043927" y="316042"/>
                    <a:pt x="965727" y="394242"/>
                    <a:pt x="869263" y="394242"/>
                  </a:cubicBezTo>
                  <a:lnTo>
                    <a:pt x="174665" y="394242"/>
                  </a:lnTo>
                  <a:cubicBezTo>
                    <a:pt x="78200" y="394242"/>
                    <a:pt x="0" y="316042"/>
                    <a:pt x="0" y="219577"/>
                  </a:cubicBezTo>
                  <a:lnTo>
                    <a:pt x="0" y="174665"/>
                  </a:lnTo>
                  <a:cubicBezTo>
                    <a:pt x="0" y="78200"/>
                    <a:pt x="78200" y="0"/>
                    <a:pt x="174665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71450"/>
              <a:ext cx="1043927" cy="565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020"/>
                </a:lnSpc>
                <a:spcBef>
                  <a:spcPct val="0"/>
                </a:spcBef>
              </a:pPr>
              <a:r>
                <a:rPr lang="en-US" b="true" sz="4300">
                  <a:solidFill>
                    <a:srgbClr val="042D6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400m^2 Mezzanine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1892345" y="6323238"/>
            <a:ext cx="4830978" cy="1673924"/>
            <a:chOff x="0" y="0"/>
            <a:chExt cx="1137789" cy="394242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137789" cy="394242"/>
            </a:xfrm>
            <a:custGeom>
              <a:avLst/>
              <a:gdLst/>
              <a:ahLst/>
              <a:cxnLst/>
              <a:rect r="r" b="b" t="t" l="l"/>
              <a:pathLst>
                <a:path h="394242" w="1137789">
                  <a:moveTo>
                    <a:pt x="160256" y="0"/>
                  </a:moveTo>
                  <a:lnTo>
                    <a:pt x="977533" y="0"/>
                  </a:lnTo>
                  <a:cubicBezTo>
                    <a:pt x="1066040" y="0"/>
                    <a:pt x="1137789" y="71749"/>
                    <a:pt x="1137789" y="160256"/>
                  </a:cubicBezTo>
                  <a:lnTo>
                    <a:pt x="1137789" y="233986"/>
                  </a:lnTo>
                  <a:cubicBezTo>
                    <a:pt x="1137789" y="322493"/>
                    <a:pt x="1066040" y="394242"/>
                    <a:pt x="977533" y="394242"/>
                  </a:cubicBezTo>
                  <a:lnTo>
                    <a:pt x="160256" y="394242"/>
                  </a:lnTo>
                  <a:cubicBezTo>
                    <a:pt x="71749" y="394242"/>
                    <a:pt x="0" y="322493"/>
                    <a:pt x="0" y="233986"/>
                  </a:cubicBezTo>
                  <a:lnTo>
                    <a:pt x="0" y="160256"/>
                  </a:lnTo>
                  <a:cubicBezTo>
                    <a:pt x="0" y="71749"/>
                    <a:pt x="71749" y="0"/>
                    <a:pt x="16025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171450"/>
              <a:ext cx="1137789" cy="565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020"/>
                </a:lnSpc>
              </a:pPr>
              <a:r>
                <a:rPr lang="en-US" sz="4300" b="true">
                  <a:solidFill>
                    <a:srgbClr val="042D6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3.5 m </a:t>
              </a:r>
            </a:p>
            <a:p>
              <a:pPr algn="ctr">
                <a:lnSpc>
                  <a:spcPts val="6020"/>
                </a:lnSpc>
                <a:spcBef>
                  <a:spcPct val="0"/>
                </a:spcBef>
              </a:pPr>
              <a:r>
                <a:rPr lang="en-US" b="true" sz="4300">
                  <a:solidFill>
                    <a:srgbClr val="042D62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Total Usable Height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6229060" y="6323238"/>
            <a:ext cx="4432449" cy="2201332"/>
            <a:chOff x="0" y="0"/>
            <a:chExt cx="1043927" cy="518456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043927" cy="518456"/>
            </a:xfrm>
            <a:custGeom>
              <a:avLst/>
              <a:gdLst/>
              <a:ahLst/>
              <a:cxnLst/>
              <a:rect r="r" b="b" t="t" l="l"/>
              <a:pathLst>
                <a:path h="518456" w="1043927">
                  <a:moveTo>
                    <a:pt x="174665" y="0"/>
                  </a:moveTo>
                  <a:lnTo>
                    <a:pt x="869263" y="0"/>
                  </a:lnTo>
                  <a:cubicBezTo>
                    <a:pt x="965727" y="0"/>
                    <a:pt x="1043927" y="78200"/>
                    <a:pt x="1043927" y="174665"/>
                  </a:cubicBezTo>
                  <a:lnTo>
                    <a:pt x="1043927" y="343792"/>
                  </a:lnTo>
                  <a:cubicBezTo>
                    <a:pt x="1043927" y="440256"/>
                    <a:pt x="965727" y="518456"/>
                    <a:pt x="869263" y="518456"/>
                  </a:cubicBezTo>
                  <a:lnTo>
                    <a:pt x="174665" y="518456"/>
                  </a:lnTo>
                  <a:cubicBezTo>
                    <a:pt x="78200" y="518456"/>
                    <a:pt x="0" y="440256"/>
                    <a:pt x="0" y="343792"/>
                  </a:cubicBezTo>
                  <a:lnTo>
                    <a:pt x="0" y="174665"/>
                  </a:lnTo>
                  <a:cubicBezTo>
                    <a:pt x="0" y="78200"/>
                    <a:pt x="78200" y="0"/>
                    <a:pt x="174665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0" y="-171450"/>
              <a:ext cx="1043927" cy="68990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6020"/>
                </a:lnSpc>
                <a:spcBef>
                  <a:spcPct val="0"/>
                </a:spcBef>
              </a:pPr>
              <a:r>
                <a:rPr lang="en-US" b="true" sz="4300" strike="noStrike" u="none">
                  <a:solidFill>
                    <a:srgbClr val="003366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About 900 m^2</a:t>
              </a:r>
            </a:p>
            <a:p>
              <a:pPr algn="ctr" marL="0" indent="0" lvl="0">
                <a:lnSpc>
                  <a:spcPts val="6020"/>
                </a:lnSpc>
                <a:spcBef>
                  <a:spcPct val="0"/>
                </a:spcBef>
              </a:pPr>
              <a:r>
                <a:rPr lang="en-US" b="true" sz="4300" strike="noStrike" u="none">
                  <a:solidFill>
                    <a:srgbClr val="003366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Total Usable Area</a:t>
              </a:r>
            </a:p>
          </p:txBody>
        </p:sp>
      </p:grpSp>
    </p:spTree>
  </p:cSld>
  <p:clrMapOvr>
    <a:masterClrMapping/>
  </p:clrMapOvr>
  <p:transition spd="fast">
    <p:fade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123082" y="3070445"/>
            <a:ext cx="14516212" cy="4020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56"/>
              </a:lnSpc>
            </a:pPr>
          </a:p>
          <a:p>
            <a:pPr algn="ctr" marL="0" indent="0" lvl="0">
              <a:lnSpc>
                <a:spcPts val="6356"/>
              </a:lnSpc>
            </a:pPr>
            <a:r>
              <a:rPr lang="en-US" sz="3739">
                <a:solidFill>
                  <a:srgbClr val="042D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 in Palestine is not merely the application of systems and processes — it is the practice of resilience. It is about designing for survival under siege, preserving dignity in the face of destruction, and building structures, systems, and communities </a:t>
            </a:r>
            <a:r>
              <a:rPr lang="en-US" b="true" sz="3739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that refuse to be broken</a:t>
            </a:r>
            <a:r>
              <a:rPr lang="en-US" sz="3739">
                <a:solidFill>
                  <a:srgbClr val="042D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</p:txBody>
      </p:sp>
      <p:sp>
        <p:nvSpPr>
          <p:cNvPr name="AutoShape 3" id="3"/>
          <p:cNvSpPr/>
          <p:nvPr/>
        </p:nvSpPr>
        <p:spPr>
          <a:xfrm>
            <a:off x="5897880" y="3005629"/>
            <a:ext cx="6492240" cy="0"/>
          </a:xfrm>
          <a:prstGeom prst="line">
            <a:avLst/>
          </a:prstGeom>
          <a:ln cap="flat" w="762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5897880" y="8058998"/>
            <a:ext cx="6492240" cy="0"/>
          </a:xfrm>
          <a:prstGeom prst="line">
            <a:avLst/>
          </a:prstGeom>
          <a:ln cap="flat" w="762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8304001" y="214749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304001" y="8906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37651" y="383601"/>
            <a:ext cx="18087074" cy="11923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718"/>
              </a:lnSpc>
              <a:spcBef>
                <a:spcPct val="0"/>
              </a:spcBef>
            </a:pPr>
            <a:r>
              <a:rPr lang="en-US" b="true" sz="6227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Purpose Beyond the Process: Blueprints of Survival</a:t>
            </a:r>
          </a:p>
        </p:txBody>
      </p:sp>
      <p:sp>
        <p:nvSpPr>
          <p:cNvPr name="AutoShape 8" id="8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0" id="10"/>
          <p:cNvSpPr txBox="true"/>
          <p:nvPr/>
        </p:nvSpPr>
        <p:spPr>
          <a:xfrm rot="0">
            <a:off x="17478240" y="9210770"/>
            <a:ext cx="60188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</a:t>
            </a:r>
          </a:p>
        </p:txBody>
      </p:sp>
    </p:spTree>
  </p:cSld>
  <p:clrMapOvr>
    <a:masterClrMapping/>
  </p:clrMapOvr>
  <p:transition spd="slow">
    <p:wipe dir="l"/>
  </p:transition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0" y="130303"/>
            <a:ext cx="5643216" cy="2572321"/>
            <a:chOff x="0" y="0"/>
            <a:chExt cx="1366155" cy="62272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66155" cy="622728"/>
            </a:xfrm>
            <a:custGeom>
              <a:avLst/>
              <a:gdLst/>
              <a:ahLst/>
              <a:cxnLst/>
              <a:rect r="r" b="b" t="t" l="l"/>
              <a:pathLst>
                <a:path h="622728" w="1366155">
                  <a:moveTo>
                    <a:pt x="137190" y="0"/>
                  </a:moveTo>
                  <a:lnTo>
                    <a:pt x="1228965" y="0"/>
                  </a:lnTo>
                  <a:cubicBezTo>
                    <a:pt x="1304733" y="0"/>
                    <a:pt x="1366155" y="61422"/>
                    <a:pt x="1366155" y="137190"/>
                  </a:cubicBezTo>
                  <a:lnTo>
                    <a:pt x="1366155" y="485538"/>
                  </a:lnTo>
                  <a:cubicBezTo>
                    <a:pt x="1366155" y="521923"/>
                    <a:pt x="1351702" y="556818"/>
                    <a:pt x="1325973" y="582546"/>
                  </a:cubicBezTo>
                  <a:cubicBezTo>
                    <a:pt x="1300245" y="608274"/>
                    <a:pt x="1265351" y="622728"/>
                    <a:pt x="1228965" y="622728"/>
                  </a:cubicBezTo>
                  <a:lnTo>
                    <a:pt x="137190" y="622728"/>
                  </a:lnTo>
                  <a:cubicBezTo>
                    <a:pt x="100805" y="622728"/>
                    <a:pt x="65910" y="608274"/>
                    <a:pt x="40182" y="582546"/>
                  </a:cubicBezTo>
                  <a:cubicBezTo>
                    <a:pt x="14454" y="556818"/>
                    <a:pt x="0" y="521923"/>
                    <a:pt x="0" y="485538"/>
                  </a:cubicBezTo>
                  <a:lnTo>
                    <a:pt x="0" y="137190"/>
                  </a:lnTo>
                  <a:cubicBezTo>
                    <a:pt x="0" y="100805"/>
                    <a:pt x="14454" y="65910"/>
                    <a:pt x="40182" y="40182"/>
                  </a:cubicBezTo>
                  <a:cubicBezTo>
                    <a:pt x="65910" y="14454"/>
                    <a:pt x="100805" y="0"/>
                    <a:pt x="13719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57175"/>
              <a:ext cx="1366155" cy="8799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379"/>
                </a:lnSpc>
                <a:spcBef>
                  <a:spcPct val="0"/>
                </a:spcBef>
              </a:pPr>
              <a:r>
                <a:rPr lang="en-US" b="true" sz="6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3</a:t>
              </a:r>
              <a:r>
                <a:rPr lang="en-US" b="true" sz="6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rd</a:t>
              </a:r>
              <a:r>
                <a:rPr lang="en-US" b="true" sz="6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 and 4</a:t>
              </a:r>
              <a:r>
                <a:rPr lang="en-US" b="true" sz="6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th</a:t>
              </a:r>
              <a:r>
                <a:rPr lang="en-US" b="true" sz="6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 Floors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151331" y="-571783"/>
            <a:ext cx="12512849" cy="10839733"/>
          </a:xfrm>
          <a:custGeom>
            <a:avLst/>
            <a:gdLst/>
            <a:ahLst/>
            <a:cxnLst/>
            <a:rect r="r" b="b" t="t" l="l"/>
            <a:pathLst>
              <a:path h="10839733" w="12512849">
                <a:moveTo>
                  <a:pt x="0" y="0"/>
                </a:moveTo>
                <a:lnTo>
                  <a:pt x="12512849" y="0"/>
                </a:lnTo>
                <a:lnTo>
                  <a:pt x="12512849" y="10839733"/>
                </a:lnTo>
                <a:lnTo>
                  <a:pt x="0" y="108397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9356" r="0" b="-6078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20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6316486" y="6585162"/>
            <a:ext cx="4432449" cy="1673924"/>
            <a:chOff x="0" y="0"/>
            <a:chExt cx="1043927" cy="394242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043927" cy="394242"/>
            </a:xfrm>
            <a:custGeom>
              <a:avLst/>
              <a:gdLst/>
              <a:ahLst/>
              <a:cxnLst/>
              <a:rect r="r" b="b" t="t" l="l"/>
              <a:pathLst>
                <a:path h="394242" w="1043927">
                  <a:moveTo>
                    <a:pt x="174665" y="0"/>
                  </a:moveTo>
                  <a:lnTo>
                    <a:pt x="869263" y="0"/>
                  </a:lnTo>
                  <a:cubicBezTo>
                    <a:pt x="965727" y="0"/>
                    <a:pt x="1043927" y="78200"/>
                    <a:pt x="1043927" y="174665"/>
                  </a:cubicBezTo>
                  <a:lnTo>
                    <a:pt x="1043927" y="219577"/>
                  </a:lnTo>
                  <a:cubicBezTo>
                    <a:pt x="1043927" y="316042"/>
                    <a:pt x="965727" y="394242"/>
                    <a:pt x="869263" y="394242"/>
                  </a:cubicBezTo>
                  <a:lnTo>
                    <a:pt x="174665" y="394242"/>
                  </a:lnTo>
                  <a:cubicBezTo>
                    <a:pt x="78200" y="394242"/>
                    <a:pt x="0" y="316042"/>
                    <a:pt x="0" y="219577"/>
                  </a:cubicBezTo>
                  <a:lnTo>
                    <a:pt x="0" y="174665"/>
                  </a:lnTo>
                  <a:cubicBezTo>
                    <a:pt x="0" y="78200"/>
                    <a:pt x="78200" y="0"/>
                    <a:pt x="174665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171450"/>
              <a:ext cx="1043927" cy="565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020"/>
                </a:lnSpc>
                <a:spcBef>
                  <a:spcPct val="0"/>
                </a:spcBef>
              </a:pPr>
              <a:r>
                <a:rPr lang="en-US" b="true" sz="4300">
                  <a:solidFill>
                    <a:srgbClr val="F8F8F8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About 900 m^2   Total Usable Area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1646195" y="6585162"/>
            <a:ext cx="5308348" cy="1673924"/>
            <a:chOff x="0" y="0"/>
            <a:chExt cx="1250219" cy="394242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250219" cy="394242"/>
            </a:xfrm>
            <a:custGeom>
              <a:avLst/>
              <a:gdLst/>
              <a:ahLst/>
              <a:cxnLst/>
              <a:rect r="r" b="b" t="t" l="l"/>
              <a:pathLst>
                <a:path h="394242" w="1250219">
                  <a:moveTo>
                    <a:pt x="145844" y="0"/>
                  </a:moveTo>
                  <a:lnTo>
                    <a:pt x="1104374" y="0"/>
                  </a:lnTo>
                  <a:cubicBezTo>
                    <a:pt x="1184922" y="0"/>
                    <a:pt x="1250219" y="65297"/>
                    <a:pt x="1250219" y="145844"/>
                  </a:cubicBezTo>
                  <a:lnTo>
                    <a:pt x="1250219" y="248397"/>
                  </a:lnTo>
                  <a:cubicBezTo>
                    <a:pt x="1250219" y="328945"/>
                    <a:pt x="1184922" y="394242"/>
                    <a:pt x="1104374" y="394242"/>
                  </a:cubicBezTo>
                  <a:lnTo>
                    <a:pt x="145844" y="394242"/>
                  </a:lnTo>
                  <a:cubicBezTo>
                    <a:pt x="65297" y="394242"/>
                    <a:pt x="0" y="328945"/>
                    <a:pt x="0" y="248397"/>
                  </a:cubicBezTo>
                  <a:lnTo>
                    <a:pt x="0" y="145844"/>
                  </a:lnTo>
                  <a:cubicBezTo>
                    <a:pt x="0" y="65297"/>
                    <a:pt x="65297" y="0"/>
                    <a:pt x="1458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71450"/>
              <a:ext cx="1250219" cy="565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020"/>
                </a:lnSpc>
              </a:pPr>
              <a:r>
                <a:rPr lang="en-US" sz="4300" b="true">
                  <a:solidFill>
                    <a:srgbClr val="F8F8F8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3.5 m </a:t>
              </a:r>
            </a:p>
            <a:p>
              <a:pPr algn="ctr">
                <a:lnSpc>
                  <a:spcPts val="6020"/>
                </a:lnSpc>
                <a:spcBef>
                  <a:spcPct val="0"/>
                </a:spcBef>
              </a:pPr>
              <a:r>
                <a:rPr lang="en-US" b="true" sz="4300">
                  <a:solidFill>
                    <a:srgbClr val="F8F8F8"/>
                  </a:solidFill>
                  <a:latin typeface="Times New Roman Bold"/>
                  <a:ea typeface="Times New Roman Bold"/>
                  <a:cs typeface="Times New Roman Bold"/>
                  <a:sym typeface="Times New Roman Bold"/>
                </a:rPr>
                <a:t> Total Usable Height</a:t>
              </a: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5855041" y="885825"/>
            <a:ext cx="4893893" cy="19105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4"/>
              </a:lnSpc>
              <a:spcBef>
                <a:spcPct val="0"/>
              </a:spcBef>
            </a:pPr>
            <a:r>
              <a:rPr lang="en-US" b="true" sz="3531" spc="211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Primarily used for home furnishing and accessories.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2060649" y="503154"/>
            <a:ext cx="4893893" cy="31553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44"/>
              </a:lnSpc>
              <a:spcBef>
                <a:spcPct val="0"/>
              </a:spcBef>
            </a:pPr>
            <a:r>
              <a:rPr lang="en-US" b="true" sz="3531" spc="211">
                <a:solidFill>
                  <a:srgbClr val="F8F8F8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Inventory is Distributed through the 4 and 3 as individuals and in cartoons </a:t>
            </a:r>
          </a:p>
        </p:txBody>
      </p:sp>
    </p:spTree>
  </p:cSld>
  <p:clrMapOvr>
    <a:masterClrMapping/>
  </p:clrMapOvr>
  <p:transition spd="fast">
    <p:fade/>
  </p:transition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221679">
            <a:off x="-127424" y="2042488"/>
            <a:ext cx="7262896" cy="6285707"/>
          </a:xfrm>
          <a:custGeom>
            <a:avLst/>
            <a:gdLst/>
            <a:ahLst/>
            <a:cxnLst/>
            <a:rect r="r" b="b" t="t" l="l"/>
            <a:pathLst>
              <a:path h="6285707" w="7262896">
                <a:moveTo>
                  <a:pt x="0" y="0"/>
                </a:moveTo>
                <a:lnTo>
                  <a:pt x="7262897" y="0"/>
                </a:lnTo>
                <a:lnTo>
                  <a:pt x="7262897" y="6285707"/>
                </a:lnTo>
                <a:lnTo>
                  <a:pt x="0" y="62857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7221679">
            <a:off x="5540799" y="5224978"/>
            <a:ext cx="7262896" cy="6285707"/>
          </a:xfrm>
          <a:custGeom>
            <a:avLst/>
            <a:gdLst/>
            <a:ahLst/>
            <a:cxnLst/>
            <a:rect r="r" b="b" t="t" l="l"/>
            <a:pathLst>
              <a:path h="6285707" w="7262896">
                <a:moveTo>
                  <a:pt x="0" y="0"/>
                </a:moveTo>
                <a:lnTo>
                  <a:pt x="7262896" y="0"/>
                </a:lnTo>
                <a:lnTo>
                  <a:pt x="7262896" y="6285707"/>
                </a:lnTo>
                <a:lnTo>
                  <a:pt x="0" y="62857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7221679">
            <a:off x="5540799" y="-1204425"/>
            <a:ext cx="7262896" cy="6285707"/>
          </a:xfrm>
          <a:custGeom>
            <a:avLst/>
            <a:gdLst/>
            <a:ahLst/>
            <a:cxnLst/>
            <a:rect r="r" b="b" t="t" l="l"/>
            <a:pathLst>
              <a:path h="6285707" w="7262896">
                <a:moveTo>
                  <a:pt x="0" y="0"/>
                </a:moveTo>
                <a:lnTo>
                  <a:pt x="7262896" y="0"/>
                </a:lnTo>
                <a:lnTo>
                  <a:pt x="7262896" y="6285706"/>
                </a:lnTo>
                <a:lnTo>
                  <a:pt x="0" y="628570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7221679">
            <a:off x="11152527" y="2042488"/>
            <a:ext cx="7262896" cy="6285707"/>
          </a:xfrm>
          <a:custGeom>
            <a:avLst/>
            <a:gdLst/>
            <a:ahLst/>
            <a:cxnLst/>
            <a:rect r="r" b="b" t="t" l="l"/>
            <a:pathLst>
              <a:path h="6285707" w="7262896">
                <a:moveTo>
                  <a:pt x="0" y="0"/>
                </a:moveTo>
                <a:lnTo>
                  <a:pt x="7262897" y="0"/>
                </a:lnTo>
                <a:lnTo>
                  <a:pt x="7262897" y="6285707"/>
                </a:lnTo>
                <a:lnTo>
                  <a:pt x="0" y="62857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7221679">
            <a:off x="16059714" y="-570679"/>
            <a:ext cx="2898563" cy="2508574"/>
          </a:xfrm>
          <a:custGeom>
            <a:avLst/>
            <a:gdLst/>
            <a:ahLst/>
            <a:cxnLst/>
            <a:rect r="r" b="b" t="t" l="l"/>
            <a:pathLst>
              <a:path h="2508574" w="2898563">
                <a:moveTo>
                  <a:pt x="0" y="0"/>
                </a:moveTo>
                <a:lnTo>
                  <a:pt x="2898563" y="0"/>
                </a:lnTo>
                <a:lnTo>
                  <a:pt x="2898563" y="2508574"/>
                </a:lnTo>
                <a:lnTo>
                  <a:pt x="0" y="25085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3578320">
            <a:off x="1619059" y="7116835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7" y="0"/>
                </a:lnTo>
                <a:lnTo>
                  <a:pt x="2904567" y="2513770"/>
                </a:lnTo>
                <a:lnTo>
                  <a:pt x="0" y="251377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3578320">
            <a:off x="13684513" y="681543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6" y="0"/>
                </a:lnTo>
                <a:lnTo>
                  <a:pt x="2904566" y="2513770"/>
                </a:lnTo>
                <a:lnTo>
                  <a:pt x="0" y="251377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3578320">
            <a:off x="15967228" y="2137176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6" y="0"/>
                </a:lnTo>
                <a:lnTo>
                  <a:pt x="2904566" y="2513770"/>
                </a:lnTo>
                <a:lnTo>
                  <a:pt x="0" y="251377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3578320">
            <a:off x="-684556" y="5784649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6" y="0"/>
                </a:lnTo>
                <a:lnTo>
                  <a:pt x="2904566" y="2513771"/>
                </a:lnTo>
                <a:lnTo>
                  <a:pt x="0" y="251377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6573696" y="6398370"/>
            <a:ext cx="5168856" cy="25374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6536"/>
              </a:lnSpc>
            </a:pPr>
            <a:r>
              <a:rPr lang="en-US" b="true" sz="7104" spc="198">
                <a:solidFill>
                  <a:srgbClr val="042D62"/>
                </a:solidFill>
                <a:latin typeface="Barlow Condensed Bold"/>
                <a:ea typeface="Barlow Condensed Bold"/>
                <a:cs typeface="Barlow Condensed Bold"/>
                <a:sym typeface="Barlow Condensed Bold"/>
              </a:rPr>
              <a:t>RELIANCE ON MANUAL HANDLING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446384" y="1171575"/>
            <a:ext cx="5395232" cy="19331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4974"/>
              </a:lnSpc>
            </a:pPr>
            <a:r>
              <a:rPr lang="en-US" b="true" sz="5406" spc="151">
                <a:solidFill>
                  <a:srgbClr val="042D62"/>
                </a:solidFill>
                <a:latin typeface="Barlow Condensed Bold"/>
                <a:ea typeface="Barlow Condensed Bold"/>
                <a:cs typeface="Barlow Condensed Bold"/>
                <a:sym typeface="Barlow Condensed Bold"/>
              </a:rPr>
              <a:t> DESIGNATED AREA FOR PREPARING OR PACKAGING ORDERS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33720" y="4552188"/>
            <a:ext cx="5140609" cy="1315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4968"/>
              </a:lnSpc>
            </a:pPr>
            <a:r>
              <a:rPr lang="en-US" b="true" sz="5400" spc="151">
                <a:solidFill>
                  <a:srgbClr val="4F6A92"/>
                </a:solidFill>
                <a:latin typeface="Barlow Condensed Bold"/>
                <a:ea typeface="Barlow Condensed Bold"/>
                <a:cs typeface="Barlow Condensed Bold"/>
                <a:sym typeface="Barlow Condensed Bold"/>
              </a:rPr>
              <a:t> INEFFICIENT USE OF SPACE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742551" y="4087127"/>
            <a:ext cx="5915854" cy="25732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4968"/>
              </a:lnSpc>
            </a:pPr>
            <a:r>
              <a:rPr lang="en-US" b="true" sz="5400" spc="151">
                <a:solidFill>
                  <a:srgbClr val="4F6A92"/>
                </a:solidFill>
                <a:latin typeface="Barlow Condensed Bold"/>
                <a:ea typeface="Barlow Condensed Bold"/>
                <a:cs typeface="Barlow Condensed Bold"/>
                <a:sym typeface="Barlow Condensed Bold"/>
              </a:rPr>
              <a:t>ABSENCE OF CLEAR PATHWAYS AND UNIFORM AISLE WIDTHS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-136217" y="1938428"/>
            <a:ext cx="7280483" cy="6496323"/>
            <a:chOff x="0" y="0"/>
            <a:chExt cx="4282440" cy="382119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4282440" cy="3821190"/>
            </a:xfrm>
            <a:custGeom>
              <a:avLst/>
              <a:gdLst/>
              <a:ahLst/>
              <a:cxnLst/>
              <a:rect r="r" b="b" t="t" l="l"/>
              <a:pathLst>
                <a:path h="382119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910595"/>
                  </a:lnTo>
                  <a:lnTo>
                    <a:pt x="1070610" y="3821190"/>
                  </a:lnTo>
                  <a:lnTo>
                    <a:pt x="3211830" y="3821190"/>
                  </a:lnTo>
                  <a:lnTo>
                    <a:pt x="4282440" y="1910595"/>
                  </a:lnTo>
                  <a:close/>
                </a:path>
              </a:pathLst>
            </a:custGeom>
            <a:blipFill>
              <a:blip r:embed="rId14"/>
              <a:stretch>
                <a:fillRect l="0" t="-71335" r="0" b="-71031"/>
              </a:stretch>
            </a:blipFill>
            <a:ln w="57150" cap="sq">
              <a:solidFill>
                <a:srgbClr val="042D62"/>
              </a:solidFill>
              <a:prstDash val="solid"/>
              <a:miter/>
            </a:ln>
          </p:spPr>
        </p:sp>
      </p:grpSp>
      <p:grpSp>
        <p:nvGrpSpPr>
          <p:cNvPr name="Group 17" id="17"/>
          <p:cNvGrpSpPr/>
          <p:nvPr/>
        </p:nvGrpSpPr>
        <p:grpSpPr>
          <a:xfrm rot="0">
            <a:off x="11143734" y="1904969"/>
            <a:ext cx="7280483" cy="6496323"/>
            <a:chOff x="0" y="0"/>
            <a:chExt cx="4282440" cy="382119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4282440" cy="3821190"/>
            </a:xfrm>
            <a:custGeom>
              <a:avLst/>
              <a:gdLst/>
              <a:ahLst/>
              <a:cxnLst/>
              <a:rect r="r" b="b" t="t" l="l"/>
              <a:pathLst>
                <a:path h="382119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910595"/>
                  </a:lnTo>
                  <a:lnTo>
                    <a:pt x="1070610" y="3821190"/>
                  </a:lnTo>
                  <a:lnTo>
                    <a:pt x="3211830" y="3821190"/>
                  </a:lnTo>
                  <a:lnTo>
                    <a:pt x="4282440" y="1910595"/>
                  </a:lnTo>
                  <a:close/>
                </a:path>
              </a:pathLst>
            </a:custGeom>
            <a:blipFill>
              <a:blip r:embed="rId15"/>
              <a:stretch>
                <a:fillRect l="0" t="-13565" r="0" b="-13565"/>
              </a:stretch>
            </a:blipFill>
            <a:ln w="57150" cap="sq">
              <a:solidFill>
                <a:srgbClr val="042D62"/>
              </a:solidFill>
              <a:prstDash val="solid"/>
              <a:miter/>
            </a:ln>
          </p:spPr>
        </p:sp>
      </p:grpSp>
      <p:grpSp>
        <p:nvGrpSpPr>
          <p:cNvPr name="Group 19" id="19"/>
          <p:cNvGrpSpPr/>
          <p:nvPr/>
        </p:nvGrpSpPr>
        <p:grpSpPr>
          <a:xfrm rot="0">
            <a:off x="5532005" y="5236875"/>
            <a:ext cx="7280483" cy="6304570"/>
            <a:chOff x="0" y="0"/>
            <a:chExt cx="4282440" cy="37084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16"/>
              <a:stretch>
                <a:fillRect l="0" t="-7501" r="0" b="-46471"/>
              </a:stretch>
            </a:blipFill>
            <a:ln w="57150" cap="sq">
              <a:solidFill>
                <a:srgbClr val="042D62"/>
              </a:solidFill>
              <a:prstDash val="solid"/>
              <a:miter/>
            </a:ln>
          </p:spPr>
        </p:sp>
      </p:grpSp>
      <p:grpSp>
        <p:nvGrpSpPr>
          <p:cNvPr name="Group 21" id="21"/>
          <p:cNvGrpSpPr/>
          <p:nvPr/>
        </p:nvGrpSpPr>
        <p:grpSpPr>
          <a:xfrm rot="0">
            <a:off x="5532005" y="-1325982"/>
            <a:ext cx="7280483" cy="6461901"/>
            <a:chOff x="0" y="0"/>
            <a:chExt cx="4282440" cy="3800943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4282440" cy="3800943"/>
            </a:xfrm>
            <a:custGeom>
              <a:avLst/>
              <a:gdLst/>
              <a:ahLst/>
              <a:cxnLst/>
              <a:rect r="r" b="b" t="t" l="l"/>
              <a:pathLst>
                <a:path h="3800943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900472"/>
                  </a:lnTo>
                  <a:lnTo>
                    <a:pt x="1070610" y="3800943"/>
                  </a:lnTo>
                  <a:lnTo>
                    <a:pt x="3211830" y="3800943"/>
                  </a:lnTo>
                  <a:lnTo>
                    <a:pt x="4282440" y="1900472"/>
                  </a:lnTo>
                  <a:close/>
                </a:path>
              </a:pathLst>
            </a:custGeom>
            <a:blipFill>
              <a:blip r:embed="rId17"/>
              <a:stretch>
                <a:fillRect l="-1624" t="0" r="0" b="-35048"/>
              </a:stretch>
            </a:blipFill>
            <a:ln w="57150" cap="sq">
              <a:solidFill>
                <a:srgbClr val="042D62"/>
              </a:solidFill>
              <a:prstDash val="solid"/>
              <a:miter/>
            </a:ln>
          </p:spPr>
        </p:sp>
      </p:grpSp>
      <p:sp>
        <p:nvSpPr>
          <p:cNvPr name="TextBox 23" id="23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21</a:t>
            </a:r>
          </a:p>
        </p:txBody>
      </p:sp>
      <p:sp>
        <p:nvSpPr>
          <p:cNvPr name="AutoShape 24" id="24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5" id="25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26" id="26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971167" y="0"/>
            <a:ext cx="6316833" cy="10389870"/>
            <a:chOff x="0" y="0"/>
            <a:chExt cx="3860673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860673" cy="6350000"/>
            </a:xfrm>
            <a:custGeom>
              <a:avLst/>
              <a:gdLst/>
              <a:ahLst/>
              <a:cxnLst/>
              <a:rect r="r" b="b" t="t" l="l"/>
              <a:pathLst>
                <a:path h="6350000" w="3860673">
                  <a:moveTo>
                    <a:pt x="3860673" y="0"/>
                  </a:moveTo>
                  <a:lnTo>
                    <a:pt x="2341753" y="6350000"/>
                  </a:lnTo>
                  <a:lnTo>
                    <a:pt x="0" y="6350000"/>
                  </a:lnTo>
                  <a:lnTo>
                    <a:pt x="1518920" y="0"/>
                  </a:lnTo>
                  <a:lnTo>
                    <a:pt x="3860673" y="0"/>
                  </a:lnTo>
                  <a:close/>
                </a:path>
              </a:pathLst>
            </a:custGeom>
            <a:blipFill>
              <a:blip r:embed="rId3"/>
              <a:stretch>
                <a:fillRect l="-77928" t="0" r="-77928" b="0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426202" y="2639400"/>
            <a:ext cx="12938123" cy="35478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9194"/>
              </a:lnSpc>
            </a:pPr>
            <a:r>
              <a:rPr lang="en-US" b="true" sz="6129" spc="171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PROPOSED IMPROVEMENTS AND OPERATIONAL ENHANCEMENTS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22</a:t>
            </a:r>
          </a:p>
        </p:txBody>
      </p:sp>
    </p:spTree>
  </p:cSld>
  <p:clrMapOvr>
    <a:masterClrMapping/>
  </p:clrMapOvr>
  <p:transition spd="fast">
    <p:fade/>
  </p:transition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216563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2297038" y="19050"/>
            <a:ext cx="5990962" cy="10267950"/>
            <a:chOff x="0" y="0"/>
            <a:chExt cx="1292771" cy="221568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92771" cy="2215689"/>
            </a:xfrm>
            <a:custGeom>
              <a:avLst/>
              <a:gdLst/>
              <a:ahLst/>
              <a:cxnLst/>
              <a:rect r="r" b="b" t="t" l="l"/>
              <a:pathLst>
                <a:path h="2215689" w="1292771">
                  <a:moveTo>
                    <a:pt x="0" y="0"/>
                  </a:moveTo>
                  <a:lnTo>
                    <a:pt x="1292771" y="0"/>
                  </a:lnTo>
                  <a:lnTo>
                    <a:pt x="1292771" y="2215689"/>
                  </a:lnTo>
                  <a:lnTo>
                    <a:pt x="0" y="2215689"/>
                  </a:lnTo>
                  <a:close/>
                </a:path>
              </a:pathLst>
            </a:custGeom>
            <a:blipFill>
              <a:blip r:embed="rId3"/>
              <a:stretch>
                <a:fillRect l="-6418" t="0" r="-6418" b="0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47625" y="590550"/>
            <a:ext cx="11122438" cy="69532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3500"/>
              </a:lnSpc>
            </a:pPr>
            <a:r>
              <a:rPr lang="en-US" b="true" sz="9000" spc="252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STANDARD OPERATING PROCEDURES (SOPS)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23</a:t>
            </a:r>
          </a:p>
        </p:txBody>
      </p:sp>
    </p:spTree>
  </p:cSld>
  <p:clrMapOvr>
    <a:masterClrMapping/>
  </p:clrMapOvr>
  <p:transition spd="slow">
    <p:wipe dir="l"/>
  </p:transition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028700" y="2584079"/>
            <a:ext cx="15033185" cy="79329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Step-by-step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 instructions for daily warehouse tasks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Ens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ure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 c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onsistency, safety, and efficiency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Reduc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e human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 error a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nd miscommunication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Support employee training and accountability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Simple, practical forms were created</a:t>
            </a:r>
          </a:p>
          <a:p>
            <a:pPr algn="l">
              <a:lnSpc>
                <a:spcPts val="5812"/>
              </a:lnSpc>
            </a:pPr>
          </a:p>
          <a:p>
            <a:pPr algn="just">
              <a:lnSpc>
                <a:spcPts val="4840"/>
              </a:lnSpc>
            </a:pPr>
          </a:p>
        </p:txBody>
      </p:sp>
      <p:sp>
        <p:nvSpPr>
          <p:cNvPr name="AutoShape 4" id="4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1028700" y="1067118"/>
            <a:ext cx="15209156" cy="1261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Standard Operating Procedures (SOPs)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24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350048" y="9524901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034648" y="1028700"/>
            <a:ext cx="8224652" cy="8725385"/>
          </a:xfrm>
          <a:custGeom>
            <a:avLst/>
            <a:gdLst/>
            <a:ahLst/>
            <a:cxnLst/>
            <a:rect r="r" b="b" t="t" l="l"/>
            <a:pathLst>
              <a:path h="8725385" w="8224652">
                <a:moveTo>
                  <a:pt x="0" y="0"/>
                </a:moveTo>
                <a:lnTo>
                  <a:pt x="8224652" y="0"/>
                </a:lnTo>
                <a:lnTo>
                  <a:pt x="8224652" y="8725385"/>
                </a:lnTo>
                <a:lnTo>
                  <a:pt x="0" y="87253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092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50048" y="609309"/>
            <a:ext cx="8895717" cy="4775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Standard Operating Procedure for Releasing Goods from the Warehouse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25</a:t>
            </a:r>
          </a:p>
        </p:txBody>
      </p:sp>
    </p:spTree>
  </p:cSld>
  <p:clrMapOvr>
    <a:masterClrMapping/>
  </p:clrMapOvr>
  <p:transition spd="slow">
    <p:wipe dir="l"/>
  </p:transition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399950" y="2859860"/>
            <a:ext cx="7859350" cy="7223448"/>
          </a:xfrm>
          <a:custGeom>
            <a:avLst/>
            <a:gdLst/>
            <a:ahLst/>
            <a:cxnLst/>
            <a:rect r="r" b="b" t="t" l="l"/>
            <a:pathLst>
              <a:path h="7223448" w="7859350">
                <a:moveTo>
                  <a:pt x="0" y="0"/>
                </a:moveTo>
                <a:lnTo>
                  <a:pt x="7859350" y="0"/>
                </a:lnTo>
                <a:lnTo>
                  <a:pt x="7859350" y="7223449"/>
                </a:lnTo>
                <a:lnTo>
                  <a:pt x="0" y="72234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2859860"/>
            <a:ext cx="7541606" cy="7205104"/>
          </a:xfrm>
          <a:custGeom>
            <a:avLst/>
            <a:gdLst/>
            <a:ahLst/>
            <a:cxnLst/>
            <a:rect r="r" b="b" t="t" l="l"/>
            <a:pathLst>
              <a:path h="7205104" w="7541606">
                <a:moveTo>
                  <a:pt x="0" y="0"/>
                </a:moveTo>
                <a:lnTo>
                  <a:pt x="7541606" y="0"/>
                </a:lnTo>
                <a:lnTo>
                  <a:pt x="7541606" y="7205104"/>
                </a:lnTo>
                <a:lnTo>
                  <a:pt x="0" y="72051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67716" y="427175"/>
            <a:ext cx="15805180" cy="24326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Standard Operating Procedure for Releasing Goods from the Warehouse 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350048" y="9524901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26</a:t>
            </a:r>
          </a:p>
        </p:txBody>
      </p:sp>
    </p:spTree>
  </p:cSld>
  <p:clrMapOvr>
    <a:masterClrMapping/>
  </p:clrMapOvr>
  <p:transition spd="slow">
    <p:wipe dir="l"/>
  </p:transition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732103" y="477411"/>
            <a:ext cx="8332702" cy="9332177"/>
          </a:xfrm>
          <a:custGeom>
            <a:avLst/>
            <a:gdLst/>
            <a:ahLst/>
            <a:cxnLst/>
            <a:rect r="r" b="b" t="t" l="l"/>
            <a:pathLst>
              <a:path h="9332177" w="8332702">
                <a:moveTo>
                  <a:pt x="0" y="0"/>
                </a:moveTo>
                <a:lnTo>
                  <a:pt x="8332702" y="0"/>
                </a:lnTo>
                <a:lnTo>
                  <a:pt x="8332702" y="9332178"/>
                </a:lnTo>
                <a:lnTo>
                  <a:pt x="0" y="9332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41499" y="360950"/>
            <a:ext cx="7858194" cy="36042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Standard Form for Releasing Goods from the Warehouse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50048" y="9524901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27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216563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3275529" y="19050"/>
            <a:ext cx="4941034" cy="10267950"/>
            <a:chOff x="0" y="0"/>
            <a:chExt cx="1066210" cy="221568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66210" cy="2215689"/>
            </a:xfrm>
            <a:custGeom>
              <a:avLst/>
              <a:gdLst/>
              <a:ahLst/>
              <a:cxnLst/>
              <a:rect r="r" b="b" t="t" l="l"/>
              <a:pathLst>
                <a:path h="2215689" w="1066210">
                  <a:moveTo>
                    <a:pt x="0" y="0"/>
                  </a:moveTo>
                  <a:lnTo>
                    <a:pt x="1066210" y="0"/>
                  </a:lnTo>
                  <a:lnTo>
                    <a:pt x="1066210" y="2215689"/>
                  </a:lnTo>
                  <a:lnTo>
                    <a:pt x="0" y="2215689"/>
                  </a:lnTo>
                  <a:close/>
                </a:path>
              </a:pathLst>
            </a:custGeom>
            <a:blipFill>
              <a:blip r:embed="rId3"/>
              <a:stretch>
                <a:fillRect l="-53904" t="0" r="-53904" b="0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1028700" y="1037856"/>
            <a:ext cx="10703014" cy="5524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4250"/>
              </a:lnSpc>
            </a:pPr>
            <a:r>
              <a:rPr lang="en-US" b="true" sz="9500" spc="266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SAFETY AND EMERGENCY PROCEDURES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28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205300" y="2360371"/>
            <a:ext cx="10905168" cy="87711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Emergency Exit Accessibility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S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afety Signage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Enhanced Ligh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ting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Temperature &amp; Ventilation Control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Cleanliness &amp; Housekeeping</a:t>
            </a:r>
          </a:p>
          <a:p>
            <a:pPr algn="l">
              <a:lnSpc>
                <a:spcPts val="6652"/>
              </a:lnSpc>
            </a:pPr>
          </a:p>
          <a:p>
            <a:pPr algn="l">
              <a:lnSpc>
                <a:spcPts val="5812"/>
              </a:lnSpc>
            </a:pPr>
          </a:p>
          <a:p>
            <a:pPr algn="just">
              <a:lnSpc>
                <a:spcPts val="4840"/>
              </a:lnSpc>
            </a:pPr>
          </a:p>
        </p:txBody>
      </p:sp>
      <p:sp>
        <p:nvSpPr>
          <p:cNvPr name="AutoShape 4" id="4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1205300" y="926050"/>
            <a:ext cx="11368113" cy="1261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Overview of Safety Measures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29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0" y="2489921"/>
            <a:ext cx="18288000" cy="4422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1373"/>
              </a:lnSpc>
              <a:spcBef>
                <a:spcPct val="0"/>
              </a:spcBef>
            </a:pPr>
            <a:r>
              <a:rPr lang="en-US" b="true" sz="8123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Enhancing Operational Performance: A Warehouse Management Solution For Elegant Home Company.</a:t>
            </a:r>
          </a:p>
        </p:txBody>
      </p:sp>
      <p:sp>
        <p:nvSpPr>
          <p:cNvPr name="AutoShape 3" id="3"/>
          <p:cNvSpPr/>
          <p:nvPr/>
        </p:nvSpPr>
        <p:spPr>
          <a:xfrm>
            <a:off x="9158735" y="990600"/>
            <a:ext cx="8114971" cy="0"/>
          </a:xfrm>
          <a:prstGeom prst="line">
            <a:avLst/>
          </a:prstGeom>
          <a:ln cap="flat" w="762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043764" y="9296400"/>
            <a:ext cx="8114971" cy="0"/>
          </a:xfrm>
          <a:prstGeom prst="line">
            <a:avLst/>
          </a:prstGeom>
          <a:ln cap="flat" w="762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9618706" y="90374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646742" y="8078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478240" y="9210770"/>
            <a:ext cx="60188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</a:t>
            </a:r>
          </a:p>
        </p:txBody>
      </p:sp>
      <p:sp>
        <p:nvSpPr>
          <p:cNvPr name="AutoShape 8" id="8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028700" y="3177145"/>
            <a:ext cx="14481311" cy="4999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2 exits per floor, plac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ed mid-left 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and mid-righ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t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Conn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ected to the central corridor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 for fast evacuation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Panic bars and emergency lighting installed</a:t>
            </a:r>
          </a:p>
          <a:p>
            <a:pPr algn="l">
              <a:lnSpc>
                <a:spcPts val="5812"/>
              </a:lnSpc>
            </a:pPr>
          </a:p>
          <a:p>
            <a:pPr algn="just">
              <a:lnSpc>
                <a:spcPts val="4840"/>
              </a:lnSpc>
            </a:pPr>
          </a:p>
        </p:txBody>
      </p:sp>
      <p:sp>
        <p:nvSpPr>
          <p:cNvPr name="AutoShape 4" id="4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1028700" y="1067118"/>
            <a:ext cx="11368113" cy="1261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Emergency Exit Accessibility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30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10649" y="2859389"/>
            <a:ext cx="17066702" cy="6398911"/>
          </a:xfrm>
          <a:custGeom>
            <a:avLst/>
            <a:gdLst/>
            <a:ahLst/>
            <a:cxnLst/>
            <a:rect r="r" b="b" t="t" l="l"/>
            <a:pathLst>
              <a:path h="6398911" w="17066702">
                <a:moveTo>
                  <a:pt x="0" y="0"/>
                </a:moveTo>
                <a:lnTo>
                  <a:pt x="17066702" y="0"/>
                </a:lnTo>
                <a:lnTo>
                  <a:pt x="17066702" y="6398911"/>
                </a:lnTo>
                <a:lnTo>
                  <a:pt x="0" y="63989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3" r="0" b="-93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10649" y="1067118"/>
            <a:ext cx="13553534" cy="1261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Emergency Exit Accessibility Layout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50048" y="9524901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31</a:t>
            </a:r>
          </a:p>
        </p:txBody>
      </p:sp>
    </p:spTree>
  </p:cSld>
  <p:clrMapOvr>
    <a:masterClrMapping/>
  </p:clrMapOvr>
  <p:transition spd="slow">
    <p:wipe dir="l"/>
  </p:transition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028700" y="3177145"/>
            <a:ext cx="15033185" cy="5732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76 linear LED l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ights (3300 lumens e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ach)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Even distribu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ti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on, no 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dark zones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Clear signage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 at exits, fire zones, and hazards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Standardized symbols and colors for quick recognition</a:t>
            </a:r>
          </a:p>
          <a:p>
            <a:pPr algn="just">
              <a:lnSpc>
                <a:spcPts val="4840"/>
              </a:lnSpc>
            </a:pPr>
          </a:p>
        </p:txBody>
      </p:sp>
      <p:sp>
        <p:nvSpPr>
          <p:cNvPr name="AutoShape 4" id="4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1028700" y="1067118"/>
            <a:ext cx="11368113" cy="1261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Lighting &amp; Safety Signage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32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13137" y="2713147"/>
            <a:ext cx="16061725" cy="6545153"/>
          </a:xfrm>
          <a:custGeom>
            <a:avLst/>
            <a:gdLst/>
            <a:ahLst/>
            <a:cxnLst/>
            <a:rect r="r" b="b" t="t" l="l"/>
            <a:pathLst>
              <a:path h="6545153" w="16061725">
                <a:moveTo>
                  <a:pt x="0" y="0"/>
                </a:moveTo>
                <a:lnTo>
                  <a:pt x="16061726" y="0"/>
                </a:lnTo>
                <a:lnTo>
                  <a:pt x="16061726" y="6545153"/>
                </a:lnTo>
                <a:lnTo>
                  <a:pt x="0" y="65451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197575" y="1067118"/>
            <a:ext cx="13553534" cy="1261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Warehouse Lightning Layout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50048" y="9524901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33</a:t>
            </a:r>
          </a:p>
        </p:txBody>
      </p:sp>
    </p:spTree>
  </p:cSld>
  <p:clrMapOvr>
    <a:masterClrMapping/>
  </p:clrMapOvr>
  <p:transition spd="slow">
    <p:wipe dir="l"/>
  </p:transition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022073" y="2567826"/>
            <a:ext cx="3812876" cy="3910285"/>
          </a:xfrm>
          <a:custGeom>
            <a:avLst/>
            <a:gdLst/>
            <a:ahLst/>
            <a:cxnLst/>
            <a:rect r="r" b="b" t="t" l="l"/>
            <a:pathLst>
              <a:path h="3910285" w="3812876">
                <a:moveTo>
                  <a:pt x="0" y="0"/>
                </a:moveTo>
                <a:lnTo>
                  <a:pt x="3812876" y="0"/>
                </a:lnTo>
                <a:lnTo>
                  <a:pt x="3812876" y="3910285"/>
                </a:lnTo>
                <a:lnTo>
                  <a:pt x="0" y="39102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146582" y="6791205"/>
            <a:ext cx="5214271" cy="3286774"/>
          </a:xfrm>
          <a:custGeom>
            <a:avLst/>
            <a:gdLst/>
            <a:ahLst/>
            <a:cxnLst/>
            <a:rect r="r" b="b" t="t" l="l"/>
            <a:pathLst>
              <a:path h="3286774" w="5214271">
                <a:moveTo>
                  <a:pt x="0" y="0"/>
                </a:moveTo>
                <a:lnTo>
                  <a:pt x="5214272" y="0"/>
                </a:lnTo>
                <a:lnTo>
                  <a:pt x="5214272" y="3286774"/>
                </a:lnTo>
                <a:lnTo>
                  <a:pt x="0" y="32867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2663" t="-7533" r="-11397" b="-11049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311351" y="2567826"/>
            <a:ext cx="2835231" cy="3929531"/>
          </a:xfrm>
          <a:custGeom>
            <a:avLst/>
            <a:gdLst/>
            <a:ahLst/>
            <a:cxnLst/>
            <a:rect r="r" b="b" t="t" l="l"/>
            <a:pathLst>
              <a:path h="3929531" w="2835231">
                <a:moveTo>
                  <a:pt x="0" y="0"/>
                </a:moveTo>
                <a:lnTo>
                  <a:pt x="2835231" y="0"/>
                </a:lnTo>
                <a:lnTo>
                  <a:pt x="2835231" y="3929530"/>
                </a:lnTo>
                <a:lnTo>
                  <a:pt x="0" y="392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124758" y="2499725"/>
            <a:ext cx="2841704" cy="3978386"/>
          </a:xfrm>
          <a:custGeom>
            <a:avLst/>
            <a:gdLst/>
            <a:ahLst/>
            <a:cxnLst/>
            <a:rect r="r" b="b" t="t" l="l"/>
            <a:pathLst>
              <a:path h="3978386" w="2841704">
                <a:moveTo>
                  <a:pt x="0" y="0"/>
                </a:moveTo>
                <a:lnTo>
                  <a:pt x="2841704" y="0"/>
                </a:lnTo>
                <a:lnTo>
                  <a:pt x="2841704" y="3978386"/>
                </a:lnTo>
                <a:lnTo>
                  <a:pt x="0" y="3978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076271" y="6619755"/>
            <a:ext cx="3517356" cy="3517356"/>
          </a:xfrm>
          <a:custGeom>
            <a:avLst/>
            <a:gdLst/>
            <a:ahLst/>
            <a:cxnLst/>
            <a:rect r="r" b="b" t="t" l="l"/>
            <a:pathLst>
              <a:path h="3517356" w="3517356">
                <a:moveTo>
                  <a:pt x="0" y="0"/>
                </a:moveTo>
                <a:lnTo>
                  <a:pt x="3517356" y="0"/>
                </a:lnTo>
                <a:lnTo>
                  <a:pt x="3517356" y="3517356"/>
                </a:lnTo>
                <a:lnTo>
                  <a:pt x="0" y="351735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067118"/>
            <a:ext cx="13553534" cy="1261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Safety Signage Example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350048" y="9524901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34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028700" y="3177145"/>
            <a:ext cx="15033185" cy="64660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Wal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l-mounted fans installed in poorly ventilated zones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Supported by n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atural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airflow 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D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ehumidifiers placed in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 textile storage areas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Rou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tine checks to monitor temperature and humidity</a:t>
            </a:r>
          </a:p>
          <a:p>
            <a:pPr algn="l">
              <a:lnSpc>
                <a:spcPts val="5812"/>
              </a:lnSpc>
            </a:pPr>
          </a:p>
          <a:p>
            <a:pPr algn="just">
              <a:lnSpc>
                <a:spcPts val="4840"/>
              </a:lnSpc>
            </a:pPr>
          </a:p>
        </p:txBody>
      </p:sp>
      <p:sp>
        <p:nvSpPr>
          <p:cNvPr name="AutoShape 4" id="4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1028700" y="1067118"/>
            <a:ext cx="12979585" cy="1261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Ventilation &amp; Environmental Control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35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028700" y="3530344"/>
            <a:ext cx="15518835" cy="42658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Regular c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leaning schedules to reduce clutter and dus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t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Cle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ar floor markings to defin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e storage and walking areas</a:t>
            </a:r>
          </a:p>
          <a:p>
            <a:pPr algn="l">
              <a:lnSpc>
                <a:spcPts val="5812"/>
              </a:lnSpc>
            </a:pPr>
          </a:p>
          <a:p>
            <a:pPr algn="l" marL="896307" indent="-448153" lvl="1">
              <a:lnSpc>
                <a:spcPts val="5812"/>
              </a:lnSpc>
              <a:buFont typeface="Arial"/>
              <a:buChar char="•"/>
            </a:pP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Removal</a:t>
            </a:r>
            <a:r>
              <a:rPr lang="en-US" sz="4151" spc="83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 of obstacles from aisles and emergency paths</a:t>
            </a:r>
          </a:p>
          <a:p>
            <a:pPr algn="just">
              <a:lnSpc>
                <a:spcPts val="4840"/>
              </a:lnSpc>
            </a:pPr>
          </a:p>
        </p:txBody>
      </p:sp>
      <p:sp>
        <p:nvSpPr>
          <p:cNvPr name="AutoShape 4" id="4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1028700" y="1067118"/>
            <a:ext cx="13752208" cy="1261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Cleanliness &amp; Housekeeping Standards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36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6633220" y="4942589"/>
            <a:ext cx="4024193" cy="1900867"/>
            <a:chOff x="0" y="0"/>
            <a:chExt cx="4206798" cy="198712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06798" cy="1987123"/>
            </a:xfrm>
            <a:custGeom>
              <a:avLst/>
              <a:gdLst/>
              <a:ahLst/>
              <a:cxnLst/>
              <a:rect r="r" b="b" t="t" l="l"/>
              <a:pathLst>
                <a:path h="1987123" w="4206798">
                  <a:moveTo>
                    <a:pt x="4082338" y="1987123"/>
                  </a:moveTo>
                  <a:lnTo>
                    <a:pt x="124460" y="1987123"/>
                  </a:lnTo>
                  <a:cubicBezTo>
                    <a:pt x="55880" y="1987123"/>
                    <a:pt x="0" y="1931243"/>
                    <a:pt x="0" y="186266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4082338" y="0"/>
                  </a:lnTo>
                  <a:cubicBezTo>
                    <a:pt x="4150918" y="0"/>
                    <a:pt x="4206798" y="55880"/>
                    <a:pt x="4206798" y="124460"/>
                  </a:cubicBezTo>
                  <a:lnTo>
                    <a:pt x="4206798" y="1862663"/>
                  </a:lnTo>
                  <a:cubicBezTo>
                    <a:pt x="4206798" y="1931243"/>
                    <a:pt x="4150918" y="1987123"/>
                    <a:pt x="4082338" y="1987123"/>
                  </a:cubicBezTo>
                  <a:close/>
                </a:path>
              </a:pathLst>
            </a:custGeom>
            <a:solidFill>
              <a:srgbClr val="004A98"/>
            </a:solidFill>
          </p:spPr>
        </p:sp>
      </p:grpSp>
      <p:sp>
        <p:nvSpPr>
          <p:cNvPr name="TextBox 7" id="7"/>
          <p:cNvSpPr txBox="true"/>
          <p:nvPr/>
        </p:nvSpPr>
        <p:spPr>
          <a:xfrm rot="0">
            <a:off x="1028700" y="1067118"/>
            <a:ext cx="13752208" cy="1261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Final Impact of Safety Improvements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37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05640" y="3573204"/>
            <a:ext cx="4902309" cy="12175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14"/>
              </a:lnSpc>
            </a:pPr>
            <a:r>
              <a:rPr lang="en-US" sz="3438" b="true">
                <a:solidFill>
                  <a:srgbClr val="004A98"/>
                </a:solidFill>
                <a:latin typeface="Roboto Bold"/>
                <a:ea typeface="Roboto Bold"/>
                <a:cs typeface="Roboto Bold"/>
                <a:sym typeface="Roboto Bold"/>
              </a:rPr>
              <a:t>Faster and safer emergency evacuation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605640" y="2611179"/>
            <a:ext cx="515222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true">
                <a:solidFill>
                  <a:srgbClr val="004A98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rPr>
              <a:t>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291397" y="7063128"/>
            <a:ext cx="4747784" cy="18271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14"/>
              </a:lnSpc>
            </a:pPr>
            <a:r>
              <a:rPr lang="en-US" sz="3438" b="true">
                <a:solidFill>
                  <a:srgbClr val="004A98"/>
                </a:solidFill>
                <a:latin typeface="Roboto Bold"/>
                <a:ea typeface="Roboto Bold"/>
                <a:cs typeface="Roboto Bold"/>
                <a:sym typeface="Roboto Bold"/>
              </a:rPr>
              <a:t>Reduced risk of accidents, fire, and product damage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291397" y="6101103"/>
            <a:ext cx="515222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true">
                <a:solidFill>
                  <a:srgbClr val="004A98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rPr>
              <a:t>4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291397" y="3725008"/>
            <a:ext cx="4747784" cy="12175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14"/>
              </a:lnSpc>
            </a:pPr>
            <a:r>
              <a:rPr lang="en-US" sz="3438" b="true">
                <a:solidFill>
                  <a:srgbClr val="004A98"/>
                </a:solidFill>
                <a:latin typeface="Roboto Bold"/>
                <a:ea typeface="Roboto Bold"/>
                <a:cs typeface="Roboto Bold"/>
                <a:sym typeface="Roboto Bold"/>
              </a:rPr>
              <a:t>Improved lighting, visibility, and air quality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291397" y="2762983"/>
            <a:ext cx="515222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true">
                <a:solidFill>
                  <a:srgbClr val="004A98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rPr>
              <a:t>2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742074" y="7063128"/>
            <a:ext cx="4394585" cy="18271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14"/>
              </a:lnSpc>
            </a:pPr>
            <a:r>
              <a:rPr lang="en-US" sz="3438" b="true">
                <a:solidFill>
                  <a:srgbClr val="004A98"/>
                </a:solidFill>
                <a:latin typeface="Roboto Bold"/>
                <a:ea typeface="Roboto Bold"/>
                <a:cs typeface="Roboto Bold"/>
                <a:sym typeface="Roboto Bold"/>
              </a:rPr>
              <a:t>Better working conditions and safety compliance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742074" y="6101103"/>
            <a:ext cx="515222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true">
                <a:solidFill>
                  <a:srgbClr val="004A98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rPr>
              <a:t>3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271424" y="5016275"/>
            <a:ext cx="4747784" cy="18271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14"/>
              </a:lnSpc>
            </a:pPr>
            <a:r>
              <a:rPr lang="en-US" b="true" sz="3438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rPr>
              <a:t>SAFETY IMPROVEMENTS RESULTS</a:t>
            </a:r>
          </a:p>
        </p:txBody>
      </p:sp>
    </p:spTree>
  </p:cSld>
  <p:clrMapOvr>
    <a:masterClrMapping/>
  </p:clrMapOvr>
  <p:transition spd="slow">
    <p:wipe dir="l"/>
  </p:transition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216563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2822690" y="0"/>
            <a:ext cx="5246370" cy="10287000"/>
            <a:chOff x="0" y="0"/>
            <a:chExt cx="812800" cy="159372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1593725"/>
            </a:xfrm>
            <a:custGeom>
              <a:avLst/>
              <a:gdLst/>
              <a:ahLst/>
              <a:cxnLst/>
              <a:rect r="r" b="b" t="t" l="l"/>
              <a:pathLst>
                <a:path h="1593725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1593725"/>
                  </a:lnTo>
                  <a:lnTo>
                    <a:pt x="0" y="1593725"/>
                  </a:lnTo>
                  <a:close/>
                </a:path>
              </a:pathLst>
            </a:custGeom>
            <a:blipFill>
              <a:blip r:embed="rId3"/>
              <a:stretch>
                <a:fillRect l="-109586" t="0" r="-109586" b="0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1028700" y="1789033"/>
            <a:ext cx="11005091" cy="46821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8082"/>
              </a:lnSpc>
            </a:pPr>
            <a:r>
              <a:rPr lang="en-US" b="true" sz="12054" spc="337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PROPOSED LAYOUT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38</a:t>
            </a:r>
          </a:p>
        </p:txBody>
      </p:sp>
    </p:spTree>
  </p:cSld>
  <p:clrMapOvr>
    <a:masterClrMapping/>
  </p:clrMapOvr>
  <p:transition spd="slow">
    <p:wipe dir="l"/>
  </p:transition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2467570"/>
            <a:ext cx="16230600" cy="6790730"/>
          </a:xfrm>
          <a:custGeom>
            <a:avLst/>
            <a:gdLst/>
            <a:ahLst/>
            <a:cxnLst/>
            <a:rect r="r" b="b" t="t" l="l"/>
            <a:pathLst>
              <a:path h="6790730" w="16230600">
                <a:moveTo>
                  <a:pt x="0" y="0"/>
                </a:moveTo>
                <a:lnTo>
                  <a:pt x="16230600" y="0"/>
                </a:lnTo>
                <a:lnTo>
                  <a:pt x="16230600" y="6790730"/>
                </a:lnTo>
                <a:lnTo>
                  <a:pt x="0" y="67907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10" r="0" b="-11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39</a:t>
            </a:r>
          </a:p>
        </p:txBody>
      </p:sp>
      <p:sp>
        <p:nvSpPr>
          <p:cNvPr name="AutoShape 4" id="4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375218" y="565813"/>
            <a:ext cx="15537565" cy="1768406"/>
            <a:chOff x="0" y="0"/>
            <a:chExt cx="3761459" cy="42811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761459" cy="428110"/>
            </a:xfrm>
            <a:custGeom>
              <a:avLst/>
              <a:gdLst/>
              <a:ahLst/>
              <a:cxnLst/>
              <a:rect r="r" b="b" t="t" l="l"/>
              <a:pathLst>
                <a:path h="428110" w="3761459">
                  <a:moveTo>
                    <a:pt x="49827" y="0"/>
                  </a:moveTo>
                  <a:lnTo>
                    <a:pt x="3711632" y="0"/>
                  </a:lnTo>
                  <a:cubicBezTo>
                    <a:pt x="3739151" y="0"/>
                    <a:pt x="3761459" y="22308"/>
                    <a:pt x="3761459" y="49827"/>
                  </a:cubicBezTo>
                  <a:lnTo>
                    <a:pt x="3761459" y="378283"/>
                  </a:lnTo>
                  <a:cubicBezTo>
                    <a:pt x="3761459" y="391498"/>
                    <a:pt x="3756209" y="404172"/>
                    <a:pt x="3746865" y="413516"/>
                  </a:cubicBezTo>
                  <a:cubicBezTo>
                    <a:pt x="3737521" y="422860"/>
                    <a:pt x="3724847" y="428110"/>
                    <a:pt x="3711632" y="428110"/>
                  </a:cubicBezTo>
                  <a:lnTo>
                    <a:pt x="49827" y="428110"/>
                  </a:lnTo>
                  <a:cubicBezTo>
                    <a:pt x="22308" y="428110"/>
                    <a:pt x="0" y="405802"/>
                    <a:pt x="0" y="378283"/>
                  </a:cubicBezTo>
                  <a:lnTo>
                    <a:pt x="0" y="49827"/>
                  </a:lnTo>
                  <a:cubicBezTo>
                    <a:pt x="0" y="22308"/>
                    <a:pt x="22308" y="0"/>
                    <a:pt x="4982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33375"/>
              <a:ext cx="3761459" cy="7614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179"/>
                </a:lnSpc>
                <a:spcBef>
                  <a:spcPct val="0"/>
                </a:spcBef>
              </a:pPr>
              <a:r>
                <a:rPr lang="en-US" b="true" sz="8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Existing Floor Plan and Layout</a:t>
              </a:r>
            </a:p>
          </p:txBody>
        </p:sp>
      </p:grpSp>
    </p:spTree>
  </p:cSld>
  <p:clrMapOvr>
    <a:masterClrMapping/>
  </p:clrMapOvr>
  <p:transition spd="slow">
    <p:wipe dir="l"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1567851" y="1597996"/>
            <a:ext cx="5873929" cy="7091007"/>
            <a:chOff x="0" y="0"/>
            <a:chExt cx="6350000" cy="766572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-309880" y="-309880"/>
              <a:ext cx="6969760" cy="7975600"/>
            </a:xfrm>
            <a:custGeom>
              <a:avLst/>
              <a:gdLst/>
              <a:ahLst/>
              <a:cxnLst/>
              <a:rect r="r" b="b" t="t" l="l"/>
              <a:pathLst>
                <a:path h="7975600" w="6969760">
                  <a:moveTo>
                    <a:pt x="1239520" y="1239520"/>
                  </a:moveTo>
                  <a:cubicBezTo>
                    <a:pt x="0" y="2479040"/>
                    <a:pt x="0" y="4489450"/>
                    <a:pt x="1239520" y="5730240"/>
                  </a:cubicBezTo>
                  <a:lnTo>
                    <a:pt x="3484880" y="7975600"/>
                  </a:lnTo>
                  <a:lnTo>
                    <a:pt x="5730240" y="5730240"/>
                  </a:lnTo>
                  <a:cubicBezTo>
                    <a:pt x="6969760" y="4490720"/>
                    <a:pt x="6969760" y="2480310"/>
                    <a:pt x="5730240" y="1239520"/>
                  </a:cubicBezTo>
                  <a:cubicBezTo>
                    <a:pt x="4489450" y="0"/>
                    <a:pt x="2480310" y="0"/>
                    <a:pt x="1239520" y="123952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246063" y="380308"/>
              <a:ext cx="5895974" cy="5627483"/>
            </a:xfrm>
            <a:custGeom>
              <a:avLst/>
              <a:gdLst/>
              <a:ahLst/>
              <a:cxnLst/>
              <a:rect r="r" b="b" t="t" l="l"/>
              <a:pathLst>
                <a:path h="5627483" w="5895974">
                  <a:moveTo>
                    <a:pt x="2947987" y="4502"/>
                  </a:moveTo>
                  <a:cubicBezTo>
                    <a:pt x="1941349" y="0"/>
                    <a:pt x="1009246" y="534451"/>
                    <a:pt x="504623" y="1405483"/>
                  </a:cubicBezTo>
                  <a:cubicBezTo>
                    <a:pt x="0" y="2276514"/>
                    <a:pt x="0" y="3350970"/>
                    <a:pt x="504623" y="4222001"/>
                  </a:cubicBezTo>
                  <a:cubicBezTo>
                    <a:pt x="1009246" y="5093032"/>
                    <a:pt x="1941349" y="5627483"/>
                    <a:pt x="2947987" y="5622982"/>
                  </a:cubicBezTo>
                  <a:cubicBezTo>
                    <a:pt x="3954625" y="5627483"/>
                    <a:pt x="4886728" y="5093032"/>
                    <a:pt x="5391351" y="4222001"/>
                  </a:cubicBezTo>
                  <a:cubicBezTo>
                    <a:pt x="5895974" y="3350970"/>
                    <a:pt x="5895974" y="2276514"/>
                    <a:pt x="5391351" y="1405483"/>
                  </a:cubicBezTo>
                  <a:cubicBezTo>
                    <a:pt x="4886728" y="534451"/>
                    <a:pt x="3954625" y="0"/>
                    <a:pt x="2947987" y="4502"/>
                  </a:cubicBezTo>
                  <a:close/>
                </a:path>
              </a:pathLst>
            </a:custGeom>
            <a:blipFill>
              <a:blip r:embed="rId2"/>
              <a:stretch>
                <a:fillRect l="223" t="0" r="223" b="0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8377697" y="1990750"/>
            <a:ext cx="8263408" cy="581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001"/>
              </a:lnSpc>
            </a:pPr>
            <a:r>
              <a:rPr lang="en-US" b="true" sz="10001" spc="280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ELEGANT</a:t>
            </a:r>
          </a:p>
          <a:p>
            <a:pPr algn="ctr" marL="0" indent="0" lvl="1">
              <a:lnSpc>
                <a:spcPts val="15001"/>
              </a:lnSpc>
            </a:pPr>
            <a:r>
              <a:rPr lang="en-US" b="true" sz="10001" spc="280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HOME COMPANY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478240" y="9210770"/>
            <a:ext cx="60188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4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26260" y="2414634"/>
            <a:ext cx="16635480" cy="6843666"/>
            <a:chOff x="0" y="0"/>
            <a:chExt cx="2669661" cy="109827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669661" cy="1098271"/>
            </a:xfrm>
            <a:custGeom>
              <a:avLst/>
              <a:gdLst/>
              <a:ahLst/>
              <a:cxnLst/>
              <a:rect r="r" b="b" t="t" l="l"/>
              <a:pathLst>
                <a:path h="1098271" w="2669661">
                  <a:moveTo>
                    <a:pt x="0" y="0"/>
                  </a:moveTo>
                  <a:lnTo>
                    <a:pt x="2669661" y="0"/>
                  </a:lnTo>
                  <a:lnTo>
                    <a:pt x="2669661" y="1098271"/>
                  </a:lnTo>
                  <a:lnTo>
                    <a:pt x="0" y="1098271"/>
                  </a:lnTo>
                  <a:close/>
                </a:path>
              </a:pathLst>
            </a:custGeom>
            <a:blipFill>
              <a:blip r:embed="rId2"/>
              <a:stretch>
                <a:fillRect l="-985" t="0" r="-906" b="0"/>
              </a:stretch>
            </a:blipFill>
          </p:spPr>
        </p:sp>
      </p:grpSp>
      <p:sp>
        <p:nvSpPr>
          <p:cNvPr name="AutoShape 4" id="4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H="true">
            <a:off x="18259016" y="-7134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6476139" y="9584266"/>
            <a:ext cx="5251103" cy="5302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71"/>
              </a:lnSpc>
            </a:pPr>
            <a:r>
              <a:rPr lang="en-US" sz="3122" spc="187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Capacity: 3770 boxes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40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828129" y="646228"/>
            <a:ext cx="14547123" cy="1768406"/>
            <a:chOff x="0" y="0"/>
            <a:chExt cx="3521685" cy="42811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521685" cy="428110"/>
            </a:xfrm>
            <a:custGeom>
              <a:avLst/>
              <a:gdLst/>
              <a:ahLst/>
              <a:cxnLst/>
              <a:rect r="r" b="b" t="t" l="l"/>
              <a:pathLst>
                <a:path h="428110" w="3521685">
                  <a:moveTo>
                    <a:pt x="53220" y="0"/>
                  </a:moveTo>
                  <a:lnTo>
                    <a:pt x="3468465" y="0"/>
                  </a:lnTo>
                  <a:cubicBezTo>
                    <a:pt x="3497858" y="0"/>
                    <a:pt x="3521685" y="23827"/>
                    <a:pt x="3521685" y="53220"/>
                  </a:cubicBezTo>
                  <a:lnTo>
                    <a:pt x="3521685" y="374891"/>
                  </a:lnTo>
                  <a:cubicBezTo>
                    <a:pt x="3521685" y="404283"/>
                    <a:pt x="3497858" y="428110"/>
                    <a:pt x="3468465" y="428110"/>
                  </a:cubicBezTo>
                  <a:lnTo>
                    <a:pt x="53220" y="428110"/>
                  </a:lnTo>
                  <a:cubicBezTo>
                    <a:pt x="23827" y="428110"/>
                    <a:pt x="0" y="404283"/>
                    <a:pt x="0" y="374891"/>
                  </a:cubicBezTo>
                  <a:lnTo>
                    <a:pt x="0" y="53220"/>
                  </a:lnTo>
                  <a:cubicBezTo>
                    <a:pt x="0" y="23827"/>
                    <a:pt x="23827" y="0"/>
                    <a:pt x="5322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33375"/>
              <a:ext cx="3521685" cy="7614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179"/>
                </a:lnSpc>
                <a:spcBef>
                  <a:spcPct val="0"/>
                </a:spcBef>
              </a:pPr>
              <a:r>
                <a:rPr lang="en-US" b="true" sz="8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 </a:t>
              </a:r>
              <a:r>
                <a:rPr lang="en-US" b="true" sz="8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Trad</a:t>
              </a:r>
              <a:r>
                <a:rPr lang="en-US" b="true" sz="8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itional Vertical Layout </a:t>
              </a:r>
            </a:p>
          </p:txBody>
        </p:sp>
      </p:grpSp>
    </p:spTree>
  </p:cSld>
  <p:clrMapOvr>
    <a:masterClrMapping/>
  </p:clrMapOvr>
  <p:transition spd="fast">
    <p:fade/>
  </p:transition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11768" y="2376137"/>
            <a:ext cx="16635480" cy="6843666"/>
            <a:chOff x="0" y="0"/>
            <a:chExt cx="2669661" cy="109827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669661" cy="1098271"/>
            </a:xfrm>
            <a:custGeom>
              <a:avLst/>
              <a:gdLst/>
              <a:ahLst/>
              <a:cxnLst/>
              <a:rect r="r" b="b" t="t" l="l"/>
              <a:pathLst>
                <a:path h="1098271" w="2669661">
                  <a:moveTo>
                    <a:pt x="0" y="0"/>
                  </a:moveTo>
                  <a:lnTo>
                    <a:pt x="2669661" y="0"/>
                  </a:lnTo>
                  <a:lnTo>
                    <a:pt x="2669661" y="1098271"/>
                  </a:lnTo>
                  <a:lnTo>
                    <a:pt x="0" y="1098271"/>
                  </a:lnTo>
                  <a:close/>
                </a:path>
              </a:pathLst>
            </a:custGeom>
            <a:blipFill>
              <a:blip r:embed="rId2"/>
              <a:stretch>
                <a:fillRect l="-1423" t="0" r="-1423" b="0"/>
              </a:stretch>
            </a:blipFill>
          </p:spPr>
        </p:sp>
      </p:grpSp>
      <p:sp>
        <p:nvSpPr>
          <p:cNvPr name="AutoShape 4" id="4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H="true">
            <a:off x="18259016" y="-7134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6503956" y="9478221"/>
            <a:ext cx="5251103" cy="5302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71"/>
              </a:lnSpc>
            </a:pPr>
            <a:r>
              <a:rPr lang="en-US" sz="3122" spc="187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Capacity: 3780 boxes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>
                <a:solidFill>
                  <a:srgbClr val="042D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41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855946" y="607731"/>
            <a:ext cx="14547123" cy="1768406"/>
            <a:chOff x="0" y="0"/>
            <a:chExt cx="3521685" cy="42811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521685" cy="428110"/>
            </a:xfrm>
            <a:custGeom>
              <a:avLst/>
              <a:gdLst/>
              <a:ahLst/>
              <a:cxnLst/>
              <a:rect r="r" b="b" t="t" l="l"/>
              <a:pathLst>
                <a:path h="428110" w="3521685">
                  <a:moveTo>
                    <a:pt x="53220" y="0"/>
                  </a:moveTo>
                  <a:lnTo>
                    <a:pt x="3468465" y="0"/>
                  </a:lnTo>
                  <a:cubicBezTo>
                    <a:pt x="3497858" y="0"/>
                    <a:pt x="3521685" y="23827"/>
                    <a:pt x="3521685" y="53220"/>
                  </a:cubicBezTo>
                  <a:lnTo>
                    <a:pt x="3521685" y="374891"/>
                  </a:lnTo>
                  <a:cubicBezTo>
                    <a:pt x="3521685" y="404283"/>
                    <a:pt x="3497858" y="428110"/>
                    <a:pt x="3468465" y="428110"/>
                  </a:cubicBezTo>
                  <a:lnTo>
                    <a:pt x="53220" y="428110"/>
                  </a:lnTo>
                  <a:cubicBezTo>
                    <a:pt x="23827" y="428110"/>
                    <a:pt x="0" y="404283"/>
                    <a:pt x="0" y="374891"/>
                  </a:cubicBezTo>
                  <a:lnTo>
                    <a:pt x="0" y="53220"/>
                  </a:lnTo>
                  <a:cubicBezTo>
                    <a:pt x="0" y="23827"/>
                    <a:pt x="23827" y="0"/>
                    <a:pt x="5322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33375"/>
              <a:ext cx="3521685" cy="7614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179"/>
                </a:lnSpc>
                <a:spcBef>
                  <a:spcPct val="0"/>
                </a:spcBef>
              </a:pPr>
              <a:r>
                <a:rPr lang="en-US" b="true" sz="8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 </a:t>
              </a:r>
              <a:r>
                <a:rPr lang="en-US" b="true" sz="8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Trad</a:t>
              </a:r>
              <a:r>
                <a:rPr lang="en-US" b="true" sz="8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itional Horizontal Layout</a:t>
              </a:r>
            </a:p>
          </p:txBody>
        </p:sp>
      </p:grpSp>
    </p:spTree>
  </p:cSld>
  <p:clrMapOvr>
    <a:masterClrMapping/>
  </p:clrMapOvr>
  <p:transition spd="slow">
    <p:wipe dir="l"/>
  </p:transition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13071" y="2403782"/>
            <a:ext cx="16661859" cy="6854518"/>
            <a:chOff x="0" y="0"/>
            <a:chExt cx="2669661" cy="109827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669661" cy="1098271"/>
            </a:xfrm>
            <a:custGeom>
              <a:avLst/>
              <a:gdLst/>
              <a:ahLst/>
              <a:cxnLst/>
              <a:rect r="r" b="b" t="t" l="l"/>
              <a:pathLst>
                <a:path h="1098271" w="2669661">
                  <a:moveTo>
                    <a:pt x="0" y="0"/>
                  </a:moveTo>
                  <a:lnTo>
                    <a:pt x="2669661" y="0"/>
                  </a:lnTo>
                  <a:lnTo>
                    <a:pt x="2669661" y="1098271"/>
                  </a:lnTo>
                  <a:lnTo>
                    <a:pt x="0" y="1098271"/>
                  </a:lnTo>
                  <a:close/>
                </a:path>
              </a:pathLst>
            </a:custGeom>
            <a:blipFill>
              <a:blip r:embed="rId2"/>
              <a:stretch>
                <a:fillRect l="-1423" t="0" r="-1423" b="0"/>
              </a:stretch>
            </a:blipFill>
          </p:spPr>
        </p:sp>
      </p:grpSp>
      <p:sp>
        <p:nvSpPr>
          <p:cNvPr name="AutoShape 4" id="4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H="true">
            <a:off x="18259016" y="-7134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6503956" y="9478221"/>
            <a:ext cx="5251103" cy="5302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71"/>
              </a:lnSpc>
            </a:pPr>
            <a:r>
              <a:rPr lang="en-US" sz="3122" spc="187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Capacity: 4070 boxes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24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855946" y="478298"/>
            <a:ext cx="14547123" cy="1768406"/>
            <a:chOff x="0" y="0"/>
            <a:chExt cx="3521685" cy="42811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521685" cy="428110"/>
            </a:xfrm>
            <a:custGeom>
              <a:avLst/>
              <a:gdLst/>
              <a:ahLst/>
              <a:cxnLst/>
              <a:rect r="r" b="b" t="t" l="l"/>
              <a:pathLst>
                <a:path h="428110" w="3521685">
                  <a:moveTo>
                    <a:pt x="53220" y="0"/>
                  </a:moveTo>
                  <a:lnTo>
                    <a:pt x="3468465" y="0"/>
                  </a:lnTo>
                  <a:cubicBezTo>
                    <a:pt x="3497858" y="0"/>
                    <a:pt x="3521685" y="23827"/>
                    <a:pt x="3521685" y="53220"/>
                  </a:cubicBezTo>
                  <a:lnTo>
                    <a:pt x="3521685" y="374891"/>
                  </a:lnTo>
                  <a:cubicBezTo>
                    <a:pt x="3521685" y="404283"/>
                    <a:pt x="3497858" y="428110"/>
                    <a:pt x="3468465" y="428110"/>
                  </a:cubicBezTo>
                  <a:lnTo>
                    <a:pt x="53220" y="428110"/>
                  </a:lnTo>
                  <a:cubicBezTo>
                    <a:pt x="23827" y="428110"/>
                    <a:pt x="0" y="404283"/>
                    <a:pt x="0" y="374891"/>
                  </a:cubicBezTo>
                  <a:lnTo>
                    <a:pt x="0" y="53220"/>
                  </a:lnTo>
                  <a:cubicBezTo>
                    <a:pt x="0" y="23827"/>
                    <a:pt x="23827" y="0"/>
                    <a:pt x="5322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33375"/>
              <a:ext cx="3521685" cy="7614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179"/>
                </a:lnSpc>
                <a:spcBef>
                  <a:spcPct val="0"/>
                </a:spcBef>
              </a:pPr>
              <a:r>
                <a:rPr lang="en-US" b="true" sz="8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Customized Horizontal Layout</a:t>
              </a:r>
            </a:p>
          </p:txBody>
        </p:sp>
      </p:grpSp>
    </p:spTree>
  </p:cSld>
  <p:clrMapOvr>
    <a:masterClrMapping/>
  </p:clrMapOvr>
  <p:transition spd="slow">
    <p:wipe dir="l"/>
  </p:transition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39307" y="2043856"/>
            <a:ext cx="16980401" cy="6985563"/>
            <a:chOff x="0" y="0"/>
            <a:chExt cx="2669661" cy="109827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669661" cy="1098271"/>
            </a:xfrm>
            <a:custGeom>
              <a:avLst/>
              <a:gdLst/>
              <a:ahLst/>
              <a:cxnLst/>
              <a:rect r="r" b="b" t="t" l="l"/>
              <a:pathLst>
                <a:path h="1098271" w="2669661">
                  <a:moveTo>
                    <a:pt x="0" y="0"/>
                  </a:moveTo>
                  <a:lnTo>
                    <a:pt x="2669661" y="0"/>
                  </a:lnTo>
                  <a:lnTo>
                    <a:pt x="2669661" y="1098271"/>
                  </a:lnTo>
                  <a:lnTo>
                    <a:pt x="0" y="1098271"/>
                  </a:lnTo>
                  <a:close/>
                </a:path>
              </a:pathLst>
            </a:custGeom>
            <a:blipFill>
              <a:blip r:embed="rId2"/>
              <a:stretch>
                <a:fillRect l="-322" t="0" r="-322" b="0"/>
              </a:stretch>
            </a:blipFill>
          </p:spPr>
        </p:sp>
      </p:grpSp>
      <p:sp>
        <p:nvSpPr>
          <p:cNvPr name="AutoShape 4" id="4"/>
          <p:cNvSpPr/>
          <p:nvPr/>
        </p:nvSpPr>
        <p:spPr>
          <a:xfrm flipH="true">
            <a:off x="133350" y="-307914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H="true">
            <a:off x="18259016" y="-7134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14633749" y="865929"/>
            <a:ext cx="5251103" cy="5302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71"/>
              </a:lnSpc>
            </a:pPr>
            <a:r>
              <a:rPr lang="en-US" sz="3122" spc="187" b="true">
                <a:solidFill>
                  <a:srgbClr val="8F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(chosen option)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866371" y="9082717"/>
            <a:ext cx="5251103" cy="5302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71"/>
              </a:lnSpc>
            </a:pPr>
            <a:r>
              <a:rPr lang="en-US" sz="3122" spc="187" b="true">
                <a:solidFill>
                  <a:srgbClr val="8F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Capacity: 4230 boxes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665831" y="9584266"/>
            <a:ext cx="5251103" cy="5302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71"/>
              </a:lnSpc>
            </a:pPr>
            <a:r>
              <a:rPr lang="en-US" sz="3122" spc="187" b="true">
                <a:solidFill>
                  <a:srgbClr val="8F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48% increase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43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683779" y="275450"/>
            <a:ext cx="14547123" cy="1768406"/>
            <a:chOff x="0" y="0"/>
            <a:chExt cx="3521685" cy="42811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3521685" cy="428110"/>
            </a:xfrm>
            <a:custGeom>
              <a:avLst/>
              <a:gdLst/>
              <a:ahLst/>
              <a:cxnLst/>
              <a:rect r="r" b="b" t="t" l="l"/>
              <a:pathLst>
                <a:path h="428110" w="3521685">
                  <a:moveTo>
                    <a:pt x="53220" y="0"/>
                  </a:moveTo>
                  <a:lnTo>
                    <a:pt x="3468465" y="0"/>
                  </a:lnTo>
                  <a:cubicBezTo>
                    <a:pt x="3497858" y="0"/>
                    <a:pt x="3521685" y="23827"/>
                    <a:pt x="3521685" y="53220"/>
                  </a:cubicBezTo>
                  <a:lnTo>
                    <a:pt x="3521685" y="374891"/>
                  </a:lnTo>
                  <a:cubicBezTo>
                    <a:pt x="3521685" y="404283"/>
                    <a:pt x="3497858" y="428110"/>
                    <a:pt x="3468465" y="428110"/>
                  </a:cubicBezTo>
                  <a:lnTo>
                    <a:pt x="53220" y="428110"/>
                  </a:lnTo>
                  <a:cubicBezTo>
                    <a:pt x="23827" y="428110"/>
                    <a:pt x="0" y="404283"/>
                    <a:pt x="0" y="374891"/>
                  </a:cubicBezTo>
                  <a:lnTo>
                    <a:pt x="0" y="53220"/>
                  </a:lnTo>
                  <a:cubicBezTo>
                    <a:pt x="0" y="23827"/>
                    <a:pt x="23827" y="0"/>
                    <a:pt x="5322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33375"/>
              <a:ext cx="3521685" cy="7614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179"/>
                </a:lnSpc>
                <a:spcBef>
                  <a:spcPct val="0"/>
                </a:spcBef>
              </a:pPr>
              <a:r>
                <a:rPr lang="en-US" b="true" sz="8699" i="true">
                  <a:solidFill>
                    <a:srgbClr val="8F0000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Customized Vertical Layout</a:t>
              </a:r>
              <a:r>
                <a:rPr lang="en-US" b="true" sz="8699" i="true">
                  <a:solidFill>
                    <a:srgbClr val="8F0000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 </a:t>
              </a: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368074" y="165261"/>
            <a:ext cx="15537565" cy="1726878"/>
            <a:chOff x="0" y="0"/>
            <a:chExt cx="3761459" cy="41805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61459" cy="418057"/>
            </a:xfrm>
            <a:custGeom>
              <a:avLst/>
              <a:gdLst/>
              <a:ahLst/>
              <a:cxnLst/>
              <a:rect r="r" b="b" t="t" l="l"/>
              <a:pathLst>
                <a:path h="418057" w="3761459">
                  <a:moveTo>
                    <a:pt x="49827" y="0"/>
                  </a:moveTo>
                  <a:lnTo>
                    <a:pt x="3711632" y="0"/>
                  </a:lnTo>
                  <a:cubicBezTo>
                    <a:pt x="3739151" y="0"/>
                    <a:pt x="3761459" y="22308"/>
                    <a:pt x="3761459" y="49827"/>
                  </a:cubicBezTo>
                  <a:lnTo>
                    <a:pt x="3761459" y="368229"/>
                  </a:lnTo>
                  <a:cubicBezTo>
                    <a:pt x="3761459" y="395748"/>
                    <a:pt x="3739151" y="418057"/>
                    <a:pt x="3711632" y="418057"/>
                  </a:cubicBezTo>
                  <a:lnTo>
                    <a:pt x="49827" y="418057"/>
                  </a:lnTo>
                  <a:cubicBezTo>
                    <a:pt x="22308" y="418057"/>
                    <a:pt x="0" y="395748"/>
                    <a:pt x="0" y="368229"/>
                  </a:cubicBezTo>
                  <a:lnTo>
                    <a:pt x="0" y="49827"/>
                  </a:lnTo>
                  <a:cubicBezTo>
                    <a:pt x="0" y="22308"/>
                    <a:pt x="22308" y="0"/>
                    <a:pt x="4982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23850"/>
              <a:ext cx="3761459" cy="7419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899"/>
                </a:lnSpc>
                <a:spcBef>
                  <a:spcPct val="0"/>
                </a:spcBef>
              </a:pPr>
              <a:r>
                <a:rPr lang="en-US" b="true" sz="84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Proposed Floor Plan and Layout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56800" y="1726028"/>
            <a:ext cx="17574400" cy="6834945"/>
          </a:xfrm>
          <a:custGeom>
            <a:avLst/>
            <a:gdLst/>
            <a:ahLst/>
            <a:cxnLst/>
            <a:rect r="r" b="b" t="t" l="l"/>
            <a:pathLst>
              <a:path h="6834945" w="17574400">
                <a:moveTo>
                  <a:pt x="0" y="0"/>
                </a:moveTo>
                <a:lnTo>
                  <a:pt x="17574400" y="0"/>
                </a:lnTo>
                <a:lnTo>
                  <a:pt x="17574400" y="6834944"/>
                </a:lnTo>
                <a:lnTo>
                  <a:pt x="0" y="68349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397" b="-11971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44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6601409" y="8560972"/>
            <a:ext cx="5085182" cy="1085318"/>
            <a:chOff x="0" y="0"/>
            <a:chExt cx="1231062" cy="2627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231062" cy="262743"/>
            </a:xfrm>
            <a:custGeom>
              <a:avLst/>
              <a:gdLst/>
              <a:ahLst/>
              <a:cxnLst/>
              <a:rect r="r" b="b" t="t" l="l"/>
              <a:pathLst>
                <a:path h="262743" w="1231062">
                  <a:moveTo>
                    <a:pt x="131371" y="0"/>
                  </a:moveTo>
                  <a:lnTo>
                    <a:pt x="1099691" y="0"/>
                  </a:lnTo>
                  <a:cubicBezTo>
                    <a:pt x="1172245" y="0"/>
                    <a:pt x="1231062" y="58817"/>
                    <a:pt x="1231062" y="131371"/>
                  </a:cubicBezTo>
                  <a:lnTo>
                    <a:pt x="1231062" y="131371"/>
                  </a:lnTo>
                  <a:cubicBezTo>
                    <a:pt x="1231062" y="203926"/>
                    <a:pt x="1172245" y="262743"/>
                    <a:pt x="1099691" y="262743"/>
                  </a:cubicBezTo>
                  <a:lnTo>
                    <a:pt x="131371" y="262743"/>
                  </a:lnTo>
                  <a:cubicBezTo>
                    <a:pt x="58817" y="262743"/>
                    <a:pt x="0" y="203926"/>
                    <a:pt x="0" y="131371"/>
                  </a:cubicBezTo>
                  <a:lnTo>
                    <a:pt x="0" y="131371"/>
                  </a:lnTo>
                  <a:cubicBezTo>
                    <a:pt x="0" y="58817"/>
                    <a:pt x="58817" y="0"/>
                    <a:pt x="131371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171450"/>
              <a:ext cx="1231062" cy="4341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020"/>
                </a:lnSpc>
                <a:spcBef>
                  <a:spcPct val="0"/>
                </a:spcBef>
              </a:pPr>
              <a:r>
                <a:rPr lang="en-US" b="true" sz="4300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Underground Floor</a:t>
              </a:r>
            </a:p>
          </p:txBody>
        </p:sp>
      </p:grpSp>
    </p:spTree>
  </p:cSld>
  <p:clrMapOvr>
    <a:masterClrMapping/>
  </p:clrMapOvr>
  <p:transition spd="slow">
    <p:wipe dir="l"/>
  </p:transition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368074" y="165261"/>
            <a:ext cx="15537565" cy="1726878"/>
            <a:chOff x="0" y="0"/>
            <a:chExt cx="3761459" cy="41805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61459" cy="418057"/>
            </a:xfrm>
            <a:custGeom>
              <a:avLst/>
              <a:gdLst/>
              <a:ahLst/>
              <a:cxnLst/>
              <a:rect r="r" b="b" t="t" l="l"/>
              <a:pathLst>
                <a:path h="418057" w="3761459">
                  <a:moveTo>
                    <a:pt x="49827" y="0"/>
                  </a:moveTo>
                  <a:lnTo>
                    <a:pt x="3711632" y="0"/>
                  </a:lnTo>
                  <a:cubicBezTo>
                    <a:pt x="3739151" y="0"/>
                    <a:pt x="3761459" y="22308"/>
                    <a:pt x="3761459" y="49827"/>
                  </a:cubicBezTo>
                  <a:lnTo>
                    <a:pt x="3761459" y="368229"/>
                  </a:lnTo>
                  <a:cubicBezTo>
                    <a:pt x="3761459" y="395748"/>
                    <a:pt x="3739151" y="418057"/>
                    <a:pt x="3711632" y="418057"/>
                  </a:cubicBezTo>
                  <a:lnTo>
                    <a:pt x="49827" y="418057"/>
                  </a:lnTo>
                  <a:cubicBezTo>
                    <a:pt x="22308" y="418057"/>
                    <a:pt x="0" y="395748"/>
                    <a:pt x="0" y="368229"/>
                  </a:cubicBezTo>
                  <a:lnTo>
                    <a:pt x="0" y="49827"/>
                  </a:lnTo>
                  <a:cubicBezTo>
                    <a:pt x="0" y="22308"/>
                    <a:pt x="22308" y="0"/>
                    <a:pt x="4982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23850"/>
              <a:ext cx="3761459" cy="7419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1899"/>
                </a:lnSpc>
                <a:spcBef>
                  <a:spcPct val="0"/>
                </a:spcBef>
              </a:pPr>
              <a:r>
                <a:rPr lang="en-US" b="true" sz="84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Proposed Floor Plan and Layout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95892" y="1892139"/>
            <a:ext cx="17481929" cy="6668299"/>
          </a:xfrm>
          <a:custGeom>
            <a:avLst/>
            <a:gdLst/>
            <a:ahLst/>
            <a:cxnLst/>
            <a:rect r="r" b="b" t="t" l="l"/>
            <a:pathLst>
              <a:path h="6668299" w="17481929">
                <a:moveTo>
                  <a:pt x="0" y="0"/>
                </a:moveTo>
                <a:lnTo>
                  <a:pt x="17481929" y="0"/>
                </a:lnTo>
                <a:lnTo>
                  <a:pt x="17481929" y="6668299"/>
                </a:lnTo>
                <a:lnTo>
                  <a:pt x="0" y="66682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11747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45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6817290" y="8560438"/>
            <a:ext cx="4639133" cy="1085318"/>
            <a:chOff x="0" y="0"/>
            <a:chExt cx="1123079" cy="2627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123079" cy="262743"/>
            </a:xfrm>
            <a:custGeom>
              <a:avLst/>
              <a:gdLst/>
              <a:ahLst/>
              <a:cxnLst/>
              <a:rect r="r" b="b" t="t" l="l"/>
              <a:pathLst>
                <a:path h="262743" w="1123079">
                  <a:moveTo>
                    <a:pt x="131371" y="0"/>
                  </a:moveTo>
                  <a:lnTo>
                    <a:pt x="991708" y="0"/>
                  </a:lnTo>
                  <a:cubicBezTo>
                    <a:pt x="1064262" y="0"/>
                    <a:pt x="1123079" y="58817"/>
                    <a:pt x="1123079" y="131371"/>
                  </a:cubicBezTo>
                  <a:lnTo>
                    <a:pt x="1123079" y="131371"/>
                  </a:lnTo>
                  <a:cubicBezTo>
                    <a:pt x="1123079" y="203926"/>
                    <a:pt x="1064262" y="262743"/>
                    <a:pt x="991708" y="262743"/>
                  </a:cubicBezTo>
                  <a:lnTo>
                    <a:pt x="131371" y="262743"/>
                  </a:lnTo>
                  <a:cubicBezTo>
                    <a:pt x="58817" y="262743"/>
                    <a:pt x="0" y="203926"/>
                    <a:pt x="0" y="131371"/>
                  </a:cubicBezTo>
                  <a:lnTo>
                    <a:pt x="0" y="131371"/>
                  </a:lnTo>
                  <a:cubicBezTo>
                    <a:pt x="0" y="58817"/>
                    <a:pt x="58817" y="0"/>
                    <a:pt x="131371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171450"/>
              <a:ext cx="1123079" cy="4341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6020"/>
                </a:lnSpc>
                <a:spcBef>
                  <a:spcPct val="0"/>
                </a:spcBef>
              </a:pPr>
              <a:r>
                <a:rPr lang="en-US" b="true" sz="4300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3'rd &amp; 4'th Floors</a:t>
              </a:r>
            </a:p>
          </p:txBody>
        </p:sp>
      </p:grpSp>
    </p:spTree>
  </p:cSld>
  <p:clrMapOvr>
    <a:masterClrMapping/>
  </p:clrMapOvr>
  <p:transition spd="fast">
    <p:fade/>
  </p:transition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302403" y="2629269"/>
            <a:ext cx="10463746" cy="6476069"/>
            <a:chOff x="0" y="0"/>
            <a:chExt cx="5525553" cy="341979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525553" cy="3419795"/>
            </a:xfrm>
            <a:custGeom>
              <a:avLst/>
              <a:gdLst/>
              <a:ahLst/>
              <a:cxnLst/>
              <a:rect r="r" b="b" t="t" l="l"/>
              <a:pathLst>
                <a:path h="3419795" w="5525553">
                  <a:moveTo>
                    <a:pt x="4144165" y="0"/>
                  </a:moveTo>
                  <a:lnTo>
                    <a:pt x="1381388" y="0"/>
                  </a:lnTo>
                  <a:lnTo>
                    <a:pt x="0" y="1709897"/>
                  </a:lnTo>
                  <a:lnTo>
                    <a:pt x="1381388" y="3419795"/>
                  </a:lnTo>
                  <a:lnTo>
                    <a:pt x="4144165" y="3419795"/>
                  </a:lnTo>
                  <a:lnTo>
                    <a:pt x="5525553" y="1709897"/>
                  </a:lnTo>
                  <a:close/>
                </a:path>
              </a:pathLst>
            </a:custGeom>
            <a:blipFill>
              <a:blip r:embed="rId2"/>
              <a:stretch>
                <a:fillRect l="-184" t="0" r="-2965" b="0"/>
              </a:stretch>
            </a:blipFill>
            <a:ln w="95250" cap="sq">
              <a:solidFill>
                <a:srgbClr val="042D62"/>
              </a:solidFill>
              <a:prstDash val="solid"/>
              <a:miter/>
            </a:ln>
          </p:spPr>
        </p:sp>
      </p:grpSp>
      <p:sp>
        <p:nvSpPr>
          <p:cNvPr name="TextBox 4" id="4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46</a:t>
            </a:r>
          </a:p>
        </p:txBody>
      </p:sp>
      <p:sp>
        <p:nvSpPr>
          <p:cNvPr name="AutoShape 5" id="5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3392034" y="526235"/>
            <a:ext cx="11503933" cy="1381696"/>
            <a:chOff x="0" y="0"/>
            <a:chExt cx="2784965" cy="334492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84965" cy="334492"/>
            </a:xfrm>
            <a:custGeom>
              <a:avLst/>
              <a:gdLst/>
              <a:ahLst/>
              <a:cxnLst/>
              <a:rect r="r" b="b" t="t" l="l"/>
              <a:pathLst>
                <a:path h="334492" w="2784965">
                  <a:moveTo>
                    <a:pt x="67298" y="0"/>
                  </a:moveTo>
                  <a:lnTo>
                    <a:pt x="2717667" y="0"/>
                  </a:lnTo>
                  <a:cubicBezTo>
                    <a:pt x="2735515" y="0"/>
                    <a:pt x="2752633" y="7090"/>
                    <a:pt x="2765254" y="19711"/>
                  </a:cubicBezTo>
                  <a:cubicBezTo>
                    <a:pt x="2777875" y="32332"/>
                    <a:pt x="2784965" y="49449"/>
                    <a:pt x="2784965" y="67298"/>
                  </a:cubicBezTo>
                  <a:lnTo>
                    <a:pt x="2784965" y="267194"/>
                  </a:lnTo>
                  <a:cubicBezTo>
                    <a:pt x="2784965" y="285043"/>
                    <a:pt x="2777875" y="302160"/>
                    <a:pt x="2765254" y="314781"/>
                  </a:cubicBezTo>
                  <a:cubicBezTo>
                    <a:pt x="2752633" y="327402"/>
                    <a:pt x="2735515" y="334492"/>
                    <a:pt x="2717667" y="334492"/>
                  </a:cubicBezTo>
                  <a:lnTo>
                    <a:pt x="67298" y="334492"/>
                  </a:lnTo>
                  <a:cubicBezTo>
                    <a:pt x="30130" y="334492"/>
                    <a:pt x="0" y="304362"/>
                    <a:pt x="0" y="267194"/>
                  </a:cubicBezTo>
                  <a:lnTo>
                    <a:pt x="0" y="67298"/>
                  </a:lnTo>
                  <a:cubicBezTo>
                    <a:pt x="0" y="49449"/>
                    <a:pt x="7090" y="32332"/>
                    <a:pt x="19711" y="19711"/>
                  </a:cubicBezTo>
                  <a:cubicBezTo>
                    <a:pt x="32332" y="7090"/>
                    <a:pt x="49449" y="0"/>
                    <a:pt x="6729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257175"/>
              <a:ext cx="2784965" cy="5916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9379"/>
                </a:lnSpc>
                <a:spcBef>
                  <a:spcPct val="0"/>
                </a:spcBef>
              </a:pPr>
              <a:r>
                <a:rPr lang="en-US" b="true" sz="66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Proposed SelectiveRack system</a:t>
              </a:r>
            </a:p>
          </p:txBody>
        </p:sp>
      </p:grpSp>
    </p:spTree>
  </p:cSld>
  <p:clrMapOvr>
    <a:masterClrMapping/>
  </p:clrMapOvr>
  <p:transition spd="fast">
    <p:fade/>
  </p:transition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133350" y="-307914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18259016" y="-7134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446100" y="2273698"/>
            <a:ext cx="17500165" cy="6984602"/>
          </a:xfrm>
          <a:custGeom>
            <a:avLst/>
            <a:gdLst/>
            <a:ahLst/>
            <a:cxnLst/>
            <a:rect r="r" b="b" t="t" l="l"/>
            <a:pathLst>
              <a:path h="6984602" w="17500165">
                <a:moveTo>
                  <a:pt x="0" y="0"/>
                </a:moveTo>
                <a:lnTo>
                  <a:pt x="17500165" y="0"/>
                </a:lnTo>
                <a:lnTo>
                  <a:pt x="17500165" y="6984602"/>
                </a:lnTo>
                <a:lnTo>
                  <a:pt x="0" y="69846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793" t="0" r="-2709" b="-10692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47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4126003" y="546820"/>
            <a:ext cx="9571662" cy="1726878"/>
            <a:chOff x="0" y="0"/>
            <a:chExt cx="2317185" cy="41805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317185" cy="418057"/>
            </a:xfrm>
            <a:custGeom>
              <a:avLst/>
              <a:gdLst/>
              <a:ahLst/>
              <a:cxnLst/>
              <a:rect r="r" b="b" t="t" l="l"/>
              <a:pathLst>
                <a:path h="418057" w="2317185">
                  <a:moveTo>
                    <a:pt x="80884" y="0"/>
                  </a:moveTo>
                  <a:lnTo>
                    <a:pt x="2236301" y="0"/>
                  </a:lnTo>
                  <a:cubicBezTo>
                    <a:pt x="2257753" y="0"/>
                    <a:pt x="2278326" y="8522"/>
                    <a:pt x="2293495" y="23690"/>
                  </a:cubicBezTo>
                  <a:cubicBezTo>
                    <a:pt x="2308664" y="38859"/>
                    <a:pt x="2317185" y="59432"/>
                    <a:pt x="2317185" y="80884"/>
                  </a:cubicBezTo>
                  <a:lnTo>
                    <a:pt x="2317185" y="337173"/>
                  </a:lnTo>
                  <a:cubicBezTo>
                    <a:pt x="2317185" y="381844"/>
                    <a:pt x="2280972" y="418057"/>
                    <a:pt x="2236301" y="418057"/>
                  </a:cubicBezTo>
                  <a:lnTo>
                    <a:pt x="80884" y="418057"/>
                  </a:lnTo>
                  <a:cubicBezTo>
                    <a:pt x="59432" y="418057"/>
                    <a:pt x="38859" y="409535"/>
                    <a:pt x="23690" y="394366"/>
                  </a:cubicBezTo>
                  <a:cubicBezTo>
                    <a:pt x="8522" y="379198"/>
                    <a:pt x="0" y="358625"/>
                    <a:pt x="0" y="337173"/>
                  </a:cubicBezTo>
                  <a:lnTo>
                    <a:pt x="0" y="80884"/>
                  </a:lnTo>
                  <a:cubicBezTo>
                    <a:pt x="0" y="59432"/>
                    <a:pt x="8522" y="38859"/>
                    <a:pt x="23690" y="23690"/>
                  </a:cubicBezTo>
                  <a:cubicBezTo>
                    <a:pt x="38859" y="8522"/>
                    <a:pt x="59432" y="0"/>
                    <a:pt x="8088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23850"/>
              <a:ext cx="2317185" cy="7419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>
                <a:lnSpc>
                  <a:spcPts val="11899"/>
                </a:lnSpc>
                <a:spcBef>
                  <a:spcPct val="0"/>
                </a:spcBef>
              </a:pPr>
              <a:r>
                <a:rPr lang="en-US" b="true" sz="84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Warehouse Labeling</a:t>
              </a: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133350" y="-307914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18259016" y="-7134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4126003" y="546820"/>
            <a:ext cx="9571662" cy="1726878"/>
            <a:chOff x="0" y="0"/>
            <a:chExt cx="2317185" cy="41805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317185" cy="418057"/>
            </a:xfrm>
            <a:custGeom>
              <a:avLst/>
              <a:gdLst/>
              <a:ahLst/>
              <a:cxnLst/>
              <a:rect r="r" b="b" t="t" l="l"/>
              <a:pathLst>
                <a:path h="418057" w="2317185">
                  <a:moveTo>
                    <a:pt x="80884" y="0"/>
                  </a:moveTo>
                  <a:lnTo>
                    <a:pt x="2236301" y="0"/>
                  </a:lnTo>
                  <a:cubicBezTo>
                    <a:pt x="2257753" y="0"/>
                    <a:pt x="2278326" y="8522"/>
                    <a:pt x="2293495" y="23690"/>
                  </a:cubicBezTo>
                  <a:cubicBezTo>
                    <a:pt x="2308664" y="38859"/>
                    <a:pt x="2317185" y="59432"/>
                    <a:pt x="2317185" y="80884"/>
                  </a:cubicBezTo>
                  <a:lnTo>
                    <a:pt x="2317185" y="337173"/>
                  </a:lnTo>
                  <a:cubicBezTo>
                    <a:pt x="2317185" y="381844"/>
                    <a:pt x="2280972" y="418057"/>
                    <a:pt x="2236301" y="418057"/>
                  </a:cubicBezTo>
                  <a:lnTo>
                    <a:pt x="80884" y="418057"/>
                  </a:lnTo>
                  <a:cubicBezTo>
                    <a:pt x="59432" y="418057"/>
                    <a:pt x="38859" y="409535"/>
                    <a:pt x="23690" y="394366"/>
                  </a:cubicBezTo>
                  <a:cubicBezTo>
                    <a:pt x="8522" y="379198"/>
                    <a:pt x="0" y="358625"/>
                    <a:pt x="0" y="337173"/>
                  </a:cubicBezTo>
                  <a:lnTo>
                    <a:pt x="0" y="80884"/>
                  </a:lnTo>
                  <a:cubicBezTo>
                    <a:pt x="0" y="59432"/>
                    <a:pt x="8522" y="38859"/>
                    <a:pt x="23690" y="23690"/>
                  </a:cubicBezTo>
                  <a:cubicBezTo>
                    <a:pt x="38859" y="8522"/>
                    <a:pt x="59432" y="0"/>
                    <a:pt x="8088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23850"/>
              <a:ext cx="2317185" cy="7419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>
                <a:lnSpc>
                  <a:spcPts val="11899"/>
                </a:lnSpc>
                <a:spcBef>
                  <a:spcPct val="0"/>
                </a:spcBef>
              </a:pPr>
              <a:r>
                <a:rPr lang="en-US" b="true" sz="8499" i="true">
                  <a:solidFill>
                    <a:srgbClr val="042D62"/>
                  </a:solidFill>
                  <a:latin typeface="Times New Roman Bold Italics"/>
                  <a:ea typeface="Times New Roman Bold Italics"/>
                  <a:cs typeface="Times New Roman Bold Italics"/>
                  <a:sym typeface="Times New Roman Bold Italics"/>
                </a:rPr>
                <a:t>Warehouse Labeling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2478622" y="2322418"/>
            <a:ext cx="13435122" cy="6935882"/>
          </a:xfrm>
          <a:custGeom>
            <a:avLst/>
            <a:gdLst/>
            <a:ahLst/>
            <a:cxnLst/>
            <a:rect r="r" b="b" t="t" l="l"/>
            <a:pathLst>
              <a:path h="6935882" w="13435122">
                <a:moveTo>
                  <a:pt x="0" y="0"/>
                </a:moveTo>
                <a:lnTo>
                  <a:pt x="13435122" y="0"/>
                </a:lnTo>
                <a:lnTo>
                  <a:pt x="13435122" y="6935882"/>
                </a:lnTo>
                <a:lnTo>
                  <a:pt x="0" y="69358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>
                <a:solidFill>
                  <a:srgbClr val="042D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48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796024" y="19050"/>
            <a:ext cx="6411951" cy="10287000"/>
          </a:xfrm>
          <a:custGeom>
            <a:avLst/>
            <a:gdLst/>
            <a:ahLst/>
            <a:cxnLst/>
            <a:rect r="r" b="b" t="t" l="l"/>
            <a:pathLst>
              <a:path h="10287000" w="6411951">
                <a:moveTo>
                  <a:pt x="0" y="0"/>
                </a:moveTo>
                <a:lnTo>
                  <a:pt x="6411952" y="0"/>
                </a:lnTo>
                <a:lnTo>
                  <a:pt x="6411952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8823" t="0" r="-123171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39673" y="2334462"/>
            <a:ext cx="12279008" cy="40990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991"/>
              </a:lnSpc>
            </a:pPr>
            <a:r>
              <a:rPr lang="en-US" b="true" sz="11327" spc="317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IOT</a:t>
            </a:r>
          </a:p>
          <a:p>
            <a:pPr algn="ctr" marL="0" indent="0" lvl="1">
              <a:lnSpc>
                <a:spcPts val="14250"/>
              </a:lnSpc>
            </a:pPr>
            <a:r>
              <a:rPr lang="en-US" b="true" sz="9500" spc="266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CONCEPT DESIGN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48350"/>
            <a:ext cx="80976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49</a:t>
            </a:r>
          </a:p>
        </p:txBody>
      </p:sp>
    </p:spTree>
  </p:cSld>
  <p:clrMapOvr>
    <a:masterClrMapping/>
  </p:clrMapOvr>
  <p:transition spd="slow">
    <p:wipe dir="l"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26615" y="2114076"/>
            <a:ext cx="5564357" cy="7277669"/>
            <a:chOff x="0" y="0"/>
            <a:chExt cx="1465510" cy="191675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65510" cy="1916752"/>
            </a:xfrm>
            <a:custGeom>
              <a:avLst/>
              <a:gdLst/>
              <a:ahLst/>
              <a:cxnLst/>
              <a:rect r="r" b="b" t="t" l="l"/>
              <a:pathLst>
                <a:path h="1916752" w="1465510">
                  <a:moveTo>
                    <a:pt x="0" y="0"/>
                  </a:moveTo>
                  <a:lnTo>
                    <a:pt x="1465510" y="0"/>
                  </a:lnTo>
                  <a:lnTo>
                    <a:pt x="1465510" y="1916752"/>
                  </a:lnTo>
                  <a:lnTo>
                    <a:pt x="0" y="1916752"/>
                  </a:lnTo>
                  <a:close/>
                </a:path>
              </a:pathLst>
            </a:custGeom>
            <a:solidFill>
              <a:srgbClr val="C8C8C8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1465510" cy="20405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314797" y="2114076"/>
            <a:ext cx="5669132" cy="7277669"/>
            <a:chOff x="0" y="0"/>
            <a:chExt cx="1493105" cy="191675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93105" cy="1916752"/>
            </a:xfrm>
            <a:custGeom>
              <a:avLst/>
              <a:gdLst/>
              <a:ahLst/>
              <a:cxnLst/>
              <a:rect r="r" b="b" t="t" l="l"/>
              <a:pathLst>
                <a:path h="1916752" w="1493105">
                  <a:moveTo>
                    <a:pt x="0" y="0"/>
                  </a:moveTo>
                  <a:lnTo>
                    <a:pt x="1493105" y="0"/>
                  </a:lnTo>
                  <a:lnTo>
                    <a:pt x="1493105" y="1916752"/>
                  </a:lnTo>
                  <a:lnTo>
                    <a:pt x="0" y="1916752"/>
                  </a:lnTo>
                  <a:close/>
                </a:path>
              </a:pathLst>
            </a:custGeom>
            <a:solidFill>
              <a:srgbClr val="B2B2B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23825"/>
              <a:ext cx="1493105" cy="20405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2073225" y="2114076"/>
            <a:ext cx="5573872" cy="7277669"/>
            <a:chOff x="0" y="0"/>
            <a:chExt cx="1468016" cy="1916752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468016" cy="1916752"/>
            </a:xfrm>
            <a:custGeom>
              <a:avLst/>
              <a:gdLst/>
              <a:ahLst/>
              <a:cxnLst/>
              <a:rect r="r" b="b" t="t" l="l"/>
              <a:pathLst>
                <a:path h="1916752" w="1468016">
                  <a:moveTo>
                    <a:pt x="0" y="0"/>
                  </a:moveTo>
                  <a:lnTo>
                    <a:pt x="1468016" y="0"/>
                  </a:lnTo>
                  <a:lnTo>
                    <a:pt x="1468016" y="1916752"/>
                  </a:lnTo>
                  <a:lnTo>
                    <a:pt x="0" y="1916752"/>
                  </a:lnTo>
                  <a:close/>
                </a:path>
              </a:pathLst>
            </a:custGeom>
            <a:solidFill>
              <a:srgbClr val="74747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23825"/>
              <a:ext cx="1468016" cy="20405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10767060" y="990600"/>
            <a:ext cx="6492240" cy="0"/>
          </a:xfrm>
          <a:prstGeom prst="line">
            <a:avLst/>
          </a:prstGeom>
          <a:ln cap="flat" w="762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2" id="12"/>
          <p:cNvGrpSpPr/>
          <p:nvPr/>
        </p:nvGrpSpPr>
        <p:grpSpPr>
          <a:xfrm rot="0">
            <a:off x="1524454" y="4546577"/>
            <a:ext cx="3847367" cy="4597383"/>
            <a:chOff x="0" y="0"/>
            <a:chExt cx="845574" cy="101041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45574" cy="1010413"/>
            </a:xfrm>
            <a:custGeom>
              <a:avLst/>
              <a:gdLst/>
              <a:ahLst/>
              <a:cxnLst/>
              <a:rect r="r" b="b" t="t" l="l"/>
              <a:pathLst>
                <a:path h="1010413" w="845574">
                  <a:moveTo>
                    <a:pt x="0" y="0"/>
                  </a:moveTo>
                  <a:lnTo>
                    <a:pt x="845574" y="0"/>
                  </a:lnTo>
                  <a:lnTo>
                    <a:pt x="845574" y="1010413"/>
                  </a:lnTo>
                  <a:lnTo>
                    <a:pt x="0" y="1010413"/>
                  </a:lnTo>
                  <a:close/>
                </a:path>
              </a:pathLst>
            </a:custGeom>
            <a:blipFill>
              <a:blip r:embed="rId2"/>
              <a:stretch>
                <a:fillRect l="-32152" t="0" r="-32152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7406708" y="4621171"/>
            <a:ext cx="3847939" cy="4522790"/>
            <a:chOff x="0" y="0"/>
            <a:chExt cx="870295" cy="102292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70295" cy="1022927"/>
            </a:xfrm>
            <a:custGeom>
              <a:avLst/>
              <a:gdLst/>
              <a:ahLst/>
              <a:cxnLst/>
              <a:rect r="r" b="b" t="t" l="l"/>
              <a:pathLst>
                <a:path h="1022927" w="870295">
                  <a:moveTo>
                    <a:pt x="0" y="0"/>
                  </a:moveTo>
                  <a:lnTo>
                    <a:pt x="870295" y="0"/>
                  </a:lnTo>
                  <a:lnTo>
                    <a:pt x="870295" y="1022927"/>
                  </a:lnTo>
                  <a:lnTo>
                    <a:pt x="0" y="1022927"/>
                  </a:lnTo>
                  <a:close/>
                </a:path>
              </a:pathLst>
            </a:custGeom>
            <a:blipFill>
              <a:blip r:embed="rId3"/>
              <a:stretch>
                <a:fillRect l="-28358" t="0" r="-28358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2971064" y="4621171"/>
            <a:ext cx="3777042" cy="4522790"/>
            <a:chOff x="0" y="0"/>
            <a:chExt cx="845574" cy="1012526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45574" cy="1012526"/>
            </a:xfrm>
            <a:custGeom>
              <a:avLst/>
              <a:gdLst/>
              <a:ahLst/>
              <a:cxnLst/>
              <a:rect r="r" b="b" t="t" l="l"/>
              <a:pathLst>
                <a:path h="1012526" w="845574">
                  <a:moveTo>
                    <a:pt x="0" y="0"/>
                  </a:moveTo>
                  <a:lnTo>
                    <a:pt x="845574" y="0"/>
                  </a:lnTo>
                  <a:lnTo>
                    <a:pt x="845574" y="1012526"/>
                  </a:lnTo>
                  <a:lnTo>
                    <a:pt x="0" y="1012526"/>
                  </a:lnTo>
                  <a:close/>
                </a:path>
              </a:pathLst>
            </a:custGeom>
            <a:blipFill>
              <a:blip r:embed="rId4"/>
              <a:stretch>
                <a:fillRect l="0" t="-5674" r="0" b="-5674"/>
              </a:stretch>
            </a:blip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028700" y="466359"/>
            <a:ext cx="8115300" cy="1218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Problem Statement 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729194" y="2365651"/>
            <a:ext cx="5461778" cy="18830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018"/>
              </a:lnSpc>
              <a:spcBef>
                <a:spcPct val="0"/>
              </a:spcBef>
            </a:pPr>
            <a:r>
              <a:rPr lang="en-US" b="true" sz="3584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Inefficient Warehouse Layout and Space Utilization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419572" y="2468194"/>
            <a:ext cx="5564357" cy="19074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112"/>
              </a:lnSpc>
              <a:spcBef>
                <a:spcPct val="0"/>
              </a:spcBef>
            </a:pPr>
            <a:r>
              <a:rPr lang="en-US" b="true" sz="3651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Lack of Effective Inventory Management and Control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2212528" y="2323997"/>
            <a:ext cx="5333122" cy="19247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186"/>
              </a:lnSpc>
              <a:spcBef>
                <a:spcPct val="0"/>
              </a:spcBef>
            </a:pPr>
            <a:r>
              <a:rPr lang="en-US" b="true" sz="3704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Safety and Compliance Deficiencies in Warehouse Operations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7478240" y="9210770"/>
            <a:ext cx="60188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</a:t>
            </a:r>
          </a:p>
        </p:txBody>
      </p:sp>
      <p:sp>
        <p:nvSpPr>
          <p:cNvPr name="AutoShape 23" id="23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4" id="24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25" id="25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028700" y="3044695"/>
            <a:ext cx="10905168" cy="6256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12"/>
              </a:lnSpc>
            </a:pPr>
          </a:p>
          <a:p>
            <a:pPr algn="l" marL="1025843" indent="-512922" lvl="1">
              <a:lnSpc>
                <a:spcPts val="6652"/>
              </a:lnSpc>
              <a:buFont typeface="Arial"/>
              <a:buChar char="•"/>
            </a:pPr>
            <a:r>
              <a:rPr lang="en-US" sz="4751" spc="9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Wh</a:t>
            </a:r>
            <a:r>
              <a:rPr lang="en-US" sz="4751" spc="9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at is IoT?</a:t>
            </a:r>
          </a:p>
          <a:p>
            <a:pPr algn="l">
              <a:lnSpc>
                <a:spcPts val="6652"/>
              </a:lnSpc>
            </a:pPr>
          </a:p>
          <a:p>
            <a:pPr algn="l" marL="1025843" indent="-512922" lvl="1">
              <a:lnSpc>
                <a:spcPts val="6652"/>
              </a:lnSpc>
              <a:buFont typeface="Arial"/>
              <a:buChar char="•"/>
            </a:pPr>
            <a:r>
              <a:rPr lang="en-US" sz="4751" spc="9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Why i</a:t>
            </a:r>
            <a:r>
              <a:rPr lang="en-US" sz="4751" spc="9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t's useful in warehouses?</a:t>
            </a:r>
          </a:p>
          <a:p>
            <a:pPr algn="l">
              <a:lnSpc>
                <a:spcPts val="6652"/>
              </a:lnSpc>
            </a:pPr>
          </a:p>
          <a:p>
            <a:pPr algn="l" marL="1025843" indent="-512922" lvl="1">
              <a:lnSpc>
                <a:spcPts val="6652"/>
              </a:lnSpc>
              <a:buFont typeface="Arial"/>
              <a:buChar char="•"/>
            </a:pPr>
            <a:r>
              <a:rPr lang="en-US" sz="4751" spc="9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What is the Goal?</a:t>
            </a:r>
          </a:p>
          <a:p>
            <a:pPr algn="l">
              <a:lnSpc>
                <a:spcPts val="5812"/>
              </a:lnSpc>
            </a:pPr>
          </a:p>
          <a:p>
            <a:pPr algn="just">
              <a:lnSpc>
                <a:spcPts val="4840"/>
              </a:lnSpc>
            </a:pPr>
          </a:p>
        </p:txBody>
      </p:sp>
      <p:sp>
        <p:nvSpPr>
          <p:cNvPr name="AutoShape 4" id="4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1028700" y="294495"/>
            <a:ext cx="11368113" cy="24326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239"/>
              </a:lnSpc>
              <a:spcBef>
                <a:spcPct val="0"/>
              </a:spcBef>
            </a:pPr>
            <a:r>
              <a:rPr lang="en-US" b="true" sz="65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Implementing IoT in Smart Warehouse Operations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50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wipe dir="l"/>
  </p:transition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1453397" y="2093360"/>
            <a:ext cx="15381207" cy="7933637"/>
            <a:chOff x="0" y="0"/>
            <a:chExt cx="4019579" cy="2073302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019579" cy="2073302"/>
            </a:xfrm>
            <a:custGeom>
              <a:avLst/>
              <a:gdLst/>
              <a:ahLst/>
              <a:cxnLst/>
              <a:rect r="r" b="b" t="t" l="l"/>
              <a:pathLst>
                <a:path h="2073302" w="4019579">
                  <a:moveTo>
                    <a:pt x="0" y="0"/>
                  </a:moveTo>
                  <a:lnTo>
                    <a:pt x="4019579" y="0"/>
                  </a:lnTo>
                  <a:lnTo>
                    <a:pt x="4019579" y="2073302"/>
                  </a:lnTo>
                  <a:lnTo>
                    <a:pt x="0" y="2073302"/>
                  </a:ln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4019579" cy="21114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589819" y="2190620"/>
            <a:ext cx="15108362" cy="7700767"/>
          </a:xfrm>
          <a:custGeom>
            <a:avLst/>
            <a:gdLst/>
            <a:ahLst/>
            <a:cxnLst/>
            <a:rect r="r" b="b" t="t" l="l"/>
            <a:pathLst>
              <a:path h="7700767" w="15108362">
                <a:moveTo>
                  <a:pt x="0" y="0"/>
                </a:moveTo>
                <a:lnTo>
                  <a:pt x="15108362" y="0"/>
                </a:lnTo>
                <a:lnTo>
                  <a:pt x="15108362" y="7700767"/>
                </a:lnTo>
                <a:lnTo>
                  <a:pt x="0" y="77007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23" t="0" r="-2129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364278" y="149879"/>
            <a:ext cx="12005493" cy="19434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181"/>
              </a:lnSpc>
            </a:pPr>
            <a:r>
              <a:rPr lang="en-US" b="true" sz="6300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Digital Representation of Products and Storage Locations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51</a:t>
            </a:r>
          </a:p>
        </p:txBody>
      </p:sp>
    </p:spTree>
  </p:cSld>
  <p:clrMapOvr>
    <a:masterClrMapping/>
  </p:clrMapOvr>
  <p:transition spd="slow">
    <p:wipe dir="l"/>
  </p:transition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706254" y="1505058"/>
            <a:ext cx="13553046" cy="8571925"/>
          </a:xfrm>
          <a:custGeom>
            <a:avLst/>
            <a:gdLst/>
            <a:ahLst/>
            <a:cxnLst/>
            <a:rect r="r" b="b" t="t" l="l"/>
            <a:pathLst>
              <a:path h="8571925" w="13553046">
                <a:moveTo>
                  <a:pt x="0" y="0"/>
                </a:moveTo>
                <a:lnTo>
                  <a:pt x="13553046" y="0"/>
                </a:lnTo>
                <a:lnTo>
                  <a:pt x="13553046" y="8571925"/>
                </a:lnTo>
                <a:lnTo>
                  <a:pt x="0" y="85719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60" r="0" b="-234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40613" y="264999"/>
            <a:ext cx="17539507" cy="19434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181"/>
              </a:lnSpc>
            </a:pPr>
            <a:r>
              <a:rPr lang="en-US" b="true" sz="6300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Worker–System Communication via Smart Tablet Interface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364075" y="9210770"/>
            <a:ext cx="716045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52</a:t>
            </a:r>
          </a:p>
        </p:txBody>
      </p:sp>
    </p:spTree>
  </p:cSld>
  <p:clrMapOvr>
    <a:masterClrMapping/>
  </p:clrMapOvr>
  <p:transition spd="slow">
    <p:wipe dir="l"/>
  </p:transition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74247" y="1697265"/>
            <a:ext cx="17539507" cy="7300820"/>
          </a:xfrm>
          <a:custGeom>
            <a:avLst/>
            <a:gdLst/>
            <a:ahLst/>
            <a:cxnLst/>
            <a:rect r="r" b="b" t="t" l="l"/>
            <a:pathLst>
              <a:path h="7300820" w="17539507">
                <a:moveTo>
                  <a:pt x="0" y="0"/>
                </a:moveTo>
                <a:lnTo>
                  <a:pt x="17539506" y="0"/>
                </a:lnTo>
                <a:lnTo>
                  <a:pt x="17539506" y="7300820"/>
                </a:lnTo>
                <a:lnTo>
                  <a:pt x="0" y="73008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40613" y="264999"/>
            <a:ext cx="17539507" cy="1038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181"/>
              </a:lnSpc>
            </a:pPr>
            <a:r>
              <a:rPr lang="en-US" b="true" sz="6300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Smart Navigation and Route Optimization Logic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53</a:t>
            </a:r>
          </a:p>
        </p:txBody>
      </p:sp>
    </p:spTree>
  </p:cSld>
  <p:clrMapOvr>
    <a:masterClrMapping/>
  </p:clrMapOvr>
  <p:transition spd="slow">
    <p:wipe dir="l"/>
  </p:transition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396377" y="1550851"/>
            <a:ext cx="13244476" cy="8526131"/>
          </a:xfrm>
          <a:custGeom>
            <a:avLst/>
            <a:gdLst/>
            <a:ahLst/>
            <a:cxnLst/>
            <a:rect r="r" b="b" t="t" l="l"/>
            <a:pathLst>
              <a:path h="8526131" w="13244476">
                <a:moveTo>
                  <a:pt x="0" y="0"/>
                </a:moveTo>
                <a:lnTo>
                  <a:pt x="13244476" y="0"/>
                </a:lnTo>
                <a:lnTo>
                  <a:pt x="13244476" y="8526132"/>
                </a:lnTo>
                <a:lnTo>
                  <a:pt x="0" y="852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40613" y="264999"/>
            <a:ext cx="17539507" cy="1038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181"/>
              </a:lnSpc>
            </a:pPr>
            <a:r>
              <a:rPr lang="en-US" b="true" sz="6300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Smart Navigation and Route Optimization Logic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54</a:t>
            </a:r>
          </a:p>
        </p:txBody>
      </p:sp>
    </p:spTree>
  </p:cSld>
  <p:clrMapOvr>
    <a:masterClrMapping/>
  </p:clrMapOvr>
  <p:transition spd="slow">
    <p:wipe dir="l"/>
  </p:transition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362135" y="1601438"/>
            <a:ext cx="13725579" cy="8475545"/>
          </a:xfrm>
          <a:custGeom>
            <a:avLst/>
            <a:gdLst/>
            <a:ahLst/>
            <a:cxnLst/>
            <a:rect r="r" b="b" t="t" l="l"/>
            <a:pathLst>
              <a:path h="8475545" w="13725579">
                <a:moveTo>
                  <a:pt x="0" y="0"/>
                </a:moveTo>
                <a:lnTo>
                  <a:pt x="13725578" y="0"/>
                </a:lnTo>
                <a:lnTo>
                  <a:pt x="13725578" y="8475545"/>
                </a:lnTo>
                <a:lnTo>
                  <a:pt x="0" y="847554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40613" y="264999"/>
            <a:ext cx="17539507" cy="1038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181"/>
              </a:lnSpc>
            </a:pPr>
            <a:r>
              <a:rPr lang="en-US" b="true" sz="6300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Smart Navigation and Route Optimization Logic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55</a:t>
            </a:r>
          </a:p>
        </p:txBody>
      </p:sp>
    </p:spTree>
  </p:cSld>
  <p:clrMapOvr>
    <a:masterClrMapping/>
  </p:clrMapOvr>
  <p:transition spd="slow">
    <p:wipe dir="l"/>
  </p:transition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2225043"/>
            <a:ext cx="16230600" cy="34702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999"/>
              </a:lnSpc>
            </a:pPr>
            <a:r>
              <a:rPr lang="en-US" sz="9999" spc="19">
                <a:solidFill>
                  <a:srgbClr val="042D62"/>
                </a:solidFill>
                <a:latin typeface="Montserrat"/>
                <a:ea typeface="Montserrat"/>
                <a:cs typeface="Montserrat"/>
                <a:sym typeface="Montserrat"/>
              </a:rPr>
              <a:t>Perf</a:t>
            </a:r>
            <a:r>
              <a:rPr lang="en-US" sz="9999" spc="19" strike="noStrike" u="none">
                <a:solidFill>
                  <a:srgbClr val="042D62"/>
                </a:solidFill>
                <a:latin typeface="Montserrat"/>
                <a:ea typeface="Montserrat"/>
                <a:cs typeface="Montserrat"/>
                <a:sym typeface="Montserrat"/>
              </a:rPr>
              <a:t>o</a:t>
            </a:r>
            <a:r>
              <a:rPr lang="en-US" sz="9999" spc="19" strike="noStrike" u="none">
                <a:solidFill>
                  <a:srgbClr val="042D62"/>
                </a:solidFill>
                <a:latin typeface="Montserrat"/>
                <a:ea typeface="Montserrat"/>
                <a:cs typeface="Montserrat"/>
                <a:sym typeface="Montserrat"/>
              </a:rPr>
              <a:t>rma</a:t>
            </a:r>
            <a:r>
              <a:rPr lang="en-US" sz="9999" spc="19" strike="noStrike" u="none">
                <a:solidFill>
                  <a:srgbClr val="042D62"/>
                </a:solidFill>
                <a:latin typeface="Montserrat"/>
                <a:ea typeface="Montserrat"/>
                <a:cs typeface="Montserrat"/>
                <a:sym typeface="Montserrat"/>
              </a:rPr>
              <a:t>n</a:t>
            </a:r>
            <a:r>
              <a:rPr lang="en-US" sz="9999" spc="19" strike="noStrike" u="none">
                <a:solidFill>
                  <a:srgbClr val="042D62"/>
                </a:solidFill>
                <a:latin typeface="Montserrat"/>
                <a:ea typeface="Montserrat"/>
                <a:cs typeface="Montserrat"/>
                <a:sym typeface="Montserrat"/>
              </a:rPr>
              <a:t>ce Evalua</a:t>
            </a:r>
            <a:r>
              <a:rPr lang="en-US" sz="9999" spc="19" strike="noStrike" u="none">
                <a:solidFill>
                  <a:srgbClr val="042D62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lang="en-US" sz="9999" spc="19" strike="noStrike" u="none">
                <a:solidFill>
                  <a:srgbClr val="042D62"/>
                </a:solidFill>
                <a:latin typeface="Montserrat"/>
                <a:ea typeface="Montserrat"/>
                <a:cs typeface="Montserrat"/>
                <a:sym typeface="Montserrat"/>
              </a:rPr>
              <a:t>ion via 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5370790" y="5428618"/>
            <a:ext cx="7546420" cy="23964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9639"/>
              </a:lnSpc>
              <a:spcBef>
                <a:spcPct val="0"/>
              </a:spcBef>
            </a:pPr>
            <a:r>
              <a:rPr lang="en-US" sz="14027">
                <a:solidFill>
                  <a:srgbClr val="003366"/>
                </a:solidFill>
                <a:latin typeface="Anton"/>
                <a:ea typeface="Anton"/>
                <a:cs typeface="Anton"/>
                <a:sym typeface="Anton"/>
              </a:rPr>
              <a:t>Simula</a:t>
            </a:r>
            <a:r>
              <a:rPr lang="en-US" sz="14027" strike="noStrike" u="none">
                <a:solidFill>
                  <a:srgbClr val="003366"/>
                </a:solidFill>
                <a:latin typeface="Anton"/>
                <a:ea typeface="Anton"/>
                <a:cs typeface="Anton"/>
                <a:sym typeface="Anton"/>
              </a:rPr>
              <a:t>t</a:t>
            </a:r>
            <a:r>
              <a:rPr lang="en-US" sz="14027" strike="noStrike" u="none">
                <a:solidFill>
                  <a:srgbClr val="003366"/>
                </a:solidFill>
                <a:latin typeface="Anton"/>
                <a:ea typeface="Anton"/>
                <a:cs typeface="Anton"/>
                <a:sym typeface="Anton"/>
              </a:rPr>
              <a:t>i</a:t>
            </a:r>
            <a:r>
              <a:rPr lang="en-US" sz="14027" strike="noStrike" u="none">
                <a:solidFill>
                  <a:srgbClr val="003366"/>
                </a:solidFill>
                <a:latin typeface="Anton"/>
                <a:ea typeface="Anton"/>
                <a:cs typeface="Anton"/>
                <a:sym typeface="Anton"/>
              </a:rPr>
              <a:t>on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56</a:t>
            </a:r>
          </a:p>
        </p:txBody>
      </p:sp>
    </p:spTree>
  </p:cSld>
  <p:clrMapOvr>
    <a:masterClrMapping/>
  </p:clrMapOvr>
  <p:transition spd="slow">
    <p:wipe dir="l"/>
  </p:transition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2640" y="0"/>
            <a:ext cx="892309" cy="10287000"/>
            <a:chOff x="0" y="0"/>
            <a:chExt cx="235011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35011" cy="2709333"/>
            </a:xfrm>
            <a:custGeom>
              <a:avLst/>
              <a:gdLst/>
              <a:ahLst/>
              <a:cxnLst/>
              <a:rect r="r" b="b" t="t" l="l"/>
              <a:pathLst>
                <a:path h="2709333" w="235011">
                  <a:moveTo>
                    <a:pt x="0" y="0"/>
                  </a:moveTo>
                  <a:lnTo>
                    <a:pt x="235011" y="0"/>
                  </a:lnTo>
                  <a:lnTo>
                    <a:pt x="235011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235011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1580354"/>
            <a:ext cx="839669" cy="2169127"/>
            <a:chOff x="0" y="0"/>
            <a:chExt cx="221147" cy="57129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21147" cy="571293"/>
            </a:xfrm>
            <a:custGeom>
              <a:avLst/>
              <a:gdLst/>
              <a:ahLst/>
              <a:cxnLst/>
              <a:rect r="r" b="b" t="t" l="l"/>
              <a:pathLst>
                <a:path h="571293" w="221147">
                  <a:moveTo>
                    <a:pt x="0" y="0"/>
                  </a:moveTo>
                  <a:lnTo>
                    <a:pt x="221147" y="0"/>
                  </a:lnTo>
                  <a:lnTo>
                    <a:pt x="221147" y="571293"/>
                  </a:lnTo>
                  <a:lnTo>
                    <a:pt x="0" y="571293"/>
                  </a:lnTo>
                  <a:close/>
                </a:path>
              </a:pathLst>
            </a:custGeom>
            <a:solidFill>
              <a:srgbClr val="D7D7DB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221147" cy="6284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478029" y="2597353"/>
            <a:ext cx="1634499" cy="1984492"/>
          </a:xfrm>
          <a:custGeom>
            <a:avLst/>
            <a:gdLst/>
            <a:ahLst/>
            <a:cxnLst/>
            <a:rect r="r" b="b" t="t" l="l"/>
            <a:pathLst>
              <a:path h="1984492" w="1634499">
                <a:moveTo>
                  <a:pt x="0" y="0"/>
                </a:moveTo>
                <a:lnTo>
                  <a:pt x="1634499" y="0"/>
                </a:lnTo>
                <a:lnTo>
                  <a:pt x="1634499" y="1984491"/>
                </a:lnTo>
                <a:lnTo>
                  <a:pt x="0" y="19844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219117" y="6197837"/>
            <a:ext cx="2056242" cy="2284714"/>
          </a:xfrm>
          <a:custGeom>
            <a:avLst/>
            <a:gdLst/>
            <a:ahLst/>
            <a:cxnLst/>
            <a:rect r="r" b="b" t="t" l="l"/>
            <a:pathLst>
              <a:path h="2284714" w="2056242">
                <a:moveTo>
                  <a:pt x="0" y="0"/>
                </a:moveTo>
                <a:lnTo>
                  <a:pt x="2056242" y="0"/>
                </a:lnTo>
                <a:lnTo>
                  <a:pt x="2056242" y="2284713"/>
                </a:lnTo>
                <a:lnTo>
                  <a:pt x="0" y="228471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343488" y="2732482"/>
            <a:ext cx="1845672" cy="1849363"/>
          </a:xfrm>
          <a:custGeom>
            <a:avLst/>
            <a:gdLst/>
            <a:ahLst/>
            <a:cxnLst/>
            <a:rect r="r" b="b" t="t" l="l"/>
            <a:pathLst>
              <a:path h="1849363" w="1845672">
                <a:moveTo>
                  <a:pt x="0" y="0"/>
                </a:moveTo>
                <a:lnTo>
                  <a:pt x="1845671" y="0"/>
                </a:lnTo>
                <a:lnTo>
                  <a:pt x="1845671" y="1849362"/>
                </a:lnTo>
                <a:lnTo>
                  <a:pt x="0" y="184936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4968532" y="2664917"/>
            <a:ext cx="2039118" cy="2039118"/>
          </a:xfrm>
          <a:custGeom>
            <a:avLst/>
            <a:gdLst/>
            <a:ahLst/>
            <a:cxnLst/>
            <a:rect r="r" b="b" t="t" l="l"/>
            <a:pathLst>
              <a:path h="2039118" w="2039118">
                <a:moveTo>
                  <a:pt x="0" y="0"/>
                </a:moveTo>
                <a:lnTo>
                  <a:pt x="2039117" y="0"/>
                </a:lnTo>
                <a:lnTo>
                  <a:pt x="2039117" y="2039118"/>
                </a:lnTo>
                <a:lnTo>
                  <a:pt x="0" y="203911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1612636" y="6197837"/>
            <a:ext cx="1923313" cy="2284714"/>
          </a:xfrm>
          <a:custGeom>
            <a:avLst/>
            <a:gdLst/>
            <a:ahLst/>
            <a:cxnLst/>
            <a:rect r="r" b="b" t="t" l="l"/>
            <a:pathLst>
              <a:path h="2284714" w="1923313">
                <a:moveTo>
                  <a:pt x="0" y="0"/>
                </a:moveTo>
                <a:lnTo>
                  <a:pt x="1923314" y="0"/>
                </a:lnTo>
                <a:lnTo>
                  <a:pt x="1923314" y="2284713"/>
                </a:lnTo>
                <a:lnTo>
                  <a:pt x="0" y="22847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028700" y="1028700"/>
            <a:ext cx="13592765" cy="9166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080"/>
              </a:lnSpc>
              <a:spcBef>
                <a:spcPct val="0"/>
              </a:spcBef>
            </a:pPr>
            <a:r>
              <a:rPr lang="en-US" sz="6080">
                <a:solidFill>
                  <a:srgbClr val="042D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Simulation Assumptions &amp; Model Inputs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371440" y="4892481"/>
            <a:ext cx="3847677" cy="941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80"/>
              </a:lnSpc>
            </a:pPr>
            <a:r>
              <a:rPr lang="en-US" sz="2700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Or</a:t>
            </a:r>
            <a:r>
              <a:rPr lang="en-US" sz="2700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der Interarrival Time Every </a:t>
            </a:r>
            <a:r>
              <a:rPr lang="en-US" b="true" sz="2700">
                <a:solidFill>
                  <a:srgbClr val="042D62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20 minutes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858164" y="4892481"/>
            <a:ext cx="4259854" cy="941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Shippi</a:t>
            </a:r>
            <a:r>
              <a:rPr lang="en-US" sz="2700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ng : 15 minutes in shipping area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3932387" y="9105485"/>
            <a:ext cx="4629701" cy="941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Inventory Scope:</a:t>
            </a:r>
            <a:r>
              <a:rPr lang="en-US" sz="2700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 1 ordered product 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7275359" y="4892481"/>
            <a:ext cx="3981929" cy="941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Simulation Scope: order Fulfillment process only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391310" y="8787994"/>
            <a:ext cx="4557323" cy="1417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 Processing T</a:t>
            </a:r>
            <a:r>
              <a:rPr lang="en-US" sz="2700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imes Source: Collected from warehouse staff 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57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2640" y="0"/>
            <a:ext cx="892309" cy="10287000"/>
            <a:chOff x="0" y="0"/>
            <a:chExt cx="235011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35011" cy="2709333"/>
            </a:xfrm>
            <a:custGeom>
              <a:avLst/>
              <a:gdLst/>
              <a:ahLst/>
              <a:cxnLst/>
              <a:rect r="r" b="b" t="t" l="l"/>
              <a:pathLst>
                <a:path h="2709333" w="235011">
                  <a:moveTo>
                    <a:pt x="0" y="0"/>
                  </a:moveTo>
                  <a:lnTo>
                    <a:pt x="235011" y="0"/>
                  </a:lnTo>
                  <a:lnTo>
                    <a:pt x="235011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235011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1580354"/>
            <a:ext cx="839669" cy="2169127"/>
            <a:chOff x="0" y="0"/>
            <a:chExt cx="221147" cy="57129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21147" cy="571293"/>
            </a:xfrm>
            <a:custGeom>
              <a:avLst/>
              <a:gdLst/>
              <a:ahLst/>
              <a:cxnLst/>
              <a:rect r="r" b="b" t="t" l="l"/>
              <a:pathLst>
                <a:path h="571293" w="221147">
                  <a:moveTo>
                    <a:pt x="0" y="0"/>
                  </a:moveTo>
                  <a:lnTo>
                    <a:pt x="221147" y="0"/>
                  </a:lnTo>
                  <a:lnTo>
                    <a:pt x="221147" y="571293"/>
                  </a:lnTo>
                  <a:lnTo>
                    <a:pt x="0" y="571293"/>
                  </a:lnTo>
                  <a:close/>
                </a:path>
              </a:pathLst>
            </a:custGeom>
            <a:solidFill>
              <a:srgbClr val="D7D7DB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221147" cy="6284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28700" y="2298947"/>
            <a:ext cx="16232159" cy="4519880"/>
          </a:xfrm>
          <a:custGeom>
            <a:avLst/>
            <a:gdLst/>
            <a:ahLst/>
            <a:cxnLst/>
            <a:rect r="r" b="b" t="t" l="l"/>
            <a:pathLst>
              <a:path h="4519880" w="16232159">
                <a:moveTo>
                  <a:pt x="0" y="0"/>
                </a:moveTo>
                <a:lnTo>
                  <a:pt x="16232159" y="0"/>
                </a:lnTo>
                <a:lnTo>
                  <a:pt x="16232159" y="4519881"/>
                </a:lnTo>
                <a:lnTo>
                  <a:pt x="0" y="45198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655" t="-4822" r="-10549" b="-35739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028700" y="1028700"/>
            <a:ext cx="13592765" cy="9166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080"/>
              </a:lnSpc>
              <a:spcBef>
                <a:spcPct val="0"/>
              </a:spcBef>
            </a:pPr>
            <a:r>
              <a:rPr lang="en-US" sz="6080">
                <a:solidFill>
                  <a:srgbClr val="042D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Order Fulfillment Process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58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2550240"/>
            <a:ext cx="4856101" cy="484203"/>
            <a:chOff x="0" y="0"/>
            <a:chExt cx="5039322" cy="502472"/>
          </a:xfrm>
        </p:grpSpPr>
        <p:sp>
          <p:nvSpPr>
            <p:cNvPr name="Freeform 3" id="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5039322" cy="502472"/>
            </a:xfrm>
            <a:custGeom>
              <a:avLst/>
              <a:gdLst/>
              <a:ahLst/>
              <a:cxnLst/>
              <a:rect r="r" b="b" t="t" l="l"/>
              <a:pathLst>
                <a:path h="502472" w="5039322">
                  <a:moveTo>
                    <a:pt x="14348" y="0"/>
                  </a:moveTo>
                  <a:lnTo>
                    <a:pt x="5024974" y="0"/>
                  </a:lnTo>
                  <a:cubicBezTo>
                    <a:pt x="5032898" y="0"/>
                    <a:pt x="5039322" y="6424"/>
                    <a:pt x="5039322" y="14348"/>
                  </a:cubicBezTo>
                  <a:lnTo>
                    <a:pt x="5039322" y="488124"/>
                  </a:lnTo>
                  <a:cubicBezTo>
                    <a:pt x="5039322" y="491930"/>
                    <a:pt x="5037810" y="495579"/>
                    <a:pt x="5035119" y="498270"/>
                  </a:cubicBezTo>
                  <a:cubicBezTo>
                    <a:pt x="5032428" y="500961"/>
                    <a:pt x="5028779" y="502472"/>
                    <a:pt x="5024974" y="502472"/>
                  </a:cubicBezTo>
                  <a:lnTo>
                    <a:pt x="14348" y="502472"/>
                  </a:lnTo>
                  <a:cubicBezTo>
                    <a:pt x="6424" y="502472"/>
                    <a:pt x="0" y="496049"/>
                    <a:pt x="0" y="488124"/>
                  </a:cubicBezTo>
                  <a:lnTo>
                    <a:pt x="0" y="14348"/>
                  </a:lnTo>
                  <a:cubicBezTo>
                    <a:pt x="0" y="6424"/>
                    <a:pt x="6424" y="0"/>
                    <a:pt x="14348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0"/>
              <a:ext cx="5039322" cy="502472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2249"/>
                </a:lnSpc>
              </a:pPr>
              <a:r>
                <a:rPr lang="en-US" sz="1874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WAITING TIME IN QUEUE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2817998" y="7250538"/>
            <a:ext cx="4441302" cy="2451939"/>
            <a:chOff x="0" y="0"/>
            <a:chExt cx="4132734" cy="2281587"/>
          </a:xfrm>
        </p:grpSpPr>
        <p:sp>
          <p:nvSpPr>
            <p:cNvPr name="Freeform 6" id="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132735" cy="2281587"/>
            </a:xfrm>
            <a:custGeom>
              <a:avLst/>
              <a:gdLst/>
              <a:ahLst/>
              <a:cxnLst/>
              <a:rect r="r" b="b" t="t" l="l"/>
              <a:pathLst>
                <a:path h="2281587" w="4132735">
                  <a:moveTo>
                    <a:pt x="15688" y="0"/>
                  </a:moveTo>
                  <a:lnTo>
                    <a:pt x="4117046" y="0"/>
                  </a:lnTo>
                  <a:cubicBezTo>
                    <a:pt x="4121207" y="0"/>
                    <a:pt x="4125197" y="1653"/>
                    <a:pt x="4128139" y="4595"/>
                  </a:cubicBezTo>
                  <a:cubicBezTo>
                    <a:pt x="4131082" y="7537"/>
                    <a:pt x="4132735" y="11528"/>
                    <a:pt x="4132735" y="15688"/>
                  </a:cubicBezTo>
                  <a:lnTo>
                    <a:pt x="4132735" y="2265898"/>
                  </a:lnTo>
                  <a:cubicBezTo>
                    <a:pt x="4132735" y="2270059"/>
                    <a:pt x="4131082" y="2274050"/>
                    <a:pt x="4128139" y="2276992"/>
                  </a:cubicBezTo>
                  <a:cubicBezTo>
                    <a:pt x="4125197" y="2279934"/>
                    <a:pt x="4121207" y="2281587"/>
                    <a:pt x="4117046" y="2281587"/>
                  </a:cubicBezTo>
                  <a:lnTo>
                    <a:pt x="15688" y="2281587"/>
                  </a:lnTo>
                  <a:cubicBezTo>
                    <a:pt x="11528" y="2281587"/>
                    <a:pt x="7537" y="2279934"/>
                    <a:pt x="4595" y="2276992"/>
                  </a:cubicBezTo>
                  <a:cubicBezTo>
                    <a:pt x="1653" y="2274050"/>
                    <a:pt x="0" y="2270059"/>
                    <a:pt x="0" y="2265898"/>
                  </a:cubicBezTo>
                  <a:lnTo>
                    <a:pt x="0" y="15688"/>
                  </a:lnTo>
                  <a:cubicBezTo>
                    <a:pt x="0" y="11528"/>
                    <a:pt x="1653" y="7537"/>
                    <a:pt x="4595" y="4595"/>
                  </a:cubicBezTo>
                  <a:cubicBezTo>
                    <a:pt x="7537" y="1653"/>
                    <a:pt x="11528" y="0"/>
                    <a:pt x="15688" y="0"/>
                  </a:cubicBez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A8B8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4132734" cy="2300637"/>
            </a:xfrm>
            <a:prstGeom prst="rect">
              <a:avLst/>
            </a:prstGeom>
          </p:spPr>
          <p:txBody>
            <a:bodyPr anchor="t" rtlCol="false" tIns="94119" lIns="94119" bIns="94119" rIns="94119"/>
            <a:lstStyle/>
            <a:p>
              <a:pPr algn="ctr">
                <a:lnSpc>
                  <a:spcPts val="108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028700" y="3285453"/>
            <a:ext cx="4867491" cy="5703147"/>
            <a:chOff x="0" y="0"/>
            <a:chExt cx="3958596" cy="4638212"/>
          </a:xfrm>
        </p:grpSpPr>
        <p:sp>
          <p:nvSpPr>
            <p:cNvPr name="Freeform 9" id="9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958596" cy="4638212"/>
            </a:xfrm>
            <a:custGeom>
              <a:avLst/>
              <a:gdLst/>
              <a:ahLst/>
              <a:cxnLst/>
              <a:rect r="r" b="b" t="t" l="l"/>
              <a:pathLst>
                <a:path h="4638212" w="3958596">
                  <a:moveTo>
                    <a:pt x="14315" y="0"/>
                  </a:moveTo>
                  <a:lnTo>
                    <a:pt x="3944281" y="0"/>
                  </a:lnTo>
                  <a:cubicBezTo>
                    <a:pt x="3952187" y="0"/>
                    <a:pt x="3958596" y="6409"/>
                    <a:pt x="3958596" y="14315"/>
                  </a:cubicBezTo>
                  <a:lnTo>
                    <a:pt x="3958596" y="4623897"/>
                  </a:lnTo>
                  <a:cubicBezTo>
                    <a:pt x="3958596" y="4631803"/>
                    <a:pt x="3952187" y="4638212"/>
                    <a:pt x="3944281" y="4638212"/>
                  </a:cubicBezTo>
                  <a:lnTo>
                    <a:pt x="14315" y="4638212"/>
                  </a:lnTo>
                  <a:cubicBezTo>
                    <a:pt x="6409" y="4638212"/>
                    <a:pt x="0" y="4631803"/>
                    <a:pt x="0" y="4623897"/>
                  </a:cubicBezTo>
                  <a:lnTo>
                    <a:pt x="0" y="14315"/>
                  </a:lnTo>
                  <a:cubicBezTo>
                    <a:pt x="0" y="6409"/>
                    <a:pt x="6409" y="0"/>
                    <a:pt x="14315" y="0"/>
                  </a:cubicBez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A8B8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19050"/>
              <a:ext cx="3958596" cy="4657262"/>
            </a:xfrm>
            <a:prstGeom prst="rect">
              <a:avLst/>
            </a:prstGeom>
          </p:spPr>
          <p:txBody>
            <a:bodyPr anchor="t" rtlCol="false" tIns="94119" lIns="94119" bIns="94119" rIns="94119"/>
            <a:lstStyle/>
            <a:p>
              <a:pPr algn="ctr">
                <a:lnSpc>
                  <a:spcPts val="108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2817998" y="6480584"/>
            <a:ext cx="4441302" cy="484203"/>
            <a:chOff x="0" y="0"/>
            <a:chExt cx="4608872" cy="502472"/>
          </a:xfrm>
        </p:grpSpPr>
        <p:sp>
          <p:nvSpPr>
            <p:cNvPr name="Freeform 12" id="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608872" cy="502472"/>
            </a:xfrm>
            <a:custGeom>
              <a:avLst/>
              <a:gdLst/>
              <a:ahLst/>
              <a:cxnLst/>
              <a:rect r="r" b="b" t="t" l="l"/>
              <a:pathLst>
                <a:path h="502472" w="4608872">
                  <a:moveTo>
                    <a:pt x="15688" y="0"/>
                  </a:moveTo>
                  <a:lnTo>
                    <a:pt x="4593184" y="0"/>
                  </a:lnTo>
                  <a:cubicBezTo>
                    <a:pt x="4597345" y="0"/>
                    <a:pt x="4601335" y="1653"/>
                    <a:pt x="4604277" y="4595"/>
                  </a:cubicBezTo>
                  <a:cubicBezTo>
                    <a:pt x="4607219" y="7537"/>
                    <a:pt x="4608872" y="11528"/>
                    <a:pt x="4608872" y="15688"/>
                  </a:cubicBezTo>
                  <a:lnTo>
                    <a:pt x="4608872" y="486784"/>
                  </a:lnTo>
                  <a:cubicBezTo>
                    <a:pt x="4608872" y="490945"/>
                    <a:pt x="4607219" y="494935"/>
                    <a:pt x="4604277" y="497877"/>
                  </a:cubicBezTo>
                  <a:cubicBezTo>
                    <a:pt x="4601335" y="500820"/>
                    <a:pt x="4597345" y="502472"/>
                    <a:pt x="4593184" y="502472"/>
                  </a:cubicBezTo>
                  <a:lnTo>
                    <a:pt x="15688" y="502472"/>
                  </a:lnTo>
                  <a:cubicBezTo>
                    <a:pt x="11528" y="502472"/>
                    <a:pt x="7537" y="500820"/>
                    <a:pt x="4595" y="497877"/>
                  </a:cubicBezTo>
                  <a:cubicBezTo>
                    <a:pt x="1653" y="494935"/>
                    <a:pt x="0" y="490945"/>
                    <a:pt x="0" y="486784"/>
                  </a:cubicBezTo>
                  <a:lnTo>
                    <a:pt x="0" y="15688"/>
                  </a:lnTo>
                  <a:cubicBezTo>
                    <a:pt x="0" y="11528"/>
                    <a:pt x="1653" y="7537"/>
                    <a:pt x="4595" y="4595"/>
                  </a:cubicBezTo>
                  <a:cubicBezTo>
                    <a:pt x="7537" y="1653"/>
                    <a:pt x="11528" y="0"/>
                    <a:pt x="15688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0"/>
              <a:ext cx="4608872" cy="502472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2249"/>
                </a:lnSpc>
              </a:pPr>
              <a:r>
                <a:rPr lang="en-US" sz="1874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RESOURCE UTILIZATION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6936114" y="3252151"/>
            <a:ext cx="4355322" cy="2790283"/>
            <a:chOff x="0" y="0"/>
            <a:chExt cx="4519648" cy="2895561"/>
          </a:xfrm>
        </p:grpSpPr>
        <p:sp>
          <p:nvSpPr>
            <p:cNvPr name="Freeform 15" id="1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519648" cy="2895561"/>
            </a:xfrm>
            <a:custGeom>
              <a:avLst/>
              <a:gdLst/>
              <a:ahLst/>
              <a:cxnLst/>
              <a:rect r="r" b="b" t="t" l="l"/>
              <a:pathLst>
                <a:path h="2895561" w="4519648">
                  <a:moveTo>
                    <a:pt x="15998" y="0"/>
                  </a:moveTo>
                  <a:lnTo>
                    <a:pt x="4503650" y="0"/>
                  </a:lnTo>
                  <a:cubicBezTo>
                    <a:pt x="4507893" y="0"/>
                    <a:pt x="4511962" y="1686"/>
                    <a:pt x="4514962" y="4686"/>
                  </a:cubicBezTo>
                  <a:cubicBezTo>
                    <a:pt x="4517963" y="7686"/>
                    <a:pt x="4519648" y="11755"/>
                    <a:pt x="4519648" y="15998"/>
                  </a:cubicBezTo>
                  <a:lnTo>
                    <a:pt x="4519648" y="2879562"/>
                  </a:lnTo>
                  <a:cubicBezTo>
                    <a:pt x="4519648" y="2883805"/>
                    <a:pt x="4517963" y="2887875"/>
                    <a:pt x="4514962" y="2890875"/>
                  </a:cubicBezTo>
                  <a:cubicBezTo>
                    <a:pt x="4511962" y="2893875"/>
                    <a:pt x="4507893" y="2895561"/>
                    <a:pt x="4503650" y="2895561"/>
                  </a:cubicBezTo>
                  <a:lnTo>
                    <a:pt x="15998" y="2895561"/>
                  </a:lnTo>
                  <a:cubicBezTo>
                    <a:pt x="7163" y="2895561"/>
                    <a:pt x="0" y="2888398"/>
                    <a:pt x="0" y="2879562"/>
                  </a:cubicBezTo>
                  <a:lnTo>
                    <a:pt x="0" y="15998"/>
                  </a:lnTo>
                  <a:cubicBezTo>
                    <a:pt x="0" y="7163"/>
                    <a:pt x="7163" y="0"/>
                    <a:pt x="15998" y="0"/>
                  </a:cubicBez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A8B8"/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4519648" cy="2914611"/>
            </a:xfrm>
            <a:prstGeom prst="rect">
              <a:avLst/>
            </a:prstGeom>
          </p:spPr>
          <p:txBody>
            <a:bodyPr anchor="t" rtlCol="false" tIns="94119" lIns="94119" bIns="94119" rIns="94119"/>
            <a:lstStyle/>
            <a:p>
              <a:pPr algn="ctr">
                <a:lnSpc>
                  <a:spcPts val="108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2817998" y="3252151"/>
            <a:ext cx="4317196" cy="2752183"/>
            <a:chOff x="0" y="0"/>
            <a:chExt cx="4480084" cy="2856023"/>
          </a:xfrm>
        </p:grpSpPr>
        <p:sp>
          <p:nvSpPr>
            <p:cNvPr name="Freeform 18" id="18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480084" cy="2856023"/>
            </a:xfrm>
            <a:custGeom>
              <a:avLst/>
              <a:gdLst/>
              <a:ahLst/>
              <a:cxnLst/>
              <a:rect r="r" b="b" t="t" l="l"/>
              <a:pathLst>
                <a:path h="2856023" w="4480084">
                  <a:moveTo>
                    <a:pt x="16139" y="0"/>
                  </a:moveTo>
                  <a:lnTo>
                    <a:pt x="4463945" y="0"/>
                  </a:lnTo>
                  <a:cubicBezTo>
                    <a:pt x="4468225" y="0"/>
                    <a:pt x="4472330" y="1700"/>
                    <a:pt x="4475357" y="4727"/>
                  </a:cubicBezTo>
                  <a:cubicBezTo>
                    <a:pt x="4478384" y="7754"/>
                    <a:pt x="4480084" y="11859"/>
                    <a:pt x="4480084" y="16139"/>
                  </a:cubicBezTo>
                  <a:lnTo>
                    <a:pt x="4480084" y="2839884"/>
                  </a:lnTo>
                  <a:cubicBezTo>
                    <a:pt x="4480084" y="2848797"/>
                    <a:pt x="4472858" y="2856023"/>
                    <a:pt x="4463945" y="2856023"/>
                  </a:cubicBezTo>
                  <a:lnTo>
                    <a:pt x="16139" y="2856023"/>
                  </a:lnTo>
                  <a:cubicBezTo>
                    <a:pt x="7226" y="2856023"/>
                    <a:pt x="0" y="2848797"/>
                    <a:pt x="0" y="2839884"/>
                  </a:cubicBezTo>
                  <a:lnTo>
                    <a:pt x="0" y="16139"/>
                  </a:lnTo>
                  <a:cubicBezTo>
                    <a:pt x="0" y="7226"/>
                    <a:pt x="7226" y="0"/>
                    <a:pt x="16139" y="0"/>
                  </a:cubicBez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A8B8"/>
              </a:solidFill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19050"/>
              <a:ext cx="4480084" cy="2875073"/>
            </a:xfrm>
            <a:prstGeom prst="rect">
              <a:avLst/>
            </a:prstGeom>
          </p:spPr>
          <p:txBody>
            <a:bodyPr anchor="t" rtlCol="false" tIns="94119" lIns="94119" bIns="94119" rIns="94119"/>
            <a:lstStyle/>
            <a:p>
              <a:pPr algn="ctr">
                <a:lnSpc>
                  <a:spcPts val="108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7058711" y="7159838"/>
            <a:ext cx="4170579" cy="2542638"/>
            <a:chOff x="0" y="0"/>
            <a:chExt cx="4327935" cy="2638572"/>
          </a:xfrm>
        </p:grpSpPr>
        <p:sp>
          <p:nvSpPr>
            <p:cNvPr name="Freeform 21" id="21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327935" cy="2638572"/>
            </a:xfrm>
            <a:custGeom>
              <a:avLst/>
              <a:gdLst/>
              <a:ahLst/>
              <a:cxnLst/>
              <a:rect r="r" b="b" t="t" l="l"/>
              <a:pathLst>
                <a:path h="2638572" w="4327935">
                  <a:moveTo>
                    <a:pt x="16707" y="0"/>
                  </a:moveTo>
                  <a:lnTo>
                    <a:pt x="4311228" y="0"/>
                  </a:lnTo>
                  <a:cubicBezTo>
                    <a:pt x="4315659" y="0"/>
                    <a:pt x="4319908" y="1760"/>
                    <a:pt x="4323041" y="4893"/>
                  </a:cubicBezTo>
                  <a:cubicBezTo>
                    <a:pt x="4326174" y="8026"/>
                    <a:pt x="4327935" y="12276"/>
                    <a:pt x="4327935" y="16707"/>
                  </a:cubicBezTo>
                  <a:lnTo>
                    <a:pt x="4327935" y="2621865"/>
                  </a:lnTo>
                  <a:cubicBezTo>
                    <a:pt x="4327935" y="2626296"/>
                    <a:pt x="4326174" y="2630546"/>
                    <a:pt x="4323041" y="2633679"/>
                  </a:cubicBezTo>
                  <a:cubicBezTo>
                    <a:pt x="4319908" y="2636812"/>
                    <a:pt x="4315659" y="2638572"/>
                    <a:pt x="4311228" y="2638572"/>
                  </a:cubicBezTo>
                  <a:lnTo>
                    <a:pt x="16707" y="2638572"/>
                  </a:lnTo>
                  <a:cubicBezTo>
                    <a:pt x="12276" y="2638572"/>
                    <a:pt x="8026" y="2636812"/>
                    <a:pt x="4893" y="2633679"/>
                  </a:cubicBezTo>
                  <a:cubicBezTo>
                    <a:pt x="1760" y="2630546"/>
                    <a:pt x="0" y="2626296"/>
                    <a:pt x="0" y="2621865"/>
                  </a:cubicBezTo>
                  <a:lnTo>
                    <a:pt x="0" y="16707"/>
                  </a:lnTo>
                  <a:cubicBezTo>
                    <a:pt x="0" y="12276"/>
                    <a:pt x="1760" y="8026"/>
                    <a:pt x="4893" y="4893"/>
                  </a:cubicBezTo>
                  <a:cubicBezTo>
                    <a:pt x="8026" y="1760"/>
                    <a:pt x="12276" y="0"/>
                    <a:pt x="16707" y="0"/>
                  </a:cubicBez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A8B8"/>
              </a:solidFill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-19050"/>
              <a:ext cx="4327935" cy="2657622"/>
            </a:xfrm>
            <a:prstGeom prst="rect">
              <a:avLst/>
            </a:prstGeom>
          </p:spPr>
          <p:txBody>
            <a:bodyPr anchor="t" rtlCol="false" tIns="94119" lIns="94119" bIns="94119" rIns="94119"/>
            <a:lstStyle/>
            <a:p>
              <a:pPr algn="ctr">
                <a:lnSpc>
                  <a:spcPts val="1089"/>
                </a:lnSpc>
              </a:pPr>
            </a:p>
          </p:txBody>
        </p:sp>
      </p:grpSp>
      <p:pic>
        <p:nvPicPr>
          <p:cNvPr name="Picture 23" id="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6500166" y="3071353"/>
            <a:ext cx="5180635" cy="3151879"/>
          </a:xfrm>
          <a:prstGeom prst="rect">
            <a:avLst/>
          </a:prstGeom>
        </p:spPr>
      </p:pic>
      <p:pic>
        <p:nvPicPr>
          <p:cNvPr name="Picture 24" id="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7885496" y="7247444"/>
            <a:ext cx="2396108" cy="2396108"/>
          </a:xfrm>
          <a:prstGeom prst="rect">
            <a:avLst/>
          </a:prstGeom>
        </p:spPr>
      </p:pic>
      <p:grpSp>
        <p:nvGrpSpPr>
          <p:cNvPr name="Group 25" id="25"/>
          <p:cNvGrpSpPr/>
          <p:nvPr/>
        </p:nvGrpSpPr>
        <p:grpSpPr>
          <a:xfrm rot="0">
            <a:off x="1028700" y="1082737"/>
            <a:ext cx="16230600" cy="1029353"/>
            <a:chOff x="0" y="0"/>
            <a:chExt cx="11865937" cy="752544"/>
          </a:xfrm>
        </p:grpSpPr>
        <p:sp>
          <p:nvSpPr>
            <p:cNvPr name="Freeform 26" id="2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11865937" cy="752544"/>
            </a:xfrm>
            <a:custGeom>
              <a:avLst/>
              <a:gdLst/>
              <a:ahLst/>
              <a:cxnLst/>
              <a:rect r="r" b="b" t="t" l="l"/>
              <a:pathLst>
                <a:path h="752544" w="11865937">
                  <a:moveTo>
                    <a:pt x="9063" y="0"/>
                  </a:moveTo>
                  <a:lnTo>
                    <a:pt x="11856874" y="0"/>
                  </a:lnTo>
                  <a:cubicBezTo>
                    <a:pt x="11859278" y="0"/>
                    <a:pt x="11861583" y="955"/>
                    <a:pt x="11863283" y="2654"/>
                  </a:cubicBezTo>
                  <a:cubicBezTo>
                    <a:pt x="11864982" y="4354"/>
                    <a:pt x="11865937" y="6659"/>
                    <a:pt x="11865937" y="9063"/>
                  </a:cubicBezTo>
                  <a:lnTo>
                    <a:pt x="11865937" y="743481"/>
                  </a:lnTo>
                  <a:cubicBezTo>
                    <a:pt x="11865937" y="748486"/>
                    <a:pt x="11861879" y="752544"/>
                    <a:pt x="11856874" y="752544"/>
                  </a:cubicBezTo>
                  <a:lnTo>
                    <a:pt x="9063" y="752544"/>
                  </a:lnTo>
                  <a:cubicBezTo>
                    <a:pt x="6659" y="752544"/>
                    <a:pt x="4354" y="751589"/>
                    <a:pt x="2654" y="749889"/>
                  </a:cubicBezTo>
                  <a:cubicBezTo>
                    <a:pt x="955" y="748190"/>
                    <a:pt x="0" y="745885"/>
                    <a:pt x="0" y="743481"/>
                  </a:cubicBezTo>
                  <a:lnTo>
                    <a:pt x="0" y="9063"/>
                  </a:lnTo>
                  <a:cubicBezTo>
                    <a:pt x="0" y="6659"/>
                    <a:pt x="955" y="4354"/>
                    <a:pt x="2654" y="2654"/>
                  </a:cubicBezTo>
                  <a:cubicBezTo>
                    <a:pt x="4354" y="955"/>
                    <a:pt x="6659" y="0"/>
                    <a:pt x="9063" y="0"/>
                  </a:cubicBezTo>
                  <a:close/>
                </a:path>
              </a:pathLst>
            </a:custGeom>
            <a:solidFill>
              <a:srgbClr val="003366"/>
            </a:solidFill>
            <a:ln cap="sq">
              <a:noFill/>
              <a:prstDash val="solid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0" y="0"/>
              <a:ext cx="11865937" cy="752544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1047"/>
                </a:lnSpc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1207080" y="1366432"/>
            <a:ext cx="6927367" cy="5381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038"/>
              </a:lnSpc>
              <a:spcBef>
                <a:spcPct val="0"/>
              </a:spcBef>
            </a:pPr>
            <a:r>
              <a:rPr lang="en-US" sz="4038">
                <a:solidFill>
                  <a:srgbClr val="FFFFFF"/>
                </a:solidFill>
                <a:latin typeface="Readex Pro"/>
                <a:ea typeface="Readex Pro"/>
                <a:cs typeface="Readex Pro"/>
                <a:sym typeface="Readex Pro"/>
              </a:rPr>
              <a:t>Current System Overview</a:t>
            </a:r>
          </a:p>
        </p:txBody>
      </p:sp>
      <p:grpSp>
        <p:nvGrpSpPr>
          <p:cNvPr name="Group 29" id="29"/>
          <p:cNvGrpSpPr/>
          <p:nvPr/>
        </p:nvGrpSpPr>
        <p:grpSpPr>
          <a:xfrm rot="0">
            <a:off x="13054177" y="4766088"/>
            <a:ext cx="1624829" cy="844914"/>
            <a:chOff x="0" y="0"/>
            <a:chExt cx="3454828" cy="1796516"/>
          </a:xfrm>
        </p:grpSpPr>
        <p:sp>
          <p:nvSpPr>
            <p:cNvPr name="Freeform 30" id="3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454828" cy="1796516"/>
            </a:xfrm>
            <a:custGeom>
              <a:avLst/>
              <a:gdLst/>
              <a:ahLst/>
              <a:cxnLst/>
              <a:rect r="r" b="b" t="t" l="l"/>
              <a:pathLst>
                <a:path h="1796516" w="3454828">
                  <a:moveTo>
                    <a:pt x="133413" y="0"/>
                  </a:moveTo>
                  <a:lnTo>
                    <a:pt x="3321415" y="0"/>
                  </a:lnTo>
                  <a:cubicBezTo>
                    <a:pt x="3356798" y="0"/>
                    <a:pt x="3390732" y="14056"/>
                    <a:pt x="3415752" y="39076"/>
                  </a:cubicBezTo>
                  <a:cubicBezTo>
                    <a:pt x="3440772" y="64096"/>
                    <a:pt x="3454828" y="98030"/>
                    <a:pt x="3454828" y="133413"/>
                  </a:cubicBezTo>
                  <a:lnTo>
                    <a:pt x="3454828" y="1663103"/>
                  </a:lnTo>
                  <a:cubicBezTo>
                    <a:pt x="3454828" y="1698486"/>
                    <a:pt x="3440772" y="1732420"/>
                    <a:pt x="3415752" y="1757440"/>
                  </a:cubicBezTo>
                  <a:cubicBezTo>
                    <a:pt x="3390732" y="1782460"/>
                    <a:pt x="3356798" y="1796516"/>
                    <a:pt x="3321415" y="1796516"/>
                  </a:cubicBezTo>
                  <a:lnTo>
                    <a:pt x="133413" y="1796516"/>
                  </a:lnTo>
                  <a:cubicBezTo>
                    <a:pt x="98030" y="1796516"/>
                    <a:pt x="64096" y="1782460"/>
                    <a:pt x="39076" y="1757440"/>
                  </a:cubicBezTo>
                  <a:cubicBezTo>
                    <a:pt x="14056" y="1732420"/>
                    <a:pt x="0" y="1698486"/>
                    <a:pt x="0" y="1663103"/>
                  </a:cubicBezTo>
                  <a:lnTo>
                    <a:pt x="0" y="133413"/>
                  </a:lnTo>
                  <a:cubicBezTo>
                    <a:pt x="0" y="98030"/>
                    <a:pt x="14056" y="64096"/>
                    <a:pt x="39076" y="39076"/>
                  </a:cubicBezTo>
                  <a:cubicBezTo>
                    <a:pt x="64096" y="14056"/>
                    <a:pt x="98030" y="0"/>
                    <a:pt x="133413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-9525"/>
              <a:ext cx="3454828" cy="1806041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1691"/>
                </a:lnSpc>
              </a:pPr>
              <a:r>
                <a:rPr lang="en-US" sz="1208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Orders Fulfilled: 11 order</a:t>
              </a:r>
            </a:p>
          </p:txBody>
        </p:sp>
      </p:grpSp>
      <p:pic>
        <p:nvPicPr>
          <p:cNvPr name="Picture 32" id="32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13034440" y="7428053"/>
            <a:ext cx="1558028" cy="908850"/>
          </a:xfrm>
          <a:prstGeom prst="rect">
            <a:avLst/>
          </a:prstGeom>
        </p:spPr>
      </p:pic>
      <p:pic>
        <p:nvPicPr>
          <p:cNvPr name="Picture 33" id="3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 rot="0">
            <a:off x="15436344" y="7428053"/>
            <a:ext cx="1558028" cy="908850"/>
          </a:xfrm>
          <a:prstGeom prst="rect">
            <a:avLst/>
          </a:prstGeom>
        </p:spPr>
      </p:pic>
      <p:pic>
        <p:nvPicPr>
          <p:cNvPr name="Picture 34" id="34"/>
          <p:cNvPicPr>
            <a:picLocks noChangeAspect="true"/>
          </p:cNvPicPr>
          <p:nvPr/>
        </p:nvPicPr>
        <p:blipFill>
          <a:blip r:embed="rId6"/>
          <a:stretch>
            <a:fillRect/>
          </a:stretch>
        </p:blipFill>
        <p:spPr>
          <a:xfrm rot="0">
            <a:off x="13081267" y="8821409"/>
            <a:ext cx="560664" cy="498622"/>
          </a:xfrm>
          <a:prstGeom prst="rect">
            <a:avLst/>
          </a:prstGeom>
        </p:spPr>
      </p:pic>
      <p:pic>
        <p:nvPicPr>
          <p:cNvPr name="Picture 35" id="35"/>
          <p:cNvPicPr>
            <a:picLocks noChangeAspect="true"/>
          </p:cNvPicPr>
          <p:nvPr/>
        </p:nvPicPr>
        <p:blipFill>
          <a:blip r:embed="rId7"/>
          <a:stretch>
            <a:fillRect/>
          </a:stretch>
        </p:blipFill>
        <p:spPr>
          <a:xfrm rot="0">
            <a:off x="15525662" y="8745492"/>
            <a:ext cx="308948" cy="486214"/>
          </a:xfrm>
          <a:prstGeom prst="rect">
            <a:avLst/>
          </a:prstGeom>
        </p:spPr>
      </p:pic>
      <p:sp>
        <p:nvSpPr>
          <p:cNvPr name="TextBox 36" id="36"/>
          <p:cNvSpPr txBox="true"/>
          <p:nvPr/>
        </p:nvSpPr>
        <p:spPr>
          <a:xfrm rot="0">
            <a:off x="13813455" y="8870759"/>
            <a:ext cx="858454" cy="3808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42"/>
              </a:lnSpc>
            </a:pPr>
            <a:r>
              <a:rPr lang="en-US" sz="1101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Overloaded Pickers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5940896" y="8788638"/>
            <a:ext cx="950459" cy="3808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42"/>
              </a:lnSpc>
            </a:pPr>
            <a:r>
              <a:rPr lang="en-US" sz="1101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Underutilized Packer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3362703" y="8369813"/>
            <a:ext cx="901503" cy="1943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19"/>
              </a:lnSpc>
            </a:pPr>
            <a:r>
              <a:rPr lang="en-US" sz="1157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96%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5764608" y="8400684"/>
            <a:ext cx="901503" cy="1943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19"/>
              </a:lnSpc>
            </a:pPr>
            <a:r>
              <a:rPr lang="en-US" sz="1157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12%</a:t>
            </a:r>
          </a:p>
        </p:txBody>
      </p:sp>
      <p:pic>
        <p:nvPicPr>
          <p:cNvPr name="Picture 40" id="40"/>
          <p:cNvPicPr>
            <a:picLocks noChangeAspect="true"/>
          </p:cNvPicPr>
          <p:nvPr/>
        </p:nvPicPr>
        <p:blipFill>
          <a:blip r:embed="rId8"/>
          <a:stretch>
            <a:fillRect/>
          </a:stretch>
        </p:blipFill>
        <p:spPr>
          <a:xfrm rot="0">
            <a:off x="242863" y="2673362"/>
            <a:ext cx="6285270" cy="7719992"/>
          </a:xfrm>
          <a:prstGeom prst="rect">
            <a:avLst/>
          </a:prstGeom>
        </p:spPr>
      </p:pic>
      <p:grpSp>
        <p:nvGrpSpPr>
          <p:cNvPr name="Group 41" id="41"/>
          <p:cNvGrpSpPr/>
          <p:nvPr/>
        </p:nvGrpSpPr>
        <p:grpSpPr>
          <a:xfrm rot="0">
            <a:off x="6931886" y="2550240"/>
            <a:ext cx="4317196" cy="484203"/>
            <a:chOff x="0" y="0"/>
            <a:chExt cx="4480084" cy="502472"/>
          </a:xfrm>
        </p:grpSpPr>
        <p:sp>
          <p:nvSpPr>
            <p:cNvPr name="Freeform 42" id="4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480084" cy="502472"/>
            </a:xfrm>
            <a:custGeom>
              <a:avLst/>
              <a:gdLst/>
              <a:ahLst/>
              <a:cxnLst/>
              <a:rect r="r" b="b" t="t" l="l"/>
              <a:pathLst>
                <a:path h="502472" w="4480084">
                  <a:moveTo>
                    <a:pt x="16139" y="0"/>
                  </a:moveTo>
                  <a:lnTo>
                    <a:pt x="4463945" y="0"/>
                  </a:lnTo>
                  <a:cubicBezTo>
                    <a:pt x="4468225" y="0"/>
                    <a:pt x="4472330" y="1700"/>
                    <a:pt x="4475357" y="4727"/>
                  </a:cubicBezTo>
                  <a:cubicBezTo>
                    <a:pt x="4478384" y="7754"/>
                    <a:pt x="4480084" y="11859"/>
                    <a:pt x="4480084" y="16139"/>
                  </a:cubicBezTo>
                  <a:lnTo>
                    <a:pt x="4480084" y="486333"/>
                  </a:lnTo>
                  <a:cubicBezTo>
                    <a:pt x="4480084" y="495247"/>
                    <a:pt x="4472858" y="502472"/>
                    <a:pt x="4463945" y="502472"/>
                  </a:cubicBezTo>
                  <a:lnTo>
                    <a:pt x="16139" y="502472"/>
                  </a:lnTo>
                  <a:cubicBezTo>
                    <a:pt x="7226" y="502472"/>
                    <a:pt x="0" y="495247"/>
                    <a:pt x="0" y="486333"/>
                  </a:cubicBezTo>
                  <a:lnTo>
                    <a:pt x="0" y="16139"/>
                  </a:lnTo>
                  <a:cubicBezTo>
                    <a:pt x="0" y="7226"/>
                    <a:pt x="7226" y="0"/>
                    <a:pt x="16139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3" id="43"/>
            <p:cNvSpPr txBox="true"/>
            <p:nvPr/>
          </p:nvSpPr>
          <p:spPr>
            <a:xfrm>
              <a:off x="0" y="0"/>
              <a:ext cx="4480084" cy="502472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2249"/>
                </a:lnSpc>
              </a:pPr>
              <a:r>
                <a:rPr lang="en-US" sz="1874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VALUE ADDED VS WASTED TIME</a:t>
              </a:r>
            </a:p>
          </p:txBody>
        </p:sp>
      </p:grpSp>
      <p:grpSp>
        <p:nvGrpSpPr>
          <p:cNvPr name="Group 44" id="44"/>
          <p:cNvGrpSpPr/>
          <p:nvPr/>
        </p:nvGrpSpPr>
        <p:grpSpPr>
          <a:xfrm rot="0">
            <a:off x="6955177" y="6480584"/>
            <a:ext cx="4317196" cy="484203"/>
            <a:chOff x="0" y="0"/>
            <a:chExt cx="4480084" cy="502472"/>
          </a:xfrm>
        </p:grpSpPr>
        <p:sp>
          <p:nvSpPr>
            <p:cNvPr name="Freeform 45" id="4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480084" cy="502472"/>
            </a:xfrm>
            <a:custGeom>
              <a:avLst/>
              <a:gdLst/>
              <a:ahLst/>
              <a:cxnLst/>
              <a:rect r="r" b="b" t="t" l="l"/>
              <a:pathLst>
                <a:path h="502472" w="4480084">
                  <a:moveTo>
                    <a:pt x="16139" y="0"/>
                  </a:moveTo>
                  <a:lnTo>
                    <a:pt x="4463945" y="0"/>
                  </a:lnTo>
                  <a:cubicBezTo>
                    <a:pt x="4468225" y="0"/>
                    <a:pt x="4472330" y="1700"/>
                    <a:pt x="4475357" y="4727"/>
                  </a:cubicBezTo>
                  <a:cubicBezTo>
                    <a:pt x="4478384" y="7754"/>
                    <a:pt x="4480084" y="11859"/>
                    <a:pt x="4480084" y="16139"/>
                  </a:cubicBezTo>
                  <a:lnTo>
                    <a:pt x="4480084" y="486333"/>
                  </a:lnTo>
                  <a:cubicBezTo>
                    <a:pt x="4480084" y="495247"/>
                    <a:pt x="4472858" y="502472"/>
                    <a:pt x="4463945" y="502472"/>
                  </a:cubicBezTo>
                  <a:lnTo>
                    <a:pt x="16139" y="502472"/>
                  </a:lnTo>
                  <a:cubicBezTo>
                    <a:pt x="7226" y="502472"/>
                    <a:pt x="0" y="495247"/>
                    <a:pt x="0" y="486333"/>
                  </a:cubicBezTo>
                  <a:lnTo>
                    <a:pt x="0" y="16139"/>
                  </a:lnTo>
                  <a:cubicBezTo>
                    <a:pt x="0" y="7226"/>
                    <a:pt x="7226" y="0"/>
                    <a:pt x="16139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6" id="46"/>
            <p:cNvSpPr txBox="true"/>
            <p:nvPr/>
          </p:nvSpPr>
          <p:spPr>
            <a:xfrm>
              <a:off x="0" y="0"/>
              <a:ext cx="4480084" cy="502472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2249"/>
                </a:lnSpc>
              </a:pPr>
              <a:r>
                <a:rPr lang="en-US" sz="1874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FULFILLMENT RATE</a:t>
              </a:r>
            </a:p>
          </p:txBody>
        </p:sp>
      </p:grpSp>
      <p:grpSp>
        <p:nvGrpSpPr>
          <p:cNvPr name="Group 47" id="47"/>
          <p:cNvGrpSpPr/>
          <p:nvPr/>
        </p:nvGrpSpPr>
        <p:grpSpPr>
          <a:xfrm rot="0">
            <a:off x="12817998" y="2550240"/>
            <a:ext cx="4317196" cy="484203"/>
            <a:chOff x="0" y="0"/>
            <a:chExt cx="4480084" cy="502472"/>
          </a:xfrm>
        </p:grpSpPr>
        <p:sp>
          <p:nvSpPr>
            <p:cNvPr name="Freeform 48" id="48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480084" cy="502472"/>
            </a:xfrm>
            <a:custGeom>
              <a:avLst/>
              <a:gdLst/>
              <a:ahLst/>
              <a:cxnLst/>
              <a:rect r="r" b="b" t="t" l="l"/>
              <a:pathLst>
                <a:path h="502472" w="4480084">
                  <a:moveTo>
                    <a:pt x="16139" y="0"/>
                  </a:moveTo>
                  <a:lnTo>
                    <a:pt x="4463945" y="0"/>
                  </a:lnTo>
                  <a:cubicBezTo>
                    <a:pt x="4468225" y="0"/>
                    <a:pt x="4472330" y="1700"/>
                    <a:pt x="4475357" y="4727"/>
                  </a:cubicBezTo>
                  <a:cubicBezTo>
                    <a:pt x="4478384" y="7754"/>
                    <a:pt x="4480084" y="11859"/>
                    <a:pt x="4480084" y="16139"/>
                  </a:cubicBezTo>
                  <a:lnTo>
                    <a:pt x="4480084" y="486333"/>
                  </a:lnTo>
                  <a:cubicBezTo>
                    <a:pt x="4480084" y="495247"/>
                    <a:pt x="4472858" y="502472"/>
                    <a:pt x="4463945" y="502472"/>
                  </a:cubicBezTo>
                  <a:lnTo>
                    <a:pt x="16139" y="502472"/>
                  </a:lnTo>
                  <a:cubicBezTo>
                    <a:pt x="7226" y="502472"/>
                    <a:pt x="0" y="495247"/>
                    <a:pt x="0" y="486333"/>
                  </a:cubicBezTo>
                  <a:lnTo>
                    <a:pt x="0" y="16139"/>
                  </a:lnTo>
                  <a:cubicBezTo>
                    <a:pt x="0" y="7226"/>
                    <a:pt x="7226" y="0"/>
                    <a:pt x="16139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9" id="49"/>
            <p:cNvSpPr txBox="true"/>
            <p:nvPr/>
          </p:nvSpPr>
          <p:spPr>
            <a:xfrm>
              <a:off x="0" y="0"/>
              <a:ext cx="4480084" cy="502472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2249"/>
                </a:lnSpc>
              </a:pPr>
              <a:r>
                <a:rPr lang="en-US" sz="1874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OPERATIONAL PERFORMANCE</a:t>
              </a:r>
            </a:p>
          </p:txBody>
        </p:sp>
      </p:grpSp>
      <p:grpSp>
        <p:nvGrpSpPr>
          <p:cNvPr name="Group 50" id="50"/>
          <p:cNvGrpSpPr/>
          <p:nvPr/>
        </p:nvGrpSpPr>
        <p:grpSpPr>
          <a:xfrm rot="0">
            <a:off x="15223251" y="4766088"/>
            <a:ext cx="1641286" cy="844914"/>
            <a:chOff x="0" y="0"/>
            <a:chExt cx="3489820" cy="1796516"/>
          </a:xfrm>
        </p:grpSpPr>
        <p:sp>
          <p:nvSpPr>
            <p:cNvPr name="Freeform 51" id="51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489820" cy="1796516"/>
            </a:xfrm>
            <a:custGeom>
              <a:avLst/>
              <a:gdLst/>
              <a:ahLst/>
              <a:cxnLst/>
              <a:rect r="r" b="b" t="t" l="l"/>
              <a:pathLst>
                <a:path h="1796516" w="3489820">
                  <a:moveTo>
                    <a:pt x="132076" y="0"/>
                  </a:moveTo>
                  <a:lnTo>
                    <a:pt x="3357745" y="0"/>
                  </a:lnTo>
                  <a:cubicBezTo>
                    <a:pt x="3430688" y="0"/>
                    <a:pt x="3489820" y="59132"/>
                    <a:pt x="3489820" y="132076"/>
                  </a:cubicBezTo>
                  <a:lnTo>
                    <a:pt x="3489820" y="1664441"/>
                  </a:lnTo>
                  <a:cubicBezTo>
                    <a:pt x="3489820" y="1737384"/>
                    <a:pt x="3430688" y="1796516"/>
                    <a:pt x="3357745" y="1796516"/>
                  </a:cubicBezTo>
                  <a:lnTo>
                    <a:pt x="132076" y="1796516"/>
                  </a:lnTo>
                  <a:cubicBezTo>
                    <a:pt x="59132" y="1796516"/>
                    <a:pt x="0" y="1737384"/>
                    <a:pt x="0" y="1664441"/>
                  </a:cubicBezTo>
                  <a:lnTo>
                    <a:pt x="0" y="132076"/>
                  </a:lnTo>
                  <a:cubicBezTo>
                    <a:pt x="0" y="59132"/>
                    <a:pt x="59132" y="0"/>
                    <a:pt x="132076" y="0"/>
                  </a:cubicBezTo>
                  <a:close/>
                </a:path>
              </a:pathLst>
            </a:custGeom>
            <a:solidFill>
              <a:srgbClr val="E74C3C"/>
            </a:solidFill>
          </p:spPr>
        </p:sp>
        <p:sp>
          <p:nvSpPr>
            <p:cNvPr name="TextBox 52" id="52"/>
            <p:cNvSpPr txBox="true"/>
            <p:nvPr/>
          </p:nvSpPr>
          <p:spPr>
            <a:xfrm>
              <a:off x="0" y="-9525"/>
              <a:ext cx="3489820" cy="1806041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1691"/>
                </a:lnSpc>
              </a:pPr>
              <a:r>
                <a:rPr lang="en-US" sz="1208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Stockouts During Process 7 orders</a:t>
              </a:r>
            </a:p>
          </p:txBody>
        </p:sp>
      </p:grpSp>
      <p:grpSp>
        <p:nvGrpSpPr>
          <p:cNvPr name="Group 53" id="53"/>
          <p:cNvGrpSpPr/>
          <p:nvPr/>
        </p:nvGrpSpPr>
        <p:grpSpPr>
          <a:xfrm rot="0">
            <a:off x="13054177" y="3503073"/>
            <a:ext cx="1624829" cy="824865"/>
            <a:chOff x="0" y="0"/>
            <a:chExt cx="3454828" cy="1753888"/>
          </a:xfrm>
        </p:grpSpPr>
        <p:sp>
          <p:nvSpPr>
            <p:cNvPr name="Freeform 54" id="54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454828" cy="1753888"/>
            </a:xfrm>
            <a:custGeom>
              <a:avLst/>
              <a:gdLst/>
              <a:ahLst/>
              <a:cxnLst/>
              <a:rect r="r" b="b" t="t" l="l"/>
              <a:pathLst>
                <a:path h="1753888" w="3454828">
                  <a:moveTo>
                    <a:pt x="133413" y="0"/>
                  </a:moveTo>
                  <a:lnTo>
                    <a:pt x="3321415" y="0"/>
                  </a:lnTo>
                  <a:cubicBezTo>
                    <a:pt x="3356798" y="0"/>
                    <a:pt x="3390732" y="14056"/>
                    <a:pt x="3415752" y="39076"/>
                  </a:cubicBezTo>
                  <a:cubicBezTo>
                    <a:pt x="3440772" y="64096"/>
                    <a:pt x="3454828" y="98030"/>
                    <a:pt x="3454828" y="133413"/>
                  </a:cubicBezTo>
                  <a:lnTo>
                    <a:pt x="3454828" y="1620474"/>
                  </a:lnTo>
                  <a:cubicBezTo>
                    <a:pt x="3454828" y="1655858"/>
                    <a:pt x="3440772" y="1689792"/>
                    <a:pt x="3415752" y="1714812"/>
                  </a:cubicBezTo>
                  <a:cubicBezTo>
                    <a:pt x="3390732" y="1739832"/>
                    <a:pt x="3356798" y="1753888"/>
                    <a:pt x="3321415" y="1753888"/>
                  </a:cubicBezTo>
                  <a:lnTo>
                    <a:pt x="133413" y="1753888"/>
                  </a:lnTo>
                  <a:cubicBezTo>
                    <a:pt x="98030" y="1753888"/>
                    <a:pt x="64096" y="1739832"/>
                    <a:pt x="39076" y="1714812"/>
                  </a:cubicBezTo>
                  <a:cubicBezTo>
                    <a:pt x="14056" y="1689792"/>
                    <a:pt x="0" y="1655858"/>
                    <a:pt x="0" y="1620474"/>
                  </a:cubicBezTo>
                  <a:lnTo>
                    <a:pt x="0" y="133413"/>
                  </a:lnTo>
                  <a:cubicBezTo>
                    <a:pt x="0" y="98030"/>
                    <a:pt x="14056" y="64096"/>
                    <a:pt x="39076" y="39076"/>
                  </a:cubicBezTo>
                  <a:cubicBezTo>
                    <a:pt x="64096" y="14056"/>
                    <a:pt x="98030" y="0"/>
                    <a:pt x="133413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55" id="55"/>
            <p:cNvSpPr txBox="true"/>
            <p:nvPr/>
          </p:nvSpPr>
          <p:spPr>
            <a:xfrm>
              <a:off x="0" y="-9525"/>
              <a:ext cx="3454828" cy="1763413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1691"/>
                </a:lnSpc>
              </a:pPr>
              <a:r>
                <a:rPr lang="en-US" sz="1208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Orders Received : 25 orders</a:t>
              </a:r>
            </a:p>
          </p:txBody>
        </p:sp>
      </p:grpSp>
      <p:grpSp>
        <p:nvGrpSpPr>
          <p:cNvPr name="Group 56" id="56"/>
          <p:cNvGrpSpPr/>
          <p:nvPr/>
        </p:nvGrpSpPr>
        <p:grpSpPr>
          <a:xfrm rot="0">
            <a:off x="15280575" y="3482873"/>
            <a:ext cx="1526638" cy="865263"/>
            <a:chOff x="0" y="0"/>
            <a:chExt cx="3246048" cy="1839785"/>
          </a:xfrm>
        </p:grpSpPr>
        <p:sp>
          <p:nvSpPr>
            <p:cNvPr name="Freeform 57" id="57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246048" cy="1839785"/>
            </a:xfrm>
            <a:custGeom>
              <a:avLst/>
              <a:gdLst/>
              <a:ahLst/>
              <a:cxnLst/>
              <a:rect r="r" b="b" t="t" l="l"/>
              <a:pathLst>
                <a:path h="1839785" w="3246048">
                  <a:moveTo>
                    <a:pt x="141994" y="0"/>
                  </a:moveTo>
                  <a:lnTo>
                    <a:pt x="3104054" y="0"/>
                  </a:lnTo>
                  <a:cubicBezTo>
                    <a:pt x="3141713" y="0"/>
                    <a:pt x="3177830" y="14960"/>
                    <a:pt x="3204459" y="41589"/>
                  </a:cubicBezTo>
                  <a:cubicBezTo>
                    <a:pt x="3231088" y="68218"/>
                    <a:pt x="3246048" y="104335"/>
                    <a:pt x="3246048" y="141994"/>
                  </a:cubicBezTo>
                  <a:lnTo>
                    <a:pt x="3246048" y="1697791"/>
                  </a:lnTo>
                  <a:cubicBezTo>
                    <a:pt x="3246048" y="1776212"/>
                    <a:pt x="3182475" y="1839785"/>
                    <a:pt x="3104054" y="1839785"/>
                  </a:cubicBezTo>
                  <a:lnTo>
                    <a:pt x="141994" y="1839785"/>
                  </a:lnTo>
                  <a:cubicBezTo>
                    <a:pt x="63573" y="1839785"/>
                    <a:pt x="0" y="1776212"/>
                    <a:pt x="0" y="1697791"/>
                  </a:cubicBezTo>
                  <a:lnTo>
                    <a:pt x="0" y="141994"/>
                  </a:lnTo>
                  <a:cubicBezTo>
                    <a:pt x="0" y="63573"/>
                    <a:pt x="63573" y="0"/>
                    <a:pt x="141994" y="0"/>
                  </a:cubicBezTo>
                  <a:close/>
                </a:path>
              </a:pathLst>
            </a:custGeom>
            <a:solidFill>
              <a:srgbClr val="E74C3C"/>
            </a:solidFill>
          </p:spPr>
        </p:sp>
        <p:sp>
          <p:nvSpPr>
            <p:cNvPr name="TextBox 58" id="58"/>
            <p:cNvSpPr txBox="true"/>
            <p:nvPr/>
          </p:nvSpPr>
          <p:spPr>
            <a:xfrm>
              <a:off x="0" y="-9525"/>
              <a:ext cx="3246048" cy="1849310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1691"/>
                </a:lnSpc>
              </a:pPr>
              <a:r>
                <a:rPr lang="en-US" sz="1208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Total Time in System 172 minutes</a:t>
              </a:r>
            </a:p>
          </p:txBody>
        </p:sp>
      </p:grpSp>
      <p:sp>
        <p:nvSpPr>
          <p:cNvPr name="Freeform 59" id="59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60" id="60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59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093893" y="15849"/>
            <a:ext cx="4194107" cy="10271151"/>
            <a:chOff x="0" y="0"/>
            <a:chExt cx="1104621" cy="27051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04621" cy="2705159"/>
            </a:xfrm>
            <a:custGeom>
              <a:avLst/>
              <a:gdLst/>
              <a:ahLst/>
              <a:cxnLst/>
              <a:rect r="r" b="b" t="t" l="l"/>
              <a:pathLst>
                <a:path h="2705159" w="1104621">
                  <a:moveTo>
                    <a:pt x="0" y="0"/>
                  </a:moveTo>
                  <a:lnTo>
                    <a:pt x="1104621" y="0"/>
                  </a:lnTo>
                  <a:lnTo>
                    <a:pt x="1104621" y="2705159"/>
                  </a:lnTo>
                  <a:lnTo>
                    <a:pt x="0" y="2705159"/>
                  </a:lnTo>
                  <a:close/>
                </a:path>
              </a:pathLst>
            </a:custGeom>
            <a:solidFill>
              <a:srgbClr val="9D948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104621" cy="275278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93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928486" y="897737"/>
            <a:ext cx="6934324" cy="8360563"/>
            <a:chOff x="0" y="0"/>
            <a:chExt cx="9245765" cy="11147417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8267" t="0" r="8267" b="0"/>
            <a:stretch>
              <a:fillRect/>
            </a:stretch>
          </p:blipFill>
          <p:spPr>
            <a:xfrm flipH="false" flipV="false">
              <a:off x="0" y="0"/>
              <a:ext cx="9245765" cy="11147417"/>
            </a:xfrm>
            <a:prstGeom prst="rect">
              <a:avLst/>
            </a:prstGeom>
          </p:spPr>
        </p:pic>
      </p:grpSp>
      <p:sp>
        <p:nvSpPr>
          <p:cNvPr name="Freeform 7" id="7"/>
          <p:cNvSpPr/>
          <p:nvPr/>
        </p:nvSpPr>
        <p:spPr>
          <a:xfrm flipH="false" flipV="false" rot="0">
            <a:off x="12490648" y="412279"/>
            <a:ext cx="1905000" cy="283369"/>
          </a:xfrm>
          <a:custGeom>
            <a:avLst/>
            <a:gdLst/>
            <a:ahLst/>
            <a:cxnLst/>
            <a:rect r="r" b="b" t="t" l="l"/>
            <a:pathLst>
              <a:path h="283369" w="1905000">
                <a:moveTo>
                  <a:pt x="0" y="0"/>
                </a:moveTo>
                <a:lnTo>
                  <a:pt x="1905000" y="0"/>
                </a:lnTo>
                <a:lnTo>
                  <a:pt x="1905000" y="283369"/>
                </a:lnTo>
                <a:lnTo>
                  <a:pt x="0" y="28336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8" id="8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9" id="9"/>
          <p:cNvSpPr txBox="true"/>
          <p:nvPr/>
        </p:nvSpPr>
        <p:spPr>
          <a:xfrm rot="0">
            <a:off x="533479" y="-37459"/>
            <a:ext cx="9390243" cy="1218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Project Description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75420" y="1475492"/>
            <a:ext cx="8706361" cy="8601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62"/>
              </a:lnSpc>
            </a:pPr>
            <a:r>
              <a:rPr lang="en-US" sz="3044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This project aims to develop and implement a comprehensive warehouse management system for Elegant Home Company, focusing on efficiency, safety, and operational optimization.</a:t>
            </a:r>
          </a:p>
          <a:p>
            <a:pPr algn="l">
              <a:lnSpc>
                <a:spcPts val="4262"/>
              </a:lnSpc>
            </a:pPr>
          </a:p>
          <a:p>
            <a:pPr algn="l">
              <a:lnSpc>
                <a:spcPts val="4262"/>
              </a:lnSpc>
            </a:pPr>
            <a:r>
              <a:rPr lang="en-US" sz="3044" b="true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Key areas include warehouse layout improvement, the establishment of standard operating procedures (SOPs), safety enhancement, the implementation of</a:t>
            </a:r>
          </a:p>
          <a:p>
            <a:pPr algn="l">
              <a:lnSpc>
                <a:spcPts val="4262"/>
              </a:lnSpc>
            </a:pPr>
          </a:p>
          <a:p>
            <a:pPr algn="l" marL="0" indent="0" lvl="0">
              <a:lnSpc>
                <a:spcPts val="4262"/>
              </a:lnSpc>
              <a:spcBef>
                <a:spcPct val="0"/>
              </a:spcBef>
            </a:pPr>
            <a:r>
              <a:rPr lang="en-US" b="true" sz="3044">
                <a:solidFill>
                  <a:srgbClr val="042D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simulation software to analyze and streamline both current and proposed operations, and the conception of an IoT system to ensure structured and efficient warehouse management.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7478240" y="9210770"/>
            <a:ext cx="60188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6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1124681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2640" y="0"/>
            <a:ext cx="892309" cy="10287000"/>
            <a:chOff x="0" y="0"/>
            <a:chExt cx="235011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35011" cy="2709333"/>
            </a:xfrm>
            <a:custGeom>
              <a:avLst/>
              <a:gdLst/>
              <a:ahLst/>
              <a:cxnLst/>
              <a:rect r="r" b="b" t="t" l="l"/>
              <a:pathLst>
                <a:path h="2709333" w="235011">
                  <a:moveTo>
                    <a:pt x="0" y="0"/>
                  </a:moveTo>
                  <a:lnTo>
                    <a:pt x="235011" y="0"/>
                  </a:lnTo>
                  <a:lnTo>
                    <a:pt x="235011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235011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1580354"/>
            <a:ext cx="839669" cy="2169127"/>
            <a:chOff x="0" y="0"/>
            <a:chExt cx="221147" cy="57129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21147" cy="571293"/>
            </a:xfrm>
            <a:custGeom>
              <a:avLst/>
              <a:gdLst/>
              <a:ahLst/>
              <a:cxnLst/>
              <a:rect r="r" b="b" t="t" l="l"/>
              <a:pathLst>
                <a:path h="571293" w="221147">
                  <a:moveTo>
                    <a:pt x="0" y="0"/>
                  </a:moveTo>
                  <a:lnTo>
                    <a:pt x="221147" y="0"/>
                  </a:lnTo>
                  <a:lnTo>
                    <a:pt x="221147" y="571293"/>
                  </a:lnTo>
                  <a:lnTo>
                    <a:pt x="0" y="571293"/>
                  </a:lnTo>
                  <a:close/>
                </a:path>
              </a:pathLst>
            </a:custGeom>
            <a:solidFill>
              <a:srgbClr val="D7D7DB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221147" cy="6284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028700" y="1028700"/>
            <a:ext cx="13592765" cy="9166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080"/>
              </a:lnSpc>
              <a:spcBef>
                <a:spcPct val="0"/>
              </a:spcBef>
            </a:pPr>
            <a:r>
              <a:rPr lang="en-US" sz="6080">
                <a:solidFill>
                  <a:srgbClr val="042D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Proposed Order Fulfillment Process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158870" y="2664917"/>
            <a:ext cx="15970259" cy="5090520"/>
          </a:xfrm>
          <a:custGeom>
            <a:avLst/>
            <a:gdLst/>
            <a:ahLst/>
            <a:cxnLst/>
            <a:rect r="r" b="b" t="t" l="l"/>
            <a:pathLst>
              <a:path h="5090520" w="15970259">
                <a:moveTo>
                  <a:pt x="0" y="0"/>
                </a:moveTo>
                <a:lnTo>
                  <a:pt x="15970260" y="0"/>
                </a:lnTo>
                <a:lnTo>
                  <a:pt x="15970260" y="5090520"/>
                </a:lnTo>
                <a:lnTo>
                  <a:pt x="0" y="50905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60</a:t>
            </a:r>
          </a:p>
        </p:txBody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2742293"/>
            <a:ext cx="4856101" cy="484203"/>
            <a:chOff x="0" y="0"/>
            <a:chExt cx="5039322" cy="502472"/>
          </a:xfrm>
        </p:grpSpPr>
        <p:sp>
          <p:nvSpPr>
            <p:cNvPr name="Freeform 3" id="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5039322" cy="502472"/>
            </a:xfrm>
            <a:custGeom>
              <a:avLst/>
              <a:gdLst/>
              <a:ahLst/>
              <a:cxnLst/>
              <a:rect r="r" b="b" t="t" l="l"/>
              <a:pathLst>
                <a:path h="502472" w="5039322">
                  <a:moveTo>
                    <a:pt x="14348" y="0"/>
                  </a:moveTo>
                  <a:lnTo>
                    <a:pt x="5024974" y="0"/>
                  </a:lnTo>
                  <a:cubicBezTo>
                    <a:pt x="5032898" y="0"/>
                    <a:pt x="5039322" y="6424"/>
                    <a:pt x="5039322" y="14348"/>
                  </a:cubicBezTo>
                  <a:lnTo>
                    <a:pt x="5039322" y="488124"/>
                  </a:lnTo>
                  <a:cubicBezTo>
                    <a:pt x="5039322" y="491930"/>
                    <a:pt x="5037810" y="495579"/>
                    <a:pt x="5035119" y="498270"/>
                  </a:cubicBezTo>
                  <a:cubicBezTo>
                    <a:pt x="5032428" y="500961"/>
                    <a:pt x="5028779" y="502472"/>
                    <a:pt x="5024974" y="502472"/>
                  </a:cubicBezTo>
                  <a:lnTo>
                    <a:pt x="14348" y="502472"/>
                  </a:lnTo>
                  <a:cubicBezTo>
                    <a:pt x="6424" y="502472"/>
                    <a:pt x="0" y="496049"/>
                    <a:pt x="0" y="488124"/>
                  </a:cubicBezTo>
                  <a:lnTo>
                    <a:pt x="0" y="14348"/>
                  </a:lnTo>
                  <a:cubicBezTo>
                    <a:pt x="0" y="6424"/>
                    <a:pt x="6424" y="0"/>
                    <a:pt x="14348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0"/>
              <a:ext cx="5039322" cy="502472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2249"/>
                </a:lnSpc>
              </a:pPr>
              <a:r>
                <a:rPr lang="en-US" sz="1874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WAITING TIME IN QUEUE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2817998" y="7250538"/>
            <a:ext cx="4441302" cy="2451939"/>
            <a:chOff x="0" y="0"/>
            <a:chExt cx="4132734" cy="2281587"/>
          </a:xfrm>
        </p:grpSpPr>
        <p:sp>
          <p:nvSpPr>
            <p:cNvPr name="Freeform 6" id="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132735" cy="2281587"/>
            </a:xfrm>
            <a:custGeom>
              <a:avLst/>
              <a:gdLst/>
              <a:ahLst/>
              <a:cxnLst/>
              <a:rect r="r" b="b" t="t" l="l"/>
              <a:pathLst>
                <a:path h="2281587" w="4132735">
                  <a:moveTo>
                    <a:pt x="15688" y="0"/>
                  </a:moveTo>
                  <a:lnTo>
                    <a:pt x="4117046" y="0"/>
                  </a:lnTo>
                  <a:cubicBezTo>
                    <a:pt x="4121207" y="0"/>
                    <a:pt x="4125197" y="1653"/>
                    <a:pt x="4128139" y="4595"/>
                  </a:cubicBezTo>
                  <a:cubicBezTo>
                    <a:pt x="4131082" y="7537"/>
                    <a:pt x="4132735" y="11528"/>
                    <a:pt x="4132735" y="15688"/>
                  </a:cubicBezTo>
                  <a:lnTo>
                    <a:pt x="4132735" y="2265898"/>
                  </a:lnTo>
                  <a:cubicBezTo>
                    <a:pt x="4132735" y="2270059"/>
                    <a:pt x="4131082" y="2274050"/>
                    <a:pt x="4128139" y="2276992"/>
                  </a:cubicBezTo>
                  <a:cubicBezTo>
                    <a:pt x="4125197" y="2279934"/>
                    <a:pt x="4121207" y="2281587"/>
                    <a:pt x="4117046" y="2281587"/>
                  </a:cubicBezTo>
                  <a:lnTo>
                    <a:pt x="15688" y="2281587"/>
                  </a:lnTo>
                  <a:cubicBezTo>
                    <a:pt x="11528" y="2281587"/>
                    <a:pt x="7537" y="2279934"/>
                    <a:pt x="4595" y="2276992"/>
                  </a:cubicBezTo>
                  <a:cubicBezTo>
                    <a:pt x="1653" y="2274050"/>
                    <a:pt x="0" y="2270059"/>
                    <a:pt x="0" y="2265898"/>
                  </a:cubicBezTo>
                  <a:lnTo>
                    <a:pt x="0" y="15688"/>
                  </a:lnTo>
                  <a:cubicBezTo>
                    <a:pt x="0" y="11528"/>
                    <a:pt x="1653" y="7537"/>
                    <a:pt x="4595" y="4595"/>
                  </a:cubicBezTo>
                  <a:cubicBezTo>
                    <a:pt x="7537" y="1653"/>
                    <a:pt x="11528" y="0"/>
                    <a:pt x="15688" y="0"/>
                  </a:cubicBez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A8B8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4132734" cy="2300637"/>
            </a:xfrm>
            <a:prstGeom prst="rect">
              <a:avLst/>
            </a:prstGeom>
          </p:spPr>
          <p:txBody>
            <a:bodyPr anchor="t" rtlCol="false" tIns="94119" lIns="94119" bIns="94119" rIns="94119"/>
            <a:lstStyle/>
            <a:p>
              <a:pPr algn="ctr">
                <a:lnSpc>
                  <a:spcPts val="108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028700" y="3477506"/>
            <a:ext cx="4867491" cy="5703147"/>
            <a:chOff x="0" y="0"/>
            <a:chExt cx="3958596" cy="4638212"/>
          </a:xfrm>
        </p:grpSpPr>
        <p:sp>
          <p:nvSpPr>
            <p:cNvPr name="Freeform 9" id="9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958596" cy="4638212"/>
            </a:xfrm>
            <a:custGeom>
              <a:avLst/>
              <a:gdLst/>
              <a:ahLst/>
              <a:cxnLst/>
              <a:rect r="r" b="b" t="t" l="l"/>
              <a:pathLst>
                <a:path h="4638212" w="3958596">
                  <a:moveTo>
                    <a:pt x="14315" y="0"/>
                  </a:moveTo>
                  <a:lnTo>
                    <a:pt x="3944281" y="0"/>
                  </a:lnTo>
                  <a:cubicBezTo>
                    <a:pt x="3952187" y="0"/>
                    <a:pt x="3958596" y="6409"/>
                    <a:pt x="3958596" y="14315"/>
                  </a:cubicBezTo>
                  <a:lnTo>
                    <a:pt x="3958596" y="4623897"/>
                  </a:lnTo>
                  <a:cubicBezTo>
                    <a:pt x="3958596" y="4631803"/>
                    <a:pt x="3952187" y="4638212"/>
                    <a:pt x="3944281" y="4638212"/>
                  </a:cubicBezTo>
                  <a:lnTo>
                    <a:pt x="14315" y="4638212"/>
                  </a:lnTo>
                  <a:cubicBezTo>
                    <a:pt x="6409" y="4638212"/>
                    <a:pt x="0" y="4631803"/>
                    <a:pt x="0" y="4623897"/>
                  </a:cubicBezTo>
                  <a:lnTo>
                    <a:pt x="0" y="14315"/>
                  </a:lnTo>
                  <a:cubicBezTo>
                    <a:pt x="0" y="6409"/>
                    <a:pt x="6409" y="0"/>
                    <a:pt x="14315" y="0"/>
                  </a:cubicBez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A8B8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19050"/>
              <a:ext cx="3958596" cy="4657262"/>
            </a:xfrm>
            <a:prstGeom prst="rect">
              <a:avLst/>
            </a:prstGeom>
          </p:spPr>
          <p:txBody>
            <a:bodyPr anchor="t" rtlCol="false" tIns="94119" lIns="94119" bIns="94119" rIns="94119"/>
            <a:lstStyle/>
            <a:p>
              <a:pPr algn="ctr">
                <a:lnSpc>
                  <a:spcPts val="108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2817998" y="6480584"/>
            <a:ext cx="4441302" cy="484203"/>
            <a:chOff x="0" y="0"/>
            <a:chExt cx="4608872" cy="502472"/>
          </a:xfrm>
        </p:grpSpPr>
        <p:sp>
          <p:nvSpPr>
            <p:cNvPr name="Freeform 12" id="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608872" cy="502472"/>
            </a:xfrm>
            <a:custGeom>
              <a:avLst/>
              <a:gdLst/>
              <a:ahLst/>
              <a:cxnLst/>
              <a:rect r="r" b="b" t="t" l="l"/>
              <a:pathLst>
                <a:path h="502472" w="4608872">
                  <a:moveTo>
                    <a:pt x="15688" y="0"/>
                  </a:moveTo>
                  <a:lnTo>
                    <a:pt x="4593184" y="0"/>
                  </a:lnTo>
                  <a:cubicBezTo>
                    <a:pt x="4597345" y="0"/>
                    <a:pt x="4601335" y="1653"/>
                    <a:pt x="4604277" y="4595"/>
                  </a:cubicBezTo>
                  <a:cubicBezTo>
                    <a:pt x="4607219" y="7537"/>
                    <a:pt x="4608872" y="11528"/>
                    <a:pt x="4608872" y="15688"/>
                  </a:cubicBezTo>
                  <a:lnTo>
                    <a:pt x="4608872" y="486784"/>
                  </a:lnTo>
                  <a:cubicBezTo>
                    <a:pt x="4608872" y="490945"/>
                    <a:pt x="4607219" y="494935"/>
                    <a:pt x="4604277" y="497877"/>
                  </a:cubicBezTo>
                  <a:cubicBezTo>
                    <a:pt x="4601335" y="500820"/>
                    <a:pt x="4597345" y="502472"/>
                    <a:pt x="4593184" y="502472"/>
                  </a:cubicBezTo>
                  <a:lnTo>
                    <a:pt x="15688" y="502472"/>
                  </a:lnTo>
                  <a:cubicBezTo>
                    <a:pt x="11528" y="502472"/>
                    <a:pt x="7537" y="500820"/>
                    <a:pt x="4595" y="497877"/>
                  </a:cubicBezTo>
                  <a:cubicBezTo>
                    <a:pt x="1653" y="494935"/>
                    <a:pt x="0" y="490945"/>
                    <a:pt x="0" y="486784"/>
                  </a:cubicBezTo>
                  <a:lnTo>
                    <a:pt x="0" y="15688"/>
                  </a:lnTo>
                  <a:cubicBezTo>
                    <a:pt x="0" y="11528"/>
                    <a:pt x="1653" y="7537"/>
                    <a:pt x="4595" y="4595"/>
                  </a:cubicBezTo>
                  <a:cubicBezTo>
                    <a:pt x="7537" y="1653"/>
                    <a:pt x="11528" y="0"/>
                    <a:pt x="15688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0"/>
              <a:ext cx="4608872" cy="502472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2249"/>
                </a:lnSpc>
              </a:pPr>
              <a:r>
                <a:rPr lang="en-US" sz="1874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RESOURCE UTILIZATION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6936114" y="3252151"/>
            <a:ext cx="4355322" cy="2790283"/>
            <a:chOff x="0" y="0"/>
            <a:chExt cx="4519648" cy="2895561"/>
          </a:xfrm>
        </p:grpSpPr>
        <p:sp>
          <p:nvSpPr>
            <p:cNvPr name="Freeform 15" id="1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519648" cy="2895561"/>
            </a:xfrm>
            <a:custGeom>
              <a:avLst/>
              <a:gdLst/>
              <a:ahLst/>
              <a:cxnLst/>
              <a:rect r="r" b="b" t="t" l="l"/>
              <a:pathLst>
                <a:path h="2895561" w="4519648">
                  <a:moveTo>
                    <a:pt x="15998" y="0"/>
                  </a:moveTo>
                  <a:lnTo>
                    <a:pt x="4503650" y="0"/>
                  </a:lnTo>
                  <a:cubicBezTo>
                    <a:pt x="4507893" y="0"/>
                    <a:pt x="4511962" y="1686"/>
                    <a:pt x="4514962" y="4686"/>
                  </a:cubicBezTo>
                  <a:cubicBezTo>
                    <a:pt x="4517963" y="7686"/>
                    <a:pt x="4519648" y="11755"/>
                    <a:pt x="4519648" y="15998"/>
                  </a:cubicBezTo>
                  <a:lnTo>
                    <a:pt x="4519648" y="2879562"/>
                  </a:lnTo>
                  <a:cubicBezTo>
                    <a:pt x="4519648" y="2883805"/>
                    <a:pt x="4517963" y="2887875"/>
                    <a:pt x="4514962" y="2890875"/>
                  </a:cubicBezTo>
                  <a:cubicBezTo>
                    <a:pt x="4511962" y="2893875"/>
                    <a:pt x="4507893" y="2895561"/>
                    <a:pt x="4503650" y="2895561"/>
                  </a:cubicBezTo>
                  <a:lnTo>
                    <a:pt x="15998" y="2895561"/>
                  </a:lnTo>
                  <a:cubicBezTo>
                    <a:pt x="7163" y="2895561"/>
                    <a:pt x="0" y="2888398"/>
                    <a:pt x="0" y="2879562"/>
                  </a:cubicBezTo>
                  <a:lnTo>
                    <a:pt x="0" y="15998"/>
                  </a:lnTo>
                  <a:cubicBezTo>
                    <a:pt x="0" y="7163"/>
                    <a:pt x="7163" y="0"/>
                    <a:pt x="15998" y="0"/>
                  </a:cubicBez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A8B8"/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4519648" cy="2914611"/>
            </a:xfrm>
            <a:prstGeom prst="rect">
              <a:avLst/>
            </a:prstGeom>
          </p:spPr>
          <p:txBody>
            <a:bodyPr anchor="t" rtlCol="false" tIns="94119" lIns="94119" bIns="94119" rIns="94119"/>
            <a:lstStyle/>
            <a:p>
              <a:pPr algn="ctr">
                <a:lnSpc>
                  <a:spcPts val="108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2817998" y="3252151"/>
            <a:ext cx="4317196" cy="2752183"/>
            <a:chOff x="0" y="0"/>
            <a:chExt cx="4480084" cy="2856023"/>
          </a:xfrm>
        </p:grpSpPr>
        <p:sp>
          <p:nvSpPr>
            <p:cNvPr name="Freeform 18" id="18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480084" cy="2856023"/>
            </a:xfrm>
            <a:custGeom>
              <a:avLst/>
              <a:gdLst/>
              <a:ahLst/>
              <a:cxnLst/>
              <a:rect r="r" b="b" t="t" l="l"/>
              <a:pathLst>
                <a:path h="2856023" w="4480084">
                  <a:moveTo>
                    <a:pt x="16139" y="0"/>
                  </a:moveTo>
                  <a:lnTo>
                    <a:pt x="4463945" y="0"/>
                  </a:lnTo>
                  <a:cubicBezTo>
                    <a:pt x="4468225" y="0"/>
                    <a:pt x="4472330" y="1700"/>
                    <a:pt x="4475357" y="4727"/>
                  </a:cubicBezTo>
                  <a:cubicBezTo>
                    <a:pt x="4478384" y="7754"/>
                    <a:pt x="4480084" y="11859"/>
                    <a:pt x="4480084" y="16139"/>
                  </a:cubicBezTo>
                  <a:lnTo>
                    <a:pt x="4480084" y="2839884"/>
                  </a:lnTo>
                  <a:cubicBezTo>
                    <a:pt x="4480084" y="2848797"/>
                    <a:pt x="4472858" y="2856023"/>
                    <a:pt x="4463945" y="2856023"/>
                  </a:cubicBezTo>
                  <a:lnTo>
                    <a:pt x="16139" y="2856023"/>
                  </a:lnTo>
                  <a:cubicBezTo>
                    <a:pt x="7226" y="2856023"/>
                    <a:pt x="0" y="2848797"/>
                    <a:pt x="0" y="2839884"/>
                  </a:cubicBezTo>
                  <a:lnTo>
                    <a:pt x="0" y="16139"/>
                  </a:lnTo>
                  <a:cubicBezTo>
                    <a:pt x="0" y="7226"/>
                    <a:pt x="7226" y="0"/>
                    <a:pt x="16139" y="0"/>
                  </a:cubicBez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A8B8"/>
              </a:solidFill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19050"/>
              <a:ext cx="4480084" cy="2875073"/>
            </a:xfrm>
            <a:prstGeom prst="rect">
              <a:avLst/>
            </a:prstGeom>
          </p:spPr>
          <p:txBody>
            <a:bodyPr anchor="t" rtlCol="false" tIns="94119" lIns="94119" bIns="94119" rIns="94119"/>
            <a:lstStyle/>
            <a:p>
              <a:pPr algn="ctr">
                <a:lnSpc>
                  <a:spcPts val="108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7058711" y="7159838"/>
            <a:ext cx="4170579" cy="2542638"/>
            <a:chOff x="0" y="0"/>
            <a:chExt cx="4327935" cy="2638572"/>
          </a:xfrm>
        </p:grpSpPr>
        <p:sp>
          <p:nvSpPr>
            <p:cNvPr name="Freeform 21" id="21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327935" cy="2638572"/>
            </a:xfrm>
            <a:custGeom>
              <a:avLst/>
              <a:gdLst/>
              <a:ahLst/>
              <a:cxnLst/>
              <a:rect r="r" b="b" t="t" l="l"/>
              <a:pathLst>
                <a:path h="2638572" w="4327935">
                  <a:moveTo>
                    <a:pt x="16707" y="0"/>
                  </a:moveTo>
                  <a:lnTo>
                    <a:pt x="4311228" y="0"/>
                  </a:lnTo>
                  <a:cubicBezTo>
                    <a:pt x="4315659" y="0"/>
                    <a:pt x="4319908" y="1760"/>
                    <a:pt x="4323041" y="4893"/>
                  </a:cubicBezTo>
                  <a:cubicBezTo>
                    <a:pt x="4326174" y="8026"/>
                    <a:pt x="4327935" y="12276"/>
                    <a:pt x="4327935" y="16707"/>
                  </a:cubicBezTo>
                  <a:lnTo>
                    <a:pt x="4327935" y="2621865"/>
                  </a:lnTo>
                  <a:cubicBezTo>
                    <a:pt x="4327935" y="2626296"/>
                    <a:pt x="4326174" y="2630546"/>
                    <a:pt x="4323041" y="2633679"/>
                  </a:cubicBezTo>
                  <a:cubicBezTo>
                    <a:pt x="4319908" y="2636812"/>
                    <a:pt x="4315659" y="2638572"/>
                    <a:pt x="4311228" y="2638572"/>
                  </a:cubicBezTo>
                  <a:lnTo>
                    <a:pt x="16707" y="2638572"/>
                  </a:lnTo>
                  <a:cubicBezTo>
                    <a:pt x="12276" y="2638572"/>
                    <a:pt x="8026" y="2636812"/>
                    <a:pt x="4893" y="2633679"/>
                  </a:cubicBezTo>
                  <a:cubicBezTo>
                    <a:pt x="1760" y="2630546"/>
                    <a:pt x="0" y="2626296"/>
                    <a:pt x="0" y="2621865"/>
                  </a:cubicBezTo>
                  <a:lnTo>
                    <a:pt x="0" y="16707"/>
                  </a:lnTo>
                  <a:cubicBezTo>
                    <a:pt x="0" y="12276"/>
                    <a:pt x="1760" y="8026"/>
                    <a:pt x="4893" y="4893"/>
                  </a:cubicBezTo>
                  <a:cubicBezTo>
                    <a:pt x="8026" y="1760"/>
                    <a:pt x="12276" y="0"/>
                    <a:pt x="16707" y="0"/>
                  </a:cubicBez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A8B8"/>
              </a:solidFill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-19050"/>
              <a:ext cx="4327935" cy="2657622"/>
            </a:xfrm>
            <a:prstGeom prst="rect">
              <a:avLst/>
            </a:prstGeom>
          </p:spPr>
          <p:txBody>
            <a:bodyPr anchor="t" rtlCol="false" tIns="94119" lIns="94119" bIns="94119" rIns="94119"/>
            <a:lstStyle/>
            <a:p>
              <a:pPr algn="ctr">
                <a:lnSpc>
                  <a:spcPts val="1089"/>
                </a:lnSpc>
              </a:pPr>
            </a:p>
          </p:txBody>
        </p:sp>
      </p:grpSp>
      <p:pic>
        <p:nvPicPr>
          <p:cNvPr name="Picture 23" id="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6740355" y="3106881"/>
            <a:ext cx="4754299" cy="3080823"/>
          </a:xfrm>
          <a:prstGeom prst="rect">
            <a:avLst/>
          </a:prstGeom>
        </p:spPr>
      </p:pic>
      <p:pic>
        <p:nvPicPr>
          <p:cNvPr name="Picture 24" id="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7885496" y="7247444"/>
            <a:ext cx="2396108" cy="2396108"/>
          </a:xfrm>
          <a:prstGeom prst="rect">
            <a:avLst/>
          </a:prstGeom>
        </p:spPr>
      </p:pic>
      <p:grpSp>
        <p:nvGrpSpPr>
          <p:cNvPr name="Group 25" id="25"/>
          <p:cNvGrpSpPr/>
          <p:nvPr/>
        </p:nvGrpSpPr>
        <p:grpSpPr>
          <a:xfrm rot="0">
            <a:off x="1028700" y="1082737"/>
            <a:ext cx="16230600" cy="1029353"/>
            <a:chOff x="0" y="0"/>
            <a:chExt cx="11865937" cy="752544"/>
          </a:xfrm>
        </p:grpSpPr>
        <p:sp>
          <p:nvSpPr>
            <p:cNvPr name="Freeform 26" id="2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11865937" cy="752544"/>
            </a:xfrm>
            <a:custGeom>
              <a:avLst/>
              <a:gdLst/>
              <a:ahLst/>
              <a:cxnLst/>
              <a:rect r="r" b="b" t="t" l="l"/>
              <a:pathLst>
                <a:path h="752544" w="11865937">
                  <a:moveTo>
                    <a:pt x="9063" y="0"/>
                  </a:moveTo>
                  <a:lnTo>
                    <a:pt x="11856874" y="0"/>
                  </a:lnTo>
                  <a:cubicBezTo>
                    <a:pt x="11859278" y="0"/>
                    <a:pt x="11861583" y="955"/>
                    <a:pt x="11863283" y="2654"/>
                  </a:cubicBezTo>
                  <a:cubicBezTo>
                    <a:pt x="11864982" y="4354"/>
                    <a:pt x="11865937" y="6659"/>
                    <a:pt x="11865937" y="9063"/>
                  </a:cubicBezTo>
                  <a:lnTo>
                    <a:pt x="11865937" y="743481"/>
                  </a:lnTo>
                  <a:cubicBezTo>
                    <a:pt x="11865937" y="748486"/>
                    <a:pt x="11861879" y="752544"/>
                    <a:pt x="11856874" y="752544"/>
                  </a:cubicBezTo>
                  <a:lnTo>
                    <a:pt x="9063" y="752544"/>
                  </a:lnTo>
                  <a:cubicBezTo>
                    <a:pt x="6659" y="752544"/>
                    <a:pt x="4354" y="751589"/>
                    <a:pt x="2654" y="749889"/>
                  </a:cubicBezTo>
                  <a:cubicBezTo>
                    <a:pt x="955" y="748190"/>
                    <a:pt x="0" y="745885"/>
                    <a:pt x="0" y="743481"/>
                  </a:cubicBezTo>
                  <a:lnTo>
                    <a:pt x="0" y="9063"/>
                  </a:lnTo>
                  <a:cubicBezTo>
                    <a:pt x="0" y="6659"/>
                    <a:pt x="955" y="4354"/>
                    <a:pt x="2654" y="2654"/>
                  </a:cubicBezTo>
                  <a:cubicBezTo>
                    <a:pt x="4354" y="955"/>
                    <a:pt x="6659" y="0"/>
                    <a:pt x="9063" y="0"/>
                  </a:cubicBezTo>
                  <a:close/>
                </a:path>
              </a:pathLst>
            </a:custGeom>
            <a:solidFill>
              <a:srgbClr val="003366"/>
            </a:solidFill>
            <a:ln cap="sq">
              <a:noFill/>
              <a:prstDash val="solid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0" y="0"/>
              <a:ext cx="11865937" cy="752544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1047"/>
                </a:lnSpc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1188030" y="1366432"/>
            <a:ext cx="6927367" cy="5381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038"/>
              </a:lnSpc>
              <a:spcBef>
                <a:spcPct val="0"/>
              </a:spcBef>
            </a:pPr>
            <a:r>
              <a:rPr lang="en-US" sz="4038">
                <a:solidFill>
                  <a:srgbClr val="FFFFFF"/>
                </a:solidFill>
                <a:latin typeface="Readex Pro"/>
                <a:ea typeface="Readex Pro"/>
                <a:cs typeface="Readex Pro"/>
                <a:sym typeface="Readex Pro"/>
              </a:rPr>
              <a:t>Proposed System Overview</a:t>
            </a:r>
          </a:p>
        </p:txBody>
      </p:sp>
      <p:grpSp>
        <p:nvGrpSpPr>
          <p:cNvPr name="Group 29" id="29"/>
          <p:cNvGrpSpPr/>
          <p:nvPr/>
        </p:nvGrpSpPr>
        <p:grpSpPr>
          <a:xfrm rot="0">
            <a:off x="13054177" y="4766088"/>
            <a:ext cx="1624829" cy="844914"/>
            <a:chOff x="0" y="0"/>
            <a:chExt cx="3454828" cy="1796516"/>
          </a:xfrm>
        </p:grpSpPr>
        <p:sp>
          <p:nvSpPr>
            <p:cNvPr name="Freeform 30" id="3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454828" cy="1796516"/>
            </a:xfrm>
            <a:custGeom>
              <a:avLst/>
              <a:gdLst/>
              <a:ahLst/>
              <a:cxnLst/>
              <a:rect r="r" b="b" t="t" l="l"/>
              <a:pathLst>
                <a:path h="1796516" w="3454828">
                  <a:moveTo>
                    <a:pt x="133413" y="0"/>
                  </a:moveTo>
                  <a:lnTo>
                    <a:pt x="3321415" y="0"/>
                  </a:lnTo>
                  <a:cubicBezTo>
                    <a:pt x="3356798" y="0"/>
                    <a:pt x="3390732" y="14056"/>
                    <a:pt x="3415752" y="39076"/>
                  </a:cubicBezTo>
                  <a:cubicBezTo>
                    <a:pt x="3440772" y="64096"/>
                    <a:pt x="3454828" y="98030"/>
                    <a:pt x="3454828" y="133413"/>
                  </a:cubicBezTo>
                  <a:lnTo>
                    <a:pt x="3454828" y="1663103"/>
                  </a:lnTo>
                  <a:cubicBezTo>
                    <a:pt x="3454828" y="1698486"/>
                    <a:pt x="3440772" y="1732420"/>
                    <a:pt x="3415752" y="1757440"/>
                  </a:cubicBezTo>
                  <a:cubicBezTo>
                    <a:pt x="3390732" y="1782460"/>
                    <a:pt x="3356798" y="1796516"/>
                    <a:pt x="3321415" y="1796516"/>
                  </a:cubicBezTo>
                  <a:lnTo>
                    <a:pt x="133413" y="1796516"/>
                  </a:lnTo>
                  <a:cubicBezTo>
                    <a:pt x="98030" y="1796516"/>
                    <a:pt x="64096" y="1782460"/>
                    <a:pt x="39076" y="1757440"/>
                  </a:cubicBezTo>
                  <a:cubicBezTo>
                    <a:pt x="14056" y="1732420"/>
                    <a:pt x="0" y="1698486"/>
                    <a:pt x="0" y="1663103"/>
                  </a:cubicBezTo>
                  <a:lnTo>
                    <a:pt x="0" y="133413"/>
                  </a:lnTo>
                  <a:cubicBezTo>
                    <a:pt x="0" y="98030"/>
                    <a:pt x="14056" y="64096"/>
                    <a:pt x="39076" y="39076"/>
                  </a:cubicBezTo>
                  <a:cubicBezTo>
                    <a:pt x="64096" y="14056"/>
                    <a:pt x="98030" y="0"/>
                    <a:pt x="133413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-9525"/>
              <a:ext cx="3454828" cy="1806041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1691"/>
                </a:lnSpc>
              </a:pPr>
              <a:r>
                <a:rPr lang="en-US" sz="1208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Orders Fulfilled: 23 order</a:t>
              </a:r>
            </a:p>
          </p:txBody>
        </p:sp>
      </p:grpSp>
      <p:pic>
        <p:nvPicPr>
          <p:cNvPr name="Picture 32" id="32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526865" y="2944260"/>
            <a:ext cx="5922425" cy="6773860"/>
          </a:xfrm>
          <a:prstGeom prst="rect">
            <a:avLst/>
          </a:prstGeom>
        </p:spPr>
      </p:pic>
      <p:grpSp>
        <p:nvGrpSpPr>
          <p:cNvPr name="Group 33" id="33"/>
          <p:cNvGrpSpPr/>
          <p:nvPr/>
        </p:nvGrpSpPr>
        <p:grpSpPr>
          <a:xfrm rot="0">
            <a:off x="6931886" y="2550240"/>
            <a:ext cx="4317196" cy="484203"/>
            <a:chOff x="0" y="0"/>
            <a:chExt cx="4480084" cy="502472"/>
          </a:xfrm>
        </p:grpSpPr>
        <p:sp>
          <p:nvSpPr>
            <p:cNvPr name="Freeform 34" id="34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480084" cy="502472"/>
            </a:xfrm>
            <a:custGeom>
              <a:avLst/>
              <a:gdLst/>
              <a:ahLst/>
              <a:cxnLst/>
              <a:rect r="r" b="b" t="t" l="l"/>
              <a:pathLst>
                <a:path h="502472" w="4480084">
                  <a:moveTo>
                    <a:pt x="16139" y="0"/>
                  </a:moveTo>
                  <a:lnTo>
                    <a:pt x="4463945" y="0"/>
                  </a:lnTo>
                  <a:cubicBezTo>
                    <a:pt x="4468225" y="0"/>
                    <a:pt x="4472330" y="1700"/>
                    <a:pt x="4475357" y="4727"/>
                  </a:cubicBezTo>
                  <a:cubicBezTo>
                    <a:pt x="4478384" y="7754"/>
                    <a:pt x="4480084" y="11859"/>
                    <a:pt x="4480084" y="16139"/>
                  </a:cubicBezTo>
                  <a:lnTo>
                    <a:pt x="4480084" y="486333"/>
                  </a:lnTo>
                  <a:cubicBezTo>
                    <a:pt x="4480084" y="495247"/>
                    <a:pt x="4472858" y="502472"/>
                    <a:pt x="4463945" y="502472"/>
                  </a:cubicBezTo>
                  <a:lnTo>
                    <a:pt x="16139" y="502472"/>
                  </a:lnTo>
                  <a:cubicBezTo>
                    <a:pt x="7226" y="502472"/>
                    <a:pt x="0" y="495247"/>
                    <a:pt x="0" y="486333"/>
                  </a:cubicBezTo>
                  <a:lnTo>
                    <a:pt x="0" y="16139"/>
                  </a:lnTo>
                  <a:cubicBezTo>
                    <a:pt x="0" y="7226"/>
                    <a:pt x="7226" y="0"/>
                    <a:pt x="16139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0" y="0"/>
              <a:ext cx="4480084" cy="502472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2249"/>
                </a:lnSpc>
              </a:pPr>
              <a:r>
                <a:rPr lang="en-US" sz="1874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VALUE ADDED VS WASTED TIME</a:t>
              </a: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6955177" y="6480584"/>
            <a:ext cx="4317196" cy="484203"/>
            <a:chOff x="0" y="0"/>
            <a:chExt cx="4480084" cy="502472"/>
          </a:xfrm>
        </p:grpSpPr>
        <p:sp>
          <p:nvSpPr>
            <p:cNvPr name="Freeform 37" id="37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480084" cy="502472"/>
            </a:xfrm>
            <a:custGeom>
              <a:avLst/>
              <a:gdLst/>
              <a:ahLst/>
              <a:cxnLst/>
              <a:rect r="r" b="b" t="t" l="l"/>
              <a:pathLst>
                <a:path h="502472" w="4480084">
                  <a:moveTo>
                    <a:pt x="16139" y="0"/>
                  </a:moveTo>
                  <a:lnTo>
                    <a:pt x="4463945" y="0"/>
                  </a:lnTo>
                  <a:cubicBezTo>
                    <a:pt x="4468225" y="0"/>
                    <a:pt x="4472330" y="1700"/>
                    <a:pt x="4475357" y="4727"/>
                  </a:cubicBezTo>
                  <a:cubicBezTo>
                    <a:pt x="4478384" y="7754"/>
                    <a:pt x="4480084" y="11859"/>
                    <a:pt x="4480084" y="16139"/>
                  </a:cubicBezTo>
                  <a:lnTo>
                    <a:pt x="4480084" y="486333"/>
                  </a:lnTo>
                  <a:cubicBezTo>
                    <a:pt x="4480084" y="495247"/>
                    <a:pt x="4472858" y="502472"/>
                    <a:pt x="4463945" y="502472"/>
                  </a:cubicBezTo>
                  <a:lnTo>
                    <a:pt x="16139" y="502472"/>
                  </a:lnTo>
                  <a:cubicBezTo>
                    <a:pt x="7226" y="502472"/>
                    <a:pt x="0" y="495247"/>
                    <a:pt x="0" y="486333"/>
                  </a:cubicBezTo>
                  <a:lnTo>
                    <a:pt x="0" y="16139"/>
                  </a:lnTo>
                  <a:cubicBezTo>
                    <a:pt x="0" y="7226"/>
                    <a:pt x="7226" y="0"/>
                    <a:pt x="16139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38" id="38"/>
            <p:cNvSpPr txBox="true"/>
            <p:nvPr/>
          </p:nvSpPr>
          <p:spPr>
            <a:xfrm>
              <a:off x="0" y="0"/>
              <a:ext cx="4480084" cy="502472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2249"/>
                </a:lnSpc>
              </a:pPr>
              <a:r>
                <a:rPr lang="en-US" sz="1874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FULFILLMENT RATE</a:t>
              </a:r>
            </a:p>
          </p:txBody>
        </p:sp>
      </p:grpSp>
      <p:grpSp>
        <p:nvGrpSpPr>
          <p:cNvPr name="Group 39" id="39"/>
          <p:cNvGrpSpPr/>
          <p:nvPr/>
        </p:nvGrpSpPr>
        <p:grpSpPr>
          <a:xfrm rot="0">
            <a:off x="12817998" y="2550240"/>
            <a:ext cx="4317196" cy="484203"/>
            <a:chOff x="0" y="0"/>
            <a:chExt cx="4480084" cy="502472"/>
          </a:xfrm>
        </p:grpSpPr>
        <p:sp>
          <p:nvSpPr>
            <p:cNvPr name="Freeform 40" id="4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480084" cy="502472"/>
            </a:xfrm>
            <a:custGeom>
              <a:avLst/>
              <a:gdLst/>
              <a:ahLst/>
              <a:cxnLst/>
              <a:rect r="r" b="b" t="t" l="l"/>
              <a:pathLst>
                <a:path h="502472" w="4480084">
                  <a:moveTo>
                    <a:pt x="16139" y="0"/>
                  </a:moveTo>
                  <a:lnTo>
                    <a:pt x="4463945" y="0"/>
                  </a:lnTo>
                  <a:cubicBezTo>
                    <a:pt x="4468225" y="0"/>
                    <a:pt x="4472330" y="1700"/>
                    <a:pt x="4475357" y="4727"/>
                  </a:cubicBezTo>
                  <a:cubicBezTo>
                    <a:pt x="4478384" y="7754"/>
                    <a:pt x="4480084" y="11859"/>
                    <a:pt x="4480084" y="16139"/>
                  </a:cubicBezTo>
                  <a:lnTo>
                    <a:pt x="4480084" y="486333"/>
                  </a:lnTo>
                  <a:cubicBezTo>
                    <a:pt x="4480084" y="495247"/>
                    <a:pt x="4472858" y="502472"/>
                    <a:pt x="4463945" y="502472"/>
                  </a:cubicBezTo>
                  <a:lnTo>
                    <a:pt x="16139" y="502472"/>
                  </a:lnTo>
                  <a:cubicBezTo>
                    <a:pt x="7226" y="502472"/>
                    <a:pt x="0" y="495247"/>
                    <a:pt x="0" y="486333"/>
                  </a:cubicBezTo>
                  <a:lnTo>
                    <a:pt x="0" y="16139"/>
                  </a:lnTo>
                  <a:cubicBezTo>
                    <a:pt x="0" y="7226"/>
                    <a:pt x="7226" y="0"/>
                    <a:pt x="16139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0" y="0"/>
              <a:ext cx="4480084" cy="502472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2249"/>
                </a:lnSpc>
              </a:pPr>
              <a:r>
                <a:rPr lang="en-US" sz="1874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OPERATIONAL PERFORMANCE</a:t>
              </a:r>
            </a:p>
          </p:txBody>
        </p:sp>
      </p:grpSp>
      <p:grpSp>
        <p:nvGrpSpPr>
          <p:cNvPr name="Group 42" id="42"/>
          <p:cNvGrpSpPr/>
          <p:nvPr/>
        </p:nvGrpSpPr>
        <p:grpSpPr>
          <a:xfrm rot="0">
            <a:off x="15223251" y="4766088"/>
            <a:ext cx="1641286" cy="844914"/>
            <a:chOff x="0" y="0"/>
            <a:chExt cx="3489820" cy="1796516"/>
          </a:xfrm>
        </p:grpSpPr>
        <p:sp>
          <p:nvSpPr>
            <p:cNvPr name="Freeform 43" id="4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489820" cy="1796516"/>
            </a:xfrm>
            <a:custGeom>
              <a:avLst/>
              <a:gdLst/>
              <a:ahLst/>
              <a:cxnLst/>
              <a:rect r="r" b="b" t="t" l="l"/>
              <a:pathLst>
                <a:path h="1796516" w="3489820">
                  <a:moveTo>
                    <a:pt x="132076" y="0"/>
                  </a:moveTo>
                  <a:lnTo>
                    <a:pt x="3357745" y="0"/>
                  </a:lnTo>
                  <a:cubicBezTo>
                    <a:pt x="3430688" y="0"/>
                    <a:pt x="3489820" y="59132"/>
                    <a:pt x="3489820" y="132076"/>
                  </a:cubicBezTo>
                  <a:lnTo>
                    <a:pt x="3489820" y="1664441"/>
                  </a:lnTo>
                  <a:cubicBezTo>
                    <a:pt x="3489820" y="1737384"/>
                    <a:pt x="3430688" y="1796516"/>
                    <a:pt x="3357745" y="1796516"/>
                  </a:cubicBezTo>
                  <a:lnTo>
                    <a:pt x="132076" y="1796516"/>
                  </a:lnTo>
                  <a:cubicBezTo>
                    <a:pt x="59132" y="1796516"/>
                    <a:pt x="0" y="1737384"/>
                    <a:pt x="0" y="1664441"/>
                  </a:cubicBezTo>
                  <a:lnTo>
                    <a:pt x="0" y="132076"/>
                  </a:lnTo>
                  <a:cubicBezTo>
                    <a:pt x="0" y="59132"/>
                    <a:pt x="59132" y="0"/>
                    <a:pt x="132076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4" id="44"/>
            <p:cNvSpPr txBox="true"/>
            <p:nvPr/>
          </p:nvSpPr>
          <p:spPr>
            <a:xfrm>
              <a:off x="0" y="-9525"/>
              <a:ext cx="3489820" cy="1806041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1691"/>
                </a:lnSpc>
              </a:pPr>
              <a:r>
                <a:rPr lang="en-US" sz="1208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Stockouts During Process 0 orders</a:t>
              </a:r>
            </a:p>
          </p:txBody>
        </p:sp>
      </p:grpSp>
      <p:grpSp>
        <p:nvGrpSpPr>
          <p:cNvPr name="Group 45" id="45"/>
          <p:cNvGrpSpPr/>
          <p:nvPr/>
        </p:nvGrpSpPr>
        <p:grpSpPr>
          <a:xfrm rot="0">
            <a:off x="13054177" y="3503073"/>
            <a:ext cx="1624829" cy="824865"/>
            <a:chOff x="0" y="0"/>
            <a:chExt cx="3454828" cy="1753888"/>
          </a:xfrm>
        </p:grpSpPr>
        <p:sp>
          <p:nvSpPr>
            <p:cNvPr name="Freeform 46" id="4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454828" cy="1753888"/>
            </a:xfrm>
            <a:custGeom>
              <a:avLst/>
              <a:gdLst/>
              <a:ahLst/>
              <a:cxnLst/>
              <a:rect r="r" b="b" t="t" l="l"/>
              <a:pathLst>
                <a:path h="1753888" w="3454828">
                  <a:moveTo>
                    <a:pt x="133413" y="0"/>
                  </a:moveTo>
                  <a:lnTo>
                    <a:pt x="3321415" y="0"/>
                  </a:lnTo>
                  <a:cubicBezTo>
                    <a:pt x="3356798" y="0"/>
                    <a:pt x="3390732" y="14056"/>
                    <a:pt x="3415752" y="39076"/>
                  </a:cubicBezTo>
                  <a:cubicBezTo>
                    <a:pt x="3440772" y="64096"/>
                    <a:pt x="3454828" y="98030"/>
                    <a:pt x="3454828" y="133413"/>
                  </a:cubicBezTo>
                  <a:lnTo>
                    <a:pt x="3454828" y="1620474"/>
                  </a:lnTo>
                  <a:cubicBezTo>
                    <a:pt x="3454828" y="1655858"/>
                    <a:pt x="3440772" y="1689792"/>
                    <a:pt x="3415752" y="1714812"/>
                  </a:cubicBezTo>
                  <a:cubicBezTo>
                    <a:pt x="3390732" y="1739832"/>
                    <a:pt x="3356798" y="1753888"/>
                    <a:pt x="3321415" y="1753888"/>
                  </a:cubicBezTo>
                  <a:lnTo>
                    <a:pt x="133413" y="1753888"/>
                  </a:lnTo>
                  <a:cubicBezTo>
                    <a:pt x="98030" y="1753888"/>
                    <a:pt x="64096" y="1739832"/>
                    <a:pt x="39076" y="1714812"/>
                  </a:cubicBezTo>
                  <a:cubicBezTo>
                    <a:pt x="14056" y="1689792"/>
                    <a:pt x="0" y="1655858"/>
                    <a:pt x="0" y="1620474"/>
                  </a:cubicBezTo>
                  <a:lnTo>
                    <a:pt x="0" y="133413"/>
                  </a:lnTo>
                  <a:cubicBezTo>
                    <a:pt x="0" y="98030"/>
                    <a:pt x="14056" y="64096"/>
                    <a:pt x="39076" y="39076"/>
                  </a:cubicBezTo>
                  <a:cubicBezTo>
                    <a:pt x="64096" y="14056"/>
                    <a:pt x="98030" y="0"/>
                    <a:pt x="133413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7" id="47"/>
            <p:cNvSpPr txBox="true"/>
            <p:nvPr/>
          </p:nvSpPr>
          <p:spPr>
            <a:xfrm>
              <a:off x="0" y="-9525"/>
              <a:ext cx="3454828" cy="1763413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1691"/>
                </a:lnSpc>
              </a:pPr>
              <a:r>
                <a:rPr lang="en-US" sz="1208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Orders Received : 25 orders</a:t>
              </a:r>
            </a:p>
          </p:txBody>
        </p:sp>
      </p:grpSp>
      <p:grpSp>
        <p:nvGrpSpPr>
          <p:cNvPr name="Group 48" id="48"/>
          <p:cNvGrpSpPr/>
          <p:nvPr/>
        </p:nvGrpSpPr>
        <p:grpSpPr>
          <a:xfrm rot="0">
            <a:off x="15280575" y="3482873"/>
            <a:ext cx="1526638" cy="865263"/>
            <a:chOff x="0" y="0"/>
            <a:chExt cx="3246048" cy="1839785"/>
          </a:xfrm>
        </p:grpSpPr>
        <p:sp>
          <p:nvSpPr>
            <p:cNvPr name="Freeform 49" id="49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246048" cy="1839785"/>
            </a:xfrm>
            <a:custGeom>
              <a:avLst/>
              <a:gdLst/>
              <a:ahLst/>
              <a:cxnLst/>
              <a:rect r="r" b="b" t="t" l="l"/>
              <a:pathLst>
                <a:path h="1839785" w="3246048">
                  <a:moveTo>
                    <a:pt x="141994" y="0"/>
                  </a:moveTo>
                  <a:lnTo>
                    <a:pt x="3104054" y="0"/>
                  </a:lnTo>
                  <a:cubicBezTo>
                    <a:pt x="3141713" y="0"/>
                    <a:pt x="3177830" y="14960"/>
                    <a:pt x="3204459" y="41589"/>
                  </a:cubicBezTo>
                  <a:cubicBezTo>
                    <a:pt x="3231088" y="68218"/>
                    <a:pt x="3246048" y="104335"/>
                    <a:pt x="3246048" y="141994"/>
                  </a:cubicBezTo>
                  <a:lnTo>
                    <a:pt x="3246048" y="1697791"/>
                  </a:lnTo>
                  <a:cubicBezTo>
                    <a:pt x="3246048" y="1776212"/>
                    <a:pt x="3182475" y="1839785"/>
                    <a:pt x="3104054" y="1839785"/>
                  </a:cubicBezTo>
                  <a:lnTo>
                    <a:pt x="141994" y="1839785"/>
                  </a:lnTo>
                  <a:cubicBezTo>
                    <a:pt x="63573" y="1839785"/>
                    <a:pt x="0" y="1776212"/>
                    <a:pt x="0" y="1697791"/>
                  </a:cubicBezTo>
                  <a:lnTo>
                    <a:pt x="0" y="141994"/>
                  </a:lnTo>
                  <a:cubicBezTo>
                    <a:pt x="0" y="63573"/>
                    <a:pt x="63573" y="0"/>
                    <a:pt x="141994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50" id="50"/>
            <p:cNvSpPr txBox="true"/>
            <p:nvPr/>
          </p:nvSpPr>
          <p:spPr>
            <a:xfrm>
              <a:off x="0" y="-9525"/>
              <a:ext cx="3246048" cy="1849310"/>
            </a:xfrm>
            <a:prstGeom prst="rect">
              <a:avLst/>
            </a:prstGeom>
          </p:spPr>
          <p:txBody>
            <a:bodyPr anchor="ctr" rtlCol="false" tIns="18824" lIns="18824" bIns="18824" rIns="18824"/>
            <a:lstStyle/>
            <a:p>
              <a:pPr algn="ctr">
                <a:lnSpc>
                  <a:spcPts val="1691"/>
                </a:lnSpc>
              </a:pPr>
              <a:r>
                <a:rPr lang="en-US" sz="1208">
                  <a:solidFill>
                    <a:srgbClr val="FFFFFF"/>
                  </a:solidFill>
                  <a:latin typeface="Readex Pro"/>
                  <a:ea typeface="Readex Pro"/>
                  <a:cs typeface="Readex Pro"/>
                  <a:sym typeface="Readex Pro"/>
                </a:rPr>
                <a:t>Total Time in Sytem 45 minutes</a:t>
              </a:r>
            </a:p>
          </p:txBody>
        </p:sp>
      </p:grpSp>
      <p:pic>
        <p:nvPicPr>
          <p:cNvPr name="Picture 51" id="51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 rot="0">
            <a:off x="14140992" y="7578850"/>
            <a:ext cx="1795314" cy="1047267"/>
          </a:xfrm>
          <a:prstGeom prst="rect">
            <a:avLst/>
          </a:prstGeom>
        </p:spPr>
      </p:pic>
      <p:sp>
        <p:nvSpPr>
          <p:cNvPr name="TextBox 52" id="52"/>
          <p:cNvSpPr txBox="true"/>
          <p:nvPr/>
        </p:nvSpPr>
        <p:spPr>
          <a:xfrm rot="0">
            <a:off x="13880294" y="8612328"/>
            <a:ext cx="231671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71%</a:t>
            </a:r>
          </a:p>
        </p:txBody>
      </p:sp>
      <p:pic>
        <p:nvPicPr>
          <p:cNvPr name="Picture 53" id="53"/>
          <p:cNvPicPr>
            <a:picLocks noChangeAspect="true"/>
          </p:cNvPicPr>
          <p:nvPr/>
        </p:nvPicPr>
        <p:blipFill>
          <a:blip r:embed="rId6"/>
          <a:stretch>
            <a:fillRect/>
          </a:stretch>
        </p:blipFill>
        <p:spPr>
          <a:xfrm rot="0">
            <a:off x="13888740" y="8927941"/>
            <a:ext cx="462520" cy="727900"/>
          </a:xfrm>
          <a:prstGeom prst="rect">
            <a:avLst/>
          </a:prstGeom>
        </p:spPr>
      </p:pic>
      <p:sp>
        <p:nvSpPr>
          <p:cNvPr name="TextBox 54" id="54"/>
          <p:cNvSpPr txBox="true"/>
          <p:nvPr/>
        </p:nvSpPr>
        <p:spPr>
          <a:xfrm rot="0">
            <a:off x="14290601" y="9152078"/>
            <a:ext cx="2338317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80"/>
              </a:lnSpc>
            </a:pPr>
            <a:r>
              <a:rPr lang="en-US" sz="1700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Warehouse Worker</a:t>
            </a:r>
          </a:p>
        </p:txBody>
      </p:sp>
      <p:sp>
        <p:nvSpPr>
          <p:cNvPr name="Freeform 55" id="55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56" id="56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61</a:t>
            </a:r>
          </a:p>
        </p:txBody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186368"/>
            <a:chOff x="0" y="0"/>
            <a:chExt cx="9228153" cy="598643"/>
          </a:xfrm>
        </p:grpSpPr>
        <p:sp>
          <p:nvSpPr>
            <p:cNvPr name="Freeform 3" id="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9228153" cy="598643"/>
            </a:xfrm>
            <a:custGeom>
              <a:avLst/>
              <a:gdLst/>
              <a:ahLst/>
              <a:cxnLst/>
              <a:rect r="r" b="b" t="t" l="l"/>
              <a:pathLst>
                <a:path h="598643" w="9228153">
                  <a:moveTo>
                    <a:pt x="11430" y="0"/>
                  </a:moveTo>
                  <a:lnTo>
                    <a:pt x="9216723" y="0"/>
                  </a:lnTo>
                  <a:cubicBezTo>
                    <a:pt x="9223035" y="0"/>
                    <a:pt x="9228153" y="5117"/>
                    <a:pt x="9228153" y="11430"/>
                  </a:cubicBezTo>
                  <a:lnTo>
                    <a:pt x="9228153" y="587213"/>
                  </a:lnTo>
                  <a:cubicBezTo>
                    <a:pt x="9228153" y="590244"/>
                    <a:pt x="9226948" y="593152"/>
                    <a:pt x="9224805" y="595295"/>
                  </a:cubicBezTo>
                  <a:cubicBezTo>
                    <a:pt x="9222662" y="597439"/>
                    <a:pt x="9219754" y="598643"/>
                    <a:pt x="9216723" y="598643"/>
                  </a:cubicBezTo>
                  <a:lnTo>
                    <a:pt x="11430" y="598643"/>
                  </a:lnTo>
                  <a:cubicBezTo>
                    <a:pt x="5117" y="598643"/>
                    <a:pt x="0" y="593526"/>
                    <a:pt x="0" y="587213"/>
                  </a:cubicBezTo>
                  <a:lnTo>
                    <a:pt x="0" y="11430"/>
                  </a:lnTo>
                  <a:cubicBezTo>
                    <a:pt x="0" y="5117"/>
                    <a:pt x="5117" y="0"/>
                    <a:pt x="11430" y="0"/>
                  </a:cubicBezTo>
                  <a:close/>
                </a:path>
              </a:pathLst>
            </a:custGeom>
            <a:solidFill>
              <a:srgbClr val="006666"/>
            </a:solidFill>
            <a:ln cap="rnd">
              <a:noFill/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9228153" cy="617693"/>
            </a:xfrm>
            <a:prstGeom prst="rect">
              <a:avLst/>
            </a:prstGeom>
          </p:spPr>
          <p:txBody>
            <a:bodyPr anchor="ctr" rtlCol="false" tIns="27273" lIns="27273" bIns="27273" rIns="27273"/>
            <a:lstStyle/>
            <a:p>
              <a:pPr algn="ctr">
                <a:lnSpc>
                  <a:spcPts val="1517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508409" y="401676"/>
            <a:ext cx="16917939" cy="4862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50"/>
              </a:lnSpc>
              <a:spcBef>
                <a:spcPct val="0"/>
              </a:spcBef>
            </a:pPr>
            <a:r>
              <a:rPr lang="en-US" sz="3650">
                <a:solidFill>
                  <a:srgbClr val="FFFFFF"/>
                </a:solidFill>
                <a:latin typeface="Helios"/>
                <a:ea typeface="Helios"/>
                <a:cs typeface="Helios"/>
                <a:sym typeface="Helios"/>
              </a:rPr>
              <a:t>WAREHOUSE PER</a:t>
            </a:r>
            <a:r>
              <a:rPr lang="en-US" sz="3650" strike="noStrike" u="none">
                <a:solidFill>
                  <a:srgbClr val="FFFFFF"/>
                </a:solidFill>
                <a:latin typeface="Helios"/>
                <a:ea typeface="Helios"/>
                <a:cs typeface="Helios"/>
                <a:sym typeface="Helios"/>
              </a:rPr>
              <a:t>FORMANCE COMPARISON – CURRENT VS. PROPOSED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6145712" y="1630615"/>
            <a:ext cx="5248195" cy="596559"/>
            <a:chOff x="0" y="0"/>
            <a:chExt cx="2483410" cy="282288"/>
          </a:xfrm>
        </p:grpSpPr>
        <p:sp>
          <p:nvSpPr>
            <p:cNvPr name="Freeform 7" id="7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2483410" cy="282288"/>
            </a:xfrm>
            <a:custGeom>
              <a:avLst/>
              <a:gdLst/>
              <a:ahLst/>
              <a:cxnLst/>
              <a:rect r="r" b="b" t="t" l="l"/>
              <a:pathLst>
                <a:path h="282288" w="2483410">
                  <a:moveTo>
                    <a:pt x="26553" y="0"/>
                  </a:moveTo>
                  <a:lnTo>
                    <a:pt x="2456857" y="0"/>
                  </a:lnTo>
                  <a:cubicBezTo>
                    <a:pt x="2471522" y="0"/>
                    <a:pt x="2483410" y="11888"/>
                    <a:pt x="2483410" y="26553"/>
                  </a:cubicBezTo>
                  <a:lnTo>
                    <a:pt x="2483410" y="255735"/>
                  </a:lnTo>
                  <a:cubicBezTo>
                    <a:pt x="2483410" y="262777"/>
                    <a:pt x="2480613" y="269531"/>
                    <a:pt x="2475633" y="274510"/>
                  </a:cubicBezTo>
                  <a:cubicBezTo>
                    <a:pt x="2470653" y="279490"/>
                    <a:pt x="2463899" y="282288"/>
                    <a:pt x="2456857" y="282288"/>
                  </a:cubicBezTo>
                  <a:lnTo>
                    <a:pt x="26553" y="282288"/>
                  </a:lnTo>
                  <a:cubicBezTo>
                    <a:pt x="11888" y="282288"/>
                    <a:pt x="0" y="270399"/>
                    <a:pt x="0" y="255735"/>
                  </a:cubicBezTo>
                  <a:lnTo>
                    <a:pt x="0" y="26553"/>
                  </a:lnTo>
                  <a:cubicBezTo>
                    <a:pt x="0" y="11888"/>
                    <a:pt x="11888" y="0"/>
                    <a:pt x="26553" y="0"/>
                  </a:cubicBezTo>
                  <a:close/>
                </a:path>
              </a:pathLst>
            </a:custGeom>
            <a:solidFill>
              <a:srgbClr val="006666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2483410" cy="320388"/>
            </a:xfrm>
            <a:prstGeom prst="rect">
              <a:avLst/>
            </a:prstGeom>
          </p:spPr>
          <p:txBody>
            <a:bodyPr anchor="ctr" rtlCol="false" tIns="36725" lIns="36725" bIns="36725" rIns="36725"/>
            <a:lstStyle/>
            <a:p>
              <a:pPr algn="ctr">
                <a:lnSpc>
                  <a:spcPts val="2336"/>
                </a:lnSpc>
              </a:pPr>
              <a:r>
                <a:rPr lang="en-US" sz="1947">
                  <a:solidFill>
                    <a:srgbClr val="F7F7F7"/>
                  </a:solidFill>
                  <a:latin typeface="Telegraf"/>
                  <a:ea typeface="Telegraf"/>
                  <a:cs typeface="Telegraf"/>
                  <a:sym typeface="Telegraf"/>
                </a:rPr>
                <a:t>OREDR  TIME COMPARISON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145712" y="2484349"/>
            <a:ext cx="5354678" cy="460319"/>
            <a:chOff x="0" y="0"/>
            <a:chExt cx="2533797" cy="217820"/>
          </a:xfrm>
        </p:grpSpPr>
        <p:sp>
          <p:nvSpPr>
            <p:cNvPr name="Freeform 10" id="1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2533797" cy="217820"/>
            </a:xfrm>
            <a:custGeom>
              <a:avLst/>
              <a:gdLst/>
              <a:ahLst/>
              <a:cxnLst/>
              <a:rect r="r" b="b" t="t" l="l"/>
              <a:pathLst>
                <a:path h="217820" w="2533797">
                  <a:moveTo>
                    <a:pt x="26025" y="0"/>
                  </a:moveTo>
                  <a:lnTo>
                    <a:pt x="2507772" y="0"/>
                  </a:lnTo>
                  <a:cubicBezTo>
                    <a:pt x="2522145" y="0"/>
                    <a:pt x="2533797" y="11652"/>
                    <a:pt x="2533797" y="26025"/>
                  </a:cubicBezTo>
                  <a:lnTo>
                    <a:pt x="2533797" y="191795"/>
                  </a:lnTo>
                  <a:cubicBezTo>
                    <a:pt x="2533797" y="198697"/>
                    <a:pt x="2531055" y="205317"/>
                    <a:pt x="2526174" y="210197"/>
                  </a:cubicBezTo>
                  <a:cubicBezTo>
                    <a:pt x="2521294" y="215078"/>
                    <a:pt x="2514674" y="217820"/>
                    <a:pt x="2507772" y="217820"/>
                  </a:cubicBezTo>
                  <a:lnTo>
                    <a:pt x="26025" y="217820"/>
                  </a:lnTo>
                  <a:cubicBezTo>
                    <a:pt x="19123" y="217820"/>
                    <a:pt x="12503" y="215078"/>
                    <a:pt x="7622" y="210197"/>
                  </a:cubicBezTo>
                  <a:cubicBezTo>
                    <a:pt x="2742" y="205317"/>
                    <a:pt x="0" y="198697"/>
                    <a:pt x="0" y="191795"/>
                  </a:cubicBezTo>
                  <a:lnTo>
                    <a:pt x="0" y="26025"/>
                  </a:lnTo>
                  <a:cubicBezTo>
                    <a:pt x="0" y="19123"/>
                    <a:pt x="2742" y="12503"/>
                    <a:pt x="7622" y="7622"/>
                  </a:cubicBezTo>
                  <a:cubicBezTo>
                    <a:pt x="12503" y="2742"/>
                    <a:pt x="19123" y="0"/>
                    <a:pt x="26025" y="0"/>
                  </a:cubicBezTo>
                  <a:close/>
                </a:path>
              </a:pathLst>
            </a:custGeom>
            <a:solidFill>
              <a:srgbClr val="CFD3D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28575"/>
              <a:ext cx="2533797" cy="246395"/>
            </a:xfrm>
            <a:prstGeom prst="rect">
              <a:avLst/>
            </a:prstGeom>
          </p:spPr>
          <p:txBody>
            <a:bodyPr anchor="ctr" rtlCol="false" tIns="36725" lIns="36725" bIns="36725" rIns="36725"/>
            <a:lstStyle/>
            <a:p>
              <a:pPr algn="ctr">
                <a:lnSpc>
                  <a:spcPts val="2040"/>
                </a:lnSpc>
              </a:pPr>
              <a:r>
                <a:rPr lang="en-US" sz="1700">
                  <a:solidFill>
                    <a:srgbClr val="042D62"/>
                  </a:solidFill>
                  <a:latin typeface="Telegraf"/>
                  <a:ea typeface="Telegraf"/>
                  <a:cs typeface="Telegraf"/>
                  <a:sym typeface="Telegraf"/>
                </a:rPr>
                <a:t>REDUCTION IN TOTAL,VA, WAITING TIMES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6720708" y="3205410"/>
            <a:ext cx="4567671" cy="5563747"/>
            <a:chOff x="0" y="0"/>
            <a:chExt cx="3186736" cy="3881670"/>
          </a:xfrm>
        </p:grpSpPr>
        <p:sp>
          <p:nvSpPr>
            <p:cNvPr name="Freeform 13" id="1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186736" cy="3881670"/>
            </a:xfrm>
            <a:custGeom>
              <a:avLst/>
              <a:gdLst/>
              <a:ahLst/>
              <a:cxnLst/>
              <a:rect r="r" b="b" t="t" l="l"/>
              <a:pathLst>
                <a:path h="3881670" w="3186736">
                  <a:moveTo>
                    <a:pt x="30509" y="0"/>
                  </a:moveTo>
                  <a:lnTo>
                    <a:pt x="3156227" y="0"/>
                  </a:lnTo>
                  <a:cubicBezTo>
                    <a:pt x="3173077" y="0"/>
                    <a:pt x="3186736" y="13659"/>
                    <a:pt x="3186736" y="30509"/>
                  </a:cubicBezTo>
                  <a:lnTo>
                    <a:pt x="3186736" y="3851161"/>
                  </a:lnTo>
                  <a:cubicBezTo>
                    <a:pt x="3186736" y="3868011"/>
                    <a:pt x="3173077" y="3881670"/>
                    <a:pt x="3156227" y="3881670"/>
                  </a:cubicBezTo>
                  <a:lnTo>
                    <a:pt x="30509" y="3881670"/>
                  </a:lnTo>
                  <a:cubicBezTo>
                    <a:pt x="13659" y="3881670"/>
                    <a:pt x="0" y="3868011"/>
                    <a:pt x="0" y="3851161"/>
                  </a:cubicBezTo>
                  <a:lnTo>
                    <a:pt x="0" y="30509"/>
                  </a:lnTo>
                  <a:cubicBezTo>
                    <a:pt x="0" y="13659"/>
                    <a:pt x="13659" y="0"/>
                    <a:pt x="30509" y="0"/>
                  </a:cubicBez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CFD3DA"/>
              </a:solidFill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28575"/>
              <a:ext cx="3186736" cy="3910245"/>
            </a:xfrm>
            <a:prstGeom prst="rect">
              <a:avLst/>
            </a:prstGeom>
          </p:spPr>
          <p:txBody>
            <a:bodyPr anchor="t" rtlCol="false" tIns="183624" lIns="183624" bIns="183624" rIns="183624"/>
            <a:lstStyle/>
            <a:p>
              <a:pPr algn="ctr">
                <a:lnSpc>
                  <a:spcPts val="2125"/>
                </a:lnSpc>
              </a:pPr>
            </a:p>
          </p:txBody>
        </p:sp>
      </p:grpSp>
      <p:pic>
        <p:nvPicPr>
          <p:cNvPr name="Picture 15" id="15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6266292" y="2658854"/>
            <a:ext cx="5476503" cy="6676496"/>
          </a:xfrm>
          <a:prstGeom prst="rect">
            <a:avLst/>
          </a:prstGeom>
        </p:spPr>
      </p:pic>
      <p:grpSp>
        <p:nvGrpSpPr>
          <p:cNvPr name="Group 16" id="16"/>
          <p:cNvGrpSpPr/>
          <p:nvPr/>
        </p:nvGrpSpPr>
        <p:grpSpPr>
          <a:xfrm rot="0">
            <a:off x="575084" y="2395115"/>
            <a:ext cx="4932453" cy="6294627"/>
            <a:chOff x="0" y="0"/>
            <a:chExt cx="3264134" cy="4165575"/>
          </a:xfrm>
        </p:grpSpPr>
        <p:sp>
          <p:nvSpPr>
            <p:cNvPr name="Freeform 17" id="17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264134" cy="4165575"/>
            </a:xfrm>
            <a:custGeom>
              <a:avLst/>
              <a:gdLst/>
              <a:ahLst/>
              <a:cxnLst/>
              <a:rect r="r" b="b" t="t" l="l"/>
              <a:pathLst>
                <a:path h="4165575" w="3264134">
                  <a:moveTo>
                    <a:pt x="25113" y="0"/>
                  </a:moveTo>
                  <a:lnTo>
                    <a:pt x="3239020" y="0"/>
                  </a:lnTo>
                  <a:cubicBezTo>
                    <a:pt x="3252890" y="0"/>
                    <a:pt x="3264134" y="11244"/>
                    <a:pt x="3264134" y="25113"/>
                  </a:cubicBezTo>
                  <a:lnTo>
                    <a:pt x="3264134" y="4140462"/>
                  </a:lnTo>
                  <a:cubicBezTo>
                    <a:pt x="3264134" y="4147122"/>
                    <a:pt x="3261488" y="4153510"/>
                    <a:pt x="3256778" y="4158220"/>
                  </a:cubicBezTo>
                  <a:cubicBezTo>
                    <a:pt x="3252069" y="4162929"/>
                    <a:pt x="3245681" y="4165575"/>
                    <a:pt x="3239020" y="4165575"/>
                  </a:cubicBezTo>
                  <a:lnTo>
                    <a:pt x="25113" y="4165575"/>
                  </a:lnTo>
                  <a:cubicBezTo>
                    <a:pt x="11244" y="4165575"/>
                    <a:pt x="0" y="4154332"/>
                    <a:pt x="0" y="4140462"/>
                  </a:cubicBezTo>
                  <a:lnTo>
                    <a:pt x="0" y="25113"/>
                  </a:lnTo>
                  <a:cubicBezTo>
                    <a:pt x="0" y="11244"/>
                    <a:pt x="11244" y="0"/>
                    <a:pt x="25113" y="0"/>
                  </a:cubicBez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CFD3DA"/>
              </a:solidFill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0" y="-38100"/>
              <a:ext cx="3264134" cy="4203675"/>
            </a:xfrm>
            <a:prstGeom prst="rect">
              <a:avLst/>
            </a:prstGeom>
          </p:spPr>
          <p:txBody>
            <a:bodyPr anchor="t" rtlCol="false" tIns="157662" lIns="157662" bIns="157662" rIns="157662"/>
            <a:lstStyle/>
            <a:p>
              <a:pPr algn="ctr">
                <a:lnSpc>
                  <a:spcPts val="1824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508409" y="1616924"/>
            <a:ext cx="4932453" cy="575937"/>
            <a:chOff x="0" y="0"/>
            <a:chExt cx="3702268" cy="432295"/>
          </a:xfrm>
        </p:grpSpPr>
        <p:sp>
          <p:nvSpPr>
            <p:cNvPr name="Freeform 20" id="2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3702268" cy="432295"/>
            </a:xfrm>
            <a:custGeom>
              <a:avLst/>
              <a:gdLst/>
              <a:ahLst/>
              <a:cxnLst/>
              <a:rect r="r" b="b" t="t" l="l"/>
              <a:pathLst>
                <a:path h="432295" w="3702268">
                  <a:moveTo>
                    <a:pt x="25113" y="0"/>
                  </a:moveTo>
                  <a:lnTo>
                    <a:pt x="3677155" y="0"/>
                  </a:lnTo>
                  <a:cubicBezTo>
                    <a:pt x="3691025" y="0"/>
                    <a:pt x="3702268" y="11244"/>
                    <a:pt x="3702268" y="25113"/>
                  </a:cubicBezTo>
                  <a:lnTo>
                    <a:pt x="3702268" y="407182"/>
                  </a:lnTo>
                  <a:cubicBezTo>
                    <a:pt x="3702268" y="421051"/>
                    <a:pt x="3691025" y="432295"/>
                    <a:pt x="3677155" y="432295"/>
                  </a:cubicBezTo>
                  <a:lnTo>
                    <a:pt x="25113" y="432295"/>
                  </a:lnTo>
                  <a:cubicBezTo>
                    <a:pt x="11244" y="432295"/>
                    <a:pt x="0" y="421051"/>
                    <a:pt x="0" y="407182"/>
                  </a:cubicBezTo>
                  <a:lnTo>
                    <a:pt x="0" y="25113"/>
                  </a:lnTo>
                  <a:cubicBezTo>
                    <a:pt x="0" y="11244"/>
                    <a:pt x="11244" y="0"/>
                    <a:pt x="25113" y="0"/>
                  </a:cubicBezTo>
                  <a:close/>
                </a:path>
              </a:pathLst>
            </a:custGeom>
            <a:solidFill>
              <a:srgbClr val="006666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38100"/>
              <a:ext cx="3702268" cy="470395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2340"/>
                </a:lnSpc>
              </a:pPr>
              <a:r>
                <a:rPr lang="en-US" sz="1950">
                  <a:solidFill>
                    <a:srgbClr val="FFFFFF"/>
                  </a:solidFill>
                  <a:latin typeface="Telegraf"/>
                  <a:ea typeface="Telegraf"/>
                  <a:cs typeface="Telegraf"/>
                  <a:sym typeface="Telegraf"/>
                </a:rPr>
                <a:t>ORDER FULFILLMENT SUMMARY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205567" y="2616652"/>
            <a:ext cx="3472328" cy="656032"/>
            <a:chOff x="0" y="0"/>
            <a:chExt cx="4708256" cy="889538"/>
          </a:xfrm>
        </p:grpSpPr>
        <p:sp>
          <p:nvSpPr>
            <p:cNvPr name="Freeform 23" id="2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4708256" cy="889538"/>
            </a:xfrm>
            <a:custGeom>
              <a:avLst/>
              <a:gdLst/>
              <a:ahLst/>
              <a:cxnLst/>
              <a:rect r="r" b="b" t="t" l="l"/>
              <a:pathLst>
                <a:path h="889538" w="4708256">
                  <a:moveTo>
                    <a:pt x="104791" y="0"/>
                  </a:moveTo>
                  <a:lnTo>
                    <a:pt x="4603465" y="0"/>
                  </a:lnTo>
                  <a:cubicBezTo>
                    <a:pt x="4661339" y="0"/>
                    <a:pt x="4708256" y="46917"/>
                    <a:pt x="4708256" y="104791"/>
                  </a:cubicBezTo>
                  <a:lnTo>
                    <a:pt x="4708256" y="784747"/>
                  </a:lnTo>
                  <a:cubicBezTo>
                    <a:pt x="4708256" y="842621"/>
                    <a:pt x="4661339" y="889538"/>
                    <a:pt x="4603465" y="889538"/>
                  </a:cubicBezTo>
                  <a:lnTo>
                    <a:pt x="104791" y="889538"/>
                  </a:lnTo>
                  <a:cubicBezTo>
                    <a:pt x="46917" y="889538"/>
                    <a:pt x="0" y="842621"/>
                    <a:pt x="0" y="784747"/>
                  </a:cubicBezTo>
                  <a:lnTo>
                    <a:pt x="0" y="104791"/>
                  </a:lnTo>
                  <a:cubicBezTo>
                    <a:pt x="0" y="46917"/>
                    <a:pt x="46917" y="0"/>
                    <a:pt x="104791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6666"/>
              </a:solidFill>
              <a:prstDash val="solid"/>
              <a:round/>
            </a:ln>
          </p:spPr>
        </p:sp>
        <p:sp>
          <p:nvSpPr>
            <p:cNvPr name="TextBox 24" id="24"/>
            <p:cNvSpPr txBox="true"/>
            <p:nvPr/>
          </p:nvSpPr>
          <p:spPr>
            <a:xfrm>
              <a:off x="0" y="-76200"/>
              <a:ext cx="4708256" cy="965738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2800"/>
                </a:lnSpc>
              </a:pPr>
              <a:r>
                <a:rPr lang="en-US" sz="2000">
                  <a:solidFill>
                    <a:srgbClr val="042D62"/>
                  </a:solidFill>
                  <a:latin typeface="Telegraf"/>
                  <a:ea typeface="Telegraf"/>
                  <a:cs typeface="Telegraf"/>
                  <a:sym typeface="Telegraf"/>
                </a:rPr>
                <a:t>ORDERS RECEIVED: 25 ORDER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641047" y="4011370"/>
            <a:ext cx="2112510" cy="394628"/>
            <a:chOff x="0" y="0"/>
            <a:chExt cx="2864430" cy="535090"/>
          </a:xfrm>
        </p:grpSpPr>
        <p:sp>
          <p:nvSpPr>
            <p:cNvPr name="Freeform 26" id="2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2864430" cy="535090"/>
            </a:xfrm>
            <a:custGeom>
              <a:avLst/>
              <a:gdLst/>
              <a:ahLst/>
              <a:cxnLst/>
              <a:rect r="r" b="b" t="t" l="l"/>
              <a:pathLst>
                <a:path h="535090" w="2864430">
                  <a:moveTo>
                    <a:pt x="172245" y="0"/>
                  </a:moveTo>
                  <a:lnTo>
                    <a:pt x="2692185" y="0"/>
                  </a:lnTo>
                  <a:cubicBezTo>
                    <a:pt x="2787313" y="0"/>
                    <a:pt x="2864430" y="77117"/>
                    <a:pt x="2864430" y="172245"/>
                  </a:cubicBezTo>
                  <a:lnTo>
                    <a:pt x="2864430" y="362845"/>
                  </a:lnTo>
                  <a:cubicBezTo>
                    <a:pt x="2864430" y="457973"/>
                    <a:pt x="2787313" y="535090"/>
                    <a:pt x="2692185" y="535090"/>
                  </a:cubicBezTo>
                  <a:lnTo>
                    <a:pt x="172245" y="535090"/>
                  </a:lnTo>
                  <a:cubicBezTo>
                    <a:pt x="77117" y="535090"/>
                    <a:pt x="0" y="457973"/>
                    <a:pt x="0" y="362845"/>
                  </a:cubicBezTo>
                  <a:lnTo>
                    <a:pt x="0" y="172245"/>
                  </a:lnTo>
                  <a:cubicBezTo>
                    <a:pt x="0" y="77117"/>
                    <a:pt x="77117" y="0"/>
                    <a:pt x="172245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6666"/>
              </a:solidFill>
              <a:prstDash val="solid"/>
              <a:round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0" y="-38100"/>
              <a:ext cx="2864430" cy="573190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1399"/>
                </a:lnSpc>
              </a:pPr>
              <a:r>
                <a:rPr lang="en-US" sz="999">
                  <a:solidFill>
                    <a:srgbClr val="000000"/>
                  </a:solidFill>
                  <a:latin typeface="Telegraf"/>
                  <a:ea typeface="Telegraf"/>
                  <a:cs typeface="Telegraf"/>
                  <a:sym typeface="Telegraf"/>
                </a:rPr>
                <a:t>ORDERS FULFILLED </a:t>
              </a:r>
              <a:r>
                <a:rPr lang="en-US" b="true" sz="999">
                  <a:solidFill>
                    <a:srgbClr val="FF3131"/>
                  </a:solidFill>
                  <a:latin typeface="Telegraf Bold"/>
                  <a:ea typeface="Telegraf Bold"/>
                  <a:cs typeface="Telegraf Bold"/>
                  <a:sym typeface="Telegraf Bold"/>
                </a:rPr>
                <a:t> 11</a:t>
              </a:r>
              <a:r>
                <a:rPr lang="en-US" sz="999">
                  <a:solidFill>
                    <a:srgbClr val="FF3131"/>
                  </a:solidFill>
                  <a:latin typeface="Telegraf"/>
                  <a:ea typeface="Telegraf"/>
                  <a:cs typeface="Telegraf"/>
                  <a:sym typeface="Telegraf"/>
                </a:rPr>
                <a:t> </a:t>
              </a:r>
              <a:r>
                <a:rPr lang="en-US" sz="999">
                  <a:solidFill>
                    <a:srgbClr val="000000"/>
                  </a:solidFill>
                  <a:latin typeface="Telegraf"/>
                  <a:ea typeface="Telegraf"/>
                  <a:cs typeface="Telegraf"/>
                  <a:sym typeface="Telegraf"/>
                </a:rPr>
                <a:t>ORDER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829220" y="3528713"/>
            <a:ext cx="1736164" cy="332740"/>
            <a:chOff x="0" y="0"/>
            <a:chExt cx="1148936" cy="220196"/>
          </a:xfrm>
        </p:grpSpPr>
        <p:sp>
          <p:nvSpPr>
            <p:cNvPr name="Freeform 29" id="29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1148935" cy="220196"/>
            </a:xfrm>
            <a:custGeom>
              <a:avLst/>
              <a:gdLst/>
              <a:ahLst/>
              <a:cxnLst/>
              <a:rect r="r" b="b" t="t" l="l"/>
              <a:pathLst>
                <a:path h="220196" w="1148935">
                  <a:moveTo>
                    <a:pt x="71347" y="0"/>
                  </a:moveTo>
                  <a:lnTo>
                    <a:pt x="1077588" y="0"/>
                  </a:lnTo>
                  <a:cubicBezTo>
                    <a:pt x="1116992" y="0"/>
                    <a:pt x="1148935" y="31943"/>
                    <a:pt x="1148935" y="71347"/>
                  </a:cubicBezTo>
                  <a:lnTo>
                    <a:pt x="1148935" y="148849"/>
                  </a:lnTo>
                  <a:cubicBezTo>
                    <a:pt x="1148935" y="188253"/>
                    <a:pt x="1116992" y="220196"/>
                    <a:pt x="1077588" y="220196"/>
                  </a:cubicBezTo>
                  <a:lnTo>
                    <a:pt x="71347" y="220196"/>
                  </a:lnTo>
                  <a:cubicBezTo>
                    <a:pt x="31943" y="220196"/>
                    <a:pt x="0" y="188253"/>
                    <a:pt x="0" y="148849"/>
                  </a:cubicBezTo>
                  <a:lnTo>
                    <a:pt x="0" y="71347"/>
                  </a:lnTo>
                  <a:cubicBezTo>
                    <a:pt x="0" y="31943"/>
                    <a:pt x="31943" y="0"/>
                    <a:pt x="71347" y="0"/>
                  </a:cubicBezTo>
                  <a:close/>
                </a:path>
              </a:pathLst>
            </a:custGeom>
            <a:solidFill>
              <a:srgbClr val="CFD3DA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0"/>
              <a:ext cx="1148936" cy="220196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1199"/>
                </a:lnSpc>
              </a:pPr>
              <a:r>
                <a:rPr lang="en-US" sz="999">
                  <a:solidFill>
                    <a:srgbClr val="042D62"/>
                  </a:solidFill>
                  <a:latin typeface="Helios"/>
                  <a:ea typeface="Helios"/>
                  <a:cs typeface="Helios"/>
                  <a:sym typeface="Helios"/>
                </a:rPr>
                <a:t>CURRENT SITUATION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3165777" y="4036106"/>
            <a:ext cx="2167416" cy="369892"/>
            <a:chOff x="0" y="0"/>
            <a:chExt cx="2938879" cy="501550"/>
          </a:xfrm>
        </p:grpSpPr>
        <p:sp>
          <p:nvSpPr>
            <p:cNvPr name="Freeform 32" id="3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2938879" cy="501550"/>
            </a:xfrm>
            <a:custGeom>
              <a:avLst/>
              <a:gdLst/>
              <a:ahLst/>
              <a:cxnLst/>
              <a:rect r="r" b="b" t="t" l="l"/>
              <a:pathLst>
                <a:path h="501550" w="2938879">
                  <a:moveTo>
                    <a:pt x="167882" y="0"/>
                  </a:moveTo>
                  <a:lnTo>
                    <a:pt x="2770997" y="0"/>
                  </a:lnTo>
                  <a:cubicBezTo>
                    <a:pt x="2815522" y="0"/>
                    <a:pt x="2858224" y="17688"/>
                    <a:pt x="2889708" y="49172"/>
                  </a:cubicBezTo>
                  <a:cubicBezTo>
                    <a:pt x="2921192" y="80655"/>
                    <a:pt x="2938879" y="123357"/>
                    <a:pt x="2938879" y="167882"/>
                  </a:cubicBezTo>
                  <a:lnTo>
                    <a:pt x="2938879" y="333668"/>
                  </a:lnTo>
                  <a:cubicBezTo>
                    <a:pt x="2938879" y="426387"/>
                    <a:pt x="2863716" y="501550"/>
                    <a:pt x="2770997" y="501550"/>
                  </a:cubicBezTo>
                  <a:lnTo>
                    <a:pt x="167882" y="501550"/>
                  </a:lnTo>
                  <a:cubicBezTo>
                    <a:pt x="75163" y="501550"/>
                    <a:pt x="0" y="426387"/>
                    <a:pt x="0" y="333668"/>
                  </a:cubicBezTo>
                  <a:lnTo>
                    <a:pt x="0" y="167882"/>
                  </a:lnTo>
                  <a:cubicBezTo>
                    <a:pt x="0" y="75163"/>
                    <a:pt x="75163" y="0"/>
                    <a:pt x="167882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6666"/>
              </a:solidFill>
              <a:prstDash val="solid"/>
              <a:round/>
            </a:ln>
          </p:spPr>
        </p:sp>
        <p:sp>
          <p:nvSpPr>
            <p:cNvPr name="TextBox 33" id="33"/>
            <p:cNvSpPr txBox="true"/>
            <p:nvPr/>
          </p:nvSpPr>
          <p:spPr>
            <a:xfrm>
              <a:off x="0" y="-38100"/>
              <a:ext cx="2938879" cy="539650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1399"/>
                </a:lnSpc>
              </a:pPr>
              <a:r>
                <a:rPr lang="en-US" sz="999">
                  <a:solidFill>
                    <a:srgbClr val="000000"/>
                  </a:solidFill>
                  <a:latin typeface="Telegraf"/>
                  <a:ea typeface="Telegraf"/>
                  <a:cs typeface="Telegraf"/>
                  <a:sym typeface="Telegraf"/>
                </a:rPr>
                <a:t>ORDERS FULFILLED</a:t>
              </a:r>
              <a:r>
                <a:rPr lang="en-US" b="true" sz="999">
                  <a:solidFill>
                    <a:srgbClr val="00BF63"/>
                  </a:solidFill>
                  <a:latin typeface="Telegraf Bold"/>
                  <a:ea typeface="Telegraf Bold"/>
                  <a:cs typeface="Telegraf Bold"/>
                  <a:sym typeface="Telegraf Bold"/>
                </a:rPr>
                <a:t> 25 </a:t>
              </a:r>
              <a:r>
                <a:rPr lang="en-US" sz="999">
                  <a:solidFill>
                    <a:srgbClr val="000000"/>
                  </a:solidFill>
                  <a:latin typeface="Telegraf"/>
                  <a:ea typeface="Telegraf"/>
                  <a:cs typeface="Telegraf"/>
                  <a:sym typeface="Telegraf"/>
                </a:rPr>
                <a:t>ORDER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3273446" y="3550966"/>
            <a:ext cx="1952078" cy="332740"/>
            <a:chOff x="0" y="0"/>
            <a:chExt cx="1291821" cy="220196"/>
          </a:xfrm>
        </p:grpSpPr>
        <p:sp>
          <p:nvSpPr>
            <p:cNvPr name="Freeform 35" id="3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1291821" cy="220196"/>
            </a:xfrm>
            <a:custGeom>
              <a:avLst/>
              <a:gdLst/>
              <a:ahLst/>
              <a:cxnLst/>
              <a:rect r="r" b="b" t="t" l="l"/>
              <a:pathLst>
                <a:path h="220196" w="1291821">
                  <a:moveTo>
                    <a:pt x="63456" y="0"/>
                  </a:moveTo>
                  <a:lnTo>
                    <a:pt x="1228365" y="0"/>
                  </a:lnTo>
                  <a:cubicBezTo>
                    <a:pt x="1245194" y="0"/>
                    <a:pt x="1261335" y="6686"/>
                    <a:pt x="1273235" y="18586"/>
                  </a:cubicBezTo>
                  <a:cubicBezTo>
                    <a:pt x="1285135" y="30486"/>
                    <a:pt x="1291821" y="46626"/>
                    <a:pt x="1291821" y="63456"/>
                  </a:cubicBezTo>
                  <a:lnTo>
                    <a:pt x="1291821" y="156740"/>
                  </a:lnTo>
                  <a:cubicBezTo>
                    <a:pt x="1291821" y="191786"/>
                    <a:pt x="1263411" y="220196"/>
                    <a:pt x="1228365" y="220196"/>
                  </a:cubicBezTo>
                  <a:lnTo>
                    <a:pt x="63456" y="220196"/>
                  </a:lnTo>
                  <a:cubicBezTo>
                    <a:pt x="28410" y="220196"/>
                    <a:pt x="0" y="191786"/>
                    <a:pt x="0" y="156740"/>
                  </a:cubicBezTo>
                  <a:lnTo>
                    <a:pt x="0" y="63456"/>
                  </a:lnTo>
                  <a:cubicBezTo>
                    <a:pt x="0" y="28410"/>
                    <a:pt x="28410" y="0"/>
                    <a:pt x="63456" y="0"/>
                  </a:cubicBezTo>
                  <a:close/>
                </a:path>
              </a:pathLst>
            </a:custGeom>
            <a:solidFill>
              <a:srgbClr val="CFD3DA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0" y="0"/>
              <a:ext cx="1291821" cy="220196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1199"/>
                </a:lnSpc>
              </a:pPr>
              <a:r>
                <a:rPr lang="en-US" sz="999">
                  <a:solidFill>
                    <a:srgbClr val="042D62"/>
                  </a:solidFill>
                  <a:latin typeface="Helios"/>
                  <a:ea typeface="Helios"/>
                  <a:cs typeface="Helios"/>
                  <a:sym typeface="Helios"/>
                </a:rPr>
                <a:t>PROPOSED SITUATION</a:t>
              </a:r>
            </a:p>
          </p:txBody>
        </p:sp>
      </p:grpSp>
      <p:pic>
        <p:nvPicPr>
          <p:cNvPr name="Picture 37" id="3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750456" y="5228157"/>
            <a:ext cx="1893694" cy="1893694"/>
          </a:xfrm>
          <a:prstGeom prst="rect">
            <a:avLst/>
          </a:prstGeom>
        </p:spPr>
      </p:pic>
      <p:pic>
        <p:nvPicPr>
          <p:cNvPr name="Picture 38" id="38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3415769" y="5228157"/>
            <a:ext cx="1893694" cy="1893694"/>
          </a:xfrm>
          <a:prstGeom prst="rect">
            <a:avLst/>
          </a:prstGeom>
        </p:spPr>
      </p:pic>
      <p:grpSp>
        <p:nvGrpSpPr>
          <p:cNvPr name="Group 39" id="39"/>
          <p:cNvGrpSpPr/>
          <p:nvPr/>
        </p:nvGrpSpPr>
        <p:grpSpPr>
          <a:xfrm rot="0">
            <a:off x="748471" y="4786525"/>
            <a:ext cx="1897662" cy="332740"/>
            <a:chOff x="0" y="0"/>
            <a:chExt cx="1255810" cy="220196"/>
          </a:xfrm>
        </p:grpSpPr>
        <p:sp>
          <p:nvSpPr>
            <p:cNvPr name="Freeform 40" id="4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1255810" cy="220196"/>
            </a:xfrm>
            <a:custGeom>
              <a:avLst/>
              <a:gdLst/>
              <a:ahLst/>
              <a:cxnLst/>
              <a:rect r="r" b="b" t="t" l="l"/>
              <a:pathLst>
                <a:path h="220196" w="1255810">
                  <a:moveTo>
                    <a:pt x="65275" y="0"/>
                  </a:moveTo>
                  <a:lnTo>
                    <a:pt x="1190534" y="0"/>
                  </a:lnTo>
                  <a:cubicBezTo>
                    <a:pt x="1207847" y="0"/>
                    <a:pt x="1224450" y="6877"/>
                    <a:pt x="1236691" y="19119"/>
                  </a:cubicBezTo>
                  <a:cubicBezTo>
                    <a:pt x="1248933" y="31360"/>
                    <a:pt x="1255810" y="47963"/>
                    <a:pt x="1255810" y="65275"/>
                  </a:cubicBezTo>
                  <a:lnTo>
                    <a:pt x="1255810" y="154921"/>
                  </a:lnTo>
                  <a:cubicBezTo>
                    <a:pt x="1255810" y="172233"/>
                    <a:pt x="1248933" y="188836"/>
                    <a:pt x="1236691" y="201077"/>
                  </a:cubicBezTo>
                  <a:cubicBezTo>
                    <a:pt x="1224450" y="213319"/>
                    <a:pt x="1207847" y="220196"/>
                    <a:pt x="1190534" y="220196"/>
                  </a:cubicBezTo>
                  <a:lnTo>
                    <a:pt x="65275" y="220196"/>
                  </a:lnTo>
                  <a:cubicBezTo>
                    <a:pt x="47963" y="220196"/>
                    <a:pt x="31360" y="213319"/>
                    <a:pt x="19119" y="201077"/>
                  </a:cubicBezTo>
                  <a:cubicBezTo>
                    <a:pt x="6877" y="188836"/>
                    <a:pt x="0" y="172233"/>
                    <a:pt x="0" y="154921"/>
                  </a:cubicBezTo>
                  <a:lnTo>
                    <a:pt x="0" y="65275"/>
                  </a:lnTo>
                  <a:cubicBezTo>
                    <a:pt x="0" y="47963"/>
                    <a:pt x="6877" y="31360"/>
                    <a:pt x="19119" y="19119"/>
                  </a:cubicBezTo>
                  <a:cubicBezTo>
                    <a:pt x="31360" y="6877"/>
                    <a:pt x="47963" y="0"/>
                    <a:pt x="65275" y="0"/>
                  </a:cubicBezTo>
                  <a:close/>
                </a:path>
              </a:pathLst>
            </a:custGeom>
            <a:solidFill>
              <a:srgbClr val="CFD3DA"/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0" y="0"/>
              <a:ext cx="1255810" cy="220196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1199"/>
                </a:lnSpc>
              </a:pPr>
              <a:r>
                <a:rPr lang="en-US" sz="999">
                  <a:solidFill>
                    <a:srgbClr val="042D62"/>
                  </a:solidFill>
                  <a:latin typeface="Helios"/>
                  <a:ea typeface="Helios"/>
                  <a:cs typeface="Helios"/>
                  <a:sym typeface="Helios"/>
                </a:rPr>
                <a:t>ORDER FULFILLMENT RATE</a:t>
              </a:r>
            </a:p>
          </p:txBody>
        </p:sp>
      </p:grpSp>
      <p:grpSp>
        <p:nvGrpSpPr>
          <p:cNvPr name="Group 42" id="42"/>
          <p:cNvGrpSpPr/>
          <p:nvPr/>
        </p:nvGrpSpPr>
        <p:grpSpPr>
          <a:xfrm rot="0">
            <a:off x="3299473" y="4786525"/>
            <a:ext cx="1900024" cy="332740"/>
            <a:chOff x="0" y="0"/>
            <a:chExt cx="1257373" cy="220196"/>
          </a:xfrm>
        </p:grpSpPr>
        <p:sp>
          <p:nvSpPr>
            <p:cNvPr name="Freeform 43" id="4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1257373" cy="220196"/>
            </a:xfrm>
            <a:custGeom>
              <a:avLst/>
              <a:gdLst/>
              <a:ahLst/>
              <a:cxnLst/>
              <a:rect r="r" b="b" t="t" l="l"/>
              <a:pathLst>
                <a:path h="220196" w="1257373">
                  <a:moveTo>
                    <a:pt x="65194" y="0"/>
                  </a:moveTo>
                  <a:lnTo>
                    <a:pt x="1192179" y="0"/>
                  </a:lnTo>
                  <a:cubicBezTo>
                    <a:pt x="1228185" y="0"/>
                    <a:pt x="1257373" y="29188"/>
                    <a:pt x="1257373" y="65194"/>
                  </a:cubicBezTo>
                  <a:lnTo>
                    <a:pt x="1257373" y="155002"/>
                  </a:lnTo>
                  <a:cubicBezTo>
                    <a:pt x="1257373" y="172292"/>
                    <a:pt x="1250504" y="188875"/>
                    <a:pt x="1238278" y="201101"/>
                  </a:cubicBezTo>
                  <a:cubicBezTo>
                    <a:pt x="1226052" y="213327"/>
                    <a:pt x="1209469" y="220196"/>
                    <a:pt x="1192179" y="220196"/>
                  </a:cubicBezTo>
                  <a:lnTo>
                    <a:pt x="65194" y="220196"/>
                  </a:lnTo>
                  <a:cubicBezTo>
                    <a:pt x="47904" y="220196"/>
                    <a:pt x="31321" y="213327"/>
                    <a:pt x="19095" y="201101"/>
                  </a:cubicBezTo>
                  <a:cubicBezTo>
                    <a:pt x="6869" y="188875"/>
                    <a:pt x="0" y="172292"/>
                    <a:pt x="0" y="155002"/>
                  </a:cubicBezTo>
                  <a:lnTo>
                    <a:pt x="0" y="65194"/>
                  </a:lnTo>
                  <a:cubicBezTo>
                    <a:pt x="0" y="47904"/>
                    <a:pt x="6869" y="31321"/>
                    <a:pt x="19095" y="19095"/>
                  </a:cubicBezTo>
                  <a:cubicBezTo>
                    <a:pt x="31321" y="6869"/>
                    <a:pt x="47904" y="0"/>
                    <a:pt x="65194" y="0"/>
                  </a:cubicBezTo>
                  <a:close/>
                </a:path>
              </a:pathLst>
            </a:custGeom>
            <a:solidFill>
              <a:srgbClr val="CFD3DA"/>
            </a:solidFill>
          </p:spPr>
        </p:sp>
        <p:sp>
          <p:nvSpPr>
            <p:cNvPr name="TextBox 44" id="44"/>
            <p:cNvSpPr txBox="true"/>
            <p:nvPr/>
          </p:nvSpPr>
          <p:spPr>
            <a:xfrm>
              <a:off x="0" y="0"/>
              <a:ext cx="1257373" cy="220196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1199"/>
                </a:lnSpc>
              </a:pPr>
              <a:r>
                <a:rPr lang="en-US" sz="999">
                  <a:solidFill>
                    <a:srgbClr val="042D62"/>
                  </a:solidFill>
                  <a:latin typeface="Helios"/>
                  <a:ea typeface="Helios"/>
                  <a:cs typeface="Helios"/>
                  <a:sym typeface="Helios"/>
                </a:rPr>
                <a:t>ORDER FULFILLMENT RATE</a:t>
              </a:r>
            </a:p>
          </p:txBody>
        </p:sp>
      </p:grpSp>
      <p:grpSp>
        <p:nvGrpSpPr>
          <p:cNvPr name="Group 45" id="45"/>
          <p:cNvGrpSpPr/>
          <p:nvPr/>
        </p:nvGrpSpPr>
        <p:grpSpPr>
          <a:xfrm rot="0">
            <a:off x="829220" y="7383142"/>
            <a:ext cx="2112510" cy="332740"/>
            <a:chOff x="0" y="0"/>
            <a:chExt cx="1397989" cy="220196"/>
          </a:xfrm>
        </p:grpSpPr>
        <p:sp>
          <p:nvSpPr>
            <p:cNvPr name="Freeform 46" id="4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1397989" cy="220196"/>
            </a:xfrm>
            <a:custGeom>
              <a:avLst/>
              <a:gdLst/>
              <a:ahLst/>
              <a:cxnLst/>
              <a:rect r="r" b="b" t="t" l="l"/>
              <a:pathLst>
                <a:path h="220196" w="1397989">
                  <a:moveTo>
                    <a:pt x="58637" y="0"/>
                  </a:moveTo>
                  <a:lnTo>
                    <a:pt x="1339353" y="0"/>
                  </a:lnTo>
                  <a:cubicBezTo>
                    <a:pt x="1354904" y="0"/>
                    <a:pt x="1369818" y="6178"/>
                    <a:pt x="1380815" y="17174"/>
                  </a:cubicBezTo>
                  <a:cubicBezTo>
                    <a:pt x="1391811" y="28171"/>
                    <a:pt x="1397989" y="43085"/>
                    <a:pt x="1397989" y="58637"/>
                  </a:cubicBezTo>
                  <a:lnTo>
                    <a:pt x="1397989" y="161559"/>
                  </a:lnTo>
                  <a:cubicBezTo>
                    <a:pt x="1397989" y="193944"/>
                    <a:pt x="1371737" y="220196"/>
                    <a:pt x="1339353" y="220196"/>
                  </a:cubicBezTo>
                  <a:lnTo>
                    <a:pt x="58637" y="220196"/>
                  </a:lnTo>
                  <a:cubicBezTo>
                    <a:pt x="43085" y="220196"/>
                    <a:pt x="28171" y="214018"/>
                    <a:pt x="17174" y="203022"/>
                  </a:cubicBezTo>
                  <a:cubicBezTo>
                    <a:pt x="6178" y="192025"/>
                    <a:pt x="0" y="177111"/>
                    <a:pt x="0" y="161559"/>
                  </a:cubicBezTo>
                  <a:lnTo>
                    <a:pt x="0" y="58637"/>
                  </a:lnTo>
                  <a:cubicBezTo>
                    <a:pt x="0" y="43085"/>
                    <a:pt x="6178" y="28171"/>
                    <a:pt x="17174" y="17174"/>
                  </a:cubicBezTo>
                  <a:cubicBezTo>
                    <a:pt x="28171" y="6178"/>
                    <a:pt x="43085" y="0"/>
                    <a:pt x="58637" y="0"/>
                  </a:cubicBezTo>
                  <a:close/>
                </a:path>
              </a:pathLst>
            </a:custGeom>
            <a:solidFill>
              <a:srgbClr val="CFD3DA"/>
            </a:solidFill>
          </p:spPr>
        </p:sp>
        <p:sp>
          <p:nvSpPr>
            <p:cNvPr name="TextBox 47" id="47"/>
            <p:cNvSpPr txBox="true"/>
            <p:nvPr/>
          </p:nvSpPr>
          <p:spPr>
            <a:xfrm>
              <a:off x="0" y="0"/>
              <a:ext cx="1397989" cy="220196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1199"/>
                </a:lnSpc>
              </a:pPr>
              <a:r>
                <a:rPr lang="en-US" sz="999">
                  <a:solidFill>
                    <a:srgbClr val="042D62"/>
                  </a:solidFill>
                  <a:latin typeface="Helios"/>
                  <a:ea typeface="Helios"/>
                  <a:cs typeface="Helios"/>
                  <a:sym typeface="Helios"/>
                </a:rPr>
                <a:t>STOCKOUT DURING PROCESS</a:t>
              </a:r>
            </a:p>
          </p:txBody>
        </p:sp>
      </p:grpSp>
      <p:grpSp>
        <p:nvGrpSpPr>
          <p:cNvPr name="Group 48" id="48"/>
          <p:cNvGrpSpPr/>
          <p:nvPr/>
        </p:nvGrpSpPr>
        <p:grpSpPr>
          <a:xfrm rot="0">
            <a:off x="1357348" y="7930240"/>
            <a:ext cx="1056255" cy="503401"/>
            <a:chOff x="0" y="0"/>
            <a:chExt cx="1432215" cy="682580"/>
          </a:xfrm>
        </p:grpSpPr>
        <p:sp>
          <p:nvSpPr>
            <p:cNvPr name="Freeform 49" id="49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1432215" cy="682580"/>
            </a:xfrm>
            <a:custGeom>
              <a:avLst/>
              <a:gdLst/>
              <a:ahLst/>
              <a:cxnLst/>
              <a:rect r="r" b="b" t="t" l="l"/>
              <a:pathLst>
                <a:path h="682580" w="1432215">
                  <a:moveTo>
                    <a:pt x="341290" y="0"/>
                  </a:moveTo>
                  <a:lnTo>
                    <a:pt x="1090925" y="0"/>
                  </a:lnTo>
                  <a:cubicBezTo>
                    <a:pt x="1279414" y="0"/>
                    <a:pt x="1432215" y="152801"/>
                    <a:pt x="1432215" y="341290"/>
                  </a:cubicBezTo>
                  <a:lnTo>
                    <a:pt x="1432215" y="341290"/>
                  </a:lnTo>
                  <a:cubicBezTo>
                    <a:pt x="1432215" y="529779"/>
                    <a:pt x="1279414" y="682580"/>
                    <a:pt x="1090925" y="682580"/>
                  </a:cubicBezTo>
                  <a:lnTo>
                    <a:pt x="341290" y="682580"/>
                  </a:lnTo>
                  <a:cubicBezTo>
                    <a:pt x="152801" y="682580"/>
                    <a:pt x="0" y="529779"/>
                    <a:pt x="0" y="341290"/>
                  </a:cubicBezTo>
                  <a:lnTo>
                    <a:pt x="0" y="341290"/>
                  </a:lnTo>
                  <a:cubicBezTo>
                    <a:pt x="0" y="152801"/>
                    <a:pt x="152801" y="0"/>
                    <a:pt x="341290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6666"/>
              </a:solidFill>
              <a:prstDash val="solid"/>
              <a:round/>
            </a:ln>
          </p:spPr>
        </p:sp>
        <p:sp>
          <p:nvSpPr>
            <p:cNvPr name="TextBox 50" id="50"/>
            <p:cNvSpPr txBox="true"/>
            <p:nvPr/>
          </p:nvSpPr>
          <p:spPr>
            <a:xfrm>
              <a:off x="0" y="-38100"/>
              <a:ext cx="1432215" cy="720680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1399"/>
                </a:lnSpc>
              </a:pPr>
              <a:r>
                <a:rPr lang="en-US" sz="999">
                  <a:solidFill>
                    <a:srgbClr val="FF3131"/>
                  </a:solidFill>
                  <a:latin typeface="Telegraf"/>
                  <a:ea typeface="Telegraf"/>
                  <a:cs typeface="Telegraf"/>
                  <a:sym typeface="Telegraf"/>
                </a:rPr>
                <a:t>7</a:t>
              </a:r>
              <a:r>
                <a:rPr lang="en-US" sz="999">
                  <a:solidFill>
                    <a:srgbClr val="FF3131"/>
                  </a:solidFill>
                  <a:latin typeface="Telegraf"/>
                  <a:ea typeface="Telegraf"/>
                  <a:cs typeface="Telegraf"/>
                  <a:sym typeface="Telegraf"/>
                </a:rPr>
                <a:t> </a:t>
              </a:r>
              <a:r>
                <a:rPr lang="en-US" sz="999">
                  <a:solidFill>
                    <a:srgbClr val="000000"/>
                  </a:solidFill>
                  <a:latin typeface="Telegraf"/>
                  <a:ea typeface="Telegraf"/>
                  <a:cs typeface="Telegraf"/>
                  <a:sym typeface="Telegraf"/>
                </a:rPr>
                <a:t>ORDERS</a:t>
              </a:r>
            </a:p>
          </p:txBody>
        </p:sp>
      </p:grpSp>
      <p:grpSp>
        <p:nvGrpSpPr>
          <p:cNvPr name="Group 51" id="51"/>
          <p:cNvGrpSpPr/>
          <p:nvPr/>
        </p:nvGrpSpPr>
        <p:grpSpPr>
          <a:xfrm rot="0">
            <a:off x="3842039" y="7944482"/>
            <a:ext cx="1041152" cy="489159"/>
            <a:chOff x="0" y="0"/>
            <a:chExt cx="1411736" cy="663269"/>
          </a:xfrm>
        </p:grpSpPr>
        <p:sp>
          <p:nvSpPr>
            <p:cNvPr name="Freeform 52" id="5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1411737" cy="663269"/>
            </a:xfrm>
            <a:custGeom>
              <a:avLst/>
              <a:gdLst/>
              <a:ahLst/>
              <a:cxnLst/>
              <a:rect r="r" b="b" t="t" l="l"/>
              <a:pathLst>
                <a:path h="663269" w="1411737">
                  <a:moveTo>
                    <a:pt x="331635" y="0"/>
                  </a:moveTo>
                  <a:lnTo>
                    <a:pt x="1080102" y="0"/>
                  </a:lnTo>
                  <a:cubicBezTo>
                    <a:pt x="1263259" y="0"/>
                    <a:pt x="1411737" y="148478"/>
                    <a:pt x="1411737" y="331635"/>
                  </a:cubicBezTo>
                  <a:lnTo>
                    <a:pt x="1411737" y="331635"/>
                  </a:lnTo>
                  <a:cubicBezTo>
                    <a:pt x="1411737" y="419589"/>
                    <a:pt x="1376797" y="503942"/>
                    <a:pt x="1314603" y="566136"/>
                  </a:cubicBezTo>
                  <a:cubicBezTo>
                    <a:pt x="1252410" y="628329"/>
                    <a:pt x="1168057" y="663269"/>
                    <a:pt x="1080102" y="663269"/>
                  </a:cubicBezTo>
                  <a:lnTo>
                    <a:pt x="331635" y="663269"/>
                  </a:lnTo>
                  <a:cubicBezTo>
                    <a:pt x="243680" y="663269"/>
                    <a:pt x="159327" y="628329"/>
                    <a:pt x="97134" y="566136"/>
                  </a:cubicBezTo>
                  <a:cubicBezTo>
                    <a:pt x="34940" y="503942"/>
                    <a:pt x="0" y="419589"/>
                    <a:pt x="0" y="331635"/>
                  </a:cubicBezTo>
                  <a:lnTo>
                    <a:pt x="0" y="331635"/>
                  </a:lnTo>
                  <a:cubicBezTo>
                    <a:pt x="0" y="243680"/>
                    <a:pt x="34940" y="159327"/>
                    <a:pt x="97134" y="97134"/>
                  </a:cubicBezTo>
                  <a:cubicBezTo>
                    <a:pt x="159327" y="34940"/>
                    <a:pt x="243680" y="0"/>
                    <a:pt x="331635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6666"/>
              </a:solidFill>
              <a:prstDash val="solid"/>
              <a:round/>
            </a:ln>
          </p:spPr>
        </p:sp>
        <p:sp>
          <p:nvSpPr>
            <p:cNvPr name="TextBox 53" id="53"/>
            <p:cNvSpPr txBox="true"/>
            <p:nvPr/>
          </p:nvSpPr>
          <p:spPr>
            <a:xfrm>
              <a:off x="0" y="-38100"/>
              <a:ext cx="1411736" cy="701369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1399"/>
                </a:lnSpc>
              </a:pPr>
              <a:r>
                <a:rPr lang="en-US" sz="999">
                  <a:solidFill>
                    <a:srgbClr val="FF3131"/>
                  </a:solidFill>
                  <a:latin typeface="Telegraf"/>
                  <a:ea typeface="Telegraf"/>
                  <a:cs typeface="Telegraf"/>
                  <a:sym typeface="Telegraf"/>
                </a:rPr>
                <a:t>0 </a:t>
              </a:r>
              <a:r>
                <a:rPr lang="en-US" sz="999">
                  <a:solidFill>
                    <a:srgbClr val="000000"/>
                  </a:solidFill>
                  <a:latin typeface="Telegraf"/>
                  <a:ea typeface="Telegraf"/>
                  <a:cs typeface="Telegraf"/>
                  <a:sym typeface="Telegraf"/>
                </a:rPr>
                <a:t>ORDERS</a:t>
              </a:r>
            </a:p>
          </p:txBody>
        </p:sp>
      </p:grpSp>
      <p:grpSp>
        <p:nvGrpSpPr>
          <p:cNvPr name="Group 54" id="54"/>
          <p:cNvGrpSpPr/>
          <p:nvPr/>
        </p:nvGrpSpPr>
        <p:grpSpPr>
          <a:xfrm rot="0">
            <a:off x="3499707" y="7383142"/>
            <a:ext cx="1725817" cy="332740"/>
            <a:chOff x="0" y="0"/>
            <a:chExt cx="1142088" cy="220196"/>
          </a:xfrm>
        </p:grpSpPr>
        <p:sp>
          <p:nvSpPr>
            <p:cNvPr name="Freeform 55" id="5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1142088" cy="220196"/>
            </a:xfrm>
            <a:custGeom>
              <a:avLst/>
              <a:gdLst/>
              <a:ahLst/>
              <a:cxnLst/>
              <a:rect r="r" b="b" t="t" l="l"/>
              <a:pathLst>
                <a:path h="220196" w="1142088">
                  <a:moveTo>
                    <a:pt x="71775" y="0"/>
                  </a:moveTo>
                  <a:lnTo>
                    <a:pt x="1070313" y="0"/>
                  </a:lnTo>
                  <a:cubicBezTo>
                    <a:pt x="1109953" y="0"/>
                    <a:pt x="1142088" y="32135"/>
                    <a:pt x="1142088" y="71775"/>
                  </a:cubicBezTo>
                  <a:lnTo>
                    <a:pt x="1142088" y="148421"/>
                  </a:lnTo>
                  <a:cubicBezTo>
                    <a:pt x="1142088" y="188061"/>
                    <a:pt x="1109953" y="220196"/>
                    <a:pt x="1070313" y="220196"/>
                  </a:cubicBezTo>
                  <a:lnTo>
                    <a:pt x="71775" y="220196"/>
                  </a:lnTo>
                  <a:cubicBezTo>
                    <a:pt x="32135" y="220196"/>
                    <a:pt x="0" y="188061"/>
                    <a:pt x="0" y="148421"/>
                  </a:cubicBezTo>
                  <a:lnTo>
                    <a:pt x="0" y="71775"/>
                  </a:lnTo>
                  <a:cubicBezTo>
                    <a:pt x="0" y="32135"/>
                    <a:pt x="32135" y="0"/>
                    <a:pt x="71775" y="0"/>
                  </a:cubicBezTo>
                  <a:close/>
                </a:path>
              </a:pathLst>
            </a:custGeom>
            <a:solidFill>
              <a:srgbClr val="CFD3DA"/>
            </a:solidFill>
          </p:spPr>
        </p:sp>
        <p:sp>
          <p:nvSpPr>
            <p:cNvPr name="TextBox 56" id="56"/>
            <p:cNvSpPr txBox="true"/>
            <p:nvPr/>
          </p:nvSpPr>
          <p:spPr>
            <a:xfrm>
              <a:off x="0" y="0"/>
              <a:ext cx="1142088" cy="220196"/>
            </a:xfrm>
            <a:prstGeom prst="rect">
              <a:avLst/>
            </a:prstGeom>
          </p:spPr>
          <p:txBody>
            <a:bodyPr anchor="ctr" rtlCol="false" tIns="31532" lIns="31532" bIns="31532" rIns="31532"/>
            <a:lstStyle/>
            <a:p>
              <a:pPr algn="ctr">
                <a:lnSpc>
                  <a:spcPts val="1199"/>
                </a:lnSpc>
              </a:pPr>
              <a:r>
                <a:rPr lang="en-US" sz="999">
                  <a:solidFill>
                    <a:srgbClr val="042D62"/>
                  </a:solidFill>
                  <a:latin typeface="Helios"/>
                  <a:ea typeface="Helios"/>
                  <a:cs typeface="Helios"/>
                  <a:sym typeface="Helios"/>
                </a:rPr>
                <a:t>STOCKOUTS PREVENTED</a:t>
              </a:r>
            </a:p>
          </p:txBody>
        </p:sp>
      </p:grpSp>
      <p:grpSp>
        <p:nvGrpSpPr>
          <p:cNvPr name="Group 57" id="57"/>
          <p:cNvGrpSpPr/>
          <p:nvPr/>
        </p:nvGrpSpPr>
        <p:grpSpPr>
          <a:xfrm rot="0">
            <a:off x="12143216" y="2484349"/>
            <a:ext cx="5116084" cy="3225517"/>
            <a:chOff x="0" y="0"/>
            <a:chExt cx="2285210" cy="1440747"/>
          </a:xfrm>
        </p:grpSpPr>
        <p:sp>
          <p:nvSpPr>
            <p:cNvPr name="Freeform 58" id="58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2285210" cy="1440748"/>
            </a:xfrm>
            <a:custGeom>
              <a:avLst/>
              <a:gdLst/>
              <a:ahLst/>
              <a:cxnLst/>
              <a:rect r="r" b="b" t="t" l="l"/>
              <a:pathLst>
                <a:path h="1440748" w="2285210">
                  <a:moveTo>
                    <a:pt x="30265" y="0"/>
                  </a:moveTo>
                  <a:lnTo>
                    <a:pt x="2254945" y="0"/>
                  </a:lnTo>
                  <a:cubicBezTo>
                    <a:pt x="2271660" y="0"/>
                    <a:pt x="2285210" y="13550"/>
                    <a:pt x="2285210" y="30265"/>
                  </a:cubicBezTo>
                  <a:lnTo>
                    <a:pt x="2285210" y="1410483"/>
                  </a:lnTo>
                  <a:cubicBezTo>
                    <a:pt x="2285210" y="1427197"/>
                    <a:pt x="2271660" y="1440748"/>
                    <a:pt x="2254945" y="1440748"/>
                  </a:cubicBezTo>
                  <a:lnTo>
                    <a:pt x="30265" y="1440748"/>
                  </a:lnTo>
                  <a:cubicBezTo>
                    <a:pt x="13550" y="1440748"/>
                    <a:pt x="0" y="1427197"/>
                    <a:pt x="0" y="1410483"/>
                  </a:cubicBezTo>
                  <a:lnTo>
                    <a:pt x="0" y="30265"/>
                  </a:lnTo>
                  <a:cubicBezTo>
                    <a:pt x="0" y="13550"/>
                    <a:pt x="13550" y="0"/>
                    <a:pt x="30265" y="0"/>
                  </a:cubicBez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CFD3DA"/>
              </a:solidFill>
              <a:prstDash val="solid"/>
              <a:miter/>
            </a:ln>
          </p:spPr>
        </p:sp>
        <p:sp>
          <p:nvSpPr>
            <p:cNvPr name="TextBox 59" id="59"/>
            <p:cNvSpPr txBox="true"/>
            <p:nvPr/>
          </p:nvSpPr>
          <p:spPr>
            <a:xfrm>
              <a:off x="0" y="-38100"/>
              <a:ext cx="2285210" cy="1478847"/>
            </a:xfrm>
            <a:prstGeom prst="rect">
              <a:avLst/>
            </a:prstGeom>
          </p:spPr>
          <p:txBody>
            <a:bodyPr anchor="t" rtlCol="false" tIns="201078" lIns="201078" bIns="201078" rIns="201078"/>
            <a:lstStyle/>
            <a:p>
              <a:pPr algn="ctr">
                <a:lnSpc>
                  <a:spcPts val="2327"/>
                </a:lnSpc>
              </a:pPr>
            </a:p>
          </p:txBody>
        </p:sp>
      </p:grpSp>
      <p:grpSp>
        <p:nvGrpSpPr>
          <p:cNvPr name="Group 60" id="60"/>
          <p:cNvGrpSpPr/>
          <p:nvPr/>
        </p:nvGrpSpPr>
        <p:grpSpPr>
          <a:xfrm rot="0">
            <a:off x="12143216" y="1616924"/>
            <a:ext cx="5116084" cy="596559"/>
            <a:chOff x="0" y="0"/>
            <a:chExt cx="2526679" cy="294622"/>
          </a:xfrm>
        </p:grpSpPr>
        <p:sp>
          <p:nvSpPr>
            <p:cNvPr name="Freeform 61" id="61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2526679" cy="294622"/>
            </a:xfrm>
            <a:custGeom>
              <a:avLst/>
              <a:gdLst/>
              <a:ahLst/>
              <a:cxnLst/>
              <a:rect r="r" b="b" t="t" l="l"/>
              <a:pathLst>
                <a:path h="294622" w="2526679">
                  <a:moveTo>
                    <a:pt x="30265" y="0"/>
                  </a:moveTo>
                  <a:lnTo>
                    <a:pt x="2496414" y="0"/>
                  </a:lnTo>
                  <a:cubicBezTo>
                    <a:pt x="2513129" y="0"/>
                    <a:pt x="2526679" y="13550"/>
                    <a:pt x="2526679" y="30265"/>
                  </a:cubicBezTo>
                  <a:lnTo>
                    <a:pt x="2526679" y="264357"/>
                  </a:lnTo>
                  <a:cubicBezTo>
                    <a:pt x="2526679" y="272384"/>
                    <a:pt x="2523491" y="280082"/>
                    <a:pt x="2517815" y="285758"/>
                  </a:cubicBezTo>
                  <a:cubicBezTo>
                    <a:pt x="2512139" y="291434"/>
                    <a:pt x="2504441" y="294622"/>
                    <a:pt x="2496414" y="294622"/>
                  </a:cubicBezTo>
                  <a:lnTo>
                    <a:pt x="30265" y="294622"/>
                  </a:lnTo>
                  <a:cubicBezTo>
                    <a:pt x="13550" y="294622"/>
                    <a:pt x="0" y="281072"/>
                    <a:pt x="0" y="264357"/>
                  </a:cubicBezTo>
                  <a:lnTo>
                    <a:pt x="0" y="30265"/>
                  </a:lnTo>
                  <a:cubicBezTo>
                    <a:pt x="0" y="13550"/>
                    <a:pt x="13550" y="0"/>
                    <a:pt x="30265" y="0"/>
                  </a:cubicBezTo>
                  <a:close/>
                </a:path>
              </a:pathLst>
            </a:custGeom>
            <a:solidFill>
              <a:srgbClr val="006666"/>
            </a:solidFill>
          </p:spPr>
        </p:sp>
        <p:sp>
          <p:nvSpPr>
            <p:cNvPr name="TextBox 62" id="62"/>
            <p:cNvSpPr txBox="true"/>
            <p:nvPr/>
          </p:nvSpPr>
          <p:spPr>
            <a:xfrm>
              <a:off x="0" y="-38100"/>
              <a:ext cx="2526679" cy="332722"/>
            </a:xfrm>
            <a:prstGeom prst="rect">
              <a:avLst/>
            </a:prstGeom>
          </p:spPr>
          <p:txBody>
            <a:bodyPr anchor="ctr" rtlCol="false" tIns="40216" lIns="40216" bIns="40216" rIns="40216"/>
            <a:lstStyle/>
            <a:p>
              <a:pPr algn="ctr">
                <a:lnSpc>
                  <a:spcPts val="2340"/>
                </a:lnSpc>
              </a:pPr>
              <a:r>
                <a:rPr lang="en-US" sz="1950">
                  <a:solidFill>
                    <a:srgbClr val="FFFFFF"/>
                  </a:solidFill>
                  <a:latin typeface="Telegraf"/>
                  <a:ea typeface="Telegraf"/>
                  <a:cs typeface="Telegraf"/>
                  <a:sym typeface="Telegraf"/>
                </a:rPr>
                <a:t>TIMES IN QUEUES</a:t>
              </a:r>
            </a:p>
          </p:txBody>
        </p:sp>
      </p:grpSp>
      <p:pic>
        <p:nvPicPr>
          <p:cNvPr name="Picture 63" id="6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 rot="0">
            <a:off x="11278470" y="1938905"/>
            <a:ext cx="6545323" cy="4194401"/>
          </a:xfrm>
          <a:prstGeom prst="rect">
            <a:avLst/>
          </a:prstGeom>
        </p:spPr>
      </p:pic>
      <p:grpSp>
        <p:nvGrpSpPr>
          <p:cNvPr name="Group 64" id="64"/>
          <p:cNvGrpSpPr/>
          <p:nvPr/>
        </p:nvGrpSpPr>
        <p:grpSpPr>
          <a:xfrm rot="0">
            <a:off x="12143216" y="6138491"/>
            <a:ext cx="5406208" cy="782372"/>
            <a:chOff x="0" y="0"/>
            <a:chExt cx="2118153" cy="306533"/>
          </a:xfrm>
        </p:grpSpPr>
        <p:sp>
          <p:nvSpPr>
            <p:cNvPr name="Freeform 65" id="6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2118153" cy="306533"/>
            </a:xfrm>
            <a:custGeom>
              <a:avLst/>
              <a:gdLst/>
              <a:ahLst/>
              <a:cxnLst/>
              <a:rect r="r" b="b" t="t" l="l"/>
              <a:pathLst>
                <a:path h="306533" w="2118153">
                  <a:moveTo>
                    <a:pt x="35801" y="0"/>
                  </a:moveTo>
                  <a:lnTo>
                    <a:pt x="2082352" y="0"/>
                  </a:lnTo>
                  <a:cubicBezTo>
                    <a:pt x="2102124" y="0"/>
                    <a:pt x="2118153" y="16029"/>
                    <a:pt x="2118153" y="35801"/>
                  </a:cubicBezTo>
                  <a:lnTo>
                    <a:pt x="2118153" y="270732"/>
                  </a:lnTo>
                  <a:cubicBezTo>
                    <a:pt x="2118153" y="290505"/>
                    <a:pt x="2102124" y="306533"/>
                    <a:pt x="2082352" y="306533"/>
                  </a:cubicBezTo>
                  <a:lnTo>
                    <a:pt x="35801" y="306533"/>
                  </a:lnTo>
                  <a:cubicBezTo>
                    <a:pt x="16029" y="306533"/>
                    <a:pt x="0" y="290505"/>
                    <a:pt x="0" y="270732"/>
                  </a:cubicBezTo>
                  <a:lnTo>
                    <a:pt x="0" y="35801"/>
                  </a:lnTo>
                  <a:cubicBezTo>
                    <a:pt x="0" y="16029"/>
                    <a:pt x="16029" y="0"/>
                    <a:pt x="35801" y="0"/>
                  </a:cubicBezTo>
                  <a:close/>
                </a:path>
              </a:pathLst>
            </a:custGeom>
            <a:solidFill>
              <a:srgbClr val="006666"/>
            </a:solidFill>
          </p:spPr>
        </p:sp>
        <p:sp>
          <p:nvSpPr>
            <p:cNvPr name="TextBox 66" id="66"/>
            <p:cNvSpPr txBox="true"/>
            <p:nvPr/>
          </p:nvSpPr>
          <p:spPr>
            <a:xfrm>
              <a:off x="0" y="-28575"/>
              <a:ext cx="2118153" cy="33510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79"/>
                </a:lnSpc>
              </a:pPr>
              <a:r>
                <a:rPr lang="en-US" sz="1899">
                  <a:solidFill>
                    <a:srgbClr val="FFFFFF"/>
                  </a:solidFill>
                  <a:latin typeface="Telegraf"/>
                  <a:ea typeface="Telegraf"/>
                  <a:cs typeface="Telegraf"/>
                  <a:sym typeface="Telegraf"/>
                </a:rPr>
                <a:t>RESOURCE UTILIZATION COMPARISON</a:t>
              </a:r>
            </a:p>
          </p:txBody>
        </p:sp>
      </p:grpSp>
      <p:grpSp>
        <p:nvGrpSpPr>
          <p:cNvPr name="Group 67" id="67"/>
          <p:cNvGrpSpPr/>
          <p:nvPr/>
        </p:nvGrpSpPr>
        <p:grpSpPr>
          <a:xfrm rot="0">
            <a:off x="12143216" y="7063701"/>
            <a:ext cx="2327387" cy="562011"/>
            <a:chOff x="0" y="0"/>
            <a:chExt cx="911871" cy="220196"/>
          </a:xfrm>
        </p:grpSpPr>
        <p:sp>
          <p:nvSpPr>
            <p:cNvPr name="Freeform 68" id="68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911871" cy="220196"/>
            </a:xfrm>
            <a:custGeom>
              <a:avLst/>
              <a:gdLst/>
              <a:ahLst/>
              <a:cxnLst/>
              <a:rect r="r" b="b" t="t" l="l"/>
              <a:pathLst>
                <a:path h="220196" w="911871">
                  <a:moveTo>
                    <a:pt x="83161" y="0"/>
                  </a:moveTo>
                  <a:lnTo>
                    <a:pt x="828710" y="0"/>
                  </a:lnTo>
                  <a:cubicBezTo>
                    <a:pt x="850765" y="0"/>
                    <a:pt x="871918" y="8762"/>
                    <a:pt x="887513" y="24357"/>
                  </a:cubicBezTo>
                  <a:cubicBezTo>
                    <a:pt x="903109" y="39953"/>
                    <a:pt x="911871" y="61105"/>
                    <a:pt x="911871" y="83161"/>
                  </a:cubicBezTo>
                  <a:lnTo>
                    <a:pt x="911871" y="137035"/>
                  </a:lnTo>
                  <a:cubicBezTo>
                    <a:pt x="911871" y="182964"/>
                    <a:pt x="874638" y="220196"/>
                    <a:pt x="828710" y="220196"/>
                  </a:cubicBezTo>
                  <a:lnTo>
                    <a:pt x="83161" y="220196"/>
                  </a:lnTo>
                  <a:cubicBezTo>
                    <a:pt x="37232" y="220196"/>
                    <a:pt x="0" y="182964"/>
                    <a:pt x="0" y="137035"/>
                  </a:cubicBezTo>
                  <a:lnTo>
                    <a:pt x="0" y="83161"/>
                  </a:lnTo>
                  <a:cubicBezTo>
                    <a:pt x="0" y="37232"/>
                    <a:pt x="37232" y="0"/>
                    <a:pt x="83161" y="0"/>
                  </a:cubicBezTo>
                  <a:close/>
                </a:path>
              </a:pathLst>
            </a:custGeom>
            <a:solidFill>
              <a:srgbClr val="CFD3DA"/>
            </a:solidFill>
          </p:spPr>
        </p:sp>
        <p:sp>
          <p:nvSpPr>
            <p:cNvPr name="TextBox 69" id="69"/>
            <p:cNvSpPr txBox="true"/>
            <p:nvPr/>
          </p:nvSpPr>
          <p:spPr>
            <a:xfrm>
              <a:off x="0" y="-9525"/>
              <a:ext cx="911871" cy="2297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800"/>
                </a:lnSpc>
              </a:pPr>
              <a:r>
                <a:rPr lang="en-US" sz="1500">
                  <a:solidFill>
                    <a:srgbClr val="042D62"/>
                  </a:solidFill>
                  <a:latin typeface="Helios"/>
                  <a:ea typeface="Helios"/>
                  <a:cs typeface="Helios"/>
                  <a:sym typeface="Helios"/>
                </a:rPr>
                <a:t>CURRENT PROCESS</a:t>
              </a:r>
            </a:p>
          </p:txBody>
        </p:sp>
      </p:grpSp>
      <p:grpSp>
        <p:nvGrpSpPr>
          <p:cNvPr name="Group 70" id="70"/>
          <p:cNvGrpSpPr/>
          <p:nvPr/>
        </p:nvGrpSpPr>
        <p:grpSpPr>
          <a:xfrm rot="0">
            <a:off x="15092400" y="7063701"/>
            <a:ext cx="2457024" cy="562011"/>
            <a:chOff x="0" y="0"/>
            <a:chExt cx="962662" cy="220196"/>
          </a:xfrm>
        </p:grpSpPr>
        <p:sp>
          <p:nvSpPr>
            <p:cNvPr name="Freeform 71" id="71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962662" cy="220196"/>
            </a:xfrm>
            <a:custGeom>
              <a:avLst/>
              <a:gdLst/>
              <a:ahLst/>
              <a:cxnLst/>
              <a:rect r="r" b="b" t="t" l="l"/>
              <a:pathLst>
                <a:path h="220196" w="962662">
                  <a:moveTo>
                    <a:pt x="78773" y="0"/>
                  </a:moveTo>
                  <a:lnTo>
                    <a:pt x="883889" y="0"/>
                  </a:lnTo>
                  <a:cubicBezTo>
                    <a:pt x="904781" y="0"/>
                    <a:pt x="924817" y="8299"/>
                    <a:pt x="939590" y="23072"/>
                  </a:cubicBezTo>
                  <a:cubicBezTo>
                    <a:pt x="954363" y="37845"/>
                    <a:pt x="962662" y="57881"/>
                    <a:pt x="962662" y="78773"/>
                  </a:cubicBezTo>
                  <a:lnTo>
                    <a:pt x="962662" y="141423"/>
                  </a:lnTo>
                  <a:cubicBezTo>
                    <a:pt x="962662" y="184928"/>
                    <a:pt x="927394" y="220196"/>
                    <a:pt x="883889" y="220196"/>
                  </a:cubicBezTo>
                  <a:lnTo>
                    <a:pt x="78773" y="220196"/>
                  </a:lnTo>
                  <a:cubicBezTo>
                    <a:pt x="35268" y="220196"/>
                    <a:pt x="0" y="184928"/>
                    <a:pt x="0" y="141423"/>
                  </a:cubicBezTo>
                  <a:lnTo>
                    <a:pt x="0" y="78773"/>
                  </a:lnTo>
                  <a:cubicBezTo>
                    <a:pt x="0" y="35268"/>
                    <a:pt x="35268" y="0"/>
                    <a:pt x="78773" y="0"/>
                  </a:cubicBezTo>
                  <a:close/>
                </a:path>
              </a:pathLst>
            </a:custGeom>
            <a:solidFill>
              <a:srgbClr val="CFD3DA"/>
            </a:solidFill>
          </p:spPr>
        </p:sp>
        <p:sp>
          <p:nvSpPr>
            <p:cNvPr name="TextBox 72" id="72"/>
            <p:cNvSpPr txBox="true"/>
            <p:nvPr/>
          </p:nvSpPr>
          <p:spPr>
            <a:xfrm>
              <a:off x="0" y="-9525"/>
              <a:ext cx="962662" cy="2297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800"/>
                </a:lnSpc>
              </a:pPr>
              <a:r>
                <a:rPr lang="en-US" sz="1500">
                  <a:solidFill>
                    <a:srgbClr val="042D62"/>
                  </a:solidFill>
                  <a:latin typeface="Helios"/>
                  <a:ea typeface="Helios"/>
                  <a:cs typeface="Helios"/>
                  <a:sym typeface="Helios"/>
                </a:rPr>
                <a:t>PROPOSED PROCESS</a:t>
              </a:r>
            </a:p>
          </p:txBody>
        </p:sp>
      </p:grpSp>
      <p:grpSp>
        <p:nvGrpSpPr>
          <p:cNvPr name="Group 73" id="73"/>
          <p:cNvGrpSpPr/>
          <p:nvPr/>
        </p:nvGrpSpPr>
        <p:grpSpPr>
          <a:xfrm rot="0">
            <a:off x="12143216" y="7792082"/>
            <a:ext cx="2327387" cy="2258289"/>
            <a:chOff x="0" y="0"/>
            <a:chExt cx="2356206" cy="2286251"/>
          </a:xfrm>
        </p:grpSpPr>
        <p:sp>
          <p:nvSpPr>
            <p:cNvPr name="Freeform 74" id="74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2356206" cy="2286251"/>
            </a:xfrm>
            <a:custGeom>
              <a:avLst/>
              <a:gdLst/>
              <a:ahLst/>
              <a:cxnLst/>
              <a:rect r="r" b="b" t="t" l="l"/>
              <a:pathLst>
                <a:path h="2286251" w="2356206">
                  <a:moveTo>
                    <a:pt x="83161" y="0"/>
                  </a:moveTo>
                  <a:lnTo>
                    <a:pt x="2273045" y="0"/>
                  </a:lnTo>
                  <a:cubicBezTo>
                    <a:pt x="2295100" y="0"/>
                    <a:pt x="2316253" y="8762"/>
                    <a:pt x="2331849" y="24357"/>
                  </a:cubicBezTo>
                  <a:cubicBezTo>
                    <a:pt x="2347444" y="39953"/>
                    <a:pt x="2356206" y="61105"/>
                    <a:pt x="2356206" y="83161"/>
                  </a:cubicBezTo>
                  <a:lnTo>
                    <a:pt x="2356206" y="2203090"/>
                  </a:lnTo>
                  <a:cubicBezTo>
                    <a:pt x="2356206" y="2249019"/>
                    <a:pt x="2318973" y="2286251"/>
                    <a:pt x="2273045" y="2286251"/>
                  </a:cubicBezTo>
                  <a:lnTo>
                    <a:pt x="83161" y="2286251"/>
                  </a:lnTo>
                  <a:cubicBezTo>
                    <a:pt x="37232" y="2286251"/>
                    <a:pt x="0" y="2249019"/>
                    <a:pt x="0" y="2203090"/>
                  </a:cubicBezTo>
                  <a:lnTo>
                    <a:pt x="0" y="83161"/>
                  </a:lnTo>
                  <a:cubicBezTo>
                    <a:pt x="0" y="37232"/>
                    <a:pt x="37232" y="0"/>
                    <a:pt x="83161" y="0"/>
                  </a:cubicBez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CFD3DA"/>
              </a:solidFill>
              <a:prstDash val="solid"/>
              <a:round/>
            </a:ln>
          </p:spPr>
        </p:sp>
        <p:sp>
          <p:nvSpPr>
            <p:cNvPr name="TextBox 75" id="75"/>
            <p:cNvSpPr txBox="true"/>
            <p:nvPr/>
          </p:nvSpPr>
          <p:spPr>
            <a:xfrm>
              <a:off x="0" y="-47625"/>
              <a:ext cx="2356206" cy="2333876"/>
            </a:xfrm>
            <a:prstGeom prst="rect">
              <a:avLst/>
            </a:prstGeom>
          </p:spPr>
          <p:txBody>
            <a:bodyPr anchor="t" rtlCol="false" tIns="254000" lIns="254000" bIns="254000" rIns="254000"/>
            <a:lstStyle/>
            <a:p>
              <a:pPr algn="ctr">
                <a:lnSpc>
                  <a:spcPts val="2939"/>
                </a:lnSpc>
              </a:pPr>
            </a:p>
          </p:txBody>
        </p:sp>
      </p:grpSp>
      <p:pic>
        <p:nvPicPr>
          <p:cNvPr name="Picture 76" id="76"/>
          <p:cNvPicPr>
            <a:picLocks noChangeAspect="true"/>
          </p:cNvPicPr>
          <p:nvPr/>
        </p:nvPicPr>
        <p:blipFill>
          <a:blip r:embed="rId6"/>
          <a:stretch>
            <a:fillRect/>
          </a:stretch>
        </p:blipFill>
        <p:spPr>
          <a:xfrm rot="0">
            <a:off x="12194167" y="8798354"/>
            <a:ext cx="956796" cy="956796"/>
          </a:xfrm>
          <a:prstGeom prst="rect">
            <a:avLst/>
          </a:prstGeom>
        </p:spPr>
      </p:pic>
      <p:pic>
        <p:nvPicPr>
          <p:cNvPr name="Picture 77" id="77"/>
          <p:cNvPicPr>
            <a:picLocks noChangeAspect="true"/>
          </p:cNvPicPr>
          <p:nvPr/>
        </p:nvPicPr>
        <p:blipFill>
          <a:blip r:embed="rId7"/>
          <a:stretch>
            <a:fillRect/>
          </a:stretch>
        </p:blipFill>
        <p:spPr>
          <a:xfrm rot="0">
            <a:off x="12194167" y="7812679"/>
            <a:ext cx="956796" cy="956796"/>
          </a:xfrm>
          <a:prstGeom prst="rect">
            <a:avLst/>
          </a:prstGeom>
        </p:spPr>
      </p:pic>
      <p:pic>
        <p:nvPicPr>
          <p:cNvPr name="Picture 78" id="78"/>
          <p:cNvPicPr>
            <a:picLocks noChangeAspect="true"/>
          </p:cNvPicPr>
          <p:nvPr/>
        </p:nvPicPr>
        <p:blipFill>
          <a:blip r:embed="rId8"/>
          <a:stretch>
            <a:fillRect/>
          </a:stretch>
        </p:blipFill>
        <p:spPr>
          <a:xfrm rot="0">
            <a:off x="13097956" y="9061728"/>
            <a:ext cx="571314" cy="508093"/>
          </a:xfrm>
          <a:prstGeom prst="rect">
            <a:avLst/>
          </a:prstGeom>
        </p:spPr>
      </p:pic>
      <p:pic>
        <p:nvPicPr>
          <p:cNvPr name="Picture 79" id="79"/>
          <p:cNvPicPr>
            <a:picLocks noChangeAspect="true"/>
          </p:cNvPicPr>
          <p:nvPr/>
        </p:nvPicPr>
        <p:blipFill>
          <a:blip r:embed="rId9"/>
          <a:stretch>
            <a:fillRect/>
          </a:stretch>
        </p:blipFill>
        <p:spPr>
          <a:xfrm rot="0">
            <a:off x="13226204" y="8013050"/>
            <a:ext cx="314816" cy="495449"/>
          </a:xfrm>
          <a:prstGeom prst="rect">
            <a:avLst/>
          </a:prstGeom>
        </p:spPr>
      </p:pic>
      <p:sp>
        <p:nvSpPr>
          <p:cNvPr name="TextBox 80" id="80"/>
          <p:cNvSpPr txBox="true"/>
          <p:nvPr/>
        </p:nvSpPr>
        <p:spPr>
          <a:xfrm rot="0">
            <a:off x="13699758" y="9267227"/>
            <a:ext cx="669350" cy="1706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88"/>
              </a:lnSpc>
            </a:pPr>
            <a:r>
              <a:rPr lang="en-US" sz="1063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Pickers</a:t>
            </a:r>
          </a:p>
        </p:txBody>
      </p:sp>
      <p:sp>
        <p:nvSpPr>
          <p:cNvPr name="TextBox 81" id="81"/>
          <p:cNvSpPr txBox="true"/>
          <p:nvPr/>
        </p:nvSpPr>
        <p:spPr>
          <a:xfrm rot="0">
            <a:off x="13699758" y="8179537"/>
            <a:ext cx="669350" cy="1706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88"/>
              </a:lnSpc>
            </a:pPr>
            <a:r>
              <a:rPr lang="en-US" sz="1063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Packer</a:t>
            </a:r>
          </a:p>
        </p:txBody>
      </p:sp>
      <p:grpSp>
        <p:nvGrpSpPr>
          <p:cNvPr name="Group 82" id="82"/>
          <p:cNvGrpSpPr/>
          <p:nvPr/>
        </p:nvGrpSpPr>
        <p:grpSpPr>
          <a:xfrm rot="0">
            <a:off x="15092400" y="7792082"/>
            <a:ext cx="2457024" cy="2258289"/>
            <a:chOff x="0" y="0"/>
            <a:chExt cx="2743395" cy="2521497"/>
          </a:xfrm>
        </p:grpSpPr>
        <p:sp>
          <p:nvSpPr>
            <p:cNvPr name="Freeform 83" id="8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false" flipV="false" rot="0">
              <a:off x="0" y="0"/>
              <a:ext cx="2743395" cy="2521497"/>
            </a:xfrm>
            <a:custGeom>
              <a:avLst/>
              <a:gdLst/>
              <a:ahLst/>
              <a:cxnLst/>
              <a:rect r="r" b="b" t="t" l="l"/>
              <a:pathLst>
                <a:path h="2521497" w="2743395">
                  <a:moveTo>
                    <a:pt x="78773" y="0"/>
                  </a:moveTo>
                  <a:lnTo>
                    <a:pt x="2664622" y="0"/>
                  </a:lnTo>
                  <a:cubicBezTo>
                    <a:pt x="2708127" y="0"/>
                    <a:pt x="2743395" y="35268"/>
                    <a:pt x="2743395" y="78773"/>
                  </a:cubicBezTo>
                  <a:lnTo>
                    <a:pt x="2743395" y="2442724"/>
                  </a:lnTo>
                  <a:cubicBezTo>
                    <a:pt x="2743395" y="2486229"/>
                    <a:pt x="2708127" y="2521497"/>
                    <a:pt x="2664622" y="2521497"/>
                  </a:cubicBezTo>
                  <a:lnTo>
                    <a:pt x="78773" y="2521497"/>
                  </a:lnTo>
                  <a:cubicBezTo>
                    <a:pt x="57881" y="2521497"/>
                    <a:pt x="37845" y="2513198"/>
                    <a:pt x="23072" y="2498425"/>
                  </a:cubicBezTo>
                  <a:cubicBezTo>
                    <a:pt x="8299" y="2483652"/>
                    <a:pt x="0" y="2463616"/>
                    <a:pt x="0" y="2442724"/>
                  </a:cubicBezTo>
                  <a:lnTo>
                    <a:pt x="0" y="78773"/>
                  </a:lnTo>
                  <a:cubicBezTo>
                    <a:pt x="0" y="35268"/>
                    <a:pt x="35268" y="0"/>
                    <a:pt x="78773" y="0"/>
                  </a:cubicBez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CFD3DA"/>
              </a:solidFill>
              <a:prstDash val="solid"/>
              <a:round/>
            </a:ln>
          </p:spPr>
        </p:sp>
        <p:sp>
          <p:nvSpPr>
            <p:cNvPr name="TextBox 84" id="84"/>
            <p:cNvSpPr txBox="true"/>
            <p:nvPr/>
          </p:nvSpPr>
          <p:spPr>
            <a:xfrm>
              <a:off x="0" y="-47625"/>
              <a:ext cx="2743395" cy="2569122"/>
            </a:xfrm>
            <a:prstGeom prst="rect">
              <a:avLst/>
            </a:prstGeom>
          </p:spPr>
          <p:txBody>
            <a:bodyPr anchor="t" rtlCol="false" tIns="254000" lIns="254000" bIns="254000" rIns="254000"/>
            <a:lstStyle/>
            <a:p>
              <a:pPr algn="ctr">
                <a:lnSpc>
                  <a:spcPts val="2939"/>
                </a:lnSpc>
              </a:pPr>
            </a:p>
          </p:txBody>
        </p:sp>
      </p:grpSp>
      <p:pic>
        <p:nvPicPr>
          <p:cNvPr name="Picture 85" id="85"/>
          <p:cNvPicPr>
            <a:picLocks noChangeAspect="true"/>
          </p:cNvPicPr>
          <p:nvPr/>
        </p:nvPicPr>
        <p:blipFill>
          <a:blip r:embed="rId10"/>
          <a:stretch>
            <a:fillRect/>
          </a:stretch>
        </p:blipFill>
        <p:spPr>
          <a:xfrm rot="0">
            <a:off x="15771882" y="7796323"/>
            <a:ext cx="1178557" cy="1178557"/>
          </a:xfrm>
          <a:prstGeom prst="rect">
            <a:avLst/>
          </a:prstGeom>
        </p:spPr>
      </p:pic>
      <p:pic>
        <p:nvPicPr>
          <p:cNvPr name="Picture 86" id="86"/>
          <p:cNvPicPr>
            <a:picLocks noChangeAspect="true"/>
          </p:cNvPicPr>
          <p:nvPr/>
        </p:nvPicPr>
        <p:blipFill>
          <a:blip r:embed="rId11"/>
          <a:stretch>
            <a:fillRect/>
          </a:stretch>
        </p:blipFill>
        <p:spPr>
          <a:xfrm rot="0">
            <a:off x="16218439" y="9010092"/>
            <a:ext cx="285445" cy="449225"/>
          </a:xfrm>
          <a:prstGeom prst="rect">
            <a:avLst/>
          </a:prstGeom>
        </p:spPr>
      </p:pic>
      <p:sp>
        <p:nvSpPr>
          <p:cNvPr name="TextBox 87" id="87"/>
          <p:cNvSpPr txBox="true"/>
          <p:nvPr/>
        </p:nvSpPr>
        <p:spPr>
          <a:xfrm rot="0">
            <a:off x="15949220" y="9545706"/>
            <a:ext cx="823881" cy="3367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88"/>
              </a:lnSpc>
            </a:pPr>
            <a:r>
              <a:rPr lang="en-US" sz="992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Warehouse Operator</a:t>
            </a:r>
          </a:p>
        </p:txBody>
      </p:sp>
      <p:sp>
        <p:nvSpPr>
          <p:cNvPr name="Freeform 88" id="88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89" id="89"/>
          <p:cNvSpPr txBox="true"/>
          <p:nvPr/>
        </p:nvSpPr>
        <p:spPr>
          <a:xfrm rot="0">
            <a:off x="17426348" y="9383781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62</a:t>
            </a:r>
          </a:p>
        </p:txBody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2640" y="0"/>
            <a:ext cx="892309" cy="10287000"/>
            <a:chOff x="0" y="0"/>
            <a:chExt cx="235011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35011" cy="2709333"/>
            </a:xfrm>
            <a:custGeom>
              <a:avLst/>
              <a:gdLst/>
              <a:ahLst/>
              <a:cxnLst/>
              <a:rect r="r" b="b" t="t" l="l"/>
              <a:pathLst>
                <a:path h="2709333" w="235011">
                  <a:moveTo>
                    <a:pt x="0" y="0"/>
                  </a:moveTo>
                  <a:lnTo>
                    <a:pt x="235011" y="0"/>
                  </a:lnTo>
                  <a:lnTo>
                    <a:pt x="235011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235011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1580354"/>
            <a:ext cx="839669" cy="2169127"/>
            <a:chOff x="0" y="0"/>
            <a:chExt cx="221147" cy="57129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21147" cy="571293"/>
            </a:xfrm>
            <a:custGeom>
              <a:avLst/>
              <a:gdLst/>
              <a:ahLst/>
              <a:cxnLst/>
              <a:rect r="r" b="b" t="t" l="l"/>
              <a:pathLst>
                <a:path h="571293" w="221147">
                  <a:moveTo>
                    <a:pt x="0" y="0"/>
                  </a:moveTo>
                  <a:lnTo>
                    <a:pt x="221147" y="0"/>
                  </a:lnTo>
                  <a:lnTo>
                    <a:pt x="221147" y="571293"/>
                  </a:lnTo>
                  <a:lnTo>
                    <a:pt x="0" y="571293"/>
                  </a:lnTo>
                  <a:close/>
                </a:path>
              </a:pathLst>
            </a:custGeom>
            <a:solidFill>
              <a:srgbClr val="D7D7DB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221147" cy="6284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57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933450"/>
            <a:ext cx="3624262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42D62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Conclusion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09650" y="3144321"/>
            <a:ext cx="16230600" cy="2980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This project o</a:t>
            </a:r>
            <a:r>
              <a:rPr lang="en-US" sz="3399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ptimized Elegant Home’s warehouse with improved layouts  and SOPs , validated by simulation.</a:t>
            </a: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 It introduced IoT-based smart concepts and a safety framework,</a:t>
            </a: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 These solutions provide a sustainable foundation supporting the company’s productivity, safety, and digital transformation goals.</a:t>
            </a: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2640" y="0"/>
            <a:ext cx="892309" cy="10287000"/>
            <a:chOff x="0" y="0"/>
            <a:chExt cx="235011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35011" cy="2709333"/>
            </a:xfrm>
            <a:custGeom>
              <a:avLst/>
              <a:gdLst/>
              <a:ahLst/>
              <a:cxnLst/>
              <a:rect r="r" b="b" t="t" l="l"/>
              <a:pathLst>
                <a:path h="2709333" w="235011">
                  <a:moveTo>
                    <a:pt x="0" y="0"/>
                  </a:moveTo>
                  <a:lnTo>
                    <a:pt x="235011" y="0"/>
                  </a:lnTo>
                  <a:lnTo>
                    <a:pt x="235011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235011" cy="27664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1580354"/>
            <a:ext cx="839669" cy="2169127"/>
            <a:chOff x="0" y="0"/>
            <a:chExt cx="221147" cy="57129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21147" cy="571293"/>
            </a:xfrm>
            <a:custGeom>
              <a:avLst/>
              <a:gdLst/>
              <a:ahLst/>
              <a:cxnLst/>
              <a:rect r="r" b="b" t="t" l="l"/>
              <a:pathLst>
                <a:path h="571293" w="221147">
                  <a:moveTo>
                    <a:pt x="0" y="0"/>
                  </a:moveTo>
                  <a:lnTo>
                    <a:pt x="221147" y="0"/>
                  </a:lnTo>
                  <a:lnTo>
                    <a:pt x="221147" y="571293"/>
                  </a:lnTo>
                  <a:lnTo>
                    <a:pt x="0" y="571293"/>
                  </a:lnTo>
                  <a:close/>
                </a:path>
              </a:pathLst>
            </a:custGeom>
            <a:solidFill>
              <a:srgbClr val="D7D7DB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221147" cy="6284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259300" y="9210770"/>
            <a:ext cx="82082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57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933450"/>
            <a:ext cx="7013053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42D62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Recommendations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2295693"/>
            <a:ext cx="16230600" cy="77812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759"/>
              </a:lnSpc>
            </a:pPr>
            <a:r>
              <a:rPr lang="en-US" sz="3399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1. Introduce a Digital Inventory Management System</a:t>
            </a:r>
          </a:p>
          <a:p>
            <a:pPr algn="just">
              <a:lnSpc>
                <a:spcPts val="4759"/>
              </a:lnSpc>
            </a:pPr>
          </a:p>
          <a:p>
            <a:pPr algn="just">
              <a:lnSpc>
                <a:spcPts val="4759"/>
              </a:lnSpc>
            </a:pPr>
          </a:p>
          <a:p>
            <a:pPr algn="just">
              <a:lnSpc>
                <a:spcPts val="4759"/>
              </a:lnSpc>
            </a:pPr>
            <a:r>
              <a:rPr lang="en-US" sz="3399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2. Integrate a Smart Interface (IoT-Based Concept)</a:t>
            </a:r>
          </a:p>
          <a:p>
            <a:pPr algn="just">
              <a:lnSpc>
                <a:spcPts val="4759"/>
              </a:lnSpc>
            </a:pPr>
          </a:p>
          <a:p>
            <a:pPr algn="just">
              <a:lnSpc>
                <a:spcPts val="4759"/>
              </a:lnSpc>
            </a:pPr>
          </a:p>
          <a:p>
            <a:pPr algn="just">
              <a:lnSpc>
                <a:spcPts val="4759"/>
              </a:lnSpc>
            </a:pPr>
            <a:r>
              <a:rPr lang="en-US" sz="3399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3. Invest in Automated or Semi-Automated Handling Equipment</a:t>
            </a:r>
          </a:p>
          <a:p>
            <a:pPr algn="just">
              <a:lnSpc>
                <a:spcPts val="4759"/>
              </a:lnSpc>
            </a:pPr>
          </a:p>
          <a:p>
            <a:pPr algn="just">
              <a:lnSpc>
                <a:spcPts val="4759"/>
              </a:lnSpc>
            </a:pPr>
          </a:p>
          <a:p>
            <a:pPr algn="just">
              <a:lnSpc>
                <a:spcPts val="4759"/>
              </a:lnSpc>
            </a:pPr>
            <a:r>
              <a:rPr lang="en-US" sz="3399">
                <a:solidFill>
                  <a:srgbClr val="042D62"/>
                </a:solidFill>
                <a:latin typeface="Canva Sans"/>
                <a:ea typeface="Canva Sans"/>
                <a:cs typeface="Canva Sans"/>
                <a:sym typeface="Canva Sans"/>
              </a:rPr>
              <a:t>4. Establish a Centralized Warehouse Management System (WMS)</a:t>
            </a:r>
          </a:p>
          <a:p>
            <a:pPr algn="l">
              <a:lnSpc>
                <a:spcPts val="4759"/>
              </a:lnSpc>
            </a:pPr>
          </a:p>
          <a:p>
            <a:pPr algn="ctr">
              <a:lnSpc>
                <a:spcPts val="4759"/>
              </a:lnSpc>
            </a:pPr>
          </a:p>
          <a:p>
            <a:pPr algn="ctr">
              <a:lnSpc>
                <a:spcPts val="4759"/>
              </a:lnSpc>
            </a:pPr>
          </a:p>
        </p:txBody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232149" y="4142555"/>
            <a:ext cx="5823703" cy="2001890"/>
            <a:chOff x="0" y="0"/>
            <a:chExt cx="7764937" cy="266918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981714"/>
              <a:ext cx="7764937" cy="168747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9823"/>
                </a:lnSpc>
              </a:pPr>
              <a:r>
                <a:rPr lang="en-US" sz="8324">
                  <a:solidFill>
                    <a:srgbClr val="000000"/>
                  </a:solidFill>
                  <a:latin typeface="Playlist Script"/>
                  <a:ea typeface="Playlist Script"/>
                  <a:cs typeface="Playlist Script"/>
                  <a:sym typeface="Playlist Script"/>
                </a:rPr>
                <a:t>Thank You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0"/>
              <a:ext cx="7764937" cy="5578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74"/>
                </a:lnSpc>
              </a:pPr>
            </a:p>
          </p:txBody>
        </p:sp>
      </p:grp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341128" y="619125"/>
            <a:ext cx="10461546" cy="733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8"/>
              </a:lnSpc>
              <a:spcBef>
                <a:spcPct val="0"/>
              </a:spcBef>
            </a:pPr>
            <a:r>
              <a:rPr lang="en-US" sz="4273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STANDARD OPERATING PROCUDERS 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3844979" y="2415777"/>
            <a:ext cx="9957696" cy="6305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62459" indent="-281230" lvl="1">
              <a:lnSpc>
                <a:spcPts val="3126"/>
              </a:lnSpc>
              <a:buAutoNum type="arabicPeriod" startAt="1"/>
            </a:pPr>
            <a:r>
              <a:rPr lang="en-US" sz="26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RECEIVING CUSTOMER ORDERS,</a:t>
            </a:r>
          </a:p>
          <a:p>
            <a:pPr algn="l">
              <a:lnSpc>
                <a:spcPts val="3126"/>
              </a:lnSpc>
            </a:pPr>
          </a:p>
          <a:p>
            <a:pPr algn="l">
              <a:lnSpc>
                <a:spcPts val="3126"/>
              </a:lnSpc>
            </a:pPr>
            <a:r>
              <a:rPr lang="en-US" sz="26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2. PREPARING ORDERS,</a:t>
            </a:r>
          </a:p>
          <a:p>
            <a:pPr algn="l">
              <a:lnSpc>
                <a:spcPts val="3126"/>
              </a:lnSpc>
            </a:pPr>
          </a:p>
          <a:p>
            <a:pPr algn="l">
              <a:lnSpc>
                <a:spcPts val="3126"/>
              </a:lnSpc>
            </a:pPr>
            <a:r>
              <a:rPr lang="en-US" sz="26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3. DELIVERING ORDERS, </a:t>
            </a:r>
          </a:p>
          <a:p>
            <a:pPr algn="l">
              <a:lnSpc>
                <a:spcPts val="3126"/>
              </a:lnSpc>
            </a:pPr>
          </a:p>
          <a:p>
            <a:pPr algn="l">
              <a:lnSpc>
                <a:spcPts val="3126"/>
              </a:lnSpc>
              <a:spcBef>
                <a:spcPct val="0"/>
              </a:spcBef>
            </a:pPr>
            <a:r>
              <a:rPr lang="en-US" sz="26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OPERATING THE WAREH</a:t>
            </a:r>
            <a:r>
              <a:rPr lang="en-US" sz="26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OUSE MANAGEMENT SYSTEM,</a:t>
            </a:r>
          </a:p>
          <a:p>
            <a:pPr algn="l">
              <a:lnSpc>
                <a:spcPts val="3126"/>
              </a:lnSpc>
              <a:spcBef>
                <a:spcPct val="0"/>
              </a:spcBef>
            </a:pPr>
          </a:p>
          <a:p>
            <a:pPr algn="l">
              <a:lnSpc>
                <a:spcPts val="3126"/>
              </a:lnSpc>
              <a:spcBef>
                <a:spcPct val="0"/>
              </a:spcBef>
            </a:pPr>
            <a:r>
              <a:rPr lang="en-US" sz="26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5. RECEIVING MATERIALS,</a:t>
            </a:r>
          </a:p>
          <a:p>
            <a:pPr algn="l">
              <a:lnSpc>
                <a:spcPts val="3126"/>
              </a:lnSpc>
              <a:spcBef>
                <a:spcPct val="0"/>
              </a:spcBef>
            </a:pPr>
          </a:p>
          <a:p>
            <a:pPr algn="l">
              <a:lnSpc>
                <a:spcPts val="3126"/>
              </a:lnSpc>
              <a:spcBef>
                <a:spcPct val="0"/>
              </a:spcBef>
            </a:pPr>
            <a:r>
              <a:rPr lang="en-US" sz="26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6. RELEASING MATERIALS,</a:t>
            </a:r>
          </a:p>
          <a:p>
            <a:pPr algn="l">
              <a:lnSpc>
                <a:spcPts val="3126"/>
              </a:lnSpc>
              <a:spcBef>
                <a:spcPct val="0"/>
              </a:spcBef>
            </a:pPr>
          </a:p>
          <a:p>
            <a:pPr algn="l">
              <a:lnSpc>
                <a:spcPts val="3126"/>
              </a:lnSpc>
              <a:spcBef>
                <a:spcPct val="0"/>
              </a:spcBef>
            </a:pPr>
            <a:r>
              <a:rPr lang="en-US" sz="26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7. CONDUCTING INVENTORY COUNTS, </a:t>
            </a:r>
          </a:p>
          <a:p>
            <a:pPr algn="l">
              <a:lnSpc>
                <a:spcPts val="3126"/>
              </a:lnSpc>
              <a:spcBef>
                <a:spcPct val="0"/>
              </a:spcBef>
            </a:pPr>
          </a:p>
          <a:p>
            <a:pPr algn="l">
              <a:lnSpc>
                <a:spcPts val="3126"/>
              </a:lnSpc>
              <a:spcBef>
                <a:spcPct val="0"/>
              </a:spcBef>
            </a:pPr>
            <a:r>
              <a:rPr lang="en-US" sz="2605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8. DISPOSING OF MATERIALS. </a:t>
            </a:r>
          </a:p>
          <a:p>
            <a:pPr algn="l">
              <a:lnSpc>
                <a:spcPts val="3126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H="true">
            <a:off x="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202120" y="2016865"/>
            <a:ext cx="10905168" cy="78390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52"/>
              </a:lnSpc>
            </a:pPr>
          </a:p>
          <a:p>
            <a:pPr algn="l" marL="809948" indent="-404974" lvl="1">
              <a:lnSpc>
                <a:spcPts val="5252"/>
              </a:lnSpc>
              <a:buFont typeface="Arial"/>
              <a:buChar char="•"/>
            </a:pPr>
            <a:r>
              <a:rPr lang="en-US" sz="3751" spc="7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Literature Review</a:t>
            </a:r>
          </a:p>
          <a:p>
            <a:pPr algn="l" marL="809948" indent="-404974" lvl="1">
              <a:lnSpc>
                <a:spcPts val="5252"/>
              </a:lnSpc>
              <a:buFont typeface="Arial"/>
              <a:buChar char="•"/>
            </a:pPr>
            <a:r>
              <a:rPr lang="en-US" sz="3751" spc="7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Data Collection</a:t>
            </a:r>
          </a:p>
          <a:p>
            <a:pPr algn="l" marL="809948" indent="-404974" lvl="1">
              <a:lnSpc>
                <a:spcPts val="5252"/>
              </a:lnSpc>
              <a:buFont typeface="Arial"/>
              <a:buChar char="•"/>
            </a:pPr>
            <a:r>
              <a:rPr lang="en-US" sz="3751" spc="7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Data Evaluation and Interpretation</a:t>
            </a:r>
          </a:p>
          <a:p>
            <a:pPr algn="l" marL="809948" indent="-404974" lvl="1">
              <a:lnSpc>
                <a:spcPts val="5252"/>
              </a:lnSpc>
              <a:buFont typeface="Arial"/>
              <a:buChar char="•"/>
            </a:pPr>
            <a:r>
              <a:rPr lang="en-US" sz="3751" spc="7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Assessment Checklist</a:t>
            </a:r>
          </a:p>
          <a:p>
            <a:pPr algn="l" marL="809948" indent="-404974" lvl="1">
              <a:lnSpc>
                <a:spcPts val="5252"/>
              </a:lnSpc>
              <a:buFont typeface="Arial"/>
              <a:buChar char="•"/>
            </a:pPr>
            <a:r>
              <a:rPr lang="en-US" sz="3751" spc="7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SWOT Analysis</a:t>
            </a:r>
          </a:p>
          <a:p>
            <a:pPr algn="l" marL="809948" indent="-404974" lvl="1">
              <a:lnSpc>
                <a:spcPts val="5252"/>
              </a:lnSpc>
              <a:buFont typeface="Arial"/>
              <a:buChar char="•"/>
            </a:pPr>
            <a:r>
              <a:rPr lang="en-US" sz="3751" spc="7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Priority Listing</a:t>
            </a:r>
          </a:p>
          <a:p>
            <a:pPr algn="l" marL="809948" indent="-404974" lvl="1">
              <a:lnSpc>
                <a:spcPts val="5252"/>
              </a:lnSpc>
              <a:buFont typeface="Arial"/>
              <a:buChar char="•"/>
            </a:pPr>
            <a:r>
              <a:rPr lang="en-US" sz="3751" spc="7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Solution Design and Development</a:t>
            </a:r>
          </a:p>
          <a:p>
            <a:pPr algn="l" marL="809948" indent="-404974" lvl="1">
              <a:lnSpc>
                <a:spcPts val="5252"/>
              </a:lnSpc>
              <a:buFont typeface="Arial"/>
              <a:buChar char="•"/>
            </a:pPr>
            <a:r>
              <a:rPr lang="en-US" sz="3751" spc="75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Final Report Preparation and Strategic Recommendations</a:t>
            </a:r>
          </a:p>
          <a:p>
            <a:pPr algn="l">
              <a:lnSpc>
                <a:spcPts val="5252"/>
              </a:lnSpc>
            </a:pPr>
          </a:p>
          <a:p>
            <a:pPr algn="just">
              <a:lnSpc>
                <a:spcPts val="4280"/>
              </a:lnSpc>
            </a:pPr>
          </a:p>
        </p:txBody>
      </p:sp>
      <p:sp>
        <p:nvSpPr>
          <p:cNvPr name="Freeform 4" id="4"/>
          <p:cNvSpPr/>
          <p:nvPr/>
        </p:nvSpPr>
        <p:spPr>
          <a:xfrm flipH="false" flipV="false" rot="7221679">
            <a:off x="15023909" y="6003103"/>
            <a:ext cx="2898563" cy="2508574"/>
          </a:xfrm>
          <a:custGeom>
            <a:avLst/>
            <a:gdLst/>
            <a:ahLst/>
            <a:cxnLst/>
            <a:rect r="r" b="b" t="t" l="l"/>
            <a:pathLst>
              <a:path h="2508574" w="2898563">
                <a:moveTo>
                  <a:pt x="0" y="0"/>
                </a:moveTo>
                <a:lnTo>
                  <a:pt x="2898563" y="0"/>
                </a:lnTo>
                <a:lnTo>
                  <a:pt x="2898563" y="2508574"/>
                </a:lnTo>
                <a:lnTo>
                  <a:pt x="0" y="25085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3578320">
            <a:off x="15967228" y="2137176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6" y="0"/>
                </a:lnTo>
                <a:lnTo>
                  <a:pt x="2904566" y="2513770"/>
                </a:lnTo>
                <a:lnTo>
                  <a:pt x="0" y="251377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3148072" y="1028700"/>
            <a:ext cx="9083590" cy="7865979"/>
            <a:chOff x="0" y="0"/>
            <a:chExt cx="4282440" cy="3708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6"/>
              <a:stretch>
                <a:fillRect l="0" t="0" r="-9001" b="0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name="Freeform 8" id="8"/>
          <p:cNvSpPr/>
          <p:nvPr/>
        </p:nvSpPr>
        <p:spPr>
          <a:xfrm flipH="false" flipV="false" rot="-3578320">
            <a:off x="15807017" y="8001415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6" y="0"/>
                </a:lnTo>
                <a:lnTo>
                  <a:pt x="2904566" y="2513770"/>
                </a:lnTo>
                <a:lnTo>
                  <a:pt x="0" y="251377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3578320">
            <a:off x="13684513" y="681543"/>
            <a:ext cx="2904567" cy="2513771"/>
          </a:xfrm>
          <a:custGeom>
            <a:avLst/>
            <a:gdLst/>
            <a:ahLst/>
            <a:cxnLst/>
            <a:rect r="r" b="b" t="t" l="l"/>
            <a:pathLst>
              <a:path h="2513771" w="2904567">
                <a:moveTo>
                  <a:pt x="0" y="0"/>
                </a:moveTo>
                <a:lnTo>
                  <a:pt x="2904566" y="0"/>
                </a:lnTo>
                <a:lnTo>
                  <a:pt x="2904566" y="2513770"/>
                </a:lnTo>
                <a:lnTo>
                  <a:pt x="0" y="251377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7221679">
            <a:off x="16059714" y="-570679"/>
            <a:ext cx="2898563" cy="2508574"/>
          </a:xfrm>
          <a:custGeom>
            <a:avLst/>
            <a:gdLst/>
            <a:ahLst/>
            <a:cxnLst/>
            <a:rect r="r" b="b" t="t" l="l"/>
            <a:pathLst>
              <a:path h="2508574" w="2898563">
                <a:moveTo>
                  <a:pt x="0" y="0"/>
                </a:moveTo>
                <a:lnTo>
                  <a:pt x="2898563" y="0"/>
                </a:lnTo>
                <a:lnTo>
                  <a:pt x="2898563" y="2508574"/>
                </a:lnTo>
                <a:lnTo>
                  <a:pt x="0" y="2508574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1" id="11"/>
          <p:cNvSpPr/>
          <p:nvPr/>
        </p:nvSpPr>
        <p:spPr>
          <a:xfrm>
            <a:off x="18288000" y="19050"/>
            <a:ext cx="0" cy="10267950"/>
          </a:xfrm>
          <a:prstGeom prst="line">
            <a:avLst/>
          </a:prstGeom>
          <a:ln cap="flat" w="2667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2" id="12"/>
          <p:cNvSpPr txBox="true"/>
          <p:nvPr/>
        </p:nvSpPr>
        <p:spPr>
          <a:xfrm rot="0">
            <a:off x="1028700" y="164629"/>
            <a:ext cx="11228723" cy="1218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Implementation  Methodology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478240" y="9210770"/>
            <a:ext cx="60188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7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61729" y="2349574"/>
            <a:ext cx="7054340" cy="2688711"/>
            <a:chOff x="0" y="0"/>
            <a:chExt cx="1857933" cy="70813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57933" cy="708138"/>
            </a:xfrm>
            <a:custGeom>
              <a:avLst/>
              <a:gdLst/>
              <a:ahLst/>
              <a:cxnLst/>
              <a:rect r="r" b="b" t="t" l="l"/>
              <a:pathLst>
                <a:path h="708138" w="1857933">
                  <a:moveTo>
                    <a:pt x="55971" y="0"/>
                  </a:moveTo>
                  <a:lnTo>
                    <a:pt x="1801962" y="0"/>
                  </a:lnTo>
                  <a:cubicBezTo>
                    <a:pt x="1832874" y="0"/>
                    <a:pt x="1857933" y="25059"/>
                    <a:pt x="1857933" y="55971"/>
                  </a:cubicBezTo>
                  <a:lnTo>
                    <a:pt x="1857933" y="652167"/>
                  </a:lnTo>
                  <a:cubicBezTo>
                    <a:pt x="1857933" y="667011"/>
                    <a:pt x="1852036" y="681248"/>
                    <a:pt x="1841540" y="691744"/>
                  </a:cubicBezTo>
                  <a:cubicBezTo>
                    <a:pt x="1831043" y="702241"/>
                    <a:pt x="1816807" y="708138"/>
                    <a:pt x="1801962" y="708138"/>
                  </a:cubicBezTo>
                  <a:lnTo>
                    <a:pt x="55971" y="708138"/>
                  </a:lnTo>
                  <a:cubicBezTo>
                    <a:pt x="25059" y="708138"/>
                    <a:pt x="0" y="683079"/>
                    <a:pt x="0" y="652167"/>
                  </a:cubicBezTo>
                  <a:lnTo>
                    <a:pt x="0" y="55971"/>
                  </a:lnTo>
                  <a:cubicBezTo>
                    <a:pt x="0" y="25059"/>
                    <a:pt x="25059" y="0"/>
                    <a:pt x="55971" y="0"/>
                  </a:cubicBezTo>
                  <a:close/>
                </a:path>
              </a:pathLst>
            </a:custGeom>
            <a:solidFill>
              <a:srgbClr val="DBDBD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1857933" cy="8319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932832" y="2731269"/>
            <a:ext cx="6912134" cy="18205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Safety </a:t>
            </a:r>
          </a:p>
          <a:p>
            <a:pPr algn="ctr" marL="0" indent="0" lvl="0">
              <a:lnSpc>
                <a:spcPts val="7279"/>
              </a:lnSpc>
              <a:spcBef>
                <a:spcPct val="0"/>
              </a:spcBef>
            </a:pPr>
            <a:r>
              <a:rPr lang="en-US" sz="5199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Case studies</a:t>
            </a:r>
          </a:p>
        </p:txBody>
      </p:sp>
      <p:sp>
        <p:nvSpPr>
          <p:cNvPr name="AutoShape 6" id="6"/>
          <p:cNvSpPr/>
          <p:nvPr/>
        </p:nvSpPr>
        <p:spPr>
          <a:xfrm>
            <a:off x="10660704" y="1363331"/>
            <a:ext cx="6551007" cy="0"/>
          </a:xfrm>
          <a:prstGeom prst="line">
            <a:avLst/>
          </a:prstGeom>
          <a:ln cap="flat" w="762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 flipV="true">
            <a:off x="433151" y="9436552"/>
            <a:ext cx="7707193" cy="38100"/>
          </a:xfrm>
          <a:prstGeom prst="line">
            <a:avLst/>
          </a:prstGeom>
          <a:ln cap="flat" w="76200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8755704" y="9294868"/>
            <a:ext cx="1905000" cy="283369"/>
          </a:xfrm>
          <a:custGeom>
            <a:avLst/>
            <a:gdLst/>
            <a:ahLst/>
            <a:cxnLst/>
            <a:rect r="r" b="b" t="t" l="l"/>
            <a:pathLst>
              <a:path h="283369" w="1905000">
                <a:moveTo>
                  <a:pt x="0" y="0"/>
                </a:moveTo>
                <a:lnTo>
                  <a:pt x="1905000" y="0"/>
                </a:lnTo>
                <a:lnTo>
                  <a:pt x="1905000" y="283369"/>
                </a:lnTo>
                <a:lnTo>
                  <a:pt x="0" y="2833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861996" y="5589050"/>
            <a:ext cx="7054340" cy="2688711"/>
            <a:chOff x="0" y="0"/>
            <a:chExt cx="1857933" cy="708138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857933" cy="708138"/>
            </a:xfrm>
            <a:custGeom>
              <a:avLst/>
              <a:gdLst/>
              <a:ahLst/>
              <a:cxnLst/>
              <a:rect r="r" b="b" t="t" l="l"/>
              <a:pathLst>
                <a:path h="708138" w="1857933">
                  <a:moveTo>
                    <a:pt x="55971" y="0"/>
                  </a:moveTo>
                  <a:lnTo>
                    <a:pt x="1801962" y="0"/>
                  </a:lnTo>
                  <a:cubicBezTo>
                    <a:pt x="1832874" y="0"/>
                    <a:pt x="1857933" y="25059"/>
                    <a:pt x="1857933" y="55971"/>
                  </a:cubicBezTo>
                  <a:lnTo>
                    <a:pt x="1857933" y="652167"/>
                  </a:lnTo>
                  <a:cubicBezTo>
                    <a:pt x="1857933" y="667011"/>
                    <a:pt x="1852036" y="681248"/>
                    <a:pt x="1841540" y="691744"/>
                  </a:cubicBezTo>
                  <a:cubicBezTo>
                    <a:pt x="1831043" y="702241"/>
                    <a:pt x="1816807" y="708138"/>
                    <a:pt x="1801962" y="708138"/>
                  </a:cubicBezTo>
                  <a:lnTo>
                    <a:pt x="55971" y="708138"/>
                  </a:lnTo>
                  <a:cubicBezTo>
                    <a:pt x="25059" y="708138"/>
                    <a:pt x="0" y="683079"/>
                    <a:pt x="0" y="652167"/>
                  </a:cubicBezTo>
                  <a:lnTo>
                    <a:pt x="0" y="55971"/>
                  </a:lnTo>
                  <a:cubicBezTo>
                    <a:pt x="0" y="25059"/>
                    <a:pt x="25059" y="0"/>
                    <a:pt x="55971" y="0"/>
                  </a:cubicBezTo>
                  <a:close/>
                </a:path>
              </a:pathLst>
            </a:custGeom>
            <a:solidFill>
              <a:srgbClr val="DBDBDB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23825"/>
              <a:ext cx="1857933" cy="8319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0423899" y="5589050"/>
            <a:ext cx="7054340" cy="2688711"/>
            <a:chOff x="0" y="0"/>
            <a:chExt cx="1857933" cy="708138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857933" cy="708138"/>
            </a:xfrm>
            <a:custGeom>
              <a:avLst/>
              <a:gdLst/>
              <a:ahLst/>
              <a:cxnLst/>
              <a:rect r="r" b="b" t="t" l="l"/>
              <a:pathLst>
                <a:path h="708138" w="1857933">
                  <a:moveTo>
                    <a:pt x="55971" y="0"/>
                  </a:moveTo>
                  <a:lnTo>
                    <a:pt x="1801962" y="0"/>
                  </a:lnTo>
                  <a:cubicBezTo>
                    <a:pt x="1832874" y="0"/>
                    <a:pt x="1857933" y="25059"/>
                    <a:pt x="1857933" y="55971"/>
                  </a:cubicBezTo>
                  <a:lnTo>
                    <a:pt x="1857933" y="652167"/>
                  </a:lnTo>
                  <a:cubicBezTo>
                    <a:pt x="1857933" y="667011"/>
                    <a:pt x="1852036" y="681248"/>
                    <a:pt x="1841540" y="691744"/>
                  </a:cubicBezTo>
                  <a:cubicBezTo>
                    <a:pt x="1831043" y="702241"/>
                    <a:pt x="1816807" y="708138"/>
                    <a:pt x="1801962" y="708138"/>
                  </a:cubicBezTo>
                  <a:lnTo>
                    <a:pt x="55971" y="708138"/>
                  </a:lnTo>
                  <a:cubicBezTo>
                    <a:pt x="25059" y="708138"/>
                    <a:pt x="0" y="683079"/>
                    <a:pt x="0" y="652167"/>
                  </a:cubicBezTo>
                  <a:lnTo>
                    <a:pt x="0" y="55971"/>
                  </a:lnTo>
                  <a:cubicBezTo>
                    <a:pt x="0" y="25059"/>
                    <a:pt x="25059" y="0"/>
                    <a:pt x="55971" y="0"/>
                  </a:cubicBezTo>
                  <a:close/>
                </a:path>
              </a:pathLst>
            </a:custGeom>
            <a:solidFill>
              <a:srgbClr val="DBDBD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123825"/>
              <a:ext cx="1857933" cy="8319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0423899" y="2349574"/>
            <a:ext cx="7054340" cy="2688711"/>
            <a:chOff x="0" y="0"/>
            <a:chExt cx="1857933" cy="70813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857933" cy="708138"/>
            </a:xfrm>
            <a:custGeom>
              <a:avLst/>
              <a:gdLst/>
              <a:ahLst/>
              <a:cxnLst/>
              <a:rect r="r" b="b" t="t" l="l"/>
              <a:pathLst>
                <a:path h="708138" w="1857933">
                  <a:moveTo>
                    <a:pt x="55971" y="0"/>
                  </a:moveTo>
                  <a:lnTo>
                    <a:pt x="1801962" y="0"/>
                  </a:lnTo>
                  <a:cubicBezTo>
                    <a:pt x="1832874" y="0"/>
                    <a:pt x="1857933" y="25059"/>
                    <a:pt x="1857933" y="55971"/>
                  </a:cubicBezTo>
                  <a:lnTo>
                    <a:pt x="1857933" y="652167"/>
                  </a:lnTo>
                  <a:cubicBezTo>
                    <a:pt x="1857933" y="667011"/>
                    <a:pt x="1852036" y="681248"/>
                    <a:pt x="1841540" y="691744"/>
                  </a:cubicBezTo>
                  <a:cubicBezTo>
                    <a:pt x="1831043" y="702241"/>
                    <a:pt x="1816807" y="708138"/>
                    <a:pt x="1801962" y="708138"/>
                  </a:cubicBezTo>
                  <a:lnTo>
                    <a:pt x="55971" y="708138"/>
                  </a:lnTo>
                  <a:cubicBezTo>
                    <a:pt x="25059" y="708138"/>
                    <a:pt x="0" y="683079"/>
                    <a:pt x="0" y="652167"/>
                  </a:cubicBezTo>
                  <a:lnTo>
                    <a:pt x="0" y="55971"/>
                  </a:lnTo>
                  <a:cubicBezTo>
                    <a:pt x="0" y="25059"/>
                    <a:pt x="25059" y="0"/>
                    <a:pt x="55971" y="0"/>
                  </a:cubicBezTo>
                  <a:close/>
                </a:path>
              </a:pathLst>
            </a:custGeom>
            <a:solidFill>
              <a:srgbClr val="DBDBDB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23825"/>
              <a:ext cx="1857933" cy="8319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1203444" y="5918952"/>
            <a:ext cx="5880646" cy="18205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Layout</a:t>
            </a:r>
          </a:p>
          <a:p>
            <a:pPr algn="ctr" marL="0" indent="0" lvl="0">
              <a:lnSpc>
                <a:spcPts val="7279"/>
              </a:lnSpc>
              <a:spcBef>
                <a:spcPct val="0"/>
              </a:spcBef>
            </a:pPr>
            <a:r>
              <a:rPr lang="en-US" sz="5199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 Case studies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635939" y="2671986"/>
            <a:ext cx="6404996" cy="18205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Inventory </a:t>
            </a:r>
          </a:p>
          <a:p>
            <a:pPr algn="ctr" marL="0" indent="0" lvl="0">
              <a:lnSpc>
                <a:spcPts val="7279"/>
              </a:lnSpc>
              <a:spcBef>
                <a:spcPct val="0"/>
              </a:spcBef>
            </a:pPr>
            <a:r>
              <a:rPr lang="en-US" sz="5199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case studies</a:t>
            </a: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8191500" y="1221647"/>
            <a:ext cx="1905000" cy="283369"/>
          </a:xfrm>
          <a:custGeom>
            <a:avLst/>
            <a:gdLst/>
            <a:ahLst/>
            <a:cxnLst/>
            <a:rect r="r" b="b" t="t" l="l"/>
            <a:pathLst>
              <a:path h="283369" w="1905000">
                <a:moveTo>
                  <a:pt x="0" y="0"/>
                </a:moveTo>
                <a:lnTo>
                  <a:pt x="1905000" y="0"/>
                </a:lnTo>
                <a:lnTo>
                  <a:pt x="1905000" y="283369"/>
                </a:lnTo>
                <a:lnTo>
                  <a:pt x="0" y="2833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10566106" y="5918952"/>
            <a:ext cx="6912134" cy="18205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279"/>
              </a:lnSpc>
              <a:spcBef>
                <a:spcPct val="0"/>
              </a:spcBef>
            </a:pPr>
            <a:r>
              <a:rPr lang="en-US" sz="5199">
                <a:solidFill>
                  <a:srgbClr val="042D62"/>
                </a:solidFill>
                <a:latin typeface="Quicksand"/>
                <a:ea typeface="Quicksand"/>
                <a:cs typeface="Quicksand"/>
                <a:sym typeface="Quicksand"/>
              </a:rPr>
              <a:t>Material handling case studies</a:t>
            </a:r>
          </a:p>
        </p:txBody>
      </p:sp>
      <p:sp>
        <p:nvSpPr>
          <p:cNvPr name="Freeform 22" id="22"/>
          <p:cNvSpPr/>
          <p:nvPr/>
        </p:nvSpPr>
        <p:spPr>
          <a:xfrm flipH="false" flipV="false" rot="0">
            <a:off x="239673" y="9122319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17478240" y="9210770"/>
            <a:ext cx="60188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8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433151" y="257796"/>
            <a:ext cx="6912134" cy="1218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 strike="noStrike" u="none">
                <a:solidFill>
                  <a:srgbClr val="042D62"/>
                </a:solidFill>
                <a:latin typeface="Times New Roman Bold Italics"/>
                <a:ea typeface="Times New Roman Bold Italics"/>
                <a:cs typeface="Times New Roman Bold Italics"/>
                <a:sym typeface="Times New Roman Bold Italics"/>
              </a:rPr>
              <a:t>Literature Review</a:t>
            </a:r>
          </a:p>
        </p:txBody>
      </p:sp>
    </p:spTree>
  </p:cSld>
  <p:clrMapOvr>
    <a:masterClrMapping/>
  </p:clrMapOvr>
  <p:transition spd="slow">
    <p:wipe dir="l"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821789" y="3206332"/>
            <a:ext cx="9900305" cy="3848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14700"/>
              </a:lnSpc>
            </a:pPr>
            <a:r>
              <a:rPr lang="en-US" b="true" sz="10000" spc="280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DATA COLLECTION</a:t>
            </a:r>
          </a:p>
        </p:txBody>
      </p:sp>
      <p:sp>
        <p:nvSpPr>
          <p:cNvPr name="AutoShape 3" id="3"/>
          <p:cNvSpPr/>
          <p:nvPr/>
        </p:nvSpPr>
        <p:spPr>
          <a:xfrm flipH="true">
            <a:off x="47625" y="0"/>
            <a:ext cx="0" cy="10267950"/>
          </a:xfrm>
          <a:prstGeom prst="line">
            <a:avLst/>
          </a:prstGeom>
          <a:ln cap="flat" w="142875">
            <a:solidFill>
              <a:srgbClr val="042D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239673" y="9391745"/>
            <a:ext cx="2731935" cy="704666"/>
          </a:xfrm>
          <a:custGeom>
            <a:avLst/>
            <a:gdLst/>
            <a:ahLst/>
            <a:cxnLst/>
            <a:rect r="r" b="b" t="t" l="l"/>
            <a:pathLst>
              <a:path h="704666" w="2731935">
                <a:moveTo>
                  <a:pt x="0" y="0"/>
                </a:moveTo>
                <a:lnTo>
                  <a:pt x="2731935" y="0"/>
                </a:lnTo>
                <a:lnTo>
                  <a:pt x="2731935" y="704666"/>
                </a:lnTo>
                <a:lnTo>
                  <a:pt x="0" y="7046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501805" y="1614139"/>
            <a:ext cx="6319984" cy="5508678"/>
            <a:chOff x="0" y="0"/>
            <a:chExt cx="6262370" cy="545846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262370" cy="5457190"/>
            </a:xfrm>
            <a:custGeom>
              <a:avLst/>
              <a:gdLst/>
              <a:ahLst/>
              <a:cxnLst/>
              <a:rect r="r" b="b" t="t" l="l"/>
              <a:pathLst>
                <a:path h="5457190" w="6262370">
                  <a:moveTo>
                    <a:pt x="5904230" y="0"/>
                  </a:moveTo>
                  <a:lnTo>
                    <a:pt x="4438650" y="0"/>
                  </a:lnTo>
                  <a:cubicBezTo>
                    <a:pt x="4240530" y="0"/>
                    <a:pt x="4080510" y="161290"/>
                    <a:pt x="4080510" y="358140"/>
                  </a:cubicBezTo>
                  <a:lnTo>
                    <a:pt x="4080510" y="1823720"/>
                  </a:lnTo>
                  <a:cubicBezTo>
                    <a:pt x="4080510" y="2021840"/>
                    <a:pt x="4241800" y="2181860"/>
                    <a:pt x="4438650" y="2181860"/>
                  </a:cubicBezTo>
                  <a:lnTo>
                    <a:pt x="5100320" y="2181860"/>
                  </a:lnTo>
                  <a:lnTo>
                    <a:pt x="5100320" y="2644140"/>
                  </a:lnTo>
                  <a:lnTo>
                    <a:pt x="1163320" y="2644140"/>
                  </a:lnTo>
                  <a:lnTo>
                    <a:pt x="1163320" y="2181860"/>
                  </a:lnTo>
                  <a:lnTo>
                    <a:pt x="1824990" y="2181860"/>
                  </a:lnTo>
                  <a:cubicBezTo>
                    <a:pt x="2023110" y="2181860"/>
                    <a:pt x="2183130" y="2020570"/>
                    <a:pt x="2183130" y="1823720"/>
                  </a:cubicBezTo>
                  <a:lnTo>
                    <a:pt x="2183130" y="358140"/>
                  </a:lnTo>
                  <a:cubicBezTo>
                    <a:pt x="2183130" y="160020"/>
                    <a:pt x="2021840" y="0"/>
                    <a:pt x="1824990" y="0"/>
                  </a:cubicBezTo>
                  <a:lnTo>
                    <a:pt x="358140" y="0"/>
                  </a:lnTo>
                  <a:cubicBezTo>
                    <a:pt x="161290" y="0"/>
                    <a:pt x="0" y="161290"/>
                    <a:pt x="0" y="358140"/>
                  </a:cubicBezTo>
                  <a:lnTo>
                    <a:pt x="0" y="1823720"/>
                  </a:lnTo>
                  <a:cubicBezTo>
                    <a:pt x="0" y="2021840"/>
                    <a:pt x="161290" y="2181860"/>
                    <a:pt x="358140" y="2181860"/>
                  </a:cubicBezTo>
                  <a:lnTo>
                    <a:pt x="1019810" y="2181860"/>
                  </a:lnTo>
                  <a:lnTo>
                    <a:pt x="1019810" y="2717800"/>
                  </a:lnTo>
                  <a:cubicBezTo>
                    <a:pt x="1019810" y="2757170"/>
                    <a:pt x="1051560" y="2788920"/>
                    <a:pt x="1090930" y="2788920"/>
                  </a:cubicBezTo>
                  <a:lnTo>
                    <a:pt x="3059430" y="2788920"/>
                  </a:lnTo>
                  <a:lnTo>
                    <a:pt x="3059430" y="3275330"/>
                  </a:lnTo>
                  <a:lnTo>
                    <a:pt x="2397760" y="3275330"/>
                  </a:lnTo>
                  <a:cubicBezTo>
                    <a:pt x="2199640" y="3275330"/>
                    <a:pt x="2039620" y="3436620"/>
                    <a:pt x="2039620" y="3633470"/>
                  </a:cubicBezTo>
                  <a:lnTo>
                    <a:pt x="2039620" y="5099050"/>
                  </a:lnTo>
                  <a:cubicBezTo>
                    <a:pt x="2039620" y="5297170"/>
                    <a:pt x="2200910" y="5457190"/>
                    <a:pt x="2397760" y="5457190"/>
                  </a:cubicBezTo>
                  <a:lnTo>
                    <a:pt x="3863340" y="5457190"/>
                  </a:lnTo>
                  <a:cubicBezTo>
                    <a:pt x="4061460" y="5457190"/>
                    <a:pt x="4221480" y="5295900"/>
                    <a:pt x="4221480" y="5099050"/>
                  </a:cubicBezTo>
                  <a:lnTo>
                    <a:pt x="4221480" y="3633470"/>
                  </a:lnTo>
                  <a:cubicBezTo>
                    <a:pt x="4221480" y="3435350"/>
                    <a:pt x="4060190" y="3275330"/>
                    <a:pt x="3863340" y="3275330"/>
                  </a:cubicBezTo>
                  <a:lnTo>
                    <a:pt x="3201670" y="3275330"/>
                  </a:lnTo>
                  <a:lnTo>
                    <a:pt x="3201670" y="2788920"/>
                  </a:lnTo>
                  <a:lnTo>
                    <a:pt x="5170170" y="2788920"/>
                  </a:lnTo>
                  <a:cubicBezTo>
                    <a:pt x="5209540" y="2788920"/>
                    <a:pt x="5241290" y="2757170"/>
                    <a:pt x="5241290" y="2717800"/>
                  </a:cubicBezTo>
                  <a:lnTo>
                    <a:pt x="5241290" y="2183130"/>
                  </a:lnTo>
                  <a:lnTo>
                    <a:pt x="5902960" y="2183130"/>
                  </a:lnTo>
                  <a:cubicBezTo>
                    <a:pt x="6101080" y="2183130"/>
                    <a:pt x="6261100" y="2021840"/>
                    <a:pt x="6261100" y="1824990"/>
                  </a:cubicBezTo>
                  <a:lnTo>
                    <a:pt x="6261100" y="358140"/>
                  </a:lnTo>
                  <a:cubicBezTo>
                    <a:pt x="6262370" y="161290"/>
                    <a:pt x="6102350" y="0"/>
                    <a:pt x="5904230" y="0"/>
                  </a:cubicBezTo>
                  <a:close/>
                </a:path>
              </a:pathLst>
            </a:custGeom>
            <a:solidFill>
              <a:srgbClr val="042D62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143510" y="143510"/>
              <a:ext cx="1894840" cy="1896110"/>
            </a:xfrm>
            <a:custGeom>
              <a:avLst/>
              <a:gdLst/>
              <a:ahLst/>
              <a:cxnLst/>
              <a:rect r="r" b="b" t="t" l="l"/>
              <a:pathLst>
                <a:path h="1896110" w="1894840">
                  <a:moveTo>
                    <a:pt x="0" y="1681480"/>
                  </a:moveTo>
                  <a:lnTo>
                    <a:pt x="0" y="214630"/>
                  </a:lnTo>
                  <a:cubicBezTo>
                    <a:pt x="0" y="96520"/>
                    <a:pt x="96520" y="0"/>
                    <a:pt x="214630" y="0"/>
                  </a:cubicBezTo>
                  <a:lnTo>
                    <a:pt x="1680210" y="0"/>
                  </a:lnTo>
                  <a:cubicBezTo>
                    <a:pt x="1798320" y="0"/>
                    <a:pt x="1894840" y="96520"/>
                    <a:pt x="1894840" y="214630"/>
                  </a:cubicBezTo>
                  <a:lnTo>
                    <a:pt x="1894840" y="1680210"/>
                  </a:lnTo>
                  <a:cubicBezTo>
                    <a:pt x="1894840" y="1798320"/>
                    <a:pt x="1798320" y="1894840"/>
                    <a:pt x="1680210" y="1894840"/>
                  </a:cubicBezTo>
                  <a:lnTo>
                    <a:pt x="214630" y="1894840"/>
                  </a:lnTo>
                  <a:cubicBezTo>
                    <a:pt x="96520" y="1896110"/>
                    <a:pt x="0" y="1799590"/>
                    <a:pt x="0" y="1681480"/>
                  </a:cubicBezTo>
                  <a:close/>
                </a:path>
              </a:pathLst>
            </a:custGeom>
            <a:blipFill>
              <a:blip r:embed="rId3"/>
              <a:stretch>
                <a:fillRect l="-15278" t="0" r="-15278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-6000">
              <a:off x="2181646" y="3417355"/>
              <a:ext cx="1899077" cy="1897809"/>
            </a:xfrm>
            <a:custGeom>
              <a:avLst/>
              <a:gdLst/>
              <a:ahLst/>
              <a:cxnLst/>
              <a:rect r="r" b="b" t="t" l="l"/>
              <a:pathLst>
                <a:path h="1897809" w="1899077">
                  <a:moveTo>
                    <a:pt x="1898872" y="217771"/>
                  </a:moveTo>
                  <a:lnTo>
                    <a:pt x="1896314" y="1683349"/>
                  </a:lnTo>
                  <a:cubicBezTo>
                    <a:pt x="1896108" y="1801458"/>
                    <a:pt x="1799419" y="1897810"/>
                    <a:pt x="1681310" y="1897604"/>
                  </a:cubicBezTo>
                  <a:lnTo>
                    <a:pt x="214462" y="1895043"/>
                  </a:lnTo>
                  <a:cubicBezTo>
                    <a:pt x="96352" y="1894837"/>
                    <a:pt x="0" y="1798149"/>
                    <a:pt x="207" y="1680039"/>
                  </a:cubicBezTo>
                  <a:lnTo>
                    <a:pt x="2765" y="214462"/>
                  </a:lnTo>
                  <a:cubicBezTo>
                    <a:pt x="2971" y="96352"/>
                    <a:pt x="99659" y="0"/>
                    <a:pt x="217769" y="207"/>
                  </a:cubicBezTo>
                  <a:lnTo>
                    <a:pt x="1683347" y="2764"/>
                  </a:lnTo>
                  <a:cubicBezTo>
                    <a:pt x="1802726" y="2973"/>
                    <a:pt x="1899078" y="99661"/>
                    <a:pt x="1898872" y="217771"/>
                  </a:cubicBezTo>
                  <a:close/>
                </a:path>
              </a:pathLst>
            </a:custGeom>
            <a:blipFill>
              <a:blip r:embed="rId4"/>
              <a:stretch>
                <a:fillRect l="-43648" t="-37183" r="-123694" b="-8281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4224020" y="143510"/>
              <a:ext cx="1894840" cy="1896110"/>
            </a:xfrm>
            <a:custGeom>
              <a:avLst/>
              <a:gdLst/>
              <a:ahLst/>
              <a:cxnLst/>
              <a:rect r="r" b="b" t="t" l="l"/>
              <a:pathLst>
                <a:path h="1896110" w="1894840">
                  <a:moveTo>
                    <a:pt x="1894840" y="1681480"/>
                  </a:moveTo>
                  <a:cubicBezTo>
                    <a:pt x="1894840" y="1799590"/>
                    <a:pt x="1798320" y="1896110"/>
                    <a:pt x="1680210" y="1896110"/>
                  </a:cubicBezTo>
                  <a:lnTo>
                    <a:pt x="214630" y="1896110"/>
                  </a:lnTo>
                  <a:cubicBezTo>
                    <a:pt x="96520" y="1896110"/>
                    <a:pt x="0" y="1799590"/>
                    <a:pt x="0" y="1681480"/>
                  </a:cubicBezTo>
                  <a:lnTo>
                    <a:pt x="0" y="214630"/>
                  </a:lnTo>
                  <a:cubicBezTo>
                    <a:pt x="0" y="96520"/>
                    <a:pt x="96520" y="0"/>
                    <a:pt x="214630" y="0"/>
                  </a:cubicBezTo>
                  <a:lnTo>
                    <a:pt x="1680210" y="0"/>
                  </a:lnTo>
                  <a:cubicBezTo>
                    <a:pt x="1798320" y="0"/>
                    <a:pt x="1894840" y="96520"/>
                    <a:pt x="1894840" y="214630"/>
                  </a:cubicBezTo>
                  <a:lnTo>
                    <a:pt x="1894840" y="1681480"/>
                  </a:lnTo>
                  <a:close/>
                </a:path>
              </a:pathLst>
            </a:custGeom>
            <a:blipFill>
              <a:blip r:embed="rId5"/>
              <a:stretch>
                <a:fillRect l="-33" t="0" r="-33" b="0"/>
              </a:stretch>
            </a:blip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17478240" y="9210770"/>
            <a:ext cx="601880" cy="866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30"/>
              </a:lnSpc>
            </a:pPr>
            <a:r>
              <a:rPr lang="en-US" sz="4522" spc="271" b="true">
                <a:solidFill>
                  <a:srgbClr val="042D6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DAGds2bn7hk</dc:identifier>
  <dcterms:modified xsi:type="dcterms:W3CDTF">2011-08-01T06:04:30Z</dcterms:modified>
  <cp:revision>1</cp:revision>
  <dc:title>Business Proposal</dc:title>
</cp:coreProperties>
</file>